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handoutMasterIdLst>
    <p:handoutMasterId r:id="rId90"/>
  </p:handoutMasterIdLst>
  <p:sldIdLst>
    <p:sldId id="286" r:id="rId2"/>
    <p:sldId id="525" r:id="rId3"/>
    <p:sldId id="287" r:id="rId4"/>
    <p:sldId id="817" r:id="rId5"/>
    <p:sldId id="679" r:id="rId6"/>
    <p:sldId id="814" r:id="rId7"/>
    <p:sldId id="815" r:id="rId8"/>
    <p:sldId id="816" r:id="rId9"/>
    <p:sldId id="818" r:id="rId10"/>
    <p:sldId id="682" r:id="rId11"/>
    <p:sldId id="760" r:id="rId12"/>
    <p:sldId id="761" r:id="rId13"/>
    <p:sldId id="762" r:id="rId14"/>
    <p:sldId id="819" r:id="rId15"/>
    <p:sldId id="820" r:id="rId16"/>
    <p:sldId id="847" r:id="rId17"/>
    <p:sldId id="848" r:id="rId18"/>
    <p:sldId id="849" r:id="rId19"/>
    <p:sldId id="764" r:id="rId20"/>
    <p:sldId id="765" r:id="rId21"/>
    <p:sldId id="766" r:id="rId22"/>
    <p:sldId id="821" r:id="rId23"/>
    <p:sldId id="824" r:id="rId24"/>
    <p:sldId id="826" r:id="rId25"/>
    <p:sldId id="822" r:id="rId26"/>
    <p:sldId id="831" r:id="rId27"/>
    <p:sldId id="828" r:id="rId28"/>
    <p:sldId id="829" r:id="rId29"/>
    <p:sldId id="830" r:id="rId30"/>
    <p:sldId id="840" r:id="rId31"/>
    <p:sldId id="841" r:id="rId32"/>
    <p:sldId id="832" r:id="rId33"/>
    <p:sldId id="834" r:id="rId34"/>
    <p:sldId id="777" r:id="rId35"/>
    <p:sldId id="778" r:id="rId36"/>
    <p:sldId id="779" r:id="rId37"/>
    <p:sldId id="780" r:id="rId38"/>
    <p:sldId id="781" r:id="rId39"/>
    <p:sldId id="782" r:id="rId40"/>
    <p:sldId id="783" r:id="rId41"/>
    <p:sldId id="843" r:id="rId42"/>
    <p:sldId id="846" r:id="rId43"/>
    <p:sldId id="845" r:id="rId44"/>
    <p:sldId id="842" r:id="rId45"/>
    <p:sldId id="785" r:id="rId46"/>
    <p:sldId id="786" r:id="rId47"/>
    <p:sldId id="787" r:id="rId48"/>
    <p:sldId id="850" r:id="rId49"/>
    <p:sldId id="851" r:id="rId50"/>
    <p:sldId id="788" r:id="rId51"/>
    <p:sldId id="789" r:id="rId52"/>
    <p:sldId id="852" r:id="rId53"/>
    <p:sldId id="866" r:id="rId54"/>
    <p:sldId id="867" r:id="rId55"/>
    <p:sldId id="868" r:id="rId56"/>
    <p:sldId id="869" r:id="rId57"/>
    <p:sldId id="870" r:id="rId58"/>
    <p:sldId id="899" r:id="rId59"/>
    <p:sldId id="900" r:id="rId60"/>
    <p:sldId id="871" r:id="rId61"/>
    <p:sldId id="872" r:id="rId62"/>
    <p:sldId id="873" r:id="rId63"/>
    <p:sldId id="874" r:id="rId64"/>
    <p:sldId id="875" r:id="rId65"/>
    <p:sldId id="876" r:id="rId66"/>
    <p:sldId id="877" r:id="rId67"/>
    <p:sldId id="882" r:id="rId68"/>
    <p:sldId id="896" r:id="rId69"/>
    <p:sldId id="898" r:id="rId70"/>
    <p:sldId id="883" r:id="rId71"/>
    <p:sldId id="884" r:id="rId72"/>
    <p:sldId id="885" r:id="rId73"/>
    <p:sldId id="886" r:id="rId74"/>
    <p:sldId id="887" r:id="rId75"/>
    <p:sldId id="888" r:id="rId76"/>
    <p:sldId id="854" r:id="rId77"/>
    <p:sldId id="859" r:id="rId78"/>
    <p:sldId id="861" r:id="rId79"/>
    <p:sldId id="889" r:id="rId80"/>
    <p:sldId id="890" r:id="rId81"/>
    <p:sldId id="891" r:id="rId82"/>
    <p:sldId id="892" r:id="rId83"/>
    <p:sldId id="893" r:id="rId84"/>
    <p:sldId id="901" r:id="rId85"/>
    <p:sldId id="904" r:id="rId86"/>
    <p:sldId id="903" r:id="rId87"/>
    <p:sldId id="905" r:id="rId88"/>
  </p:sldIdLst>
  <p:sldSz cx="9144000" cy="6858000" type="screen4x3"/>
  <p:notesSz cx="6761163" cy="9942513"/>
  <p:custDataLst>
    <p:tags r:id="rId91"/>
  </p:custDataLst>
  <p:defaultTextStyle>
    <a:defPPr>
      <a:defRPr lang="en-US"/>
    </a:defPPr>
    <a:lvl1pPr algn="l" rtl="0" fontAlgn="base">
      <a:spcBef>
        <a:spcPct val="0"/>
      </a:spcBef>
      <a:spcAft>
        <a:spcPct val="0"/>
      </a:spcAft>
      <a:defRPr sz="2000" b="1" kern="1200">
        <a:solidFill>
          <a:srgbClr val="000066"/>
        </a:solidFill>
        <a:latin typeface="Times New Roman" pitchFamily="18" charset="0"/>
        <a:ea typeface="宋体" pitchFamily="2" charset="-122"/>
        <a:cs typeface="+mn-cs"/>
      </a:defRPr>
    </a:lvl1pPr>
    <a:lvl2pPr marL="457200" algn="l" rtl="0" fontAlgn="base">
      <a:spcBef>
        <a:spcPct val="0"/>
      </a:spcBef>
      <a:spcAft>
        <a:spcPct val="0"/>
      </a:spcAft>
      <a:defRPr sz="2000" b="1" kern="1200">
        <a:solidFill>
          <a:srgbClr val="000066"/>
        </a:solidFill>
        <a:latin typeface="Times New Roman" pitchFamily="18" charset="0"/>
        <a:ea typeface="宋体" pitchFamily="2" charset="-122"/>
        <a:cs typeface="+mn-cs"/>
      </a:defRPr>
    </a:lvl2pPr>
    <a:lvl3pPr marL="914400" algn="l" rtl="0" fontAlgn="base">
      <a:spcBef>
        <a:spcPct val="0"/>
      </a:spcBef>
      <a:spcAft>
        <a:spcPct val="0"/>
      </a:spcAft>
      <a:defRPr sz="2000" b="1" kern="1200">
        <a:solidFill>
          <a:srgbClr val="000066"/>
        </a:solidFill>
        <a:latin typeface="Times New Roman" pitchFamily="18" charset="0"/>
        <a:ea typeface="宋体" pitchFamily="2" charset="-122"/>
        <a:cs typeface="+mn-cs"/>
      </a:defRPr>
    </a:lvl3pPr>
    <a:lvl4pPr marL="1371600" algn="l" rtl="0" fontAlgn="base">
      <a:spcBef>
        <a:spcPct val="0"/>
      </a:spcBef>
      <a:spcAft>
        <a:spcPct val="0"/>
      </a:spcAft>
      <a:defRPr sz="2000" b="1" kern="1200">
        <a:solidFill>
          <a:srgbClr val="000066"/>
        </a:solidFill>
        <a:latin typeface="Times New Roman" pitchFamily="18" charset="0"/>
        <a:ea typeface="宋体" pitchFamily="2" charset="-122"/>
        <a:cs typeface="+mn-cs"/>
      </a:defRPr>
    </a:lvl4pPr>
    <a:lvl5pPr marL="1828800" algn="l" rtl="0" fontAlgn="base">
      <a:spcBef>
        <a:spcPct val="0"/>
      </a:spcBef>
      <a:spcAft>
        <a:spcPct val="0"/>
      </a:spcAft>
      <a:defRPr sz="2000" b="1" kern="1200">
        <a:solidFill>
          <a:srgbClr val="000066"/>
        </a:solidFill>
        <a:latin typeface="Times New Roman" pitchFamily="18" charset="0"/>
        <a:ea typeface="宋体" pitchFamily="2" charset="-122"/>
        <a:cs typeface="+mn-cs"/>
      </a:defRPr>
    </a:lvl5pPr>
    <a:lvl6pPr marL="2286000" algn="l" defTabSz="914400" rtl="0" eaLnBrk="1" latinLnBrk="0" hangingPunct="1">
      <a:defRPr sz="2000" b="1" kern="1200">
        <a:solidFill>
          <a:srgbClr val="000066"/>
        </a:solidFill>
        <a:latin typeface="Times New Roman" pitchFamily="18" charset="0"/>
        <a:ea typeface="宋体" pitchFamily="2" charset="-122"/>
        <a:cs typeface="+mn-cs"/>
      </a:defRPr>
    </a:lvl6pPr>
    <a:lvl7pPr marL="2743200" algn="l" defTabSz="914400" rtl="0" eaLnBrk="1" latinLnBrk="0" hangingPunct="1">
      <a:defRPr sz="2000" b="1" kern="1200">
        <a:solidFill>
          <a:srgbClr val="000066"/>
        </a:solidFill>
        <a:latin typeface="Times New Roman" pitchFamily="18" charset="0"/>
        <a:ea typeface="宋体" pitchFamily="2" charset="-122"/>
        <a:cs typeface="+mn-cs"/>
      </a:defRPr>
    </a:lvl7pPr>
    <a:lvl8pPr marL="3200400" algn="l" defTabSz="914400" rtl="0" eaLnBrk="1" latinLnBrk="0" hangingPunct="1">
      <a:defRPr sz="2000" b="1" kern="1200">
        <a:solidFill>
          <a:srgbClr val="000066"/>
        </a:solidFill>
        <a:latin typeface="Times New Roman" pitchFamily="18" charset="0"/>
        <a:ea typeface="宋体" pitchFamily="2" charset="-122"/>
        <a:cs typeface="+mn-cs"/>
      </a:defRPr>
    </a:lvl8pPr>
    <a:lvl9pPr marL="3657600" algn="l" defTabSz="914400" rtl="0" eaLnBrk="1" latinLnBrk="0" hangingPunct="1">
      <a:defRPr sz="2000" b="1" kern="1200">
        <a:solidFill>
          <a:srgbClr val="000066"/>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2">
          <p15:clr>
            <a:srgbClr val="A4A3A4"/>
          </p15:clr>
        </p15:guide>
        <p15:guide id="2" pos="213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99"/>
    <a:srgbClr val="000000"/>
    <a:srgbClr val="CC0000"/>
    <a:srgbClr val="0033CC"/>
    <a:srgbClr val="000066"/>
    <a:srgbClr val="FFFF00"/>
    <a:srgbClr val="FF0000"/>
    <a:srgbClr val="FFFF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26" autoAdjust="0"/>
    <p:restoredTop sz="88084" autoAdjust="0"/>
  </p:normalViewPr>
  <p:slideViewPr>
    <p:cSldViewPr>
      <p:cViewPr varScale="1">
        <p:scale>
          <a:sx n="62" d="100"/>
          <a:sy n="62" d="100"/>
        </p:scale>
        <p:origin x="904"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3846" y="-78"/>
      </p:cViewPr>
      <p:guideLst>
        <p:guide orient="horz" pos="3132"/>
        <p:guide pos="2130"/>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handoutMaster" Target="handoutMasters/handoutMaster1.xml"/><Relationship Id="rId91" Type="http://schemas.openxmlformats.org/officeDocument/2006/relationships/tags" Target="tags/tag1.xml"/><Relationship Id="rId92" Type="http://schemas.openxmlformats.org/officeDocument/2006/relationships/presProps" Target="presProps.xml"/><Relationship Id="rId93" Type="http://schemas.openxmlformats.org/officeDocument/2006/relationships/viewProps" Target="viewProps.xml"/><Relationship Id="rId94" Type="http://schemas.openxmlformats.org/officeDocument/2006/relationships/theme" Target="theme/theme1.xml"/><Relationship Id="rId95"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2.wmf"/><Relationship Id="rId3"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wmf"/><Relationship Id="rId2" Type="http://schemas.openxmlformats.org/officeDocument/2006/relationships/image" Target="../media/image28.wmf"/><Relationship Id="rId3"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0.wmf"/><Relationship Id="rId2"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wmf"/><Relationship Id="rId1" Type="http://schemas.openxmlformats.org/officeDocument/2006/relationships/image" Target="../media/image7.wmf"/><Relationship Id="rId2"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 Id="rId2"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6418" name="Rectangle 2"/>
          <p:cNvSpPr>
            <a:spLocks noGrp="1" noChangeArrowheads="1"/>
          </p:cNvSpPr>
          <p:nvPr>
            <p:ph type="hdr" sz="quarter"/>
          </p:nvPr>
        </p:nvSpPr>
        <p:spPr bwMode="auto">
          <a:xfrm>
            <a:off x="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Arial" pitchFamily="34" charset="0"/>
                <a:ea typeface="宋体" pitchFamily="2" charset="-122"/>
              </a:defRPr>
            </a:lvl1pPr>
          </a:lstStyle>
          <a:p>
            <a:pPr>
              <a:defRPr/>
            </a:pPr>
            <a:endParaRPr lang="zh-CN" altLang="en-US"/>
          </a:p>
        </p:txBody>
      </p:sp>
      <p:sp>
        <p:nvSpPr>
          <p:cNvPr id="316419" name="Rectangle 3"/>
          <p:cNvSpPr>
            <a:spLocks noGrp="1" noChangeArrowheads="1"/>
          </p:cNvSpPr>
          <p:nvPr>
            <p:ph type="dt" sz="quarter" idx="1"/>
          </p:nvPr>
        </p:nvSpPr>
        <p:spPr bwMode="auto">
          <a:xfrm>
            <a:off x="382905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pitchFamily="34" charset="0"/>
                <a:ea typeface="宋体" pitchFamily="2" charset="-122"/>
              </a:defRPr>
            </a:lvl1pPr>
          </a:lstStyle>
          <a:p>
            <a:pPr>
              <a:defRPr/>
            </a:pPr>
            <a:endParaRPr lang="en-US" altLang="zh-CN"/>
          </a:p>
        </p:txBody>
      </p:sp>
      <p:sp>
        <p:nvSpPr>
          <p:cNvPr id="316420" name="Rectangle 4"/>
          <p:cNvSpPr>
            <a:spLocks noGrp="1" noChangeArrowheads="1"/>
          </p:cNvSpPr>
          <p:nvPr>
            <p:ph type="ftr" sz="quarter" idx="2"/>
          </p:nvPr>
        </p:nvSpPr>
        <p:spPr bwMode="auto">
          <a:xfrm>
            <a:off x="0" y="9444038"/>
            <a:ext cx="29305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Arial" pitchFamily="34" charset="0"/>
                <a:ea typeface="宋体" pitchFamily="2" charset="-122"/>
              </a:defRPr>
            </a:lvl1pPr>
          </a:lstStyle>
          <a:p>
            <a:pPr>
              <a:defRPr/>
            </a:pPr>
            <a:endParaRPr lang="en-US" altLang="zh-CN"/>
          </a:p>
        </p:txBody>
      </p:sp>
      <p:sp>
        <p:nvSpPr>
          <p:cNvPr id="316421" name="Rectangle 5"/>
          <p:cNvSpPr>
            <a:spLocks noGrp="1" noChangeArrowheads="1"/>
          </p:cNvSpPr>
          <p:nvPr>
            <p:ph type="sldNum" sz="quarter" idx="3"/>
          </p:nvPr>
        </p:nvSpPr>
        <p:spPr bwMode="auto">
          <a:xfrm>
            <a:off x="3829050" y="9444038"/>
            <a:ext cx="29305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Arial" pitchFamily="34" charset="0"/>
                <a:ea typeface="宋体" pitchFamily="2" charset="-122"/>
              </a:defRPr>
            </a:lvl1pPr>
          </a:lstStyle>
          <a:p>
            <a:pPr>
              <a:defRPr/>
            </a:pPr>
            <a:fld id="{EC20829B-7B00-4482-97D1-9CC9E140A688}" type="slidenum">
              <a:rPr lang="zh-CN" altLang="en-US"/>
              <a:pPr>
                <a:defRPr/>
              </a:pPr>
              <a:t>‹#›</a:t>
            </a:fld>
            <a:endParaRPr lang="en-US" altLang="zh-CN"/>
          </a:p>
        </p:txBody>
      </p:sp>
    </p:spTree>
    <p:extLst>
      <p:ext uri="{BB962C8B-B14F-4D97-AF65-F5344CB8AC3E}">
        <p14:creationId xmlns:p14="http://schemas.microsoft.com/office/powerpoint/2010/main" val="19453462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2818" name="Rectangle 2"/>
          <p:cNvSpPr>
            <a:spLocks noGrp="1" noChangeArrowheads="1"/>
          </p:cNvSpPr>
          <p:nvPr>
            <p:ph type="hdr" sz="quarter"/>
          </p:nvPr>
        </p:nvSpPr>
        <p:spPr bwMode="auto">
          <a:xfrm>
            <a:off x="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Arial" pitchFamily="34" charset="0"/>
                <a:ea typeface="宋体" pitchFamily="2" charset="-122"/>
              </a:defRPr>
            </a:lvl1pPr>
          </a:lstStyle>
          <a:p>
            <a:pPr>
              <a:defRPr/>
            </a:pPr>
            <a:endParaRPr lang="zh-CN" altLang="en-US"/>
          </a:p>
        </p:txBody>
      </p:sp>
      <p:sp>
        <p:nvSpPr>
          <p:cNvPr id="162819" name="Rectangle 3"/>
          <p:cNvSpPr>
            <a:spLocks noGrp="1" noChangeArrowheads="1"/>
          </p:cNvSpPr>
          <p:nvPr>
            <p:ph type="dt" idx="1"/>
          </p:nvPr>
        </p:nvSpPr>
        <p:spPr bwMode="auto">
          <a:xfrm>
            <a:off x="382905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pitchFamily="34" charset="0"/>
                <a:ea typeface="宋体" pitchFamily="2" charset="-122"/>
              </a:defRPr>
            </a:lvl1pPr>
          </a:lstStyle>
          <a:p>
            <a:pPr>
              <a:defRPr/>
            </a:pPr>
            <a:endParaRPr lang="en-US" altLang="zh-CN"/>
          </a:p>
        </p:txBody>
      </p:sp>
      <p:sp>
        <p:nvSpPr>
          <p:cNvPr id="122884" name="Rectangle 4"/>
          <p:cNvSpPr>
            <a:spLocks noGrp="1" noRot="1" noChangeAspect="1" noChangeArrowheads="1" noTextEdit="1"/>
          </p:cNvSpPr>
          <p:nvPr>
            <p:ph type="sldImg" idx="2"/>
          </p:nvPr>
        </p:nvSpPr>
        <p:spPr bwMode="auto">
          <a:xfrm>
            <a:off x="896938" y="746125"/>
            <a:ext cx="4967287"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21" name="Rectangle 5"/>
          <p:cNvSpPr>
            <a:spLocks noGrp="1" noChangeArrowheads="1"/>
          </p:cNvSpPr>
          <p:nvPr>
            <p:ph type="body" sz="quarter" idx="3"/>
          </p:nvPr>
        </p:nvSpPr>
        <p:spPr bwMode="auto">
          <a:xfrm>
            <a:off x="676275" y="4722813"/>
            <a:ext cx="5408613" cy="44735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62822" name="Rectangle 6"/>
          <p:cNvSpPr>
            <a:spLocks noGrp="1" noChangeArrowheads="1"/>
          </p:cNvSpPr>
          <p:nvPr>
            <p:ph type="ftr" sz="quarter" idx="4"/>
          </p:nvPr>
        </p:nvSpPr>
        <p:spPr bwMode="auto">
          <a:xfrm>
            <a:off x="0" y="9444038"/>
            <a:ext cx="29305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Arial" pitchFamily="34" charset="0"/>
                <a:ea typeface="宋体" pitchFamily="2" charset="-122"/>
              </a:defRPr>
            </a:lvl1pPr>
          </a:lstStyle>
          <a:p>
            <a:pPr>
              <a:defRPr/>
            </a:pPr>
            <a:endParaRPr lang="en-US" altLang="zh-CN"/>
          </a:p>
        </p:txBody>
      </p:sp>
      <p:sp>
        <p:nvSpPr>
          <p:cNvPr id="162823" name="Rectangle 7"/>
          <p:cNvSpPr>
            <a:spLocks noGrp="1" noChangeArrowheads="1"/>
          </p:cNvSpPr>
          <p:nvPr>
            <p:ph type="sldNum" sz="quarter" idx="5"/>
          </p:nvPr>
        </p:nvSpPr>
        <p:spPr bwMode="auto">
          <a:xfrm>
            <a:off x="3829050" y="9444038"/>
            <a:ext cx="29305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Arial" pitchFamily="34" charset="0"/>
                <a:ea typeface="宋体" pitchFamily="2" charset="-122"/>
              </a:defRPr>
            </a:lvl1pPr>
          </a:lstStyle>
          <a:p>
            <a:pPr>
              <a:defRPr/>
            </a:pPr>
            <a:fld id="{5B61B277-938D-4192-B353-8467E7094591}" type="slidenum">
              <a:rPr lang="zh-CN" altLang="en-US"/>
              <a:pPr>
                <a:defRPr/>
              </a:pPr>
              <a:t>‹#›</a:t>
            </a:fld>
            <a:endParaRPr lang="en-US" altLang="zh-CN"/>
          </a:p>
        </p:txBody>
      </p:sp>
    </p:spTree>
    <p:extLst>
      <p:ext uri="{BB962C8B-B14F-4D97-AF65-F5344CB8AC3E}">
        <p14:creationId xmlns:p14="http://schemas.microsoft.com/office/powerpoint/2010/main" val="15280511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活动结点表</a:t>
            </a:r>
            <a:r>
              <a:rPr lang="en-US" altLang="zh-CN" dirty="0"/>
              <a:t>PT    </a:t>
            </a:r>
          </a:p>
          <a:p>
            <a:r>
              <a:rPr lang="en-US" altLang="zh-CN" dirty="0"/>
              <a:t>0/1</a:t>
            </a:r>
            <a:r>
              <a:rPr lang="zh-CN" altLang="en-US" dirty="0"/>
              <a:t>背包问题，采用最大优先队列式分支限界法</a:t>
            </a:r>
            <a:r>
              <a:rPr lang="en-US" altLang="zh-CN" dirty="0"/>
              <a:t>—PT</a:t>
            </a:r>
            <a:r>
              <a:rPr lang="zh-CN" altLang="en-US" dirty="0"/>
              <a:t>队列是采用的最大堆，每次取排在队首的结点作为下一步的扩展结点</a:t>
            </a:r>
            <a:endParaRPr lang="en-US" altLang="zh-CN" dirty="0"/>
          </a:p>
          <a:p>
            <a:endParaRPr lang="en-US" altLang="zh-CN" dirty="0"/>
          </a:p>
          <a:p>
            <a:pPr algn="just"/>
            <a:r>
              <a:rPr lang="zh-CN" altLang="en-US" sz="1200" dirty="0">
                <a:latin typeface="Times New Roman" panose="02020603050405020304" pitchFamily="18" charset="0"/>
                <a:ea typeface="宋体" panose="02010600030101010101" pitchFamily="2" charset="-122"/>
              </a:rPr>
              <a:t>到达一个叶子结点后：</a:t>
            </a:r>
            <a:endParaRPr lang="en-US" altLang="zh-CN" sz="1200" dirty="0">
              <a:latin typeface="Times New Roman" panose="02020603050405020304" pitchFamily="18" charset="0"/>
              <a:ea typeface="宋体" panose="02010600030101010101" pitchFamily="2" charset="-122"/>
            </a:endParaRPr>
          </a:p>
          <a:p>
            <a:pPr algn="just"/>
            <a:r>
              <a:rPr lang="zh-CN" altLang="en-US" sz="1200" dirty="0">
                <a:latin typeface="Times New Roman" panose="02020603050405020304" pitchFamily="18" charset="0"/>
                <a:ea typeface="宋体" panose="02010600030101010101" pitchFamily="2" charset="-122"/>
              </a:rPr>
              <a:t>若</a:t>
            </a:r>
            <a:r>
              <a:rPr lang="en-US" altLang="zh-CN" sz="1200" dirty="0">
                <a:latin typeface="Times New Roman" panose="02020603050405020304" pitchFamily="18" charset="0"/>
                <a:ea typeface="宋体" panose="02010600030101010101" pitchFamily="2" charset="-122"/>
              </a:rPr>
              <a:t>(</a:t>
            </a:r>
            <a:r>
              <a:rPr lang="zh-CN" altLang="en-US" sz="1200" dirty="0">
                <a:latin typeface="Times New Roman" panose="02020603050405020304" pitchFamily="18" charset="0"/>
                <a:ea typeface="宋体" panose="02010600030101010101" pitchFamily="2" charset="-122"/>
              </a:rPr>
              <a:t>结点</a:t>
            </a:r>
            <a:r>
              <a:rPr lang="en-US" altLang="zh-CN" sz="1200" dirty="0">
                <a:latin typeface="Times New Roman" panose="02020603050405020304" pitchFamily="18" charset="0"/>
                <a:ea typeface="宋体" panose="02010600030101010101" pitchFamily="2" charset="-122"/>
              </a:rPr>
              <a:t>x</a:t>
            </a:r>
            <a:r>
              <a:rPr lang="zh-CN" altLang="en-US" sz="1200" dirty="0">
                <a:latin typeface="Times New Roman" panose="02020603050405020304" pitchFamily="18" charset="0"/>
                <a:ea typeface="宋体" panose="02010600030101010101" pitchFamily="2" charset="-122"/>
              </a:rPr>
              <a:t>是叶子结点且结点</a:t>
            </a:r>
            <a:r>
              <a:rPr lang="en-US" altLang="zh-CN" sz="1200" dirty="0">
                <a:latin typeface="Times New Roman" panose="02020603050405020304" pitchFamily="18" charset="0"/>
                <a:ea typeface="宋体" panose="02010600030101010101" pitchFamily="2" charset="-122"/>
              </a:rPr>
              <a:t>x</a:t>
            </a:r>
            <a:r>
              <a:rPr lang="zh-CN" altLang="en-US" sz="1200" dirty="0">
                <a:latin typeface="Times New Roman" panose="02020603050405020304" pitchFamily="18" charset="0"/>
                <a:ea typeface="宋体" panose="02010600030101010101" pitchFamily="2" charset="-122"/>
              </a:rPr>
              <a:t>的</a:t>
            </a:r>
            <a:r>
              <a:rPr lang="en-US" altLang="zh-CN" sz="1200" dirty="0">
                <a:latin typeface="Times New Roman" panose="02020603050405020304" pitchFamily="18" charset="0"/>
                <a:ea typeface="宋体" panose="02010600030101010101" pitchFamily="2" charset="-122"/>
              </a:rPr>
              <a:t>value</a:t>
            </a:r>
            <a:r>
              <a:rPr lang="zh-CN" altLang="en-US" sz="1200" dirty="0">
                <a:latin typeface="Times New Roman" panose="02020603050405020304" pitchFamily="18" charset="0"/>
                <a:ea typeface="宋体" panose="02010600030101010101" pitchFamily="2" charset="-122"/>
              </a:rPr>
              <a:t>值在表</a:t>
            </a:r>
            <a:r>
              <a:rPr lang="en-US" altLang="zh-CN" sz="1200" dirty="0">
                <a:latin typeface="Times New Roman" panose="02020603050405020304" pitchFamily="18" charset="0"/>
                <a:ea typeface="宋体" panose="02010600030101010101" pitchFamily="2" charset="-122"/>
              </a:rPr>
              <a:t>PT</a:t>
            </a:r>
            <a:r>
              <a:rPr lang="zh-CN" altLang="en-US" sz="1200" dirty="0">
                <a:latin typeface="Times New Roman" panose="02020603050405020304" pitchFamily="18" charset="0"/>
                <a:ea typeface="宋体" panose="02010600030101010101" pitchFamily="2" charset="-122"/>
              </a:rPr>
              <a:t>中最大</a:t>
            </a:r>
            <a:r>
              <a:rPr lang="en-US" altLang="zh-CN" sz="1200" dirty="0">
                <a:latin typeface="Times New Roman" panose="02020603050405020304" pitchFamily="18" charset="0"/>
                <a:ea typeface="宋体" panose="02010600030101010101" pitchFamily="2" charset="-122"/>
              </a:rPr>
              <a:t>)</a:t>
            </a:r>
            <a:r>
              <a:rPr lang="zh-CN" altLang="en-US" sz="1200" dirty="0">
                <a:latin typeface="Times New Roman" panose="02020603050405020304" pitchFamily="18" charset="0"/>
                <a:ea typeface="宋体" panose="02010600030101010101" pitchFamily="2" charset="-122"/>
              </a:rPr>
              <a:t>，则将结点</a:t>
            </a:r>
            <a:r>
              <a:rPr lang="en-US" altLang="zh-CN" sz="1200" dirty="0">
                <a:latin typeface="Times New Roman" panose="02020603050405020304" pitchFamily="18" charset="0"/>
                <a:ea typeface="宋体" panose="02010600030101010101" pitchFamily="2" charset="-122"/>
              </a:rPr>
              <a:t>x</a:t>
            </a:r>
            <a:r>
              <a:rPr lang="zh-CN" altLang="en-US" sz="1200" dirty="0">
                <a:latin typeface="Times New Roman" panose="02020603050405020304" pitchFamily="18" charset="0"/>
                <a:ea typeface="宋体" panose="02010600030101010101" pitchFamily="2" charset="-122"/>
              </a:rPr>
              <a:t>对应的解输出，算法结束；</a:t>
            </a:r>
          </a:p>
          <a:p>
            <a:pPr algn="just"/>
            <a:r>
              <a:rPr lang="zh-CN" altLang="en-US" sz="1200" dirty="0">
                <a:latin typeface="Times New Roman" panose="02020603050405020304" pitchFamily="18" charset="0"/>
                <a:ea typeface="宋体" panose="02010600030101010101" pitchFamily="2" charset="-122"/>
              </a:rPr>
              <a:t>若</a:t>
            </a:r>
            <a:r>
              <a:rPr lang="en-US" altLang="zh-CN" sz="1200" dirty="0">
                <a:latin typeface="Times New Roman" panose="02020603050405020304" pitchFamily="18" charset="0"/>
                <a:ea typeface="宋体" panose="02010600030101010101" pitchFamily="2" charset="-122"/>
              </a:rPr>
              <a:t>(</a:t>
            </a:r>
            <a:r>
              <a:rPr lang="zh-CN" altLang="en-US" sz="1200" dirty="0">
                <a:latin typeface="Times New Roman" panose="02020603050405020304" pitchFamily="18" charset="0"/>
                <a:ea typeface="宋体" panose="02010600030101010101" pitchFamily="2" charset="-122"/>
              </a:rPr>
              <a:t>结点</a:t>
            </a:r>
            <a:r>
              <a:rPr lang="en-US" altLang="zh-CN" sz="1200" dirty="0">
                <a:latin typeface="Times New Roman" panose="02020603050405020304" pitchFamily="18" charset="0"/>
                <a:ea typeface="宋体" panose="02010600030101010101" pitchFamily="2" charset="-122"/>
              </a:rPr>
              <a:t>x</a:t>
            </a:r>
            <a:r>
              <a:rPr lang="zh-CN" altLang="en-US" sz="1200" dirty="0">
                <a:latin typeface="Times New Roman" panose="02020603050405020304" pitchFamily="18" charset="0"/>
                <a:ea typeface="宋体" panose="02010600030101010101" pitchFamily="2" charset="-122"/>
              </a:rPr>
              <a:t>是叶子结点但结点</a:t>
            </a:r>
            <a:r>
              <a:rPr lang="en-US" altLang="zh-CN" sz="1200" dirty="0">
                <a:latin typeface="Times New Roman" panose="02020603050405020304" pitchFamily="18" charset="0"/>
                <a:ea typeface="宋体" panose="02010600030101010101" pitchFamily="2" charset="-122"/>
              </a:rPr>
              <a:t>x</a:t>
            </a:r>
            <a:r>
              <a:rPr lang="zh-CN" altLang="en-US" sz="1200" dirty="0">
                <a:latin typeface="Times New Roman" panose="02020603050405020304" pitchFamily="18" charset="0"/>
                <a:ea typeface="宋体" panose="02010600030101010101" pitchFamily="2" charset="-122"/>
              </a:rPr>
              <a:t>的</a:t>
            </a:r>
            <a:r>
              <a:rPr lang="en-US" altLang="zh-CN" sz="1200" dirty="0">
                <a:latin typeface="Times New Roman" panose="02020603050405020304" pitchFamily="18" charset="0"/>
                <a:ea typeface="宋体" panose="02010600030101010101" pitchFamily="2" charset="-122"/>
              </a:rPr>
              <a:t>value</a:t>
            </a:r>
            <a:r>
              <a:rPr lang="zh-CN" altLang="en-US" sz="1200" dirty="0">
                <a:latin typeface="Times New Roman" panose="02020603050405020304" pitchFamily="18" charset="0"/>
                <a:ea typeface="宋体" panose="02010600030101010101" pitchFamily="2" charset="-122"/>
              </a:rPr>
              <a:t>值在表</a:t>
            </a:r>
            <a:r>
              <a:rPr lang="en-US" altLang="zh-CN" sz="1200" dirty="0">
                <a:latin typeface="Times New Roman" panose="02020603050405020304" pitchFamily="18" charset="0"/>
                <a:ea typeface="宋体" panose="02010600030101010101" pitchFamily="2" charset="-122"/>
              </a:rPr>
              <a:t>PT</a:t>
            </a:r>
            <a:r>
              <a:rPr lang="zh-CN" altLang="en-US" sz="1200" dirty="0">
                <a:latin typeface="Times New Roman" panose="02020603050405020304" pitchFamily="18" charset="0"/>
                <a:ea typeface="宋体" panose="02010600030101010101" pitchFamily="2" charset="-122"/>
              </a:rPr>
              <a:t>中不是最大</a:t>
            </a:r>
            <a:r>
              <a:rPr lang="en-US" altLang="zh-CN" sz="1200" dirty="0">
                <a:latin typeface="Times New Roman" panose="02020603050405020304" pitchFamily="18" charset="0"/>
                <a:ea typeface="宋体" panose="02010600030101010101" pitchFamily="2" charset="-122"/>
              </a:rPr>
              <a:t>)</a:t>
            </a:r>
            <a:r>
              <a:rPr lang="zh-CN" altLang="en-US" sz="1200" dirty="0">
                <a:latin typeface="Times New Roman" panose="02020603050405020304" pitchFamily="18" charset="0"/>
                <a:ea typeface="宋体" panose="02010600030101010101" pitchFamily="2" charset="-122"/>
              </a:rPr>
              <a:t>，则令</a:t>
            </a:r>
            <a:r>
              <a:rPr lang="en-US" altLang="zh-CN" sz="1200" dirty="0">
                <a:latin typeface="Times New Roman" panose="02020603050405020304" pitchFamily="18" charset="0"/>
                <a:ea typeface="宋体" panose="02010600030101010101" pitchFamily="2" charset="-122"/>
              </a:rPr>
              <a:t>down=value</a:t>
            </a:r>
            <a:r>
              <a:rPr lang="zh-CN" altLang="en-US" sz="1200" dirty="0">
                <a:latin typeface="Times New Roman" panose="02020603050405020304" pitchFamily="18" charset="0"/>
                <a:ea typeface="宋体" panose="02010600030101010101" pitchFamily="2" charset="-122"/>
              </a:rPr>
              <a:t>，并且将表</a:t>
            </a:r>
            <a:r>
              <a:rPr lang="en-US" altLang="zh-CN" sz="1200" dirty="0">
                <a:latin typeface="Times New Roman" panose="02020603050405020304" pitchFamily="18" charset="0"/>
                <a:ea typeface="宋体" panose="02010600030101010101" pitchFamily="2" charset="-122"/>
              </a:rPr>
              <a:t>PT</a:t>
            </a:r>
            <a:r>
              <a:rPr lang="zh-CN" altLang="en-US" sz="1200" dirty="0">
                <a:latin typeface="Times New Roman" panose="02020603050405020304" pitchFamily="18" charset="0"/>
                <a:ea typeface="宋体" panose="02010600030101010101" pitchFamily="2" charset="-122"/>
              </a:rPr>
              <a:t>中所有小于</a:t>
            </a:r>
            <a:r>
              <a:rPr lang="en-US" altLang="zh-CN" sz="1200" dirty="0">
                <a:latin typeface="Times New Roman" panose="02020603050405020304" pitchFamily="18" charset="0"/>
                <a:ea typeface="宋体" panose="02010600030101010101" pitchFamily="2" charset="-122"/>
              </a:rPr>
              <a:t>value</a:t>
            </a:r>
            <a:r>
              <a:rPr lang="zh-CN" altLang="en-US" sz="1200" dirty="0">
                <a:latin typeface="Times New Roman" panose="02020603050405020304" pitchFamily="18" charset="0"/>
                <a:ea typeface="宋体" panose="02010600030101010101" pitchFamily="2" charset="-122"/>
              </a:rPr>
              <a:t>的结点删除；</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15</a:t>
            </a:fld>
            <a:endParaRPr lang="en-US" altLang="zh-CN"/>
          </a:p>
        </p:txBody>
      </p:sp>
    </p:spTree>
    <p:extLst>
      <p:ext uri="{BB962C8B-B14F-4D97-AF65-F5344CB8AC3E}">
        <p14:creationId xmlns:p14="http://schemas.microsoft.com/office/powerpoint/2010/main" val="1621157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Cleft:</a:t>
            </a:r>
            <a:r>
              <a:rPr lang="zh-CN" altLang="en-US" dirty="0"/>
              <a:t>剩余容量</a:t>
            </a:r>
            <a:endParaRPr lang="en-US" altLang="zh-CN" dirty="0"/>
          </a:p>
          <a:p>
            <a:r>
              <a:rPr lang="en-US" altLang="zh-CN" dirty="0"/>
              <a:t>b:</a:t>
            </a:r>
            <a:r>
              <a:rPr lang="zh-CN" altLang="en-US"/>
              <a:t>价值上界</a:t>
            </a:r>
          </a:p>
        </p:txBody>
      </p:sp>
      <p:sp>
        <p:nvSpPr>
          <p:cNvPr id="4" name="灯片编号占位符 3"/>
          <p:cNvSpPr>
            <a:spLocks noGrp="1"/>
          </p:cNvSpPr>
          <p:nvPr>
            <p:ph type="sldNum" sz="quarter" idx="5"/>
          </p:nvPr>
        </p:nvSpPr>
        <p:spPr/>
        <p:txBody>
          <a:bodyPr/>
          <a:lstStyle/>
          <a:p>
            <a:pPr>
              <a:defRPr/>
            </a:pPr>
            <a:fld id="{5B61B277-938D-4192-B353-8467E7094591}" type="slidenum">
              <a:rPr lang="zh-CN" altLang="en-US" smtClean="0"/>
              <a:pPr>
                <a:defRPr/>
              </a:pPr>
              <a:t>17</a:t>
            </a:fld>
            <a:endParaRPr lang="en-US" altLang="zh-CN"/>
          </a:p>
        </p:txBody>
      </p:sp>
    </p:spTree>
    <p:extLst>
      <p:ext uri="{BB962C8B-B14F-4D97-AF65-F5344CB8AC3E}">
        <p14:creationId xmlns:p14="http://schemas.microsoft.com/office/powerpoint/2010/main" val="1849401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cw</a:t>
            </a:r>
            <a:r>
              <a:rPr lang="zh-CN" altLang="en-US" dirty="0"/>
              <a:t>：当前装包重量</a:t>
            </a:r>
            <a:endParaRPr lang="en-US" altLang="zh-CN" dirty="0"/>
          </a:p>
          <a:p>
            <a:r>
              <a:rPr lang="en-US" altLang="zh-CN" dirty="0"/>
              <a:t>cp: </a:t>
            </a:r>
            <a:r>
              <a:rPr lang="zh-CN" altLang="en-US" dirty="0"/>
              <a:t>当前装包价值</a:t>
            </a:r>
          </a:p>
        </p:txBody>
      </p:sp>
      <p:sp>
        <p:nvSpPr>
          <p:cNvPr id="4" name="灯片编号占位符 3"/>
          <p:cNvSpPr>
            <a:spLocks noGrp="1"/>
          </p:cNvSpPr>
          <p:nvPr>
            <p:ph type="sldNum" sz="quarter" idx="5"/>
          </p:nvPr>
        </p:nvSpPr>
        <p:spPr/>
        <p:txBody>
          <a:bodyPr/>
          <a:lstStyle/>
          <a:p>
            <a:pPr>
              <a:defRPr/>
            </a:pPr>
            <a:fld id="{5B61B277-938D-4192-B353-8467E7094591}" type="slidenum">
              <a:rPr lang="zh-CN" altLang="en-US" smtClean="0"/>
              <a:pPr>
                <a:defRPr/>
              </a:pPr>
              <a:t>18</a:t>
            </a:fld>
            <a:endParaRPr lang="en-US" altLang="zh-CN"/>
          </a:p>
        </p:txBody>
      </p:sp>
    </p:spTree>
    <p:extLst>
      <p:ext uri="{BB962C8B-B14F-4D97-AF65-F5344CB8AC3E}">
        <p14:creationId xmlns:p14="http://schemas.microsoft.com/office/powerpoint/2010/main" val="1868645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分支限界法首先要确定一个合理的限界函数（</a:t>
            </a:r>
            <a:r>
              <a:rPr lang="en-US" altLang="zh-CN" dirty="0"/>
              <a:t>bound </a:t>
            </a:r>
            <a:r>
              <a:rPr lang="en-US" altLang="zh-CN" dirty="0" err="1"/>
              <a:t>funciton</a:t>
            </a:r>
            <a:r>
              <a:rPr lang="zh-CN" altLang="en-US" dirty="0"/>
              <a:t>），并根据限界函数确定目标函数的界</a:t>
            </a:r>
            <a:r>
              <a:rPr lang="en-US" altLang="zh-CN" dirty="0"/>
              <a:t>[down ,up]</a:t>
            </a:r>
            <a:r>
              <a:rPr lang="zh-CN" altLang="en-US" dirty="0"/>
              <a:t>，按照广度优先策略搜索问题的解空间树，在分支结点上依次扩展该结点的孩子结点，分别估算孩子结点的目标函数可能值，如果某孩子结点的目标函数可能超出目标函数的界，则将其丢弃；否则将其加入待处理结点表（简称</a:t>
            </a:r>
            <a:r>
              <a:rPr lang="en-US" altLang="zh-CN" dirty="0"/>
              <a:t>PT</a:t>
            </a:r>
            <a:r>
              <a:rPr lang="zh-CN" altLang="en-US" dirty="0"/>
              <a:t>表），依次从表</a:t>
            </a:r>
            <a:r>
              <a:rPr lang="en-US" altLang="zh-CN" dirty="0"/>
              <a:t>PT</a:t>
            </a:r>
            <a:r>
              <a:rPr lang="zh-CN" altLang="en-US" dirty="0"/>
              <a:t>中选取使目标函数取得极值的结点成为当前扩展结点，重复上述过程，直到得到最优解。</a:t>
            </a:r>
          </a:p>
        </p:txBody>
      </p:sp>
      <p:sp>
        <p:nvSpPr>
          <p:cNvPr id="4" name="灯片编号占位符 3"/>
          <p:cNvSpPr>
            <a:spLocks noGrp="1"/>
          </p:cNvSpPr>
          <p:nvPr>
            <p:ph type="sldNum" sz="quarter" idx="5"/>
          </p:nvPr>
        </p:nvSpPr>
        <p:spPr/>
        <p:txBody>
          <a:bodyPr/>
          <a:lstStyle/>
          <a:p>
            <a:pPr>
              <a:defRPr/>
            </a:pPr>
            <a:fld id="{5B61B277-938D-4192-B353-8467E7094591}" type="slidenum">
              <a:rPr lang="zh-CN" altLang="en-US" smtClean="0"/>
              <a:pPr>
                <a:defRPr/>
              </a:pPr>
              <a:t>19</a:t>
            </a:fld>
            <a:endParaRPr lang="en-US" altLang="zh-CN"/>
          </a:p>
        </p:txBody>
      </p:sp>
    </p:spTree>
    <p:extLst>
      <p:ext uri="{BB962C8B-B14F-4D97-AF65-F5344CB8AC3E}">
        <p14:creationId xmlns:p14="http://schemas.microsoft.com/office/powerpoint/2010/main" val="2353225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结点已按单位价值从高到低排列</a:t>
            </a:r>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20</a:t>
            </a:fld>
            <a:endParaRPr lang="en-US" altLang="zh-CN"/>
          </a:p>
        </p:txBody>
      </p:sp>
    </p:spTree>
    <p:extLst>
      <p:ext uri="{BB962C8B-B14F-4D97-AF65-F5344CB8AC3E}">
        <p14:creationId xmlns:p14="http://schemas.microsoft.com/office/powerpoint/2010/main" val="1155728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23</a:t>
            </a:fld>
            <a:endParaRPr lang="en-US" altLang="zh-CN"/>
          </a:p>
        </p:txBody>
      </p:sp>
    </p:spTree>
    <p:extLst>
      <p:ext uri="{BB962C8B-B14F-4D97-AF65-F5344CB8AC3E}">
        <p14:creationId xmlns:p14="http://schemas.microsoft.com/office/powerpoint/2010/main" val="308809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3978446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27</a:t>
            </a:fld>
            <a:endParaRPr lang="en-US" altLang="zh-CN"/>
          </a:p>
        </p:txBody>
      </p:sp>
    </p:spTree>
    <p:extLst>
      <p:ext uri="{BB962C8B-B14F-4D97-AF65-F5344CB8AC3E}">
        <p14:creationId xmlns:p14="http://schemas.microsoft.com/office/powerpoint/2010/main" val="14706077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最小堆中元素的类型为最小堆结点（</a:t>
            </a:r>
            <a:r>
              <a:rPr lang="en-US" altLang="zh-CN" dirty="0" err="1"/>
              <a:t>MinHeapNode</a:t>
            </a:r>
            <a:r>
              <a:rPr lang="zh-CN" altLang="en-US" dirty="0"/>
              <a:t>）</a:t>
            </a:r>
            <a:r>
              <a:rPr lang="en-US" altLang="zh-CN" dirty="0"/>
              <a:t>,</a:t>
            </a:r>
            <a:r>
              <a:rPr lang="zh-CN" altLang="en-US" baseline="0" dirty="0"/>
              <a:t> 该类型结点包含域 </a:t>
            </a:r>
            <a:r>
              <a:rPr lang="en-US" altLang="zh-CN" baseline="0" dirty="0" err="1"/>
              <a:t>i</a:t>
            </a:r>
            <a:r>
              <a:rPr lang="zh-CN" altLang="en-US" baseline="0" dirty="0"/>
              <a:t>，用于记录该结点在图</a:t>
            </a:r>
            <a:r>
              <a:rPr lang="en-US" altLang="zh-CN" baseline="0" dirty="0"/>
              <a:t>G</a:t>
            </a:r>
            <a:r>
              <a:rPr lang="zh-CN" altLang="en-US" baseline="0" dirty="0"/>
              <a:t>中的顶点编号；</a:t>
            </a:r>
            <a:r>
              <a:rPr lang="en-US" altLang="zh-CN" baseline="0" dirty="0"/>
              <a:t>length</a:t>
            </a:r>
            <a:r>
              <a:rPr lang="zh-CN" altLang="en-US" baseline="0" dirty="0"/>
              <a:t>表示从源到该顶点的距离。</a:t>
            </a:r>
            <a:endParaRPr lang="en-US" altLang="zh-CN" baseline="0" dirty="0"/>
          </a:p>
          <a:p>
            <a:r>
              <a:rPr lang="en-US" altLang="zh-CN" baseline="0" dirty="0" err="1"/>
              <a:t>MinHeapNode</a:t>
            </a:r>
            <a:r>
              <a:rPr lang="en-US" altLang="zh-CN" baseline="0" dirty="0"/>
              <a:t>&lt;Type&gt;E;</a:t>
            </a:r>
          </a:p>
          <a:p>
            <a:r>
              <a:rPr lang="en-US" altLang="zh-CN" baseline="0" dirty="0" err="1"/>
              <a:t>E.i</a:t>
            </a:r>
            <a:endParaRPr lang="en-US" altLang="zh-CN" baseline="0" dirty="0"/>
          </a:p>
          <a:p>
            <a:r>
              <a:rPr lang="en-US" altLang="zh-CN" baseline="0" dirty="0" err="1"/>
              <a:t>E.length</a:t>
            </a:r>
            <a:endParaRPr lang="en-US" altLang="zh-CN" baseline="0" dirty="0"/>
          </a:p>
          <a:p>
            <a:r>
              <a:rPr lang="zh-CN" altLang="en-US" dirty="0"/>
              <a:t>初始时：</a:t>
            </a:r>
            <a:r>
              <a:rPr lang="en-US" altLang="zh-CN" dirty="0" err="1"/>
              <a:t>E.length</a:t>
            </a:r>
            <a:r>
              <a:rPr lang="en-US" altLang="zh-CN" dirty="0"/>
              <a:t>=0  </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29</a:t>
            </a:fld>
            <a:endParaRPr lang="en-US" altLang="zh-CN"/>
          </a:p>
        </p:txBody>
      </p:sp>
    </p:spTree>
    <p:extLst>
      <p:ext uri="{BB962C8B-B14F-4D97-AF65-F5344CB8AC3E}">
        <p14:creationId xmlns:p14="http://schemas.microsoft.com/office/powerpoint/2010/main" val="40797827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32</a:t>
            </a:fld>
            <a:endParaRPr lang="en-US" altLang="zh-CN"/>
          </a:p>
        </p:txBody>
      </p:sp>
    </p:spTree>
    <p:extLst>
      <p:ext uri="{BB962C8B-B14F-4D97-AF65-F5344CB8AC3E}">
        <p14:creationId xmlns:p14="http://schemas.microsoft.com/office/powerpoint/2010/main" val="3368859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队列</a:t>
            </a:r>
            <a:r>
              <a:rPr lang="en-US" altLang="zh-CN" dirty="0"/>
              <a:t>Q</a:t>
            </a:r>
            <a:r>
              <a:rPr lang="zh-CN" altLang="en-US" dirty="0"/>
              <a:t>：活结点表</a:t>
            </a:r>
            <a:endParaRPr lang="en-US" altLang="zh-CN" dirty="0"/>
          </a:p>
          <a:p>
            <a:r>
              <a:rPr lang="en-US" altLang="zh-CN" dirty="0" err="1"/>
              <a:t>EnQueue</a:t>
            </a:r>
            <a:r>
              <a:rPr lang="en-US" altLang="zh-CN" dirty="0"/>
              <a:t>:</a:t>
            </a:r>
            <a:r>
              <a:rPr lang="zh-CN" altLang="en-US" dirty="0"/>
              <a:t>将活结点加入到活结点队列中</a:t>
            </a:r>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36</a:t>
            </a:fld>
            <a:endParaRPr lang="en-US" altLang="zh-CN"/>
          </a:p>
        </p:txBody>
      </p:sp>
    </p:spTree>
    <p:extLst>
      <p:ext uri="{BB962C8B-B14F-4D97-AF65-F5344CB8AC3E}">
        <p14:creationId xmlns:p14="http://schemas.microsoft.com/office/powerpoint/2010/main" val="4817019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a:t>
            </a:r>
            <a:r>
              <a:rPr lang="zh-CN" altLang="en-US" dirty="0"/>
              <a:t>：解空间树的层数</a:t>
            </a:r>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40</a:t>
            </a:fld>
            <a:endParaRPr lang="en-US" altLang="zh-CN"/>
          </a:p>
        </p:txBody>
      </p:sp>
    </p:spTree>
    <p:extLst>
      <p:ext uri="{BB962C8B-B14F-4D97-AF65-F5344CB8AC3E}">
        <p14:creationId xmlns:p14="http://schemas.microsoft.com/office/powerpoint/2010/main" val="24213513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EDAA2F-78A1-4174-8CC0-E247D31D3D82}" type="slidenum">
              <a:rPr lang="en-US" altLang="zh-CN"/>
              <a:pPr/>
              <a:t>41</a:t>
            </a:fld>
            <a:endParaRPr lang="en-US" altLang="zh-CN"/>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r>
              <a:rPr lang="zh-CN" altLang="en-US" dirty="0"/>
              <a:t>“装载上界”，就是假设装载当前物品以后的所有物品。</a:t>
            </a:r>
          </a:p>
          <a:p>
            <a:r>
              <a:rPr lang="zh-CN" altLang="en-US" dirty="0"/>
              <a:t>若当前分支的“装载上界”，比现有的最大装载小，则该分支就无需继续搜索。这样就缩小搜索范围，提高了搜索效率。</a:t>
            </a:r>
          </a:p>
          <a:p>
            <a:r>
              <a:rPr lang="zh-CN" altLang="en-US" dirty="0"/>
              <a:t>优先队列中结点优先级常规定为一个与该结点相关的数值</a:t>
            </a:r>
            <a:r>
              <a:rPr lang="en-US" altLang="zh-CN" dirty="0"/>
              <a:t>p</a:t>
            </a:r>
            <a:r>
              <a:rPr lang="zh-CN" altLang="en-US" dirty="0"/>
              <a:t>，它一般表示其接近最优解的程度，本例就以当前结点所在分支的装载上界为优先值。</a:t>
            </a:r>
          </a:p>
          <a:p>
            <a:endParaRPr lang="zh-CN" altLang="zh-CN" dirty="0"/>
          </a:p>
        </p:txBody>
      </p:sp>
    </p:spTree>
    <p:extLst>
      <p:ext uri="{BB962C8B-B14F-4D97-AF65-F5344CB8AC3E}">
        <p14:creationId xmlns:p14="http://schemas.microsoft.com/office/powerpoint/2010/main" val="11041904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初始时，</a:t>
            </a:r>
            <a:r>
              <a:rPr lang="en-US" altLang="zh-CN" dirty="0"/>
              <a:t>grid[</a:t>
            </a:r>
            <a:r>
              <a:rPr lang="en-US" altLang="zh-CN" dirty="0" err="1"/>
              <a:t>i</a:t>
            </a:r>
            <a:r>
              <a:rPr lang="en-US" altLang="zh-CN" dirty="0"/>
              <a:t>][j]=0  </a:t>
            </a:r>
            <a:r>
              <a:rPr lang="zh-CN" altLang="en-US" dirty="0"/>
              <a:t>表示该方格允许布线；</a:t>
            </a:r>
            <a:r>
              <a:rPr lang="en-US" altLang="zh-CN" dirty="0"/>
              <a:t>grid[</a:t>
            </a:r>
            <a:r>
              <a:rPr lang="en-US" altLang="zh-CN" dirty="0" err="1"/>
              <a:t>i</a:t>
            </a:r>
            <a:r>
              <a:rPr lang="en-US" altLang="zh-CN" dirty="0"/>
              <a:t>][j]=1  </a:t>
            </a:r>
            <a:r>
              <a:rPr lang="zh-CN" altLang="en-US" dirty="0"/>
              <a:t>表示该方格不允许布线</a:t>
            </a:r>
            <a:endParaRPr lang="en-US" altLang="zh-CN" dirty="0"/>
          </a:p>
          <a:p>
            <a:r>
              <a:rPr lang="en-US" altLang="zh-CN" dirty="0"/>
              <a:t>             </a:t>
            </a:r>
            <a:endParaRPr lang="zh-CN" altLang="en-US" dirty="0"/>
          </a:p>
        </p:txBody>
      </p:sp>
      <p:sp>
        <p:nvSpPr>
          <p:cNvPr id="4" name="灯片编号占位符 3"/>
          <p:cNvSpPr>
            <a:spLocks noGrp="1"/>
          </p:cNvSpPr>
          <p:nvPr>
            <p:ph type="sldNum" sz="quarter" idx="5"/>
          </p:nvPr>
        </p:nvSpPr>
        <p:spPr/>
        <p:txBody>
          <a:bodyPr/>
          <a:lstStyle/>
          <a:p>
            <a:pPr>
              <a:defRPr/>
            </a:pPr>
            <a:fld id="{5B61B277-938D-4192-B353-8467E7094591}" type="slidenum">
              <a:rPr lang="zh-CN" altLang="en-US" smtClean="0"/>
              <a:pPr>
                <a:defRPr/>
              </a:pPr>
              <a:t>50</a:t>
            </a:fld>
            <a:endParaRPr lang="en-US" altLang="zh-CN"/>
          </a:p>
        </p:txBody>
      </p:sp>
    </p:spTree>
    <p:extLst>
      <p:ext uri="{BB962C8B-B14F-4D97-AF65-F5344CB8AC3E}">
        <p14:creationId xmlns:p14="http://schemas.microsoft.com/office/powerpoint/2010/main" val="18171764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err="1">
                <a:solidFill>
                  <a:srgbClr val="FF0000"/>
                </a:solidFill>
                <a:latin typeface="微软雅黑" panose="020B0503020204020204" pitchFamily="34" charset="-122"/>
                <a:ea typeface="微软雅黑" panose="020B0503020204020204" pitchFamily="34" charset="-122"/>
              </a:rPr>
              <a:t>NumOfNbrs</a:t>
            </a:r>
            <a:r>
              <a:rPr kumimoji="1" lang="zh-CN" altLang="en-US" dirty="0">
                <a:solidFill>
                  <a:srgbClr val="FF0000"/>
                </a:solidFill>
                <a:latin typeface="微软雅黑" panose="020B0503020204020204" pitchFamily="34" charset="-122"/>
                <a:ea typeface="微软雅黑" panose="020B0503020204020204" pitchFamily="34" charset="-122"/>
              </a:rPr>
              <a:t>相邻方格数为</a:t>
            </a:r>
            <a:r>
              <a:rPr kumimoji="1" lang="en-US" altLang="zh-CN" dirty="0">
                <a:solidFill>
                  <a:srgbClr val="FF0000"/>
                </a:solidFill>
                <a:latin typeface="微软雅黑" panose="020B0503020204020204" pitchFamily="34" charset="-122"/>
                <a:ea typeface="微软雅黑" panose="020B0503020204020204" pitchFamily="34" charset="-122"/>
              </a:rPr>
              <a:t>4</a:t>
            </a:r>
            <a:endParaRPr kumimoji="1" lang="en-US" altLang="zh-CN" sz="1200"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pPr>
              <a:defRPr/>
            </a:pPr>
            <a:fld id="{5B61B277-938D-4192-B353-8467E7094591}" type="slidenum">
              <a:rPr lang="zh-CN" altLang="en-US" smtClean="0"/>
              <a:pPr>
                <a:defRPr/>
              </a:pPr>
              <a:t>51</a:t>
            </a:fld>
            <a:endParaRPr lang="en-US" altLang="zh-CN"/>
          </a:p>
        </p:txBody>
      </p:sp>
    </p:spTree>
    <p:extLst>
      <p:ext uri="{BB962C8B-B14F-4D97-AF65-F5344CB8AC3E}">
        <p14:creationId xmlns:p14="http://schemas.microsoft.com/office/powerpoint/2010/main" val="39369332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67</a:t>
            </a:fld>
            <a:endParaRPr lang="en-US" altLang="zh-CN"/>
          </a:p>
        </p:txBody>
      </p:sp>
    </p:spTree>
    <p:extLst>
      <p:ext uri="{BB962C8B-B14F-4D97-AF65-F5344CB8AC3E}">
        <p14:creationId xmlns:p14="http://schemas.microsoft.com/office/powerpoint/2010/main" val="17730305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上界：一个可行解的值   贪心算法 每步选择最短出边 </a:t>
            </a:r>
            <a:r>
              <a:rPr lang="en-US" altLang="zh-CN" dirty="0"/>
              <a:t>1+2+3+7+3=16</a:t>
            </a:r>
            <a:r>
              <a:rPr lang="zh-CN" altLang="en-US" dirty="0"/>
              <a:t>（</a:t>
            </a:r>
            <a:r>
              <a:rPr lang="en-US" altLang="zh-CN" dirty="0"/>
              <a:t>1~3~5~4~2~1</a:t>
            </a:r>
            <a:r>
              <a:rPr lang="zh-CN" altLang="en-US" dirty="0"/>
              <a:t>）</a:t>
            </a:r>
            <a:endParaRPr lang="en-US" altLang="zh-CN" dirty="0"/>
          </a:p>
          <a:p>
            <a:r>
              <a:rPr lang="zh-CN" altLang="en-US" dirty="0"/>
              <a:t>下界：代价矩阵每行最小值相加</a:t>
            </a:r>
            <a:r>
              <a:rPr lang="en-US" altLang="zh-CN" dirty="0"/>
              <a:t>1+3+1+3+2=10</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68</a:t>
            </a:fld>
            <a:endParaRPr lang="en-US" altLang="zh-CN"/>
          </a:p>
        </p:txBody>
      </p:sp>
    </p:spTree>
    <p:extLst>
      <p:ext uri="{BB962C8B-B14F-4D97-AF65-F5344CB8AC3E}">
        <p14:creationId xmlns:p14="http://schemas.microsoft.com/office/powerpoint/2010/main" val="18896078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71</a:t>
            </a:fld>
            <a:endParaRPr lang="en-US" altLang="zh-CN"/>
          </a:p>
        </p:txBody>
      </p:sp>
    </p:spTree>
    <p:extLst>
      <p:ext uri="{BB962C8B-B14F-4D97-AF65-F5344CB8AC3E}">
        <p14:creationId xmlns:p14="http://schemas.microsoft.com/office/powerpoint/2010/main" val="12187272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Ni</a:t>
            </a:r>
            <a:r>
              <a:rPr lang="zh-CN" altLang="en-US" dirty="0"/>
              <a:t>是</a:t>
            </a:r>
            <a:r>
              <a:rPr lang="en-US" altLang="zh-CN" dirty="0"/>
              <a:t>B</a:t>
            </a:r>
            <a:r>
              <a:rPr lang="zh-CN" altLang="en-US" dirty="0"/>
              <a:t>的一个子集，且</a:t>
            </a:r>
            <a:r>
              <a:rPr lang="en-US" altLang="zh-CN" dirty="0"/>
              <a:t>Ni</a:t>
            </a:r>
            <a:r>
              <a:rPr lang="zh-CN" altLang="en-US" dirty="0"/>
              <a:t>中的电路板用同一条导线连接在一起。</a:t>
            </a:r>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77</a:t>
            </a:fld>
            <a:endParaRPr lang="en-US" altLang="zh-CN"/>
          </a:p>
        </p:txBody>
      </p:sp>
    </p:spTree>
    <p:extLst>
      <p:ext uri="{BB962C8B-B14F-4D97-AF65-F5344CB8AC3E}">
        <p14:creationId xmlns:p14="http://schemas.microsoft.com/office/powerpoint/2010/main" val="10042110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pitchFamily="34" charset="0"/>
                <a:ea typeface="宋体" pitchFamily="2" charset="-122"/>
                <a:cs typeface="+mn-cs"/>
              </a:rPr>
              <a:t>右上图中，跨越插槽</a:t>
            </a:r>
            <a:r>
              <a:rPr lang="en-US" altLang="zh-CN" sz="1200" b="0" i="0" kern="1200" dirty="0">
                <a:solidFill>
                  <a:schemeClr val="tx1"/>
                </a:solidFill>
                <a:effectLst/>
                <a:latin typeface="Arial" pitchFamily="34" charset="0"/>
                <a:ea typeface="宋体" pitchFamily="2" charset="-122"/>
                <a:cs typeface="+mn-cs"/>
              </a:rPr>
              <a:t>2</a:t>
            </a:r>
            <a:r>
              <a:rPr lang="zh-CN" altLang="en-US" sz="1200" b="0" i="0" kern="1200" dirty="0">
                <a:solidFill>
                  <a:schemeClr val="tx1"/>
                </a:solidFill>
                <a:effectLst/>
                <a:latin typeface="Arial" pitchFamily="34" charset="0"/>
                <a:ea typeface="宋体" pitchFamily="2" charset="-122"/>
                <a:cs typeface="+mn-cs"/>
              </a:rPr>
              <a:t>和</a:t>
            </a:r>
            <a:r>
              <a:rPr lang="en-US" altLang="zh-CN" sz="1200" b="0" i="0" kern="1200" dirty="0">
                <a:solidFill>
                  <a:schemeClr val="tx1"/>
                </a:solidFill>
                <a:effectLst/>
                <a:latin typeface="Arial" pitchFamily="34" charset="0"/>
                <a:ea typeface="宋体" pitchFamily="2" charset="-122"/>
                <a:cs typeface="+mn-cs"/>
              </a:rPr>
              <a:t>3,4</a:t>
            </a:r>
            <a:r>
              <a:rPr lang="zh-CN" altLang="en-US" sz="1200" b="0" i="0" kern="1200" dirty="0">
                <a:solidFill>
                  <a:schemeClr val="tx1"/>
                </a:solidFill>
                <a:effectLst/>
                <a:latin typeface="Arial" pitchFamily="34" charset="0"/>
                <a:ea typeface="宋体" pitchFamily="2" charset="-122"/>
                <a:cs typeface="+mn-cs"/>
              </a:rPr>
              <a:t>和</a:t>
            </a:r>
            <a:r>
              <a:rPr lang="en-US" altLang="zh-CN" sz="1200" b="0" i="0" kern="1200" dirty="0">
                <a:solidFill>
                  <a:schemeClr val="tx1"/>
                </a:solidFill>
                <a:effectLst/>
                <a:latin typeface="Arial" pitchFamily="34" charset="0"/>
                <a:ea typeface="宋体" pitchFamily="2" charset="-122"/>
                <a:cs typeface="+mn-cs"/>
              </a:rPr>
              <a:t>5</a:t>
            </a:r>
            <a:r>
              <a:rPr lang="zh-CN" altLang="en-US" sz="1200" b="0" i="0" kern="1200" dirty="0">
                <a:solidFill>
                  <a:schemeClr val="tx1"/>
                </a:solidFill>
                <a:effectLst/>
                <a:latin typeface="Arial" pitchFamily="34" charset="0"/>
                <a:ea typeface="宋体" pitchFamily="2" charset="-122"/>
                <a:cs typeface="+mn-cs"/>
              </a:rPr>
              <a:t>，以及插槽</a:t>
            </a:r>
            <a:r>
              <a:rPr lang="en-US" altLang="zh-CN" sz="1200" b="0" i="0" kern="1200" dirty="0">
                <a:solidFill>
                  <a:schemeClr val="tx1"/>
                </a:solidFill>
                <a:effectLst/>
                <a:latin typeface="Arial" pitchFamily="34" charset="0"/>
                <a:ea typeface="宋体" pitchFamily="2" charset="-122"/>
                <a:cs typeface="+mn-cs"/>
              </a:rPr>
              <a:t>5</a:t>
            </a:r>
            <a:r>
              <a:rPr lang="zh-CN" altLang="en-US" sz="1200" b="0" i="0" kern="1200" dirty="0">
                <a:solidFill>
                  <a:schemeClr val="tx1"/>
                </a:solidFill>
                <a:effectLst/>
                <a:latin typeface="Arial" pitchFamily="34" charset="0"/>
                <a:ea typeface="宋体" pitchFamily="2" charset="-122"/>
                <a:cs typeface="+mn-cs"/>
              </a:rPr>
              <a:t>和</a:t>
            </a:r>
            <a:r>
              <a:rPr lang="en-US" altLang="zh-CN" sz="1200" b="0" i="0" kern="1200" dirty="0">
                <a:solidFill>
                  <a:schemeClr val="tx1"/>
                </a:solidFill>
                <a:effectLst/>
                <a:latin typeface="Arial" pitchFamily="34" charset="0"/>
                <a:ea typeface="宋体" pitchFamily="2" charset="-122"/>
                <a:cs typeface="+mn-cs"/>
              </a:rPr>
              <a:t>6</a:t>
            </a:r>
            <a:r>
              <a:rPr lang="zh-CN" altLang="en-US" sz="1200" b="0" i="0" kern="1200" dirty="0">
                <a:solidFill>
                  <a:schemeClr val="tx1"/>
                </a:solidFill>
                <a:effectLst/>
                <a:latin typeface="Arial" pitchFamily="34" charset="0"/>
                <a:ea typeface="宋体" pitchFamily="2" charset="-122"/>
                <a:cs typeface="+mn-cs"/>
              </a:rPr>
              <a:t>的连线数均为</a:t>
            </a:r>
            <a:r>
              <a:rPr lang="en-US" altLang="zh-CN" sz="1200" b="0" i="0" kern="1200" dirty="0">
                <a:solidFill>
                  <a:schemeClr val="tx1"/>
                </a:solidFill>
                <a:effectLst/>
                <a:latin typeface="Arial" pitchFamily="34" charset="0"/>
                <a:ea typeface="宋体" pitchFamily="2" charset="-122"/>
                <a:cs typeface="+mn-cs"/>
              </a:rPr>
              <a:t>2</a:t>
            </a:r>
            <a:r>
              <a:rPr lang="zh-CN" altLang="en-US" sz="1200" b="0" i="0" kern="1200" dirty="0">
                <a:solidFill>
                  <a:schemeClr val="tx1"/>
                </a:solidFill>
                <a:effectLst/>
                <a:latin typeface="Arial" pitchFamily="34" charset="0"/>
                <a:ea typeface="宋体" pitchFamily="2" charset="-122"/>
                <a:cs typeface="+mn-cs"/>
              </a:rPr>
              <a:t>。插槽</a:t>
            </a:r>
            <a:r>
              <a:rPr lang="en-US" altLang="zh-CN" sz="1200" b="0" i="0" kern="1200" dirty="0">
                <a:solidFill>
                  <a:schemeClr val="tx1"/>
                </a:solidFill>
                <a:effectLst/>
                <a:latin typeface="Arial" pitchFamily="34" charset="0"/>
                <a:ea typeface="宋体" pitchFamily="2" charset="-122"/>
                <a:cs typeface="+mn-cs"/>
              </a:rPr>
              <a:t>6</a:t>
            </a:r>
            <a:r>
              <a:rPr lang="zh-CN" altLang="en-US" sz="1200" b="0" i="0" kern="1200" dirty="0">
                <a:solidFill>
                  <a:schemeClr val="tx1"/>
                </a:solidFill>
                <a:effectLst/>
                <a:latin typeface="Arial" pitchFamily="34" charset="0"/>
                <a:ea typeface="宋体" pitchFamily="2" charset="-122"/>
                <a:cs typeface="+mn-cs"/>
              </a:rPr>
              <a:t>和</a:t>
            </a:r>
            <a:r>
              <a:rPr lang="en-US" altLang="zh-CN" sz="1200" b="0" i="0" kern="1200" dirty="0">
                <a:solidFill>
                  <a:schemeClr val="tx1"/>
                </a:solidFill>
                <a:effectLst/>
                <a:latin typeface="Arial" pitchFamily="34" charset="0"/>
                <a:ea typeface="宋体" pitchFamily="2" charset="-122"/>
                <a:cs typeface="+mn-cs"/>
              </a:rPr>
              <a:t>7</a:t>
            </a:r>
            <a:r>
              <a:rPr lang="zh-CN" altLang="en-US" sz="1200" b="0" i="0" kern="1200" dirty="0">
                <a:solidFill>
                  <a:schemeClr val="tx1"/>
                </a:solidFill>
                <a:effectLst/>
                <a:latin typeface="Arial" pitchFamily="34" charset="0"/>
                <a:ea typeface="宋体" pitchFamily="2" charset="-122"/>
                <a:cs typeface="+mn-cs"/>
              </a:rPr>
              <a:t>之间无跨越连线。其余插槽之间只有</a:t>
            </a:r>
            <a:r>
              <a:rPr lang="en-US" altLang="zh-CN" sz="1200" b="0" i="0" kern="1200" dirty="0">
                <a:solidFill>
                  <a:schemeClr val="tx1"/>
                </a:solidFill>
                <a:effectLst/>
                <a:latin typeface="Arial" pitchFamily="34" charset="0"/>
                <a:ea typeface="宋体" pitchFamily="2" charset="-122"/>
                <a:cs typeface="+mn-cs"/>
              </a:rPr>
              <a:t>1</a:t>
            </a:r>
            <a:r>
              <a:rPr lang="zh-CN" altLang="en-US" sz="1200" b="0" i="0" kern="1200" dirty="0">
                <a:solidFill>
                  <a:schemeClr val="tx1"/>
                </a:solidFill>
                <a:effectLst/>
                <a:latin typeface="Arial" pitchFamily="34" charset="0"/>
                <a:ea typeface="宋体" pitchFamily="2" charset="-122"/>
                <a:cs typeface="+mn-cs"/>
              </a:rPr>
              <a:t>条跨越连线。</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78</a:t>
            </a:fld>
            <a:endParaRPr lang="en-US" altLang="zh-CN"/>
          </a:p>
        </p:txBody>
      </p:sp>
    </p:spTree>
    <p:extLst>
      <p:ext uri="{BB962C8B-B14F-4D97-AF65-F5344CB8AC3E}">
        <p14:creationId xmlns:p14="http://schemas.microsoft.com/office/powerpoint/2010/main" val="2539836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5</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D4D4D"/>
                </a:solidFill>
                <a:effectLst/>
                <a:latin typeface="simsun" panose="02010600030101010101" pitchFamily="2" charset="-122"/>
                <a:ea typeface="simsun" panose="02010600030101010101" pitchFamily="2" charset="-122"/>
              </a:rPr>
              <a:t>虽然在摩尔定律的作用下，计算机的计算能力每年都在飞快增长，价格也在不断下降。可我们不要忘记，需要处理的信息量更是呈指数级的增长。</a:t>
            </a:r>
            <a:endParaRPr lang="en-US" altLang="zh-CN" b="0" i="0" dirty="0">
              <a:solidFill>
                <a:srgbClr val="4D4D4D"/>
              </a:solidFill>
              <a:effectLst/>
              <a:latin typeface="simsun" panose="02010600030101010101" pitchFamily="2" charset="-122"/>
              <a:ea typeface="simsun" panose="02010600030101010101" pitchFamily="2" charset="-122"/>
            </a:endParaRPr>
          </a:p>
          <a:p>
            <a:r>
              <a:rPr lang="zh-CN" altLang="en-US" dirty="0"/>
              <a:t>大数据</a:t>
            </a:r>
            <a:r>
              <a:rPr lang="en-US" altLang="zh-CN" dirty="0"/>
              <a:t>:</a:t>
            </a:r>
            <a:br>
              <a:rPr lang="en-US" altLang="zh-CN" dirty="0"/>
            </a:br>
            <a:r>
              <a:rPr lang="zh-CN" altLang="en-US" b="0" i="0" dirty="0">
                <a:solidFill>
                  <a:srgbClr val="4D4D4D"/>
                </a:solidFill>
                <a:effectLst/>
                <a:latin typeface="-apple-system"/>
              </a:rPr>
              <a:t>人工智能的智能都蕴含在大数据中。</a:t>
            </a:r>
            <a:r>
              <a:rPr lang="zh-CN" altLang="en-US" dirty="0"/>
              <a:t/>
            </a:r>
            <a:br>
              <a:rPr lang="zh-CN" altLang="en-US" dirty="0"/>
            </a:br>
            <a:r>
              <a:rPr lang="zh-CN" altLang="en-US" dirty="0"/>
              <a:t>算力</a:t>
            </a:r>
            <a:r>
              <a:rPr lang="en-US" altLang="zh-CN" dirty="0"/>
              <a:t>:</a:t>
            </a:r>
            <a:br>
              <a:rPr lang="en-US" altLang="zh-CN" dirty="0"/>
            </a:br>
            <a:r>
              <a:rPr lang="zh-CN" altLang="en-US" b="0" i="0" dirty="0">
                <a:solidFill>
                  <a:srgbClr val="4D4D4D"/>
                </a:solidFill>
                <a:effectLst/>
                <a:latin typeface="-apple-system"/>
              </a:rPr>
              <a:t>算力为人工智能提供了基本的计算能力的支撑。</a:t>
            </a:r>
            <a:r>
              <a:rPr lang="zh-CN" altLang="en-US" dirty="0"/>
              <a:t/>
            </a:r>
            <a:br>
              <a:rPr lang="zh-CN" altLang="en-US" dirty="0"/>
            </a:br>
            <a:r>
              <a:rPr lang="zh-CN" altLang="en-US" dirty="0"/>
              <a:t>算法</a:t>
            </a:r>
            <a:r>
              <a:rPr lang="en-US" altLang="zh-CN" dirty="0"/>
              <a:t>:</a:t>
            </a:r>
            <a:br>
              <a:rPr lang="en-US" altLang="zh-CN" dirty="0"/>
            </a:br>
            <a:r>
              <a:rPr lang="zh-CN" altLang="en-US" b="0" i="0" dirty="0">
                <a:solidFill>
                  <a:srgbClr val="4D4D4D"/>
                </a:solidFill>
                <a:effectLst/>
                <a:latin typeface="-apple-system"/>
              </a:rPr>
              <a:t>算法是实现人工智能的根本途径，是挖掘数据智能的有效方法。</a:t>
            </a:r>
            <a:endParaRPr lang="zh-CN" altLang="en-US" dirty="0"/>
          </a:p>
        </p:txBody>
      </p:sp>
      <p:sp>
        <p:nvSpPr>
          <p:cNvPr id="4" name="灯片编号占位符 3"/>
          <p:cNvSpPr>
            <a:spLocks noGrp="1"/>
          </p:cNvSpPr>
          <p:nvPr>
            <p:ph type="sldNum" sz="quarter" idx="5"/>
          </p:nvPr>
        </p:nvSpPr>
        <p:spPr/>
        <p:txBody>
          <a:bodyPr/>
          <a:lstStyle/>
          <a:p>
            <a:pPr>
              <a:defRPr/>
            </a:pPr>
            <a:fld id="{5B61B277-938D-4192-B353-8467E7094591}" type="slidenum">
              <a:rPr lang="zh-CN" altLang="en-US" smtClean="0"/>
              <a:pPr>
                <a:defRPr/>
              </a:pPr>
              <a:t>85</a:t>
            </a:fld>
            <a:endParaRPr lang="en-US" altLang="zh-CN"/>
          </a:p>
        </p:txBody>
      </p:sp>
    </p:spTree>
    <p:extLst>
      <p:ext uri="{BB962C8B-B14F-4D97-AF65-F5344CB8AC3E}">
        <p14:creationId xmlns:p14="http://schemas.microsoft.com/office/powerpoint/2010/main" val="9772702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86</a:t>
            </a:fld>
            <a:endParaRPr lang="en-US" altLang="zh-CN"/>
          </a:p>
        </p:txBody>
      </p:sp>
    </p:spTree>
    <p:extLst>
      <p:ext uri="{BB962C8B-B14F-4D97-AF65-F5344CB8AC3E}">
        <p14:creationId xmlns:p14="http://schemas.microsoft.com/office/powerpoint/2010/main" val="3867584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6</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r>
              <a:rPr lang="zh-CN" altLang="en-US" dirty="0">
                <a:latin typeface="Arial" charset="0"/>
              </a:rPr>
              <a:t>搜索策略是：在扩展结点处，先生成其所有的儿子结点（分支），然后再从当前的活结点表中选择下一个扩展结点。为了有效地选择下一个扩展结点，以加速搜索的进程，在每一活结点处，计算一个函数值（优先值），并根据这些已计算出的函数值，从当前活结点表中选择一个最有利的结点作为扩展结点，使搜索朝着解空间树上有最优解的分支推进，以便尽快地找出一个最优解。</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7</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r>
              <a:rPr lang="zh-CN" altLang="en-US" sz="1200" dirty="0">
                <a:solidFill>
                  <a:srgbClr val="000000"/>
                </a:solidFill>
              </a:rPr>
              <a:t>根据限界函数估算目标函数的可能取值，</a:t>
            </a:r>
            <a:r>
              <a:rPr lang="zh-CN" altLang="en-US" sz="1200" dirty="0">
                <a:latin typeface="楷体_GB2312" pitchFamily="49" charset="-122"/>
                <a:ea typeface="楷体_GB2312" pitchFamily="49" charset="-122"/>
                <a:sym typeface="Wingdings" pitchFamily="2" charset="2"/>
              </a:rPr>
              <a:t>不断调整搜索方向，尽快找到解</a:t>
            </a:r>
            <a:endParaRPr lang="en-US" altLang="zh-CN" sz="1200" dirty="0">
              <a:latin typeface="楷体_GB2312" pitchFamily="49" charset="-122"/>
              <a:ea typeface="楷体_GB2312" pitchFamily="49" charset="-122"/>
              <a:sym typeface="Wingdings" pitchFamily="2" charset="2"/>
            </a:endParaRPr>
          </a:p>
          <a:p>
            <a:pPr eaLnBrk="1" hangingPunct="1"/>
            <a:endParaRPr lang="en-US" altLang="zh-CN" sz="1200" dirty="0">
              <a:latin typeface="楷体_GB2312" pitchFamily="49" charset="-122"/>
              <a:ea typeface="楷体_GB2312" pitchFamily="49" charset="-122"/>
              <a:sym typeface="Wingdings" pitchFamily="2" charset="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8</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9</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zh-CN" altLang="en-US" sz="2200" dirty="0">
                <a:solidFill>
                  <a:srgbClr val="000000"/>
                </a:solidFill>
              </a:rPr>
              <a:t>按照优先队列中规定的优先级选取优先级最高的结点成为当前扩展结点</a:t>
            </a:r>
            <a:endParaRPr lang="en-US" altLang="zh-CN" sz="2200" dirty="0">
              <a:solidFill>
                <a:srgbClr val="000000"/>
              </a:solidFill>
            </a:endParaRPr>
          </a:p>
          <a:p>
            <a:pPr eaLnBrk="1" hangingPunct="1"/>
            <a:endParaRPr lang="zh-CN" altLang="en-US" dirty="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物品已按单位重量价值从大到小排列</a:t>
            </a:r>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13</a:t>
            </a:fld>
            <a:endParaRPr lang="en-US" altLang="zh-CN"/>
          </a:p>
        </p:txBody>
      </p:sp>
    </p:spTree>
    <p:extLst>
      <p:ext uri="{BB962C8B-B14F-4D97-AF65-F5344CB8AC3E}">
        <p14:creationId xmlns:p14="http://schemas.microsoft.com/office/powerpoint/2010/main" val="134288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贪心法的解</a:t>
            </a:r>
            <a:r>
              <a:rPr lang="en-US" altLang="zh-CN" dirty="0"/>
              <a:t>(1,0,0,0)</a:t>
            </a:r>
            <a:r>
              <a:rPr lang="zh-CN" altLang="en-US" dirty="0"/>
              <a:t>，价值为</a:t>
            </a:r>
            <a:r>
              <a:rPr lang="en-US" altLang="zh-CN" dirty="0"/>
              <a:t>40</a:t>
            </a:r>
            <a:r>
              <a:rPr lang="zh-CN" altLang="en-US" dirty="0"/>
              <a:t>，可作为</a:t>
            </a:r>
            <a:r>
              <a:rPr lang="en-US" altLang="zh-CN" dirty="0"/>
              <a:t>0/1</a:t>
            </a:r>
            <a:r>
              <a:rPr lang="zh-CN" altLang="en-US" dirty="0"/>
              <a:t>背包的下界。</a:t>
            </a:r>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14</a:t>
            </a:fld>
            <a:endParaRPr lang="en-US" altLang="zh-CN"/>
          </a:p>
        </p:txBody>
      </p:sp>
    </p:spTree>
    <p:extLst>
      <p:ext uri="{BB962C8B-B14F-4D97-AF65-F5344CB8AC3E}">
        <p14:creationId xmlns:p14="http://schemas.microsoft.com/office/powerpoint/2010/main" val="1426922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3" name="直接连接符 2"/>
          <p:cNvCxnSpPr/>
          <p:nvPr userDrawn="1"/>
        </p:nvCxnSpPr>
        <p:spPr bwMode="auto">
          <a:xfrm>
            <a:off x="268066" y="652463"/>
            <a:ext cx="8607871" cy="0"/>
          </a:xfrm>
          <a:prstGeom prst="line">
            <a:avLst/>
          </a:prstGeom>
          <a:ln w="38100">
            <a:solidFill>
              <a:srgbClr val="FF0000"/>
            </a:solidFill>
            <a:headEnd type="none" w="med" len="med"/>
            <a:tailEnd type="none" w="med" len="med"/>
          </a:ln>
          <a:effec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163224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cxnSp>
        <p:nvCxnSpPr>
          <p:cNvPr id="2" name="直接连接符 1"/>
          <p:cNvCxnSpPr/>
          <p:nvPr userDrawn="1"/>
        </p:nvCxnSpPr>
        <p:spPr bwMode="auto">
          <a:xfrm>
            <a:off x="268066" y="652463"/>
            <a:ext cx="8607871"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841615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5601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49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0541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827088" y="1628775"/>
            <a:ext cx="3987800" cy="45037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67288" y="1628775"/>
            <a:ext cx="3987800" cy="45037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1162050" y="6243638"/>
            <a:ext cx="190500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657600" y="6243638"/>
            <a:ext cx="2895600" cy="457200"/>
          </a:xfrm>
          <a:prstGeom prst="rect">
            <a:avLst/>
          </a:prstGeom>
        </p:spPr>
        <p:txBody>
          <a:bodyPr/>
          <a:lstStyle>
            <a:lvl1pPr>
              <a:defRPr/>
            </a:lvl1pPr>
          </a:lstStyle>
          <a:p>
            <a:endParaRPr lang="en-US" altLang="zh-CN"/>
          </a:p>
        </p:txBody>
      </p:sp>
    </p:spTree>
    <p:extLst>
      <p:ext uri="{BB962C8B-B14F-4D97-AF65-F5344CB8AC3E}">
        <p14:creationId xmlns:p14="http://schemas.microsoft.com/office/powerpoint/2010/main" val="4207881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0541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27088" y="1628775"/>
            <a:ext cx="8128000" cy="45037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1162050" y="6243638"/>
            <a:ext cx="190500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657600" y="6243638"/>
            <a:ext cx="2895600" cy="457200"/>
          </a:xfrm>
          <a:prstGeom prst="rect">
            <a:avLst/>
          </a:prstGeom>
        </p:spPr>
        <p:txBody>
          <a:bodyPr/>
          <a:lstStyle>
            <a:lvl1pPr>
              <a:defRPr/>
            </a:lvl1pPr>
          </a:lstStyle>
          <a:p>
            <a:endParaRPr lang="en-US" altLang="zh-CN"/>
          </a:p>
        </p:txBody>
      </p:sp>
    </p:spTree>
    <p:extLst>
      <p:ext uri="{BB962C8B-B14F-4D97-AF65-F5344CB8AC3E}">
        <p14:creationId xmlns:p14="http://schemas.microsoft.com/office/powerpoint/2010/main" val="2871785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D01CECA-9CCE-4E4E-9B8A-729D693D2667}" type="slidenum">
              <a:rPr lang="zh-CN" altLang="en-US"/>
              <a:pPr/>
              <a:t>‹#›</a:t>
            </a:fld>
            <a:endParaRPr lang="en-US" altLang="zh-CN"/>
          </a:p>
        </p:txBody>
      </p:sp>
    </p:spTree>
    <p:extLst>
      <p:ext uri="{BB962C8B-B14F-4D97-AF65-F5344CB8AC3E}">
        <p14:creationId xmlns:p14="http://schemas.microsoft.com/office/powerpoint/2010/main" val="975333449"/>
      </p:ext>
    </p:extLst>
  </p:cSld>
  <p:clrMapOvr>
    <a:masterClrMapping/>
  </p:clrMapOvr>
  <p:transition>
    <p:blind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3999C26-4A8D-42FB-A1E0-92AA0E9032EF}" type="slidenum">
              <a:rPr lang="en-US" altLang="zh-CN"/>
              <a:pPr/>
              <a:t>‹#›</a:t>
            </a:fld>
            <a:endParaRPr lang="en-US" altLang="zh-CN"/>
          </a:p>
        </p:txBody>
      </p:sp>
    </p:spTree>
    <p:extLst>
      <p:ext uri="{BB962C8B-B14F-4D97-AF65-F5344CB8AC3E}">
        <p14:creationId xmlns:p14="http://schemas.microsoft.com/office/powerpoint/2010/main" val="259146091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85763" y="779463"/>
            <a:ext cx="8372475" cy="59531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288780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020" r:id="rId1"/>
    <p:sldLayoutId id="2147484019" r:id="rId2"/>
    <p:sldLayoutId id="2147484025" r:id="rId3"/>
    <p:sldLayoutId id="2147484026" r:id="rId4"/>
    <p:sldLayoutId id="2147484027" r:id="rId5"/>
    <p:sldLayoutId id="2147484028" r:id="rId6"/>
    <p:sldLayoutId id="2147484029" r:id="rId7"/>
    <p:sldLayoutId id="2147484030" r:id="rId8"/>
    <p:sldLayoutId id="2147484031" r:id="rId9"/>
  </p:sldLayoutIdLst>
  <p:txStyles>
    <p:title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p:titleStyle>
    <p:body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1.bin"/><Relationship Id="rId5" Type="http://schemas.openxmlformats.org/officeDocument/2006/relationships/image" Target="../media/image1.wmf"/><Relationship Id="rId6" Type="http://schemas.openxmlformats.org/officeDocument/2006/relationships/oleObject" Target="../embeddings/oleObject2.bin"/><Relationship Id="rId7" Type="http://schemas.openxmlformats.org/officeDocument/2006/relationships/image" Target="../media/image2.wmf"/><Relationship Id="rId8" Type="http://schemas.openxmlformats.org/officeDocument/2006/relationships/oleObject" Target="../embeddings/oleObject3.bin"/><Relationship Id="rId9" Type="http://schemas.openxmlformats.org/officeDocument/2006/relationships/image" Target="../media/image3.wmf"/><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4.bin"/><Relationship Id="rId5" Type="http://schemas.openxmlformats.org/officeDocument/2006/relationships/image" Target="../media/image1.wmf"/><Relationship Id="rId1" Type="http://schemas.openxmlformats.org/officeDocument/2006/relationships/vmlDrawing" Target="../drawings/vmlDrawing2.vml"/><Relationship Id="rId2"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5.bin"/><Relationship Id="rId5" Type="http://schemas.openxmlformats.org/officeDocument/2006/relationships/image" Target="../media/image4.emf"/><Relationship Id="rId1" Type="http://schemas.openxmlformats.org/officeDocument/2006/relationships/vmlDrawing" Target="../drawings/vmlDrawing3.vml"/><Relationship Id="rId2"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5.emf"/><Relationship Id="rId1" Type="http://schemas.openxmlformats.org/officeDocument/2006/relationships/vmlDrawing" Target="../drawings/vmlDrawing4.vml"/><Relationship Id="rId2"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6.wmf"/><Relationship Id="rId1" Type="http://schemas.openxmlformats.org/officeDocument/2006/relationships/vmlDrawing" Target="../drawings/vmlDrawing5.vml"/><Relationship Id="rId2"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8.bin"/><Relationship Id="rId5" Type="http://schemas.openxmlformats.org/officeDocument/2006/relationships/image" Target="../media/image7.wmf"/><Relationship Id="rId6" Type="http://schemas.openxmlformats.org/officeDocument/2006/relationships/oleObject" Target="../embeddings/oleObject9.bin"/><Relationship Id="rId7" Type="http://schemas.openxmlformats.org/officeDocument/2006/relationships/image" Target="../media/image8.wmf"/><Relationship Id="rId8" Type="http://schemas.openxmlformats.org/officeDocument/2006/relationships/oleObject" Target="../embeddings/oleObject10.bin"/><Relationship Id="rId9" Type="http://schemas.openxmlformats.org/officeDocument/2006/relationships/image" Target="../media/image9.emf"/><Relationship Id="rId10" Type="http://schemas.openxmlformats.org/officeDocument/2006/relationships/oleObject" Target="../embeddings/oleObject11.bin"/><Relationship Id="rId11" Type="http://schemas.openxmlformats.org/officeDocument/2006/relationships/image" Target="../media/image10.wmf"/><Relationship Id="rId1" Type="http://schemas.openxmlformats.org/officeDocument/2006/relationships/vmlDrawing" Target="../drawings/vmlDrawing6.vml"/><Relationship Id="rId2"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12.bin"/><Relationship Id="rId5" Type="http://schemas.openxmlformats.org/officeDocument/2006/relationships/image" Target="../media/image11.wmf"/><Relationship Id="rId6" Type="http://schemas.openxmlformats.org/officeDocument/2006/relationships/image" Target="../media/image13.png"/><Relationship Id="rId7" Type="http://schemas.openxmlformats.org/officeDocument/2006/relationships/oleObject" Target="../embeddings/oleObject13.bin"/><Relationship Id="rId8" Type="http://schemas.openxmlformats.org/officeDocument/2006/relationships/image" Target="../media/image12.wmf"/><Relationship Id="rId1" Type="http://schemas.openxmlformats.org/officeDocument/2006/relationships/vmlDrawing" Target="../drawings/vmlDrawing7.vml"/><Relationship Id="rId2"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gif"/><Relationship Id="rId3" Type="http://schemas.openxmlformats.org/officeDocument/2006/relationships/image" Target="../media/image15.gif"/></Relationships>
</file>

<file path=ppt/slides/_rels/slide46.xml.rels><?xml version="1.0" encoding="UTF-8" standalone="yes"?>
<Relationships xmlns="http://schemas.openxmlformats.org/package/2006/relationships"><Relationship Id="rId3" Type="http://schemas.openxmlformats.org/officeDocument/2006/relationships/image" Target="../media/image17.gif"/><Relationship Id="rId4" Type="http://schemas.openxmlformats.org/officeDocument/2006/relationships/image" Target="../media/image18.png"/><Relationship Id="rId1" Type="http://schemas.openxmlformats.org/officeDocument/2006/relationships/slideLayout" Target="../slideLayouts/slideLayout5.xml"/><Relationship Id="rId2" Type="http://schemas.openxmlformats.org/officeDocument/2006/relationships/image" Target="../media/image16.gi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14.bin"/><Relationship Id="rId5" Type="http://schemas.openxmlformats.org/officeDocument/2006/relationships/image" Target="../media/image23.emf"/><Relationship Id="rId6" Type="http://schemas.openxmlformats.org/officeDocument/2006/relationships/oleObject" Target="../embeddings/oleObject15.bin"/><Relationship Id="rId7" Type="http://schemas.openxmlformats.org/officeDocument/2006/relationships/image" Target="../media/image24.wmf"/><Relationship Id="rId1" Type="http://schemas.openxmlformats.org/officeDocument/2006/relationships/vmlDrawing" Target="../drawings/vmlDrawing8.vml"/><Relationship Id="rId2"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16.bin"/><Relationship Id="rId5" Type="http://schemas.openxmlformats.org/officeDocument/2006/relationships/image" Target="../media/image25.wmf"/><Relationship Id="rId6" Type="http://schemas.openxmlformats.org/officeDocument/2006/relationships/image" Target="../media/image26.png"/><Relationship Id="rId1" Type="http://schemas.openxmlformats.org/officeDocument/2006/relationships/vmlDrawing" Target="../drawings/vmlDrawing9.vml"/><Relationship Id="rId2"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7.bin"/><Relationship Id="rId4" Type="http://schemas.openxmlformats.org/officeDocument/2006/relationships/image" Target="../media/image27.wmf"/><Relationship Id="rId5" Type="http://schemas.openxmlformats.org/officeDocument/2006/relationships/oleObject" Target="../embeddings/oleObject18.bin"/><Relationship Id="rId6" Type="http://schemas.openxmlformats.org/officeDocument/2006/relationships/image" Target="../media/image28.wmf"/><Relationship Id="rId7" Type="http://schemas.openxmlformats.org/officeDocument/2006/relationships/oleObject" Target="../embeddings/oleObject19.bin"/><Relationship Id="rId8" Type="http://schemas.openxmlformats.org/officeDocument/2006/relationships/image" Target="../media/image29.wmf"/><Relationship Id="rId1" Type="http://schemas.openxmlformats.org/officeDocument/2006/relationships/vmlDrawing" Target="../drawings/vmlDrawing10.vml"/><Relationship Id="rId2"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0.bin"/><Relationship Id="rId4" Type="http://schemas.openxmlformats.org/officeDocument/2006/relationships/image" Target="../media/image30.wmf"/><Relationship Id="rId5" Type="http://schemas.openxmlformats.org/officeDocument/2006/relationships/oleObject" Target="../embeddings/oleObject21.bin"/><Relationship Id="rId6" Type="http://schemas.openxmlformats.org/officeDocument/2006/relationships/image" Target="../media/image31.wmf"/><Relationship Id="rId1" Type="http://schemas.openxmlformats.org/officeDocument/2006/relationships/vmlDrawing" Target="../drawings/vmlDrawing11.vml"/><Relationship Id="rId2"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22.bin"/><Relationship Id="rId4" Type="http://schemas.openxmlformats.org/officeDocument/2006/relationships/image" Target="../media/image32.wmf"/><Relationship Id="rId1" Type="http://schemas.openxmlformats.org/officeDocument/2006/relationships/vmlDrawing" Target="../drawings/vmlDrawing12.vml"/><Relationship Id="rId2"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3.png"/></Relationships>
</file>

<file path=ppt/slides/_rels/slide85.xml.rels><?xml version="1.0" encoding="UTF-8" standalone="yes"?>
<Relationships xmlns="http://schemas.openxmlformats.org/package/2006/relationships"><Relationship Id="rId3" Type="http://schemas.openxmlformats.org/officeDocument/2006/relationships/hyperlink" Target="http://lib.csdn.net/base/machinelearning" TargetMode="External"/><Relationship Id="rId4" Type="http://schemas.openxmlformats.org/officeDocument/2006/relationships/image" Target="../media/image34.png"/><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86.xml.rels><?xml version="1.0" encoding="UTF-8" standalone="yes"?>
<Relationships xmlns="http://schemas.openxmlformats.org/package/2006/relationships"><Relationship Id="rId3" Type="http://schemas.openxmlformats.org/officeDocument/2006/relationships/hyperlink" Target="http://n.miaopai.com/media/2789BVLe9~SEH0o4ggHJZeOP~xIHWqVz" TargetMode="External"/><Relationship Id="rId4" Type="http://schemas.openxmlformats.org/officeDocument/2006/relationships/image" Target="../media/image35.jpeg"/><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392113" y="1628775"/>
            <a:ext cx="8356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ts val="1200"/>
              </a:spcBef>
              <a:buFont typeface="Wingdings" pitchFamily="2" charset="2"/>
              <a:buChar char=""/>
              <a:defRPr sz="2800" b="1">
                <a:solidFill>
                  <a:srgbClr val="161616"/>
                </a:solidFill>
                <a:latin typeface="微软雅黑" pitchFamily="34" charset="-122"/>
                <a:ea typeface="微软雅黑" pitchFamily="34" charset="-122"/>
              </a:defRPr>
            </a:lvl1pPr>
            <a:lvl2pPr marL="742950" indent="-285750" eaLnBrk="0" hangingPunct="0">
              <a:spcBef>
                <a:spcPts val="1200"/>
              </a:spcBef>
              <a:buFont typeface="Wingdings" pitchFamily="2" charset="2"/>
              <a:buChar char="±"/>
              <a:defRPr sz="2800">
                <a:solidFill>
                  <a:srgbClr val="161616"/>
                </a:solidFill>
                <a:latin typeface="微软雅黑" pitchFamily="34" charset="-122"/>
                <a:ea typeface="微软雅黑" pitchFamily="34" charset="-122"/>
              </a:defRPr>
            </a:lvl2pPr>
            <a:lvl3pPr marL="1143000" indent="-228600" eaLnBrk="0" hangingPunct="0">
              <a:spcBef>
                <a:spcPts val="1200"/>
              </a:spcBef>
              <a:buChar char="•"/>
              <a:defRPr sz="2400">
                <a:solidFill>
                  <a:srgbClr val="161616"/>
                </a:solidFill>
                <a:latin typeface="微软雅黑" pitchFamily="34" charset="-122"/>
                <a:ea typeface="微软雅黑" pitchFamily="34" charset="-122"/>
              </a:defRPr>
            </a:lvl3pPr>
            <a:lvl4pPr marL="1600200" indent="-228600" eaLnBrk="0" hangingPunct="0">
              <a:spcBef>
                <a:spcPts val="1200"/>
              </a:spcBef>
              <a:buChar char="–"/>
              <a:defRPr sz="2000">
                <a:solidFill>
                  <a:srgbClr val="161616"/>
                </a:solidFill>
                <a:latin typeface="微软雅黑" pitchFamily="34" charset="-122"/>
                <a:ea typeface="微软雅黑" pitchFamily="34" charset="-122"/>
              </a:defRPr>
            </a:lvl4pPr>
            <a:lvl5pPr marL="2057400" indent="-228600" eaLnBrk="0" hangingPunct="0">
              <a:spcBef>
                <a:spcPts val="1200"/>
              </a:spcBef>
              <a:buChar char="»"/>
              <a:defRPr sz="2000">
                <a:solidFill>
                  <a:srgbClr val="161616"/>
                </a:solidFill>
                <a:latin typeface="微软雅黑" pitchFamily="34" charset="-122"/>
                <a:ea typeface="微软雅黑" pitchFamily="34" charset="-122"/>
              </a:defRPr>
            </a:lvl5pPr>
            <a:lvl6pPr marL="25146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6pPr>
            <a:lvl7pPr marL="29718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7pPr>
            <a:lvl8pPr marL="34290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8pPr>
            <a:lvl9pPr marL="38862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9pPr>
          </a:lstStyle>
          <a:p>
            <a:pPr algn="ctr" eaLnBrk="1" hangingPunct="1">
              <a:spcBef>
                <a:spcPct val="0"/>
              </a:spcBef>
              <a:buFontTx/>
              <a:buNone/>
            </a:pPr>
            <a:r>
              <a:rPr lang="zh-CN" altLang="en-US" sz="6600" dirty="0">
                <a:solidFill>
                  <a:srgbClr val="000000"/>
                </a:solidFill>
                <a:latin typeface="Arial" pitchFamily="34" charset="0"/>
              </a:rPr>
              <a:t>算法分析与设计</a:t>
            </a:r>
            <a:endParaRPr lang="zh-CN" altLang="en-US" sz="4800" dirty="0">
              <a:solidFill>
                <a:srgbClr val="000000"/>
              </a:solidFill>
              <a:latin typeface="Arial" pitchFamily="34" charset="0"/>
              <a:ea typeface="宋体" pitchFamily="2" charset="-122"/>
            </a:endParaRPr>
          </a:p>
        </p:txBody>
      </p:sp>
      <p:sp>
        <p:nvSpPr>
          <p:cNvPr id="16387" name="Rectangle 6"/>
          <p:cNvSpPr>
            <a:spLocks noChangeArrowheads="1"/>
          </p:cNvSpPr>
          <p:nvPr/>
        </p:nvSpPr>
        <p:spPr bwMode="auto">
          <a:xfrm>
            <a:off x="0" y="3422650"/>
            <a:ext cx="9144000" cy="86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000" b="1">
                <a:solidFill>
                  <a:srgbClr val="000066"/>
                </a:solidFill>
                <a:latin typeface="Times New Roman" pitchFamily="18" charset="0"/>
                <a:ea typeface="宋体" pitchFamily="2" charset="-122"/>
              </a:defRPr>
            </a:lvl1pPr>
            <a:lvl2pPr marL="742950" indent="-285750" eaLnBrk="0" hangingPunct="0">
              <a:defRPr sz="2000" b="1">
                <a:solidFill>
                  <a:srgbClr val="000066"/>
                </a:solidFill>
                <a:latin typeface="Times New Roman" pitchFamily="18" charset="0"/>
                <a:ea typeface="宋体" pitchFamily="2" charset="-122"/>
              </a:defRPr>
            </a:lvl2pPr>
            <a:lvl3pPr marL="1143000" indent="-228600" eaLnBrk="0" hangingPunct="0">
              <a:defRPr sz="2000" b="1">
                <a:solidFill>
                  <a:srgbClr val="000066"/>
                </a:solidFill>
                <a:latin typeface="Times New Roman" pitchFamily="18" charset="0"/>
                <a:ea typeface="宋体" pitchFamily="2" charset="-122"/>
              </a:defRPr>
            </a:lvl3pPr>
            <a:lvl4pPr marL="1600200" indent="-228600" eaLnBrk="0" hangingPunct="0">
              <a:defRPr sz="2000" b="1">
                <a:solidFill>
                  <a:srgbClr val="000066"/>
                </a:solidFill>
                <a:latin typeface="Times New Roman" pitchFamily="18" charset="0"/>
                <a:ea typeface="宋体" pitchFamily="2" charset="-122"/>
              </a:defRPr>
            </a:lvl4pPr>
            <a:lvl5pPr marL="2057400" indent="-228600" eaLnBrk="0" hangingPunct="0">
              <a:defRPr sz="2000" b="1">
                <a:solidFill>
                  <a:srgbClr val="000066"/>
                </a:solidFill>
                <a:latin typeface="Times New Roman" pitchFamily="18" charset="0"/>
                <a:ea typeface="宋体" pitchFamily="2" charset="-122"/>
              </a:defRPr>
            </a:lvl5pPr>
            <a:lvl6pPr marL="2514600" indent="-228600" eaLnBrk="0" fontAlgn="base" hangingPunct="0">
              <a:spcBef>
                <a:spcPct val="0"/>
              </a:spcBef>
              <a:spcAft>
                <a:spcPct val="0"/>
              </a:spcAft>
              <a:defRPr sz="2000" b="1">
                <a:solidFill>
                  <a:srgbClr val="000066"/>
                </a:solidFill>
                <a:latin typeface="Times New Roman" pitchFamily="18" charset="0"/>
                <a:ea typeface="宋体" pitchFamily="2" charset="-122"/>
              </a:defRPr>
            </a:lvl6pPr>
            <a:lvl7pPr marL="2971800" indent="-228600" eaLnBrk="0" fontAlgn="base" hangingPunct="0">
              <a:spcBef>
                <a:spcPct val="0"/>
              </a:spcBef>
              <a:spcAft>
                <a:spcPct val="0"/>
              </a:spcAft>
              <a:defRPr sz="2000" b="1">
                <a:solidFill>
                  <a:srgbClr val="000066"/>
                </a:solidFill>
                <a:latin typeface="Times New Roman" pitchFamily="18" charset="0"/>
                <a:ea typeface="宋体" pitchFamily="2" charset="-122"/>
              </a:defRPr>
            </a:lvl7pPr>
            <a:lvl8pPr marL="3429000" indent="-228600" eaLnBrk="0" fontAlgn="base" hangingPunct="0">
              <a:spcBef>
                <a:spcPct val="0"/>
              </a:spcBef>
              <a:spcAft>
                <a:spcPct val="0"/>
              </a:spcAft>
              <a:defRPr sz="2000" b="1">
                <a:solidFill>
                  <a:srgbClr val="000066"/>
                </a:solidFill>
                <a:latin typeface="Times New Roman" pitchFamily="18" charset="0"/>
                <a:ea typeface="宋体" pitchFamily="2" charset="-122"/>
              </a:defRPr>
            </a:lvl8pPr>
            <a:lvl9pPr marL="3886200" indent="-228600" eaLnBrk="0" fontAlgn="base" hangingPunct="0">
              <a:spcBef>
                <a:spcPct val="0"/>
              </a:spcBef>
              <a:spcAft>
                <a:spcPct val="0"/>
              </a:spcAft>
              <a:defRPr sz="2000" b="1">
                <a:solidFill>
                  <a:srgbClr val="000066"/>
                </a:solidFill>
                <a:latin typeface="Times New Roman" pitchFamily="18" charset="0"/>
                <a:ea typeface="宋体" pitchFamily="2" charset="-122"/>
              </a:defRPr>
            </a:lvl9pPr>
          </a:lstStyle>
          <a:p>
            <a:pPr algn="ctr" eaLnBrk="1" hangingPunct="1"/>
            <a:endParaRPr lang="zh-CN" altLang="en-US" sz="3200" dirty="0">
              <a:solidFill>
                <a:srgbClr val="000000"/>
              </a:solidFill>
              <a:latin typeface="微软雅黑" pitchFamily="34" charset="-122"/>
              <a:ea typeface="微软雅黑" pitchFamily="34" charset="-122"/>
            </a:endParaRPr>
          </a:p>
        </p:txBody>
      </p:sp>
      <p:sp>
        <p:nvSpPr>
          <p:cNvPr id="16388" name="Rectangle 7"/>
          <p:cNvSpPr>
            <a:spLocks noChangeArrowheads="1"/>
          </p:cNvSpPr>
          <p:nvPr/>
        </p:nvSpPr>
        <p:spPr bwMode="black">
          <a:xfrm>
            <a:off x="0" y="344488"/>
            <a:ext cx="8964613"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ts val="1200"/>
              </a:spcBef>
              <a:buFont typeface="Wingdings" pitchFamily="2" charset="2"/>
              <a:buChar char=""/>
              <a:defRPr sz="2800" b="1">
                <a:solidFill>
                  <a:srgbClr val="161616"/>
                </a:solidFill>
                <a:latin typeface="微软雅黑" pitchFamily="34" charset="-122"/>
                <a:ea typeface="微软雅黑" pitchFamily="34" charset="-122"/>
              </a:defRPr>
            </a:lvl1pPr>
            <a:lvl2pPr marL="742950" indent="-285750" eaLnBrk="0" hangingPunct="0">
              <a:spcBef>
                <a:spcPts val="1200"/>
              </a:spcBef>
              <a:buFont typeface="Wingdings" pitchFamily="2" charset="2"/>
              <a:buChar char="±"/>
              <a:defRPr sz="2800">
                <a:solidFill>
                  <a:srgbClr val="161616"/>
                </a:solidFill>
                <a:latin typeface="微软雅黑" pitchFamily="34" charset="-122"/>
                <a:ea typeface="微软雅黑" pitchFamily="34" charset="-122"/>
              </a:defRPr>
            </a:lvl2pPr>
            <a:lvl3pPr marL="1143000" indent="-228600" eaLnBrk="0" hangingPunct="0">
              <a:spcBef>
                <a:spcPts val="1200"/>
              </a:spcBef>
              <a:buChar char="•"/>
              <a:defRPr sz="2400">
                <a:solidFill>
                  <a:srgbClr val="161616"/>
                </a:solidFill>
                <a:latin typeface="微软雅黑" pitchFamily="34" charset="-122"/>
                <a:ea typeface="微软雅黑" pitchFamily="34" charset="-122"/>
              </a:defRPr>
            </a:lvl3pPr>
            <a:lvl4pPr marL="1600200" indent="-228600" eaLnBrk="0" hangingPunct="0">
              <a:spcBef>
                <a:spcPts val="1200"/>
              </a:spcBef>
              <a:buChar char="–"/>
              <a:defRPr sz="2000">
                <a:solidFill>
                  <a:srgbClr val="161616"/>
                </a:solidFill>
                <a:latin typeface="微软雅黑" pitchFamily="34" charset="-122"/>
                <a:ea typeface="微软雅黑" pitchFamily="34" charset="-122"/>
              </a:defRPr>
            </a:lvl4pPr>
            <a:lvl5pPr marL="2057400" indent="-228600" eaLnBrk="0" hangingPunct="0">
              <a:spcBef>
                <a:spcPts val="1200"/>
              </a:spcBef>
              <a:buChar char="»"/>
              <a:defRPr sz="2000">
                <a:solidFill>
                  <a:srgbClr val="161616"/>
                </a:solidFill>
                <a:latin typeface="微软雅黑" pitchFamily="34" charset="-122"/>
                <a:ea typeface="微软雅黑" pitchFamily="34" charset="-122"/>
              </a:defRPr>
            </a:lvl5pPr>
            <a:lvl6pPr marL="25146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6pPr>
            <a:lvl7pPr marL="29718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7pPr>
            <a:lvl8pPr marL="34290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8pPr>
            <a:lvl9pPr marL="38862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9pPr>
          </a:lstStyle>
          <a:p>
            <a:pPr algn="ctr">
              <a:spcBef>
                <a:spcPct val="0"/>
              </a:spcBef>
              <a:buFontTx/>
              <a:buNone/>
            </a:pPr>
            <a:r>
              <a:rPr lang="zh-CN" altLang="en-US" sz="3600" dirty="0">
                <a:solidFill>
                  <a:srgbClr val="000000"/>
                </a:solidFill>
              </a:rPr>
              <a:t>课程编号：</a:t>
            </a:r>
            <a:r>
              <a:rPr lang="en-US" altLang="zh-CN" sz="3600" dirty="0">
                <a:solidFill>
                  <a:srgbClr val="000000"/>
                </a:solidFill>
              </a:rPr>
              <a:t>20006026</a:t>
            </a:r>
          </a:p>
        </p:txBody>
      </p:sp>
      <p:sp>
        <p:nvSpPr>
          <p:cNvPr id="3083" name="副标题 2"/>
          <p:cNvSpPr>
            <a:spLocks/>
          </p:cNvSpPr>
          <p:nvPr/>
        </p:nvSpPr>
        <p:spPr bwMode="auto">
          <a:xfrm>
            <a:off x="0" y="4292600"/>
            <a:ext cx="9144000"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200"/>
              </a:spcBef>
              <a:buFont typeface="Wingdings" pitchFamily="2" charset="2"/>
              <a:buChar char=""/>
              <a:defRPr sz="2800" b="1">
                <a:solidFill>
                  <a:srgbClr val="161616"/>
                </a:solidFill>
                <a:latin typeface="微软雅黑" pitchFamily="34" charset="-122"/>
                <a:ea typeface="微软雅黑" pitchFamily="34" charset="-122"/>
              </a:defRPr>
            </a:lvl1pPr>
            <a:lvl2pPr marL="742950" indent="-285750" eaLnBrk="0" hangingPunct="0">
              <a:spcBef>
                <a:spcPts val="1200"/>
              </a:spcBef>
              <a:buFont typeface="Wingdings" pitchFamily="2" charset="2"/>
              <a:buChar char="±"/>
              <a:defRPr sz="2800">
                <a:solidFill>
                  <a:srgbClr val="161616"/>
                </a:solidFill>
                <a:latin typeface="微软雅黑" pitchFamily="34" charset="-122"/>
                <a:ea typeface="微软雅黑" pitchFamily="34" charset="-122"/>
              </a:defRPr>
            </a:lvl2pPr>
            <a:lvl3pPr marL="1143000" indent="-228600" eaLnBrk="0" hangingPunct="0">
              <a:spcBef>
                <a:spcPts val="1200"/>
              </a:spcBef>
              <a:buChar char="•"/>
              <a:defRPr sz="2400">
                <a:solidFill>
                  <a:srgbClr val="161616"/>
                </a:solidFill>
                <a:latin typeface="微软雅黑" pitchFamily="34" charset="-122"/>
                <a:ea typeface="微软雅黑" pitchFamily="34" charset="-122"/>
              </a:defRPr>
            </a:lvl3pPr>
            <a:lvl4pPr marL="1600200" indent="-228600" eaLnBrk="0" hangingPunct="0">
              <a:spcBef>
                <a:spcPts val="1200"/>
              </a:spcBef>
              <a:buChar char="–"/>
              <a:defRPr sz="2000">
                <a:solidFill>
                  <a:srgbClr val="161616"/>
                </a:solidFill>
                <a:latin typeface="微软雅黑" pitchFamily="34" charset="-122"/>
                <a:ea typeface="微软雅黑" pitchFamily="34" charset="-122"/>
              </a:defRPr>
            </a:lvl4pPr>
            <a:lvl5pPr marL="2057400" indent="-228600" eaLnBrk="0" hangingPunct="0">
              <a:spcBef>
                <a:spcPts val="1200"/>
              </a:spcBef>
              <a:buChar char="»"/>
              <a:defRPr sz="2000">
                <a:solidFill>
                  <a:srgbClr val="161616"/>
                </a:solidFill>
                <a:latin typeface="微软雅黑" pitchFamily="34" charset="-122"/>
                <a:ea typeface="微软雅黑" pitchFamily="34" charset="-122"/>
              </a:defRPr>
            </a:lvl5pPr>
            <a:lvl6pPr marL="25146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6pPr>
            <a:lvl7pPr marL="29718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7pPr>
            <a:lvl8pPr marL="34290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8pPr>
            <a:lvl9pPr marL="38862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9pPr>
          </a:lstStyle>
          <a:p>
            <a:pPr algn="ctr">
              <a:lnSpc>
                <a:spcPct val="150000"/>
              </a:lnSpc>
              <a:spcBef>
                <a:spcPct val="20000"/>
              </a:spcBef>
              <a:buFontTx/>
              <a:buNone/>
            </a:pPr>
            <a:r>
              <a:rPr lang="zh-CN" altLang="en-US" sz="4000" dirty="0">
                <a:solidFill>
                  <a:srgbClr val="000000"/>
                </a:solidFill>
                <a:latin typeface="华文楷体" pitchFamily="2" charset="-122"/>
                <a:ea typeface="华文楷体" pitchFamily="2" charset="-122"/>
              </a:rPr>
              <a:t>主讲教师</a:t>
            </a:r>
            <a:r>
              <a:rPr lang="zh-CN" altLang="en-US" sz="4000" dirty="0" smtClean="0">
                <a:solidFill>
                  <a:srgbClr val="000000"/>
                </a:solidFill>
                <a:latin typeface="华文楷体" pitchFamily="2" charset="-122"/>
                <a:ea typeface="华文楷体" pitchFamily="2" charset="-122"/>
              </a:rPr>
              <a:t>：陈佳</a:t>
            </a:r>
            <a:endParaRPr lang="zh-CN" altLang="en-US" sz="3200" dirty="0">
              <a:solidFill>
                <a:srgbClr val="000000"/>
              </a:solidFill>
              <a:latin typeface="华文楷体" pitchFamily="2" charset="-122"/>
              <a:ea typeface="华文楷体" pitchFamily="2" charset="-122"/>
            </a:endParaRPr>
          </a:p>
          <a:p>
            <a:pPr algn="ctr">
              <a:lnSpc>
                <a:spcPct val="150000"/>
              </a:lnSpc>
              <a:spcBef>
                <a:spcPct val="20000"/>
              </a:spcBef>
              <a:buFontTx/>
              <a:buNone/>
            </a:pPr>
            <a:r>
              <a:rPr lang="zh-CN" altLang="en-US" sz="3200" dirty="0">
                <a:solidFill>
                  <a:srgbClr val="000000"/>
                </a:solidFill>
                <a:latin typeface="华文楷体" pitchFamily="2" charset="-122"/>
                <a:ea typeface="华文楷体" pitchFamily="2" charset="-122"/>
              </a:rPr>
              <a:t>电子科技大学信息与软件工程学院</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132856"/>
            <a:ext cx="9144000" cy="2664296"/>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200000"/>
              </a:lnSpc>
            </a:pPr>
            <a:r>
              <a:rPr lang="en-US" altLang="zh-CN" sz="4000" kern="0" dirty="0">
                <a:solidFill>
                  <a:srgbClr val="000000"/>
                </a:solidFill>
              </a:rPr>
              <a:t>6.2  0-1</a:t>
            </a:r>
            <a:r>
              <a:rPr lang="zh-CN" altLang="en-US" sz="4000" kern="0" dirty="0">
                <a:solidFill>
                  <a:srgbClr val="000000"/>
                </a:solidFill>
              </a:rPr>
              <a:t>背包问题</a:t>
            </a:r>
            <a:endParaRPr lang="en-US" altLang="zh-CN" sz="4000" kern="0" dirty="0">
              <a:solidFill>
                <a:srgbClr val="000000"/>
              </a:solidFill>
            </a:endParaRPr>
          </a:p>
        </p:txBody>
      </p:sp>
    </p:spTree>
    <p:extLst>
      <p:ext uri="{BB962C8B-B14F-4D97-AF65-F5344CB8AC3E}">
        <p14:creationId xmlns:p14="http://schemas.microsoft.com/office/powerpoint/2010/main" val="406802323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4" name="Text Box 4"/>
          <p:cNvSpPr txBox="1">
            <a:spLocks noChangeArrowheads="1"/>
          </p:cNvSpPr>
          <p:nvPr/>
        </p:nvSpPr>
        <p:spPr bwMode="auto">
          <a:xfrm>
            <a:off x="251520" y="188640"/>
            <a:ext cx="8640960" cy="4579715"/>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lgn="ctr">
              <a:lnSpc>
                <a:spcPct val="135000"/>
              </a:lnSpc>
            </a:pPr>
            <a:r>
              <a:rPr lang="zh-CN" altLang="en-US" sz="2800" dirty="0">
                <a:solidFill>
                  <a:srgbClr val="000000"/>
                </a:solidFill>
                <a:latin typeface="微软雅黑" panose="020B0503020204020204" pitchFamily="34" charset="-122"/>
                <a:ea typeface="微软雅黑" panose="020B0503020204020204" pitchFamily="34" charset="-122"/>
                <a:cs typeface="Courier New" pitchFamily="49" charset="0"/>
              </a:rPr>
              <a:t>解空间树的动态搜索</a:t>
            </a:r>
            <a:endParaRPr lang="en-US" altLang="zh-CN" sz="2800" dirty="0">
              <a:solidFill>
                <a:srgbClr val="000000"/>
              </a:solidFill>
              <a:latin typeface="微软雅黑" panose="020B0503020204020204" pitchFamily="34" charset="-122"/>
              <a:ea typeface="微软雅黑" panose="020B0503020204020204" pitchFamily="34" charset="-122"/>
              <a:cs typeface="Courier New" pitchFamily="49" charset="0"/>
            </a:endParaRPr>
          </a:p>
          <a:p>
            <a:pPr algn="ctr">
              <a:lnSpc>
                <a:spcPct val="135000"/>
              </a:lnSpc>
            </a:pPr>
            <a:endParaRPr lang="en-US" altLang="zh-CN" sz="2800" dirty="0">
              <a:solidFill>
                <a:srgbClr val="000000"/>
              </a:solidFill>
              <a:latin typeface="微软雅黑" panose="020B0503020204020204" pitchFamily="34" charset="-122"/>
              <a:ea typeface="微软雅黑" panose="020B0503020204020204" pitchFamily="34" charset="-122"/>
              <a:cs typeface="Courier New" pitchFamily="49" charset="0"/>
            </a:endParaRPr>
          </a:p>
          <a:p>
            <a:pPr marL="609600" indent="-609600">
              <a:lnSpc>
                <a:spcPct val="135000"/>
              </a:lnSpc>
              <a:spcBef>
                <a:spcPts val="0"/>
              </a:spcBef>
              <a:buFont typeface="Wingdings" pitchFamily="2" charset="2"/>
              <a:buChar char=""/>
            </a:pPr>
            <a:r>
              <a:rPr lang="zh-CN" altLang="en-US" sz="2400" dirty="0">
                <a:solidFill>
                  <a:srgbClr val="000000"/>
                </a:solidFill>
                <a:latin typeface="微软雅黑" panose="020B0503020204020204" pitchFamily="34" charset="-122"/>
                <a:ea typeface="微软雅黑" panose="020B0503020204020204" pitchFamily="34" charset="-122"/>
              </a:rPr>
              <a:t>回溯求解</a:t>
            </a:r>
            <a:r>
              <a:rPr lang="en-US" altLang="zh-CN" sz="2400" dirty="0">
                <a:solidFill>
                  <a:srgbClr val="000000"/>
                </a:solidFill>
                <a:latin typeface="微软雅黑" panose="020B0503020204020204" pitchFamily="34" charset="-122"/>
                <a:ea typeface="微软雅黑" panose="020B0503020204020204" pitchFamily="34" charset="-122"/>
              </a:rPr>
              <a:t>0/1</a:t>
            </a:r>
            <a:r>
              <a:rPr lang="zh-CN" altLang="en-US" sz="2400" dirty="0">
                <a:solidFill>
                  <a:srgbClr val="000000"/>
                </a:solidFill>
                <a:latin typeface="微软雅黑" panose="020B0503020204020204" pitchFamily="34" charset="-122"/>
                <a:ea typeface="微软雅黑" panose="020B0503020204020204" pitchFamily="34" charset="-122"/>
              </a:rPr>
              <a:t>背包问题，虽剪枝减少了搜索空间，但整个搜索按深度优先机械进行，是盲目搜索（不可预测本结点以下的结点进行的如何）。</a:t>
            </a:r>
            <a:endParaRPr lang="en-US" altLang="zh-CN" sz="2400" dirty="0">
              <a:solidFill>
                <a:srgbClr val="000000"/>
              </a:solidFill>
              <a:latin typeface="微软雅黑" panose="020B0503020204020204" pitchFamily="34" charset="-122"/>
              <a:ea typeface="微软雅黑" panose="020B0503020204020204" pitchFamily="34" charset="-122"/>
            </a:endParaRPr>
          </a:p>
          <a:p>
            <a:pPr marL="609600" indent="-609600">
              <a:lnSpc>
                <a:spcPct val="135000"/>
              </a:lnSpc>
              <a:spcBef>
                <a:spcPts val="0"/>
              </a:spcBef>
              <a:buFont typeface="Wingdings" pitchFamily="2" charset="2"/>
              <a:buChar char=""/>
            </a:pPr>
            <a:endParaRPr lang="en-US" altLang="zh-CN" sz="2400" dirty="0">
              <a:solidFill>
                <a:srgbClr val="000000"/>
              </a:solidFill>
              <a:latin typeface="微软雅黑" panose="020B0503020204020204" pitchFamily="34" charset="-122"/>
              <a:ea typeface="微软雅黑" panose="020B0503020204020204" pitchFamily="34" charset="-122"/>
            </a:endParaRPr>
          </a:p>
          <a:p>
            <a:pPr marL="609600" indent="-609600">
              <a:lnSpc>
                <a:spcPct val="135000"/>
              </a:lnSpc>
              <a:spcBef>
                <a:spcPts val="0"/>
              </a:spcBef>
              <a:buFont typeface="Wingdings" pitchFamily="2" charset="2"/>
              <a:buChar char=""/>
            </a:pPr>
            <a:r>
              <a:rPr lang="zh-CN" altLang="en-US" sz="2400" dirty="0">
                <a:solidFill>
                  <a:srgbClr val="000000"/>
                </a:solidFill>
                <a:latin typeface="微软雅黑" panose="020B0503020204020204" pitchFamily="34" charset="-122"/>
                <a:ea typeface="微软雅黑" panose="020B0503020204020204" pitchFamily="34" charset="-122"/>
              </a:rPr>
              <a:t>回溯求解</a:t>
            </a:r>
            <a:r>
              <a:rPr lang="en-US" altLang="zh-CN" sz="2400" dirty="0">
                <a:solidFill>
                  <a:srgbClr val="000000"/>
                </a:solidFill>
                <a:latin typeface="微软雅黑" panose="020B0503020204020204" pitchFamily="34" charset="-122"/>
                <a:ea typeface="微软雅黑" panose="020B0503020204020204" pitchFamily="34" charset="-122"/>
              </a:rPr>
              <a:t>TSP</a:t>
            </a:r>
            <a:r>
              <a:rPr lang="zh-CN" altLang="en-US" sz="2400" dirty="0">
                <a:solidFill>
                  <a:srgbClr val="000000"/>
                </a:solidFill>
                <a:latin typeface="微软雅黑" panose="020B0503020204020204" pitchFamily="34" charset="-122"/>
                <a:ea typeface="微软雅黑" panose="020B0503020204020204" pitchFamily="34" charset="-122"/>
              </a:rPr>
              <a:t>也是盲目的（虽有目标函数，也只有找到一个可行解后才有意义）</a:t>
            </a:r>
          </a:p>
          <a:p>
            <a:pPr>
              <a:spcBef>
                <a:spcPct val="20000"/>
              </a:spcBef>
            </a:pPr>
            <a:endParaRPr lang="zh-CN" altLang="en-US" sz="1800" dirty="0">
              <a:latin typeface="楷体_GB2312" pitchFamily="49" charset="-122"/>
              <a:ea typeface="楷体_GB2312" pitchFamily="49" charset="-122"/>
            </a:endParaRPr>
          </a:p>
        </p:txBody>
      </p:sp>
    </p:spTree>
    <p:extLst>
      <p:ext uri="{BB962C8B-B14F-4D97-AF65-F5344CB8AC3E}">
        <p14:creationId xmlns:p14="http://schemas.microsoft.com/office/powerpoint/2010/main" val="1797025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5204"/>
                                        </p:tgtEl>
                                        <p:attrNameLst>
                                          <p:attrName>style.visibility</p:attrName>
                                        </p:attrNameLst>
                                      </p:cBhvr>
                                      <p:to>
                                        <p:strVal val="visible"/>
                                      </p:to>
                                    </p:set>
                                    <p:animEffect transition="in" filter="blinds(horizontal)">
                                      <p:cBhvr>
                                        <p:cTn id="7" dur="500"/>
                                        <p:tgtEl>
                                          <p:spTgt spid="435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a:xfrm>
            <a:off x="395536" y="260648"/>
            <a:ext cx="7793037" cy="1054100"/>
          </a:xfrm>
        </p:spPr>
        <p:txBody>
          <a:bodyPr/>
          <a:lstStyle/>
          <a:p>
            <a:pPr eaLnBrk="1" hangingPunct="1"/>
            <a:r>
              <a:rPr lang="zh-CN" altLang="en-US" dirty="0">
                <a:solidFill>
                  <a:srgbClr val="000000"/>
                </a:solidFill>
                <a:cs typeface="Courier New" pitchFamily="49" charset="0"/>
              </a:rPr>
              <a:t>解空间树的动态搜索</a:t>
            </a:r>
          </a:p>
        </p:txBody>
      </p:sp>
      <p:sp>
        <p:nvSpPr>
          <p:cNvPr id="436229" name="Rectangle 5"/>
          <p:cNvSpPr>
            <a:spLocks noChangeArrowheads="1"/>
          </p:cNvSpPr>
          <p:nvPr/>
        </p:nvSpPr>
        <p:spPr bwMode="auto">
          <a:xfrm>
            <a:off x="323850" y="1484313"/>
            <a:ext cx="8064574" cy="3564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514350" indent="-514350">
              <a:spcBef>
                <a:spcPct val="20000"/>
              </a:spcBef>
              <a:buFont typeface="+mj-lt"/>
              <a:buAutoNum type="arabicPeriod"/>
            </a:pPr>
            <a:r>
              <a:rPr lang="zh-CN" altLang="en-US" sz="2400" dirty="0">
                <a:latin typeface="微软雅黑" panose="020B0503020204020204" pitchFamily="34" charset="-122"/>
                <a:ea typeface="微软雅黑" panose="020B0503020204020204" pitchFamily="34" charset="-122"/>
              </a:rPr>
              <a:t>分支限界法</a:t>
            </a:r>
            <a:r>
              <a:rPr lang="zh-CN" altLang="en-US" sz="2400" dirty="0">
                <a:solidFill>
                  <a:srgbClr val="990000"/>
                </a:solidFill>
                <a:latin typeface="微软雅黑" panose="020B0503020204020204" pitchFamily="34" charset="-122"/>
                <a:ea typeface="微软雅黑" panose="020B0503020204020204" pitchFamily="34" charset="-122"/>
              </a:rPr>
              <a:t>首先</a:t>
            </a:r>
            <a:r>
              <a:rPr lang="zh-CN" altLang="en-US" sz="2400" dirty="0">
                <a:latin typeface="微软雅黑" panose="020B0503020204020204" pitchFamily="34" charset="-122"/>
                <a:ea typeface="微软雅黑" panose="020B0503020204020204" pitchFamily="34" charset="-122"/>
              </a:rPr>
              <a:t>确定一个合理的限界函数，并根据限界函数确定目标函数的界</a:t>
            </a:r>
            <a:r>
              <a:rPr lang="en-US" altLang="zh-CN" sz="2400" dirty="0">
                <a:latin typeface="微软雅黑" panose="020B0503020204020204" pitchFamily="34" charset="-122"/>
                <a:ea typeface="微软雅黑" panose="020B0503020204020204" pitchFamily="34" charset="-122"/>
              </a:rPr>
              <a:t>[down, up]</a:t>
            </a:r>
            <a:r>
              <a:rPr lang="zh-CN" altLang="en-US" sz="2400" dirty="0">
                <a:latin typeface="微软雅黑" panose="020B0503020204020204" pitchFamily="34" charset="-122"/>
                <a:ea typeface="微软雅黑" panose="020B0503020204020204" pitchFamily="34" charset="-122"/>
              </a:rPr>
              <a:t>；</a:t>
            </a:r>
          </a:p>
          <a:p>
            <a:pPr marL="514350" indent="-514350">
              <a:spcBef>
                <a:spcPct val="20000"/>
              </a:spcBef>
              <a:buFont typeface="+mj-lt"/>
              <a:buAutoNum type="arabicPeriod"/>
            </a:pPr>
            <a:r>
              <a:rPr lang="zh-CN" altLang="en-US" sz="2400" dirty="0">
                <a:solidFill>
                  <a:srgbClr val="990000"/>
                </a:solidFill>
                <a:latin typeface="微软雅黑" panose="020B0503020204020204" pitchFamily="34" charset="-122"/>
                <a:ea typeface="微软雅黑" panose="020B0503020204020204" pitchFamily="34" charset="-122"/>
              </a:rPr>
              <a:t>然后</a:t>
            </a:r>
            <a:r>
              <a:rPr lang="zh-CN" altLang="en-US" sz="2400" dirty="0">
                <a:latin typeface="微软雅黑" panose="020B0503020204020204" pitchFamily="34" charset="-122"/>
                <a:ea typeface="微软雅黑" panose="020B0503020204020204" pitchFamily="34" charset="-122"/>
              </a:rPr>
              <a:t>按照广度优先策略遍历问题的解空间树，在某一分支上，依次搜索该结点的所有孩子结点，分别估算这些孩子结点的目标函数的可能取值（对最小化问题，估算结点的</a:t>
            </a:r>
            <a:r>
              <a:rPr lang="en-US" altLang="zh-CN" sz="2400" dirty="0">
                <a:latin typeface="微软雅黑" panose="020B0503020204020204" pitchFamily="34" charset="-122"/>
                <a:ea typeface="微软雅黑" panose="020B0503020204020204" pitchFamily="34" charset="-122"/>
              </a:rPr>
              <a:t>down</a:t>
            </a:r>
            <a:r>
              <a:rPr lang="zh-CN" altLang="en-US" sz="2400" dirty="0">
                <a:latin typeface="微软雅黑" panose="020B0503020204020204" pitchFamily="34" charset="-122"/>
                <a:ea typeface="微软雅黑" panose="020B0503020204020204" pitchFamily="34" charset="-122"/>
              </a:rPr>
              <a:t>，对最大化问题，估算结点的</a:t>
            </a:r>
            <a:r>
              <a:rPr lang="en-US" altLang="zh-CN" sz="2400" dirty="0">
                <a:latin typeface="微软雅黑" panose="020B0503020204020204" pitchFamily="34" charset="-122"/>
                <a:ea typeface="微软雅黑" panose="020B0503020204020204" pitchFamily="34" charset="-122"/>
              </a:rPr>
              <a:t>up</a:t>
            </a:r>
            <a:r>
              <a:rPr lang="zh-CN" altLang="en-US" sz="2400" dirty="0">
                <a:latin typeface="微软雅黑" panose="020B0503020204020204" pitchFamily="34" charset="-122"/>
                <a:ea typeface="微软雅黑" panose="020B0503020204020204" pitchFamily="34" charset="-122"/>
              </a:rPr>
              <a:t>）。</a:t>
            </a:r>
          </a:p>
          <a:p>
            <a:pPr marL="514350" indent="-514350">
              <a:spcBef>
                <a:spcPct val="20000"/>
              </a:spcBef>
              <a:buFont typeface="+mj-lt"/>
              <a:buAutoNum type="arabicPeriod"/>
            </a:pPr>
            <a:r>
              <a:rPr lang="zh-CN" altLang="en-US" sz="2400" dirty="0">
                <a:latin typeface="微软雅黑" panose="020B0503020204020204" pitchFamily="34" charset="-122"/>
                <a:ea typeface="微软雅黑" panose="020B0503020204020204" pitchFamily="34" charset="-122"/>
              </a:rPr>
              <a:t>如果某孩子结点的目标函数值超出目标函数的界，则将其丢弃（从此结点生成的解不会比目前已得的更好），否则加入活动表等待处理。</a:t>
            </a:r>
          </a:p>
        </p:txBody>
      </p:sp>
    </p:spTree>
    <p:extLst>
      <p:ext uri="{BB962C8B-B14F-4D97-AF65-F5344CB8AC3E}">
        <p14:creationId xmlns:p14="http://schemas.microsoft.com/office/powerpoint/2010/main" val="2957479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pPr eaLnBrk="1" hangingPunct="1"/>
            <a:r>
              <a:rPr lang="en-US" altLang="zh-CN" dirty="0">
                <a:solidFill>
                  <a:srgbClr val="000000"/>
                </a:solidFill>
                <a:cs typeface="Courier New" pitchFamily="49" charset="0"/>
              </a:rPr>
              <a:t>0/1</a:t>
            </a:r>
            <a:r>
              <a:rPr lang="zh-CN" altLang="en-US" dirty="0">
                <a:solidFill>
                  <a:srgbClr val="000000"/>
                </a:solidFill>
                <a:cs typeface="Courier New" pitchFamily="49" charset="0"/>
              </a:rPr>
              <a:t>背包的分支限界法过程</a:t>
            </a:r>
          </a:p>
        </p:txBody>
      </p:sp>
      <p:sp>
        <p:nvSpPr>
          <p:cNvPr id="437251" name="Text Box 3"/>
          <p:cNvSpPr txBox="1">
            <a:spLocks noChangeArrowheads="1"/>
          </p:cNvSpPr>
          <p:nvPr/>
        </p:nvSpPr>
        <p:spPr bwMode="auto">
          <a:xfrm>
            <a:off x="304800" y="1409700"/>
            <a:ext cx="5638800"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zh-CN" sz="3200" dirty="0">
                <a:solidFill>
                  <a:srgbClr val="3366FF"/>
                </a:solidFill>
                <a:latin typeface="Times New Roman" pitchFamily="18" charset="0"/>
                <a:ea typeface="黑体" pitchFamily="2" charset="-122"/>
              </a:rPr>
              <a:t> </a:t>
            </a:r>
            <a:r>
              <a:rPr kumimoji="1" lang="zh-CN" altLang="en-US" sz="3200" dirty="0">
                <a:solidFill>
                  <a:srgbClr val="3366FF"/>
                </a:solidFill>
                <a:latin typeface="Times New Roman" pitchFamily="18" charset="0"/>
                <a:ea typeface="黑体" pitchFamily="2" charset="-122"/>
              </a:rPr>
              <a:t>问题描述</a:t>
            </a:r>
          </a:p>
        </p:txBody>
      </p:sp>
      <p:sp>
        <p:nvSpPr>
          <p:cNvPr id="437252" name="Text Box 4"/>
          <p:cNvSpPr txBox="1">
            <a:spLocks noChangeArrowheads="1"/>
          </p:cNvSpPr>
          <p:nvPr/>
        </p:nvSpPr>
        <p:spPr bwMode="auto">
          <a:xfrm>
            <a:off x="1331913" y="2349500"/>
            <a:ext cx="6337300" cy="519113"/>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800">
                <a:latin typeface="Times New Roman" pitchFamily="18" charset="0"/>
                <a:ea typeface="楷体_GB2312" pitchFamily="49" charset="-122"/>
              </a:rPr>
              <a:t>物品      重</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w</a:t>
            </a:r>
            <a:r>
              <a:rPr lang="en-US" altLang="zh-CN" sz="2800">
                <a:latin typeface="Times New Roman" pitchFamily="18" charset="0"/>
                <a:ea typeface="楷体_GB2312" pitchFamily="49" charset="-122"/>
              </a:rPr>
              <a:t>)       </a:t>
            </a:r>
            <a:r>
              <a:rPr lang="zh-CN" altLang="en-US" sz="2800">
                <a:latin typeface="Times New Roman" pitchFamily="18" charset="0"/>
                <a:ea typeface="楷体_GB2312" pitchFamily="49" charset="-122"/>
              </a:rPr>
              <a:t>价</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v</a:t>
            </a:r>
            <a:r>
              <a:rPr lang="en-US" altLang="zh-CN" sz="2800">
                <a:latin typeface="Times New Roman" pitchFamily="18" charset="0"/>
                <a:ea typeface="楷体_GB2312" pitchFamily="49" charset="-122"/>
              </a:rPr>
              <a:t>)        </a:t>
            </a:r>
            <a:r>
              <a:rPr lang="zh-CN" altLang="en-US" sz="2800">
                <a:latin typeface="Times New Roman" pitchFamily="18" charset="0"/>
                <a:ea typeface="楷体_GB2312" pitchFamily="49" charset="-122"/>
              </a:rPr>
              <a:t>价</a:t>
            </a:r>
            <a:r>
              <a:rPr lang="en-US" altLang="zh-CN" sz="2800">
                <a:latin typeface="Times New Roman" pitchFamily="18" charset="0"/>
                <a:ea typeface="楷体_GB2312" pitchFamily="49" charset="-122"/>
              </a:rPr>
              <a:t>/</a:t>
            </a:r>
            <a:r>
              <a:rPr lang="zh-CN" altLang="en-US" sz="2800">
                <a:latin typeface="Times New Roman" pitchFamily="18" charset="0"/>
                <a:ea typeface="楷体_GB2312" pitchFamily="49" charset="-122"/>
              </a:rPr>
              <a:t>重</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v/w</a:t>
            </a:r>
            <a:r>
              <a:rPr lang="en-US" altLang="zh-CN" sz="2800">
                <a:latin typeface="Times New Roman" pitchFamily="18" charset="0"/>
                <a:ea typeface="楷体_GB2312" pitchFamily="49" charset="-122"/>
              </a:rPr>
              <a:t>)</a:t>
            </a:r>
          </a:p>
        </p:txBody>
      </p:sp>
      <p:sp>
        <p:nvSpPr>
          <p:cNvPr id="437254" name="Line 6"/>
          <p:cNvSpPr>
            <a:spLocks noChangeShapeType="1"/>
          </p:cNvSpPr>
          <p:nvPr/>
        </p:nvSpPr>
        <p:spPr bwMode="auto">
          <a:xfrm>
            <a:off x="1042988" y="2924175"/>
            <a:ext cx="6985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7255" name="Line 7"/>
          <p:cNvSpPr>
            <a:spLocks noChangeShapeType="1"/>
          </p:cNvSpPr>
          <p:nvPr/>
        </p:nvSpPr>
        <p:spPr bwMode="auto">
          <a:xfrm>
            <a:off x="2411412" y="2205038"/>
            <a:ext cx="347" cy="338420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7256" name="Text Box 8"/>
          <p:cNvSpPr txBox="1">
            <a:spLocks noChangeArrowheads="1"/>
          </p:cNvSpPr>
          <p:nvPr/>
        </p:nvSpPr>
        <p:spPr bwMode="auto">
          <a:xfrm>
            <a:off x="1403350" y="2997200"/>
            <a:ext cx="5761038" cy="2443163"/>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en-US" altLang="zh-CN" sz="2800" dirty="0">
                <a:latin typeface="Times New Roman" pitchFamily="18" charset="0"/>
                <a:ea typeface="楷体_GB2312" pitchFamily="49" charset="-122"/>
              </a:rPr>
              <a:t>  1            4              40               10</a:t>
            </a:r>
          </a:p>
          <a:p>
            <a:pPr>
              <a:spcBef>
                <a:spcPct val="50000"/>
              </a:spcBef>
            </a:pPr>
            <a:r>
              <a:rPr lang="en-US" altLang="zh-CN" sz="2800" dirty="0">
                <a:latin typeface="Times New Roman" pitchFamily="18" charset="0"/>
                <a:ea typeface="楷体_GB2312" pitchFamily="49" charset="-122"/>
              </a:rPr>
              <a:t>  2            7              42               6</a:t>
            </a:r>
          </a:p>
          <a:p>
            <a:pPr>
              <a:spcBef>
                <a:spcPct val="50000"/>
              </a:spcBef>
            </a:pPr>
            <a:r>
              <a:rPr lang="en-US" altLang="zh-CN" sz="2800" dirty="0">
                <a:latin typeface="Times New Roman" pitchFamily="18" charset="0"/>
                <a:ea typeface="楷体_GB2312" pitchFamily="49" charset="-122"/>
              </a:rPr>
              <a:t>  3            5              25               5</a:t>
            </a:r>
          </a:p>
          <a:p>
            <a:pPr>
              <a:spcBef>
                <a:spcPct val="50000"/>
              </a:spcBef>
            </a:pPr>
            <a:r>
              <a:rPr lang="en-US" altLang="zh-CN" sz="2800" dirty="0">
                <a:latin typeface="Times New Roman" pitchFamily="18" charset="0"/>
                <a:ea typeface="楷体_GB2312" pitchFamily="49" charset="-122"/>
              </a:rPr>
              <a:t>  4            3              12               4</a:t>
            </a:r>
          </a:p>
        </p:txBody>
      </p:sp>
      <p:sp>
        <p:nvSpPr>
          <p:cNvPr id="437257" name="Text Box 9"/>
          <p:cNvSpPr txBox="1">
            <a:spLocks noChangeArrowheads="1"/>
          </p:cNvSpPr>
          <p:nvPr/>
        </p:nvSpPr>
        <p:spPr bwMode="auto">
          <a:xfrm>
            <a:off x="6696075" y="1628775"/>
            <a:ext cx="2447925" cy="519113"/>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800">
                <a:latin typeface="Times New Roman" pitchFamily="18" charset="0"/>
                <a:ea typeface="楷体_GB2312" pitchFamily="49" charset="-122"/>
              </a:rPr>
              <a:t>容量</a:t>
            </a:r>
            <a:r>
              <a:rPr lang="en-US" altLang="zh-CN" sz="2800" i="1">
                <a:latin typeface="Times New Roman" pitchFamily="18" charset="0"/>
                <a:ea typeface="楷体_GB2312" pitchFamily="49" charset="-122"/>
              </a:rPr>
              <a:t>w</a:t>
            </a:r>
            <a:r>
              <a:rPr lang="en-US" altLang="zh-CN" sz="2800">
                <a:latin typeface="Times New Roman" pitchFamily="18" charset="0"/>
                <a:ea typeface="楷体_GB2312" pitchFamily="49" charset="-122"/>
              </a:rPr>
              <a:t>=10</a:t>
            </a:r>
          </a:p>
        </p:txBody>
      </p:sp>
    </p:spTree>
    <p:extLst>
      <p:ext uri="{BB962C8B-B14F-4D97-AF65-F5344CB8AC3E}">
        <p14:creationId xmlns:p14="http://schemas.microsoft.com/office/powerpoint/2010/main" val="9013793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37251"/>
                                        </p:tgtEl>
                                        <p:attrNameLst>
                                          <p:attrName>style.visibility</p:attrName>
                                        </p:attrNameLst>
                                      </p:cBhvr>
                                      <p:to>
                                        <p:strVal val="visible"/>
                                      </p:to>
                                    </p:set>
                                    <p:anim calcmode="lin" valueType="num">
                                      <p:cBhvr additive="base">
                                        <p:cTn id="7" dur="500" fill="hold"/>
                                        <p:tgtEl>
                                          <p:spTgt spid="437251"/>
                                        </p:tgtEl>
                                        <p:attrNameLst>
                                          <p:attrName>ppt_x</p:attrName>
                                        </p:attrNameLst>
                                      </p:cBhvr>
                                      <p:tavLst>
                                        <p:tav tm="0">
                                          <p:val>
                                            <p:strVal val="1+#ppt_w/2"/>
                                          </p:val>
                                        </p:tav>
                                        <p:tav tm="100000">
                                          <p:val>
                                            <p:strVal val="#ppt_x"/>
                                          </p:val>
                                        </p:tav>
                                      </p:tavLst>
                                    </p:anim>
                                    <p:anim calcmode="lin" valueType="num">
                                      <p:cBhvr additive="base">
                                        <p:cTn id="8" dur="500" fill="hold"/>
                                        <p:tgtEl>
                                          <p:spTgt spid="43725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37252"/>
                                        </p:tgtEl>
                                        <p:attrNameLst>
                                          <p:attrName>style.visibility</p:attrName>
                                        </p:attrNameLst>
                                      </p:cBhvr>
                                      <p:to>
                                        <p:strVal val="visible"/>
                                      </p:to>
                                    </p:set>
                                    <p:anim calcmode="lin" valueType="num">
                                      <p:cBhvr additive="base">
                                        <p:cTn id="13" dur="500" fill="hold"/>
                                        <p:tgtEl>
                                          <p:spTgt spid="437252"/>
                                        </p:tgtEl>
                                        <p:attrNameLst>
                                          <p:attrName>ppt_x</p:attrName>
                                        </p:attrNameLst>
                                      </p:cBhvr>
                                      <p:tavLst>
                                        <p:tav tm="0">
                                          <p:val>
                                            <p:strVal val="0-#ppt_w/2"/>
                                          </p:val>
                                        </p:tav>
                                        <p:tav tm="100000">
                                          <p:val>
                                            <p:strVal val="#ppt_x"/>
                                          </p:val>
                                        </p:tav>
                                      </p:tavLst>
                                    </p:anim>
                                    <p:anim calcmode="lin" valueType="num">
                                      <p:cBhvr additive="base">
                                        <p:cTn id="14" dur="500" fill="hold"/>
                                        <p:tgtEl>
                                          <p:spTgt spid="43725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37256"/>
                                        </p:tgtEl>
                                        <p:attrNameLst>
                                          <p:attrName>style.visibility</p:attrName>
                                        </p:attrNameLst>
                                      </p:cBhvr>
                                      <p:to>
                                        <p:strVal val="visible"/>
                                      </p:to>
                                    </p:set>
                                    <p:anim calcmode="lin" valueType="num">
                                      <p:cBhvr additive="base">
                                        <p:cTn id="19" dur="500" fill="hold"/>
                                        <p:tgtEl>
                                          <p:spTgt spid="437256"/>
                                        </p:tgtEl>
                                        <p:attrNameLst>
                                          <p:attrName>ppt_x</p:attrName>
                                        </p:attrNameLst>
                                      </p:cBhvr>
                                      <p:tavLst>
                                        <p:tav tm="0">
                                          <p:val>
                                            <p:strVal val="0-#ppt_w/2"/>
                                          </p:val>
                                        </p:tav>
                                        <p:tav tm="100000">
                                          <p:val>
                                            <p:strVal val="#ppt_x"/>
                                          </p:val>
                                        </p:tav>
                                      </p:tavLst>
                                    </p:anim>
                                    <p:anim calcmode="lin" valueType="num">
                                      <p:cBhvr additive="base">
                                        <p:cTn id="20" dur="500" fill="hold"/>
                                        <p:tgtEl>
                                          <p:spTgt spid="43725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37257"/>
                                        </p:tgtEl>
                                        <p:attrNameLst>
                                          <p:attrName>style.visibility</p:attrName>
                                        </p:attrNameLst>
                                      </p:cBhvr>
                                      <p:to>
                                        <p:strVal val="visible"/>
                                      </p:to>
                                    </p:set>
                                    <p:anim calcmode="lin" valueType="num">
                                      <p:cBhvr additive="base">
                                        <p:cTn id="25" dur="500" fill="hold"/>
                                        <p:tgtEl>
                                          <p:spTgt spid="437257"/>
                                        </p:tgtEl>
                                        <p:attrNameLst>
                                          <p:attrName>ppt_x</p:attrName>
                                        </p:attrNameLst>
                                      </p:cBhvr>
                                      <p:tavLst>
                                        <p:tav tm="0">
                                          <p:val>
                                            <p:strVal val="0-#ppt_w/2"/>
                                          </p:val>
                                        </p:tav>
                                        <p:tav tm="100000">
                                          <p:val>
                                            <p:strVal val="#ppt_x"/>
                                          </p:val>
                                        </p:tav>
                                      </p:tavLst>
                                    </p:anim>
                                    <p:anim calcmode="lin" valueType="num">
                                      <p:cBhvr additive="base">
                                        <p:cTn id="26" dur="500" fill="hold"/>
                                        <p:tgtEl>
                                          <p:spTgt spid="4372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1" grpId="0" autoUpdateAnimBg="0"/>
      <p:bldP spid="437252" grpId="0" autoUpdateAnimBg="0"/>
      <p:bldP spid="437256" grpId="0" autoUpdateAnimBg="0"/>
      <p:bldP spid="43725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9" name="Rectangle 3"/>
          <p:cNvSpPr>
            <a:spLocks noGrp="1" noChangeArrowheads="1"/>
          </p:cNvSpPr>
          <p:nvPr>
            <p:ph type="body" idx="1"/>
          </p:nvPr>
        </p:nvSpPr>
        <p:spPr>
          <a:xfrm>
            <a:off x="223877" y="218665"/>
            <a:ext cx="8229600" cy="5473700"/>
          </a:xfrm>
        </p:spPr>
        <p:txBody>
          <a:bodyPr/>
          <a:lstStyle/>
          <a:p>
            <a:pPr eaLnBrk="1" hangingPunct="1"/>
            <a:r>
              <a:rPr lang="zh-CN" altLang="en-US" dirty="0"/>
              <a:t>分析：</a:t>
            </a:r>
            <a:r>
              <a:rPr kumimoji="1" lang="zh-CN" altLang="en-US" dirty="0"/>
              <a:t>问题的解可表示为</a:t>
            </a:r>
            <a:r>
              <a:rPr kumimoji="1" lang="en-US" altLang="zh-CN" i="1" dirty="0"/>
              <a:t>n</a:t>
            </a:r>
            <a:r>
              <a:rPr kumimoji="1" lang="zh-CN" altLang="en-US" dirty="0"/>
              <a:t>元向量</a:t>
            </a:r>
            <a:r>
              <a:rPr kumimoji="1" lang="en-US" altLang="zh-CN" dirty="0"/>
              <a:t>{</a:t>
            </a:r>
            <a:r>
              <a:rPr kumimoji="1" lang="en-US" altLang="zh-CN" i="1" dirty="0"/>
              <a:t>x</a:t>
            </a:r>
            <a:r>
              <a:rPr kumimoji="1" lang="en-US" altLang="zh-CN" baseline="-25000" dirty="0"/>
              <a:t>1</a:t>
            </a:r>
            <a:r>
              <a:rPr kumimoji="1" lang="en-US" altLang="zh-CN" dirty="0"/>
              <a:t>, </a:t>
            </a:r>
            <a:r>
              <a:rPr kumimoji="1" lang="en-US" altLang="zh-CN" i="1" dirty="0"/>
              <a:t>x</a:t>
            </a:r>
            <a:r>
              <a:rPr kumimoji="1" lang="en-US" altLang="zh-CN" baseline="-25000" dirty="0"/>
              <a:t>2</a:t>
            </a:r>
            <a:r>
              <a:rPr kumimoji="1" lang="en-US" altLang="zh-CN" dirty="0"/>
              <a:t>, ... </a:t>
            </a:r>
            <a:r>
              <a:rPr kumimoji="1" lang="en-US" altLang="zh-CN" i="1" dirty="0" err="1"/>
              <a:t>x</a:t>
            </a:r>
            <a:r>
              <a:rPr kumimoji="1" lang="en-US" altLang="zh-CN" i="1" baseline="-25000" dirty="0" err="1"/>
              <a:t>n</a:t>
            </a:r>
            <a:r>
              <a:rPr kumimoji="1" lang="en-US" altLang="zh-CN" dirty="0"/>
              <a:t> },  </a:t>
            </a:r>
            <a:r>
              <a:rPr kumimoji="1" lang="en-US" altLang="zh-CN" i="1" dirty="0">
                <a:sym typeface="Symbol" panose="05050102010706020507" pitchFamily="18" charset="2"/>
              </a:rPr>
              <a:t>x</a:t>
            </a:r>
            <a:r>
              <a:rPr kumimoji="1" lang="en-US" altLang="zh-CN" i="1" baseline="-25000" dirty="0">
                <a:sym typeface="Symbol" panose="05050102010706020507" pitchFamily="18" charset="2"/>
              </a:rPr>
              <a:t>i</a:t>
            </a:r>
            <a:r>
              <a:rPr kumimoji="1" lang="en-US" altLang="zh-CN" dirty="0">
                <a:sym typeface="Symbol" panose="05050102010706020507" pitchFamily="18" charset="2"/>
              </a:rPr>
              <a:t>{0,1}</a:t>
            </a:r>
            <a:r>
              <a:rPr kumimoji="1" lang="zh-CN" altLang="en-US" dirty="0">
                <a:sym typeface="Symbol" panose="05050102010706020507" pitchFamily="18" charset="2"/>
              </a:rPr>
              <a:t>，</a:t>
            </a:r>
            <a:r>
              <a:rPr kumimoji="1" lang="zh-CN" altLang="en-US" dirty="0"/>
              <a:t>则可用子集树表示解空间</a:t>
            </a:r>
            <a:r>
              <a:rPr kumimoji="1" lang="en-US" altLang="zh-CN" dirty="0"/>
              <a:t>, </a:t>
            </a:r>
            <a:r>
              <a:rPr kumimoji="1" lang="zh-CN" altLang="en-US" dirty="0"/>
              <a:t>在树中做广度优先搜索。</a:t>
            </a:r>
          </a:p>
          <a:p>
            <a:pPr lvl="1" eaLnBrk="1" hangingPunct="1"/>
            <a:r>
              <a:rPr kumimoji="1" lang="zh-CN" altLang="en-US" dirty="0"/>
              <a:t>约束条件</a:t>
            </a:r>
            <a:r>
              <a:rPr kumimoji="1" lang="en-US" altLang="zh-CN" dirty="0"/>
              <a:t>:                 </a:t>
            </a:r>
          </a:p>
          <a:p>
            <a:pPr lvl="1" eaLnBrk="1" hangingPunct="1">
              <a:buFont typeface="Wingdings" panose="05000000000000000000" pitchFamily="2" charset="2"/>
              <a:buNone/>
            </a:pPr>
            <a:endParaRPr kumimoji="1" lang="en-US" altLang="zh-CN" sz="1000" dirty="0"/>
          </a:p>
          <a:p>
            <a:pPr lvl="1" eaLnBrk="1" hangingPunct="1"/>
            <a:r>
              <a:rPr kumimoji="1" lang="zh-CN" altLang="en-US" dirty="0"/>
              <a:t>目标函数</a:t>
            </a:r>
            <a:r>
              <a:rPr kumimoji="1" lang="en-US" altLang="zh-CN" dirty="0"/>
              <a:t>:                      </a:t>
            </a:r>
          </a:p>
          <a:p>
            <a:pPr lvl="2" eaLnBrk="1" hangingPunct="1">
              <a:buFont typeface="Wingdings" panose="05000000000000000000" pitchFamily="2" charset="2"/>
              <a:buNone/>
            </a:pPr>
            <a:endParaRPr kumimoji="1" lang="en-US" altLang="zh-CN" sz="1200" dirty="0"/>
          </a:p>
          <a:p>
            <a:pPr lvl="2" eaLnBrk="1" hangingPunct="1"/>
            <a:r>
              <a:rPr kumimoji="1" lang="zh-CN" altLang="en-US" dirty="0"/>
              <a:t>下界</a:t>
            </a:r>
            <a:r>
              <a:rPr kumimoji="1" lang="en-US" altLang="zh-CN" i="1" dirty="0" err="1"/>
              <a:t>V</a:t>
            </a:r>
            <a:r>
              <a:rPr kumimoji="1" lang="en-US" altLang="zh-CN" i="1" baseline="-25000" dirty="0" err="1"/>
              <a:t>db</a:t>
            </a:r>
            <a:r>
              <a:rPr kumimoji="1" lang="en-US" altLang="zh-CN" i="1" baseline="-25000" dirty="0"/>
              <a:t> </a:t>
            </a:r>
            <a:r>
              <a:rPr kumimoji="1" lang="en-US" altLang="zh-CN" dirty="0"/>
              <a:t>=40 (1, 0, 0, 0)—</a:t>
            </a:r>
            <a:r>
              <a:rPr kumimoji="1" lang="zh-CN" altLang="en-US" dirty="0">
                <a:solidFill>
                  <a:srgbClr val="009900"/>
                </a:solidFill>
                <a:ea typeface="隶书" panose="02010509060101010101" pitchFamily="49" charset="-122"/>
              </a:rPr>
              <a:t>贪心思想</a:t>
            </a:r>
            <a:r>
              <a:rPr kumimoji="1" lang="zh-CN" altLang="en-US" dirty="0"/>
              <a:t>；</a:t>
            </a:r>
          </a:p>
          <a:p>
            <a:pPr lvl="2" eaLnBrk="1" hangingPunct="1"/>
            <a:r>
              <a:rPr kumimoji="1" lang="zh-CN" altLang="en-US" dirty="0"/>
              <a:t>上界</a:t>
            </a:r>
            <a:r>
              <a:rPr kumimoji="1" lang="en-US" altLang="zh-CN" i="1" dirty="0" err="1"/>
              <a:t>V</a:t>
            </a:r>
            <a:r>
              <a:rPr kumimoji="1" lang="en-US" altLang="zh-CN" i="1" baseline="-25000" dirty="0" err="1"/>
              <a:t>ub</a:t>
            </a:r>
            <a:r>
              <a:rPr kumimoji="1" lang="en-US" altLang="zh-CN" i="1" baseline="-25000" dirty="0"/>
              <a:t> </a:t>
            </a:r>
            <a:r>
              <a:rPr kumimoji="1" lang="en-US" altLang="zh-CN" dirty="0"/>
              <a:t>=0+(</a:t>
            </a:r>
            <a:r>
              <a:rPr kumimoji="1" lang="en-US" altLang="zh-CN" i="1" dirty="0"/>
              <a:t>W</a:t>
            </a:r>
            <a:r>
              <a:rPr kumimoji="1" lang="en-US" altLang="zh-CN" dirty="0"/>
              <a:t>-0)×(</a:t>
            </a:r>
            <a:r>
              <a:rPr kumimoji="1" lang="en-US" altLang="zh-CN" i="1" dirty="0"/>
              <a:t>v</a:t>
            </a:r>
            <a:r>
              <a:rPr kumimoji="1" lang="en-US" altLang="zh-CN" baseline="-25000" dirty="0"/>
              <a:t>1</a:t>
            </a:r>
            <a:r>
              <a:rPr kumimoji="1" lang="en-US" altLang="zh-CN" dirty="0"/>
              <a:t>/</a:t>
            </a:r>
            <a:r>
              <a:rPr kumimoji="1" lang="en-US" altLang="zh-CN" i="1" dirty="0"/>
              <a:t>w</a:t>
            </a:r>
            <a:r>
              <a:rPr kumimoji="1" lang="en-US" altLang="zh-CN" baseline="-25000" dirty="0"/>
              <a:t>1</a:t>
            </a:r>
            <a:r>
              <a:rPr kumimoji="1" lang="en-US" altLang="zh-CN" dirty="0"/>
              <a:t>)</a:t>
            </a:r>
          </a:p>
          <a:p>
            <a:pPr lvl="2" eaLnBrk="1" hangingPunct="1">
              <a:buFont typeface="Wingdings" panose="05000000000000000000" pitchFamily="2" charset="2"/>
              <a:buNone/>
            </a:pPr>
            <a:r>
              <a:rPr kumimoji="1" lang="en-US" altLang="zh-CN" dirty="0">
                <a:latin typeface="宋体" panose="02010600030101010101" pitchFamily="2" charset="-122"/>
              </a:rPr>
              <a:t>      </a:t>
            </a:r>
            <a:r>
              <a:rPr kumimoji="1" lang="en-US" altLang="zh-CN" dirty="0"/>
              <a:t>     =0+(10-0)×10=100</a:t>
            </a:r>
            <a:r>
              <a:rPr kumimoji="1" lang="zh-CN" altLang="en-US" dirty="0"/>
              <a:t>；</a:t>
            </a:r>
          </a:p>
          <a:p>
            <a:pPr lvl="1" eaLnBrk="1" hangingPunct="1"/>
            <a:r>
              <a:rPr kumimoji="1" lang="zh-CN" altLang="en-US" dirty="0"/>
              <a:t>限界函数：</a:t>
            </a:r>
          </a:p>
          <a:p>
            <a:pPr lvl="1" eaLnBrk="1" hangingPunct="1">
              <a:buFont typeface="Wingdings" panose="05000000000000000000" pitchFamily="2" charset="2"/>
              <a:buNone/>
            </a:pPr>
            <a:r>
              <a:rPr kumimoji="1" lang="zh-CN" altLang="en-US" dirty="0"/>
              <a:t>                                                                             </a:t>
            </a:r>
            <a:endParaRPr kumimoji="1" lang="en-US" altLang="zh-CN" dirty="0"/>
          </a:p>
        </p:txBody>
      </p:sp>
      <p:graphicFrame>
        <p:nvGraphicFramePr>
          <p:cNvPr id="362505" name="Object 9"/>
          <p:cNvGraphicFramePr>
            <a:graphicFrameLocks noChangeAspect="1"/>
          </p:cNvGraphicFramePr>
          <p:nvPr/>
        </p:nvGraphicFramePr>
        <p:xfrm>
          <a:off x="2314575" y="5464175"/>
          <a:ext cx="4297363" cy="496888"/>
        </p:xfrm>
        <a:graphic>
          <a:graphicData uri="http://schemas.openxmlformats.org/presentationml/2006/ole">
            <mc:AlternateContent xmlns:mc="http://schemas.openxmlformats.org/markup-compatibility/2006">
              <mc:Choice xmlns:v="urn:schemas-microsoft-com:vml" Requires="v">
                <p:oleObj spid="_x0000_s197842" name="公式" r:id="rId4" imgW="1752600" imgH="228600" progId="Equation.3">
                  <p:embed/>
                </p:oleObj>
              </mc:Choice>
              <mc:Fallback>
                <p:oleObj name="公式" r:id="rId4" imgW="1752600" imgH="228600" progId="Equation.3">
                  <p:embed/>
                  <p:pic>
                    <p:nvPicPr>
                      <p:cNvPr id="362505"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4575" y="5464175"/>
                        <a:ext cx="4297363"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88" name="Object 10"/>
          <p:cNvGraphicFramePr>
            <a:graphicFrameLocks noChangeAspect="1"/>
          </p:cNvGraphicFramePr>
          <p:nvPr>
            <p:extLst>
              <p:ext uri="{D42A27DB-BD31-4B8C-83A1-F6EECF244321}">
                <p14:modId xmlns:p14="http://schemas.microsoft.com/office/powerpoint/2010/main" val="2276923297"/>
              </p:ext>
            </p:extLst>
          </p:nvPr>
        </p:nvGraphicFramePr>
        <p:xfrm>
          <a:off x="2886115" y="1520187"/>
          <a:ext cx="1452562" cy="846138"/>
        </p:xfrm>
        <a:graphic>
          <a:graphicData uri="http://schemas.openxmlformats.org/presentationml/2006/ole">
            <mc:AlternateContent xmlns:mc="http://schemas.openxmlformats.org/markup-compatibility/2006">
              <mc:Choice xmlns:v="urn:schemas-microsoft-com:vml" Requires="v">
                <p:oleObj spid="_x0000_s197843" name="公式" r:id="rId6" imgW="761669" imgH="431613" progId="Equation.3">
                  <p:embed/>
                </p:oleObj>
              </mc:Choice>
              <mc:Fallback>
                <p:oleObj name="公式" r:id="rId6" imgW="761669" imgH="431613" progId="Equation.3">
                  <p:embed/>
                  <p:pic>
                    <p:nvPicPr>
                      <p:cNvPr id="16388"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6115" y="1520187"/>
                        <a:ext cx="1452562"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89" name="Object 12"/>
          <p:cNvGraphicFramePr>
            <a:graphicFrameLocks noChangeAspect="1"/>
          </p:cNvGraphicFramePr>
          <p:nvPr>
            <p:extLst>
              <p:ext uri="{D42A27DB-BD31-4B8C-83A1-F6EECF244321}">
                <p14:modId xmlns:p14="http://schemas.microsoft.com/office/powerpoint/2010/main" val="2521238656"/>
              </p:ext>
            </p:extLst>
          </p:nvPr>
        </p:nvGraphicFramePr>
        <p:xfrm>
          <a:off x="2765665" y="2379168"/>
          <a:ext cx="2297113" cy="847725"/>
        </p:xfrm>
        <a:graphic>
          <a:graphicData uri="http://schemas.openxmlformats.org/presentationml/2006/ole">
            <mc:AlternateContent xmlns:mc="http://schemas.openxmlformats.org/markup-compatibility/2006">
              <mc:Choice xmlns:v="urn:schemas-microsoft-com:vml" Requires="v">
                <p:oleObj spid="_x0000_s197844" name="公式" r:id="rId8" imgW="990170" imgH="431613" progId="Equation.3">
                  <p:embed/>
                </p:oleObj>
              </mc:Choice>
              <mc:Fallback>
                <p:oleObj name="公式" r:id="rId8" imgW="990170" imgH="431613" progId="Equation.3">
                  <p:embed/>
                  <p:pic>
                    <p:nvPicPr>
                      <p:cNvPr id="16389"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65665" y="2379168"/>
                        <a:ext cx="22971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2510" name="AutoShape 14"/>
          <p:cNvSpPr>
            <a:spLocks/>
          </p:cNvSpPr>
          <p:nvPr/>
        </p:nvSpPr>
        <p:spPr bwMode="auto">
          <a:xfrm>
            <a:off x="6494366" y="3658141"/>
            <a:ext cx="215900" cy="1008062"/>
          </a:xfrm>
          <a:prstGeom prst="rightBrace">
            <a:avLst>
              <a:gd name="adj1" fmla="val 38909"/>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p>
        </p:txBody>
      </p:sp>
      <p:sp>
        <p:nvSpPr>
          <p:cNvPr id="362511" name="Text Box 15"/>
          <p:cNvSpPr txBox="1">
            <a:spLocks noChangeArrowheads="1"/>
          </p:cNvSpPr>
          <p:nvPr/>
        </p:nvSpPr>
        <p:spPr bwMode="auto">
          <a:xfrm>
            <a:off x="6789256" y="3790727"/>
            <a:ext cx="215106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zh-CN" altLang="en-US" sz="2200" dirty="0">
                <a:solidFill>
                  <a:srgbClr val="0000FF"/>
                </a:solidFill>
                <a:latin typeface="Times New Roman" panose="02020603050405020304" pitchFamily="18" charset="0"/>
                <a:ea typeface="宋体" panose="02010600030101010101" pitchFamily="2" charset="-122"/>
              </a:rPr>
              <a:t>目标函数的界：</a:t>
            </a:r>
          </a:p>
          <a:p>
            <a:pPr algn="ctr" eaLnBrk="1" hangingPunct="1"/>
            <a:r>
              <a:rPr lang="en-US" altLang="zh-CN" sz="2200" dirty="0">
                <a:solidFill>
                  <a:srgbClr val="0000FF"/>
                </a:solidFill>
                <a:latin typeface="Times New Roman" panose="02020603050405020304" pitchFamily="18" charset="0"/>
                <a:ea typeface="宋体" panose="02010600030101010101" pitchFamily="2" charset="-122"/>
              </a:rPr>
              <a:t>[40, 100]</a:t>
            </a:r>
          </a:p>
        </p:txBody>
      </p:sp>
      <p:grpSp>
        <p:nvGrpSpPr>
          <p:cNvPr id="16392" name="Group 61"/>
          <p:cNvGrpSpPr>
            <a:grpSpLocks/>
          </p:cNvGrpSpPr>
          <p:nvPr/>
        </p:nvGrpSpPr>
        <p:grpSpPr bwMode="auto">
          <a:xfrm>
            <a:off x="5073079" y="1340768"/>
            <a:ext cx="4035425" cy="1982788"/>
            <a:chOff x="3218" y="1002"/>
            <a:chExt cx="2429" cy="1203"/>
          </a:xfrm>
        </p:grpSpPr>
        <p:sp>
          <p:nvSpPr>
            <p:cNvPr id="16398" name="Line 18"/>
            <p:cNvSpPr>
              <a:spLocks noChangeShapeType="1"/>
            </p:cNvSpPr>
            <p:nvPr/>
          </p:nvSpPr>
          <p:spPr bwMode="auto">
            <a:xfrm flipH="1">
              <a:off x="3787" y="1091"/>
              <a:ext cx="549" cy="2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6399" name="Line 19"/>
            <p:cNvSpPr>
              <a:spLocks noChangeShapeType="1"/>
            </p:cNvSpPr>
            <p:nvPr/>
          </p:nvSpPr>
          <p:spPr bwMode="auto">
            <a:xfrm>
              <a:off x="4470" y="1095"/>
              <a:ext cx="604" cy="2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6400" name="Line 20"/>
            <p:cNvSpPr>
              <a:spLocks noChangeShapeType="1"/>
            </p:cNvSpPr>
            <p:nvPr/>
          </p:nvSpPr>
          <p:spPr bwMode="auto">
            <a:xfrm flipH="1">
              <a:off x="3487" y="1399"/>
              <a:ext cx="224" cy="2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6401" name="Line 21"/>
            <p:cNvSpPr>
              <a:spLocks noChangeShapeType="1"/>
            </p:cNvSpPr>
            <p:nvPr/>
          </p:nvSpPr>
          <p:spPr bwMode="auto">
            <a:xfrm>
              <a:off x="3812" y="1407"/>
              <a:ext cx="209" cy="2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6402" name="Line 22"/>
            <p:cNvSpPr>
              <a:spLocks noChangeShapeType="1"/>
            </p:cNvSpPr>
            <p:nvPr/>
          </p:nvSpPr>
          <p:spPr bwMode="auto">
            <a:xfrm flipH="1">
              <a:off x="4814" y="1394"/>
              <a:ext cx="224" cy="26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6403" name="Line 23"/>
            <p:cNvSpPr>
              <a:spLocks noChangeShapeType="1"/>
            </p:cNvSpPr>
            <p:nvPr/>
          </p:nvSpPr>
          <p:spPr bwMode="auto">
            <a:xfrm>
              <a:off x="5144" y="1388"/>
              <a:ext cx="209" cy="2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6404" name="Line 24"/>
            <p:cNvSpPr>
              <a:spLocks noChangeShapeType="1"/>
            </p:cNvSpPr>
            <p:nvPr/>
          </p:nvSpPr>
          <p:spPr bwMode="auto">
            <a:xfrm flipH="1">
              <a:off x="3308" y="1749"/>
              <a:ext cx="110" cy="2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6405" name="Line 25"/>
            <p:cNvSpPr>
              <a:spLocks noChangeShapeType="1"/>
            </p:cNvSpPr>
            <p:nvPr/>
          </p:nvSpPr>
          <p:spPr bwMode="auto">
            <a:xfrm>
              <a:off x="3497" y="1754"/>
              <a:ext cx="91" cy="2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6406" name="Line 26"/>
            <p:cNvSpPr>
              <a:spLocks noChangeShapeType="1"/>
            </p:cNvSpPr>
            <p:nvPr/>
          </p:nvSpPr>
          <p:spPr bwMode="auto">
            <a:xfrm flipH="1">
              <a:off x="3911" y="1755"/>
              <a:ext cx="120" cy="2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6407" name="Line 27"/>
            <p:cNvSpPr>
              <a:spLocks noChangeShapeType="1"/>
            </p:cNvSpPr>
            <p:nvPr/>
          </p:nvSpPr>
          <p:spPr bwMode="auto">
            <a:xfrm>
              <a:off x="4106" y="1747"/>
              <a:ext cx="109" cy="2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6408" name="Line 28"/>
            <p:cNvSpPr>
              <a:spLocks noChangeShapeType="1"/>
            </p:cNvSpPr>
            <p:nvPr/>
          </p:nvSpPr>
          <p:spPr bwMode="auto">
            <a:xfrm flipH="1">
              <a:off x="4640" y="1758"/>
              <a:ext cx="110"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6409" name="Line 29"/>
            <p:cNvSpPr>
              <a:spLocks noChangeShapeType="1"/>
            </p:cNvSpPr>
            <p:nvPr/>
          </p:nvSpPr>
          <p:spPr bwMode="auto">
            <a:xfrm>
              <a:off x="4840" y="1762"/>
              <a:ext cx="99" cy="2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6410" name="Line 30"/>
            <p:cNvSpPr>
              <a:spLocks noChangeShapeType="1"/>
            </p:cNvSpPr>
            <p:nvPr/>
          </p:nvSpPr>
          <p:spPr bwMode="auto">
            <a:xfrm flipH="1">
              <a:off x="5243" y="1758"/>
              <a:ext cx="95" cy="23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6411" name="Line 31"/>
            <p:cNvSpPr>
              <a:spLocks noChangeShapeType="1"/>
            </p:cNvSpPr>
            <p:nvPr/>
          </p:nvSpPr>
          <p:spPr bwMode="auto">
            <a:xfrm>
              <a:off x="5438" y="1758"/>
              <a:ext cx="94" cy="2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6412" name="Text Box 32"/>
            <p:cNvSpPr txBox="1">
              <a:spLocks noChangeArrowheads="1"/>
            </p:cNvSpPr>
            <p:nvPr/>
          </p:nvSpPr>
          <p:spPr bwMode="auto">
            <a:xfrm>
              <a:off x="3941" y="1136"/>
              <a:ext cx="90"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latin typeface="Times New Roman" panose="02020603050405020304" pitchFamily="18" charset="0"/>
                  <a:ea typeface="宋体" panose="02010600030101010101" pitchFamily="2" charset="-122"/>
                </a:rPr>
                <a:t>1</a:t>
              </a:r>
            </a:p>
          </p:txBody>
        </p:sp>
        <p:sp>
          <p:nvSpPr>
            <p:cNvPr id="16413" name="Text Box 33"/>
            <p:cNvSpPr txBox="1">
              <a:spLocks noChangeArrowheads="1"/>
            </p:cNvSpPr>
            <p:nvPr/>
          </p:nvSpPr>
          <p:spPr bwMode="auto">
            <a:xfrm>
              <a:off x="3487" y="1437"/>
              <a:ext cx="91"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latin typeface="Times New Roman" panose="02020603050405020304" pitchFamily="18" charset="0"/>
                  <a:ea typeface="宋体" panose="02010600030101010101" pitchFamily="2" charset="-122"/>
                </a:rPr>
                <a:t>1</a:t>
              </a:r>
            </a:p>
          </p:txBody>
        </p:sp>
        <p:sp>
          <p:nvSpPr>
            <p:cNvPr id="16414" name="Text Box 34"/>
            <p:cNvSpPr txBox="1">
              <a:spLocks noChangeArrowheads="1"/>
            </p:cNvSpPr>
            <p:nvPr/>
          </p:nvSpPr>
          <p:spPr bwMode="auto">
            <a:xfrm>
              <a:off x="3239" y="1803"/>
              <a:ext cx="89"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latin typeface="Times New Roman" panose="02020603050405020304" pitchFamily="18" charset="0"/>
                  <a:ea typeface="宋体" panose="02010600030101010101" pitchFamily="2" charset="-122"/>
                </a:rPr>
                <a:t>1</a:t>
              </a:r>
            </a:p>
          </p:txBody>
        </p:sp>
        <p:sp>
          <p:nvSpPr>
            <p:cNvPr id="16415" name="Text Box 35"/>
            <p:cNvSpPr txBox="1">
              <a:spLocks noChangeArrowheads="1"/>
            </p:cNvSpPr>
            <p:nvPr/>
          </p:nvSpPr>
          <p:spPr bwMode="auto">
            <a:xfrm>
              <a:off x="3851" y="1801"/>
              <a:ext cx="90"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latin typeface="Times New Roman" panose="02020603050405020304" pitchFamily="18" charset="0"/>
                  <a:ea typeface="宋体" panose="02010600030101010101" pitchFamily="2" charset="-122"/>
                </a:rPr>
                <a:t>1</a:t>
              </a:r>
            </a:p>
          </p:txBody>
        </p:sp>
        <p:sp>
          <p:nvSpPr>
            <p:cNvPr id="16416" name="Text Box 36"/>
            <p:cNvSpPr txBox="1">
              <a:spLocks noChangeArrowheads="1"/>
            </p:cNvSpPr>
            <p:nvPr/>
          </p:nvSpPr>
          <p:spPr bwMode="auto">
            <a:xfrm>
              <a:off x="4590" y="1813"/>
              <a:ext cx="90"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latin typeface="Times New Roman" panose="02020603050405020304" pitchFamily="18" charset="0"/>
                  <a:ea typeface="宋体" panose="02010600030101010101" pitchFamily="2" charset="-122"/>
                </a:rPr>
                <a:t>1</a:t>
              </a:r>
            </a:p>
          </p:txBody>
        </p:sp>
        <p:sp>
          <p:nvSpPr>
            <p:cNvPr id="16417" name="Text Box 37"/>
            <p:cNvSpPr txBox="1">
              <a:spLocks noChangeArrowheads="1"/>
            </p:cNvSpPr>
            <p:nvPr/>
          </p:nvSpPr>
          <p:spPr bwMode="auto">
            <a:xfrm>
              <a:off x="5184" y="1811"/>
              <a:ext cx="89"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latin typeface="Times New Roman" panose="02020603050405020304" pitchFamily="18" charset="0"/>
                  <a:ea typeface="宋体" panose="02010600030101010101" pitchFamily="2" charset="-122"/>
                </a:rPr>
                <a:t>1</a:t>
              </a:r>
            </a:p>
          </p:txBody>
        </p:sp>
        <p:sp>
          <p:nvSpPr>
            <p:cNvPr id="16418" name="Text Box 38"/>
            <p:cNvSpPr txBox="1">
              <a:spLocks noChangeArrowheads="1"/>
            </p:cNvSpPr>
            <p:nvPr/>
          </p:nvSpPr>
          <p:spPr bwMode="auto">
            <a:xfrm>
              <a:off x="4809" y="1136"/>
              <a:ext cx="90"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latin typeface="Times New Roman" panose="02020603050405020304" pitchFamily="18" charset="0"/>
                  <a:ea typeface="宋体" panose="02010600030101010101" pitchFamily="2" charset="-122"/>
                </a:rPr>
                <a:t>0</a:t>
              </a:r>
            </a:p>
          </p:txBody>
        </p:sp>
        <p:sp>
          <p:nvSpPr>
            <p:cNvPr id="16419" name="Text Box 39"/>
            <p:cNvSpPr txBox="1">
              <a:spLocks noChangeArrowheads="1"/>
            </p:cNvSpPr>
            <p:nvPr/>
          </p:nvSpPr>
          <p:spPr bwMode="auto">
            <a:xfrm>
              <a:off x="3951" y="1439"/>
              <a:ext cx="90"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latin typeface="Times New Roman" panose="02020603050405020304" pitchFamily="18" charset="0"/>
                  <a:ea typeface="宋体" panose="02010600030101010101" pitchFamily="2" charset="-122"/>
                </a:rPr>
                <a:t>0</a:t>
              </a:r>
            </a:p>
          </p:txBody>
        </p:sp>
        <p:sp>
          <p:nvSpPr>
            <p:cNvPr id="16420" name="Text Box 40"/>
            <p:cNvSpPr txBox="1">
              <a:spLocks noChangeArrowheads="1"/>
            </p:cNvSpPr>
            <p:nvPr/>
          </p:nvSpPr>
          <p:spPr bwMode="auto">
            <a:xfrm>
              <a:off x="3573" y="1799"/>
              <a:ext cx="90"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latin typeface="Times New Roman" panose="02020603050405020304" pitchFamily="18" charset="0"/>
                  <a:ea typeface="宋体" panose="02010600030101010101" pitchFamily="2" charset="-122"/>
                </a:rPr>
                <a:t>0</a:t>
              </a:r>
            </a:p>
          </p:txBody>
        </p:sp>
        <p:sp>
          <p:nvSpPr>
            <p:cNvPr id="16421" name="Text Box 41"/>
            <p:cNvSpPr txBox="1">
              <a:spLocks noChangeArrowheads="1"/>
            </p:cNvSpPr>
            <p:nvPr/>
          </p:nvSpPr>
          <p:spPr bwMode="auto">
            <a:xfrm>
              <a:off x="4206" y="1803"/>
              <a:ext cx="90"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latin typeface="Times New Roman" panose="02020603050405020304" pitchFamily="18" charset="0"/>
                  <a:ea typeface="宋体" panose="02010600030101010101" pitchFamily="2" charset="-122"/>
                </a:rPr>
                <a:t>0</a:t>
              </a:r>
            </a:p>
          </p:txBody>
        </p:sp>
        <p:sp>
          <p:nvSpPr>
            <p:cNvPr id="16422" name="Text Box 42"/>
            <p:cNvSpPr txBox="1">
              <a:spLocks noChangeArrowheads="1"/>
            </p:cNvSpPr>
            <p:nvPr/>
          </p:nvSpPr>
          <p:spPr bwMode="auto">
            <a:xfrm>
              <a:off x="4924" y="1809"/>
              <a:ext cx="90"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latin typeface="Times New Roman" panose="02020603050405020304" pitchFamily="18" charset="0"/>
                  <a:ea typeface="宋体" panose="02010600030101010101" pitchFamily="2" charset="-122"/>
                </a:rPr>
                <a:t>0</a:t>
              </a:r>
            </a:p>
          </p:txBody>
        </p:sp>
        <p:sp>
          <p:nvSpPr>
            <p:cNvPr id="16423" name="Text Box 43"/>
            <p:cNvSpPr txBox="1">
              <a:spLocks noChangeArrowheads="1"/>
            </p:cNvSpPr>
            <p:nvPr/>
          </p:nvSpPr>
          <p:spPr bwMode="auto">
            <a:xfrm>
              <a:off x="5308" y="1452"/>
              <a:ext cx="90"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latin typeface="Times New Roman" panose="02020603050405020304" pitchFamily="18" charset="0"/>
                  <a:ea typeface="宋体" panose="02010600030101010101" pitchFamily="2" charset="-122"/>
                </a:rPr>
                <a:t>0</a:t>
              </a:r>
            </a:p>
          </p:txBody>
        </p:sp>
        <p:sp>
          <p:nvSpPr>
            <p:cNvPr id="16424" name="Text Box 44"/>
            <p:cNvSpPr txBox="1">
              <a:spLocks noChangeArrowheads="1"/>
            </p:cNvSpPr>
            <p:nvPr/>
          </p:nvSpPr>
          <p:spPr bwMode="auto">
            <a:xfrm>
              <a:off x="5532" y="1803"/>
              <a:ext cx="90"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latin typeface="Times New Roman" panose="02020603050405020304" pitchFamily="18" charset="0"/>
                  <a:ea typeface="宋体" panose="02010600030101010101" pitchFamily="2" charset="-122"/>
                </a:rPr>
                <a:t>0</a:t>
              </a:r>
            </a:p>
          </p:txBody>
        </p:sp>
        <p:sp>
          <p:nvSpPr>
            <p:cNvPr id="16425" name="Text Box 45"/>
            <p:cNvSpPr txBox="1">
              <a:spLocks noChangeArrowheads="1"/>
            </p:cNvSpPr>
            <p:nvPr/>
          </p:nvSpPr>
          <p:spPr bwMode="auto">
            <a:xfrm>
              <a:off x="4814" y="1451"/>
              <a:ext cx="91"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latin typeface="Times New Roman" panose="02020603050405020304" pitchFamily="18" charset="0"/>
                  <a:ea typeface="宋体" panose="02010600030101010101" pitchFamily="2" charset="-122"/>
                </a:rPr>
                <a:t>1</a:t>
              </a:r>
            </a:p>
          </p:txBody>
        </p:sp>
        <p:sp>
          <p:nvSpPr>
            <p:cNvPr id="16426" name="Oval 46"/>
            <p:cNvSpPr>
              <a:spLocks noChangeArrowheads="1"/>
            </p:cNvSpPr>
            <p:nvPr/>
          </p:nvSpPr>
          <p:spPr bwMode="auto">
            <a:xfrm>
              <a:off x="4330" y="1002"/>
              <a:ext cx="138" cy="16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a:latin typeface="Times New Roman" panose="02020603050405020304" pitchFamily="18" charset="0"/>
                  <a:ea typeface="宋体" panose="02010600030101010101" pitchFamily="2" charset="-122"/>
                </a:rPr>
                <a:t>1</a:t>
              </a:r>
              <a:endParaRPr lang="en-US" altLang="zh-CN" sz="1200" i="1">
                <a:latin typeface="Times New Roman" panose="02020603050405020304" pitchFamily="18" charset="0"/>
                <a:ea typeface="宋体" panose="02010600030101010101" pitchFamily="2" charset="-122"/>
              </a:endParaRPr>
            </a:p>
          </p:txBody>
        </p:sp>
        <p:sp>
          <p:nvSpPr>
            <p:cNvPr id="16427" name="Oval 47"/>
            <p:cNvSpPr>
              <a:spLocks noChangeArrowheads="1"/>
            </p:cNvSpPr>
            <p:nvPr/>
          </p:nvSpPr>
          <p:spPr bwMode="auto">
            <a:xfrm>
              <a:off x="3696" y="1300"/>
              <a:ext cx="137" cy="1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a:latin typeface="Times New Roman" panose="02020603050405020304" pitchFamily="18" charset="0"/>
                  <a:ea typeface="宋体" panose="02010600030101010101" pitchFamily="2" charset="-122"/>
                </a:rPr>
                <a:t>2</a:t>
              </a:r>
              <a:endParaRPr lang="en-US" altLang="zh-CN" sz="1200" i="1">
                <a:latin typeface="Times New Roman" panose="02020603050405020304" pitchFamily="18" charset="0"/>
                <a:ea typeface="宋体" panose="02010600030101010101" pitchFamily="2" charset="-122"/>
              </a:endParaRPr>
            </a:p>
          </p:txBody>
        </p:sp>
        <p:sp>
          <p:nvSpPr>
            <p:cNvPr id="16428" name="Oval 48"/>
            <p:cNvSpPr>
              <a:spLocks noChangeArrowheads="1"/>
            </p:cNvSpPr>
            <p:nvPr/>
          </p:nvSpPr>
          <p:spPr bwMode="auto">
            <a:xfrm>
              <a:off x="3403" y="1643"/>
              <a:ext cx="157" cy="15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a:latin typeface="Times New Roman" panose="02020603050405020304" pitchFamily="18" charset="0"/>
                  <a:ea typeface="宋体" panose="02010600030101010101" pitchFamily="2" charset="-122"/>
                </a:rPr>
                <a:t>4</a:t>
              </a:r>
              <a:endParaRPr lang="en-US" altLang="zh-CN" sz="1200" i="1">
                <a:latin typeface="Times New Roman" panose="02020603050405020304" pitchFamily="18" charset="0"/>
                <a:ea typeface="宋体" panose="02010600030101010101" pitchFamily="2" charset="-122"/>
              </a:endParaRPr>
            </a:p>
          </p:txBody>
        </p:sp>
        <p:sp>
          <p:nvSpPr>
            <p:cNvPr id="16429" name="Oval 49"/>
            <p:cNvSpPr>
              <a:spLocks noChangeArrowheads="1"/>
            </p:cNvSpPr>
            <p:nvPr/>
          </p:nvSpPr>
          <p:spPr bwMode="auto">
            <a:xfrm>
              <a:off x="3218" y="1991"/>
              <a:ext cx="161" cy="16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i="1">
                  <a:latin typeface="Times New Roman" panose="02020603050405020304" pitchFamily="18" charset="0"/>
                  <a:ea typeface="宋体" panose="02010600030101010101" pitchFamily="2" charset="-122"/>
                </a:rPr>
                <a:t>8</a:t>
              </a:r>
            </a:p>
          </p:txBody>
        </p:sp>
        <p:sp>
          <p:nvSpPr>
            <p:cNvPr id="16430" name="Oval 50"/>
            <p:cNvSpPr>
              <a:spLocks noChangeArrowheads="1"/>
            </p:cNvSpPr>
            <p:nvPr/>
          </p:nvSpPr>
          <p:spPr bwMode="auto">
            <a:xfrm>
              <a:off x="3532" y="1999"/>
              <a:ext cx="164" cy="16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i="1">
                  <a:latin typeface="Times New Roman" panose="02020603050405020304" pitchFamily="18" charset="0"/>
                  <a:ea typeface="宋体" panose="02010600030101010101" pitchFamily="2" charset="-122"/>
                </a:rPr>
                <a:t>9</a:t>
              </a:r>
            </a:p>
          </p:txBody>
        </p:sp>
        <p:sp>
          <p:nvSpPr>
            <p:cNvPr id="16431" name="Oval 51"/>
            <p:cNvSpPr>
              <a:spLocks noChangeArrowheads="1"/>
            </p:cNvSpPr>
            <p:nvPr/>
          </p:nvSpPr>
          <p:spPr bwMode="auto">
            <a:xfrm>
              <a:off x="3787" y="1991"/>
              <a:ext cx="227" cy="16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i="1">
                  <a:latin typeface="Times New Roman" panose="02020603050405020304" pitchFamily="18" charset="0"/>
                  <a:ea typeface="宋体" panose="02010600030101010101" pitchFamily="2" charset="-122"/>
                </a:rPr>
                <a:t>10</a:t>
              </a:r>
            </a:p>
          </p:txBody>
        </p:sp>
        <p:sp>
          <p:nvSpPr>
            <p:cNvPr id="16432" name="Oval 52"/>
            <p:cNvSpPr>
              <a:spLocks noChangeArrowheads="1"/>
            </p:cNvSpPr>
            <p:nvPr/>
          </p:nvSpPr>
          <p:spPr bwMode="auto">
            <a:xfrm>
              <a:off x="4105" y="1995"/>
              <a:ext cx="187" cy="16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a:latin typeface="Times New Roman" panose="02020603050405020304" pitchFamily="18" charset="0"/>
                  <a:ea typeface="宋体" panose="02010600030101010101" pitchFamily="2" charset="-122"/>
                </a:rPr>
                <a:t>11</a:t>
              </a:r>
              <a:endParaRPr lang="en-US" altLang="zh-CN" sz="1200" i="1">
                <a:latin typeface="Times New Roman" panose="02020603050405020304" pitchFamily="18" charset="0"/>
                <a:ea typeface="宋体" panose="02010600030101010101" pitchFamily="2" charset="-122"/>
              </a:endParaRPr>
            </a:p>
          </p:txBody>
        </p:sp>
        <p:sp>
          <p:nvSpPr>
            <p:cNvPr id="16433" name="Oval 53"/>
            <p:cNvSpPr>
              <a:spLocks noChangeArrowheads="1"/>
            </p:cNvSpPr>
            <p:nvPr/>
          </p:nvSpPr>
          <p:spPr bwMode="auto">
            <a:xfrm>
              <a:off x="4513" y="1993"/>
              <a:ext cx="192" cy="16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a:latin typeface="Times New Roman" panose="02020603050405020304" pitchFamily="18" charset="0"/>
                  <a:ea typeface="宋体" panose="02010600030101010101" pitchFamily="2" charset="-122"/>
                </a:rPr>
                <a:t>12</a:t>
              </a:r>
              <a:endParaRPr lang="en-US" altLang="zh-CN" sz="1200" i="1">
                <a:latin typeface="Times New Roman" panose="02020603050405020304" pitchFamily="18" charset="0"/>
                <a:ea typeface="宋体" panose="02010600030101010101" pitchFamily="2" charset="-122"/>
              </a:endParaRPr>
            </a:p>
          </p:txBody>
        </p:sp>
        <p:sp>
          <p:nvSpPr>
            <p:cNvPr id="16434" name="Oval 54"/>
            <p:cNvSpPr>
              <a:spLocks noChangeArrowheads="1"/>
            </p:cNvSpPr>
            <p:nvPr/>
          </p:nvSpPr>
          <p:spPr bwMode="auto">
            <a:xfrm>
              <a:off x="4830" y="2004"/>
              <a:ext cx="184" cy="15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a:latin typeface="Times New Roman" panose="02020603050405020304" pitchFamily="18" charset="0"/>
                  <a:ea typeface="宋体" panose="02010600030101010101" pitchFamily="2" charset="-122"/>
                </a:rPr>
                <a:t>13</a:t>
              </a:r>
              <a:endParaRPr lang="en-US" altLang="zh-CN" sz="1200" i="1">
                <a:latin typeface="Times New Roman" panose="02020603050405020304" pitchFamily="18" charset="0"/>
                <a:ea typeface="宋体" panose="02010600030101010101" pitchFamily="2" charset="-122"/>
              </a:endParaRPr>
            </a:p>
          </p:txBody>
        </p:sp>
        <p:sp>
          <p:nvSpPr>
            <p:cNvPr id="16435" name="Oval 55"/>
            <p:cNvSpPr>
              <a:spLocks noChangeArrowheads="1"/>
            </p:cNvSpPr>
            <p:nvPr/>
          </p:nvSpPr>
          <p:spPr bwMode="auto">
            <a:xfrm>
              <a:off x="5103" y="1979"/>
              <a:ext cx="181" cy="20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a:latin typeface="Times New Roman" panose="02020603050405020304" pitchFamily="18" charset="0"/>
                  <a:ea typeface="宋体" panose="02010600030101010101" pitchFamily="2" charset="-122"/>
                </a:rPr>
                <a:t>14</a:t>
              </a:r>
              <a:endParaRPr lang="en-US" altLang="zh-CN" sz="1200" i="1">
                <a:latin typeface="Times New Roman" panose="02020603050405020304" pitchFamily="18" charset="0"/>
                <a:ea typeface="宋体" panose="02010600030101010101" pitchFamily="2" charset="-122"/>
              </a:endParaRPr>
            </a:p>
          </p:txBody>
        </p:sp>
        <p:sp>
          <p:nvSpPr>
            <p:cNvPr id="16436" name="Oval 56"/>
            <p:cNvSpPr>
              <a:spLocks noChangeArrowheads="1"/>
            </p:cNvSpPr>
            <p:nvPr/>
          </p:nvSpPr>
          <p:spPr bwMode="auto">
            <a:xfrm>
              <a:off x="5483" y="1999"/>
              <a:ext cx="164" cy="20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a:latin typeface="Times New Roman" panose="02020603050405020304" pitchFamily="18" charset="0"/>
                  <a:ea typeface="宋体" panose="02010600030101010101" pitchFamily="2" charset="-122"/>
                </a:rPr>
                <a:t>15</a:t>
              </a:r>
              <a:endParaRPr lang="en-US" altLang="zh-CN" sz="1200" i="1">
                <a:latin typeface="Times New Roman" panose="02020603050405020304" pitchFamily="18" charset="0"/>
                <a:ea typeface="宋体" panose="02010600030101010101" pitchFamily="2" charset="-122"/>
              </a:endParaRPr>
            </a:p>
          </p:txBody>
        </p:sp>
        <p:sp>
          <p:nvSpPr>
            <p:cNvPr id="16437" name="Oval 57"/>
            <p:cNvSpPr>
              <a:spLocks noChangeArrowheads="1"/>
            </p:cNvSpPr>
            <p:nvPr/>
          </p:nvSpPr>
          <p:spPr bwMode="auto">
            <a:xfrm>
              <a:off x="5323" y="1653"/>
              <a:ext cx="188" cy="14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i="1">
                  <a:latin typeface="Times New Roman" panose="02020603050405020304" pitchFamily="18" charset="0"/>
                  <a:ea typeface="宋体" panose="02010600030101010101" pitchFamily="2" charset="-122"/>
                </a:rPr>
                <a:t>7</a:t>
              </a:r>
            </a:p>
          </p:txBody>
        </p:sp>
        <p:sp>
          <p:nvSpPr>
            <p:cNvPr id="16438" name="Oval 58"/>
            <p:cNvSpPr>
              <a:spLocks noChangeArrowheads="1"/>
            </p:cNvSpPr>
            <p:nvPr/>
          </p:nvSpPr>
          <p:spPr bwMode="auto">
            <a:xfrm>
              <a:off x="4694" y="1646"/>
              <a:ext cx="171" cy="15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a:latin typeface="Times New Roman" panose="02020603050405020304" pitchFamily="18" charset="0"/>
                  <a:ea typeface="宋体" panose="02010600030101010101" pitchFamily="2" charset="-122"/>
                </a:rPr>
                <a:t>6</a:t>
              </a:r>
              <a:endParaRPr lang="en-US" altLang="zh-CN" sz="1200" i="1">
                <a:latin typeface="Times New Roman" panose="02020603050405020304" pitchFamily="18" charset="0"/>
                <a:ea typeface="宋体" panose="02010600030101010101" pitchFamily="2" charset="-122"/>
              </a:endParaRPr>
            </a:p>
          </p:txBody>
        </p:sp>
        <p:sp>
          <p:nvSpPr>
            <p:cNvPr id="16439" name="Oval 59"/>
            <p:cNvSpPr>
              <a:spLocks noChangeArrowheads="1"/>
            </p:cNvSpPr>
            <p:nvPr/>
          </p:nvSpPr>
          <p:spPr bwMode="auto">
            <a:xfrm>
              <a:off x="3997" y="1639"/>
              <a:ext cx="153" cy="15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a:latin typeface="Times New Roman" panose="02020603050405020304" pitchFamily="18" charset="0"/>
                  <a:ea typeface="宋体" panose="02010600030101010101" pitchFamily="2" charset="-122"/>
                </a:rPr>
                <a:t>5</a:t>
              </a:r>
              <a:endParaRPr lang="en-US" altLang="zh-CN" sz="1200" i="1">
                <a:latin typeface="Times New Roman" panose="02020603050405020304" pitchFamily="18" charset="0"/>
                <a:ea typeface="宋体" panose="02010600030101010101" pitchFamily="2" charset="-122"/>
              </a:endParaRPr>
            </a:p>
          </p:txBody>
        </p:sp>
        <p:sp>
          <p:nvSpPr>
            <p:cNvPr id="16440" name="Oval 60"/>
            <p:cNvSpPr>
              <a:spLocks noChangeArrowheads="1"/>
            </p:cNvSpPr>
            <p:nvPr/>
          </p:nvSpPr>
          <p:spPr bwMode="auto">
            <a:xfrm>
              <a:off x="5024" y="1288"/>
              <a:ext cx="169" cy="14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i="1">
                  <a:latin typeface="Times New Roman" panose="02020603050405020304" pitchFamily="18" charset="0"/>
                  <a:ea typeface="宋体" panose="02010600030101010101" pitchFamily="2" charset="-122"/>
                </a:rPr>
                <a:t>3</a:t>
              </a:r>
            </a:p>
          </p:txBody>
        </p:sp>
      </p:grpSp>
      <p:sp>
        <p:nvSpPr>
          <p:cNvPr id="362558" name="Line 62"/>
          <p:cNvSpPr>
            <a:spLocks noChangeShapeType="1"/>
          </p:cNvSpPr>
          <p:nvPr/>
        </p:nvSpPr>
        <p:spPr bwMode="auto">
          <a:xfrm>
            <a:off x="3203575" y="5824538"/>
            <a:ext cx="0" cy="215900"/>
          </a:xfrm>
          <a:prstGeom prst="line">
            <a:avLst/>
          </a:prstGeom>
          <a:noFill/>
          <a:ln w="25400">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2559" name="Text Box 63"/>
          <p:cNvSpPr txBox="1">
            <a:spLocks noChangeArrowheads="1"/>
          </p:cNvSpPr>
          <p:nvPr/>
        </p:nvSpPr>
        <p:spPr bwMode="auto">
          <a:xfrm>
            <a:off x="1167405" y="6111875"/>
            <a:ext cx="2554287" cy="396875"/>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2000" dirty="0">
                <a:solidFill>
                  <a:srgbClr val="0000FF"/>
                </a:solidFill>
                <a:latin typeface="Times New Roman" panose="02020603050405020304" pitchFamily="18" charset="0"/>
                <a:ea typeface="宋体" panose="02010600030101010101" pitchFamily="2" charset="-122"/>
              </a:rPr>
              <a:t>前</a:t>
            </a:r>
            <a:r>
              <a:rPr lang="en-US" altLang="zh-CN" sz="2000" i="1" dirty="0" err="1">
                <a:solidFill>
                  <a:srgbClr val="0000FF"/>
                </a:solidFill>
                <a:latin typeface="Times New Roman" panose="02020603050405020304" pitchFamily="18" charset="0"/>
                <a:ea typeface="宋体" panose="02010600030101010101" pitchFamily="2" charset="-122"/>
              </a:rPr>
              <a:t>i</a:t>
            </a:r>
            <a:r>
              <a:rPr lang="zh-CN" altLang="en-US" sz="2000" dirty="0">
                <a:solidFill>
                  <a:srgbClr val="0000FF"/>
                </a:solidFill>
                <a:latin typeface="Times New Roman" panose="02020603050405020304" pitchFamily="18" charset="0"/>
                <a:ea typeface="宋体" panose="02010600030101010101" pitchFamily="2" charset="-122"/>
              </a:rPr>
              <a:t>个物品获得的价值</a:t>
            </a:r>
          </a:p>
        </p:txBody>
      </p:sp>
      <p:sp>
        <p:nvSpPr>
          <p:cNvPr id="362560" name="Line 64"/>
          <p:cNvSpPr>
            <a:spLocks noChangeShapeType="1"/>
          </p:cNvSpPr>
          <p:nvPr/>
        </p:nvSpPr>
        <p:spPr bwMode="auto">
          <a:xfrm>
            <a:off x="3708400" y="5969000"/>
            <a:ext cx="2735263"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2561" name="Line 65"/>
          <p:cNvSpPr>
            <a:spLocks noChangeShapeType="1"/>
          </p:cNvSpPr>
          <p:nvPr/>
        </p:nvSpPr>
        <p:spPr bwMode="auto">
          <a:xfrm>
            <a:off x="5148263" y="5969000"/>
            <a:ext cx="0" cy="215900"/>
          </a:xfrm>
          <a:prstGeom prst="line">
            <a:avLst/>
          </a:prstGeom>
          <a:noFill/>
          <a:ln w="25400">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2562" name="Text Box 66"/>
          <p:cNvSpPr txBox="1">
            <a:spLocks noChangeArrowheads="1"/>
          </p:cNvSpPr>
          <p:nvPr/>
        </p:nvSpPr>
        <p:spPr bwMode="auto">
          <a:xfrm>
            <a:off x="3898900" y="6111875"/>
            <a:ext cx="3336925" cy="701675"/>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2000">
                <a:solidFill>
                  <a:srgbClr val="0000FF"/>
                </a:solidFill>
                <a:latin typeface="Times New Roman" panose="02020603050405020304" pitchFamily="18" charset="0"/>
                <a:ea typeface="宋体" panose="02010600030101010101" pitchFamily="2" charset="-122"/>
              </a:rPr>
              <a:t>剩余容量全部装入物品</a:t>
            </a:r>
            <a:r>
              <a:rPr lang="en-US" altLang="zh-CN" sz="2000" i="1">
                <a:solidFill>
                  <a:srgbClr val="0000FF"/>
                </a:solidFill>
                <a:latin typeface="Times New Roman" panose="02020603050405020304" pitchFamily="18" charset="0"/>
                <a:ea typeface="宋体" panose="02010600030101010101" pitchFamily="2" charset="-122"/>
              </a:rPr>
              <a:t>i</a:t>
            </a:r>
            <a:r>
              <a:rPr lang="en-US" altLang="zh-CN" sz="2000">
                <a:solidFill>
                  <a:srgbClr val="0000FF"/>
                </a:solidFill>
                <a:latin typeface="Times New Roman" panose="02020603050405020304" pitchFamily="18" charset="0"/>
                <a:ea typeface="宋体" panose="02010600030101010101" pitchFamily="2" charset="-122"/>
              </a:rPr>
              <a:t>+1</a:t>
            </a:r>
            <a:r>
              <a:rPr lang="zh-CN" altLang="en-US" sz="2000">
                <a:solidFill>
                  <a:srgbClr val="0000FF"/>
                </a:solidFill>
                <a:latin typeface="Times New Roman" panose="02020603050405020304" pitchFamily="18" charset="0"/>
                <a:ea typeface="宋体" panose="02010600030101010101" pitchFamily="2" charset="-122"/>
              </a:rPr>
              <a:t>，</a:t>
            </a:r>
          </a:p>
          <a:p>
            <a:pPr eaLnBrk="1" hangingPunct="1"/>
            <a:r>
              <a:rPr lang="zh-CN" altLang="en-US" sz="2000">
                <a:solidFill>
                  <a:srgbClr val="0000FF"/>
                </a:solidFill>
                <a:latin typeface="Times New Roman" panose="02020603050405020304" pitchFamily="18" charset="0"/>
                <a:ea typeface="宋体" panose="02010600030101010101" pitchFamily="2" charset="-122"/>
              </a:rPr>
              <a:t>最多能够获得的价值</a:t>
            </a:r>
          </a:p>
        </p:txBody>
      </p:sp>
    </p:spTree>
    <p:extLst>
      <p:ext uri="{BB962C8B-B14F-4D97-AF65-F5344CB8AC3E}">
        <p14:creationId xmlns:p14="http://schemas.microsoft.com/office/powerpoint/2010/main" val="3395094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2499">
                                            <p:txEl>
                                              <p:pRg st="8" end="8"/>
                                            </p:txEl>
                                          </p:spTgt>
                                        </p:tgtEl>
                                        <p:attrNameLst>
                                          <p:attrName>style.visibility</p:attrName>
                                        </p:attrNameLst>
                                      </p:cBhvr>
                                      <p:to>
                                        <p:strVal val="visible"/>
                                      </p:to>
                                    </p:set>
                                    <p:animEffect transition="in" filter="blinds(horizontal)">
                                      <p:cBhvr>
                                        <p:cTn id="7" dur="500"/>
                                        <p:tgtEl>
                                          <p:spTgt spid="362499">
                                            <p:txEl>
                                              <p:pRg st="8" end="8"/>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62499">
                                            <p:txEl>
                                              <p:pRg st="9" end="9"/>
                                            </p:txEl>
                                          </p:spTgt>
                                        </p:tgtEl>
                                        <p:attrNameLst>
                                          <p:attrName>style.visibility</p:attrName>
                                        </p:attrNameLst>
                                      </p:cBhvr>
                                      <p:to>
                                        <p:strVal val="visible"/>
                                      </p:to>
                                    </p:set>
                                    <p:animEffect transition="in" filter="blinds(horizontal)">
                                      <p:cBhvr>
                                        <p:cTn id="12" dur="500"/>
                                        <p:tgtEl>
                                          <p:spTgt spid="362499">
                                            <p:txEl>
                                              <p:pRg st="9" end="9"/>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62505"/>
                                        </p:tgtEl>
                                        <p:attrNameLst>
                                          <p:attrName>style.visibility</p:attrName>
                                        </p:attrNameLst>
                                      </p:cBhvr>
                                      <p:to>
                                        <p:strVal val="visible"/>
                                      </p:to>
                                    </p:set>
                                    <p:animEffect transition="in" filter="blinds(horizontal)">
                                      <p:cBhvr>
                                        <p:cTn id="15" dur="500"/>
                                        <p:tgtEl>
                                          <p:spTgt spid="36250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362558"/>
                                        </p:tgtEl>
                                        <p:attrNameLst>
                                          <p:attrName>style.visibility</p:attrName>
                                        </p:attrNameLst>
                                      </p:cBhvr>
                                      <p:to>
                                        <p:strVal val="visible"/>
                                      </p:to>
                                    </p:set>
                                    <p:animEffect transition="in" filter="wipe(up)">
                                      <p:cBhvr>
                                        <p:cTn id="20" dur="500"/>
                                        <p:tgtEl>
                                          <p:spTgt spid="362558"/>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62559"/>
                                        </p:tgtEl>
                                        <p:attrNameLst>
                                          <p:attrName>style.visibility</p:attrName>
                                        </p:attrNameLst>
                                      </p:cBhvr>
                                      <p:to>
                                        <p:strVal val="visible"/>
                                      </p:to>
                                    </p:set>
                                    <p:animEffect transition="in" filter="wipe(up)">
                                      <p:cBhvr>
                                        <p:cTn id="23" dur="500"/>
                                        <p:tgtEl>
                                          <p:spTgt spid="36255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362560"/>
                                        </p:tgtEl>
                                        <p:attrNameLst>
                                          <p:attrName>style.visibility</p:attrName>
                                        </p:attrNameLst>
                                      </p:cBhvr>
                                      <p:to>
                                        <p:strVal val="visible"/>
                                      </p:to>
                                    </p:set>
                                    <p:animEffect transition="in" filter="wipe(left)">
                                      <p:cBhvr>
                                        <p:cTn id="28" dur="500"/>
                                        <p:tgtEl>
                                          <p:spTgt spid="362560"/>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362562"/>
                                        </p:tgtEl>
                                        <p:attrNameLst>
                                          <p:attrName>style.visibility</p:attrName>
                                        </p:attrNameLst>
                                      </p:cBhvr>
                                      <p:to>
                                        <p:strVal val="visible"/>
                                      </p:to>
                                    </p:set>
                                    <p:animEffect transition="in" filter="wipe(up)">
                                      <p:cBhvr>
                                        <p:cTn id="31" dur="500"/>
                                        <p:tgtEl>
                                          <p:spTgt spid="362562"/>
                                        </p:tgtEl>
                                      </p:cBhvr>
                                    </p:animEffect>
                                  </p:childTnLst>
                                </p:cTn>
                              </p:par>
                              <p:par>
                                <p:cTn id="32" presetID="22" presetClass="entr" presetSubtype="1" fill="hold" nodeType="withEffect">
                                  <p:stCondLst>
                                    <p:cond delay="0"/>
                                  </p:stCondLst>
                                  <p:childTnLst>
                                    <p:set>
                                      <p:cBhvr>
                                        <p:cTn id="33" dur="1" fill="hold">
                                          <p:stCondLst>
                                            <p:cond delay="0"/>
                                          </p:stCondLst>
                                        </p:cTn>
                                        <p:tgtEl>
                                          <p:spTgt spid="362561"/>
                                        </p:tgtEl>
                                        <p:attrNameLst>
                                          <p:attrName>style.visibility</p:attrName>
                                        </p:attrNameLst>
                                      </p:cBhvr>
                                      <p:to>
                                        <p:strVal val="visible"/>
                                      </p:to>
                                    </p:set>
                                    <p:animEffect transition="in" filter="wipe(up)">
                                      <p:cBhvr>
                                        <p:cTn id="34" dur="500"/>
                                        <p:tgtEl>
                                          <p:spTgt spid="36256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362499">
                                            <p:txEl>
                                              <p:pRg st="6" end="6"/>
                                            </p:txEl>
                                          </p:spTgt>
                                        </p:tgtEl>
                                        <p:attrNameLst>
                                          <p:attrName>style.visibility</p:attrName>
                                        </p:attrNameLst>
                                      </p:cBhvr>
                                      <p:to>
                                        <p:strVal val="visible"/>
                                      </p:to>
                                    </p:set>
                                    <p:animEffect transition="in" filter="wipe(up)">
                                      <p:cBhvr>
                                        <p:cTn id="39" dur="500"/>
                                        <p:tgtEl>
                                          <p:spTgt spid="362499">
                                            <p:txEl>
                                              <p:pRg st="6" end="6"/>
                                            </p:txEl>
                                          </p:spTgt>
                                        </p:tgtEl>
                                      </p:cBhvr>
                                    </p:animEffect>
                                  </p:childTnLst>
                                </p:cTn>
                              </p:par>
                              <p:par>
                                <p:cTn id="40" presetID="22" presetClass="entr" presetSubtype="1" fill="hold" nodeType="withEffect">
                                  <p:stCondLst>
                                    <p:cond delay="0"/>
                                  </p:stCondLst>
                                  <p:childTnLst>
                                    <p:set>
                                      <p:cBhvr>
                                        <p:cTn id="41" dur="1" fill="hold">
                                          <p:stCondLst>
                                            <p:cond delay="0"/>
                                          </p:stCondLst>
                                        </p:cTn>
                                        <p:tgtEl>
                                          <p:spTgt spid="362499">
                                            <p:txEl>
                                              <p:pRg st="7" end="7"/>
                                            </p:txEl>
                                          </p:spTgt>
                                        </p:tgtEl>
                                        <p:attrNameLst>
                                          <p:attrName>style.visibility</p:attrName>
                                        </p:attrNameLst>
                                      </p:cBhvr>
                                      <p:to>
                                        <p:strVal val="visible"/>
                                      </p:to>
                                    </p:set>
                                    <p:animEffect transition="in" filter="wipe(up)">
                                      <p:cBhvr>
                                        <p:cTn id="42" dur="500"/>
                                        <p:tgtEl>
                                          <p:spTgt spid="36249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362499">
                                            <p:txEl>
                                              <p:pRg st="5" end="5"/>
                                            </p:txEl>
                                          </p:spTgt>
                                        </p:tgtEl>
                                        <p:attrNameLst>
                                          <p:attrName>style.visibility</p:attrName>
                                        </p:attrNameLst>
                                      </p:cBhvr>
                                      <p:to>
                                        <p:strVal val="visible"/>
                                      </p:to>
                                    </p:set>
                                    <p:animEffect transition="in" filter="wipe(up)">
                                      <p:cBhvr>
                                        <p:cTn id="47" dur="500"/>
                                        <p:tgtEl>
                                          <p:spTgt spid="362499">
                                            <p:txEl>
                                              <p:pRg st="5" end="5"/>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62510"/>
                                        </p:tgtEl>
                                        <p:attrNameLst>
                                          <p:attrName>style.visibility</p:attrName>
                                        </p:attrNameLst>
                                      </p:cBhvr>
                                      <p:to>
                                        <p:strVal val="visible"/>
                                      </p:to>
                                    </p:set>
                                    <p:animEffect transition="in" filter="wipe(left)">
                                      <p:cBhvr>
                                        <p:cTn id="52" dur="500"/>
                                        <p:tgtEl>
                                          <p:spTgt spid="362510"/>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62511"/>
                                        </p:tgtEl>
                                        <p:attrNameLst>
                                          <p:attrName>style.visibility</p:attrName>
                                        </p:attrNameLst>
                                      </p:cBhvr>
                                      <p:to>
                                        <p:strVal val="visible"/>
                                      </p:to>
                                    </p:set>
                                    <p:animEffect transition="in" filter="wipe(left)">
                                      <p:cBhvr>
                                        <p:cTn id="55" dur="500"/>
                                        <p:tgtEl>
                                          <p:spTgt spid="362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10" grpId="0" animBg="1"/>
      <p:bldP spid="362511" grpId="0"/>
      <p:bldP spid="362559" grpId="0"/>
      <p:bldP spid="36256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53975" y="777082"/>
            <a:ext cx="8229600" cy="5545137"/>
          </a:xfrm>
        </p:spPr>
        <p:txBody>
          <a:bodyPr/>
          <a:lstStyle/>
          <a:p>
            <a:pPr eaLnBrk="1" hangingPunct="1"/>
            <a:r>
              <a:rPr lang="zh-CN" altLang="en-US" dirty="0"/>
              <a:t>分支限界法求解</a:t>
            </a:r>
            <a:r>
              <a:rPr lang="en-US" altLang="zh-CN" dirty="0"/>
              <a:t>0/1</a:t>
            </a:r>
            <a:r>
              <a:rPr lang="zh-CN" altLang="en-US" dirty="0"/>
              <a:t>背包问题：</a:t>
            </a:r>
          </a:p>
        </p:txBody>
      </p:sp>
      <p:sp>
        <p:nvSpPr>
          <p:cNvPr id="363525" name="Text Box 5"/>
          <p:cNvSpPr txBox="1">
            <a:spLocks noChangeArrowheads="1"/>
          </p:cNvSpPr>
          <p:nvPr/>
        </p:nvSpPr>
        <p:spPr bwMode="auto">
          <a:xfrm>
            <a:off x="2497138" y="5875338"/>
            <a:ext cx="2651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solidFill>
                  <a:srgbClr val="D60093"/>
                </a:solidFill>
                <a:latin typeface="Times New Roman" panose="02020603050405020304" pitchFamily="18" charset="0"/>
                <a:ea typeface="宋体" panose="02010600030101010101" pitchFamily="2" charset="-122"/>
              </a:rPr>
              <a:t>×</a:t>
            </a:r>
          </a:p>
        </p:txBody>
      </p:sp>
      <p:sp>
        <p:nvSpPr>
          <p:cNvPr id="17412" name="Text Box 6"/>
          <p:cNvSpPr txBox="1">
            <a:spLocks noChangeArrowheads="1"/>
          </p:cNvSpPr>
          <p:nvPr/>
        </p:nvSpPr>
        <p:spPr bwMode="auto">
          <a:xfrm>
            <a:off x="4630738" y="1773238"/>
            <a:ext cx="1492250" cy="6048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i="1">
                <a:latin typeface="Times New Roman" panose="02020603050405020304" pitchFamily="18" charset="0"/>
                <a:ea typeface="宋体" panose="02010600030101010101" pitchFamily="2" charset="-122"/>
              </a:rPr>
              <a:t>w</a:t>
            </a:r>
            <a:r>
              <a:rPr lang="en-US" altLang="zh-CN" sz="2000">
                <a:latin typeface="Times New Roman" panose="02020603050405020304" pitchFamily="18" charset="0"/>
                <a:ea typeface="宋体" panose="02010600030101010101" pitchFamily="2" charset="-122"/>
              </a:rPr>
              <a:t>=0, </a:t>
            </a:r>
            <a:r>
              <a:rPr lang="en-US" altLang="zh-CN" sz="2000" i="1">
                <a:latin typeface="Times New Roman" panose="02020603050405020304" pitchFamily="18" charset="0"/>
                <a:ea typeface="宋体" panose="02010600030101010101" pitchFamily="2" charset="-122"/>
              </a:rPr>
              <a:t>v</a:t>
            </a:r>
            <a:r>
              <a:rPr lang="en-US" altLang="zh-CN" sz="2000">
                <a:latin typeface="Times New Roman" panose="02020603050405020304" pitchFamily="18" charset="0"/>
                <a:ea typeface="宋体" panose="02010600030101010101" pitchFamily="2" charset="-122"/>
              </a:rPr>
              <a:t>=0</a:t>
            </a:r>
          </a:p>
          <a:p>
            <a:pPr algn="just">
              <a:lnSpc>
                <a:spcPct val="96000"/>
              </a:lnSpc>
            </a:pPr>
            <a:r>
              <a:rPr lang="en-US" altLang="zh-CN" sz="2000" i="1">
                <a:latin typeface="Times New Roman" panose="02020603050405020304" pitchFamily="18" charset="0"/>
                <a:ea typeface="宋体" panose="02010600030101010101" pitchFamily="2" charset="-122"/>
              </a:rPr>
              <a:t>ub</a:t>
            </a:r>
            <a:r>
              <a:rPr lang="en-US" altLang="zh-CN" sz="2000">
                <a:latin typeface="Times New Roman" panose="02020603050405020304" pitchFamily="18" charset="0"/>
                <a:ea typeface="宋体" panose="02010600030101010101" pitchFamily="2" charset="-122"/>
              </a:rPr>
              <a:t>=100</a:t>
            </a:r>
          </a:p>
        </p:txBody>
      </p:sp>
      <p:sp>
        <p:nvSpPr>
          <p:cNvPr id="17413" name="Line 7"/>
          <p:cNvSpPr>
            <a:spLocks noChangeShapeType="1"/>
          </p:cNvSpPr>
          <p:nvPr/>
        </p:nvSpPr>
        <p:spPr bwMode="auto">
          <a:xfrm flipV="1">
            <a:off x="4630738" y="2093913"/>
            <a:ext cx="14922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28" name="Line 8"/>
          <p:cNvSpPr>
            <a:spLocks noChangeShapeType="1"/>
          </p:cNvSpPr>
          <p:nvPr/>
        </p:nvSpPr>
        <p:spPr bwMode="auto">
          <a:xfrm flipH="1">
            <a:off x="3363913" y="2381250"/>
            <a:ext cx="1609725" cy="4000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29" name="Line 9"/>
          <p:cNvSpPr>
            <a:spLocks noChangeShapeType="1"/>
          </p:cNvSpPr>
          <p:nvPr/>
        </p:nvSpPr>
        <p:spPr bwMode="auto">
          <a:xfrm>
            <a:off x="5827713" y="2384425"/>
            <a:ext cx="1608137" cy="4127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30" name="Text Box 10"/>
          <p:cNvSpPr txBox="1">
            <a:spLocks noChangeArrowheads="1"/>
          </p:cNvSpPr>
          <p:nvPr/>
        </p:nvSpPr>
        <p:spPr bwMode="auto">
          <a:xfrm>
            <a:off x="2182813" y="2790825"/>
            <a:ext cx="1525587" cy="6048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i="1">
                <a:latin typeface="Times New Roman" panose="02020603050405020304" pitchFamily="18" charset="0"/>
                <a:ea typeface="宋体" panose="02010600030101010101" pitchFamily="2" charset="-122"/>
              </a:rPr>
              <a:t>w</a:t>
            </a:r>
            <a:r>
              <a:rPr lang="en-US" altLang="zh-CN" sz="2000">
                <a:latin typeface="Times New Roman" panose="02020603050405020304" pitchFamily="18" charset="0"/>
                <a:ea typeface="宋体" panose="02010600030101010101" pitchFamily="2" charset="-122"/>
              </a:rPr>
              <a:t>=4, </a:t>
            </a:r>
            <a:r>
              <a:rPr lang="en-US" altLang="zh-CN" sz="2000" i="1">
                <a:latin typeface="Times New Roman" panose="02020603050405020304" pitchFamily="18" charset="0"/>
                <a:ea typeface="宋体" panose="02010600030101010101" pitchFamily="2" charset="-122"/>
              </a:rPr>
              <a:t>v</a:t>
            </a:r>
            <a:r>
              <a:rPr lang="en-US" altLang="zh-CN" sz="2000">
                <a:latin typeface="Times New Roman" panose="02020603050405020304" pitchFamily="18" charset="0"/>
                <a:ea typeface="宋体" panose="02010600030101010101" pitchFamily="2" charset="-122"/>
              </a:rPr>
              <a:t>=40</a:t>
            </a:r>
          </a:p>
          <a:p>
            <a:pPr algn="just">
              <a:lnSpc>
                <a:spcPct val="96000"/>
              </a:lnSpc>
            </a:pPr>
            <a:r>
              <a:rPr lang="en-US" altLang="zh-CN" sz="2000" i="1">
                <a:latin typeface="Times New Roman" panose="02020603050405020304" pitchFamily="18" charset="0"/>
                <a:ea typeface="宋体" panose="02010600030101010101" pitchFamily="2" charset="-122"/>
              </a:rPr>
              <a:t>ub</a:t>
            </a:r>
            <a:r>
              <a:rPr lang="en-US" altLang="zh-CN" sz="2000">
                <a:latin typeface="Times New Roman" panose="02020603050405020304" pitchFamily="18" charset="0"/>
                <a:ea typeface="宋体" panose="02010600030101010101" pitchFamily="2" charset="-122"/>
              </a:rPr>
              <a:t>=76</a:t>
            </a:r>
          </a:p>
        </p:txBody>
      </p:sp>
      <p:sp>
        <p:nvSpPr>
          <p:cNvPr id="363531" name="Line 11"/>
          <p:cNvSpPr>
            <a:spLocks noChangeShapeType="1"/>
          </p:cNvSpPr>
          <p:nvPr/>
        </p:nvSpPr>
        <p:spPr bwMode="auto">
          <a:xfrm flipV="1">
            <a:off x="2182813" y="3111500"/>
            <a:ext cx="1525587"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32" name="Text Box 12"/>
          <p:cNvSpPr txBox="1">
            <a:spLocks noChangeArrowheads="1"/>
          </p:cNvSpPr>
          <p:nvPr/>
        </p:nvSpPr>
        <p:spPr bwMode="auto">
          <a:xfrm>
            <a:off x="7078663" y="2790825"/>
            <a:ext cx="1525587" cy="6048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i="1">
                <a:latin typeface="Times New Roman" panose="02020603050405020304" pitchFamily="18" charset="0"/>
                <a:ea typeface="宋体" panose="02010600030101010101" pitchFamily="2" charset="-122"/>
              </a:rPr>
              <a:t>w</a:t>
            </a:r>
            <a:r>
              <a:rPr lang="en-US" altLang="zh-CN" sz="2000">
                <a:latin typeface="Times New Roman" panose="02020603050405020304" pitchFamily="18" charset="0"/>
                <a:ea typeface="宋体" panose="02010600030101010101" pitchFamily="2" charset="-122"/>
              </a:rPr>
              <a:t>=0, </a:t>
            </a:r>
            <a:r>
              <a:rPr lang="en-US" altLang="zh-CN" sz="2000" i="1">
                <a:latin typeface="Times New Roman" panose="02020603050405020304" pitchFamily="18" charset="0"/>
                <a:ea typeface="宋体" panose="02010600030101010101" pitchFamily="2" charset="-122"/>
              </a:rPr>
              <a:t>v</a:t>
            </a:r>
            <a:r>
              <a:rPr lang="en-US" altLang="zh-CN" sz="2000">
                <a:latin typeface="Times New Roman" panose="02020603050405020304" pitchFamily="18" charset="0"/>
                <a:ea typeface="宋体" panose="02010600030101010101" pitchFamily="2" charset="-122"/>
              </a:rPr>
              <a:t>=0</a:t>
            </a:r>
          </a:p>
          <a:p>
            <a:pPr algn="just">
              <a:lnSpc>
                <a:spcPct val="96000"/>
              </a:lnSpc>
            </a:pPr>
            <a:r>
              <a:rPr lang="en-US" altLang="zh-CN" sz="2000" i="1">
                <a:latin typeface="Times New Roman" panose="02020603050405020304" pitchFamily="18" charset="0"/>
                <a:ea typeface="宋体" panose="02010600030101010101" pitchFamily="2" charset="-122"/>
              </a:rPr>
              <a:t>ub</a:t>
            </a:r>
            <a:r>
              <a:rPr lang="en-US" altLang="zh-CN" sz="2000">
                <a:latin typeface="Times New Roman" panose="02020603050405020304" pitchFamily="18" charset="0"/>
                <a:ea typeface="宋体" panose="02010600030101010101" pitchFamily="2" charset="-122"/>
              </a:rPr>
              <a:t>=60</a:t>
            </a:r>
          </a:p>
        </p:txBody>
      </p:sp>
      <p:sp>
        <p:nvSpPr>
          <p:cNvPr id="363533" name="Line 13"/>
          <p:cNvSpPr>
            <a:spLocks noChangeShapeType="1"/>
          </p:cNvSpPr>
          <p:nvPr/>
        </p:nvSpPr>
        <p:spPr bwMode="auto">
          <a:xfrm flipV="1">
            <a:off x="7078663" y="3111500"/>
            <a:ext cx="1525587"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34" name="Text Box 14"/>
          <p:cNvSpPr txBox="1">
            <a:spLocks noChangeArrowheads="1"/>
          </p:cNvSpPr>
          <p:nvPr/>
        </p:nvSpPr>
        <p:spPr bwMode="auto">
          <a:xfrm>
            <a:off x="388938" y="3905250"/>
            <a:ext cx="1524000" cy="6048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i="1">
                <a:latin typeface="Times New Roman" panose="02020603050405020304" pitchFamily="18" charset="0"/>
                <a:ea typeface="宋体" panose="02010600030101010101" pitchFamily="2" charset="-122"/>
              </a:rPr>
              <a:t>w</a:t>
            </a:r>
            <a:r>
              <a:rPr lang="en-US" altLang="zh-CN" sz="2000">
                <a:latin typeface="Times New Roman" panose="02020603050405020304" pitchFamily="18" charset="0"/>
                <a:ea typeface="宋体" panose="02010600030101010101" pitchFamily="2" charset="-122"/>
              </a:rPr>
              <a:t>=11</a:t>
            </a:r>
          </a:p>
          <a:p>
            <a:pPr algn="just">
              <a:lnSpc>
                <a:spcPct val="96000"/>
              </a:lnSpc>
            </a:pPr>
            <a:endParaRPr lang="en-US" altLang="zh-CN" sz="2000">
              <a:latin typeface="Times New Roman" panose="02020603050405020304" pitchFamily="18" charset="0"/>
              <a:ea typeface="宋体" panose="02010600030101010101" pitchFamily="2" charset="-122"/>
            </a:endParaRPr>
          </a:p>
        </p:txBody>
      </p:sp>
      <p:sp>
        <p:nvSpPr>
          <p:cNvPr id="363535" name="Line 15"/>
          <p:cNvSpPr>
            <a:spLocks noChangeShapeType="1"/>
          </p:cNvSpPr>
          <p:nvPr/>
        </p:nvSpPr>
        <p:spPr bwMode="auto">
          <a:xfrm flipV="1">
            <a:off x="388938" y="4224338"/>
            <a:ext cx="1524000" cy="3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36" name="Text Box 16"/>
          <p:cNvSpPr txBox="1">
            <a:spLocks noChangeArrowheads="1"/>
          </p:cNvSpPr>
          <p:nvPr/>
        </p:nvSpPr>
        <p:spPr bwMode="auto">
          <a:xfrm>
            <a:off x="4005263" y="3914775"/>
            <a:ext cx="1527175" cy="6048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i="1">
                <a:latin typeface="Times New Roman" panose="02020603050405020304" pitchFamily="18" charset="0"/>
                <a:ea typeface="宋体" panose="02010600030101010101" pitchFamily="2" charset="-122"/>
              </a:rPr>
              <a:t>w</a:t>
            </a:r>
            <a:r>
              <a:rPr lang="en-US" altLang="zh-CN" sz="2000">
                <a:latin typeface="Times New Roman" panose="02020603050405020304" pitchFamily="18" charset="0"/>
                <a:ea typeface="宋体" panose="02010600030101010101" pitchFamily="2" charset="-122"/>
              </a:rPr>
              <a:t>=4, </a:t>
            </a:r>
            <a:r>
              <a:rPr lang="en-US" altLang="zh-CN" sz="2000" i="1">
                <a:latin typeface="Times New Roman" panose="02020603050405020304" pitchFamily="18" charset="0"/>
                <a:ea typeface="宋体" panose="02010600030101010101" pitchFamily="2" charset="-122"/>
              </a:rPr>
              <a:t>v</a:t>
            </a:r>
            <a:r>
              <a:rPr lang="en-US" altLang="zh-CN" sz="2000">
                <a:latin typeface="Times New Roman" panose="02020603050405020304" pitchFamily="18" charset="0"/>
                <a:ea typeface="宋体" panose="02010600030101010101" pitchFamily="2" charset="-122"/>
              </a:rPr>
              <a:t>=40</a:t>
            </a:r>
          </a:p>
          <a:p>
            <a:pPr algn="just">
              <a:lnSpc>
                <a:spcPct val="96000"/>
              </a:lnSpc>
            </a:pPr>
            <a:r>
              <a:rPr lang="en-US" altLang="zh-CN" sz="2000" i="1">
                <a:latin typeface="Times New Roman" panose="02020603050405020304" pitchFamily="18" charset="0"/>
                <a:ea typeface="宋体" panose="02010600030101010101" pitchFamily="2" charset="-122"/>
              </a:rPr>
              <a:t>ub</a:t>
            </a:r>
            <a:r>
              <a:rPr lang="en-US" altLang="zh-CN" sz="2000">
                <a:latin typeface="Times New Roman" panose="02020603050405020304" pitchFamily="18" charset="0"/>
                <a:ea typeface="宋体" panose="02010600030101010101" pitchFamily="2" charset="-122"/>
              </a:rPr>
              <a:t>=70</a:t>
            </a:r>
          </a:p>
        </p:txBody>
      </p:sp>
      <p:sp>
        <p:nvSpPr>
          <p:cNvPr id="363537" name="Line 17"/>
          <p:cNvSpPr>
            <a:spLocks noChangeShapeType="1"/>
          </p:cNvSpPr>
          <p:nvPr/>
        </p:nvSpPr>
        <p:spPr bwMode="auto">
          <a:xfrm flipV="1">
            <a:off x="4005263" y="4233863"/>
            <a:ext cx="1527175" cy="3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38" name="Text Box 18"/>
          <p:cNvSpPr txBox="1">
            <a:spLocks noChangeArrowheads="1"/>
          </p:cNvSpPr>
          <p:nvPr/>
        </p:nvSpPr>
        <p:spPr bwMode="auto">
          <a:xfrm>
            <a:off x="2478088" y="5026025"/>
            <a:ext cx="1525587" cy="6048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i="1">
                <a:latin typeface="Times New Roman" panose="02020603050405020304" pitchFamily="18" charset="0"/>
                <a:ea typeface="宋体" panose="02010600030101010101" pitchFamily="2" charset="-122"/>
              </a:rPr>
              <a:t>w</a:t>
            </a:r>
            <a:r>
              <a:rPr lang="en-US" altLang="zh-CN" sz="2000">
                <a:latin typeface="Times New Roman" panose="02020603050405020304" pitchFamily="18" charset="0"/>
                <a:ea typeface="宋体" panose="02010600030101010101" pitchFamily="2" charset="-122"/>
              </a:rPr>
              <a:t>=9, </a:t>
            </a:r>
            <a:r>
              <a:rPr lang="en-US" altLang="zh-CN" sz="2000" i="1">
                <a:latin typeface="Times New Roman" panose="02020603050405020304" pitchFamily="18" charset="0"/>
                <a:ea typeface="宋体" panose="02010600030101010101" pitchFamily="2" charset="-122"/>
              </a:rPr>
              <a:t>v</a:t>
            </a:r>
            <a:r>
              <a:rPr lang="en-US" altLang="zh-CN" sz="2000">
                <a:latin typeface="Times New Roman" panose="02020603050405020304" pitchFamily="18" charset="0"/>
                <a:ea typeface="宋体" panose="02010600030101010101" pitchFamily="2" charset="-122"/>
              </a:rPr>
              <a:t>=65</a:t>
            </a:r>
          </a:p>
          <a:p>
            <a:pPr algn="just">
              <a:lnSpc>
                <a:spcPct val="96000"/>
              </a:lnSpc>
            </a:pPr>
            <a:r>
              <a:rPr lang="en-US" altLang="zh-CN" sz="2000" i="1">
                <a:latin typeface="Times New Roman" panose="02020603050405020304" pitchFamily="18" charset="0"/>
                <a:ea typeface="宋体" panose="02010600030101010101" pitchFamily="2" charset="-122"/>
              </a:rPr>
              <a:t>ub</a:t>
            </a:r>
            <a:r>
              <a:rPr lang="en-US" altLang="zh-CN" sz="2000">
                <a:latin typeface="Times New Roman" panose="02020603050405020304" pitchFamily="18" charset="0"/>
                <a:ea typeface="宋体" panose="02010600030101010101" pitchFamily="2" charset="-122"/>
              </a:rPr>
              <a:t>=69</a:t>
            </a:r>
          </a:p>
        </p:txBody>
      </p:sp>
      <p:sp>
        <p:nvSpPr>
          <p:cNvPr id="363539" name="Line 19"/>
          <p:cNvSpPr>
            <a:spLocks noChangeShapeType="1"/>
          </p:cNvSpPr>
          <p:nvPr/>
        </p:nvSpPr>
        <p:spPr bwMode="auto">
          <a:xfrm flipV="1">
            <a:off x="2478088" y="5346700"/>
            <a:ext cx="1525587"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40" name="Text Box 20"/>
          <p:cNvSpPr txBox="1">
            <a:spLocks noChangeArrowheads="1"/>
          </p:cNvSpPr>
          <p:nvPr/>
        </p:nvSpPr>
        <p:spPr bwMode="auto">
          <a:xfrm>
            <a:off x="5535613" y="5038725"/>
            <a:ext cx="1524000" cy="603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i="1">
                <a:latin typeface="Times New Roman" panose="02020603050405020304" pitchFamily="18" charset="0"/>
                <a:ea typeface="宋体" panose="02010600030101010101" pitchFamily="2" charset="-122"/>
              </a:rPr>
              <a:t>w</a:t>
            </a:r>
            <a:r>
              <a:rPr lang="en-US" altLang="zh-CN" sz="2000">
                <a:latin typeface="Times New Roman" panose="02020603050405020304" pitchFamily="18" charset="0"/>
                <a:ea typeface="宋体" panose="02010600030101010101" pitchFamily="2" charset="-122"/>
              </a:rPr>
              <a:t>=4, </a:t>
            </a:r>
            <a:r>
              <a:rPr lang="en-US" altLang="zh-CN" sz="2000" i="1">
                <a:latin typeface="Times New Roman" panose="02020603050405020304" pitchFamily="18" charset="0"/>
                <a:ea typeface="宋体" panose="02010600030101010101" pitchFamily="2" charset="-122"/>
              </a:rPr>
              <a:t>v</a:t>
            </a:r>
            <a:r>
              <a:rPr lang="en-US" altLang="zh-CN" sz="2000">
                <a:latin typeface="Times New Roman" panose="02020603050405020304" pitchFamily="18" charset="0"/>
                <a:ea typeface="宋体" panose="02010600030101010101" pitchFamily="2" charset="-122"/>
              </a:rPr>
              <a:t>=40</a:t>
            </a:r>
          </a:p>
          <a:p>
            <a:pPr algn="just">
              <a:lnSpc>
                <a:spcPct val="96000"/>
              </a:lnSpc>
            </a:pPr>
            <a:r>
              <a:rPr lang="en-US" altLang="zh-CN" sz="2000" i="1">
                <a:latin typeface="Times New Roman" panose="02020603050405020304" pitchFamily="18" charset="0"/>
                <a:ea typeface="宋体" panose="02010600030101010101" pitchFamily="2" charset="-122"/>
              </a:rPr>
              <a:t>ub</a:t>
            </a:r>
            <a:r>
              <a:rPr lang="en-US" altLang="zh-CN" sz="2000">
                <a:latin typeface="Times New Roman" panose="02020603050405020304" pitchFamily="18" charset="0"/>
                <a:ea typeface="宋体" panose="02010600030101010101" pitchFamily="2" charset="-122"/>
              </a:rPr>
              <a:t>=64</a:t>
            </a:r>
          </a:p>
        </p:txBody>
      </p:sp>
      <p:sp>
        <p:nvSpPr>
          <p:cNvPr id="363541" name="Line 21"/>
          <p:cNvSpPr>
            <a:spLocks noChangeShapeType="1"/>
          </p:cNvSpPr>
          <p:nvPr/>
        </p:nvSpPr>
        <p:spPr bwMode="auto">
          <a:xfrm flipV="1">
            <a:off x="5535613" y="5357813"/>
            <a:ext cx="152400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42" name="Text Box 22"/>
          <p:cNvSpPr txBox="1">
            <a:spLocks noChangeArrowheads="1"/>
          </p:cNvSpPr>
          <p:nvPr/>
        </p:nvSpPr>
        <p:spPr bwMode="auto">
          <a:xfrm>
            <a:off x="1246188" y="6140450"/>
            <a:ext cx="1525587" cy="6048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i="1">
                <a:latin typeface="Times New Roman" panose="02020603050405020304" pitchFamily="18" charset="0"/>
                <a:ea typeface="宋体" panose="02010600030101010101" pitchFamily="2" charset="-122"/>
              </a:rPr>
              <a:t>w</a:t>
            </a:r>
            <a:r>
              <a:rPr lang="en-US" altLang="zh-CN" sz="2000">
                <a:latin typeface="Times New Roman" panose="02020603050405020304" pitchFamily="18" charset="0"/>
                <a:ea typeface="宋体" panose="02010600030101010101" pitchFamily="2" charset="-122"/>
              </a:rPr>
              <a:t>=12</a:t>
            </a:r>
          </a:p>
          <a:p>
            <a:pPr algn="just">
              <a:lnSpc>
                <a:spcPct val="96000"/>
              </a:lnSpc>
            </a:pPr>
            <a:endParaRPr lang="en-US" altLang="zh-CN" sz="2000">
              <a:latin typeface="Times New Roman" panose="02020603050405020304" pitchFamily="18" charset="0"/>
              <a:ea typeface="宋体" panose="02010600030101010101" pitchFamily="2" charset="-122"/>
            </a:endParaRPr>
          </a:p>
          <a:p>
            <a:pPr algn="just">
              <a:lnSpc>
                <a:spcPct val="96000"/>
              </a:lnSpc>
            </a:pPr>
            <a:endParaRPr lang="en-US" altLang="zh-CN" sz="2000">
              <a:latin typeface="Times New Roman" panose="02020603050405020304" pitchFamily="18" charset="0"/>
              <a:ea typeface="宋体" panose="02010600030101010101" pitchFamily="2" charset="-122"/>
            </a:endParaRPr>
          </a:p>
        </p:txBody>
      </p:sp>
      <p:sp>
        <p:nvSpPr>
          <p:cNvPr id="363543" name="Line 23"/>
          <p:cNvSpPr>
            <a:spLocks noChangeShapeType="1"/>
          </p:cNvSpPr>
          <p:nvPr/>
        </p:nvSpPr>
        <p:spPr bwMode="auto">
          <a:xfrm flipV="1">
            <a:off x="1246188" y="6459538"/>
            <a:ext cx="1525587" cy="3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44" name="Text Box 24"/>
          <p:cNvSpPr txBox="1">
            <a:spLocks noChangeArrowheads="1"/>
          </p:cNvSpPr>
          <p:nvPr/>
        </p:nvSpPr>
        <p:spPr bwMode="auto">
          <a:xfrm>
            <a:off x="3773488" y="6159500"/>
            <a:ext cx="1524000" cy="6048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i="1">
                <a:latin typeface="Times New Roman" panose="02020603050405020304" pitchFamily="18" charset="0"/>
                <a:ea typeface="宋体" panose="02010600030101010101" pitchFamily="2" charset="-122"/>
              </a:rPr>
              <a:t>w</a:t>
            </a:r>
            <a:r>
              <a:rPr lang="en-US" altLang="zh-CN" sz="2000">
                <a:latin typeface="Times New Roman" panose="02020603050405020304" pitchFamily="18" charset="0"/>
                <a:ea typeface="宋体" panose="02010600030101010101" pitchFamily="2" charset="-122"/>
              </a:rPr>
              <a:t>=9, </a:t>
            </a:r>
            <a:r>
              <a:rPr lang="en-US" altLang="zh-CN" sz="2000" i="1">
                <a:latin typeface="Times New Roman" panose="02020603050405020304" pitchFamily="18" charset="0"/>
                <a:ea typeface="宋体" panose="02010600030101010101" pitchFamily="2" charset="-122"/>
              </a:rPr>
              <a:t>v</a:t>
            </a:r>
            <a:r>
              <a:rPr lang="en-US" altLang="zh-CN" sz="2000">
                <a:latin typeface="Times New Roman" panose="02020603050405020304" pitchFamily="18" charset="0"/>
                <a:ea typeface="宋体" panose="02010600030101010101" pitchFamily="2" charset="-122"/>
              </a:rPr>
              <a:t>=65</a:t>
            </a:r>
          </a:p>
          <a:p>
            <a:pPr algn="just">
              <a:lnSpc>
                <a:spcPct val="96000"/>
              </a:lnSpc>
            </a:pPr>
            <a:r>
              <a:rPr lang="en-US" altLang="zh-CN" sz="2000" i="1">
                <a:latin typeface="Times New Roman" panose="02020603050405020304" pitchFamily="18" charset="0"/>
                <a:ea typeface="宋体" panose="02010600030101010101" pitchFamily="2" charset="-122"/>
              </a:rPr>
              <a:t>ub</a:t>
            </a:r>
            <a:r>
              <a:rPr lang="en-US" altLang="zh-CN" sz="2000">
                <a:latin typeface="Times New Roman" panose="02020603050405020304" pitchFamily="18" charset="0"/>
                <a:ea typeface="宋体" panose="02010600030101010101" pitchFamily="2" charset="-122"/>
              </a:rPr>
              <a:t>=65</a:t>
            </a:r>
          </a:p>
        </p:txBody>
      </p:sp>
      <p:sp>
        <p:nvSpPr>
          <p:cNvPr id="363545" name="Line 25"/>
          <p:cNvSpPr>
            <a:spLocks noChangeShapeType="1"/>
          </p:cNvSpPr>
          <p:nvPr/>
        </p:nvSpPr>
        <p:spPr bwMode="auto">
          <a:xfrm flipV="1">
            <a:off x="3773488" y="6480175"/>
            <a:ext cx="152400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46" name="Line 26"/>
          <p:cNvSpPr>
            <a:spLocks noChangeShapeType="1"/>
          </p:cNvSpPr>
          <p:nvPr/>
        </p:nvSpPr>
        <p:spPr bwMode="auto">
          <a:xfrm flipH="1">
            <a:off x="1570038" y="3395663"/>
            <a:ext cx="987425" cy="5159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47" name="Line 27"/>
          <p:cNvSpPr>
            <a:spLocks noChangeShapeType="1"/>
          </p:cNvSpPr>
          <p:nvPr/>
        </p:nvSpPr>
        <p:spPr bwMode="auto">
          <a:xfrm>
            <a:off x="3379788" y="3403600"/>
            <a:ext cx="892175" cy="498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48" name="Line 28"/>
          <p:cNvSpPr>
            <a:spLocks noChangeShapeType="1"/>
          </p:cNvSpPr>
          <p:nvPr/>
        </p:nvSpPr>
        <p:spPr bwMode="auto">
          <a:xfrm>
            <a:off x="5219700" y="4522788"/>
            <a:ext cx="892175" cy="5159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49" name="Line 29"/>
          <p:cNvSpPr>
            <a:spLocks noChangeShapeType="1"/>
          </p:cNvSpPr>
          <p:nvPr/>
        </p:nvSpPr>
        <p:spPr bwMode="auto">
          <a:xfrm flipH="1">
            <a:off x="2241550" y="5637213"/>
            <a:ext cx="517525" cy="5064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50" name="Line 30"/>
          <p:cNvSpPr>
            <a:spLocks noChangeShapeType="1"/>
          </p:cNvSpPr>
          <p:nvPr/>
        </p:nvSpPr>
        <p:spPr bwMode="auto">
          <a:xfrm>
            <a:off x="3708400" y="5630863"/>
            <a:ext cx="501650" cy="5191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51" name="Text Box 31"/>
          <p:cNvSpPr txBox="1">
            <a:spLocks noChangeArrowheads="1"/>
          </p:cNvSpPr>
          <p:nvPr/>
        </p:nvSpPr>
        <p:spPr bwMode="auto">
          <a:xfrm>
            <a:off x="2513013" y="2514600"/>
            <a:ext cx="185737"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latin typeface="Times New Roman" panose="02020603050405020304" pitchFamily="18" charset="0"/>
                <a:ea typeface="宋体" panose="02010600030101010101" pitchFamily="2" charset="-122"/>
              </a:rPr>
              <a:t>2</a:t>
            </a:r>
          </a:p>
        </p:txBody>
      </p:sp>
      <p:sp>
        <p:nvSpPr>
          <p:cNvPr id="363552" name="Text Box 32"/>
          <p:cNvSpPr txBox="1">
            <a:spLocks noChangeArrowheads="1"/>
          </p:cNvSpPr>
          <p:nvPr/>
        </p:nvSpPr>
        <p:spPr bwMode="auto">
          <a:xfrm>
            <a:off x="7580313" y="2524125"/>
            <a:ext cx="1889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latin typeface="Times New Roman" panose="02020603050405020304" pitchFamily="18" charset="0"/>
                <a:ea typeface="宋体" panose="02010600030101010101" pitchFamily="2" charset="-122"/>
              </a:rPr>
              <a:t>3</a:t>
            </a:r>
          </a:p>
        </p:txBody>
      </p:sp>
      <p:sp>
        <p:nvSpPr>
          <p:cNvPr id="363553" name="Text Box 33"/>
          <p:cNvSpPr txBox="1">
            <a:spLocks noChangeArrowheads="1"/>
          </p:cNvSpPr>
          <p:nvPr/>
        </p:nvSpPr>
        <p:spPr bwMode="auto">
          <a:xfrm>
            <a:off x="484188" y="3622675"/>
            <a:ext cx="188912"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latin typeface="Times New Roman" panose="02020603050405020304" pitchFamily="18" charset="0"/>
                <a:ea typeface="宋体" panose="02010600030101010101" pitchFamily="2" charset="-122"/>
              </a:rPr>
              <a:t>4</a:t>
            </a:r>
          </a:p>
        </p:txBody>
      </p:sp>
      <p:sp>
        <p:nvSpPr>
          <p:cNvPr id="363554" name="Text Box 34"/>
          <p:cNvSpPr txBox="1">
            <a:spLocks noChangeArrowheads="1"/>
          </p:cNvSpPr>
          <p:nvPr/>
        </p:nvSpPr>
        <p:spPr bwMode="auto">
          <a:xfrm>
            <a:off x="4460875" y="3644900"/>
            <a:ext cx="188913"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latin typeface="Times New Roman" panose="02020603050405020304" pitchFamily="18" charset="0"/>
                <a:ea typeface="宋体" panose="02010600030101010101" pitchFamily="2" charset="-122"/>
              </a:rPr>
              <a:t>5</a:t>
            </a:r>
          </a:p>
        </p:txBody>
      </p:sp>
      <p:sp>
        <p:nvSpPr>
          <p:cNvPr id="363555" name="Text Box 35"/>
          <p:cNvSpPr txBox="1">
            <a:spLocks noChangeArrowheads="1"/>
          </p:cNvSpPr>
          <p:nvPr/>
        </p:nvSpPr>
        <p:spPr bwMode="auto">
          <a:xfrm>
            <a:off x="2684463" y="4741863"/>
            <a:ext cx="18732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latin typeface="Times New Roman" panose="02020603050405020304" pitchFamily="18" charset="0"/>
                <a:ea typeface="宋体" panose="02010600030101010101" pitchFamily="2" charset="-122"/>
              </a:rPr>
              <a:t>6</a:t>
            </a:r>
          </a:p>
        </p:txBody>
      </p:sp>
      <p:sp>
        <p:nvSpPr>
          <p:cNvPr id="363556" name="Text Box 36"/>
          <p:cNvSpPr txBox="1">
            <a:spLocks noChangeArrowheads="1"/>
          </p:cNvSpPr>
          <p:nvPr/>
        </p:nvSpPr>
        <p:spPr bwMode="auto">
          <a:xfrm>
            <a:off x="6208713" y="4776788"/>
            <a:ext cx="185737"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latin typeface="Times New Roman" panose="02020603050405020304" pitchFamily="18" charset="0"/>
                <a:ea typeface="宋体" panose="02010600030101010101" pitchFamily="2" charset="-122"/>
              </a:rPr>
              <a:t>7</a:t>
            </a:r>
          </a:p>
        </p:txBody>
      </p:sp>
      <p:sp>
        <p:nvSpPr>
          <p:cNvPr id="363557" name="Text Box 37"/>
          <p:cNvSpPr txBox="1">
            <a:spLocks noChangeArrowheads="1"/>
          </p:cNvSpPr>
          <p:nvPr/>
        </p:nvSpPr>
        <p:spPr bwMode="auto">
          <a:xfrm>
            <a:off x="1311275" y="5862638"/>
            <a:ext cx="18732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latin typeface="Times New Roman" panose="02020603050405020304" pitchFamily="18" charset="0"/>
                <a:ea typeface="宋体" panose="02010600030101010101" pitchFamily="2" charset="-122"/>
              </a:rPr>
              <a:t>8</a:t>
            </a:r>
          </a:p>
        </p:txBody>
      </p:sp>
      <p:sp>
        <p:nvSpPr>
          <p:cNvPr id="363558" name="Text Box 38"/>
          <p:cNvSpPr txBox="1">
            <a:spLocks noChangeArrowheads="1"/>
          </p:cNvSpPr>
          <p:nvPr/>
        </p:nvSpPr>
        <p:spPr bwMode="auto">
          <a:xfrm>
            <a:off x="4337050" y="5889625"/>
            <a:ext cx="18732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latin typeface="Times New Roman" panose="02020603050405020304" pitchFamily="18" charset="0"/>
                <a:ea typeface="宋体" panose="02010600030101010101" pitchFamily="2" charset="-122"/>
              </a:rPr>
              <a:t>9</a:t>
            </a:r>
          </a:p>
        </p:txBody>
      </p:sp>
      <p:sp>
        <p:nvSpPr>
          <p:cNvPr id="363559" name="Text Box 39"/>
          <p:cNvSpPr txBox="1">
            <a:spLocks noChangeArrowheads="1"/>
          </p:cNvSpPr>
          <p:nvPr/>
        </p:nvSpPr>
        <p:spPr bwMode="auto">
          <a:xfrm>
            <a:off x="1141413" y="3622675"/>
            <a:ext cx="265112"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solidFill>
                  <a:srgbClr val="D60093"/>
                </a:solidFill>
                <a:latin typeface="Times New Roman" panose="02020603050405020304" pitchFamily="18" charset="0"/>
                <a:ea typeface="宋体" panose="02010600030101010101" pitchFamily="2" charset="-122"/>
              </a:rPr>
              <a:t>×</a:t>
            </a:r>
          </a:p>
        </p:txBody>
      </p:sp>
      <p:sp>
        <p:nvSpPr>
          <p:cNvPr id="17446" name="Text Box 40"/>
          <p:cNvSpPr txBox="1">
            <a:spLocks noChangeArrowheads="1"/>
          </p:cNvSpPr>
          <p:nvPr/>
        </p:nvSpPr>
        <p:spPr bwMode="auto">
          <a:xfrm>
            <a:off x="4805363" y="1484313"/>
            <a:ext cx="18732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latin typeface="Times New Roman" panose="02020603050405020304" pitchFamily="18" charset="0"/>
                <a:ea typeface="宋体" panose="02010600030101010101" pitchFamily="2" charset="-122"/>
              </a:rPr>
              <a:t>1</a:t>
            </a:r>
          </a:p>
        </p:txBody>
      </p:sp>
      <p:sp>
        <p:nvSpPr>
          <p:cNvPr id="363561" name="Line 41"/>
          <p:cNvSpPr>
            <a:spLocks noChangeShapeType="1"/>
          </p:cNvSpPr>
          <p:nvPr/>
        </p:nvSpPr>
        <p:spPr bwMode="auto">
          <a:xfrm flipH="1">
            <a:off x="3363913" y="4519613"/>
            <a:ext cx="985837" cy="5159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62" name="Text Box 42"/>
          <p:cNvSpPr txBox="1">
            <a:spLocks noChangeArrowheads="1"/>
          </p:cNvSpPr>
          <p:nvPr/>
        </p:nvSpPr>
        <p:spPr bwMode="auto">
          <a:xfrm>
            <a:off x="815975" y="2852738"/>
            <a:ext cx="1235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dirty="0">
                <a:solidFill>
                  <a:srgbClr val="0000FF"/>
                </a:solidFill>
                <a:latin typeface="Times New Roman" panose="02020603050405020304" pitchFamily="18" charset="0"/>
                <a:ea typeface="宋体" panose="02010600030101010101" pitchFamily="2" charset="-122"/>
              </a:rPr>
              <a:t>PT={2, 3}</a:t>
            </a:r>
          </a:p>
        </p:txBody>
      </p:sp>
      <p:sp>
        <p:nvSpPr>
          <p:cNvPr id="363563" name="Rectangle 43"/>
          <p:cNvSpPr>
            <a:spLocks noChangeArrowheads="1"/>
          </p:cNvSpPr>
          <p:nvPr/>
        </p:nvSpPr>
        <p:spPr bwMode="auto">
          <a:xfrm>
            <a:off x="2174875" y="2781300"/>
            <a:ext cx="1543050" cy="61595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p>
        </p:txBody>
      </p:sp>
      <p:sp>
        <p:nvSpPr>
          <p:cNvPr id="363564" name="Text Box 44"/>
          <p:cNvSpPr txBox="1">
            <a:spLocks noChangeArrowheads="1"/>
          </p:cNvSpPr>
          <p:nvPr/>
        </p:nvSpPr>
        <p:spPr bwMode="auto">
          <a:xfrm>
            <a:off x="452438" y="4148138"/>
            <a:ext cx="1095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2000">
                <a:solidFill>
                  <a:srgbClr val="D60093"/>
                </a:solidFill>
                <a:ea typeface="宋体" panose="02010600030101010101" pitchFamily="2" charset="-122"/>
              </a:rPr>
              <a:t>无效解</a:t>
            </a:r>
          </a:p>
        </p:txBody>
      </p:sp>
      <p:sp>
        <p:nvSpPr>
          <p:cNvPr id="363565" name="Rectangle 45"/>
          <p:cNvSpPr>
            <a:spLocks noChangeArrowheads="1"/>
          </p:cNvSpPr>
          <p:nvPr/>
        </p:nvSpPr>
        <p:spPr bwMode="auto">
          <a:xfrm>
            <a:off x="4014788" y="3921125"/>
            <a:ext cx="1543050" cy="61595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p>
        </p:txBody>
      </p:sp>
      <p:sp>
        <p:nvSpPr>
          <p:cNvPr id="363566" name="Text Box 46"/>
          <p:cNvSpPr txBox="1">
            <a:spLocks noChangeArrowheads="1"/>
          </p:cNvSpPr>
          <p:nvPr/>
        </p:nvSpPr>
        <p:spPr bwMode="auto">
          <a:xfrm>
            <a:off x="5705475" y="4040188"/>
            <a:ext cx="1235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a:solidFill>
                  <a:srgbClr val="0000FF"/>
                </a:solidFill>
                <a:latin typeface="Times New Roman" panose="02020603050405020304" pitchFamily="18" charset="0"/>
                <a:ea typeface="宋体" panose="02010600030101010101" pitchFamily="2" charset="-122"/>
              </a:rPr>
              <a:t>PT={5, 3}</a:t>
            </a:r>
          </a:p>
        </p:txBody>
      </p:sp>
      <p:sp>
        <p:nvSpPr>
          <p:cNvPr id="363567" name="Text Box 47"/>
          <p:cNvSpPr txBox="1">
            <a:spLocks noChangeArrowheads="1"/>
          </p:cNvSpPr>
          <p:nvPr/>
        </p:nvSpPr>
        <p:spPr bwMode="auto">
          <a:xfrm>
            <a:off x="7164388" y="5156200"/>
            <a:ext cx="1489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a:solidFill>
                  <a:srgbClr val="0000FF"/>
                </a:solidFill>
                <a:latin typeface="Times New Roman" panose="02020603050405020304" pitchFamily="18" charset="0"/>
                <a:ea typeface="宋体" panose="02010600030101010101" pitchFamily="2" charset="-122"/>
              </a:rPr>
              <a:t>PT={6, 7, 3}</a:t>
            </a:r>
          </a:p>
        </p:txBody>
      </p:sp>
      <p:sp>
        <p:nvSpPr>
          <p:cNvPr id="363568" name="Rectangle 48"/>
          <p:cNvSpPr>
            <a:spLocks noChangeArrowheads="1"/>
          </p:cNvSpPr>
          <p:nvPr/>
        </p:nvSpPr>
        <p:spPr bwMode="auto">
          <a:xfrm>
            <a:off x="2484438" y="5013325"/>
            <a:ext cx="1543050" cy="61595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p>
        </p:txBody>
      </p:sp>
      <p:sp>
        <p:nvSpPr>
          <p:cNvPr id="363569" name="Text Box 49"/>
          <p:cNvSpPr txBox="1">
            <a:spLocks noChangeArrowheads="1"/>
          </p:cNvSpPr>
          <p:nvPr/>
        </p:nvSpPr>
        <p:spPr bwMode="auto">
          <a:xfrm>
            <a:off x="1317625" y="6381750"/>
            <a:ext cx="1093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2000">
                <a:solidFill>
                  <a:srgbClr val="D60093"/>
                </a:solidFill>
                <a:ea typeface="宋体" panose="02010600030101010101" pitchFamily="2" charset="-122"/>
              </a:rPr>
              <a:t>无效解</a:t>
            </a:r>
          </a:p>
        </p:txBody>
      </p:sp>
      <p:sp>
        <p:nvSpPr>
          <p:cNvPr id="363570" name="Text Box 50"/>
          <p:cNvSpPr txBox="1">
            <a:spLocks noChangeArrowheads="1"/>
          </p:cNvSpPr>
          <p:nvPr/>
        </p:nvSpPr>
        <p:spPr bwMode="auto">
          <a:xfrm>
            <a:off x="3543300" y="2276475"/>
            <a:ext cx="619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1800">
                <a:latin typeface="Times New Roman" panose="02020603050405020304" pitchFamily="18" charset="0"/>
                <a:ea typeface="宋体" panose="02010600030101010101" pitchFamily="2" charset="-122"/>
              </a:rPr>
              <a:t>x</a:t>
            </a:r>
            <a:r>
              <a:rPr lang="en-US" altLang="zh-CN" sz="1800" baseline="-25000">
                <a:latin typeface="Times New Roman" panose="02020603050405020304" pitchFamily="18" charset="0"/>
                <a:ea typeface="宋体" panose="02010600030101010101" pitchFamily="2" charset="-122"/>
              </a:rPr>
              <a:t>1</a:t>
            </a:r>
            <a:r>
              <a:rPr lang="en-US" altLang="zh-CN" sz="1800">
                <a:latin typeface="Times New Roman" panose="02020603050405020304" pitchFamily="18" charset="0"/>
                <a:ea typeface="宋体" panose="02010600030101010101" pitchFamily="2" charset="-122"/>
              </a:rPr>
              <a:t>=1</a:t>
            </a:r>
          </a:p>
        </p:txBody>
      </p:sp>
      <p:sp>
        <p:nvSpPr>
          <p:cNvPr id="363571" name="Text Box 51"/>
          <p:cNvSpPr txBox="1">
            <a:spLocks noChangeArrowheads="1"/>
          </p:cNvSpPr>
          <p:nvPr/>
        </p:nvSpPr>
        <p:spPr bwMode="auto">
          <a:xfrm>
            <a:off x="6545263" y="2276475"/>
            <a:ext cx="619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1800">
                <a:latin typeface="Times New Roman" panose="02020603050405020304" pitchFamily="18" charset="0"/>
                <a:ea typeface="宋体" panose="02010600030101010101" pitchFamily="2" charset="-122"/>
              </a:rPr>
              <a:t>x</a:t>
            </a:r>
            <a:r>
              <a:rPr lang="en-US" altLang="zh-CN" sz="1800" baseline="-25000">
                <a:latin typeface="Times New Roman" panose="02020603050405020304" pitchFamily="18" charset="0"/>
                <a:ea typeface="宋体" panose="02010600030101010101" pitchFamily="2" charset="-122"/>
              </a:rPr>
              <a:t>1</a:t>
            </a:r>
            <a:r>
              <a:rPr lang="en-US" altLang="zh-CN" sz="1800">
                <a:latin typeface="Times New Roman" panose="02020603050405020304" pitchFamily="18" charset="0"/>
                <a:ea typeface="宋体" panose="02010600030101010101" pitchFamily="2" charset="-122"/>
              </a:rPr>
              <a:t>=0</a:t>
            </a:r>
          </a:p>
        </p:txBody>
      </p:sp>
      <p:sp>
        <p:nvSpPr>
          <p:cNvPr id="363572" name="Text Box 52"/>
          <p:cNvSpPr txBox="1">
            <a:spLocks noChangeArrowheads="1"/>
          </p:cNvSpPr>
          <p:nvPr/>
        </p:nvSpPr>
        <p:spPr bwMode="auto">
          <a:xfrm>
            <a:off x="1504950" y="3355975"/>
            <a:ext cx="619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1800">
                <a:latin typeface="Times New Roman" panose="02020603050405020304" pitchFamily="18" charset="0"/>
                <a:ea typeface="宋体" panose="02010600030101010101" pitchFamily="2" charset="-122"/>
              </a:rPr>
              <a:t>x</a:t>
            </a:r>
            <a:r>
              <a:rPr lang="en-US" altLang="zh-CN" sz="1800" baseline="-25000">
                <a:latin typeface="Times New Roman" panose="02020603050405020304" pitchFamily="18" charset="0"/>
                <a:ea typeface="宋体" panose="02010600030101010101" pitchFamily="2" charset="-122"/>
              </a:rPr>
              <a:t>2</a:t>
            </a:r>
            <a:r>
              <a:rPr lang="en-US" altLang="zh-CN" sz="1800">
                <a:latin typeface="Times New Roman" panose="02020603050405020304" pitchFamily="18" charset="0"/>
                <a:ea typeface="宋体" panose="02010600030101010101" pitchFamily="2" charset="-122"/>
              </a:rPr>
              <a:t>=1</a:t>
            </a:r>
          </a:p>
        </p:txBody>
      </p:sp>
      <p:sp>
        <p:nvSpPr>
          <p:cNvPr id="363573" name="Text Box 53"/>
          <p:cNvSpPr txBox="1">
            <a:spLocks noChangeArrowheads="1"/>
          </p:cNvSpPr>
          <p:nvPr/>
        </p:nvSpPr>
        <p:spPr bwMode="auto">
          <a:xfrm>
            <a:off x="3759200" y="3349625"/>
            <a:ext cx="619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1800">
                <a:latin typeface="Times New Roman" panose="02020603050405020304" pitchFamily="18" charset="0"/>
                <a:ea typeface="宋体" panose="02010600030101010101" pitchFamily="2" charset="-122"/>
              </a:rPr>
              <a:t>x</a:t>
            </a:r>
            <a:r>
              <a:rPr lang="en-US" altLang="zh-CN" sz="1800" baseline="-25000">
                <a:latin typeface="Times New Roman" panose="02020603050405020304" pitchFamily="18" charset="0"/>
                <a:ea typeface="宋体" panose="02010600030101010101" pitchFamily="2" charset="-122"/>
              </a:rPr>
              <a:t>2</a:t>
            </a:r>
            <a:r>
              <a:rPr lang="en-US" altLang="zh-CN" sz="1800">
                <a:latin typeface="Times New Roman" panose="02020603050405020304" pitchFamily="18" charset="0"/>
                <a:ea typeface="宋体" panose="02010600030101010101" pitchFamily="2" charset="-122"/>
              </a:rPr>
              <a:t>=0</a:t>
            </a:r>
          </a:p>
        </p:txBody>
      </p:sp>
      <p:sp>
        <p:nvSpPr>
          <p:cNvPr id="363574" name="Text Box 54"/>
          <p:cNvSpPr txBox="1">
            <a:spLocks noChangeArrowheads="1"/>
          </p:cNvSpPr>
          <p:nvPr/>
        </p:nvSpPr>
        <p:spPr bwMode="auto">
          <a:xfrm>
            <a:off x="3276600" y="4502150"/>
            <a:ext cx="619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1800">
                <a:latin typeface="Times New Roman" panose="02020603050405020304" pitchFamily="18" charset="0"/>
                <a:ea typeface="宋体" panose="02010600030101010101" pitchFamily="2" charset="-122"/>
              </a:rPr>
              <a:t>x</a:t>
            </a:r>
            <a:r>
              <a:rPr lang="en-US" altLang="zh-CN" sz="1800" baseline="-25000">
                <a:latin typeface="Times New Roman" panose="02020603050405020304" pitchFamily="18" charset="0"/>
                <a:ea typeface="宋体" panose="02010600030101010101" pitchFamily="2" charset="-122"/>
              </a:rPr>
              <a:t>3</a:t>
            </a:r>
            <a:r>
              <a:rPr lang="en-US" altLang="zh-CN" sz="1800">
                <a:latin typeface="Times New Roman" panose="02020603050405020304" pitchFamily="18" charset="0"/>
                <a:ea typeface="宋体" panose="02010600030101010101" pitchFamily="2" charset="-122"/>
              </a:rPr>
              <a:t>=1</a:t>
            </a:r>
          </a:p>
        </p:txBody>
      </p:sp>
      <p:sp>
        <p:nvSpPr>
          <p:cNvPr id="363575" name="Text Box 55"/>
          <p:cNvSpPr txBox="1">
            <a:spLocks noChangeArrowheads="1"/>
          </p:cNvSpPr>
          <p:nvPr/>
        </p:nvSpPr>
        <p:spPr bwMode="auto">
          <a:xfrm>
            <a:off x="5608638" y="4508500"/>
            <a:ext cx="619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1800">
                <a:latin typeface="Times New Roman" panose="02020603050405020304" pitchFamily="18" charset="0"/>
                <a:ea typeface="宋体" panose="02010600030101010101" pitchFamily="2" charset="-122"/>
              </a:rPr>
              <a:t>x</a:t>
            </a:r>
            <a:r>
              <a:rPr lang="en-US" altLang="zh-CN" sz="1800" baseline="-25000">
                <a:latin typeface="Times New Roman" panose="02020603050405020304" pitchFamily="18" charset="0"/>
                <a:ea typeface="宋体" panose="02010600030101010101" pitchFamily="2" charset="-122"/>
              </a:rPr>
              <a:t>3</a:t>
            </a:r>
            <a:r>
              <a:rPr lang="en-US" altLang="zh-CN" sz="1800">
                <a:latin typeface="Times New Roman" panose="02020603050405020304" pitchFamily="18" charset="0"/>
                <a:ea typeface="宋体" panose="02010600030101010101" pitchFamily="2" charset="-122"/>
              </a:rPr>
              <a:t>=0</a:t>
            </a:r>
          </a:p>
        </p:txBody>
      </p:sp>
      <p:sp>
        <p:nvSpPr>
          <p:cNvPr id="363576" name="Text Box 56"/>
          <p:cNvSpPr txBox="1">
            <a:spLocks noChangeArrowheads="1"/>
          </p:cNvSpPr>
          <p:nvPr/>
        </p:nvSpPr>
        <p:spPr bwMode="auto">
          <a:xfrm>
            <a:off x="1936750" y="5589588"/>
            <a:ext cx="619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1800">
                <a:latin typeface="Times New Roman" panose="02020603050405020304" pitchFamily="18" charset="0"/>
                <a:ea typeface="宋体" panose="02010600030101010101" pitchFamily="2" charset="-122"/>
              </a:rPr>
              <a:t>x</a:t>
            </a:r>
            <a:r>
              <a:rPr lang="en-US" altLang="zh-CN" sz="1800" baseline="-25000">
                <a:latin typeface="Times New Roman" panose="02020603050405020304" pitchFamily="18" charset="0"/>
                <a:ea typeface="宋体" panose="02010600030101010101" pitchFamily="2" charset="-122"/>
              </a:rPr>
              <a:t>4</a:t>
            </a:r>
            <a:r>
              <a:rPr lang="en-US" altLang="zh-CN" sz="1800">
                <a:latin typeface="Times New Roman" panose="02020603050405020304" pitchFamily="18" charset="0"/>
                <a:ea typeface="宋体" panose="02010600030101010101" pitchFamily="2" charset="-122"/>
              </a:rPr>
              <a:t>=1</a:t>
            </a:r>
          </a:p>
        </p:txBody>
      </p:sp>
      <p:sp>
        <p:nvSpPr>
          <p:cNvPr id="363577" name="Text Box 57"/>
          <p:cNvSpPr txBox="1">
            <a:spLocks noChangeArrowheads="1"/>
          </p:cNvSpPr>
          <p:nvPr/>
        </p:nvSpPr>
        <p:spPr bwMode="auto">
          <a:xfrm>
            <a:off x="3881438" y="5581650"/>
            <a:ext cx="619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1800">
                <a:latin typeface="Times New Roman" panose="02020603050405020304" pitchFamily="18" charset="0"/>
                <a:ea typeface="宋体" panose="02010600030101010101" pitchFamily="2" charset="-122"/>
              </a:rPr>
              <a:t>x</a:t>
            </a:r>
            <a:r>
              <a:rPr lang="en-US" altLang="zh-CN" sz="1800" baseline="-25000">
                <a:latin typeface="Times New Roman" panose="02020603050405020304" pitchFamily="18" charset="0"/>
                <a:ea typeface="宋体" panose="02010600030101010101" pitchFamily="2" charset="-122"/>
              </a:rPr>
              <a:t>4</a:t>
            </a:r>
            <a:r>
              <a:rPr lang="en-US" altLang="zh-CN" sz="1800">
                <a:latin typeface="Times New Roman" panose="02020603050405020304" pitchFamily="18" charset="0"/>
                <a:ea typeface="宋体" panose="02010600030101010101" pitchFamily="2" charset="-122"/>
              </a:rPr>
              <a:t>=0</a:t>
            </a:r>
          </a:p>
        </p:txBody>
      </p:sp>
      <p:sp>
        <p:nvSpPr>
          <p:cNvPr id="363578" name="Text Box 58"/>
          <p:cNvSpPr txBox="1">
            <a:spLocks noChangeArrowheads="1"/>
          </p:cNvSpPr>
          <p:nvPr/>
        </p:nvSpPr>
        <p:spPr bwMode="auto">
          <a:xfrm>
            <a:off x="5435600" y="6272213"/>
            <a:ext cx="1489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a:solidFill>
                  <a:srgbClr val="0000FF"/>
                </a:solidFill>
                <a:latin typeface="Times New Roman" panose="02020603050405020304" pitchFamily="18" charset="0"/>
                <a:ea typeface="宋体" panose="02010600030101010101" pitchFamily="2" charset="-122"/>
              </a:rPr>
              <a:t>PT={9, 7, 3}</a:t>
            </a:r>
          </a:p>
        </p:txBody>
      </p:sp>
      <p:sp>
        <p:nvSpPr>
          <p:cNvPr id="363579" name="Rectangle 59"/>
          <p:cNvSpPr>
            <a:spLocks noChangeArrowheads="1"/>
          </p:cNvSpPr>
          <p:nvPr/>
        </p:nvSpPr>
        <p:spPr bwMode="auto">
          <a:xfrm>
            <a:off x="3760788" y="6164263"/>
            <a:ext cx="1543050" cy="61595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p>
        </p:txBody>
      </p:sp>
      <p:sp>
        <p:nvSpPr>
          <p:cNvPr id="363580" name="Text Box 60"/>
          <p:cNvSpPr txBox="1">
            <a:spLocks noChangeArrowheads="1"/>
          </p:cNvSpPr>
          <p:nvPr/>
        </p:nvSpPr>
        <p:spPr bwMode="auto">
          <a:xfrm>
            <a:off x="7019925" y="6111875"/>
            <a:ext cx="1570038" cy="701675"/>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a:latin typeface="Times New Roman" panose="02020603050405020304" pitchFamily="18" charset="0"/>
                <a:ea typeface="宋体" panose="02010600030101010101" pitchFamily="2" charset="-122"/>
              </a:rPr>
              <a:t>V=65</a:t>
            </a:r>
          </a:p>
          <a:p>
            <a:pPr eaLnBrk="1" hangingPunct="1"/>
            <a:r>
              <a:rPr lang="en-US" altLang="zh-CN" sz="2000">
                <a:latin typeface="Times New Roman" panose="02020603050405020304" pitchFamily="18" charset="0"/>
                <a:ea typeface="宋体" panose="02010600030101010101" pitchFamily="2" charset="-122"/>
              </a:rPr>
              <a:t>X=(1, 0, 1, 0)</a:t>
            </a:r>
          </a:p>
        </p:txBody>
      </p:sp>
      <p:sp>
        <p:nvSpPr>
          <p:cNvPr id="17467" name="Text Box 61"/>
          <p:cNvSpPr txBox="1">
            <a:spLocks noChangeArrowheads="1"/>
          </p:cNvSpPr>
          <p:nvPr/>
        </p:nvSpPr>
        <p:spPr bwMode="auto">
          <a:xfrm>
            <a:off x="5626894" y="719274"/>
            <a:ext cx="29035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2000" dirty="0">
                <a:latin typeface="Times New Roman" panose="02020603050405020304" pitchFamily="18" charset="0"/>
                <a:ea typeface="宋体" panose="02010600030101010101" pitchFamily="2" charset="-122"/>
              </a:rPr>
              <a:t>目标函数范围：</a:t>
            </a:r>
            <a:r>
              <a:rPr lang="en-US" altLang="zh-CN" sz="2000" dirty="0">
                <a:latin typeface="Times New Roman" panose="02020603050405020304" pitchFamily="18" charset="0"/>
                <a:ea typeface="宋体" panose="02010600030101010101" pitchFamily="2" charset="-122"/>
              </a:rPr>
              <a:t>[40, 100]</a:t>
            </a:r>
          </a:p>
        </p:txBody>
      </p:sp>
      <p:sp>
        <p:nvSpPr>
          <p:cNvPr id="17468" name="Text Box 62"/>
          <p:cNvSpPr txBox="1">
            <a:spLocks noChangeArrowheads="1"/>
          </p:cNvSpPr>
          <p:nvPr/>
        </p:nvSpPr>
        <p:spPr bwMode="auto">
          <a:xfrm>
            <a:off x="250825" y="1557338"/>
            <a:ext cx="2136775"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kumimoji="1" lang="en-US" altLang="zh-CN" sz="2000" i="1">
                <a:latin typeface="Times New Roman" panose="02020603050405020304" pitchFamily="18" charset="0"/>
                <a:ea typeface="宋体" panose="02010600030101010101" pitchFamily="2" charset="-122"/>
              </a:rPr>
              <a:t>w</a:t>
            </a:r>
            <a:r>
              <a:rPr kumimoji="1" lang="en-US" altLang="zh-CN" sz="2000" i="1" baseline="-25000">
                <a:latin typeface="Times New Roman" panose="02020603050405020304" pitchFamily="18" charset="0"/>
                <a:ea typeface="宋体" panose="02010600030101010101" pitchFamily="2" charset="-122"/>
              </a:rPr>
              <a:t>i</a:t>
            </a:r>
            <a:r>
              <a:rPr kumimoji="1" lang="en-US" altLang="zh-CN" sz="2000">
                <a:latin typeface="Times New Roman" panose="02020603050405020304" pitchFamily="18" charset="0"/>
                <a:ea typeface="宋体" panose="02010600030101010101" pitchFamily="2" charset="-122"/>
              </a:rPr>
              <a:t>=(4, 7, 5, 3)</a:t>
            </a:r>
          </a:p>
          <a:p>
            <a:pPr eaLnBrk="1" hangingPunct="1"/>
            <a:r>
              <a:rPr kumimoji="1" lang="en-US" altLang="zh-CN" sz="2000" i="1">
                <a:latin typeface="Times New Roman" panose="02020603050405020304" pitchFamily="18" charset="0"/>
                <a:ea typeface="宋体" panose="02010600030101010101" pitchFamily="2" charset="-122"/>
              </a:rPr>
              <a:t>v</a:t>
            </a:r>
            <a:r>
              <a:rPr kumimoji="1" lang="en-US" altLang="zh-CN" sz="2000" i="1" baseline="-25000">
                <a:latin typeface="Times New Roman" panose="02020603050405020304" pitchFamily="18" charset="0"/>
                <a:ea typeface="宋体" panose="02010600030101010101" pitchFamily="2" charset="-122"/>
              </a:rPr>
              <a:t>i</a:t>
            </a:r>
            <a:r>
              <a:rPr kumimoji="1" lang="en-US" altLang="zh-CN" sz="2000">
                <a:latin typeface="Times New Roman" panose="02020603050405020304" pitchFamily="18" charset="0"/>
                <a:ea typeface="宋体" panose="02010600030101010101" pitchFamily="2" charset="-122"/>
              </a:rPr>
              <a:t>= (40, 42, 25, 12)</a:t>
            </a:r>
            <a:endParaRPr lang="en-US" altLang="zh-CN" sz="2000" i="1">
              <a:latin typeface="Times New Roman" panose="02020603050405020304" pitchFamily="18" charset="0"/>
              <a:ea typeface="宋体" panose="02010600030101010101" pitchFamily="2" charset="-122"/>
            </a:endParaRPr>
          </a:p>
          <a:p>
            <a:pPr eaLnBrk="1" hangingPunct="1"/>
            <a:r>
              <a:rPr lang="en-US" altLang="zh-CN" sz="2000" i="1">
                <a:latin typeface="Times New Roman" panose="02020603050405020304" pitchFamily="18" charset="0"/>
                <a:ea typeface="宋体" panose="02010600030101010101" pitchFamily="2" charset="-122"/>
              </a:rPr>
              <a:t>v</a:t>
            </a:r>
            <a:r>
              <a:rPr lang="en-US" altLang="zh-CN" sz="2000" i="1" baseline="-25000">
                <a:latin typeface="Times New Roman" panose="02020603050405020304" pitchFamily="18" charset="0"/>
                <a:ea typeface="宋体" panose="02010600030101010101" pitchFamily="2" charset="-122"/>
              </a:rPr>
              <a:t>i</a:t>
            </a:r>
            <a:r>
              <a:rPr lang="en-US" altLang="zh-CN" sz="2000">
                <a:latin typeface="Times New Roman" panose="02020603050405020304" pitchFamily="18" charset="0"/>
                <a:ea typeface="宋体" panose="02010600030101010101" pitchFamily="2" charset="-122"/>
              </a:rPr>
              <a:t>/</a:t>
            </a:r>
            <a:r>
              <a:rPr lang="en-US" altLang="zh-CN" sz="2000" i="1">
                <a:latin typeface="Times New Roman" panose="02020603050405020304" pitchFamily="18" charset="0"/>
                <a:ea typeface="宋体" panose="02010600030101010101" pitchFamily="2" charset="-122"/>
              </a:rPr>
              <a:t>w</a:t>
            </a:r>
            <a:r>
              <a:rPr lang="en-US" altLang="zh-CN" sz="2000" i="1" baseline="-25000">
                <a:latin typeface="Times New Roman" panose="02020603050405020304" pitchFamily="18" charset="0"/>
                <a:ea typeface="宋体" panose="02010600030101010101" pitchFamily="2" charset="-122"/>
              </a:rPr>
              <a:t>i</a:t>
            </a:r>
            <a:r>
              <a:rPr lang="en-US" altLang="zh-CN" sz="2000">
                <a:latin typeface="Times New Roman" panose="02020603050405020304" pitchFamily="18" charset="0"/>
                <a:ea typeface="宋体" panose="02010600030101010101" pitchFamily="2" charset="-122"/>
              </a:rPr>
              <a:t>=(10, 6, 5, 4)</a:t>
            </a:r>
          </a:p>
        </p:txBody>
      </p:sp>
      <p:sp>
        <p:nvSpPr>
          <p:cNvPr id="17469" name="Rectangle 63"/>
          <p:cNvSpPr>
            <a:spLocks noChangeArrowheads="1"/>
          </p:cNvSpPr>
          <p:nvPr/>
        </p:nvSpPr>
        <p:spPr bwMode="auto">
          <a:xfrm>
            <a:off x="179388" y="1628775"/>
            <a:ext cx="2232025" cy="936625"/>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p>
        </p:txBody>
      </p:sp>
      <p:graphicFrame>
        <p:nvGraphicFramePr>
          <p:cNvPr id="17470" name="Object 67"/>
          <p:cNvGraphicFramePr>
            <a:graphicFrameLocks noChangeAspect="1"/>
          </p:cNvGraphicFramePr>
          <p:nvPr>
            <p:extLst>
              <p:ext uri="{D42A27DB-BD31-4B8C-83A1-F6EECF244321}">
                <p14:modId xmlns:p14="http://schemas.microsoft.com/office/powerpoint/2010/main" val="2117158679"/>
              </p:ext>
            </p:extLst>
          </p:nvPr>
        </p:nvGraphicFramePr>
        <p:xfrm>
          <a:off x="4883149" y="195466"/>
          <a:ext cx="4297363" cy="496888"/>
        </p:xfrm>
        <a:graphic>
          <a:graphicData uri="http://schemas.openxmlformats.org/presentationml/2006/ole">
            <mc:AlternateContent xmlns:mc="http://schemas.openxmlformats.org/markup-compatibility/2006">
              <mc:Choice xmlns:v="urn:schemas-microsoft-com:vml" Requires="v">
                <p:oleObj spid="_x0000_s198729" name="公式" r:id="rId4" imgW="1752600" imgH="228600" progId="Equation.3">
                  <p:embed/>
                </p:oleObj>
              </mc:Choice>
              <mc:Fallback>
                <p:oleObj name="公式" r:id="rId4" imgW="1752600" imgH="228600" progId="Equation.3">
                  <p:embed/>
                  <p:pic>
                    <p:nvPicPr>
                      <p:cNvPr id="17470" name="Object 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3149" y="195466"/>
                        <a:ext cx="4297363"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571218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63528"/>
                                        </p:tgtEl>
                                        <p:attrNameLst>
                                          <p:attrName>style.visibility</p:attrName>
                                        </p:attrNameLst>
                                      </p:cBhvr>
                                      <p:to>
                                        <p:strVal val="visible"/>
                                      </p:to>
                                    </p:set>
                                    <p:animEffect transition="in" filter="wipe(up)">
                                      <p:cBhvr>
                                        <p:cTn id="7" dur="500"/>
                                        <p:tgtEl>
                                          <p:spTgt spid="363528"/>
                                        </p:tgtEl>
                                      </p:cBhvr>
                                    </p:animEffect>
                                  </p:childTnLst>
                                </p:cTn>
                              </p:par>
                              <p:par>
                                <p:cTn id="8" presetID="22" presetClass="entr" presetSubtype="1" fill="hold" nodeType="withEffect">
                                  <p:stCondLst>
                                    <p:cond delay="0"/>
                                  </p:stCondLst>
                                  <p:childTnLst>
                                    <p:set>
                                      <p:cBhvr>
                                        <p:cTn id="9" dur="1" fill="hold">
                                          <p:stCondLst>
                                            <p:cond delay="0"/>
                                          </p:stCondLst>
                                        </p:cTn>
                                        <p:tgtEl>
                                          <p:spTgt spid="363529"/>
                                        </p:tgtEl>
                                        <p:attrNameLst>
                                          <p:attrName>style.visibility</p:attrName>
                                        </p:attrNameLst>
                                      </p:cBhvr>
                                      <p:to>
                                        <p:strVal val="visible"/>
                                      </p:to>
                                    </p:set>
                                    <p:animEffect transition="in" filter="wipe(up)">
                                      <p:cBhvr>
                                        <p:cTn id="10" dur="500"/>
                                        <p:tgtEl>
                                          <p:spTgt spid="363529"/>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63551"/>
                                        </p:tgtEl>
                                        <p:attrNameLst>
                                          <p:attrName>style.visibility</p:attrName>
                                        </p:attrNameLst>
                                      </p:cBhvr>
                                      <p:to>
                                        <p:strVal val="visible"/>
                                      </p:to>
                                    </p:set>
                                    <p:animEffect transition="in" filter="wipe(up)">
                                      <p:cBhvr>
                                        <p:cTn id="13" dur="500"/>
                                        <p:tgtEl>
                                          <p:spTgt spid="363551"/>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63552"/>
                                        </p:tgtEl>
                                        <p:attrNameLst>
                                          <p:attrName>style.visibility</p:attrName>
                                        </p:attrNameLst>
                                      </p:cBhvr>
                                      <p:to>
                                        <p:strVal val="visible"/>
                                      </p:to>
                                    </p:set>
                                    <p:animEffect transition="in" filter="wipe(up)">
                                      <p:cBhvr>
                                        <p:cTn id="16" dur="500"/>
                                        <p:tgtEl>
                                          <p:spTgt spid="363552"/>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63530"/>
                                        </p:tgtEl>
                                        <p:attrNameLst>
                                          <p:attrName>style.visibility</p:attrName>
                                        </p:attrNameLst>
                                      </p:cBhvr>
                                      <p:to>
                                        <p:strVal val="visible"/>
                                      </p:to>
                                    </p:set>
                                    <p:animEffect transition="in" filter="wipe(up)">
                                      <p:cBhvr>
                                        <p:cTn id="19" dur="500"/>
                                        <p:tgtEl>
                                          <p:spTgt spid="363530"/>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63532"/>
                                        </p:tgtEl>
                                        <p:attrNameLst>
                                          <p:attrName>style.visibility</p:attrName>
                                        </p:attrNameLst>
                                      </p:cBhvr>
                                      <p:to>
                                        <p:strVal val="visible"/>
                                      </p:to>
                                    </p:set>
                                    <p:animEffect transition="in" filter="wipe(up)">
                                      <p:cBhvr>
                                        <p:cTn id="22" dur="500"/>
                                        <p:tgtEl>
                                          <p:spTgt spid="363532"/>
                                        </p:tgtEl>
                                      </p:cBhvr>
                                    </p:animEffect>
                                  </p:childTnLst>
                                </p:cTn>
                              </p:par>
                              <p:par>
                                <p:cTn id="23" presetID="22" presetClass="entr" presetSubtype="1" fill="hold" nodeType="withEffect">
                                  <p:stCondLst>
                                    <p:cond delay="0"/>
                                  </p:stCondLst>
                                  <p:childTnLst>
                                    <p:set>
                                      <p:cBhvr>
                                        <p:cTn id="24" dur="1" fill="hold">
                                          <p:stCondLst>
                                            <p:cond delay="0"/>
                                          </p:stCondLst>
                                        </p:cTn>
                                        <p:tgtEl>
                                          <p:spTgt spid="363531"/>
                                        </p:tgtEl>
                                        <p:attrNameLst>
                                          <p:attrName>style.visibility</p:attrName>
                                        </p:attrNameLst>
                                      </p:cBhvr>
                                      <p:to>
                                        <p:strVal val="visible"/>
                                      </p:to>
                                    </p:set>
                                    <p:animEffect transition="in" filter="wipe(up)">
                                      <p:cBhvr>
                                        <p:cTn id="25" dur="500"/>
                                        <p:tgtEl>
                                          <p:spTgt spid="363531"/>
                                        </p:tgtEl>
                                      </p:cBhvr>
                                    </p:animEffect>
                                  </p:childTnLst>
                                </p:cTn>
                              </p:par>
                              <p:par>
                                <p:cTn id="26" presetID="22" presetClass="entr" presetSubtype="1" fill="hold" nodeType="withEffect">
                                  <p:stCondLst>
                                    <p:cond delay="0"/>
                                  </p:stCondLst>
                                  <p:childTnLst>
                                    <p:set>
                                      <p:cBhvr>
                                        <p:cTn id="27" dur="1" fill="hold">
                                          <p:stCondLst>
                                            <p:cond delay="0"/>
                                          </p:stCondLst>
                                        </p:cTn>
                                        <p:tgtEl>
                                          <p:spTgt spid="363533"/>
                                        </p:tgtEl>
                                        <p:attrNameLst>
                                          <p:attrName>style.visibility</p:attrName>
                                        </p:attrNameLst>
                                      </p:cBhvr>
                                      <p:to>
                                        <p:strVal val="visible"/>
                                      </p:to>
                                    </p:set>
                                    <p:animEffect transition="in" filter="wipe(up)">
                                      <p:cBhvr>
                                        <p:cTn id="28" dur="500"/>
                                        <p:tgtEl>
                                          <p:spTgt spid="363533"/>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363570"/>
                                        </p:tgtEl>
                                        <p:attrNameLst>
                                          <p:attrName>style.visibility</p:attrName>
                                        </p:attrNameLst>
                                      </p:cBhvr>
                                      <p:to>
                                        <p:strVal val="visible"/>
                                      </p:to>
                                    </p:set>
                                    <p:animEffect transition="in" filter="wipe(up)">
                                      <p:cBhvr>
                                        <p:cTn id="31" dur="500"/>
                                        <p:tgtEl>
                                          <p:spTgt spid="363570"/>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363571"/>
                                        </p:tgtEl>
                                        <p:attrNameLst>
                                          <p:attrName>style.visibility</p:attrName>
                                        </p:attrNameLst>
                                      </p:cBhvr>
                                      <p:to>
                                        <p:strVal val="visible"/>
                                      </p:to>
                                    </p:set>
                                    <p:animEffect transition="in" filter="wipe(up)">
                                      <p:cBhvr>
                                        <p:cTn id="34" dur="500"/>
                                        <p:tgtEl>
                                          <p:spTgt spid="36357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363562"/>
                                        </p:tgtEl>
                                        <p:attrNameLst>
                                          <p:attrName>style.visibility</p:attrName>
                                        </p:attrNameLst>
                                      </p:cBhvr>
                                      <p:to>
                                        <p:strVal val="visible"/>
                                      </p:to>
                                    </p:set>
                                    <p:anim calcmode="lin" valueType="num">
                                      <p:cBhvr additive="base">
                                        <p:cTn id="39" dur="500" fill="hold"/>
                                        <p:tgtEl>
                                          <p:spTgt spid="363562"/>
                                        </p:tgtEl>
                                        <p:attrNameLst>
                                          <p:attrName>ppt_x</p:attrName>
                                        </p:attrNameLst>
                                      </p:cBhvr>
                                      <p:tavLst>
                                        <p:tav tm="0">
                                          <p:val>
                                            <p:strVal val="0-#ppt_w/2"/>
                                          </p:val>
                                        </p:tav>
                                        <p:tav tm="100000">
                                          <p:val>
                                            <p:strVal val="#ppt_x"/>
                                          </p:val>
                                        </p:tav>
                                      </p:tavLst>
                                    </p:anim>
                                    <p:anim calcmode="lin" valueType="num">
                                      <p:cBhvr additive="base">
                                        <p:cTn id="40" dur="500" fill="hold"/>
                                        <p:tgtEl>
                                          <p:spTgt spid="363562"/>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8" presetClass="entr" presetSubtype="32" fill="hold" grpId="0" nodeType="clickEffect">
                                  <p:stCondLst>
                                    <p:cond delay="0"/>
                                  </p:stCondLst>
                                  <p:childTnLst>
                                    <p:set>
                                      <p:cBhvr>
                                        <p:cTn id="44" dur="1" fill="hold">
                                          <p:stCondLst>
                                            <p:cond delay="0"/>
                                          </p:stCondLst>
                                        </p:cTn>
                                        <p:tgtEl>
                                          <p:spTgt spid="363563"/>
                                        </p:tgtEl>
                                        <p:attrNameLst>
                                          <p:attrName>style.visibility</p:attrName>
                                        </p:attrNameLst>
                                      </p:cBhvr>
                                      <p:to>
                                        <p:strVal val="visible"/>
                                      </p:to>
                                    </p:set>
                                    <p:animEffect transition="in" filter="diamond(out)">
                                      <p:cBhvr>
                                        <p:cTn id="45" dur="500"/>
                                        <p:tgtEl>
                                          <p:spTgt spid="363563"/>
                                        </p:tgtEl>
                                      </p:cBhvr>
                                    </p:animEffect>
                                  </p:childTnLst>
                                </p:cTn>
                              </p:par>
                              <p:par>
                                <p:cTn id="46" presetID="22" presetClass="entr" presetSubtype="1" fill="hold" nodeType="withEffect">
                                  <p:stCondLst>
                                    <p:cond delay="0"/>
                                  </p:stCondLst>
                                  <p:childTnLst>
                                    <p:set>
                                      <p:cBhvr>
                                        <p:cTn id="47" dur="1" fill="hold">
                                          <p:stCondLst>
                                            <p:cond delay="0"/>
                                          </p:stCondLst>
                                        </p:cTn>
                                        <p:tgtEl>
                                          <p:spTgt spid="363546"/>
                                        </p:tgtEl>
                                        <p:attrNameLst>
                                          <p:attrName>style.visibility</p:attrName>
                                        </p:attrNameLst>
                                      </p:cBhvr>
                                      <p:to>
                                        <p:strVal val="visible"/>
                                      </p:to>
                                    </p:set>
                                    <p:animEffect transition="in" filter="wipe(up)">
                                      <p:cBhvr>
                                        <p:cTn id="48" dur="500"/>
                                        <p:tgtEl>
                                          <p:spTgt spid="363546"/>
                                        </p:tgtEl>
                                      </p:cBhvr>
                                    </p:animEffect>
                                  </p:childTnLst>
                                </p:cTn>
                              </p:par>
                              <p:par>
                                <p:cTn id="49" presetID="22" presetClass="entr" presetSubtype="1" fill="hold" nodeType="withEffect">
                                  <p:stCondLst>
                                    <p:cond delay="0"/>
                                  </p:stCondLst>
                                  <p:childTnLst>
                                    <p:set>
                                      <p:cBhvr>
                                        <p:cTn id="50" dur="1" fill="hold">
                                          <p:stCondLst>
                                            <p:cond delay="0"/>
                                          </p:stCondLst>
                                        </p:cTn>
                                        <p:tgtEl>
                                          <p:spTgt spid="363547"/>
                                        </p:tgtEl>
                                        <p:attrNameLst>
                                          <p:attrName>style.visibility</p:attrName>
                                        </p:attrNameLst>
                                      </p:cBhvr>
                                      <p:to>
                                        <p:strVal val="visible"/>
                                      </p:to>
                                    </p:set>
                                    <p:animEffect transition="in" filter="wipe(up)">
                                      <p:cBhvr>
                                        <p:cTn id="51" dur="500"/>
                                        <p:tgtEl>
                                          <p:spTgt spid="363547"/>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363553"/>
                                        </p:tgtEl>
                                        <p:attrNameLst>
                                          <p:attrName>style.visibility</p:attrName>
                                        </p:attrNameLst>
                                      </p:cBhvr>
                                      <p:to>
                                        <p:strVal val="visible"/>
                                      </p:to>
                                    </p:set>
                                    <p:animEffect transition="in" filter="wipe(up)">
                                      <p:cBhvr>
                                        <p:cTn id="54" dur="500"/>
                                        <p:tgtEl>
                                          <p:spTgt spid="363553"/>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363554"/>
                                        </p:tgtEl>
                                        <p:attrNameLst>
                                          <p:attrName>style.visibility</p:attrName>
                                        </p:attrNameLst>
                                      </p:cBhvr>
                                      <p:to>
                                        <p:strVal val="visible"/>
                                      </p:to>
                                    </p:set>
                                    <p:animEffect transition="in" filter="wipe(up)">
                                      <p:cBhvr>
                                        <p:cTn id="57" dur="500"/>
                                        <p:tgtEl>
                                          <p:spTgt spid="363554"/>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363536"/>
                                        </p:tgtEl>
                                        <p:attrNameLst>
                                          <p:attrName>style.visibility</p:attrName>
                                        </p:attrNameLst>
                                      </p:cBhvr>
                                      <p:to>
                                        <p:strVal val="visible"/>
                                      </p:to>
                                    </p:set>
                                    <p:animEffect transition="in" filter="wipe(up)">
                                      <p:cBhvr>
                                        <p:cTn id="60" dur="500"/>
                                        <p:tgtEl>
                                          <p:spTgt spid="363536"/>
                                        </p:tgtEl>
                                      </p:cBhvr>
                                    </p:animEffect>
                                  </p:childTnLst>
                                </p:cTn>
                              </p:par>
                              <p:par>
                                <p:cTn id="61" presetID="22" presetClass="entr" presetSubtype="1" fill="hold" nodeType="withEffect">
                                  <p:stCondLst>
                                    <p:cond delay="0"/>
                                  </p:stCondLst>
                                  <p:childTnLst>
                                    <p:set>
                                      <p:cBhvr>
                                        <p:cTn id="62" dur="1" fill="hold">
                                          <p:stCondLst>
                                            <p:cond delay="0"/>
                                          </p:stCondLst>
                                        </p:cTn>
                                        <p:tgtEl>
                                          <p:spTgt spid="363537"/>
                                        </p:tgtEl>
                                        <p:attrNameLst>
                                          <p:attrName>style.visibility</p:attrName>
                                        </p:attrNameLst>
                                      </p:cBhvr>
                                      <p:to>
                                        <p:strVal val="visible"/>
                                      </p:to>
                                    </p:set>
                                    <p:animEffect transition="in" filter="wipe(up)">
                                      <p:cBhvr>
                                        <p:cTn id="63" dur="500"/>
                                        <p:tgtEl>
                                          <p:spTgt spid="363537"/>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363534"/>
                                        </p:tgtEl>
                                        <p:attrNameLst>
                                          <p:attrName>style.visibility</p:attrName>
                                        </p:attrNameLst>
                                      </p:cBhvr>
                                      <p:to>
                                        <p:strVal val="visible"/>
                                      </p:to>
                                    </p:set>
                                    <p:animEffect transition="in" filter="wipe(up)">
                                      <p:cBhvr>
                                        <p:cTn id="66" dur="500"/>
                                        <p:tgtEl>
                                          <p:spTgt spid="363534"/>
                                        </p:tgtEl>
                                      </p:cBhvr>
                                    </p:animEffect>
                                  </p:childTnLst>
                                </p:cTn>
                              </p:par>
                              <p:par>
                                <p:cTn id="67" presetID="22" presetClass="entr" presetSubtype="1" fill="hold" nodeType="withEffect">
                                  <p:stCondLst>
                                    <p:cond delay="0"/>
                                  </p:stCondLst>
                                  <p:childTnLst>
                                    <p:set>
                                      <p:cBhvr>
                                        <p:cTn id="68" dur="1" fill="hold">
                                          <p:stCondLst>
                                            <p:cond delay="0"/>
                                          </p:stCondLst>
                                        </p:cTn>
                                        <p:tgtEl>
                                          <p:spTgt spid="363535"/>
                                        </p:tgtEl>
                                        <p:attrNameLst>
                                          <p:attrName>style.visibility</p:attrName>
                                        </p:attrNameLst>
                                      </p:cBhvr>
                                      <p:to>
                                        <p:strVal val="visible"/>
                                      </p:to>
                                    </p:set>
                                    <p:animEffect transition="in" filter="wipe(up)">
                                      <p:cBhvr>
                                        <p:cTn id="69" dur="500"/>
                                        <p:tgtEl>
                                          <p:spTgt spid="363535"/>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363572"/>
                                        </p:tgtEl>
                                        <p:attrNameLst>
                                          <p:attrName>style.visibility</p:attrName>
                                        </p:attrNameLst>
                                      </p:cBhvr>
                                      <p:to>
                                        <p:strVal val="visible"/>
                                      </p:to>
                                    </p:set>
                                    <p:animEffect transition="in" filter="wipe(up)">
                                      <p:cBhvr>
                                        <p:cTn id="72" dur="500"/>
                                        <p:tgtEl>
                                          <p:spTgt spid="363572"/>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363573"/>
                                        </p:tgtEl>
                                        <p:attrNameLst>
                                          <p:attrName>style.visibility</p:attrName>
                                        </p:attrNameLst>
                                      </p:cBhvr>
                                      <p:to>
                                        <p:strVal val="visible"/>
                                      </p:to>
                                    </p:set>
                                    <p:animEffect transition="in" filter="wipe(up)">
                                      <p:cBhvr>
                                        <p:cTn id="75" dur="500"/>
                                        <p:tgtEl>
                                          <p:spTgt spid="363573"/>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363564"/>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363559"/>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2" presetClass="entr" presetSubtype="2" fill="hold" grpId="0" nodeType="clickEffect">
                                  <p:stCondLst>
                                    <p:cond delay="0"/>
                                  </p:stCondLst>
                                  <p:childTnLst>
                                    <p:set>
                                      <p:cBhvr>
                                        <p:cTn id="85" dur="1" fill="hold">
                                          <p:stCondLst>
                                            <p:cond delay="0"/>
                                          </p:stCondLst>
                                        </p:cTn>
                                        <p:tgtEl>
                                          <p:spTgt spid="363566"/>
                                        </p:tgtEl>
                                        <p:attrNameLst>
                                          <p:attrName>style.visibility</p:attrName>
                                        </p:attrNameLst>
                                      </p:cBhvr>
                                      <p:to>
                                        <p:strVal val="visible"/>
                                      </p:to>
                                    </p:set>
                                    <p:anim calcmode="lin" valueType="num">
                                      <p:cBhvr additive="base">
                                        <p:cTn id="86" dur="500" fill="hold"/>
                                        <p:tgtEl>
                                          <p:spTgt spid="363566"/>
                                        </p:tgtEl>
                                        <p:attrNameLst>
                                          <p:attrName>ppt_x</p:attrName>
                                        </p:attrNameLst>
                                      </p:cBhvr>
                                      <p:tavLst>
                                        <p:tav tm="0">
                                          <p:val>
                                            <p:strVal val="1+#ppt_w/2"/>
                                          </p:val>
                                        </p:tav>
                                        <p:tav tm="100000">
                                          <p:val>
                                            <p:strVal val="#ppt_x"/>
                                          </p:val>
                                        </p:tav>
                                      </p:tavLst>
                                    </p:anim>
                                    <p:anim calcmode="lin" valueType="num">
                                      <p:cBhvr additive="base">
                                        <p:cTn id="87" dur="500" fill="hold"/>
                                        <p:tgtEl>
                                          <p:spTgt spid="363566"/>
                                        </p:tgtEl>
                                        <p:attrNameLst>
                                          <p:attrName>ppt_y</p:attrName>
                                        </p:attrNameLst>
                                      </p:cBhvr>
                                      <p:tavLst>
                                        <p:tav tm="0">
                                          <p:val>
                                            <p:strVal val="#ppt_y"/>
                                          </p:val>
                                        </p:tav>
                                        <p:tav tm="100000">
                                          <p:val>
                                            <p:strVal val="#ppt_y"/>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8" presetClass="entr" presetSubtype="32" fill="hold" grpId="0" nodeType="clickEffect">
                                  <p:stCondLst>
                                    <p:cond delay="0"/>
                                  </p:stCondLst>
                                  <p:childTnLst>
                                    <p:set>
                                      <p:cBhvr>
                                        <p:cTn id="91" dur="1" fill="hold">
                                          <p:stCondLst>
                                            <p:cond delay="0"/>
                                          </p:stCondLst>
                                        </p:cTn>
                                        <p:tgtEl>
                                          <p:spTgt spid="363565"/>
                                        </p:tgtEl>
                                        <p:attrNameLst>
                                          <p:attrName>style.visibility</p:attrName>
                                        </p:attrNameLst>
                                      </p:cBhvr>
                                      <p:to>
                                        <p:strVal val="visible"/>
                                      </p:to>
                                    </p:set>
                                    <p:animEffect transition="in" filter="diamond(out)">
                                      <p:cBhvr>
                                        <p:cTn id="92" dur="500"/>
                                        <p:tgtEl>
                                          <p:spTgt spid="363565"/>
                                        </p:tgtEl>
                                      </p:cBhvr>
                                    </p:animEffect>
                                  </p:childTnLst>
                                </p:cTn>
                              </p:par>
                              <p:par>
                                <p:cTn id="93" presetID="22" presetClass="entr" presetSubtype="1" fill="hold" nodeType="withEffect">
                                  <p:stCondLst>
                                    <p:cond delay="0"/>
                                  </p:stCondLst>
                                  <p:childTnLst>
                                    <p:set>
                                      <p:cBhvr>
                                        <p:cTn id="94" dur="1" fill="hold">
                                          <p:stCondLst>
                                            <p:cond delay="0"/>
                                          </p:stCondLst>
                                        </p:cTn>
                                        <p:tgtEl>
                                          <p:spTgt spid="363561"/>
                                        </p:tgtEl>
                                        <p:attrNameLst>
                                          <p:attrName>style.visibility</p:attrName>
                                        </p:attrNameLst>
                                      </p:cBhvr>
                                      <p:to>
                                        <p:strVal val="visible"/>
                                      </p:to>
                                    </p:set>
                                    <p:animEffect transition="in" filter="wipe(up)">
                                      <p:cBhvr>
                                        <p:cTn id="95" dur="500"/>
                                        <p:tgtEl>
                                          <p:spTgt spid="363561"/>
                                        </p:tgtEl>
                                      </p:cBhvr>
                                    </p:animEffect>
                                  </p:childTnLst>
                                </p:cTn>
                              </p:par>
                              <p:par>
                                <p:cTn id="96" presetID="22" presetClass="entr" presetSubtype="1" fill="hold" nodeType="withEffect">
                                  <p:stCondLst>
                                    <p:cond delay="0"/>
                                  </p:stCondLst>
                                  <p:childTnLst>
                                    <p:set>
                                      <p:cBhvr>
                                        <p:cTn id="97" dur="1" fill="hold">
                                          <p:stCondLst>
                                            <p:cond delay="0"/>
                                          </p:stCondLst>
                                        </p:cTn>
                                        <p:tgtEl>
                                          <p:spTgt spid="363548"/>
                                        </p:tgtEl>
                                        <p:attrNameLst>
                                          <p:attrName>style.visibility</p:attrName>
                                        </p:attrNameLst>
                                      </p:cBhvr>
                                      <p:to>
                                        <p:strVal val="visible"/>
                                      </p:to>
                                    </p:set>
                                    <p:animEffect transition="in" filter="wipe(up)">
                                      <p:cBhvr>
                                        <p:cTn id="98" dur="500"/>
                                        <p:tgtEl>
                                          <p:spTgt spid="363548"/>
                                        </p:tgtEl>
                                      </p:cBhvr>
                                    </p:animEffect>
                                  </p:childTnLst>
                                </p:cTn>
                              </p:par>
                              <p:par>
                                <p:cTn id="99" presetID="22" presetClass="entr" presetSubtype="1" fill="hold" grpId="0" nodeType="withEffect">
                                  <p:stCondLst>
                                    <p:cond delay="0"/>
                                  </p:stCondLst>
                                  <p:childTnLst>
                                    <p:set>
                                      <p:cBhvr>
                                        <p:cTn id="100" dur="1" fill="hold">
                                          <p:stCondLst>
                                            <p:cond delay="0"/>
                                          </p:stCondLst>
                                        </p:cTn>
                                        <p:tgtEl>
                                          <p:spTgt spid="363555"/>
                                        </p:tgtEl>
                                        <p:attrNameLst>
                                          <p:attrName>style.visibility</p:attrName>
                                        </p:attrNameLst>
                                      </p:cBhvr>
                                      <p:to>
                                        <p:strVal val="visible"/>
                                      </p:to>
                                    </p:set>
                                    <p:animEffect transition="in" filter="wipe(up)">
                                      <p:cBhvr>
                                        <p:cTn id="101" dur="500"/>
                                        <p:tgtEl>
                                          <p:spTgt spid="363555"/>
                                        </p:tgtEl>
                                      </p:cBhvr>
                                    </p:animEffect>
                                  </p:childTnLst>
                                </p:cTn>
                              </p:par>
                              <p:par>
                                <p:cTn id="102" presetID="22" presetClass="entr" presetSubtype="1" fill="hold" grpId="0" nodeType="withEffect">
                                  <p:stCondLst>
                                    <p:cond delay="0"/>
                                  </p:stCondLst>
                                  <p:childTnLst>
                                    <p:set>
                                      <p:cBhvr>
                                        <p:cTn id="103" dur="1" fill="hold">
                                          <p:stCondLst>
                                            <p:cond delay="0"/>
                                          </p:stCondLst>
                                        </p:cTn>
                                        <p:tgtEl>
                                          <p:spTgt spid="363556"/>
                                        </p:tgtEl>
                                        <p:attrNameLst>
                                          <p:attrName>style.visibility</p:attrName>
                                        </p:attrNameLst>
                                      </p:cBhvr>
                                      <p:to>
                                        <p:strVal val="visible"/>
                                      </p:to>
                                    </p:set>
                                    <p:animEffect transition="in" filter="wipe(up)">
                                      <p:cBhvr>
                                        <p:cTn id="104" dur="500"/>
                                        <p:tgtEl>
                                          <p:spTgt spid="363556"/>
                                        </p:tgtEl>
                                      </p:cBhvr>
                                    </p:animEffect>
                                  </p:childTnLst>
                                </p:cTn>
                              </p:par>
                              <p:par>
                                <p:cTn id="105" presetID="22" presetClass="entr" presetSubtype="1" fill="hold" grpId="0" nodeType="withEffect">
                                  <p:stCondLst>
                                    <p:cond delay="0"/>
                                  </p:stCondLst>
                                  <p:childTnLst>
                                    <p:set>
                                      <p:cBhvr>
                                        <p:cTn id="106" dur="1" fill="hold">
                                          <p:stCondLst>
                                            <p:cond delay="0"/>
                                          </p:stCondLst>
                                        </p:cTn>
                                        <p:tgtEl>
                                          <p:spTgt spid="363540"/>
                                        </p:tgtEl>
                                        <p:attrNameLst>
                                          <p:attrName>style.visibility</p:attrName>
                                        </p:attrNameLst>
                                      </p:cBhvr>
                                      <p:to>
                                        <p:strVal val="visible"/>
                                      </p:to>
                                    </p:set>
                                    <p:animEffect transition="in" filter="wipe(up)">
                                      <p:cBhvr>
                                        <p:cTn id="107" dur="500"/>
                                        <p:tgtEl>
                                          <p:spTgt spid="363540"/>
                                        </p:tgtEl>
                                      </p:cBhvr>
                                    </p:animEffect>
                                  </p:childTnLst>
                                </p:cTn>
                              </p:par>
                              <p:par>
                                <p:cTn id="108" presetID="22" presetClass="entr" presetSubtype="1" fill="hold" nodeType="withEffect">
                                  <p:stCondLst>
                                    <p:cond delay="0"/>
                                  </p:stCondLst>
                                  <p:childTnLst>
                                    <p:set>
                                      <p:cBhvr>
                                        <p:cTn id="109" dur="1" fill="hold">
                                          <p:stCondLst>
                                            <p:cond delay="0"/>
                                          </p:stCondLst>
                                        </p:cTn>
                                        <p:tgtEl>
                                          <p:spTgt spid="363541"/>
                                        </p:tgtEl>
                                        <p:attrNameLst>
                                          <p:attrName>style.visibility</p:attrName>
                                        </p:attrNameLst>
                                      </p:cBhvr>
                                      <p:to>
                                        <p:strVal val="visible"/>
                                      </p:to>
                                    </p:set>
                                    <p:animEffect transition="in" filter="wipe(up)">
                                      <p:cBhvr>
                                        <p:cTn id="110" dur="500"/>
                                        <p:tgtEl>
                                          <p:spTgt spid="363541"/>
                                        </p:tgtEl>
                                      </p:cBhvr>
                                    </p:animEffect>
                                  </p:childTnLst>
                                </p:cTn>
                              </p:par>
                              <p:par>
                                <p:cTn id="111" presetID="22" presetClass="entr" presetSubtype="1" fill="hold" grpId="0" nodeType="withEffect">
                                  <p:stCondLst>
                                    <p:cond delay="0"/>
                                  </p:stCondLst>
                                  <p:childTnLst>
                                    <p:set>
                                      <p:cBhvr>
                                        <p:cTn id="112" dur="1" fill="hold">
                                          <p:stCondLst>
                                            <p:cond delay="0"/>
                                          </p:stCondLst>
                                        </p:cTn>
                                        <p:tgtEl>
                                          <p:spTgt spid="363538"/>
                                        </p:tgtEl>
                                        <p:attrNameLst>
                                          <p:attrName>style.visibility</p:attrName>
                                        </p:attrNameLst>
                                      </p:cBhvr>
                                      <p:to>
                                        <p:strVal val="visible"/>
                                      </p:to>
                                    </p:set>
                                    <p:animEffect transition="in" filter="wipe(up)">
                                      <p:cBhvr>
                                        <p:cTn id="113" dur="500"/>
                                        <p:tgtEl>
                                          <p:spTgt spid="363538"/>
                                        </p:tgtEl>
                                      </p:cBhvr>
                                    </p:animEffect>
                                  </p:childTnLst>
                                </p:cTn>
                              </p:par>
                              <p:par>
                                <p:cTn id="114" presetID="22" presetClass="entr" presetSubtype="1" fill="hold" nodeType="withEffect">
                                  <p:stCondLst>
                                    <p:cond delay="0"/>
                                  </p:stCondLst>
                                  <p:childTnLst>
                                    <p:set>
                                      <p:cBhvr>
                                        <p:cTn id="115" dur="1" fill="hold">
                                          <p:stCondLst>
                                            <p:cond delay="0"/>
                                          </p:stCondLst>
                                        </p:cTn>
                                        <p:tgtEl>
                                          <p:spTgt spid="363539"/>
                                        </p:tgtEl>
                                        <p:attrNameLst>
                                          <p:attrName>style.visibility</p:attrName>
                                        </p:attrNameLst>
                                      </p:cBhvr>
                                      <p:to>
                                        <p:strVal val="visible"/>
                                      </p:to>
                                    </p:set>
                                    <p:animEffect transition="in" filter="wipe(up)">
                                      <p:cBhvr>
                                        <p:cTn id="116" dur="500"/>
                                        <p:tgtEl>
                                          <p:spTgt spid="363539"/>
                                        </p:tgtEl>
                                      </p:cBhvr>
                                    </p:animEffect>
                                  </p:childTnLst>
                                </p:cTn>
                              </p:par>
                              <p:par>
                                <p:cTn id="117" presetID="22" presetClass="entr" presetSubtype="1" fill="hold" grpId="0" nodeType="withEffect">
                                  <p:stCondLst>
                                    <p:cond delay="0"/>
                                  </p:stCondLst>
                                  <p:childTnLst>
                                    <p:set>
                                      <p:cBhvr>
                                        <p:cTn id="118" dur="1" fill="hold">
                                          <p:stCondLst>
                                            <p:cond delay="0"/>
                                          </p:stCondLst>
                                        </p:cTn>
                                        <p:tgtEl>
                                          <p:spTgt spid="363574"/>
                                        </p:tgtEl>
                                        <p:attrNameLst>
                                          <p:attrName>style.visibility</p:attrName>
                                        </p:attrNameLst>
                                      </p:cBhvr>
                                      <p:to>
                                        <p:strVal val="visible"/>
                                      </p:to>
                                    </p:set>
                                    <p:animEffect transition="in" filter="wipe(up)">
                                      <p:cBhvr>
                                        <p:cTn id="119" dur="500"/>
                                        <p:tgtEl>
                                          <p:spTgt spid="363574"/>
                                        </p:tgtEl>
                                      </p:cBhvr>
                                    </p:animEffect>
                                  </p:childTnLst>
                                </p:cTn>
                              </p:par>
                              <p:par>
                                <p:cTn id="120" presetID="22" presetClass="entr" presetSubtype="1" fill="hold" grpId="0" nodeType="withEffect">
                                  <p:stCondLst>
                                    <p:cond delay="0"/>
                                  </p:stCondLst>
                                  <p:childTnLst>
                                    <p:set>
                                      <p:cBhvr>
                                        <p:cTn id="121" dur="1" fill="hold">
                                          <p:stCondLst>
                                            <p:cond delay="0"/>
                                          </p:stCondLst>
                                        </p:cTn>
                                        <p:tgtEl>
                                          <p:spTgt spid="363575"/>
                                        </p:tgtEl>
                                        <p:attrNameLst>
                                          <p:attrName>style.visibility</p:attrName>
                                        </p:attrNameLst>
                                      </p:cBhvr>
                                      <p:to>
                                        <p:strVal val="visible"/>
                                      </p:to>
                                    </p:set>
                                    <p:animEffect transition="in" filter="wipe(up)">
                                      <p:cBhvr>
                                        <p:cTn id="122" dur="500"/>
                                        <p:tgtEl>
                                          <p:spTgt spid="363575"/>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2" fill="hold" grpId="0" nodeType="clickEffect">
                                  <p:stCondLst>
                                    <p:cond delay="0"/>
                                  </p:stCondLst>
                                  <p:childTnLst>
                                    <p:set>
                                      <p:cBhvr>
                                        <p:cTn id="126" dur="1" fill="hold">
                                          <p:stCondLst>
                                            <p:cond delay="0"/>
                                          </p:stCondLst>
                                        </p:cTn>
                                        <p:tgtEl>
                                          <p:spTgt spid="363567"/>
                                        </p:tgtEl>
                                        <p:attrNameLst>
                                          <p:attrName>style.visibility</p:attrName>
                                        </p:attrNameLst>
                                      </p:cBhvr>
                                      <p:to>
                                        <p:strVal val="visible"/>
                                      </p:to>
                                    </p:set>
                                    <p:anim calcmode="lin" valueType="num">
                                      <p:cBhvr additive="base">
                                        <p:cTn id="127" dur="500" fill="hold"/>
                                        <p:tgtEl>
                                          <p:spTgt spid="363567"/>
                                        </p:tgtEl>
                                        <p:attrNameLst>
                                          <p:attrName>ppt_x</p:attrName>
                                        </p:attrNameLst>
                                      </p:cBhvr>
                                      <p:tavLst>
                                        <p:tav tm="0">
                                          <p:val>
                                            <p:strVal val="1+#ppt_w/2"/>
                                          </p:val>
                                        </p:tav>
                                        <p:tav tm="100000">
                                          <p:val>
                                            <p:strVal val="#ppt_x"/>
                                          </p:val>
                                        </p:tav>
                                      </p:tavLst>
                                    </p:anim>
                                    <p:anim calcmode="lin" valueType="num">
                                      <p:cBhvr additive="base">
                                        <p:cTn id="128" dur="500" fill="hold"/>
                                        <p:tgtEl>
                                          <p:spTgt spid="363567"/>
                                        </p:tgtEl>
                                        <p:attrNameLst>
                                          <p:attrName>ppt_y</p:attrName>
                                        </p:attrNameLst>
                                      </p:cBhvr>
                                      <p:tavLst>
                                        <p:tav tm="0">
                                          <p:val>
                                            <p:strVal val="#ppt_y"/>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8" presetClass="entr" presetSubtype="32" fill="hold" grpId="0" nodeType="clickEffect">
                                  <p:stCondLst>
                                    <p:cond delay="0"/>
                                  </p:stCondLst>
                                  <p:childTnLst>
                                    <p:set>
                                      <p:cBhvr>
                                        <p:cTn id="132" dur="1" fill="hold">
                                          <p:stCondLst>
                                            <p:cond delay="0"/>
                                          </p:stCondLst>
                                        </p:cTn>
                                        <p:tgtEl>
                                          <p:spTgt spid="363568"/>
                                        </p:tgtEl>
                                        <p:attrNameLst>
                                          <p:attrName>style.visibility</p:attrName>
                                        </p:attrNameLst>
                                      </p:cBhvr>
                                      <p:to>
                                        <p:strVal val="visible"/>
                                      </p:to>
                                    </p:set>
                                    <p:animEffect transition="in" filter="diamond(out)">
                                      <p:cBhvr>
                                        <p:cTn id="133" dur="500"/>
                                        <p:tgtEl>
                                          <p:spTgt spid="363568"/>
                                        </p:tgtEl>
                                      </p:cBhvr>
                                    </p:animEffect>
                                  </p:childTnLst>
                                </p:cTn>
                              </p:par>
                              <p:par>
                                <p:cTn id="134" presetID="22" presetClass="entr" presetSubtype="1" fill="hold" nodeType="withEffect">
                                  <p:stCondLst>
                                    <p:cond delay="0"/>
                                  </p:stCondLst>
                                  <p:childTnLst>
                                    <p:set>
                                      <p:cBhvr>
                                        <p:cTn id="135" dur="1" fill="hold">
                                          <p:stCondLst>
                                            <p:cond delay="0"/>
                                          </p:stCondLst>
                                        </p:cTn>
                                        <p:tgtEl>
                                          <p:spTgt spid="363549"/>
                                        </p:tgtEl>
                                        <p:attrNameLst>
                                          <p:attrName>style.visibility</p:attrName>
                                        </p:attrNameLst>
                                      </p:cBhvr>
                                      <p:to>
                                        <p:strVal val="visible"/>
                                      </p:to>
                                    </p:set>
                                    <p:animEffect transition="in" filter="wipe(up)">
                                      <p:cBhvr>
                                        <p:cTn id="136" dur="500"/>
                                        <p:tgtEl>
                                          <p:spTgt spid="363549"/>
                                        </p:tgtEl>
                                      </p:cBhvr>
                                    </p:animEffect>
                                  </p:childTnLst>
                                </p:cTn>
                              </p:par>
                              <p:par>
                                <p:cTn id="137" presetID="22" presetClass="entr" presetSubtype="1" fill="hold" nodeType="withEffect">
                                  <p:stCondLst>
                                    <p:cond delay="0"/>
                                  </p:stCondLst>
                                  <p:childTnLst>
                                    <p:set>
                                      <p:cBhvr>
                                        <p:cTn id="138" dur="1" fill="hold">
                                          <p:stCondLst>
                                            <p:cond delay="0"/>
                                          </p:stCondLst>
                                        </p:cTn>
                                        <p:tgtEl>
                                          <p:spTgt spid="363550"/>
                                        </p:tgtEl>
                                        <p:attrNameLst>
                                          <p:attrName>style.visibility</p:attrName>
                                        </p:attrNameLst>
                                      </p:cBhvr>
                                      <p:to>
                                        <p:strVal val="visible"/>
                                      </p:to>
                                    </p:set>
                                    <p:animEffect transition="in" filter="wipe(up)">
                                      <p:cBhvr>
                                        <p:cTn id="139" dur="500"/>
                                        <p:tgtEl>
                                          <p:spTgt spid="363550"/>
                                        </p:tgtEl>
                                      </p:cBhvr>
                                    </p:animEffect>
                                  </p:childTnLst>
                                </p:cTn>
                              </p:par>
                              <p:par>
                                <p:cTn id="140" presetID="22" presetClass="entr" presetSubtype="1" fill="hold" grpId="0" nodeType="withEffect">
                                  <p:stCondLst>
                                    <p:cond delay="0"/>
                                  </p:stCondLst>
                                  <p:childTnLst>
                                    <p:set>
                                      <p:cBhvr>
                                        <p:cTn id="141" dur="1" fill="hold">
                                          <p:stCondLst>
                                            <p:cond delay="0"/>
                                          </p:stCondLst>
                                        </p:cTn>
                                        <p:tgtEl>
                                          <p:spTgt spid="363557"/>
                                        </p:tgtEl>
                                        <p:attrNameLst>
                                          <p:attrName>style.visibility</p:attrName>
                                        </p:attrNameLst>
                                      </p:cBhvr>
                                      <p:to>
                                        <p:strVal val="visible"/>
                                      </p:to>
                                    </p:set>
                                    <p:animEffect transition="in" filter="wipe(up)">
                                      <p:cBhvr>
                                        <p:cTn id="142" dur="500"/>
                                        <p:tgtEl>
                                          <p:spTgt spid="363557"/>
                                        </p:tgtEl>
                                      </p:cBhvr>
                                    </p:animEffect>
                                  </p:childTnLst>
                                </p:cTn>
                              </p:par>
                              <p:par>
                                <p:cTn id="143" presetID="22" presetClass="entr" presetSubtype="1" fill="hold" grpId="0" nodeType="withEffect">
                                  <p:stCondLst>
                                    <p:cond delay="0"/>
                                  </p:stCondLst>
                                  <p:childTnLst>
                                    <p:set>
                                      <p:cBhvr>
                                        <p:cTn id="144" dur="1" fill="hold">
                                          <p:stCondLst>
                                            <p:cond delay="0"/>
                                          </p:stCondLst>
                                        </p:cTn>
                                        <p:tgtEl>
                                          <p:spTgt spid="363542"/>
                                        </p:tgtEl>
                                        <p:attrNameLst>
                                          <p:attrName>style.visibility</p:attrName>
                                        </p:attrNameLst>
                                      </p:cBhvr>
                                      <p:to>
                                        <p:strVal val="visible"/>
                                      </p:to>
                                    </p:set>
                                    <p:animEffect transition="in" filter="wipe(up)">
                                      <p:cBhvr>
                                        <p:cTn id="145" dur="500"/>
                                        <p:tgtEl>
                                          <p:spTgt spid="363542"/>
                                        </p:tgtEl>
                                      </p:cBhvr>
                                    </p:animEffect>
                                  </p:childTnLst>
                                </p:cTn>
                              </p:par>
                              <p:par>
                                <p:cTn id="146" presetID="22" presetClass="entr" presetSubtype="1" fill="hold" nodeType="withEffect">
                                  <p:stCondLst>
                                    <p:cond delay="0"/>
                                  </p:stCondLst>
                                  <p:childTnLst>
                                    <p:set>
                                      <p:cBhvr>
                                        <p:cTn id="147" dur="1" fill="hold">
                                          <p:stCondLst>
                                            <p:cond delay="0"/>
                                          </p:stCondLst>
                                        </p:cTn>
                                        <p:tgtEl>
                                          <p:spTgt spid="363543"/>
                                        </p:tgtEl>
                                        <p:attrNameLst>
                                          <p:attrName>style.visibility</p:attrName>
                                        </p:attrNameLst>
                                      </p:cBhvr>
                                      <p:to>
                                        <p:strVal val="visible"/>
                                      </p:to>
                                    </p:set>
                                    <p:animEffect transition="in" filter="wipe(up)">
                                      <p:cBhvr>
                                        <p:cTn id="148" dur="500"/>
                                        <p:tgtEl>
                                          <p:spTgt spid="363543"/>
                                        </p:tgtEl>
                                      </p:cBhvr>
                                    </p:animEffect>
                                  </p:childTnLst>
                                </p:cTn>
                              </p:par>
                              <p:par>
                                <p:cTn id="149" presetID="22" presetClass="entr" presetSubtype="1" fill="hold" grpId="0" nodeType="withEffect">
                                  <p:stCondLst>
                                    <p:cond delay="0"/>
                                  </p:stCondLst>
                                  <p:childTnLst>
                                    <p:set>
                                      <p:cBhvr>
                                        <p:cTn id="150" dur="1" fill="hold">
                                          <p:stCondLst>
                                            <p:cond delay="0"/>
                                          </p:stCondLst>
                                        </p:cTn>
                                        <p:tgtEl>
                                          <p:spTgt spid="363558"/>
                                        </p:tgtEl>
                                        <p:attrNameLst>
                                          <p:attrName>style.visibility</p:attrName>
                                        </p:attrNameLst>
                                      </p:cBhvr>
                                      <p:to>
                                        <p:strVal val="visible"/>
                                      </p:to>
                                    </p:set>
                                    <p:animEffect transition="in" filter="wipe(up)">
                                      <p:cBhvr>
                                        <p:cTn id="151" dur="500"/>
                                        <p:tgtEl>
                                          <p:spTgt spid="363558"/>
                                        </p:tgtEl>
                                      </p:cBhvr>
                                    </p:animEffect>
                                  </p:childTnLst>
                                </p:cTn>
                              </p:par>
                              <p:par>
                                <p:cTn id="152" presetID="22" presetClass="entr" presetSubtype="1" fill="hold" grpId="0" nodeType="withEffect">
                                  <p:stCondLst>
                                    <p:cond delay="0"/>
                                  </p:stCondLst>
                                  <p:childTnLst>
                                    <p:set>
                                      <p:cBhvr>
                                        <p:cTn id="153" dur="1" fill="hold">
                                          <p:stCondLst>
                                            <p:cond delay="0"/>
                                          </p:stCondLst>
                                        </p:cTn>
                                        <p:tgtEl>
                                          <p:spTgt spid="363544"/>
                                        </p:tgtEl>
                                        <p:attrNameLst>
                                          <p:attrName>style.visibility</p:attrName>
                                        </p:attrNameLst>
                                      </p:cBhvr>
                                      <p:to>
                                        <p:strVal val="visible"/>
                                      </p:to>
                                    </p:set>
                                    <p:animEffect transition="in" filter="wipe(up)">
                                      <p:cBhvr>
                                        <p:cTn id="154" dur="500"/>
                                        <p:tgtEl>
                                          <p:spTgt spid="363544"/>
                                        </p:tgtEl>
                                      </p:cBhvr>
                                    </p:animEffect>
                                  </p:childTnLst>
                                </p:cTn>
                              </p:par>
                              <p:par>
                                <p:cTn id="155" presetID="22" presetClass="entr" presetSubtype="1" fill="hold" nodeType="withEffect">
                                  <p:stCondLst>
                                    <p:cond delay="0"/>
                                  </p:stCondLst>
                                  <p:childTnLst>
                                    <p:set>
                                      <p:cBhvr>
                                        <p:cTn id="156" dur="1" fill="hold">
                                          <p:stCondLst>
                                            <p:cond delay="0"/>
                                          </p:stCondLst>
                                        </p:cTn>
                                        <p:tgtEl>
                                          <p:spTgt spid="363545"/>
                                        </p:tgtEl>
                                        <p:attrNameLst>
                                          <p:attrName>style.visibility</p:attrName>
                                        </p:attrNameLst>
                                      </p:cBhvr>
                                      <p:to>
                                        <p:strVal val="visible"/>
                                      </p:to>
                                    </p:set>
                                    <p:animEffect transition="in" filter="wipe(up)">
                                      <p:cBhvr>
                                        <p:cTn id="157" dur="500"/>
                                        <p:tgtEl>
                                          <p:spTgt spid="363545"/>
                                        </p:tgtEl>
                                      </p:cBhvr>
                                    </p:animEffect>
                                  </p:childTnLst>
                                </p:cTn>
                              </p:par>
                              <p:par>
                                <p:cTn id="158" presetID="22" presetClass="entr" presetSubtype="1" fill="hold" grpId="0" nodeType="withEffect">
                                  <p:stCondLst>
                                    <p:cond delay="0"/>
                                  </p:stCondLst>
                                  <p:childTnLst>
                                    <p:set>
                                      <p:cBhvr>
                                        <p:cTn id="159" dur="1" fill="hold">
                                          <p:stCondLst>
                                            <p:cond delay="0"/>
                                          </p:stCondLst>
                                        </p:cTn>
                                        <p:tgtEl>
                                          <p:spTgt spid="363576"/>
                                        </p:tgtEl>
                                        <p:attrNameLst>
                                          <p:attrName>style.visibility</p:attrName>
                                        </p:attrNameLst>
                                      </p:cBhvr>
                                      <p:to>
                                        <p:strVal val="visible"/>
                                      </p:to>
                                    </p:set>
                                    <p:animEffect transition="in" filter="wipe(up)">
                                      <p:cBhvr>
                                        <p:cTn id="160" dur="500"/>
                                        <p:tgtEl>
                                          <p:spTgt spid="363576"/>
                                        </p:tgtEl>
                                      </p:cBhvr>
                                    </p:animEffect>
                                  </p:childTnLst>
                                </p:cTn>
                              </p:par>
                              <p:par>
                                <p:cTn id="161" presetID="22" presetClass="entr" presetSubtype="1" fill="hold" grpId="0" nodeType="withEffect">
                                  <p:stCondLst>
                                    <p:cond delay="0"/>
                                  </p:stCondLst>
                                  <p:childTnLst>
                                    <p:set>
                                      <p:cBhvr>
                                        <p:cTn id="162" dur="1" fill="hold">
                                          <p:stCondLst>
                                            <p:cond delay="0"/>
                                          </p:stCondLst>
                                        </p:cTn>
                                        <p:tgtEl>
                                          <p:spTgt spid="363577"/>
                                        </p:tgtEl>
                                        <p:attrNameLst>
                                          <p:attrName>style.visibility</p:attrName>
                                        </p:attrNameLst>
                                      </p:cBhvr>
                                      <p:to>
                                        <p:strVal val="visible"/>
                                      </p:to>
                                    </p:set>
                                    <p:animEffect transition="in" filter="wipe(up)">
                                      <p:cBhvr>
                                        <p:cTn id="163" dur="500"/>
                                        <p:tgtEl>
                                          <p:spTgt spid="363577"/>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1" presetClass="entr" presetSubtype="0" fill="hold" grpId="0" nodeType="clickEffect">
                                  <p:stCondLst>
                                    <p:cond delay="0"/>
                                  </p:stCondLst>
                                  <p:childTnLst>
                                    <p:set>
                                      <p:cBhvr>
                                        <p:cTn id="167" dur="1" fill="hold">
                                          <p:stCondLst>
                                            <p:cond delay="0"/>
                                          </p:stCondLst>
                                        </p:cTn>
                                        <p:tgtEl>
                                          <p:spTgt spid="363569"/>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363525"/>
                                        </p:tgtEl>
                                        <p:attrNameLst>
                                          <p:attrName>style.visibility</p:attrName>
                                        </p:attrNameLst>
                                      </p:cBhvr>
                                      <p:to>
                                        <p:strVal val="visible"/>
                                      </p:to>
                                    </p:se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2" presetClass="entr" presetSubtype="2" fill="hold" grpId="0" nodeType="clickEffect">
                                  <p:stCondLst>
                                    <p:cond delay="0"/>
                                  </p:stCondLst>
                                  <p:childTnLst>
                                    <p:set>
                                      <p:cBhvr>
                                        <p:cTn id="173" dur="1" fill="hold">
                                          <p:stCondLst>
                                            <p:cond delay="0"/>
                                          </p:stCondLst>
                                        </p:cTn>
                                        <p:tgtEl>
                                          <p:spTgt spid="363578"/>
                                        </p:tgtEl>
                                        <p:attrNameLst>
                                          <p:attrName>style.visibility</p:attrName>
                                        </p:attrNameLst>
                                      </p:cBhvr>
                                      <p:to>
                                        <p:strVal val="visible"/>
                                      </p:to>
                                    </p:set>
                                    <p:anim calcmode="lin" valueType="num">
                                      <p:cBhvr additive="base">
                                        <p:cTn id="174" dur="500" fill="hold"/>
                                        <p:tgtEl>
                                          <p:spTgt spid="363578"/>
                                        </p:tgtEl>
                                        <p:attrNameLst>
                                          <p:attrName>ppt_x</p:attrName>
                                        </p:attrNameLst>
                                      </p:cBhvr>
                                      <p:tavLst>
                                        <p:tav tm="0">
                                          <p:val>
                                            <p:strVal val="1+#ppt_w/2"/>
                                          </p:val>
                                        </p:tav>
                                        <p:tav tm="100000">
                                          <p:val>
                                            <p:strVal val="#ppt_x"/>
                                          </p:val>
                                        </p:tav>
                                      </p:tavLst>
                                    </p:anim>
                                    <p:anim calcmode="lin" valueType="num">
                                      <p:cBhvr additive="base">
                                        <p:cTn id="175" dur="500" fill="hold"/>
                                        <p:tgtEl>
                                          <p:spTgt spid="363578"/>
                                        </p:tgtEl>
                                        <p:attrNameLst>
                                          <p:attrName>ppt_y</p:attrName>
                                        </p:attrNameLst>
                                      </p:cBhvr>
                                      <p:tavLst>
                                        <p:tav tm="0">
                                          <p:val>
                                            <p:strVal val="#ppt_y"/>
                                          </p:val>
                                        </p:tav>
                                        <p:tav tm="100000">
                                          <p:val>
                                            <p:strVal val="#ppt_y"/>
                                          </p:val>
                                        </p:tav>
                                      </p:tavLst>
                                    </p:anim>
                                  </p:childTnLst>
                                </p:cTn>
                              </p:par>
                            </p:childTnLst>
                          </p:cTn>
                        </p:par>
                      </p:childTnLst>
                    </p:cTn>
                  </p:par>
                  <p:par>
                    <p:cTn id="176" fill="hold" nodeType="clickPar">
                      <p:stCondLst>
                        <p:cond delay="indefinite"/>
                      </p:stCondLst>
                      <p:childTnLst>
                        <p:par>
                          <p:cTn id="177" fill="hold" nodeType="withGroup">
                            <p:stCondLst>
                              <p:cond delay="0"/>
                            </p:stCondLst>
                            <p:childTnLst>
                              <p:par>
                                <p:cTn id="178" presetID="8" presetClass="entr" presetSubtype="32" fill="hold" grpId="0" nodeType="clickEffect">
                                  <p:stCondLst>
                                    <p:cond delay="0"/>
                                  </p:stCondLst>
                                  <p:childTnLst>
                                    <p:set>
                                      <p:cBhvr>
                                        <p:cTn id="179" dur="1" fill="hold">
                                          <p:stCondLst>
                                            <p:cond delay="0"/>
                                          </p:stCondLst>
                                        </p:cTn>
                                        <p:tgtEl>
                                          <p:spTgt spid="363579"/>
                                        </p:tgtEl>
                                        <p:attrNameLst>
                                          <p:attrName>style.visibility</p:attrName>
                                        </p:attrNameLst>
                                      </p:cBhvr>
                                      <p:to>
                                        <p:strVal val="visible"/>
                                      </p:to>
                                    </p:set>
                                    <p:animEffect transition="in" filter="diamond(out)">
                                      <p:cBhvr>
                                        <p:cTn id="180" dur="500"/>
                                        <p:tgtEl>
                                          <p:spTgt spid="363579"/>
                                        </p:tgtEl>
                                      </p:cBhvr>
                                    </p:animEffec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2" presetClass="entr" presetSubtype="4" fill="hold" grpId="0" nodeType="clickEffect">
                                  <p:stCondLst>
                                    <p:cond delay="0"/>
                                  </p:stCondLst>
                                  <p:childTnLst>
                                    <p:set>
                                      <p:cBhvr>
                                        <p:cTn id="184" dur="1" fill="hold">
                                          <p:stCondLst>
                                            <p:cond delay="0"/>
                                          </p:stCondLst>
                                        </p:cTn>
                                        <p:tgtEl>
                                          <p:spTgt spid="363580"/>
                                        </p:tgtEl>
                                        <p:attrNameLst>
                                          <p:attrName>style.visibility</p:attrName>
                                        </p:attrNameLst>
                                      </p:cBhvr>
                                      <p:to>
                                        <p:strVal val="visible"/>
                                      </p:to>
                                    </p:set>
                                    <p:anim calcmode="lin" valueType="num">
                                      <p:cBhvr additive="base">
                                        <p:cTn id="185" dur="500" fill="hold"/>
                                        <p:tgtEl>
                                          <p:spTgt spid="363580"/>
                                        </p:tgtEl>
                                        <p:attrNameLst>
                                          <p:attrName>ppt_x</p:attrName>
                                        </p:attrNameLst>
                                      </p:cBhvr>
                                      <p:tavLst>
                                        <p:tav tm="0">
                                          <p:val>
                                            <p:strVal val="#ppt_x"/>
                                          </p:val>
                                        </p:tav>
                                        <p:tav tm="100000">
                                          <p:val>
                                            <p:strVal val="#ppt_x"/>
                                          </p:val>
                                        </p:tav>
                                      </p:tavLst>
                                    </p:anim>
                                    <p:anim calcmode="lin" valueType="num">
                                      <p:cBhvr additive="base">
                                        <p:cTn id="186" dur="500" fill="hold"/>
                                        <p:tgtEl>
                                          <p:spTgt spid="3635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5" grpId="0"/>
      <p:bldP spid="363530" grpId="0" animBg="1"/>
      <p:bldP spid="363532" grpId="0" animBg="1"/>
      <p:bldP spid="363534" grpId="0" animBg="1"/>
      <p:bldP spid="363536" grpId="0" animBg="1"/>
      <p:bldP spid="363538" grpId="0" animBg="1"/>
      <p:bldP spid="363540" grpId="0" animBg="1"/>
      <p:bldP spid="363542" grpId="0" animBg="1"/>
      <p:bldP spid="363544" grpId="0" animBg="1"/>
      <p:bldP spid="363551" grpId="0"/>
      <p:bldP spid="363552" grpId="0"/>
      <p:bldP spid="363553" grpId="0"/>
      <p:bldP spid="363554" grpId="0"/>
      <p:bldP spid="363555" grpId="0"/>
      <p:bldP spid="363556" grpId="0"/>
      <p:bldP spid="363557" grpId="0"/>
      <p:bldP spid="363558" grpId="0"/>
      <p:bldP spid="363559" grpId="0"/>
      <p:bldP spid="363562" grpId="0"/>
      <p:bldP spid="363563" grpId="0" animBg="1"/>
      <p:bldP spid="363564" grpId="0"/>
      <p:bldP spid="363565" grpId="0" animBg="1"/>
      <p:bldP spid="363566" grpId="0"/>
      <p:bldP spid="363567" grpId="0"/>
      <p:bldP spid="363568" grpId="0" animBg="1"/>
      <p:bldP spid="363569" grpId="0"/>
      <p:bldP spid="363570" grpId="0"/>
      <p:bldP spid="363571" grpId="0"/>
      <p:bldP spid="363572" grpId="0"/>
      <p:bldP spid="363573" grpId="0"/>
      <p:bldP spid="363574" grpId="0"/>
      <p:bldP spid="363575" grpId="0"/>
      <p:bldP spid="363576" grpId="0"/>
      <p:bldP spid="363577" grpId="0"/>
      <p:bldP spid="363578" grpId="0"/>
      <p:bldP spid="363579" grpId="0" animBg="1"/>
      <p:bldP spid="36358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lstStyle/>
          <a:p>
            <a:r>
              <a:rPr lang="en-US" altLang="zh-CN"/>
              <a:t>0-1</a:t>
            </a:r>
            <a:r>
              <a:rPr lang="zh-CN" altLang="en-US"/>
              <a:t>背包问题</a:t>
            </a:r>
          </a:p>
        </p:txBody>
      </p:sp>
      <p:sp>
        <p:nvSpPr>
          <p:cNvPr id="411657" name="Text Box 9"/>
          <p:cNvSpPr txBox="1">
            <a:spLocks noChangeArrowheads="1"/>
          </p:cNvSpPr>
          <p:nvPr/>
        </p:nvSpPr>
        <p:spPr bwMode="auto">
          <a:xfrm>
            <a:off x="395288" y="1484313"/>
            <a:ext cx="5791200" cy="579437"/>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a:solidFill>
                  <a:srgbClr val="3366FF"/>
                </a:solidFill>
                <a:latin typeface="Times New Roman" pitchFamily="18" charset="0"/>
                <a:ea typeface="黑体" pitchFamily="2" charset="-122"/>
              </a:rPr>
              <a:t>算法的思想</a:t>
            </a:r>
            <a:endParaRPr lang="zh-CN" altLang="en-US">
              <a:solidFill>
                <a:srgbClr val="3366FF"/>
              </a:solidFill>
              <a:latin typeface="Arial" charset="0"/>
              <a:ea typeface="华文行楷" pitchFamily="2" charset="-122"/>
            </a:endParaRPr>
          </a:p>
        </p:txBody>
      </p:sp>
      <p:sp>
        <p:nvSpPr>
          <p:cNvPr id="411658" name="Text Box 10"/>
          <p:cNvSpPr txBox="1">
            <a:spLocks noChangeArrowheads="1"/>
          </p:cNvSpPr>
          <p:nvPr/>
        </p:nvSpPr>
        <p:spPr bwMode="auto">
          <a:xfrm>
            <a:off x="395288" y="2133600"/>
            <a:ext cx="8424862" cy="822325"/>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en-US" altLang="zh-CN" sz="2400">
                <a:latin typeface="Arial" charset="0"/>
                <a:ea typeface="楷体_GB2312" pitchFamily="49" charset="-122"/>
              </a:rPr>
              <a:t>       </a:t>
            </a:r>
            <a:r>
              <a:rPr lang="zh-CN" altLang="en-US" sz="2400">
                <a:latin typeface="Arial" charset="0"/>
                <a:ea typeface="楷体_GB2312" pitchFamily="49" charset="-122"/>
              </a:rPr>
              <a:t>首先，要对输入数据进行预处理，将各物品依其单位重量价值从大到小进行排列。</a:t>
            </a:r>
          </a:p>
        </p:txBody>
      </p:sp>
      <p:sp>
        <p:nvSpPr>
          <p:cNvPr id="411659" name="Text Box 11"/>
          <p:cNvSpPr txBox="1">
            <a:spLocks noChangeArrowheads="1"/>
          </p:cNvSpPr>
          <p:nvPr/>
        </p:nvSpPr>
        <p:spPr bwMode="auto">
          <a:xfrm>
            <a:off x="395288" y="3048000"/>
            <a:ext cx="8424862" cy="118745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en-US" altLang="zh-CN" sz="2400">
                <a:latin typeface="Arial" charset="0"/>
                <a:ea typeface="楷体_GB2312" pitchFamily="49" charset="-122"/>
              </a:rPr>
              <a:t>       </a:t>
            </a:r>
            <a:r>
              <a:rPr lang="zh-CN" altLang="en-US" sz="2400">
                <a:latin typeface="Arial" charset="0"/>
                <a:ea typeface="楷体_GB2312" pitchFamily="49" charset="-122"/>
              </a:rPr>
              <a:t>在下面描述的优先队列分支限界法中，结点的优先级由已装袋的物品价值加上剩下的最大单位重量价值的物品装满剩余容量的价值和。</a:t>
            </a:r>
          </a:p>
        </p:txBody>
      </p:sp>
      <p:sp>
        <p:nvSpPr>
          <p:cNvPr id="411660" name="Text Box 12"/>
          <p:cNvSpPr txBox="1">
            <a:spLocks noChangeArrowheads="1"/>
          </p:cNvSpPr>
          <p:nvPr/>
        </p:nvSpPr>
        <p:spPr bwMode="auto">
          <a:xfrm>
            <a:off x="395288" y="4391025"/>
            <a:ext cx="8328025" cy="191770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en-US" altLang="zh-CN" sz="2400">
                <a:latin typeface="楷体_GB2312" pitchFamily="49" charset="-122"/>
                <a:ea typeface="楷体_GB2312" pitchFamily="49" charset="-122"/>
              </a:rPr>
              <a:t>    </a:t>
            </a:r>
            <a:r>
              <a:rPr lang="zh-CN" altLang="en-US" sz="2400">
                <a:latin typeface="楷体_GB2312" pitchFamily="49" charset="-122"/>
                <a:ea typeface="楷体_GB2312" pitchFamily="49" charset="-122"/>
              </a:rPr>
              <a:t>算法首先检查当前扩展结点的左儿子结点的可行性。如果该左儿子结点是可行结点，则将它加入到子集树和活结点优先队列中。当前扩展结点的右儿子结点一定是可行结点，仅当右儿子结点满足上界约束时才将它加入子集树和活结点优先队列。当扩展到叶结点时为问题的最优值。</a:t>
            </a:r>
          </a:p>
        </p:txBody>
      </p:sp>
    </p:spTree>
    <p:extLst>
      <p:ext uri="{BB962C8B-B14F-4D97-AF65-F5344CB8AC3E}">
        <p14:creationId xmlns:p14="http://schemas.microsoft.com/office/powerpoint/2010/main" val="3807017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en-US" altLang="zh-CN">
                <a:latin typeface="Times New Roman" pitchFamily="18" charset="0"/>
              </a:rPr>
              <a:t>0-1</a:t>
            </a:r>
            <a:r>
              <a:rPr lang="zh-CN" altLang="en-US">
                <a:latin typeface="Times New Roman" pitchFamily="18" charset="0"/>
              </a:rPr>
              <a:t>背包问题</a:t>
            </a:r>
          </a:p>
        </p:txBody>
      </p:sp>
      <p:sp>
        <p:nvSpPr>
          <p:cNvPr id="412675" name="Text Box 3"/>
          <p:cNvSpPr txBox="1">
            <a:spLocks noChangeArrowheads="1"/>
          </p:cNvSpPr>
          <p:nvPr/>
        </p:nvSpPr>
        <p:spPr bwMode="auto">
          <a:xfrm>
            <a:off x="395288" y="1484313"/>
            <a:ext cx="5791200" cy="579437"/>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3200">
                <a:solidFill>
                  <a:srgbClr val="3366FF"/>
                </a:solidFill>
                <a:latin typeface="Times New Roman" pitchFamily="18" charset="0"/>
                <a:ea typeface="黑体" pitchFamily="2" charset="-122"/>
              </a:rPr>
              <a:t>上界函数</a:t>
            </a:r>
          </a:p>
        </p:txBody>
      </p:sp>
      <p:sp>
        <p:nvSpPr>
          <p:cNvPr id="412680" name="Text Box 8"/>
          <p:cNvSpPr txBox="1">
            <a:spLocks noChangeArrowheads="1"/>
          </p:cNvSpPr>
          <p:nvPr/>
        </p:nvSpPr>
        <p:spPr bwMode="auto">
          <a:xfrm>
            <a:off x="827088" y="2133600"/>
            <a:ext cx="7993062" cy="3748719"/>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lnSpc>
                <a:spcPct val="110000"/>
              </a:lnSpc>
            </a:pPr>
            <a:r>
              <a:rPr lang="en-US" altLang="zh-CN" sz="2400" dirty="0">
                <a:solidFill>
                  <a:srgbClr val="008000"/>
                </a:solidFill>
                <a:latin typeface="Times New Roman" pitchFamily="18" charset="0"/>
              </a:rPr>
              <a:t>// </a:t>
            </a:r>
            <a:r>
              <a:rPr lang="en-US" altLang="zh-CN" sz="2400" i="1" dirty="0">
                <a:solidFill>
                  <a:srgbClr val="008000"/>
                </a:solidFill>
                <a:latin typeface="Times New Roman" pitchFamily="18" charset="0"/>
              </a:rPr>
              <a:t>n</a:t>
            </a:r>
            <a:r>
              <a:rPr lang="zh-CN" altLang="en-US" sz="2400" dirty="0">
                <a:solidFill>
                  <a:srgbClr val="008000"/>
                </a:solidFill>
                <a:latin typeface="Times New Roman" pitchFamily="18" charset="0"/>
              </a:rPr>
              <a:t>表示物品总数，</a:t>
            </a:r>
            <a:r>
              <a:rPr lang="en-US" altLang="zh-CN" sz="2400" dirty="0">
                <a:solidFill>
                  <a:srgbClr val="008000"/>
                </a:solidFill>
                <a:latin typeface="Times New Roman" pitchFamily="18" charset="0"/>
              </a:rPr>
              <a:t>cleft</a:t>
            </a:r>
            <a:r>
              <a:rPr lang="zh-CN" altLang="en-US" sz="2400" dirty="0">
                <a:solidFill>
                  <a:srgbClr val="008000"/>
                </a:solidFill>
                <a:latin typeface="Times New Roman" pitchFamily="18" charset="0"/>
              </a:rPr>
              <a:t>为剩余空间</a:t>
            </a:r>
          </a:p>
          <a:p>
            <a:pPr algn="just">
              <a:lnSpc>
                <a:spcPct val="110000"/>
              </a:lnSpc>
            </a:pPr>
            <a:r>
              <a:rPr lang="en-US" altLang="zh-CN" sz="2400" dirty="0">
                <a:latin typeface="Times New Roman" pitchFamily="18" charset="0"/>
                <a:cs typeface="Times New Roman" pitchFamily="18" charset="0"/>
              </a:rPr>
              <a:t>while (</a:t>
            </a:r>
            <a:r>
              <a:rPr lang="en-US" altLang="zh-CN" sz="2400" i="1"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 &lt;= </a:t>
            </a:r>
            <a:r>
              <a:rPr lang="en-US" altLang="zh-CN" sz="2400" i="1" dirty="0">
                <a:latin typeface="Times New Roman" pitchFamily="18" charset="0"/>
                <a:cs typeface="Times New Roman" pitchFamily="18" charset="0"/>
              </a:rPr>
              <a:t>n</a:t>
            </a:r>
            <a:r>
              <a:rPr lang="en-US" altLang="zh-CN" sz="2400" dirty="0">
                <a:latin typeface="Times New Roman" pitchFamily="18" charset="0"/>
                <a:cs typeface="Times New Roman" pitchFamily="18" charset="0"/>
              </a:rPr>
              <a:t> &amp;&amp; w[</a:t>
            </a:r>
            <a:r>
              <a:rPr lang="en-US" altLang="zh-CN" sz="2400" i="1"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 &lt;= cleft)</a:t>
            </a:r>
            <a:endParaRPr lang="en-US" altLang="zh-CN" sz="2400" dirty="0">
              <a:latin typeface="Times New Roman" pitchFamily="18" charset="0"/>
            </a:endParaRPr>
          </a:p>
          <a:p>
            <a:pPr algn="just">
              <a:lnSpc>
                <a:spcPct val="110000"/>
              </a:lnSpc>
            </a:pPr>
            <a:r>
              <a:rPr lang="en-US" altLang="zh-CN" sz="2400" dirty="0">
                <a:latin typeface="Times New Roman" pitchFamily="18" charset="0"/>
                <a:cs typeface="Times New Roman" pitchFamily="18" charset="0"/>
              </a:rPr>
              <a:t>{</a:t>
            </a:r>
          </a:p>
          <a:p>
            <a:pPr algn="just">
              <a:lnSpc>
                <a:spcPct val="110000"/>
              </a:lnSpc>
            </a:pPr>
            <a:r>
              <a:rPr lang="en-US" altLang="zh-CN" sz="2400" dirty="0">
                <a:latin typeface="Times New Roman" pitchFamily="18" charset="0"/>
                <a:cs typeface="Times New Roman" pitchFamily="18" charset="0"/>
              </a:rPr>
              <a:t>         cleft -= w[</a:t>
            </a:r>
            <a:r>
              <a:rPr lang="en-US" altLang="zh-CN" sz="2400" i="1"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                            </a:t>
            </a:r>
            <a:r>
              <a:rPr lang="en-US" altLang="zh-CN" sz="2400" dirty="0">
                <a:solidFill>
                  <a:srgbClr val="008000"/>
                </a:solidFill>
                <a:latin typeface="Times New Roman" pitchFamily="18" charset="0"/>
              </a:rPr>
              <a:t>//</a:t>
            </a:r>
            <a:r>
              <a:rPr lang="en-US" altLang="zh-CN" sz="2400" i="1" dirty="0">
                <a:solidFill>
                  <a:srgbClr val="008000"/>
                </a:solidFill>
                <a:latin typeface="Times New Roman" pitchFamily="18" charset="0"/>
              </a:rPr>
              <a:t>w</a:t>
            </a:r>
            <a:r>
              <a:rPr lang="en-US" altLang="zh-CN" sz="2400" dirty="0">
                <a:solidFill>
                  <a:srgbClr val="008000"/>
                </a:solidFill>
                <a:latin typeface="Times New Roman" pitchFamily="18" charset="0"/>
              </a:rPr>
              <a:t>[</a:t>
            </a:r>
            <a:r>
              <a:rPr lang="en-US" altLang="zh-CN" sz="2400" i="1" dirty="0" err="1">
                <a:solidFill>
                  <a:srgbClr val="008000"/>
                </a:solidFill>
                <a:latin typeface="Times New Roman" pitchFamily="18" charset="0"/>
              </a:rPr>
              <a:t>i</a:t>
            </a:r>
            <a:r>
              <a:rPr lang="en-US" altLang="zh-CN" sz="2400" dirty="0">
                <a:solidFill>
                  <a:srgbClr val="008000"/>
                </a:solidFill>
                <a:latin typeface="Times New Roman" pitchFamily="18" charset="0"/>
              </a:rPr>
              <a:t>]</a:t>
            </a:r>
            <a:r>
              <a:rPr lang="zh-CN" altLang="en-US" sz="2400" dirty="0">
                <a:solidFill>
                  <a:srgbClr val="008000"/>
                </a:solidFill>
                <a:latin typeface="Times New Roman" pitchFamily="18" charset="0"/>
              </a:rPr>
              <a:t>表示</a:t>
            </a:r>
            <a:r>
              <a:rPr lang="en-US" altLang="zh-CN" sz="2400" i="1" dirty="0" err="1">
                <a:solidFill>
                  <a:srgbClr val="008000"/>
                </a:solidFill>
                <a:latin typeface="Times New Roman" pitchFamily="18" charset="0"/>
              </a:rPr>
              <a:t>i</a:t>
            </a:r>
            <a:r>
              <a:rPr lang="zh-CN" altLang="en-US" sz="2400" dirty="0">
                <a:solidFill>
                  <a:srgbClr val="008000"/>
                </a:solidFill>
                <a:latin typeface="Times New Roman" pitchFamily="18" charset="0"/>
              </a:rPr>
              <a:t>所占空间</a:t>
            </a:r>
          </a:p>
          <a:p>
            <a:pPr algn="just">
              <a:lnSpc>
                <a:spcPct val="110000"/>
              </a:lnSpc>
            </a:pPr>
            <a:r>
              <a:rPr lang="zh-CN" altLang="en-US" sz="2400" dirty="0">
                <a:latin typeface="Times New Roman" pitchFamily="18" charset="0"/>
                <a:cs typeface="Times New Roman" pitchFamily="18" charset="0"/>
              </a:rPr>
              <a:t>         </a:t>
            </a:r>
            <a:r>
              <a:rPr lang="en-US" altLang="zh-CN" sz="2400" i="1" dirty="0">
                <a:latin typeface="Times New Roman" pitchFamily="18" charset="0"/>
                <a:cs typeface="Times New Roman" pitchFamily="18" charset="0"/>
              </a:rPr>
              <a:t>b</a:t>
            </a:r>
            <a:r>
              <a:rPr lang="en-US" altLang="zh-CN" sz="2400" dirty="0">
                <a:latin typeface="Times New Roman" pitchFamily="18" charset="0"/>
                <a:cs typeface="Times New Roman" pitchFamily="18" charset="0"/>
              </a:rPr>
              <a:t> += </a:t>
            </a:r>
            <a:r>
              <a:rPr lang="en-US" altLang="zh-CN" sz="2400" i="1" dirty="0">
                <a:latin typeface="Times New Roman" pitchFamily="18" charset="0"/>
                <a:cs typeface="Times New Roman" pitchFamily="18" charset="0"/>
              </a:rPr>
              <a:t>p</a:t>
            </a:r>
            <a:r>
              <a:rPr lang="en-US" altLang="zh-CN" sz="2400" dirty="0">
                <a:latin typeface="Times New Roman" pitchFamily="18" charset="0"/>
                <a:cs typeface="Times New Roman" pitchFamily="18" charset="0"/>
              </a:rPr>
              <a:t>[</a:t>
            </a:r>
            <a:r>
              <a:rPr lang="en-US" altLang="zh-CN" sz="2400" i="1"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                                 </a:t>
            </a:r>
            <a:r>
              <a:rPr lang="en-US" altLang="zh-CN" sz="2400" dirty="0">
                <a:solidFill>
                  <a:srgbClr val="008000"/>
                </a:solidFill>
                <a:latin typeface="Times New Roman" pitchFamily="18" charset="0"/>
                <a:cs typeface="Times New Roman" pitchFamily="18" charset="0"/>
              </a:rPr>
              <a:t>//</a:t>
            </a:r>
            <a:r>
              <a:rPr lang="en-US" altLang="zh-CN" sz="2400" i="1" dirty="0">
                <a:solidFill>
                  <a:srgbClr val="008000"/>
                </a:solidFill>
                <a:latin typeface="Times New Roman" pitchFamily="18" charset="0"/>
                <a:cs typeface="Times New Roman" pitchFamily="18" charset="0"/>
              </a:rPr>
              <a:t>p</a:t>
            </a:r>
            <a:r>
              <a:rPr lang="en-US" altLang="zh-CN" sz="2400" dirty="0">
                <a:solidFill>
                  <a:srgbClr val="008000"/>
                </a:solidFill>
                <a:latin typeface="Times New Roman" pitchFamily="18" charset="0"/>
                <a:cs typeface="Times New Roman" pitchFamily="18" charset="0"/>
              </a:rPr>
              <a:t>[</a:t>
            </a:r>
            <a:r>
              <a:rPr lang="en-US" altLang="zh-CN" sz="2400" dirty="0" err="1">
                <a:solidFill>
                  <a:srgbClr val="008000"/>
                </a:solidFill>
                <a:latin typeface="Times New Roman" pitchFamily="18" charset="0"/>
              </a:rPr>
              <a:t>i</a:t>
            </a:r>
            <a:r>
              <a:rPr lang="en-US" altLang="zh-CN" sz="2400" dirty="0">
                <a:solidFill>
                  <a:srgbClr val="008000"/>
                </a:solidFill>
                <a:latin typeface="Times New Roman" pitchFamily="18" charset="0"/>
                <a:cs typeface="Times New Roman" pitchFamily="18" charset="0"/>
              </a:rPr>
              <a:t>]</a:t>
            </a:r>
            <a:r>
              <a:rPr lang="zh-CN" altLang="en-US" sz="2400" dirty="0">
                <a:solidFill>
                  <a:srgbClr val="008000"/>
                </a:solidFill>
                <a:latin typeface="Times New Roman" pitchFamily="18" charset="0"/>
              </a:rPr>
              <a:t>表示</a:t>
            </a:r>
            <a:r>
              <a:rPr lang="en-US" altLang="zh-CN" sz="2400" i="1" dirty="0" err="1">
                <a:solidFill>
                  <a:srgbClr val="008000"/>
                </a:solidFill>
                <a:latin typeface="Times New Roman" pitchFamily="18" charset="0"/>
              </a:rPr>
              <a:t>i</a:t>
            </a:r>
            <a:r>
              <a:rPr lang="zh-CN" altLang="en-US" sz="2400" dirty="0">
                <a:solidFill>
                  <a:srgbClr val="008000"/>
                </a:solidFill>
                <a:latin typeface="Times New Roman" pitchFamily="18" charset="0"/>
              </a:rPr>
              <a:t>的价值</a:t>
            </a:r>
          </a:p>
          <a:p>
            <a:pPr algn="just">
              <a:lnSpc>
                <a:spcPct val="110000"/>
              </a:lnSpc>
            </a:pPr>
            <a:r>
              <a:rPr lang="zh-CN" altLang="en-US" sz="2400" dirty="0">
                <a:latin typeface="Times New Roman" pitchFamily="18" charset="0"/>
                <a:cs typeface="Times New Roman" pitchFamily="18" charset="0"/>
              </a:rPr>
              <a:t>         </a:t>
            </a:r>
            <a:r>
              <a:rPr lang="en-US" altLang="zh-CN" sz="2400" i="1"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a:t>
            </a:r>
          </a:p>
          <a:p>
            <a:pPr algn="just">
              <a:lnSpc>
                <a:spcPct val="110000"/>
              </a:lnSpc>
            </a:pPr>
            <a:r>
              <a:rPr lang="en-US" altLang="zh-CN" sz="2400" dirty="0">
                <a:latin typeface="Times New Roman" pitchFamily="18" charset="0"/>
                <a:cs typeface="Times New Roman" pitchFamily="18" charset="0"/>
              </a:rPr>
              <a:t>}</a:t>
            </a:r>
          </a:p>
          <a:p>
            <a:pPr algn="just">
              <a:lnSpc>
                <a:spcPct val="110000"/>
              </a:lnSpc>
            </a:pPr>
            <a:r>
              <a:rPr lang="en-US" altLang="zh-CN" sz="2400" dirty="0">
                <a:latin typeface="Times New Roman" pitchFamily="18" charset="0"/>
                <a:cs typeface="Times New Roman" pitchFamily="18" charset="0"/>
              </a:rPr>
              <a:t>if (</a:t>
            </a:r>
            <a:r>
              <a:rPr lang="en-US" altLang="zh-CN" sz="2400" i="1"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 &lt;= </a:t>
            </a:r>
            <a:r>
              <a:rPr lang="en-US" altLang="zh-CN" sz="2400" i="1" dirty="0">
                <a:latin typeface="Times New Roman" pitchFamily="18" charset="0"/>
                <a:cs typeface="Times New Roman" pitchFamily="18" charset="0"/>
              </a:rPr>
              <a:t>n</a:t>
            </a:r>
            <a:r>
              <a:rPr lang="en-US" altLang="zh-CN" sz="2400" dirty="0">
                <a:latin typeface="Times New Roman" pitchFamily="18" charset="0"/>
                <a:cs typeface="Times New Roman" pitchFamily="18" charset="0"/>
              </a:rPr>
              <a:t>) </a:t>
            </a:r>
            <a:r>
              <a:rPr lang="en-US" altLang="zh-CN" sz="2400" i="1" dirty="0">
                <a:latin typeface="Times New Roman" pitchFamily="18" charset="0"/>
                <a:cs typeface="Times New Roman" pitchFamily="18" charset="0"/>
              </a:rPr>
              <a:t>b</a:t>
            </a:r>
            <a:r>
              <a:rPr lang="en-US" altLang="zh-CN" sz="2400" dirty="0">
                <a:latin typeface="Times New Roman" pitchFamily="18" charset="0"/>
                <a:cs typeface="Times New Roman" pitchFamily="18" charset="0"/>
              </a:rPr>
              <a:t>+=</a:t>
            </a:r>
            <a:r>
              <a:rPr lang="en-US" altLang="zh-CN" sz="2400" i="1" dirty="0">
                <a:latin typeface="Times New Roman" pitchFamily="18" charset="0"/>
                <a:cs typeface="Times New Roman" pitchFamily="18" charset="0"/>
              </a:rPr>
              <a:t>p</a:t>
            </a:r>
            <a:r>
              <a:rPr lang="en-US" altLang="zh-CN" sz="2400" dirty="0">
                <a:latin typeface="Times New Roman" pitchFamily="18" charset="0"/>
                <a:cs typeface="Times New Roman" pitchFamily="18" charset="0"/>
              </a:rPr>
              <a:t>[</a:t>
            </a:r>
            <a:r>
              <a:rPr lang="en-US" altLang="zh-CN" sz="2400" i="1"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a:t>
            </a:r>
            <a:r>
              <a:rPr lang="en-US" altLang="zh-CN" sz="2400" i="1" dirty="0">
                <a:latin typeface="Times New Roman" pitchFamily="18" charset="0"/>
                <a:cs typeface="Times New Roman" pitchFamily="18" charset="0"/>
              </a:rPr>
              <a:t>w</a:t>
            </a:r>
            <a:r>
              <a:rPr lang="en-US" altLang="zh-CN" sz="2400" dirty="0">
                <a:latin typeface="Times New Roman" pitchFamily="18" charset="0"/>
                <a:cs typeface="Times New Roman" pitchFamily="18" charset="0"/>
              </a:rPr>
              <a:t>[</a:t>
            </a:r>
            <a:r>
              <a:rPr lang="en-US" altLang="zh-CN" sz="2400" i="1" dirty="0" err="1">
                <a:cs typeface="Times New Roman" pitchFamily="18" charset="0"/>
              </a:rPr>
              <a:t>i</a:t>
            </a:r>
            <a:r>
              <a:rPr lang="en-US" altLang="zh-CN" sz="2400" dirty="0">
                <a:latin typeface="Times New Roman" pitchFamily="18" charset="0"/>
                <a:cs typeface="Times New Roman" pitchFamily="18" charset="0"/>
              </a:rPr>
              <a:t>] * cleft;    </a:t>
            </a:r>
            <a:r>
              <a:rPr lang="en-US" altLang="zh-CN" sz="2400" dirty="0">
                <a:solidFill>
                  <a:srgbClr val="008000"/>
                </a:solidFill>
                <a:latin typeface="Times New Roman" pitchFamily="18" charset="0"/>
                <a:cs typeface="Times New Roman" pitchFamily="18" charset="0"/>
              </a:rPr>
              <a:t>// </a:t>
            </a:r>
            <a:r>
              <a:rPr lang="zh-CN" altLang="en-US" sz="2400" dirty="0">
                <a:solidFill>
                  <a:srgbClr val="008000"/>
                </a:solidFill>
                <a:latin typeface="Times New Roman" pitchFamily="18" charset="0"/>
              </a:rPr>
              <a:t>装填剩余容量装满背包</a:t>
            </a:r>
            <a:endParaRPr lang="zh-CN" altLang="en-US" sz="2400" dirty="0">
              <a:solidFill>
                <a:srgbClr val="008000"/>
              </a:solidFill>
              <a:latin typeface="Times New Roman" pitchFamily="18" charset="0"/>
              <a:cs typeface="Times New Roman" pitchFamily="18" charset="0"/>
            </a:endParaRPr>
          </a:p>
          <a:p>
            <a:pPr algn="just">
              <a:lnSpc>
                <a:spcPct val="110000"/>
              </a:lnSpc>
            </a:pPr>
            <a:r>
              <a:rPr lang="en-US" altLang="zh-CN" sz="2400" dirty="0">
                <a:latin typeface="Times New Roman" pitchFamily="18" charset="0"/>
                <a:cs typeface="Times New Roman" pitchFamily="18" charset="0"/>
              </a:rPr>
              <a:t>return </a:t>
            </a:r>
            <a:r>
              <a:rPr lang="en-US" altLang="zh-CN" sz="2400" i="1" dirty="0">
                <a:latin typeface="Times New Roman" pitchFamily="18" charset="0"/>
                <a:cs typeface="Times New Roman" pitchFamily="18" charset="0"/>
              </a:rPr>
              <a:t>b</a:t>
            </a:r>
            <a:r>
              <a:rPr lang="en-US" altLang="zh-CN" sz="2400" dirty="0">
                <a:latin typeface="Times New Roman" pitchFamily="18" charset="0"/>
                <a:cs typeface="Times New Roman" pitchFamily="18" charset="0"/>
              </a:rPr>
              <a:t>;</a:t>
            </a:r>
            <a:r>
              <a:rPr lang="en-US" altLang="zh-CN" sz="2400" dirty="0">
                <a:latin typeface="Arial" charset="0"/>
                <a:ea typeface="华文行楷" pitchFamily="2" charset="-122"/>
              </a:rPr>
              <a:t>                                       </a:t>
            </a:r>
            <a:r>
              <a:rPr lang="en-US" altLang="zh-CN" sz="2400" dirty="0">
                <a:solidFill>
                  <a:srgbClr val="008000"/>
                </a:solidFill>
                <a:latin typeface="Times New Roman" pitchFamily="18" charset="0"/>
              </a:rPr>
              <a:t>//</a:t>
            </a:r>
            <a:r>
              <a:rPr lang="en-US" altLang="zh-CN" sz="2400" i="1" dirty="0">
                <a:solidFill>
                  <a:srgbClr val="008000"/>
                </a:solidFill>
                <a:latin typeface="Times New Roman" pitchFamily="18" charset="0"/>
              </a:rPr>
              <a:t>b</a:t>
            </a:r>
            <a:r>
              <a:rPr lang="zh-CN" altLang="en-US" sz="2400" dirty="0">
                <a:solidFill>
                  <a:srgbClr val="008000"/>
                </a:solidFill>
                <a:latin typeface="Times New Roman" pitchFamily="18" charset="0"/>
              </a:rPr>
              <a:t>为上界函数</a:t>
            </a:r>
          </a:p>
        </p:txBody>
      </p:sp>
    </p:spTree>
    <p:extLst>
      <p:ext uri="{BB962C8B-B14F-4D97-AF65-F5344CB8AC3E}">
        <p14:creationId xmlns:p14="http://schemas.microsoft.com/office/powerpoint/2010/main" val="2523660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en-US" altLang="zh-CN">
                <a:latin typeface="Times New Roman" pitchFamily="18" charset="0"/>
              </a:rPr>
              <a:t>0-1</a:t>
            </a:r>
            <a:r>
              <a:rPr lang="zh-CN" altLang="en-US">
                <a:latin typeface="Times New Roman" pitchFamily="18" charset="0"/>
              </a:rPr>
              <a:t>背包问题</a:t>
            </a:r>
          </a:p>
        </p:txBody>
      </p:sp>
      <p:sp>
        <p:nvSpPr>
          <p:cNvPr id="413703" name="Text Box 7"/>
          <p:cNvSpPr txBox="1">
            <a:spLocks noChangeArrowheads="1"/>
          </p:cNvSpPr>
          <p:nvPr/>
        </p:nvSpPr>
        <p:spPr bwMode="auto">
          <a:xfrm>
            <a:off x="685800" y="1524000"/>
            <a:ext cx="7848600" cy="469265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nSpc>
                <a:spcPct val="110000"/>
              </a:lnSpc>
            </a:pPr>
            <a:r>
              <a:rPr lang="en-US" altLang="zh-CN" sz="2400" dirty="0">
                <a:effectLst>
                  <a:outerShdw blurRad="38100" dist="38100" dir="2700000" algn="tl">
                    <a:srgbClr val="C0C0C0"/>
                  </a:outerShdw>
                </a:effectLst>
                <a:latin typeface="Times New Roman" pitchFamily="18" charset="0"/>
                <a:cs typeface="Times New Roman" pitchFamily="18" charset="0"/>
              </a:rPr>
              <a:t> </a:t>
            </a:r>
            <a:r>
              <a:rPr kumimoji="1" lang="en-US" altLang="zh-CN" sz="2400" dirty="0">
                <a:effectLst>
                  <a:outerShdw blurRad="38100" dist="38100" dir="2700000" algn="tl">
                    <a:srgbClr val="C0C0C0"/>
                  </a:outerShdw>
                </a:effectLst>
                <a:latin typeface="Times New Roman" pitchFamily="18" charset="0"/>
              </a:rPr>
              <a:t>while (</a:t>
            </a:r>
            <a:r>
              <a:rPr kumimoji="1" lang="en-US" altLang="zh-CN" sz="2400" dirty="0" err="1">
                <a:effectLst>
                  <a:outerShdw blurRad="38100" dist="38100" dir="2700000" algn="tl">
                    <a:srgbClr val="C0C0C0"/>
                  </a:outerShdw>
                </a:effectLst>
                <a:latin typeface="Times New Roman" pitchFamily="18" charset="0"/>
              </a:rPr>
              <a:t>i</a:t>
            </a:r>
            <a:r>
              <a:rPr kumimoji="1" lang="en-US" altLang="zh-CN" sz="2400" dirty="0">
                <a:effectLst>
                  <a:outerShdw blurRad="38100" dist="38100" dir="2700000" algn="tl">
                    <a:srgbClr val="C0C0C0"/>
                  </a:outerShdw>
                </a:effectLst>
                <a:latin typeface="Times New Roman" pitchFamily="18" charset="0"/>
              </a:rPr>
              <a:t> != n+1) { </a:t>
            </a:r>
            <a:r>
              <a:rPr kumimoji="1" lang="en-US" altLang="zh-CN" sz="2400" dirty="0">
                <a:solidFill>
                  <a:srgbClr val="008000"/>
                </a:solidFill>
                <a:effectLst>
                  <a:outerShdw blurRad="38100" dist="38100" dir="2700000" algn="tl">
                    <a:srgbClr val="C0C0C0"/>
                  </a:outerShdw>
                </a:effectLst>
                <a:latin typeface="Times New Roman" pitchFamily="18" charset="0"/>
              </a:rPr>
              <a:t>// </a:t>
            </a:r>
            <a:r>
              <a:rPr kumimoji="1" lang="zh-CN" altLang="en-US" sz="2400" dirty="0">
                <a:solidFill>
                  <a:srgbClr val="008000"/>
                </a:solidFill>
                <a:effectLst>
                  <a:outerShdw blurRad="38100" dist="38100" dir="2700000" algn="tl">
                    <a:srgbClr val="C0C0C0"/>
                  </a:outerShdw>
                </a:effectLst>
                <a:latin typeface="Times New Roman" pitchFamily="18" charset="0"/>
              </a:rPr>
              <a:t>非叶结点</a:t>
            </a:r>
          </a:p>
          <a:p>
            <a:pPr>
              <a:lnSpc>
                <a:spcPct val="110000"/>
              </a:lnSpc>
            </a:pPr>
            <a:r>
              <a:rPr kumimoji="1" lang="zh-CN" altLang="en-US" sz="2400" dirty="0">
                <a:effectLst>
                  <a:outerShdw blurRad="38100" dist="38100" dir="2700000" algn="tl">
                    <a:srgbClr val="C0C0C0"/>
                  </a:outerShdw>
                </a:effectLst>
                <a:latin typeface="Times New Roman" pitchFamily="18" charset="0"/>
              </a:rPr>
              <a:t>      </a:t>
            </a:r>
            <a:r>
              <a:rPr kumimoji="1" lang="en-US" altLang="zh-CN" sz="2400" dirty="0">
                <a:solidFill>
                  <a:srgbClr val="008000"/>
                </a:solidFill>
                <a:effectLst>
                  <a:outerShdw blurRad="38100" dist="38100" dir="2700000" algn="tl">
                    <a:srgbClr val="C0C0C0"/>
                  </a:outerShdw>
                </a:effectLst>
                <a:latin typeface="Times New Roman" pitchFamily="18" charset="0"/>
              </a:rPr>
              <a:t>// </a:t>
            </a:r>
            <a:r>
              <a:rPr kumimoji="1" lang="zh-CN" altLang="en-US" sz="2400" dirty="0">
                <a:solidFill>
                  <a:srgbClr val="008000"/>
                </a:solidFill>
                <a:effectLst>
                  <a:outerShdw blurRad="38100" dist="38100" dir="2700000" algn="tl">
                    <a:srgbClr val="C0C0C0"/>
                  </a:outerShdw>
                </a:effectLst>
                <a:latin typeface="Times New Roman" pitchFamily="18" charset="0"/>
              </a:rPr>
              <a:t>检查当前扩展结点的左儿子结点</a:t>
            </a:r>
          </a:p>
          <a:p>
            <a:pPr>
              <a:lnSpc>
                <a:spcPct val="110000"/>
              </a:lnSpc>
            </a:pPr>
            <a:r>
              <a:rPr kumimoji="1" lang="zh-CN" altLang="en-US" sz="2400" dirty="0">
                <a:effectLst>
                  <a:outerShdw blurRad="38100" dist="38100" dir="2700000" algn="tl">
                    <a:srgbClr val="C0C0C0"/>
                  </a:outerShdw>
                </a:effectLst>
                <a:latin typeface="Times New Roman" pitchFamily="18" charset="0"/>
              </a:rPr>
              <a:t>      </a:t>
            </a:r>
            <a:r>
              <a:rPr kumimoji="1" lang="en-US" altLang="zh-CN" sz="2400" dirty="0" err="1">
                <a:effectLst>
                  <a:outerShdw blurRad="38100" dist="38100" dir="2700000" algn="tl">
                    <a:srgbClr val="C0C0C0"/>
                  </a:outerShdw>
                </a:effectLst>
                <a:latin typeface="Times New Roman" pitchFamily="18" charset="0"/>
              </a:rPr>
              <a:t>Typew</a:t>
            </a:r>
            <a:r>
              <a:rPr kumimoji="1" lang="en-US" altLang="zh-CN" sz="2400" dirty="0">
                <a:effectLst>
                  <a:outerShdw blurRad="38100" dist="38100" dir="2700000" algn="tl">
                    <a:srgbClr val="C0C0C0"/>
                  </a:outerShdw>
                </a:effectLst>
                <a:latin typeface="Times New Roman" pitchFamily="18" charset="0"/>
              </a:rPr>
              <a:t> </a:t>
            </a:r>
            <a:r>
              <a:rPr kumimoji="1" lang="en-US" altLang="zh-CN" sz="2400" dirty="0" err="1">
                <a:effectLst>
                  <a:outerShdw blurRad="38100" dist="38100" dir="2700000" algn="tl">
                    <a:srgbClr val="C0C0C0"/>
                  </a:outerShdw>
                </a:effectLst>
                <a:latin typeface="Times New Roman" pitchFamily="18" charset="0"/>
              </a:rPr>
              <a:t>wt</a:t>
            </a:r>
            <a:r>
              <a:rPr kumimoji="1" lang="en-US" altLang="zh-CN" sz="2400" dirty="0">
                <a:effectLst>
                  <a:outerShdw blurRad="38100" dist="38100" dir="2700000" algn="tl">
                    <a:srgbClr val="C0C0C0"/>
                  </a:outerShdw>
                </a:effectLst>
                <a:latin typeface="Times New Roman" pitchFamily="18" charset="0"/>
              </a:rPr>
              <a:t> = </a:t>
            </a:r>
            <a:r>
              <a:rPr kumimoji="1" lang="en-US" altLang="zh-CN" sz="2400" dirty="0" err="1">
                <a:effectLst>
                  <a:outerShdw blurRad="38100" dist="38100" dir="2700000" algn="tl">
                    <a:srgbClr val="C0C0C0"/>
                  </a:outerShdw>
                </a:effectLst>
                <a:latin typeface="Times New Roman" pitchFamily="18" charset="0"/>
              </a:rPr>
              <a:t>cw</a:t>
            </a:r>
            <a:r>
              <a:rPr kumimoji="1" lang="en-US" altLang="zh-CN" sz="2400" dirty="0">
                <a:effectLst>
                  <a:outerShdw blurRad="38100" dist="38100" dir="2700000" algn="tl">
                    <a:srgbClr val="C0C0C0"/>
                  </a:outerShdw>
                </a:effectLst>
                <a:latin typeface="Times New Roman" pitchFamily="18" charset="0"/>
              </a:rPr>
              <a:t> + w[</a:t>
            </a:r>
            <a:r>
              <a:rPr kumimoji="1" lang="en-US" altLang="zh-CN" sz="2400" i="1" dirty="0" err="1">
                <a:effectLst>
                  <a:outerShdw blurRad="38100" dist="38100" dir="2700000" algn="tl">
                    <a:srgbClr val="C0C0C0"/>
                  </a:outerShdw>
                </a:effectLst>
                <a:latin typeface="Times New Roman" pitchFamily="18" charset="0"/>
              </a:rPr>
              <a:t>i</a:t>
            </a:r>
            <a:r>
              <a:rPr kumimoji="1" lang="en-US" altLang="zh-CN" sz="2400" dirty="0">
                <a:effectLst>
                  <a:outerShdw blurRad="38100" dist="38100" dir="2700000" algn="tl">
                    <a:srgbClr val="C0C0C0"/>
                  </a:outerShdw>
                </a:effectLst>
                <a:latin typeface="Times New Roman" pitchFamily="18" charset="0"/>
              </a:rPr>
              <a:t>];</a:t>
            </a:r>
          </a:p>
          <a:p>
            <a:pPr>
              <a:lnSpc>
                <a:spcPct val="110000"/>
              </a:lnSpc>
            </a:pPr>
            <a:r>
              <a:rPr kumimoji="1" lang="en-US" altLang="zh-CN" sz="2400" dirty="0">
                <a:effectLst>
                  <a:outerShdw blurRad="38100" dist="38100" dir="2700000" algn="tl">
                    <a:srgbClr val="C0C0C0"/>
                  </a:outerShdw>
                </a:effectLst>
                <a:latin typeface="Times New Roman" pitchFamily="18" charset="0"/>
              </a:rPr>
              <a:t>      if (</a:t>
            </a:r>
            <a:r>
              <a:rPr kumimoji="1" lang="en-US" altLang="zh-CN" sz="2400" dirty="0" err="1">
                <a:effectLst>
                  <a:outerShdw blurRad="38100" dist="38100" dir="2700000" algn="tl">
                    <a:srgbClr val="C0C0C0"/>
                  </a:outerShdw>
                </a:effectLst>
                <a:latin typeface="Times New Roman" pitchFamily="18" charset="0"/>
              </a:rPr>
              <a:t>wt</a:t>
            </a:r>
            <a:r>
              <a:rPr kumimoji="1" lang="en-US" altLang="zh-CN" sz="2400" dirty="0">
                <a:effectLst>
                  <a:outerShdw blurRad="38100" dist="38100" dir="2700000" algn="tl">
                    <a:srgbClr val="C0C0C0"/>
                  </a:outerShdw>
                </a:effectLst>
                <a:latin typeface="Times New Roman" pitchFamily="18" charset="0"/>
              </a:rPr>
              <a:t> &lt;= c) { </a:t>
            </a:r>
            <a:r>
              <a:rPr kumimoji="1" lang="en-US" altLang="zh-CN" sz="2400" dirty="0">
                <a:solidFill>
                  <a:srgbClr val="008000"/>
                </a:solidFill>
                <a:effectLst>
                  <a:outerShdw blurRad="38100" dist="38100" dir="2700000" algn="tl">
                    <a:srgbClr val="C0C0C0"/>
                  </a:outerShdw>
                </a:effectLst>
                <a:latin typeface="Times New Roman" pitchFamily="18" charset="0"/>
              </a:rPr>
              <a:t>// </a:t>
            </a:r>
            <a:r>
              <a:rPr kumimoji="1" lang="zh-CN" altLang="en-US" sz="2400" dirty="0">
                <a:solidFill>
                  <a:srgbClr val="008000"/>
                </a:solidFill>
                <a:effectLst>
                  <a:outerShdw blurRad="38100" dist="38100" dir="2700000" algn="tl">
                    <a:srgbClr val="C0C0C0"/>
                  </a:outerShdw>
                </a:effectLst>
                <a:latin typeface="Times New Roman" pitchFamily="18" charset="0"/>
              </a:rPr>
              <a:t>左儿子结点为可行结点</a:t>
            </a:r>
          </a:p>
          <a:p>
            <a:pPr>
              <a:lnSpc>
                <a:spcPct val="110000"/>
              </a:lnSpc>
            </a:pPr>
            <a:r>
              <a:rPr kumimoji="1" lang="zh-CN" altLang="en-US" sz="2400" dirty="0">
                <a:effectLst>
                  <a:outerShdw blurRad="38100" dist="38100" dir="2700000" algn="tl">
                    <a:srgbClr val="C0C0C0"/>
                  </a:outerShdw>
                </a:effectLst>
                <a:latin typeface="Times New Roman" pitchFamily="18" charset="0"/>
              </a:rPr>
              <a:t>         </a:t>
            </a:r>
            <a:r>
              <a:rPr kumimoji="1" lang="en-US" altLang="zh-CN" sz="2400" dirty="0">
                <a:effectLst>
                  <a:outerShdw blurRad="38100" dist="38100" dir="2700000" algn="tl">
                    <a:srgbClr val="C0C0C0"/>
                  </a:outerShdw>
                </a:effectLst>
                <a:latin typeface="Times New Roman" pitchFamily="18" charset="0"/>
              </a:rPr>
              <a:t>if (</a:t>
            </a:r>
            <a:r>
              <a:rPr kumimoji="1" lang="en-US" altLang="zh-CN" sz="2400" dirty="0" err="1">
                <a:effectLst>
                  <a:outerShdw blurRad="38100" dist="38100" dir="2700000" algn="tl">
                    <a:srgbClr val="C0C0C0"/>
                  </a:outerShdw>
                </a:effectLst>
                <a:latin typeface="Times New Roman" pitchFamily="18" charset="0"/>
              </a:rPr>
              <a:t>cp+p</a:t>
            </a:r>
            <a:r>
              <a:rPr kumimoji="1" lang="en-US" altLang="zh-CN" sz="2400" dirty="0">
                <a:effectLst>
                  <a:outerShdw blurRad="38100" dist="38100" dir="2700000" algn="tl">
                    <a:srgbClr val="C0C0C0"/>
                  </a:outerShdw>
                </a:effectLst>
                <a:latin typeface="Times New Roman" pitchFamily="18" charset="0"/>
              </a:rPr>
              <a:t>[</a:t>
            </a:r>
            <a:r>
              <a:rPr kumimoji="1" lang="en-US" altLang="zh-CN" sz="2400" dirty="0" err="1">
                <a:effectLst>
                  <a:outerShdw blurRad="38100" dist="38100" dir="2700000" algn="tl">
                    <a:srgbClr val="C0C0C0"/>
                  </a:outerShdw>
                </a:effectLst>
                <a:latin typeface="Times New Roman" pitchFamily="18" charset="0"/>
              </a:rPr>
              <a:t>i</a:t>
            </a:r>
            <a:r>
              <a:rPr kumimoji="1" lang="en-US" altLang="zh-CN" sz="2400" dirty="0">
                <a:effectLst>
                  <a:outerShdw blurRad="38100" dist="38100" dir="2700000" algn="tl">
                    <a:srgbClr val="C0C0C0"/>
                  </a:outerShdw>
                </a:effectLst>
                <a:latin typeface="Times New Roman" pitchFamily="18" charset="0"/>
              </a:rPr>
              <a:t>] &gt; </a:t>
            </a:r>
            <a:r>
              <a:rPr kumimoji="1" lang="en-US" altLang="zh-CN" sz="2400" dirty="0" err="1">
                <a:effectLst>
                  <a:outerShdw blurRad="38100" dist="38100" dir="2700000" algn="tl">
                    <a:srgbClr val="C0C0C0"/>
                  </a:outerShdw>
                </a:effectLst>
                <a:latin typeface="Times New Roman" pitchFamily="18" charset="0"/>
              </a:rPr>
              <a:t>bestp</a:t>
            </a:r>
            <a:r>
              <a:rPr kumimoji="1" lang="en-US" altLang="zh-CN" sz="2400" dirty="0">
                <a:effectLst>
                  <a:outerShdw blurRad="38100" dist="38100" dir="2700000" algn="tl">
                    <a:srgbClr val="C0C0C0"/>
                  </a:outerShdw>
                </a:effectLst>
                <a:latin typeface="Times New Roman" pitchFamily="18" charset="0"/>
              </a:rPr>
              <a:t>) </a:t>
            </a:r>
            <a:r>
              <a:rPr kumimoji="1" lang="en-US" altLang="zh-CN" sz="2400" dirty="0" err="1">
                <a:effectLst>
                  <a:outerShdw blurRad="38100" dist="38100" dir="2700000" algn="tl">
                    <a:srgbClr val="C0C0C0"/>
                  </a:outerShdw>
                </a:effectLst>
                <a:latin typeface="Times New Roman" pitchFamily="18" charset="0"/>
              </a:rPr>
              <a:t>bestp</a:t>
            </a:r>
            <a:r>
              <a:rPr kumimoji="1" lang="en-US" altLang="zh-CN" sz="2400" dirty="0">
                <a:effectLst>
                  <a:outerShdw blurRad="38100" dist="38100" dir="2700000" algn="tl">
                    <a:srgbClr val="C0C0C0"/>
                  </a:outerShdw>
                </a:effectLst>
                <a:latin typeface="Times New Roman" pitchFamily="18" charset="0"/>
              </a:rPr>
              <a:t> = </a:t>
            </a:r>
            <a:r>
              <a:rPr kumimoji="1" lang="en-US" altLang="zh-CN" sz="2400" dirty="0" err="1">
                <a:effectLst>
                  <a:outerShdw blurRad="38100" dist="38100" dir="2700000" algn="tl">
                    <a:srgbClr val="C0C0C0"/>
                  </a:outerShdw>
                </a:effectLst>
                <a:latin typeface="Times New Roman" pitchFamily="18" charset="0"/>
              </a:rPr>
              <a:t>cp+p</a:t>
            </a:r>
            <a:r>
              <a:rPr kumimoji="1" lang="en-US" altLang="zh-CN" sz="2400" dirty="0">
                <a:effectLst>
                  <a:outerShdw blurRad="38100" dist="38100" dir="2700000" algn="tl">
                    <a:srgbClr val="C0C0C0"/>
                  </a:outerShdw>
                </a:effectLst>
                <a:latin typeface="Times New Roman" pitchFamily="18" charset="0"/>
              </a:rPr>
              <a:t>[</a:t>
            </a:r>
            <a:r>
              <a:rPr kumimoji="1" lang="en-US" altLang="zh-CN" sz="2400" i="1" dirty="0" err="1">
                <a:effectLst>
                  <a:outerShdw blurRad="38100" dist="38100" dir="2700000" algn="tl">
                    <a:srgbClr val="C0C0C0"/>
                  </a:outerShdw>
                </a:effectLst>
                <a:latin typeface="Times New Roman" pitchFamily="18" charset="0"/>
              </a:rPr>
              <a:t>i</a:t>
            </a:r>
            <a:r>
              <a:rPr kumimoji="1" lang="en-US" altLang="zh-CN" sz="2400" dirty="0">
                <a:effectLst>
                  <a:outerShdw blurRad="38100" dist="38100" dir="2700000" algn="tl">
                    <a:srgbClr val="C0C0C0"/>
                  </a:outerShdw>
                </a:effectLst>
                <a:latin typeface="Times New Roman" pitchFamily="18" charset="0"/>
              </a:rPr>
              <a:t>];</a:t>
            </a:r>
          </a:p>
          <a:p>
            <a:pPr>
              <a:lnSpc>
                <a:spcPct val="110000"/>
              </a:lnSpc>
            </a:pPr>
            <a:r>
              <a:rPr kumimoji="1" lang="en-US" altLang="zh-CN" sz="2400" dirty="0">
                <a:effectLst>
                  <a:outerShdw blurRad="38100" dist="38100" dir="2700000" algn="tl">
                    <a:srgbClr val="C0C0C0"/>
                  </a:outerShdw>
                </a:effectLst>
                <a:latin typeface="Times New Roman" pitchFamily="18" charset="0"/>
              </a:rPr>
              <a:t>         </a:t>
            </a:r>
            <a:r>
              <a:rPr kumimoji="1" lang="en-US" altLang="zh-CN" sz="2400" dirty="0" err="1">
                <a:effectLst>
                  <a:outerShdw blurRad="38100" dist="38100" dir="2700000" algn="tl">
                    <a:srgbClr val="C0C0C0"/>
                  </a:outerShdw>
                </a:effectLst>
                <a:latin typeface="Times New Roman" pitchFamily="18" charset="0"/>
              </a:rPr>
              <a:t>AddLiveNode</a:t>
            </a:r>
            <a:r>
              <a:rPr kumimoji="1" lang="en-US" altLang="zh-CN" sz="2400" dirty="0">
                <a:effectLst>
                  <a:outerShdw blurRad="38100" dist="38100" dir="2700000" algn="tl">
                    <a:srgbClr val="C0C0C0"/>
                  </a:outerShdw>
                </a:effectLst>
                <a:latin typeface="Times New Roman" pitchFamily="18" charset="0"/>
              </a:rPr>
              <a:t>(up, </a:t>
            </a:r>
            <a:r>
              <a:rPr kumimoji="1" lang="en-US" altLang="zh-CN" sz="2400" dirty="0" err="1">
                <a:effectLst>
                  <a:outerShdw blurRad="38100" dist="38100" dir="2700000" algn="tl">
                    <a:srgbClr val="C0C0C0"/>
                  </a:outerShdw>
                </a:effectLst>
                <a:latin typeface="Times New Roman" pitchFamily="18" charset="0"/>
              </a:rPr>
              <a:t>cp+p</a:t>
            </a:r>
            <a:r>
              <a:rPr kumimoji="1" lang="en-US" altLang="zh-CN" sz="2400" dirty="0">
                <a:effectLst>
                  <a:outerShdw blurRad="38100" dist="38100" dir="2700000" algn="tl">
                    <a:srgbClr val="C0C0C0"/>
                  </a:outerShdw>
                </a:effectLst>
                <a:latin typeface="Times New Roman" pitchFamily="18" charset="0"/>
              </a:rPr>
              <a:t>[</a:t>
            </a:r>
            <a:r>
              <a:rPr kumimoji="1" lang="en-US" altLang="zh-CN" sz="2400" dirty="0" err="1">
                <a:effectLst>
                  <a:outerShdw blurRad="38100" dist="38100" dir="2700000" algn="tl">
                    <a:srgbClr val="C0C0C0"/>
                  </a:outerShdw>
                </a:effectLst>
                <a:latin typeface="Times New Roman" pitchFamily="18" charset="0"/>
              </a:rPr>
              <a:t>i</a:t>
            </a:r>
            <a:r>
              <a:rPr kumimoji="1" lang="en-US" altLang="zh-CN" sz="2400" dirty="0">
                <a:effectLst>
                  <a:outerShdw blurRad="38100" dist="38100" dir="2700000" algn="tl">
                    <a:srgbClr val="C0C0C0"/>
                  </a:outerShdw>
                </a:effectLst>
                <a:latin typeface="Times New Roman" pitchFamily="18" charset="0"/>
              </a:rPr>
              <a:t>], </a:t>
            </a:r>
            <a:r>
              <a:rPr kumimoji="1" lang="en-US" altLang="zh-CN" sz="2400" dirty="0" err="1">
                <a:effectLst>
                  <a:outerShdw blurRad="38100" dist="38100" dir="2700000" algn="tl">
                    <a:srgbClr val="C0C0C0"/>
                  </a:outerShdw>
                </a:effectLst>
                <a:latin typeface="Times New Roman" pitchFamily="18" charset="0"/>
              </a:rPr>
              <a:t>cw+w</a:t>
            </a:r>
            <a:r>
              <a:rPr kumimoji="1" lang="en-US" altLang="zh-CN" sz="2400" dirty="0">
                <a:effectLst>
                  <a:outerShdw blurRad="38100" dist="38100" dir="2700000" algn="tl">
                    <a:srgbClr val="C0C0C0"/>
                  </a:outerShdw>
                </a:effectLst>
                <a:latin typeface="Times New Roman" pitchFamily="18" charset="0"/>
              </a:rPr>
              <a:t>[</a:t>
            </a:r>
            <a:r>
              <a:rPr kumimoji="1" lang="en-US" altLang="zh-CN" sz="2400" dirty="0" err="1">
                <a:effectLst>
                  <a:outerShdw blurRad="38100" dist="38100" dir="2700000" algn="tl">
                    <a:srgbClr val="C0C0C0"/>
                  </a:outerShdw>
                </a:effectLst>
                <a:latin typeface="Times New Roman" pitchFamily="18" charset="0"/>
              </a:rPr>
              <a:t>i</a:t>
            </a:r>
            <a:r>
              <a:rPr kumimoji="1" lang="en-US" altLang="zh-CN" sz="2400" dirty="0">
                <a:effectLst>
                  <a:outerShdw blurRad="38100" dist="38100" dir="2700000" algn="tl">
                    <a:srgbClr val="C0C0C0"/>
                  </a:outerShdw>
                </a:effectLst>
                <a:latin typeface="Times New Roman" pitchFamily="18" charset="0"/>
              </a:rPr>
              <a:t>], true, </a:t>
            </a:r>
            <a:r>
              <a:rPr kumimoji="1" lang="en-US" altLang="zh-CN" sz="2400" i="1" dirty="0">
                <a:effectLst>
                  <a:outerShdw blurRad="38100" dist="38100" dir="2700000" algn="tl">
                    <a:srgbClr val="C0C0C0"/>
                  </a:outerShdw>
                </a:effectLst>
                <a:latin typeface="Times New Roman" pitchFamily="18" charset="0"/>
              </a:rPr>
              <a:t>i</a:t>
            </a:r>
            <a:r>
              <a:rPr kumimoji="1" lang="en-US" altLang="zh-CN" sz="2400" dirty="0">
                <a:effectLst>
                  <a:outerShdw blurRad="38100" dist="38100" dir="2700000" algn="tl">
                    <a:srgbClr val="C0C0C0"/>
                  </a:outerShdw>
                </a:effectLst>
                <a:latin typeface="Times New Roman" pitchFamily="18" charset="0"/>
              </a:rPr>
              <a:t>+1);}</a:t>
            </a:r>
          </a:p>
          <a:p>
            <a:pPr>
              <a:lnSpc>
                <a:spcPct val="110000"/>
              </a:lnSpc>
            </a:pPr>
            <a:r>
              <a:rPr kumimoji="1" lang="en-US" altLang="zh-CN" sz="2400" dirty="0">
                <a:effectLst>
                  <a:outerShdw blurRad="38100" dist="38100" dir="2700000" algn="tl">
                    <a:srgbClr val="C0C0C0"/>
                  </a:outerShdw>
                </a:effectLst>
                <a:latin typeface="Times New Roman" pitchFamily="18" charset="0"/>
              </a:rPr>
              <a:t>         up = Bound(i+1);</a:t>
            </a:r>
          </a:p>
          <a:p>
            <a:pPr>
              <a:lnSpc>
                <a:spcPct val="110000"/>
              </a:lnSpc>
            </a:pPr>
            <a:r>
              <a:rPr kumimoji="1" lang="en-US" altLang="zh-CN" sz="2400" dirty="0">
                <a:effectLst>
                  <a:outerShdw blurRad="38100" dist="38100" dir="2700000" algn="tl">
                    <a:srgbClr val="C0C0C0"/>
                  </a:outerShdw>
                </a:effectLst>
                <a:latin typeface="Times New Roman" pitchFamily="18" charset="0"/>
              </a:rPr>
              <a:t>      </a:t>
            </a:r>
            <a:r>
              <a:rPr kumimoji="1" lang="en-US" altLang="zh-CN" sz="2400" dirty="0">
                <a:solidFill>
                  <a:srgbClr val="008000"/>
                </a:solidFill>
                <a:effectLst>
                  <a:outerShdw blurRad="38100" dist="38100" dir="2700000" algn="tl">
                    <a:srgbClr val="C0C0C0"/>
                  </a:outerShdw>
                </a:effectLst>
                <a:latin typeface="Times New Roman" pitchFamily="18" charset="0"/>
              </a:rPr>
              <a:t>// </a:t>
            </a:r>
            <a:r>
              <a:rPr kumimoji="1" lang="zh-CN" altLang="en-US" sz="2400" dirty="0">
                <a:solidFill>
                  <a:srgbClr val="008000"/>
                </a:solidFill>
                <a:effectLst>
                  <a:outerShdw blurRad="38100" dist="38100" dir="2700000" algn="tl">
                    <a:srgbClr val="C0C0C0"/>
                  </a:outerShdw>
                </a:effectLst>
                <a:latin typeface="Times New Roman" pitchFamily="18" charset="0"/>
              </a:rPr>
              <a:t>检查当前扩展结点的右儿子结点</a:t>
            </a:r>
          </a:p>
          <a:p>
            <a:pPr>
              <a:lnSpc>
                <a:spcPct val="110000"/>
              </a:lnSpc>
            </a:pPr>
            <a:r>
              <a:rPr kumimoji="1" lang="zh-CN" altLang="en-US" sz="2400" dirty="0">
                <a:effectLst>
                  <a:outerShdw blurRad="38100" dist="38100" dir="2700000" algn="tl">
                    <a:srgbClr val="C0C0C0"/>
                  </a:outerShdw>
                </a:effectLst>
                <a:latin typeface="Times New Roman" pitchFamily="18" charset="0"/>
              </a:rPr>
              <a:t>      </a:t>
            </a:r>
            <a:r>
              <a:rPr kumimoji="1" lang="en-US" altLang="zh-CN" sz="2400" dirty="0">
                <a:effectLst>
                  <a:outerShdw blurRad="38100" dist="38100" dir="2700000" algn="tl">
                    <a:srgbClr val="C0C0C0"/>
                  </a:outerShdw>
                </a:effectLst>
                <a:latin typeface="Times New Roman" pitchFamily="18" charset="0"/>
              </a:rPr>
              <a:t>if (up &gt;= </a:t>
            </a:r>
            <a:r>
              <a:rPr kumimoji="1" lang="en-US" altLang="zh-CN" sz="2400" dirty="0" err="1">
                <a:effectLst>
                  <a:outerShdw blurRad="38100" dist="38100" dir="2700000" algn="tl">
                    <a:srgbClr val="C0C0C0"/>
                  </a:outerShdw>
                </a:effectLst>
                <a:latin typeface="Times New Roman" pitchFamily="18" charset="0"/>
              </a:rPr>
              <a:t>bestp</a:t>
            </a:r>
            <a:r>
              <a:rPr kumimoji="1" lang="en-US" altLang="zh-CN" sz="2400" dirty="0">
                <a:effectLst>
                  <a:outerShdw blurRad="38100" dist="38100" dir="2700000" algn="tl">
                    <a:srgbClr val="C0C0C0"/>
                  </a:outerShdw>
                </a:effectLst>
                <a:latin typeface="Times New Roman" pitchFamily="18" charset="0"/>
              </a:rPr>
              <a:t>) // </a:t>
            </a:r>
            <a:r>
              <a:rPr kumimoji="1" lang="zh-CN" altLang="en-US" sz="2400" dirty="0">
                <a:effectLst>
                  <a:outerShdw blurRad="38100" dist="38100" dir="2700000" algn="tl">
                    <a:srgbClr val="C0C0C0"/>
                  </a:outerShdw>
                </a:effectLst>
                <a:latin typeface="Times New Roman" pitchFamily="18" charset="0"/>
              </a:rPr>
              <a:t>右子树可能含最优解</a:t>
            </a:r>
          </a:p>
          <a:p>
            <a:pPr>
              <a:lnSpc>
                <a:spcPct val="110000"/>
              </a:lnSpc>
            </a:pPr>
            <a:r>
              <a:rPr kumimoji="1" lang="zh-CN" altLang="en-US" sz="2400" dirty="0">
                <a:effectLst>
                  <a:outerShdw blurRad="38100" dist="38100" dir="2700000" algn="tl">
                    <a:srgbClr val="C0C0C0"/>
                  </a:outerShdw>
                </a:effectLst>
                <a:latin typeface="Times New Roman" pitchFamily="18" charset="0"/>
              </a:rPr>
              <a:t>           </a:t>
            </a:r>
            <a:r>
              <a:rPr kumimoji="1" lang="en-US" altLang="zh-CN" sz="2400" dirty="0" err="1">
                <a:effectLst>
                  <a:outerShdw blurRad="38100" dist="38100" dir="2700000" algn="tl">
                    <a:srgbClr val="C0C0C0"/>
                  </a:outerShdw>
                </a:effectLst>
                <a:latin typeface="Times New Roman" pitchFamily="18" charset="0"/>
              </a:rPr>
              <a:t>AddLiveNode</a:t>
            </a:r>
            <a:r>
              <a:rPr kumimoji="1" lang="en-US" altLang="zh-CN" sz="2400" dirty="0">
                <a:effectLst>
                  <a:outerShdw blurRad="38100" dist="38100" dir="2700000" algn="tl">
                    <a:srgbClr val="C0C0C0"/>
                  </a:outerShdw>
                </a:effectLst>
                <a:latin typeface="Times New Roman" pitchFamily="18" charset="0"/>
              </a:rPr>
              <a:t>(up, </a:t>
            </a:r>
            <a:r>
              <a:rPr kumimoji="1" lang="en-US" altLang="zh-CN" sz="2400" dirty="0" err="1">
                <a:effectLst>
                  <a:outerShdw blurRad="38100" dist="38100" dir="2700000" algn="tl">
                    <a:srgbClr val="C0C0C0"/>
                  </a:outerShdw>
                </a:effectLst>
                <a:latin typeface="Times New Roman" pitchFamily="18" charset="0"/>
              </a:rPr>
              <a:t>cp</a:t>
            </a:r>
            <a:r>
              <a:rPr kumimoji="1" lang="en-US" altLang="zh-CN" sz="2400" dirty="0">
                <a:effectLst>
                  <a:outerShdw blurRad="38100" dist="38100" dir="2700000" algn="tl">
                    <a:srgbClr val="C0C0C0"/>
                  </a:outerShdw>
                </a:effectLst>
                <a:latin typeface="Times New Roman" pitchFamily="18" charset="0"/>
              </a:rPr>
              <a:t>, </a:t>
            </a:r>
            <a:r>
              <a:rPr kumimoji="1" lang="en-US" altLang="zh-CN" sz="2400" dirty="0" err="1">
                <a:effectLst>
                  <a:outerShdw blurRad="38100" dist="38100" dir="2700000" algn="tl">
                    <a:srgbClr val="C0C0C0"/>
                  </a:outerShdw>
                </a:effectLst>
                <a:latin typeface="Times New Roman" pitchFamily="18" charset="0"/>
              </a:rPr>
              <a:t>cw</a:t>
            </a:r>
            <a:r>
              <a:rPr kumimoji="1" lang="en-US" altLang="zh-CN" sz="2400" dirty="0">
                <a:effectLst>
                  <a:outerShdw blurRad="38100" dist="38100" dir="2700000" algn="tl">
                    <a:srgbClr val="C0C0C0"/>
                  </a:outerShdw>
                </a:effectLst>
                <a:latin typeface="Times New Roman" pitchFamily="18" charset="0"/>
              </a:rPr>
              <a:t>, false, i+1);</a:t>
            </a:r>
          </a:p>
          <a:p>
            <a:pPr algn="just">
              <a:lnSpc>
                <a:spcPct val="110000"/>
              </a:lnSpc>
              <a:spcBef>
                <a:spcPct val="50000"/>
              </a:spcBef>
            </a:pPr>
            <a:r>
              <a:rPr lang="en-US" altLang="zh-CN" sz="2400" dirty="0">
                <a:effectLst>
                  <a:outerShdw blurRad="38100" dist="38100" dir="2700000" algn="tl">
                    <a:srgbClr val="C0C0C0"/>
                  </a:outerShdw>
                </a:effectLst>
                <a:latin typeface="Times New Roman" pitchFamily="18" charset="0"/>
                <a:cs typeface="Times New Roman" pitchFamily="18" charset="0"/>
              </a:rPr>
              <a:t>         </a:t>
            </a:r>
            <a:r>
              <a:rPr kumimoji="1" lang="en-US" altLang="zh-CN" sz="2400" dirty="0">
                <a:solidFill>
                  <a:srgbClr val="008000"/>
                </a:solidFill>
                <a:effectLst>
                  <a:outerShdw blurRad="38100" dist="38100" dir="2700000" algn="tl">
                    <a:srgbClr val="C0C0C0"/>
                  </a:outerShdw>
                </a:effectLst>
                <a:latin typeface="Times New Roman" pitchFamily="18" charset="0"/>
              </a:rPr>
              <a:t>//   </a:t>
            </a:r>
            <a:r>
              <a:rPr kumimoji="1" lang="zh-CN" altLang="en-US" sz="2400" dirty="0">
                <a:solidFill>
                  <a:srgbClr val="008000"/>
                </a:solidFill>
                <a:effectLst>
                  <a:outerShdw blurRad="38100" dist="38100" dir="2700000" algn="tl">
                    <a:srgbClr val="C0C0C0"/>
                  </a:outerShdw>
                </a:effectLst>
                <a:latin typeface="Times New Roman" pitchFamily="18" charset="0"/>
              </a:rPr>
              <a:t>取下一个扩展结点（略）</a:t>
            </a:r>
            <a:r>
              <a:rPr lang="en-US" altLang="zh-CN" sz="2400" dirty="0">
                <a:effectLst>
                  <a:outerShdw blurRad="38100" dist="38100" dir="2700000" algn="tl">
                    <a:srgbClr val="C0C0C0"/>
                  </a:outerShdw>
                </a:effectLst>
                <a:latin typeface="Times New Roman" pitchFamily="18" charset="0"/>
                <a:cs typeface="Times New Roman" pitchFamily="18" charset="0"/>
              </a:rPr>
              <a:t>}</a:t>
            </a:r>
          </a:p>
        </p:txBody>
      </p:sp>
      <p:sp>
        <p:nvSpPr>
          <p:cNvPr id="413704" name="AutoShape 8"/>
          <p:cNvSpPr>
            <a:spLocks noChangeArrowheads="1"/>
          </p:cNvSpPr>
          <p:nvPr/>
        </p:nvSpPr>
        <p:spPr bwMode="auto">
          <a:xfrm>
            <a:off x="6443663" y="1773238"/>
            <a:ext cx="2057400" cy="914400"/>
          </a:xfrm>
          <a:prstGeom prst="wedgeRoundRectCallout">
            <a:avLst>
              <a:gd name="adj1" fmla="val -143750"/>
              <a:gd name="adj2" fmla="val 57292"/>
              <a:gd name="adj3" fmla="val 16667"/>
            </a:avLst>
          </a:prstGeom>
          <a:solidFill>
            <a:srgbClr val="FFFF99"/>
          </a:solidFill>
          <a:ln w="6350">
            <a:solidFill>
              <a:srgbClr val="DC59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a:r>
              <a:rPr lang="zh-CN" altLang="en-US" sz="2000" b="1">
                <a:latin typeface="楷体_GB2312" pitchFamily="49" charset="-122"/>
                <a:ea typeface="楷体_GB2312" pitchFamily="49" charset="-122"/>
              </a:rPr>
              <a:t>分支限界搜索过程</a:t>
            </a:r>
          </a:p>
        </p:txBody>
      </p:sp>
    </p:spTree>
    <p:extLst>
      <p:ext uri="{BB962C8B-B14F-4D97-AF65-F5344CB8AC3E}">
        <p14:creationId xmlns:p14="http://schemas.microsoft.com/office/powerpoint/2010/main" val="2631061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r>
              <a:rPr lang="en-US" altLang="zh-CN"/>
              <a:t>0/1</a:t>
            </a:r>
            <a:r>
              <a:rPr lang="zh-CN" altLang="en-US"/>
              <a:t>背包的分支限界法过程</a:t>
            </a:r>
          </a:p>
        </p:txBody>
      </p:sp>
      <p:sp>
        <p:nvSpPr>
          <p:cNvPr id="440323" name="Text Box 3"/>
          <p:cNvSpPr txBox="1">
            <a:spLocks noChangeArrowheads="1"/>
          </p:cNvSpPr>
          <p:nvPr/>
        </p:nvSpPr>
        <p:spPr bwMode="auto">
          <a:xfrm>
            <a:off x="304800" y="1409700"/>
            <a:ext cx="5638800"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dirty="0">
                <a:solidFill>
                  <a:srgbClr val="3366FF"/>
                </a:solidFill>
                <a:latin typeface="微软雅黑" panose="020B0503020204020204" pitchFamily="34" charset="-122"/>
                <a:ea typeface="微软雅黑" panose="020B0503020204020204" pitchFamily="34" charset="-122"/>
              </a:rPr>
              <a:t>总结</a:t>
            </a:r>
          </a:p>
        </p:txBody>
      </p:sp>
      <p:sp>
        <p:nvSpPr>
          <p:cNvPr id="440324" name="Text Box 4"/>
          <p:cNvSpPr txBox="1">
            <a:spLocks noChangeArrowheads="1"/>
          </p:cNvSpPr>
          <p:nvPr/>
        </p:nvSpPr>
        <p:spPr bwMode="auto">
          <a:xfrm>
            <a:off x="325438" y="2133600"/>
            <a:ext cx="8639175" cy="2062103"/>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3200" dirty="0">
                <a:latin typeface="微软雅黑" panose="020B0503020204020204" pitchFamily="34" charset="-122"/>
                <a:ea typeface="微软雅黑" panose="020B0503020204020204" pitchFamily="34" charset="-122"/>
              </a:rPr>
              <a:t>从</a:t>
            </a:r>
            <a:r>
              <a:rPr lang="en-US" altLang="zh-CN" sz="3200" dirty="0">
                <a:latin typeface="微软雅黑" panose="020B0503020204020204" pitchFamily="34" charset="-122"/>
                <a:ea typeface="微软雅黑" panose="020B0503020204020204" pitchFamily="34" charset="-122"/>
              </a:rPr>
              <a:t>0/1</a:t>
            </a:r>
            <a:r>
              <a:rPr lang="zh-CN" altLang="en-US" sz="3200" dirty="0">
                <a:latin typeface="微软雅黑" panose="020B0503020204020204" pitchFamily="34" charset="-122"/>
                <a:ea typeface="微软雅黑" panose="020B0503020204020204" pitchFamily="34" charset="-122"/>
              </a:rPr>
              <a:t>背包问题的搜索过程可看出：与回溯法相比，分支限界法可根据限界函数不断调整搜索方向，选择最可能得最优解的子树优先进行搜索</a:t>
            </a:r>
            <a:r>
              <a:rPr lang="zh-CN" altLang="en-US" sz="3200" dirty="0">
                <a:latin typeface="微软雅黑" panose="020B0503020204020204" pitchFamily="34" charset="-122"/>
                <a:ea typeface="微软雅黑" panose="020B0503020204020204" pitchFamily="34" charset="-122"/>
                <a:sym typeface="Wingdings" pitchFamily="2" charset="2"/>
              </a:rPr>
              <a:t>找到问题的解。</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43793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40323"/>
                                        </p:tgtEl>
                                        <p:attrNameLst>
                                          <p:attrName>style.visibility</p:attrName>
                                        </p:attrNameLst>
                                      </p:cBhvr>
                                      <p:to>
                                        <p:strVal val="visible"/>
                                      </p:to>
                                    </p:set>
                                    <p:anim calcmode="lin" valueType="num">
                                      <p:cBhvr additive="base">
                                        <p:cTn id="7" dur="500" fill="hold"/>
                                        <p:tgtEl>
                                          <p:spTgt spid="440323"/>
                                        </p:tgtEl>
                                        <p:attrNameLst>
                                          <p:attrName>ppt_x</p:attrName>
                                        </p:attrNameLst>
                                      </p:cBhvr>
                                      <p:tavLst>
                                        <p:tav tm="0">
                                          <p:val>
                                            <p:strVal val="1+#ppt_w/2"/>
                                          </p:val>
                                        </p:tav>
                                        <p:tav tm="100000">
                                          <p:val>
                                            <p:strVal val="#ppt_x"/>
                                          </p:val>
                                        </p:tav>
                                      </p:tavLst>
                                    </p:anim>
                                    <p:anim calcmode="lin" valueType="num">
                                      <p:cBhvr additive="base">
                                        <p:cTn id="8" dur="500" fill="hold"/>
                                        <p:tgtEl>
                                          <p:spTgt spid="44032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0324"/>
                                        </p:tgtEl>
                                        <p:attrNameLst>
                                          <p:attrName>style.visibility</p:attrName>
                                        </p:attrNameLst>
                                      </p:cBhvr>
                                      <p:to>
                                        <p:strVal val="visible"/>
                                      </p:to>
                                    </p:set>
                                    <p:anim calcmode="lin" valueType="num">
                                      <p:cBhvr additive="base">
                                        <p:cTn id="13" dur="500" fill="hold"/>
                                        <p:tgtEl>
                                          <p:spTgt spid="440324"/>
                                        </p:tgtEl>
                                        <p:attrNameLst>
                                          <p:attrName>ppt_x</p:attrName>
                                        </p:attrNameLst>
                                      </p:cBhvr>
                                      <p:tavLst>
                                        <p:tav tm="0">
                                          <p:val>
                                            <p:strVal val="0-#ppt_w/2"/>
                                          </p:val>
                                        </p:tav>
                                        <p:tav tm="100000">
                                          <p:val>
                                            <p:strVal val="#ppt_x"/>
                                          </p:val>
                                        </p:tav>
                                      </p:tavLst>
                                    </p:anim>
                                    <p:anim calcmode="lin" valueType="num">
                                      <p:cBhvr additive="base">
                                        <p:cTn id="14" dur="500" fill="hold"/>
                                        <p:tgtEl>
                                          <p:spTgt spid="4403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3" grpId="0" autoUpdateAnimBg="0"/>
      <p:bldP spid="44032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276872"/>
            <a:ext cx="9144000" cy="2160240"/>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150000"/>
              </a:lnSpc>
            </a:pPr>
            <a:r>
              <a:rPr lang="zh-CN" altLang="en-US" sz="4800" kern="0" dirty="0">
                <a:solidFill>
                  <a:srgbClr val="000000"/>
                </a:solidFill>
              </a:rPr>
              <a:t>第</a:t>
            </a:r>
            <a:r>
              <a:rPr lang="en-US" altLang="zh-CN" sz="4800" kern="0" dirty="0">
                <a:solidFill>
                  <a:srgbClr val="000000"/>
                </a:solidFill>
              </a:rPr>
              <a:t>6</a:t>
            </a:r>
            <a:r>
              <a:rPr lang="zh-CN" altLang="en-US" sz="4800" kern="0" dirty="0">
                <a:solidFill>
                  <a:srgbClr val="000000"/>
                </a:solidFill>
              </a:rPr>
              <a:t>章：分支限界法</a:t>
            </a:r>
            <a:endParaRPr lang="en-US" altLang="zh-CN" sz="4800" kern="0" dirty="0">
              <a:solidFill>
                <a:srgbClr val="000000"/>
              </a:solidFill>
            </a:endParaRPr>
          </a:p>
          <a:p>
            <a:pPr eaLnBrk="1" hangingPunct="1">
              <a:lnSpc>
                <a:spcPct val="150000"/>
              </a:lnSpc>
            </a:pPr>
            <a:r>
              <a:rPr lang="zh-CN" altLang="en-US" sz="4800" kern="0" dirty="0">
                <a:solidFill>
                  <a:srgbClr val="000000"/>
                </a:solidFill>
              </a:rPr>
              <a:t>（</a:t>
            </a:r>
            <a:r>
              <a:rPr lang="en-US" altLang="zh-CN" sz="4800" kern="0" dirty="0">
                <a:solidFill>
                  <a:srgbClr val="000000"/>
                </a:solidFill>
              </a:rPr>
              <a:t>Branch and Bound Method</a:t>
            </a:r>
            <a:r>
              <a:rPr lang="zh-CN" altLang="en-US" sz="4800" kern="0" dirty="0">
                <a:solidFill>
                  <a:srgbClr val="000000"/>
                </a:solidFill>
              </a:rPr>
              <a:t>）</a:t>
            </a:r>
          </a:p>
        </p:txBody>
      </p:sp>
    </p:spTree>
    <p:extLst>
      <p:ext uri="{BB962C8B-B14F-4D97-AF65-F5344CB8AC3E}">
        <p14:creationId xmlns:p14="http://schemas.microsoft.com/office/powerpoint/2010/main" val="379189670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r>
              <a:rPr lang="zh-CN" altLang="en-US" dirty="0"/>
              <a:t>分支限界法的设计思路</a:t>
            </a:r>
          </a:p>
        </p:txBody>
      </p:sp>
      <p:sp>
        <p:nvSpPr>
          <p:cNvPr id="441348" name="Text Box 4"/>
          <p:cNvSpPr txBox="1">
            <a:spLocks noChangeArrowheads="1"/>
          </p:cNvSpPr>
          <p:nvPr/>
        </p:nvSpPr>
        <p:spPr bwMode="auto">
          <a:xfrm>
            <a:off x="395288" y="1196752"/>
            <a:ext cx="8494712" cy="2227263"/>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800" dirty="0">
                <a:latin typeface="微软雅黑" panose="020B0503020204020204" pitchFamily="34" charset="-122"/>
                <a:ea typeface="微软雅黑" panose="020B0503020204020204" pitchFamily="34" charset="-122"/>
              </a:rPr>
              <a:t>设求解</a:t>
            </a:r>
            <a:r>
              <a:rPr lang="zh-CN" altLang="en-US" sz="2800" dirty="0">
                <a:solidFill>
                  <a:srgbClr val="CC0000"/>
                </a:solidFill>
                <a:latin typeface="微软雅黑" panose="020B0503020204020204" pitchFamily="34" charset="-122"/>
                <a:ea typeface="微软雅黑" panose="020B0503020204020204" pitchFamily="34" charset="-122"/>
              </a:rPr>
              <a:t>最大化</a:t>
            </a:r>
            <a:r>
              <a:rPr lang="zh-CN" altLang="en-US" sz="2800" dirty="0">
                <a:latin typeface="微软雅黑" panose="020B0503020204020204" pitchFamily="34" charset="-122"/>
                <a:ea typeface="微软雅黑" panose="020B0503020204020204" pitchFamily="34" charset="-122"/>
              </a:rPr>
              <a:t>问题，解向量为</a:t>
            </a:r>
            <a:r>
              <a:rPr lang="en-US" altLang="zh-CN" sz="2800" i="1" dirty="0">
                <a:latin typeface="微软雅黑" panose="020B0503020204020204" pitchFamily="34" charset="-122"/>
                <a:ea typeface="微软雅黑" panose="020B0503020204020204" pitchFamily="34" charset="-122"/>
              </a:rPr>
              <a:t>X</a:t>
            </a:r>
            <a:r>
              <a:rPr lang="en-US" altLang="zh-CN" sz="2800" dirty="0">
                <a:latin typeface="微软雅黑" panose="020B0503020204020204" pitchFamily="34" charset="-122"/>
                <a:ea typeface="微软雅黑" panose="020B0503020204020204" pitchFamily="34" charset="-122"/>
              </a:rPr>
              <a:t>=(</a:t>
            </a:r>
            <a:r>
              <a:rPr lang="en-US" altLang="zh-CN" sz="2800" i="1" dirty="0">
                <a:latin typeface="微软雅黑" panose="020B0503020204020204" pitchFamily="34" charset="-122"/>
                <a:ea typeface="微软雅黑" panose="020B0503020204020204" pitchFamily="34" charset="-122"/>
              </a:rPr>
              <a:t>x</a:t>
            </a:r>
            <a:r>
              <a:rPr lang="en-US" altLang="zh-CN" sz="2800" baseline="-25000" dirty="0">
                <a:latin typeface="微软雅黑" panose="020B0503020204020204" pitchFamily="34" charset="-122"/>
                <a:ea typeface="微软雅黑" panose="020B0503020204020204" pitchFamily="34" charset="-122"/>
              </a:rPr>
              <a:t>1</a:t>
            </a:r>
            <a:r>
              <a:rPr lang="en-US" altLang="zh-CN" sz="2800" dirty="0">
                <a:latin typeface="微软雅黑" panose="020B0503020204020204" pitchFamily="34" charset="-122"/>
                <a:ea typeface="微软雅黑" panose="020B0503020204020204" pitchFamily="34" charset="-122"/>
              </a:rPr>
              <a:t>,…,</a:t>
            </a:r>
            <a:r>
              <a:rPr lang="en-US" altLang="zh-CN" sz="2800" i="1" dirty="0" err="1">
                <a:latin typeface="微软雅黑" panose="020B0503020204020204" pitchFamily="34" charset="-122"/>
                <a:ea typeface="微软雅黑" panose="020B0503020204020204" pitchFamily="34" charset="-122"/>
              </a:rPr>
              <a:t>x</a:t>
            </a:r>
            <a:r>
              <a:rPr lang="en-US" altLang="zh-CN" sz="2800" i="1" baseline="-25000" dirty="0" err="1">
                <a:latin typeface="微软雅黑" panose="020B0503020204020204" pitchFamily="34" charset="-122"/>
                <a:ea typeface="微软雅黑" panose="020B0503020204020204" pitchFamily="34" charset="-122"/>
              </a:rPr>
              <a:t>n</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a:t>
            </a:r>
            <a:r>
              <a:rPr lang="en-US" altLang="zh-CN" sz="2800" i="1" dirty="0">
                <a:latin typeface="微软雅黑" panose="020B0503020204020204" pitchFamily="34" charset="-122"/>
                <a:ea typeface="微软雅黑" panose="020B0503020204020204" pitchFamily="34" charset="-122"/>
              </a:rPr>
              <a:t>x</a:t>
            </a:r>
            <a:r>
              <a:rPr lang="en-US" altLang="zh-CN" sz="2800" i="1" baseline="-25000" dirty="0">
                <a:latin typeface="微软雅黑" panose="020B0503020204020204" pitchFamily="34" charset="-122"/>
                <a:ea typeface="微软雅黑" panose="020B0503020204020204" pitchFamily="34" charset="-122"/>
              </a:rPr>
              <a:t>i </a:t>
            </a:r>
            <a:r>
              <a:rPr lang="zh-CN" altLang="en-US" sz="2800" dirty="0">
                <a:latin typeface="微软雅黑" panose="020B0503020204020204" pitchFamily="34" charset="-122"/>
                <a:ea typeface="微软雅黑" panose="020B0503020204020204" pitchFamily="34" charset="-122"/>
              </a:rPr>
              <a:t>的取值范围为</a:t>
            </a:r>
            <a:r>
              <a:rPr lang="en-US" altLang="zh-CN" sz="2800" i="1" dirty="0">
                <a:latin typeface="微软雅黑" panose="020B0503020204020204" pitchFamily="34" charset="-122"/>
                <a:ea typeface="微软雅黑" panose="020B0503020204020204" pitchFamily="34" charset="-122"/>
              </a:rPr>
              <a:t>S</a:t>
            </a:r>
            <a:r>
              <a:rPr lang="en-US" altLang="zh-CN" sz="2800" i="1" baseline="-25000" dirty="0">
                <a:latin typeface="微软雅黑" panose="020B0503020204020204" pitchFamily="34" charset="-122"/>
                <a:ea typeface="微软雅黑" panose="020B0503020204020204" pitchFamily="34" charset="-122"/>
              </a:rPr>
              <a:t>i</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t>
            </a:r>
            <a:r>
              <a:rPr lang="en-US" altLang="zh-CN" sz="2800" i="1" dirty="0">
                <a:latin typeface="微软雅黑" panose="020B0503020204020204" pitchFamily="34" charset="-122"/>
                <a:ea typeface="微软雅黑" panose="020B0503020204020204" pitchFamily="34" charset="-122"/>
              </a:rPr>
              <a:t>S</a:t>
            </a:r>
            <a:r>
              <a:rPr lang="en-US" altLang="zh-CN" sz="2800" i="1" baseline="-25000" dirty="0">
                <a:latin typeface="微软雅黑" panose="020B0503020204020204" pitchFamily="34" charset="-122"/>
                <a:ea typeface="微软雅黑" panose="020B0503020204020204" pitchFamily="34" charset="-122"/>
              </a:rPr>
              <a:t>i </a:t>
            </a:r>
            <a:r>
              <a:rPr lang="en-US" altLang="zh-CN" sz="2800" dirty="0">
                <a:latin typeface="微软雅黑" panose="020B0503020204020204" pitchFamily="34" charset="-122"/>
                <a:ea typeface="微软雅黑" panose="020B0503020204020204" pitchFamily="34" charset="-122"/>
              </a:rPr>
              <a:t>|=</a:t>
            </a:r>
            <a:r>
              <a:rPr lang="en-US" altLang="zh-CN" sz="2800" i="1" dirty="0" err="1">
                <a:latin typeface="微软雅黑" panose="020B0503020204020204" pitchFamily="34" charset="-122"/>
                <a:ea typeface="微软雅黑" panose="020B0503020204020204" pitchFamily="34" charset="-122"/>
              </a:rPr>
              <a:t>r</a:t>
            </a:r>
            <a:r>
              <a:rPr lang="en-US" altLang="zh-CN" sz="2800" i="1" baseline="-25000" dirty="0" err="1">
                <a:latin typeface="微软雅黑" panose="020B0503020204020204" pitchFamily="34" charset="-122"/>
                <a:ea typeface="微软雅黑" panose="020B0503020204020204" pitchFamily="34" charset="-122"/>
              </a:rPr>
              <a:t>i</a:t>
            </a:r>
            <a:r>
              <a:rPr lang="en-US" altLang="zh-CN" sz="2800" i="1" baseline="-250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。在使用分支限界搜索问题的解空间树时，先根据限界函数估算目标函数的界</a:t>
            </a:r>
            <a:r>
              <a:rPr lang="en-US" altLang="zh-CN" sz="2800" dirty="0">
                <a:latin typeface="微软雅黑" panose="020B0503020204020204" pitchFamily="34" charset="-122"/>
                <a:ea typeface="微软雅黑" panose="020B0503020204020204" pitchFamily="34" charset="-122"/>
              </a:rPr>
              <a:t>[</a:t>
            </a:r>
            <a:r>
              <a:rPr lang="en-US" altLang="zh-CN" sz="2800" i="1" dirty="0">
                <a:latin typeface="微软雅黑" panose="020B0503020204020204" pitchFamily="34" charset="-122"/>
                <a:ea typeface="微软雅黑" panose="020B0503020204020204" pitchFamily="34" charset="-122"/>
              </a:rPr>
              <a:t>down</a:t>
            </a:r>
            <a:r>
              <a:rPr lang="en-US" altLang="zh-CN" sz="2800" dirty="0">
                <a:latin typeface="微软雅黑" panose="020B0503020204020204" pitchFamily="34" charset="-122"/>
                <a:ea typeface="微软雅黑" panose="020B0503020204020204" pitchFamily="34" charset="-122"/>
              </a:rPr>
              <a:t>, </a:t>
            </a:r>
            <a:r>
              <a:rPr lang="en-US" altLang="zh-CN" sz="2800" i="1" dirty="0">
                <a:latin typeface="微软雅黑" panose="020B0503020204020204" pitchFamily="34" charset="-122"/>
                <a:ea typeface="微软雅黑" panose="020B0503020204020204" pitchFamily="34" charset="-122"/>
              </a:rPr>
              <a:t>up</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，然后从根结点出发，扩展根结点的</a:t>
            </a:r>
            <a:r>
              <a:rPr lang="en-US" altLang="zh-CN" sz="2800" i="1" dirty="0">
                <a:latin typeface="微软雅黑" panose="020B0503020204020204" pitchFamily="34" charset="-122"/>
                <a:ea typeface="微软雅黑" panose="020B0503020204020204" pitchFamily="34" charset="-122"/>
              </a:rPr>
              <a:t>r</a:t>
            </a:r>
            <a:r>
              <a:rPr lang="en-US" altLang="zh-CN" sz="2800" baseline="-250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个孩子结点，从而构成分量</a:t>
            </a:r>
            <a:r>
              <a:rPr lang="en-US" altLang="zh-CN" sz="2800" i="1" dirty="0">
                <a:latin typeface="微软雅黑" panose="020B0503020204020204" pitchFamily="34" charset="-122"/>
                <a:ea typeface="微软雅黑" panose="020B0503020204020204" pitchFamily="34" charset="-122"/>
              </a:rPr>
              <a:t>x</a:t>
            </a:r>
            <a:r>
              <a:rPr lang="en-US" altLang="zh-CN" sz="2800" baseline="-250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的</a:t>
            </a:r>
            <a:r>
              <a:rPr lang="en-US" altLang="zh-CN" sz="2800" i="1" dirty="0">
                <a:latin typeface="微软雅黑" panose="020B0503020204020204" pitchFamily="34" charset="-122"/>
                <a:ea typeface="微软雅黑" panose="020B0503020204020204" pitchFamily="34" charset="-122"/>
              </a:rPr>
              <a:t>r</a:t>
            </a:r>
            <a:r>
              <a:rPr lang="en-US" altLang="zh-CN" sz="2800" baseline="-250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种可能的取值方式。</a:t>
            </a:r>
          </a:p>
        </p:txBody>
      </p:sp>
      <p:sp>
        <p:nvSpPr>
          <p:cNvPr id="441349" name="Text Box 5"/>
          <p:cNvSpPr txBox="1">
            <a:spLocks noChangeArrowheads="1"/>
          </p:cNvSpPr>
          <p:nvPr/>
        </p:nvSpPr>
        <p:spPr bwMode="auto">
          <a:xfrm>
            <a:off x="2051720" y="3789040"/>
            <a:ext cx="6984329" cy="1938992"/>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spcBef>
                <a:spcPct val="50000"/>
              </a:spcBef>
            </a:pPr>
            <a:r>
              <a:rPr lang="zh-CN" altLang="en-US" sz="2800" dirty="0">
                <a:latin typeface="微软雅黑" panose="020B0503020204020204" pitchFamily="34" charset="-122"/>
                <a:ea typeface="微软雅黑" panose="020B0503020204020204" pitchFamily="34" charset="-122"/>
              </a:rPr>
              <a:t>对这</a:t>
            </a:r>
            <a:r>
              <a:rPr lang="en-US" altLang="zh-CN" sz="2800" i="1" dirty="0">
                <a:latin typeface="微软雅黑" panose="020B0503020204020204" pitchFamily="34" charset="-122"/>
                <a:ea typeface="微软雅黑" panose="020B0503020204020204" pitchFamily="34" charset="-122"/>
              </a:rPr>
              <a:t>r</a:t>
            </a:r>
            <a:r>
              <a:rPr lang="en-US" altLang="zh-CN" sz="2800" baseline="-250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个孩子结点分别估算可能的目标函数</a:t>
            </a:r>
            <a:r>
              <a:rPr lang="en-US" altLang="zh-CN" sz="2800" i="1" dirty="0">
                <a:latin typeface="微软雅黑" panose="020B0503020204020204" pitchFamily="34" charset="-122"/>
                <a:ea typeface="微软雅黑" panose="020B0503020204020204" pitchFamily="34" charset="-122"/>
              </a:rPr>
              <a:t>bound</a:t>
            </a:r>
            <a:r>
              <a:rPr lang="en-US" altLang="zh-CN" sz="2800" dirty="0">
                <a:latin typeface="微软雅黑" panose="020B0503020204020204" pitchFamily="34" charset="-122"/>
                <a:ea typeface="微软雅黑" panose="020B0503020204020204" pitchFamily="34" charset="-122"/>
              </a:rPr>
              <a:t>(</a:t>
            </a:r>
            <a:r>
              <a:rPr lang="en-US" altLang="zh-CN" sz="2800" i="1" dirty="0">
                <a:latin typeface="微软雅黑" panose="020B0503020204020204" pitchFamily="34" charset="-122"/>
                <a:ea typeface="微软雅黑" panose="020B0503020204020204" pitchFamily="34" charset="-122"/>
              </a:rPr>
              <a:t>x</a:t>
            </a:r>
            <a:r>
              <a:rPr lang="en-US" altLang="zh-CN" sz="2800" baseline="-25000" dirty="0">
                <a:latin typeface="微软雅黑" panose="020B0503020204020204" pitchFamily="34" charset="-122"/>
                <a:ea typeface="微软雅黑" panose="020B0503020204020204" pitchFamily="34" charset="-122"/>
              </a:rPr>
              <a:t>1</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，其含义：</a:t>
            </a:r>
            <a:r>
              <a:rPr lang="zh-CN" altLang="en-US" sz="2800" dirty="0">
                <a:solidFill>
                  <a:srgbClr val="7030A0"/>
                </a:solidFill>
                <a:latin typeface="微软雅黑" panose="020B0503020204020204" pitchFamily="34" charset="-122"/>
                <a:ea typeface="微软雅黑" panose="020B0503020204020204" pitchFamily="34" charset="-122"/>
              </a:rPr>
              <a:t>以该结点为根的子树所有可能的取值不大于</a:t>
            </a:r>
            <a:r>
              <a:rPr lang="en-US" altLang="zh-CN" sz="2800" i="1" dirty="0">
                <a:solidFill>
                  <a:srgbClr val="7030A0"/>
                </a:solidFill>
                <a:latin typeface="微软雅黑" panose="020B0503020204020204" pitchFamily="34" charset="-122"/>
                <a:ea typeface="微软雅黑" panose="020B0503020204020204" pitchFamily="34" charset="-122"/>
              </a:rPr>
              <a:t>bound</a:t>
            </a:r>
            <a:r>
              <a:rPr lang="en-US" altLang="zh-CN" sz="2800" dirty="0">
                <a:solidFill>
                  <a:srgbClr val="7030A0"/>
                </a:solidFill>
                <a:latin typeface="微软雅黑" panose="020B0503020204020204" pitchFamily="34" charset="-122"/>
                <a:ea typeface="微软雅黑" panose="020B0503020204020204" pitchFamily="34" charset="-122"/>
              </a:rPr>
              <a:t>(</a:t>
            </a:r>
            <a:r>
              <a:rPr lang="en-US" altLang="zh-CN" sz="2800" i="1" dirty="0">
                <a:solidFill>
                  <a:srgbClr val="7030A0"/>
                </a:solidFill>
                <a:latin typeface="微软雅黑" panose="020B0503020204020204" pitchFamily="34" charset="-122"/>
                <a:ea typeface="微软雅黑" panose="020B0503020204020204" pitchFamily="34" charset="-122"/>
              </a:rPr>
              <a:t>x</a:t>
            </a:r>
            <a:r>
              <a:rPr lang="en-US" altLang="zh-CN" sz="2800" baseline="-25000" dirty="0">
                <a:solidFill>
                  <a:srgbClr val="7030A0"/>
                </a:solidFill>
                <a:latin typeface="微软雅黑" panose="020B0503020204020204" pitchFamily="34" charset="-122"/>
                <a:ea typeface="微软雅黑" panose="020B0503020204020204" pitchFamily="34" charset="-122"/>
              </a:rPr>
              <a:t>1</a:t>
            </a:r>
            <a:r>
              <a:rPr lang="en-US" altLang="zh-CN" sz="2800" dirty="0">
                <a:solidFill>
                  <a:srgbClr val="7030A0"/>
                </a:solidFill>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，即：</a:t>
            </a:r>
          </a:p>
          <a:p>
            <a:pPr>
              <a:spcBef>
                <a:spcPct val="50000"/>
              </a:spcBef>
            </a:pPr>
            <a:r>
              <a:rPr lang="en-US" altLang="zh-CN" sz="2400" i="1" dirty="0">
                <a:latin typeface="微软雅黑" panose="020B0503020204020204" pitchFamily="34" charset="-122"/>
                <a:ea typeface="微软雅黑" panose="020B0503020204020204" pitchFamily="34" charset="-122"/>
              </a:rPr>
              <a:t>bound</a:t>
            </a:r>
            <a:r>
              <a:rPr lang="en-US" altLang="zh-CN" sz="2400" dirty="0">
                <a:latin typeface="微软雅黑" panose="020B0503020204020204" pitchFamily="34" charset="-122"/>
                <a:ea typeface="微软雅黑" panose="020B0503020204020204" pitchFamily="34" charset="-122"/>
              </a:rPr>
              <a:t>(</a:t>
            </a:r>
            <a:r>
              <a:rPr lang="en-US" altLang="zh-CN" sz="2400" i="1" dirty="0">
                <a:latin typeface="微软雅黑" panose="020B0503020204020204" pitchFamily="34" charset="-122"/>
                <a:ea typeface="微软雅黑" panose="020B0503020204020204" pitchFamily="34" charset="-122"/>
              </a:rPr>
              <a:t>x</a:t>
            </a:r>
            <a:r>
              <a:rPr lang="en-US" altLang="zh-CN" sz="2400" baseline="-25000" dirty="0">
                <a:latin typeface="微软雅黑" panose="020B0503020204020204" pitchFamily="34" charset="-122"/>
                <a:ea typeface="微软雅黑" panose="020B0503020204020204" pitchFamily="34" charset="-122"/>
              </a:rPr>
              <a:t>1</a:t>
            </a:r>
            <a:r>
              <a:rPr lang="en-US" altLang="zh-CN" sz="2400" dirty="0">
                <a:latin typeface="微软雅黑" panose="020B0503020204020204" pitchFamily="34" charset="-122"/>
                <a:ea typeface="微软雅黑" panose="020B0503020204020204" pitchFamily="34" charset="-122"/>
              </a:rPr>
              <a:t>)≥</a:t>
            </a:r>
            <a:r>
              <a:rPr lang="en-US" altLang="zh-CN" sz="2400" i="1" dirty="0">
                <a:latin typeface="微软雅黑" panose="020B0503020204020204" pitchFamily="34" charset="-122"/>
                <a:ea typeface="微软雅黑" panose="020B0503020204020204" pitchFamily="34" charset="-122"/>
              </a:rPr>
              <a:t>bound</a:t>
            </a:r>
            <a:r>
              <a:rPr lang="en-US" altLang="zh-CN" sz="2400" dirty="0">
                <a:latin typeface="微软雅黑" panose="020B0503020204020204" pitchFamily="34" charset="-122"/>
                <a:ea typeface="微软雅黑" panose="020B0503020204020204" pitchFamily="34" charset="-122"/>
              </a:rPr>
              <a:t>(</a:t>
            </a:r>
            <a:r>
              <a:rPr lang="en-US" altLang="zh-CN" sz="2400" i="1" dirty="0">
                <a:latin typeface="微软雅黑" panose="020B0503020204020204" pitchFamily="34" charset="-122"/>
                <a:ea typeface="微软雅黑" panose="020B0503020204020204" pitchFamily="34" charset="-122"/>
              </a:rPr>
              <a:t>x</a:t>
            </a:r>
            <a:r>
              <a:rPr lang="en-US" altLang="zh-CN" sz="2400" baseline="-25000" dirty="0">
                <a:latin typeface="微软雅黑" panose="020B0503020204020204" pitchFamily="34" charset="-122"/>
                <a:ea typeface="微软雅黑" panose="020B0503020204020204" pitchFamily="34" charset="-122"/>
              </a:rPr>
              <a:t>1</a:t>
            </a:r>
            <a:r>
              <a:rPr lang="en-US" altLang="zh-CN" sz="2400" dirty="0">
                <a:latin typeface="微软雅黑" panose="020B0503020204020204" pitchFamily="34" charset="-122"/>
                <a:ea typeface="微软雅黑" panose="020B0503020204020204" pitchFamily="34" charset="-122"/>
              </a:rPr>
              <a:t>,</a:t>
            </a:r>
            <a:r>
              <a:rPr lang="en-US" altLang="zh-CN" sz="2400" i="1" dirty="0">
                <a:latin typeface="微软雅黑" panose="020B0503020204020204" pitchFamily="34" charset="-122"/>
                <a:ea typeface="微软雅黑" panose="020B0503020204020204" pitchFamily="34" charset="-122"/>
              </a:rPr>
              <a:t>x</a:t>
            </a:r>
            <a:r>
              <a:rPr lang="en-US" altLang="zh-CN" sz="2400" baseline="-25000" dirty="0">
                <a:latin typeface="微软雅黑" panose="020B0503020204020204" pitchFamily="34" charset="-122"/>
                <a:ea typeface="微软雅黑" panose="020B0503020204020204" pitchFamily="34" charset="-122"/>
              </a:rPr>
              <a:t>2</a:t>
            </a:r>
            <a:r>
              <a:rPr lang="en-US" altLang="zh-CN" sz="2400" dirty="0">
                <a:latin typeface="微软雅黑" panose="020B0503020204020204" pitchFamily="34" charset="-122"/>
                <a:ea typeface="微软雅黑" panose="020B0503020204020204" pitchFamily="34" charset="-122"/>
              </a:rPr>
              <a:t>)≥…≥ </a:t>
            </a:r>
            <a:r>
              <a:rPr lang="en-US" altLang="zh-CN" sz="2400" i="1" dirty="0">
                <a:latin typeface="微软雅黑" panose="020B0503020204020204" pitchFamily="34" charset="-122"/>
                <a:ea typeface="微软雅黑" panose="020B0503020204020204" pitchFamily="34" charset="-122"/>
              </a:rPr>
              <a:t>bound</a:t>
            </a:r>
            <a:r>
              <a:rPr lang="en-US" altLang="zh-CN" sz="2400" dirty="0">
                <a:latin typeface="微软雅黑" panose="020B0503020204020204" pitchFamily="34" charset="-122"/>
                <a:ea typeface="微软雅黑" panose="020B0503020204020204" pitchFamily="34" charset="-122"/>
              </a:rPr>
              <a:t>(</a:t>
            </a:r>
            <a:r>
              <a:rPr lang="en-US" altLang="zh-CN" sz="2400" i="1" dirty="0">
                <a:latin typeface="微软雅黑" panose="020B0503020204020204" pitchFamily="34" charset="-122"/>
                <a:ea typeface="微软雅黑" panose="020B0503020204020204" pitchFamily="34" charset="-122"/>
              </a:rPr>
              <a:t>x</a:t>
            </a:r>
            <a:r>
              <a:rPr lang="en-US" altLang="zh-CN" sz="2400" baseline="-25000" dirty="0">
                <a:latin typeface="微软雅黑" panose="020B0503020204020204" pitchFamily="34" charset="-122"/>
                <a:ea typeface="微软雅黑" panose="020B0503020204020204" pitchFamily="34" charset="-122"/>
              </a:rPr>
              <a:t>1</a:t>
            </a:r>
            <a:r>
              <a:rPr lang="en-US" altLang="zh-CN" sz="2400" dirty="0">
                <a:latin typeface="微软雅黑" panose="020B0503020204020204" pitchFamily="34" charset="-122"/>
                <a:ea typeface="微软雅黑" panose="020B0503020204020204" pitchFamily="34" charset="-122"/>
              </a:rPr>
              <a:t>,…,</a:t>
            </a:r>
            <a:r>
              <a:rPr lang="en-US" altLang="zh-CN" sz="2400" i="1" dirty="0">
                <a:latin typeface="微软雅黑" panose="020B0503020204020204" pitchFamily="34" charset="-122"/>
                <a:ea typeface="微软雅黑" panose="020B0503020204020204" pitchFamily="34" charset="-122"/>
              </a:rPr>
              <a:t>x</a:t>
            </a:r>
            <a:r>
              <a:rPr lang="en-US" altLang="zh-CN" sz="2400" i="1" baseline="-25000" dirty="0">
                <a:latin typeface="微软雅黑" panose="020B0503020204020204" pitchFamily="34" charset="-122"/>
                <a:ea typeface="微软雅黑" panose="020B0503020204020204" pitchFamily="34" charset="-122"/>
              </a:rPr>
              <a:t>n</a:t>
            </a:r>
            <a:r>
              <a:rPr lang="en-US" altLang="zh-CN" sz="2400" dirty="0">
                <a:latin typeface="微软雅黑" panose="020B0503020204020204" pitchFamily="34" charset="-122"/>
                <a:ea typeface="微软雅黑" panose="020B0503020204020204" pitchFamily="34" charset="-122"/>
              </a:rPr>
              <a:t>)</a:t>
            </a:r>
          </a:p>
        </p:txBody>
      </p:sp>
      <p:graphicFrame>
        <p:nvGraphicFramePr>
          <p:cNvPr id="441352" name="Object 8"/>
          <p:cNvGraphicFramePr>
            <a:graphicFrameLocks noChangeAspect="1"/>
          </p:cNvGraphicFramePr>
          <p:nvPr>
            <p:extLst>
              <p:ext uri="{D42A27DB-BD31-4B8C-83A1-F6EECF244321}">
                <p14:modId xmlns:p14="http://schemas.microsoft.com/office/powerpoint/2010/main" val="4283244844"/>
              </p:ext>
            </p:extLst>
          </p:nvPr>
        </p:nvGraphicFramePr>
        <p:xfrm>
          <a:off x="107950" y="4292600"/>
          <a:ext cx="2233613" cy="1846263"/>
        </p:xfrm>
        <a:graphic>
          <a:graphicData uri="http://schemas.openxmlformats.org/presentationml/2006/ole">
            <mc:AlternateContent xmlns:mc="http://schemas.openxmlformats.org/markup-compatibility/2006">
              <mc:Choice xmlns:v="urn:schemas-microsoft-com:vml" Requires="v">
                <p:oleObj spid="_x0000_s190550" name="Visio" r:id="rId4" imgW="978122" imgH="774875" progId="Visio.Drawing.11">
                  <p:embed/>
                </p:oleObj>
              </mc:Choice>
              <mc:Fallback>
                <p:oleObj name="Visio" r:id="rId4" imgW="978122" imgH="774875" progId="Visio.Drawing.11">
                  <p:embed/>
                  <p:pic>
                    <p:nvPicPr>
                      <p:cNvPr id="0" name=""/>
                      <p:cNvPicPr>
                        <a:picLocks noChangeAspect="1" noChangeArrowheads="1"/>
                      </p:cNvPicPr>
                      <p:nvPr/>
                    </p:nvPicPr>
                    <p:blipFill>
                      <a:blip r:embed="rId5"/>
                      <a:srcRect/>
                      <a:stretch>
                        <a:fillRect/>
                      </a:stretch>
                    </p:blipFill>
                    <p:spPr bwMode="auto">
                      <a:xfrm>
                        <a:off x="107950" y="4292600"/>
                        <a:ext cx="2233613" cy="184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553474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1348"/>
                                        </p:tgtEl>
                                        <p:attrNameLst>
                                          <p:attrName>style.visibility</p:attrName>
                                        </p:attrNameLst>
                                      </p:cBhvr>
                                      <p:to>
                                        <p:strVal val="visible"/>
                                      </p:to>
                                    </p:set>
                                    <p:anim calcmode="lin" valueType="num">
                                      <p:cBhvr additive="base">
                                        <p:cTn id="7" dur="500" fill="hold"/>
                                        <p:tgtEl>
                                          <p:spTgt spid="441348"/>
                                        </p:tgtEl>
                                        <p:attrNameLst>
                                          <p:attrName>ppt_x</p:attrName>
                                        </p:attrNameLst>
                                      </p:cBhvr>
                                      <p:tavLst>
                                        <p:tav tm="0">
                                          <p:val>
                                            <p:strVal val="0-#ppt_w/2"/>
                                          </p:val>
                                        </p:tav>
                                        <p:tav tm="100000">
                                          <p:val>
                                            <p:strVal val="#ppt_x"/>
                                          </p:val>
                                        </p:tav>
                                      </p:tavLst>
                                    </p:anim>
                                    <p:anim calcmode="lin" valueType="num">
                                      <p:cBhvr additive="base">
                                        <p:cTn id="8" dur="500" fill="hold"/>
                                        <p:tgtEl>
                                          <p:spTgt spid="44134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1349"/>
                                        </p:tgtEl>
                                        <p:attrNameLst>
                                          <p:attrName>style.visibility</p:attrName>
                                        </p:attrNameLst>
                                      </p:cBhvr>
                                      <p:to>
                                        <p:strVal val="visible"/>
                                      </p:to>
                                    </p:set>
                                    <p:anim calcmode="lin" valueType="num">
                                      <p:cBhvr additive="base">
                                        <p:cTn id="13" dur="500" fill="hold"/>
                                        <p:tgtEl>
                                          <p:spTgt spid="441349"/>
                                        </p:tgtEl>
                                        <p:attrNameLst>
                                          <p:attrName>ppt_x</p:attrName>
                                        </p:attrNameLst>
                                      </p:cBhvr>
                                      <p:tavLst>
                                        <p:tav tm="0">
                                          <p:val>
                                            <p:strVal val="0-#ppt_w/2"/>
                                          </p:val>
                                        </p:tav>
                                        <p:tav tm="100000">
                                          <p:val>
                                            <p:strVal val="#ppt_x"/>
                                          </p:val>
                                        </p:tav>
                                      </p:tavLst>
                                    </p:anim>
                                    <p:anim calcmode="lin" valueType="num">
                                      <p:cBhvr additive="base">
                                        <p:cTn id="14" dur="500" fill="hold"/>
                                        <p:tgtEl>
                                          <p:spTgt spid="4413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8" grpId="0" autoUpdateAnimBg="0"/>
      <p:bldP spid="441349"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zh-CN" altLang="en-US" dirty="0"/>
              <a:t>分支限界法的设计思路</a:t>
            </a:r>
          </a:p>
        </p:txBody>
      </p:sp>
      <p:sp>
        <p:nvSpPr>
          <p:cNvPr id="443398" name="Rectangle 6"/>
          <p:cNvSpPr>
            <a:spLocks noGrp="1" noChangeArrowheads="1"/>
          </p:cNvSpPr>
          <p:nvPr>
            <p:ph type="body" sz="half" idx="1"/>
          </p:nvPr>
        </p:nvSpPr>
        <p:spPr>
          <a:xfrm>
            <a:off x="34925" y="1412875"/>
            <a:ext cx="4537075" cy="5184775"/>
          </a:xfrm>
          <a:noFill/>
          <a:ln/>
        </p:spPr>
        <p:txBody>
          <a:bodyPr/>
          <a:lstStyle/>
          <a:p>
            <a:pPr>
              <a:lnSpc>
                <a:spcPts val="3200"/>
              </a:lnSpc>
              <a:spcBef>
                <a:spcPct val="0"/>
              </a:spcBef>
            </a:pPr>
            <a:r>
              <a:rPr lang="zh-CN" altLang="en-US" sz="2400" b="0" dirty="0"/>
              <a:t>若某孩子结点的目标函数值小于目标函数的下界，则将该孩子结点丢弃；否则，将该孩子结点保存在待处理结点表</a:t>
            </a:r>
            <a:r>
              <a:rPr lang="en-US" altLang="zh-CN" sz="2400" b="0" dirty="0"/>
              <a:t>PT</a:t>
            </a:r>
            <a:r>
              <a:rPr lang="zh-CN" altLang="en-US" sz="2400" b="0" dirty="0"/>
              <a:t>中。</a:t>
            </a:r>
          </a:p>
          <a:p>
            <a:pPr>
              <a:lnSpc>
                <a:spcPts val="3200"/>
              </a:lnSpc>
              <a:spcBef>
                <a:spcPct val="0"/>
              </a:spcBef>
            </a:pPr>
            <a:r>
              <a:rPr lang="zh-CN" altLang="en-US" sz="2400" b="0" dirty="0"/>
              <a:t>再取</a:t>
            </a:r>
            <a:r>
              <a:rPr lang="en-US" altLang="zh-CN" sz="2400" b="0" dirty="0"/>
              <a:t>PT</a:t>
            </a:r>
            <a:r>
              <a:rPr lang="zh-CN" altLang="en-US" sz="2400" b="0" dirty="0"/>
              <a:t>表中目标函数极大值结点作为扩展的根结点，重复上述步骤。</a:t>
            </a:r>
          </a:p>
          <a:p>
            <a:pPr>
              <a:lnSpc>
                <a:spcPts val="3200"/>
              </a:lnSpc>
              <a:spcBef>
                <a:spcPct val="0"/>
              </a:spcBef>
            </a:pPr>
            <a:r>
              <a:rPr lang="zh-CN" altLang="en-US" sz="2400" b="0" dirty="0"/>
              <a:t>直到一个叶子结点时的可行解</a:t>
            </a:r>
            <a:r>
              <a:rPr lang="en-US" altLang="zh-CN" sz="2400" b="0" i="1" dirty="0"/>
              <a:t>X</a:t>
            </a:r>
            <a:r>
              <a:rPr lang="en-US" altLang="zh-CN" sz="2400" b="0" dirty="0"/>
              <a:t>=(</a:t>
            </a:r>
            <a:r>
              <a:rPr lang="en-US" altLang="zh-CN" sz="2400" b="0" i="1" dirty="0"/>
              <a:t>x</a:t>
            </a:r>
            <a:r>
              <a:rPr lang="en-US" altLang="zh-CN" sz="2400" b="0" baseline="-25000" dirty="0"/>
              <a:t>1</a:t>
            </a:r>
            <a:r>
              <a:rPr lang="en-US" altLang="zh-CN" sz="2400" b="0" dirty="0"/>
              <a:t>,…,</a:t>
            </a:r>
            <a:r>
              <a:rPr lang="en-US" altLang="zh-CN" sz="2400" b="0" i="1" dirty="0" err="1"/>
              <a:t>x</a:t>
            </a:r>
            <a:r>
              <a:rPr lang="en-US" altLang="zh-CN" sz="2400" b="0" i="1" baseline="-25000" dirty="0" err="1"/>
              <a:t>n</a:t>
            </a:r>
            <a:r>
              <a:rPr lang="en-US" altLang="zh-CN" sz="2400" b="0" dirty="0"/>
              <a:t>)</a:t>
            </a:r>
            <a:r>
              <a:rPr lang="zh-CN" altLang="en-US" sz="2400" b="0" dirty="0"/>
              <a:t>，及目标函数值</a:t>
            </a:r>
            <a:r>
              <a:rPr lang="en-US" altLang="zh-CN" sz="2400" b="0" i="1" dirty="0"/>
              <a:t>bound </a:t>
            </a:r>
            <a:r>
              <a:rPr lang="en-US" altLang="zh-CN" sz="2400" b="0" dirty="0"/>
              <a:t>(</a:t>
            </a:r>
            <a:r>
              <a:rPr lang="en-US" altLang="zh-CN" sz="2400" b="0" i="1" dirty="0"/>
              <a:t>x</a:t>
            </a:r>
            <a:r>
              <a:rPr lang="en-US" altLang="zh-CN" sz="2400" b="0" baseline="-25000" dirty="0"/>
              <a:t>1</a:t>
            </a:r>
            <a:r>
              <a:rPr lang="en-US" altLang="zh-CN" sz="2400" b="0" dirty="0"/>
              <a:t>,…,</a:t>
            </a:r>
            <a:r>
              <a:rPr lang="en-US" altLang="zh-CN" sz="2400" b="0" i="1" dirty="0" err="1"/>
              <a:t>x</a:t>
            </a:r>
            <a:r>
              <a:rPr lang="en-US" altLang="zh-CN" sz="2400" b="0" i="1" baseline="-25000" dirty="0" err="1"/>
              <a:t>n</a:t>
            </a:r>
            <a:r>
              <a:rPr lang="en-US" altLang="zh-CN" sz="2400" b="0" dirty="0"/>
              <a:t>)</a:t>
            </a:r>
            <a:r>
              <a:rPr lang="zh-CN" altLang="en-US" sz="2400" b="0" dirty="0"/>
              <a:t>。</a:t>
            </a:r>
          </a:p>
        </p:txBody>
      </p:sp>
      <p:graphicFrame>
        <p:nvGraphicFramePr>
          <p:cNvPr id="443401" name="Object 9"/>
          <p:cNvGraphicFramePr>
            <a:graphicFrameLocks noChangeAspect="1"/>
          </p:cNvGraphicFramePr>
          <p:nvPr>
            <p:extLst>
              <p:ext uri="{D42A27DB-BD31-4B8C-83A1-F6EECF244321}">
                <p14:modId xmlns:p14="http://schemas.microsoft.com/office/powerpoint/2010/main" val="2286647702"/>
              </p:ext>
            </p:extLst>
          </p:nvPr>
        </p:nvGraphicFramePr>
        <p:xfrm>
          <a:off x="4500563" y="2276475"/>
          <a:ext cx="4643437" cy="3238500"/>
        </p:xfrm>
        <a:graphic>
          <a:graphicData uri="http://schemas.openxmlformats.org/presentationml/2006/ole">
            <mc:AlternateContent xmlns:mc="http://schemas.openxmlformats.org/markup-compatibility/2006">
              <mc:Choice xmlns:v="urn:schemas-microsoft-com:vml" Requires="v">
                <p:oleObj spid="_x0000_s191573" name="Visio" r:id="rId3" imgW="5654162" imgH="3944356" progId="Visio.Drawing.11">
                  <p:embed/>
                </p:oleObj>
              </mc:Choice>
              <mc:Fallback>
                <p:oleObj name="Visio" r:id="rId3" imgW="5654162" imgH="394435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2276475"/>
                        <a:ext cx="4643437" cy="323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3" name="直接箭头连接符 2"/>
          <p:cNvCxnSpPr/>
          <p:nvPr/>
        </p:nvCxnSpPr>
        <p:spPr bwMode="auto">
          <a:xfrm>
            <a:off x="6732239" y="1556792"/>
            <a:ext cx="1" cy="792088"/>
          </a:xfrm>
          <a:prstGeom prst="straightConnector1">
            <a:avLst/>
          </a:prstGeom>
          <a:gradFill rotWithShape="1">
            <a:gsLst>
              <a:gs pos="0">
                <a:srgbClr val="FFFF99"/>
              </a:gs>
              <a:gs pos="100000">
                <a:srgbClr val="FFFF99">
                  <a:gamma/>
                  <a:shade val="46275"/>
                  <a:invGamma/>
                </a:srgbClr>
              </a:gs>
            </a:gsLst>
            <a:lin ang="5400000" scaled="1"/>
          </a:gradFill>
          <a:ln w="1905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4200448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xfrm>
            <a:off x="427103" y="836712"/>
            <a:ext cx="8229600" cy="5689600"/>
          </a:xfrm>
        </p:spPr>
        <p:txBody>
          <a:bodyPr/>
          <a:lstStyle/>
          <a:p>
            <a:pPr eaLnBrk="1" hangingPunct="1"/>
            <a:r>
              <a:rPr lang="zh-CN" altLang="en-US" dirty="0"/>
              <a:t>分支限界法的一般过程：</a:t>
            </a:r>
          </a:p>
        </p:txBody>
      </p:sp>
      <p:sp>
        <p:nvSpPr>
          <p:cNvPr id="18435" name="Text Box 4"/>
          <p:cNvSpPr txBox="1">
            <a:spLocks noChangeArrowheads="1"/>
          </p:cNvSpPr>
          <p:nvPr/>
        </p:nvSpPr>
        <p:spPr bwMode="auto">
          <a:xfrm>
            <a:off x="329472" y="1496124"/>
            <a:ext cx="8424862"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Dot"/>
                <a:miter lim="800000"/>
                <a:headEnd/>
                <a:tailEnd/>
              </a14:hiddenLine>
            </a:ext>
          </a:extLst>
        </p:spPr>
        <p:txBody>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spcAft>
                <a:spcPts val="775"/>
              </a:spcAft>
            </a:pPr>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a:t>
            </a:r>
            <a:r>
              <a:rPr lang="zh-CN" altLang="en-US" sz="2200" b="0" dirty="0">
                <a:latin typeface="微软雅黑" panose="020B0503020204020204" pitchFamily="34" charset="-122"/>
                <a:ea typeface="微软雅黑" panose="020B0503020204020204" pitchFamily="34" charset="-122"/>
              </a:rPr>
              <a:t>根据限界函数确定目标函数的界</a:t>
            </a:r>
            <a:r>
              <a:rPr lang="en-US" altLang="zh-CN" sz="2200" b="0" dirty="0">
                <a:latin typeface="微软雅黑" panose="020B0503020204020204" pitchFamily="34" charset="-122"/>
                <a:ea typeface="微软雅黑" panose="020B0503020204020204" pitchFamily="34" charset="-122"/>
              </a:rPr>
              <a:t>[down, up]</a:t>
            </a:r>
            <a:r>
              <a:rPr lang="zh-CN" altLang="en-US" sz="2200" b="0" dirty="0">
                <a:latin typeface="微软雅黑" panose="020B0503020204020204" pitchFamily="34" charset="-122"/>
                <a:ea typeface="微软雅黑" panose="020B0503020204020204" pitchFamily="34" charset="-122"/>
              </a:rPr>
              <a:t>；</a:t>
            </a:r>
          </a:p>
          <a:p>
            <a:pPr algn="just"/>
            <a:r>
              <a:rPr lang="en-US" altLang="zh-CN" sz="2200" b="0" dirty="0">
                <a:latin typeface="微软雅黑" panose="020B0503020204020204" pitchFamily="34" charset="-122"/>
                <a:ea typeface="微软雅黑" panose="020B0503020204020204" pitchFamily="34" charset="-122"/>
              </a:rPr>
              <a:t>2</a:t>
            </a:r>
            <a:r>
              <a:rPr lang="zh-CN" altLang="en-US" sz="2200" b="0" dirty="0">
                <a:latin typeface="微软雅黑" panose="020B0503020204020204" pitchFamily="34" charset="-122"/>
                <a:ea typeface="微软雅黑" panose="020B0503020204020204" pitchFamily="34" charset="-122"/>
              </a:rPr>
              <a:t>．将待处理结点表</a:t>
            </a:r>
            <a:r>
              <a:rPr lang="en-US" altLang="zh-CN" sz="2200" b="0" dirty="0">
                <a:latin typeface="微软雅黑" panose="020B0503020204020204" pitchFamily="34" charset="-122"/>
                <a:ea typeface="微软雅黑" panose="020B0503020204020204" pitchFamily="34" charset="-122"/>
              </a:rPr>
              <a:t>PT</a:t>
            </a:r>
            <a:r>
              <a:rPr lang="zh-CN" altLang="en-US" sz="2200" b="0" dirty="0">
                <a:latin typeface="微软雅黑" panose="020B0503020204020204" pitchFamily="34" charset="-122"/>
                <a:ea typeface="微软雅黑" panose="020B0503020204020204" pitchFamily="34" charset="-122"/>
              </a:rPr>
              <a:t>初始化为空；</a:t>
            </a:r>
          </a:p>
          <a:p>
            <a:pPr algn="just"/>
            <a:r>
              <a:rPr lang="en-US" altLang="zh-CN" sz="2200" b="0" dirty="0">
                <a:latin typeface="微软雅黑" panose="020B0503020204020204" pitchFamily="34" charset="-122"/>
                <a:ea typeface="微软雅黑" panose="020B0503020204020204" pitchFamily="34" charset="-122"/>
              </a:rPr>
              <a:t>3</a:t>
            </a:r>
            <a:r>
              <a:rPr lang="zh-CN" altLang="en-US" sz="2200" b="0" dirty="0">
                <a:latin typeface="微软雅黑" panose="020B0503020204020204" pitchFamily="34" charset="-122"/>
                <a:ea typeface="微软雅黑" panose="020B0503020204020204" pitchFamily="34" charset="-122"/>
              </a:rPr>
              <a:t>．对根结点的每个孩子结点</a:t>
            </a:r>
            <a:r>
              <a:rPr lang="en-US" altLang="zh-CN" sz="2200" b="0" dirty="0">
                <a:latin typeface="微软雅黑" panose="020B0503020204020204" pitchFamily="34" charset="-122"/>
                <a:ea typeface="微软雅黑" panose="020B0503020204020204" pitchFamily="34" charset="-122"/>
              </a:rPr>
              <a:t>x</a:t>
            </a:r>
            <a:r>
              <a:rPr lang="zh-CN" altLang="en-US" sz="2200" b="0" dirty="0">
                <a:latin typeface="微软雅黑" panose="020B0503020204020204" pitchFamily="34" charset="-122"/>
                <a:ea typeface="微软雅黑" panose="020B0503020204020204" pitchFamily="34" charset="-122"/>
              </a:rPr>
              <a:t>执行下列操作</a:t>
            </a:r>
          </a:p>
          <a:p>
            <a:pPr algn="just"/>
            <a:r>
              <a:rPr lang="zh-CN" altLang="en-US" sz="2200" b="0" dirty="0">
                <a:latin typeface="微软雅黑" panose="020B0503020204020204" pitchFamily="34" charset="-122"/>
                <a:ea typeface="微软雅黑" panose="020B0503020204020204" pitchFamily="34" charset="-122"/>
              </a:rPr>
              <a:t>      </a:t>
            </a:r>
            <a:r>
              <a:rPr lang="en-US" altLang="zh-CN" sz="2200" b="0" dirty="0">
                <a:latin typeface="微软雅黑" panose="020B0503020204020204" pitchFamily="34" charset="-122"/>
                <a:ea typeface="微软雅黑" panose="020B0503020204020204" pitchFamily="34" charset="-122"/>
              </a:rPr>
              <a:t>3.1 </a:t>
            </a:r>
            <a:r>
              <a:rPr lang="zh-CN" altLang="en-US" sz="2200" b="0" dirty="0">
                <a:latin typeface="微软雅黑" panose="020B0503020204020204" pitchFamily="34" charset="-122"/>
                <a:ea typeface="微软雅黑" panose="020B0503020204020204" pitchFamily="34" charset="-122"/>
              </a:rPr>
              <a:t>估算结点</a:t>
            </a:r>
            <a:r>
              <a:rPr lang="en-US" altLang="zh-CN" sz="2200" b="0" dirty="0">
                <a:latin typeface="微软雅黑" panose="020B0503020204020204" pitchFamily="34" charset="-122"/>
                <a:ea typeface="微软雅黑" panose="020B0503020204020204" pitchFamily="34" charset="-122"/>
              </a:rPr>
              <a:t>x</a:t>
            </a:r>
            <a:r>
              <a:rPr lang="zh-CN" altLang="en-US" sz="2200" b="0" dirty="0">
                <a:latin typeface="微软雅黑" panose="020B0503020204020204" pitchFamily="34" charset="-122"/>
                <a:ea typeface="微软雅黑" panose="020B0503020204020204" pitchFamily="34" charset="-122"/>
              </a:rPr>
              <a:t>的目标函数值</a:t>
            </a:r>
            <a:r>
              <a:rPr lang="en-US" altLang="zh-CN" sz="2200" b="0" dirty="0">
                <a:latin typeface="微软雅黑" panose="020B0503020204020204" pitchFamily="34" charset="-122"/>
                <a:ea typeface="微软雅黑" panose="020B0503020204020204" pitchFamily="34" charset="-122"/>
              </a:rPr>
              <a:t>value;</a:t>
            </a:r>
          </a:p>
          <a:p>
            <a:pPr algn="just"/>
            <a:r>
              <a:rPr lang="en-US" altLang="zh-CN" sz="2200" b="0" dirty="0">
                <a:latin typeface="微软雅黑" panose="020B0503020204020204" pitchFamily="34" charset="-122"/>
                <a:ea typeface="微软雅黑" panose="020B0503020204020204" pitchFamily="34" charset="-122"/>
              </a:rPr>
              <a:t>      3.2 </a:t>
            </a:r>
            <a:r>
              <a:rPr lang="zh-CN" altLang="en-US" sz="2200" b="0" dirty="0">
                <a:latin typeface="微软雅黑" panose="020B0503020204020204" pitchFamily="34" charset="-122"/>
                <a:ea typeface="微软雅黑" panose="020B0503020204020204" pitchFamily="34" charset="-122"/>
              </a:rPr>
              <a:t>若</a:t>
            </a:r>
            <a:r>
              <a:rPr lang="en-US" altLang="zh-CN" sz="2200" b="0" dirty="0">
                <a:latin typeface="微软雅黑" panose="020B0503020204020204" pitchFamily="34" charset="-122"/>
                <a:ea typeface="微软雅黑" panose="020B0503020204020204" pitchFamily="34" charset="-122"/>
              </a:rPr>
              <a:t>(value&gt;=down)</a:t>
            </a:r>
            <a:r>
              <a:rPr lang="zh-CN" altLang="en-US" sz="2200" b="0" dirty="0">
                <a:latin typeface="微软雅黑" panose="020B0503020204020204" pitchFamily="34" charset="-122"/>
                <a:ea typeface="微软雅黑" panose="020B0503020204020204" pitchFamily="34" charset="-122"/>
              </a:rPr>
              <a:t>，则将结点</a:t>
            </a:r>
            <a:r>
              <a:rPr lang="en-US" altLang="zh-CN" sz="2200" b="0" dirty="0">
                <a:latin typeface="微软雅黑" panose="020B0503020204020204" pitchFamily="34" charset="-122"/>
                <a:ea typeface="微软雅黑" panose="020B0503020204020204" pitchFamily="34" charset="-122"/>
              </a:rPr>
              <a:t>x</a:t>
            </a:r>
            <a:r>
              <a:rPr lang="zh-CN" altLang="en-US" sz="2200" b="0" dirty="0">
                <a:latin typeface="微软雅黑" panose="020B0503020204020204" pitchFamily="34" charset="-122"/>
                <a:ea typeface="微软雅黑" panose="020B0503020204020204" pitchFamily="34" charset="-122"/>
              </a:rPr>
              <a:t>加入表</a:t>
            </a:r>
            <a:r>
              <a:rPr lang="en-US" altLang="zh-CN" sz="2200" b="0" dirty="0">
                <a:latin typeface="微软雅黑" panose="020B0503020204020204" pitchFamily="34" charset="-122"/>
                <a:ea typeface="微软雅黑" panose="020B0503020204020204" pitchFamily="34" charset="-122"/>
              </a:rPr>
              <a:t>PT</a:t>
            </a:r>
            <a:r>
              <a:rPr lang="zh-CN" altLang="en-US" sz="2200" b="0" dirty="0">
                <a:latin typeface="微软雅黑" panose="020B0503020204020204" pitchFamily="34" charset="-122"/>
                <a:ea typeface="微软雅黑" panose="020B0503020204020204" pitchFamily="34" charset="-122"/>
              </a:rPr>
              <a:t>中；</a:t>
            </a:r>
          </a:p>
          <a:p>
            <a:pPr algn="just"/>
            <a:r>
              <a:rPr lang="en-US" altLang="zh-CN" sz="2200" b="0" dirty="0">
                <a:latin typeface="微软雅黑" panose="020B0503020204020204" pitchFamily="34" charset="-122"/>
                <a:ea typeface="微软雅黑" panose="020B0503020204020204" pitchFamily="34" charset="-122"/>
              </a:rPr>
              <a:t>4</a:t>
            </a:r>
            <a:r>
              <a:rPr lang="zh-CN" altLang="en-US" sz="2200" b="0" dirty="0">
                <a:latin typeface="微软雅黑" panose="020B0503020204020204" pitchFamily="34" charset="-122"/>
                <a:ea typeface="微软雅黑" panose="020B0503020204020204" pitchFamily="34" charset="-122"/>
              </a:rPr>
              <a:t>．循环直到某个叶子结点的目标函数值在表</a:t>
            </a:r>
            <a:r>
              <a:rPr lang="en-US" altLang="zh-CN" sz="2200" b="0" dirty="0">
                <a:latin typeface="微软雅黑" panose="020B0503020204020204" pitchFamily="34" charset="-122"/>
                <a:ea typeface="微软雅黑" panose="020B0503020204020204" pitchFamily="34" charset="-122"/>
              </a:rPr>
              <a:t>PT</a:t>
            </a:r>
            <a:r>
              <a:rPr lang="zh-CN" altLang="en-US" sz="2200" b="0" dirty="0">
                <a:latin typeface="微软雅黑" panose="020B0503020204020204" pitchFamily="34" charset="-122"/>
                <a:ea typeface="微软雅黑" panose="020B0503020204020204" pitchFamily="34" charset="-122"/>
              </a:rPr>
              <a:t>中最大</a:t>
            </a:r>
          </a:p>
          <a:p>
            <a:pPr algn="just"/>
            <a:r>
              <a:rPr lang="zh-CN" altLang="en-US" sz="2200" b="0" dirty="0">
                <a:latin typeface="微软雅黑" panose="020B0503020204020204" pitchFamily="34" charset="-122"/>
                <a:ea typeface="微软雅黑" panose="020B0503020204020204" pitchFamily="34" charset="-122"/>
              </a:rPr>
              <a:t>      </a:t>
            </a:r>
            <a:r>
              <a:rPr lang="en-US" altLang="zh-CN" sz="2200" b="0" dirty="0">
                <a:latin typeface="微软雅黑" panose="020B0503020204020204" pitchFamily="34" charset="-122"/>
                <a:ea typeface="微软雅黑" panose="020B0503020204020204" pitchFamily="34" charset="-122"/>
              </a:rPr>
              <a:t>4.1  </a:t>
            </a:r>
            <a:r>
              <a:rPr lang="en-US" altLang="zh-CN" sz="2200" b="0" dirty="0" err="1">
                <a:latin typeface="微软雅黑" panose="020B0503020204020204" pitchFamily="34" charset="-122"/>
                <a:ea typeface="微软雅黑" panose="020B0503020204020204" pitchFamily="34" charset="-122"/>
              </a:rPr>
              <a:t>i</a:t>
            </a:r>
            <a:r>
              <a:rPr lang="en-US" altLang="zh-CN" sz="2200" b="0" dirty="0">
                <a:latin typeface="微软雅黑" panose="020B0503020204020204" pitchFamily="34" charset="-122"/>
                <a:ea typeface="微软雅黑" panose="020B0503020204020204" pitchFamily="34" charset="-122"/>
              </a:rPr>
              <a:t>=</a:t>
            </a:r>
            <a:r>
              <a:rPr lang="zh-CN" altLang="en-US" sz="2200" b="0" dirty="0">
                <a:latin typeface="微软雅黑" panose="020B0503020204020204" pitchFamily="34" charset="-122"/>
                <a:ea typeface="微软雅黑" panose="020B0503020204020204" pitchFamily="34" charset="-122"/>
              </a:rPr>
              <a:t>表</a:t>
            </a:r>
            <a:r>
              <a:rPr lang="en-US" altLang="zh-CN" sz="2200" b="0" dirty="0">
                <a:latin typeface="微软雅黑" panose="020B0503020204020204" pitchFamily="34" charset="-122"/>
                <a:ea typeface="微软雅黑" panose="020B0503020204020204" pitchFamily="34" charset="-122"/>
              </a:rPr>
              <a:t>PT</a:t>
            </a:r>
            <a:r>
              <a:rPr lang="zh-CN" altLang="en-US" sz="2200" b="0" dirty="0">
                <a:latin typeface="微软雅黑" panose="020B0503020204020204" pitchFamily="34" charset="-122"/>
                <a:ea typeface="微软雅黑" panose="020B0503020204020204" pitchFamily="34" charset="-122"/>
              </a:rPr>
              <a:t>中值最大的结点；</a:t>
            </a:r>
          </a:p>
          <a:p>
            <a:pPr algn="just"/>
            <a:r>
              <a:rPr lang="zh-CN" altLang="en-US" sz="2200" b="0" dirty="0">
                <a:latin typeface="微软雅黑" panose="020B0503020204020204" pitchFamily="34" charset="-122"/>
                <a:ea typeface="微软雅黑" panose="020B0503020204020204" pitchFamily="34" charset="-122"/>
              </a:rPr>
              <a:t>      </a:t>
            </a:r>
            <a:r>
              <a:rPr lang="en-US" altLang="zh-CN" sz="2200" b="0" dirty="0">
                <a:latin typeface="微软雅黑" panose="020B0503020204020204" pitchFamily="34" charset="-122"/>
                <a:ea typeface="微软雅黑" panose="020B0503020204020204" pitchFamily="34" charset="-122"/>
              </a:rPr>
              <a:t>4.2 </a:t>
            </a:r>
            <a:r>
              <a:rPr lang="zh-CN" altLang="en-US" sz="2200" b="0" dirty="0">
                <a:latin typeface="微软雅黑" panose="020B0503020204020204" pitchFamily="34" charset="-122"/>
                <a:ea typeface="微软雅黑" panose="020B0503020204020204" pitchFamily="34" charset="-122"/>
              </a:rPr>
              <a:t>对结点</a:t>
            </a:r>
            <a:r>
              <a:rPr lang="en-US" altLang="zh-CN" sz="2200" b="0" dirty="0" err="1">
                <a:latin typeface="微软雅黑" panose="020B0503020204020204" pitchFamily="34" charset="-122"/>
                <a:ea typeface="微软雅黑" panose="020B0503020204020204" pitchFamily="34" charset="-122"/>
              </a:rPr>
              <a:t>i</a:t>
            </a:r>
            <a:r>
              <a:rPr lang="zh-CN" altLang="en-US" sz="2200" b="0" dirty="0">
                <a:latin typeface="微软雅黑" panose="020B0503020204020204" pitchFamily="34" charset="-122"/>
                <a:ea typeface="微软雅黑" panose="020B0503020204020204" pitchFamily="34" charset="-122"/>
              </a:rPr>
              <a:t>的每个孩子结点</a:t>
            </a:r>
            <a:r>
              <a:rPr lang="en-US" altLang="zh-CN" sz="2200" b="0" dirty="0">
                <a:latin typeface="微软雅黑" panose="020B0503020204020204" pitchFamily="34" charset="-122"/>
                <a:ea typeface="微软雅黑" panose="020B0503020204020204" pitchFamily="34" charset="-122"/>
              </a:rPr>
              <a:t>x</a:t>
            </a:r>
            <a:r>
              <a:rPr lang="zh-CN" altLang="en-US" sz="2200" b="0" dirty="0">
                <a:latin typeface="微软雅黑" panose="020B0503020204020204" pitchFamily="34" charset="-122"/>
                <a:ea typeface="微软雅黑" panose="020B0503020204020204" pitchFamily="34" charset="-122"/>
              </a:rPr>
              <a:t>执行下列操作</a:t>
            </a:r>
          </a:p>
          <a:p>
            <a:pPr algn="just"/>
            <a:r>
              <a:rPr lang="zh-CN" altLang="en-US" sz="2200" b="0" dirty="0">
                <a:latin typeface="微软雅黑" panose="020B0503020204020204" pitchFamily="34" charset="-122"/>
                <a:ea typeface="微软雅黑" panose="020B0503020204020204" pitchFamily="34" charset="-122"/>
              </a:rPr>
              <a:t>         </a:t>
            </a:r>
            <a:r>
              <a:rPr lang="en-US" altLang="zh-CN" sz="2200" b="0" dirty="0">
                <a:latin typeface="微软雅黑" panose="020B0503020204020204" pitchFamily="34" charset="-122"/>
                <a:ea typeface="微软雅黑" panose="020B0503020204020204" pitchFamily="34" charset="-122"/>
              </a:rPr>
              <a:t>4.2.1 </a:t>
            </a:r>
            <a:r>
              <a:rPr lang="zh-CN" altLang="en-US" sz="2200" b="0" dirty="0">
                <a:latin typeface="微软雅黑" panose="020B0503020204020204" pitchFamily="34" charset="-122"/>
                <a:ea typeface="微软雅黑" panose="020B0503020204020204" pitchFamily="34" charset="-122"/>
              </a:rPr>
              <a:t>估算结点</a:t>
            </a:r>
            <a:r>
              <a:rPr lang="en-US" altLang="zh-CN" sz="2200" b="0" dirty="0">
                <a:latin typeface="微软雅黑" panose="020B0503020204020204" pitchFamily="34" charset="-122"/>
                <a:ea typeface="微软雅黑" panose="020B0503020204020204" pitchFamily="34" charset="-122"/>
              </a:rPr>
              <a:t>x</a:t>
            </a:r>
            <a:r>
              <a:rPr lang="zh-CN" altLang="en-US" sz="2200" b="0" dirty="0">
                <a:latin typeface="微软雅黑" panose="020B0503020204020204" pitchFamily="34" charset="-122"/>
                <a:ea typeface="微软雅黑" panose="020B0503020204020204" pitchFamily="34" charset="-122"/>
              </a:rPr>
              <a:t>的目标函数值</a:t>
            </a:r>
            <a:r>
              <a:rPr lang="en-US" altLang="zh-CN" sz="2200" b="0" dirty="0">
                <a:latin typeface="微软雅黑" panose="020B0503020204020204" pitchFamily="34" charset="-122"/>
                <a:ea typeface="微软雅黑" panose="020B0503020204020204" pitchFamily="34" charset="-122"/>
              </a:rPr>
              <a:t>value;</a:t>
            </a:r>
          </a:p>
          <a:p>
            <a:pPr algn="just"/>
            <a:r>
              <a:rPr lang="en-US" altLang="zh-CN" sz="2200" b="0" dirty="0">
                <a:latin typeface="微软雅黑" panose="020B0503020204020204" pitchFamily="34" charset="-122"/>
                <a:ea typeface="微软雅黑" panose="020B0503020204020204" pitchFamily="34" charset="-122"/>
              </a:rPr>
              <a:t>         4.2.2 </a:t>
            </a:r>
            <a:r>
              <a:rPr lang="zh-CN" altLang="en-US" sz="2200" b="0" dirty="0">
                <a:latin typeface="微软雅黑" panose="020B0503020204020204" pitchFamily="34" charset="-122"/>
                <a:ea typeface="微软雅黑" panose="020B0503020204020204" pitchFamily="34" charset="-122"/>
              </a:rPr>
              <a:t>若</a:t>
            </a:r>
            <a:r>
              <a:rPr lang="en-US" altLang="zh-CN" sz="2200" b="0" dirty="0">
                <a:latin typeface="微软雅黑" panose="020B0503020204020204" pitchFamily="34" charset="-122"/>
                <a:ea typeface="微软雅黑" panose="020B0503020204020204" pitchFamily="34" charset="-122"/>
              </a:rPr>
              <a:t>(value&gt;=down)</a:t>
            </a:r>
            <a:r>
              <a:rPr lang="zh-CN" altLang="en-US" sz="2200" b="0" dirty="0">
                <a:latin typeface="微软雅黑" panose="020B0503020204020204" pitchFamily="34" charset="-122"/>
                <a:ea typeface="微软雅黑" panose="020B0503020204020204" pitchFamily="34" charset="-122"/>
              </a:rPr>
              <a:t>，则将结点</a:t>
            </a:r>
            <a:r>
              <a:rPr lang="en-US" altLang="zh-CN" sz="2200" b="0" dirty="0">
                <a:latin typeface="微软雅黑" panose="020B0503020204020204" pitchFamily="34" charset="-122"/>
                <a:ea typeface="微软雅黑" panose="020B0503020204020204" pitchFamily="34" charset="-122"/>
              </a:rPr>
              <a:t>x</a:t>
            </a:r>
            <a:r>
              <a:rPr lang="zh-CN" altLang="en-US" sz="2200" b="0" dirty="0">
                <a:latin typeface="微软雅黑" panose="020B0503020204020204" pitchFamily="34" charset="-122"/>
                <a:ea typeface="微软雅黑" panose="020B0503020204020204" pitchFamily="34" charset="-122"/>
              </a:rPr>
              <a:t>加入表</a:t>
            </a:r>
            <a:r>
              <a:rPr lang="en-US" altLang="zh-CN" sz="2200" b="0" dirty="0">
                <a:latin typeface="微软雅黑" panose="020B0503020204020204" pitchFamily="34" charset="-122"/>
                <a:ea typeface="微软雅黑" panose="020B0503020204020204" pitchFamily="34" charset="-122"/>
              </a:rPr>
              <a:t>PT</a:t>
            </a:r>
            <a:r>
              <a:rPr lang="zh-CN" altLang="en-US" sz="2200" b="0" dirty="0">
                <a:latin typeface="微软雅黑" panose="020B0503020204020204" pitchFamily="34" charset="-122"/>
                <a:ea typeface="微软雅黑" panose="020B0503020204020204" pitchFamily="34" charset="-122"/>
              </a:rPr>
              <a:t>中；</a:t>
            </a:r>
          </a:p>
          <a:p>
            <a:pPr algn="just"/>
            <a:r>
              <a:rPr lang="zh-CN" altLang="en-US" sz="2200" b="0" dirty="0">
                <a:latin typeface="微软雅黑" panose="020B0503020204020204" pitchFamily="34" charset="-122"/>
                <a:ea typeface="微软雅黑" panose="020B0503020204020204" pitchFamily="34" charset="-122"/>
              </a:rPr>
              <a:t>         </a:t>
            </a:r>
            <a:r>
              <a:rPr lang="en-US" altLang="zh-CN" sz="2200" b="0" dirty="0">
                <a:latin typeface="微软雅黑" panose="020B0503020204020204" pitchFamily="34" charset="-122"/>
                <a:ea typeface="微软雅黑" panose="020B0503020204020204" pitchFamily="34" charset="-122"/>
              </a:rPr>
              <a:t>4.2.3 </a:t>
            </a:r>
            <a:r>
              <a:rPr lang="zh-CN" altLang="en-US" sz="2200" b="0" dirty="0">
                <a:latin typeface="微软雅黑" panose="020B0503020204020204" pitchFamily="34" charset="-122"/>
                <a:ea typeface="微软雅黑" panose="020B0503020204020204" pitchFamily="34" charset="-122"/>
              </a:rPr>
              <a:t>若</a:t>
            </a:r>
            <a:r>
              <a:rPr lang="en-US" altLang="zh-CN" sz="2200" b="0" dirty="0">
                <a:latin typeface="微软雅黑" panose="020B0503020204020204" pitchFamily="34" charset="-122"/>
                <a:ea typeface="微软雅黑" panose="020B0503020204020204" pitchFamily="34" charset="-122"/>
              </a:rPr>
              <a:t>(</a:t>
            </a:r>
            <a:r>
              <a:rPr lang="zh-CN" altLang="en-US" sz="2200" b="0" dirty="0">
                <a:latin typeface="微软雅黑" panose="020B0503020204020204" pitchFamily="34" charset="-122"/>
                <a:ea typeface="微软雅黑" panose="020B0503020204020204" pitchFamily="34" charset="-122"/>
              </a:rPr>
              <a:t>结点</a:t>
            </a:r>
            <a:r>
              <a:rPr lang="en-US" altLang="zh-CN" sz="2200" b="0" dirty="0">
                <a:latin typeface="微软雅黑" panose="020B0503020204020204" pitchFamily="34" charset="-122"/>
                <a:ea typeface="微软雅黑" panose="020B0503020204020204" pitchFamily="34" charset="-122"/>
              </a:rPr>
              <a:t>x</a:t>
            </a:r>
            <a:r>
              <a:rPr lang="zh-CN" altLang="en-US" sz="2200" b="0" dirty="0">
                <a:latin typeface="微软雅黑" panose="020B0503020204020204" pitchFamily="34" charset="-122"/>
                <a:ea typeface="微软雅黑" panose="020B0503020204020204" pitchFamily="34" charset="-122"/>
              </a:rPr>
              <a:t>是叶子结点且结点</a:t>
            </a:r>
            <a:r>
              <a:rPr lang="en-US" altLang="zh-CN" sz="2200" b="0" dirty="0">
                <a:latin typeface="微软雅黑" panose="020B0503020204020204" pitchFamily="34" charset="-122"/>
                <a:ea typeface="微软雅黑" panose="020B0503020204020204" pitchFamily="34" charset="-122"/>
              </a:rPr>
              <a:t>x</a:t>
            </a:r>
            <a:r>
              <a:rPr lang="zh-CN" altLang="en-US" sz="2200" b="0" dirty="0">
                <a:latin typeface="微软雅黑" panose="020B0503020204020204" pitchFamily="34" charset="-122"/>
                <a:ea typeface="微软雅黑" panose="020B0503020204020204" pitchFamily="34" charset="-122"/>
              </a:rPr>
              <a:t>的</a:t>
            </a:r>
            <a:r>
              <a:rPr lang="en-US" altLang="zh-CN" sz="2200" b="0" dirty="0">
                <a:latin typeface="微软雅黑" panose="020B0503020204020204" pitchFamily="34" charset="-122"/>
                <a:ea typeface="微软雅黑" panose="020B0503020204020204" pitchFamily="34" charset="-122"/>
              </a:rPr>
              <a:t>value</a:t>
            </a:r>
            <a:r>
              <a:rPr lang="zh-CN" altLang="en-US" sz="2200" b="0" dirty="0">
                <a:latin typeface="微软雅黑" panose="020B0503020204020204" pitchFamily="34" charset="-122"/>
                <a:ea typeface="微软雅黑" panose="020B0503020204020204" pitchFamily="34" charset="-122"/>
              </a:rPr>
              <a:t>值在表</a:t>
            </a:r>
            <a:r>
              <a:rPr lang="en-US" altLang="zh-CN" sz="2200" b="0" dirty="0">
                <a:latin typeface="微软雅黑" panose="020B0503020204020204" pitchFamily="34" charset="-122"/>
                <a:ea typeface="微软雅黑" panose="020B0503020204020204" pitchFamily="34" charset="-122"/>
              </a:rPr>
              <a:t>PT</a:t>
            </a:r>
            <a:r>
              <a:rPr lang="zh-CN" altLang="en-US" sz="2200" b="0" dirty="0">
                <a:latin typeface="微软雅黑" panose="020B0503020204020204" pitchFamily="34" charset="-122"/>
                <a:ea typeface="微软雅黑" panose="020B0503020204020204" pitchFamily="34" charset="-122"/>
              </a:rPr>
              <a:t>中最大</a:t>
            </a:r>
            <a:r>
              <a:rPr lang="en-US" altLang="zh-CN" sz="2200" b="0" dirty="0">
                <a:latin typeface="微软雅黑" panose="020B0503020204020204" pitchFamily="34" charset="-122"/>
                <a:ea typeface="微软雅黑" panose="020B0503020204020204" pitchFamily="34" charset="-122"/>
              </a:rPr>
              <a:t>)</a:t>
            </a:r>
            <a:r>
              <a:rPr lang="zh-CN" altLang="en-US" sz="2200" b="0" dirty="0">
                <a:latin typeface="微软雅黑" panose="020B0503020204020204" pitchFamily="34" charset="-122"/>
                <a:ea typeface="微软雅黑" panose="020B0503020204020204" pitchFamily="34" charset="-122"/>
              </a:rPr>
              <a:t>，则将结点</a:t>
            </a:r>
            <a:r>
              <a:rPr lang="en-US" altLang="zh-CN" sz="2200" b="0" dirty="0">
                <a:latin typeface="微软雅黑" panose="020B0503020204020204" pitchFamily="34" charset="-122"/>
                <a:ea typeface="微软雅黑" panose="020B0503020204020204" pitchFamily="34" charset="-122"/>
              </a:rPr>
              <a:t>x</a:t>
            </a:r>
            <a:r>
              <a:rPr lang="zh-CN" altLang="en-US" sz="2200" b="0" dirty="0">
                <a:latin typeface="微软雅黑" panose="020B0503020204020204" pitchFamily="34" charset="-122"/>
                <a:ea typeface="微软雅黑" panose="020B0503020204020204" pitchFamily="34" charset="-122"/>
              </a:rPr>
              <a:t>对应的解输出，算法结束；</a:t>
            </a:r>
          </a:p>
          <a:p>
            <a:pPr algn="just"/>
            <a:r>
              <a:rPr lang="zh-CN" altLang="en-US" sz="2200" b="0" dirty="0">
                <a:latin typeface="微软雅黑" panose="020B0503020204020204" pitchFamily="34" charset="-122"/>
                <a:ea typeface="微软雅黑" panose="020B0503020204020204" pitchFamily="34" charset="-122"/>
              </a:rPr>
              <a:t>         </a:t>
            </a:r>
            <a:r>
              <a:rPr lang="en-US" altLang="zh-CN" sz="2200" b="0" dirty="0">
                <a:latin typeface="微软雅黑" panose="020B0503020204020204" pitchFamily="34" charset="-122"/>
                <a:ea typeface="微软雅黑" panose="020B0503020204020204" pitchFamily="34" charset="-122"/>
              </a:rPr>
              <a:t>4.2.4 </a:t>
            </a:r>
            <a:r>
              <a:rPr lang="zh-CN" altLang="en-US" sz="2200" b="0" dirty="0">
                <a:latin typeface="微软雅黑" panose="020B0503020204020204" pitchFamily="34" charset="-122"/>
                <a:ea typeface="微软雅黑" panose="020B0503020204020204" pitchFamily="34" charset="-122"/>
              </a:rPr>
              <a:t>若</a:t>
            </a:r>
            <a:r>
              <a:rPr lang="en-US" altLang="zh-CN" sz="2200" b="0" dirty="0">
                <a:latin typeface="微软雅黑" panose="020B0503020204020204" pitchFamily="34" charset="-122"/>
                <a:ea typeface="微软雅黑" panose="020B0503020204020204" pitchFamily="34" charset="-122"/>
              </a:rPr>
              <a:t>(</a:t>
            </a:r>
            <a:r>
              <a:rPr lang="zh-CN" altLang="en-US" sz="2200" b="0" dirty="0">
                <a:latin typeface="微软雅黑" panose="020B0503020204020204" pitchFamily="34" charset="-122"/>
                <a:ea typeface="微软雅黑" panose="020B0503020204020204" pitchFamily="34" charset="-122"/>
              </a:rPr>
              <a:t>结点</a:t>
            </a:r>
            <a:r>
              <a:rPr lang="en-US" altLang="zh-CN" sz="2200" b="0" dirty="0">
                <a:latin typeface="微软雅黑" panose="020B0503020204020204" pitchFamily="34" charset="-122"/>
                <a:ea typeface="微软雅黑" panose="020B0503020204020204" pitchFamily="34" charset="-122"/>
              </a:rPr>
              <a:t>x</a:t>
            </a:r>
            <a:r>
              <a:rPr lang="zh-CN" altLang="en-US" sz="2200" b="0" dirty="0">
                <a:latin typeface="微软雅黑" panose="020B0503020204020204" pitchFamily="34" charset="-122"/>
                <a:ea typeface="微软雅黑" panose="020B0503020204020204" pitchFamily="34" charset="-122"/>
              </a:rPr>
              <a:t>是叶子结点但结点</a:t>
            </a:r>
            <a:r>
              <a:rPr lang="en-US" altLang="zh-CN" sz="2200" b="0" dirty="0">
                <a:latin typeface="微软雅黑" panose="020B0503020204020204" pitchFamily="34" charset="-122"/>
                <a:ea typeface="微软雅黑" panose="020B0503020204020204" pitchFamily="34" charset="-122"/>
              </a:rPr>
              <a:t>x</a:t>
            </a:r>
            <a:r>
              <a:rPr lang="zh-CN" altLang="en-US" sz="2200" b="0" dirty="0">
                <a:latin typeface="微软雅黑" panose="020B0503020204020204" pitchFamily="34" charset="-122"/>
                <a:ea typeface="微软雅黑" panose="020B0503020204020204" pitchFamily="34" charset="-122"/>
              </a:rPr>
              <a:t>的</a:t>
            </a:r>
            <a:r>
              <a:rPr lang="en-US" altLang="zh-CN" sz="2200" b="0" dirty="0">
                <a:latin typeface="微软雅黑" panose="020B0503020204020204" pitchFamily="34" charset="-122"/>
                <a:ea typeface="微软雅黑" panose="020B0503020204020204" pitchFamily="34" charset="-122"/>
              </a:rPr>
              <a:t>value</a:t>
            </a:r>
            <a:r>
              <a:rPr lang="zh-CN" altLang="en-US" sz="2200" b="0" dirty="0">
                <a:latin typeface="微软雅黑" panose="020B0503020204020204" pitchFamily="34" charset="-122"/>
                <a:ea typeface="微软雅黑" panose="020B0503020204020204" pitchFamily="34" charset="-122"/>
              </a:rPr>
              <a:t>值在表</a:t>
            </a:r>
            <a:r>
              <a:rPr lang="en-US" altLang="zh-CN" sz="2200" b="0" dirty="0">
                <a:latin typeface="微软雅黑" panose="020B0503020204020204" pitchFamily="34" charset="-122"/>
                <a:ea typeface="微软雅黑" panose="020B0503020204020204" pitchFamily="34" charset="-122"/>
              </a:rPr>
              <a:t>PT</a:t>
            </a:r>
            <a:r>
              <a:rPr lang="zh-CN" altLang="en-US" sz="2200" b="0" dirty="0">
                <a:latin typeface="微软雅黑" panose="020B0503020204020204" pitchFamily="34" charset="-122"/>
                <a:ea typeface="微软雅黑" panose="020B0503020204020204" pitchFamily="34" charset="-122"/>
              </a:rPr>
              <a:t>中不是最大</a:t>
            </a:r>
            <a:r>
              <a:rPr lang="en-US" altLang="zh-CN" sz="2200" b="0" dirty="0">
                <a:latin typeface="微软雅黑" panose="020B0503020204020204" pitchFamily="34" charset="-122"/>
                <a:ea typeface="微软雅黑" panose="020B0503020204020204" pitchFamily="34" charset="-122"/>
              </a:rPr>
              <a:t>)</a:t>
            </a:r>
            <a:r>
              <a:rPr lang="zh-CN" altLang="en-US" sz="2200" b="0" dirty="0">
                <a:latin typeface="微软雅黑" panose="020B0503020204020204" pitchFamily="34" charset="-122"/>
                <a:ea typeface="微软雅黑" panose="020B0503020204020204" pitchFamily="34" charset="-122"/>
              </a:rPr>
              <a:t>，则令</a:t>
            </a:r>
            <a:r>
              <a:rPr lang="en-US" altLang="zh-CN" sz="2200" b="0" dirty="0">
                <a:latin typeface="微软雅黑" panose="020B0503020204020204" pitchFamily="34" charset="-122"/>
                <a:ea typeface="微软雅黑" panose="020B0503020204020204" pitchFamily="34" charset="-122"/>
              </a:rPr>
              <a:t>down=value</a:t>
            </a:r>
            <a:r>
              <a:rPr lang="zh-CN" altLang="en-US" sz="2200" b="0" dirty="0">
                <a:latin typeface="微软雅黑" panose="020B0503020204020204" pitchFamily="34" charset="-122"/>
                <a:ea typeface="微软雅黑" panose="020B0503020204020204" pitchFamily="34" charset="-122"/>
              </a:rPr>
              <a:t>，并且将表</a:t>
            </a:r>
            <a:r>
              <a:rPr lang="en-US" altLang="zh-CN" sz="2200" b="0" dirty="0">
                <a:latin typeface="微软雅黑" panose="020B0503020204020204" pitchFamily="34" charset="-122"/>
                <a:ea typeface="微软雅黑" panose="020B0503020204020204" pitchFamily="34" charset="-122"/>
              </a:rPr>
              <a:t>PT</a:t>
            </a:r>
            <a:r>
              <a:rPr lang="zh-CN" altLang="en-US" sz="2200" b="0" dirty="0">
                <a:latin typeface="微软雅黑" panose="020B0503020204020204" pitchFamily="34" charset="-122"/>
                <a:ea typeface="微软雅黑" panose="020B0503020204020204" pitchFamily="34" charset="-122"/>
              </a:rPr>
              <a:t>中所有小于</a:t>
            </a:r>
            <a:r>
              <a:rPr lang="en-US" altLang="zh-CN" sz="2200" b="0" dirty="0">
                <a:latin typeface="微软雅黑" panose="020B0503020204020204" pitchFamily="34" charset="-122"/>
                <a:ea typeface="微软雅黑" panose="020B0503020204020204" pitchFamily="34" charset="-122"/>
              </a:rPr>
              <a:t>value</a:t>
            </a:r>
            <a:r>
              <a:rPr lang="zh-CN" altLang="en-US" sz="2200" b="0" dirty="0">
                <a:latin typeface="微软雅黑" panose="020B0503020204020204" pitchFamily="34" charset="-122"/>
                <a:ea typeface="微软雅黑" panose="020B0503020204020204" pitchFamily="34" charset="-122"/>
              </a:rPr>
              <a:t>的结点删除；</a:t>
            </a:r>
          </a:p>
        </p:txBody>
      </p:sp>
      <p:sp>
        <p:nvSpPr>
          <p:cNvPr id="4" name="Rectangle 2"/>
          <p:cNvSpPr>
            <a:spLocks noGrp="1" noChangeArrowheads="1"/>
          </p:cNvSpPr>
          <p:nvPr>
            <p:ph type="title"/>
          </p:nvPr>
        </p:nvSpPr>
        <p:spPr>
          <a:xfrm>
            <a:off x="1150938" y="214313"/>
            <a:ext cx="7793037" cy="1054100"/>
          </a:xfrm>
        </p:spPr>
        <p:txBody>
          <a:bodyPr/>
          <a:lstStyle/>
          <a:p>
            <a:r>
              <a:rPr lang="zh-CN" altLang="en-US" dirty="0"/>
              <a:t>小结</a:t>
            </a:r>
          </a:p>
        </p:txBody>
      </p:sp>
    </p:spTree>
    <p:extLst>
      <p:ext uri="{BB962C8B-B14F-4D97-AF65-F5344CB8AC3E}">
        <p14:creationId xmlns:p14="http://schemas.microsoft.com/office/powerpoint/2010/main" val="2690326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fade">
                                      <p:cBhvr>
                                        <p:cTn id="12" dur="500"/>
                                        <p:tgtEl>
                                          <p:spTgt spid="18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fade">
                                      <p:cBhvr>
                                        <p:cTn id="17" dur="500"/>
                                        <p:tgtEl>
                                          <p:spTgt spid="184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435">
                                            <p:txEl>
                                              <p:pRg st="3" end="3"/>
                                            </p:txEl>
                                          </p:spTgt>
                                        </p:tgtEl>
                                        <p:attrNameLst>
                                          <p:attrName>style.visibility</p:attrName>
                                        </p:attrNameLst>
                                      </p:cBhvr>
                                      <p:to>
                                        <p:strVal val="visible"/>
                                      </p:to>
                                    </p:set>
                                    <p:animEffect transition="in" filter="fade">
                                      <p:cBhvr>
                                        <p:cTn id="22" dur="500"/>
                                        <p:tgtEl>
                                          <p:spTgt spid="184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435">
                                            <p:txEl>
                                              <p:pRg st="4" end="4"/>
                                            </p:txEl>
                                          </p:spTgt>
                                        </p:tgtEl>
                                        <p:attrNameLst>
                                          <p:attrName>style.visibility</p:attrName>
                                        </p:attrNameLst>
                                      </p:cBhvr>
                                      <p:to>
                                        <p:strVal val="visible"/>
                                      </p:to>
                                    </p:set>
                                    <p:animEffect transition="in" filter="fade">
                                      <p:cBhvr>
                                        <p:cTn id="27" dur="500"/>
                                        <p:tgtEl>
                                          <p:spTgt spid="184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435">
                                            <p:txEl>
                                              <p:pRg st="5" end="5"/>
                                            </p:txEl>
                                          </p:spTgt>
                                        </p:tgtEl>
                                        <p:attrNameLst>
                                          <p:attrName>style.visibility</p:attrName>
                                        </p:attrNameLst>
                                      </p:cBhvr>
                                      <p:to>
                                        <p:strVal val="visible"/>
                                      </p:to>
                                    </p:set>
                                    <p:animEffect transition="in" filter="fade">
                                      <p:cBhvr>
                                        <p:cTn id="32" dur="500"/>
                                        <p:tgtEl>
                                          <p:spTgt spid="1843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435">
                                            <p:txEl>
                                              <p:pRg st="6" end="6"/>
                                            </p:txEl>
                                          </p:spTgt>
                                        </p:tgtEl>
                                        <p:attrNameLst>
                                          <p:attrName>style.visibility</p:attrName>
                                        </p:attrNameLst>
                                      </p:cBhvr>
                                      <p:to>
                                        <p:strVal val="visible"/>
                                      </p:to>
                                    </p:set>
                                    <p:animEffect transition="in" filter="fade">
                                      <p:cBhvr>
                                        <p:cTn id="37" dur="500"/>
                                        <p:tgtEl>
                                          <p:spTgt spid="1843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435">
                                            <p:txEl>
                                              <p:pRg st="7" end="7"/>
                                            </p:txEl>
                                          </p:spTgt>
                                        </p:tgtEl>
                                        <p:attrNameLst>
                                          <p:attrName>style.visibility</p:attrName>
                                        </p:attrNameLst>
                                      </p:cBhvr>
                                      <p:to>
                                        <p:strVal val="visible"/>
                                      </p:to>
                                    </p:set>
                                    <p:animEffect transition="in" filter="fade">
                                      <p:cBhvr>
                                        <p:cTn id="42" dur="500"/>
                                        <p:tgtEl>
                                          <p:spTgt spid="1843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8435">
                                            <p:txEl>
                                              <p:pRg st="8" end="8"/>
                                            </p:txEl>
                                          </p:spTgt>
                                        </p:tgtEl>
                                        <p:attrNameLst>
                                          <p:attrName>style.visibility</p:attrName>
                                        </p:attrNameLst>
                                      </p:cBhvr>
                                      <p:to>
                                        <p:strVal val="visible"/>
                                      </p:to>
                                    </p:set>
                                    <p:animEffect transition="in" filter="fade">
                                      <p:cBhvr>
                                        <p:cTn id="47" dur="500"/>
                                        <p:tgtEl>
                                          <p:spTgt spid="1843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8435">
                                            <p:txEl>
                                              <p:pRg st="9" end="9"/>
                                            </p:txEl>
                                          </p:spTgt>
                                        </p:tgtEl>
                                        <p:attrNameLst>
                                          <p:attrName>style.visibility</p:attrName>
                                        </p:attrNameLst>
                                      </p:cBhvr>
                                      <p:to>
                                        <p:strVal val="visible"/>
                                      </p:to>
                                    </p:set>
                                    <p:animEffect transition="in" filter="fade">
                                      <p:cBhvr>
                                        <p:cTn id="52" dur="500"/>
                                        <p:tgtEl>
                                          <p:spTgt spid="1843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8435">
                                            <p:txEl>
                                              <p:pRg st="10" end="10"/>
                                            </p:txEl>
                                          </p:spTgt>
                                        </p:tgtEl>
                                        <p:attrNameLst>
                                          <p:attrName>style.visibility</p:attrName>
                                        </p:attrNameLst>
                                      </p:cBhvr>
                                      <p:to>
                                        <p:strVal val="visible"/>
                                      </p:to>
                                    </p:set>
                                    <p:animEffect transition="in" filter="fade">
                                      <p:cBhvr>
                                        <p:cTn id="57" dur="500"/>
                                        <p:tgtEl>
                                          <p:spTgt spid="1843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8435">
                                            <p:txEl>
                                              <p:pRg st="11" end="11"/>
                                            </p:txEl>
                                          </p:spTgt>
                                        </p:tgtEl>
                                        <p:attrNameLst>
                                          <p:attrName>style.visibility</p:attrName>
                                        </p:attrNameLst>
                                      </p:cBhvr>
                                      <p:to>
                                        <p:strVal val="visible"/>
                                      </p:to>
                                    </p:set>
                                    <p:animEffect transition="in" filter="fade">
                                      <p:cBhvr>
                                        <p:cTn id="62" dur="500"/>
                                        <p:tgtEl>
                                          <p:spTgt spid="1843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323528" y="348458"/>
            <a:ext cx="8229600" cy="2736850"/>
          </a:xfrm>
        </p:spPr>
        <p:txBody>
          <a:bodyPr/>
          <a:lstStyle/>
          <a:p>
            <a:pPr eaLnBrk="1" hangingPunct="1"/>
            <a:r>
              <a:rPr lang="zh-CN" altLang="en-US" dirty="0"/>
              <a:t>应用分支限界法的其他关键问题：</a:t>
            </a:r>
          </a:p>
          <a:p>
            <a:pPr lvl="1" eaLnBrk="1" hangingPunct="1"/>
            <a:r>
              <a:rPr lang="zh-CN" altLang="en-US" dirty="0"/>
              <a:t>如何确定最优解中的各个分量？</a:t>
            </a:r>
          </a:p>
          <a:p>
            <a:pPr lvl="2" eaLnBrk="1" hangingPunct="1"/>
            <a:r>
              <a:rPr lang="zh-CN" altLang="en-US" dirty="0"/>
              <a:t>对每个扩展结点</a:t>
            </a:r>
            <a:r>
              <a:rPr lang="zh-CN" altLang="en-US" u="sng" dirty="0">
                <a:solidFill>
                  <a:srgbClr val="0000FF"/>
                </a:solidFill>
              </a:rPr>
              <a:t>保存根结点到该结点的路径</a:t>
            </a:r>
            <a:r>
              <a:rPr lang="zh-CN" altLang="en-US" dirty="0"/>
              <a:t>；</a:t>
            </a:r>
          </a:p>
          <a:p>
            <a:pPr lvl="2" eaLnBrk="1" hangingPunct="1">
              <a:buFont typeface="Wingdings" panose="05000000000000000000" pitchFamily="2" charset="2"/>
              <a:buNone/>
            </a:pPr>
            <a:r>
              <a:rPr lang="zh-CN" altLang="en-US" dirty="0"/>
              <a:t>例如，</a:t>
            </a:r>
            <a:r>
              <a:rPr kumimoji="1" lang="en-US" altLang="zh-CN" dirty="0"/>
              <a:t>0/1</a:t>
            </a:r>
            <a:r>
              <a:rPr kumimoji="1" lang="zh-CN" altLang="en-US" dirty="0"/>
              <a:t>背包问题。将</a:t>
            </a:r>
            <a:r>
              <a:rPr kumimoji="1" lang="zh-CN" altLang="en-US" dirty="0">
                <a:solidFill>
                  <a:srgbClr val="0000FF"/>
                </a:solidFill>
              </a:rPr>
              <a:t>部分解</a:t>
            </a:r>
            <a:r>
              <a:rPr kumimoji="1" lang="en-US" altLang="zh-CN" dirty="0">
                <a:solidFill>
                  <a:srgbClr val="0000FF"/>
                </a:solidFill>
              </a:rPr>
              <a:t>(</a:t>
            </a:r>
            <a:r>
              <a:rPr kumimoji="1" lang="en-US" altLang="zh-CN" i="1" dirty="0">
                <a:solidFill>
                  <a:srgbClr val="0000FF"/>
                </a:solidFill>
              </a:rPr>
              <a:t>x</a:t>
            </a:r>
            <a:r>
              <a:rPr kumimoji="1" lang="en-US" altLang="zh-CN" baseline="-25000" dirty="0">
                <a:solidFill>
                  <a:srgbClr val="0000FF"/>
                </a:solidFill>
              </a:rPr>
              <a:t>1</a:t>
            </a:r>
            <a:r>
              <a:rPr kumimoji="1" lang="en-US" altLang="zh-CN" dirty="0">
                <a:solidFill>
                  <a:srgbClr val="0000FF"/>
                </a:solidFill>
              </a:rPr>
              <a:t>, …, </a:t>
            </a:r>
            <a:r>
              <a:rPr kumimoji="1" lang="en-US" altLang="zh-CN" i="1" dirty="0">
                <a:solidFill>
                  <a:srgbClr val="0000FF"/>
                </a:solidFill>
              </a:rPr>
              <a:t>x</a:t>
            </a:r>
            <a:r>
              <a:rPr kumimoji="1" lang="en-US" altLang="zh-CN" i="1" baseline="-25000" dirty="0">
                <a:solidFill>
                  <a:srgbClr val="0000FF"/>
                </a:solidFill>
              </a:rPr>
              <a:t>i</a:t>
            </a:r>
            <a:r>
              <a:rPr kumimoji="1" lang="en-US" altLang="zh-CN" dirty="0">
                <a:solidFill>
                  <a:srgbClr val="0000FF"/>
                </a:solidFill>
              </a:rPr>
              <a:t>)</a:t>
            </a:r>
            <a:r>
              <a:rPr kumimoji="1" lang="zh-CN" altLang="en-US" dirty="0"/>
              <a:t>和该部分解的</a:t>
            </a:r>
            <a:r>
              <a:rPr kumimoji="1" lang="zh-CN" altLang="en-US" dirty="0">
                <a:solidFill>
                  <a:srgbClr val="0000FF"/>
                </a:solidFill>
              </a:rPr>
              <a:t>目标函数的上界值</a:t>
            </a:r>
            <a:r>
              <a:rPr kumimoji="1" lang="zh-CN" altLang="en-US" dirty="0"/>
              <a:t>都存储在待处理结点表</a:t>
            </a:r>
            <a:r>
              <a:rPr kumimoji="1" lang="en-US" altLang="zh-CN" dirty="0"/>
              <a:t>PT</a:t>
            </a:r>
            <a:r>
              <a:rPr kumimoji="1" lang="zh-CN" altLang="en-US" dirty="0"/>
              <a:t>中，在搜索过程中表</a:t>
            </a:r>
            <a:r>
              <a:rPr kumimoji="1" lang="en-US" altLang="zh-CN" dirty="0"/>
              <a:t>PT</a:t>
            </a:r>
            <a:r>
              <a:rPr kumimoji="1" lang="zh-CN" altLang="en-US" dirty="0"/>
              <a:t>的状态如下：</a:t>
            </a:r>
          </a:p>
        </p:txBody>
      </p:sp>
      <p:grpSp>
        <p:nvGrpSpPr>
          <p:cNvPr id="2" name="组合 1"/>
          <p:cNvGrpSpPr/>
          <p:nvPr/>
        </p:nvGrpSpPr>
        <p:grpSpPr>
          <a:xfrm>
            <a:off x="539750" y="3789363"/>
            <a:ext cx="8353425" cy="2663825"/>
            <a:chOff x="539750" y="3789363"/>
            <a:chExt cx="8353425" cy="2663825"/>
          </a:xfrm>
        </p:grpSpPr>
        <p:sp>
          <p:nvSpPr>
            <p:cNvPr id="20484" name="Text Box 5"/>
            <p:cNvSpPr txBox="1">
              <a:spLocks noChangeArrowheads="1"/>
            </p:cNvSpPr>
            <p:nvPr/>
          </p:nvSpPr>
          <p:spPr bwMode="auto">
            <a:xfrm>
              <a:off x="4813300" y="5476876"/>
              <a:ext cx="3294063" cy="4476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104000"/>
                </a:lnSpc>
              </a:pPr>
              <a:r>
                <a:rPr lang="en-US" altLang="zh-CN" sz="1600" dirty="0">
                  <a:solidFill>
                    <a:srgbClr val="0000FF"/>
                  </a:solidFill>
                  <a:latin typeface="Times New Roman" panose="02020603050405020304" pitchFamily="18" charset="0"/>
                  <a:ea typeface="宋体" panose="02010600030101010101" pitchFamily="2" charset="-122"/>
                </a:rPr>
                <a:t>(1,0,1,0)65     </a:t>
              </a:r>
              <a:r>
                <a:rPr lang="en-US" altLang="zh-CN" sz="1600" dirty="0">
                  <a:latin typeface="Times New Roman" panose="02020603050405020304" pitchFamily="18" charset="0"/>
                  <a:ea typeface="宋体" panose="02010600030101010101" pitchFamily="2" charset="-122"/>
                </a:rPr>
                <a:t>(1,0,0)64           (0)60 </a:t>
              </a:r>
              <a:endParaRPr lang="en-US" altLang="zh-CN" sz="1600" dirty="0">
                <a:solidFill>
                  <a:srgbClr val="0000FF"/>
                </a:solidFill>
                <a:latin typeface="Times New Roman" panose="02020603050405020304" pitchFamily="18" charset="0"/>
                <a:ea typeface="宋体" panose="02010600030101010101" pitchFamily="2" charset="-122"/>
              </a:endParaRPr>
            </a:p>
          </p:txBody>
        </p:sp>
        <p:sp>
          <p:nvSpPr>
            <p:cNvPr id="20485" name="Line 6"/>
            <p:cNvSpPr>
              <a:spLocks noChangeShapeType="1"/>
            </p:cNvSpPr>
            <p:nvPr/>
          </p:nvSpPr>
          <p:spPr bwMode="auto">
            <a:xfrm>
              <a:off x="5848350" y="5484813"/>
              <a:ext cx="0" cy="447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6" name="Line 7"/>
            <p:cNvSpPr>
              <a:spLocks noChangeShapeType="1"/>
            </p:cNvSpPr>
            <p:nvPr/>
          </p:nvSpPr>
          <p:spPr bwMode="auto">
            <a:xfrm>
              <a:off x="6996113" y="5489576"/>
              <a:ext cx="0" cy="447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7" name="Text Box 8"/>
            <p:cNvSpPr txBox="1">
              <a:spLocks noChangeArrowheads="1"/>
            </p:cNvSpPr>
            <p:nvPr/>
          </p:nvSpPr>
          <p:spPr bwMode="auto">
            <a:xfrm>
              <a:off x="790575" y="4705351"/>
              <a:ext cx="74295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1600">
                  <a:latin typeface="Times New Roman" panose="02020603050405020304" pitchFamily="18" charset="0"/>
                  <a:ea typeface="宋体" panose="02010600030101010101" pitchFamily="2" charset="-122"/>
                </a:rPr>
                <a:t>(a) </a:t>
              </a:r>
              <a:r>
                <a:rPr lang="zh-CN" altLang="en-US" sz="1600">
                  <a:latin typeface="Times New Roman" panose="02020603050405020304" pitchFamily="18" charset="0"/>
                  <a:ea typeface="宋体" panose="02010600030101010101" pitchFamily="2" charset="-122"/>
                </a:rPr>
                <a:t>扩展根结点后表</a:t>
              </a:r>
              <a:r>
                <a:rPr lang="en-US" altLang="zh-CN" sz="1600">
                  <a:latin typeface="Times New Roman" panose="02020603050405020304" pitchFamily="18" charset="0"/>
                  <a:ea typeface="宋体" panose="02010600030101010101" pitchFamily="2" charset="-122"/>
                </a:rPr>
                <a:t>PT</a:t>
              </a:r>
              <a:r>
                <a:rPr lang="zh-CN" altLang="en-US" sz="1600">
                  <a:latin typeface="Times New Roman" panose="02020603050405020304" pitchFamily="18" charset="0"/>
                  <a:ea typeface="宋体" panose="02010600030101010101" pitchFamily="2" charset="-122"/>
                </a:rPr>
                <a:t>状态                                          </a:t>
              </a:r>
              <a:r>
                <a:rPr lang="en-US" altLang="zh-CN" sz="1600">
                  <a:latin typeface="Times New Roman" panose="02020603050405020304" pitchFamily="18" charset="0"/>
                  <a:ea typeface="宋体" panose="02010600030101010101" pitchFamily="2" charset="-122"/>
                </a:rPr>
                <a:t>(b) </a:t>
              </a:r>
              <a:r>
                <a:rPr lang="zh-CN" altLang="en-US" sz="1600">
                  <a:latin typeface="Times New Roman" panose="02020603050405020304" pitchFamily="18" charset="0"/>
                  <a:ea typeface="宋体" panose="02010600030101010101" pitchFamily="2" charset="-122"/>
                </a:rPr>
                <a:t>扩展结点</a:t>
              </a:r>
              <a:r>
                <a:rPr lang="en-US" altLang="zh-CN" sz="1600">
                  <a:latin typeface="Times New Roman" panose="02020603050405020304" pitchFamily="18" charset="0"/>
                  <a:ea typeface="宋体" panose="02010600030101010101" pitchFamily="2" charset="-122"/>
                </a:rPr>
                <a:t>2</a:t>
              </a:r>
              <a:r>
                <a:rPr lang="zh-CN" altLang="en-US" sz="1600">
                  <a:latin typeface="Times New Roman" panose="02020603050405020304" pitchFamily="18" charset="0"/>
                  <a:ea typeface="宋体" panose="02010600030101010101" pitchFamily="2" charset="-122"/>
                </a:rPr>
                <a:t>后表</a:t>
              </a:r>
              <a:r>
                <a:rPr lang="en-US" altLang="zh-CN" sz="1600">
                  <a:latin typeface="Times New Roman" panose="02020603050405020304" pitchFamily="18" charset="0"/>
                  <a:ea typeface="宋体" panose="02010600030101010101" pitchFamily="2" charset="-122"/>
                </a:rPr>
                <a:t>PT</a:t>
              </a:r>
              <a:r>
                <a:rPr lang="zh-CN" altLang="en-US" sz="1600">
                  <a:latin typeface="Times New Roman" panose="02020603050405020304" pitchFamily="18" charset="0"/>
                  <a:ea typeface="宋体" panose="02010600030101010101" pitchFamily="2" charset="-122"/>
                </a:rPr>
                <a:t>状态</a:t>
              </a:r>
            </a:p>
          </p:txBody>
        </p:sp>
        <p:sp>
          <p:nvSpPr>
            <p:cNvPr id="20488" name="Text Box 9"/>
            <p:cNvSpPr txBox="1">
              <a:spLocks noChangeArrowheads="1"/>
            </p:cNvSpPr>
            <p:nvPr/>
          </p:nvSpPr>
          <p:spPr bwMode="auto">
            <a:xfrm>
              <a:off x="790575" y="6091238"/>
              <a:ext cx="81026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1600">
                  <a:latin typeface="Times New Roman" panose="02020603050405020304" pitchFamily="18" charset="0"/>
                  <a:ea typeface="宋体" panose="02010600030101010101" pitchFamily="2" charset="-122"/>
                </a:rPr>
                <a:t>(c) </a:t>
              </a:r>
              <a:r>
                <a:rPr lang="zh-CN" altLang="en-US" sz="1600">
                  <a:latin typeface="Times New Roman" panose="02020603050405020304" pitchFamily="18" charset="0"/>
                  <a:ea typeface="宋体" panose="02010600030101010101" pitchFamily="2" charset="-122"/>
                </a:rPr>
                <a:t>扩展结点</a:t>
              </a:r>
              <a:r>
                <a:rPr lang="en-US" altLang="zh-CN" sz="1600">
                  <a:latin typeface="Times New Roman" panose="02020603050405020304" pitchFamily="18" charset="0"/>
                  <a:ea typeface="宋体" panose="02010600030101010101" pitchFamily="2" charset="-122"/>
                </a:rPr>
                <a:t>5</a:t>
              </a:r>
              <a:r>
                <a:rPr lang="zh-CN" altLang="en-US" sz="1600">
                  <a:latin typeface="Times New Roman" panose="02020603050405020304" pitchFamily="18" charset="0"/>
                  <a:ea typeface="宋体" panose="02010600030101010101" pitchFamily="2" charset="-122"/>
                </a:rPr>
                <a:t>后表</a:t>
              </a:r>
              <a:r>
                <a:rPr lang="en-US" altLang="zh-CN" sz="1600">
                  <a:latin typeface="Times New Roman" panose="02020603050405020304" pitchFamily="18" charset="0"/>
                  <a:ea typeface="宋体" panose="02010600030101010101" pitchFamily="2" charset="-122"/>
                </a:rPr>
                <a:t>PT</a:t>
              </a:r>
              <a:r>
                <a:rPr lang="zh-CN" altLang="en-US" sz="1600">
                  <a:latin typeface="Times New Roman" panose="02020603050405020304" pitchFamily="18" charset="0"/>
                  <a:ea typeface="宋体" panose="02010600030101010101" pitchFamily="2" charset="-122"/>
                </a:rPr>
                <a:t>状态                          </a:t>
              </a:r>
              <a:r>
                <a:rPr lang="en-US" altLang="zh-CN" sz="1600">
                  <a:latin typeface="Times New Roman" panose="02020603050405020304" pitchFamily="18" charset="0"/>
                  <a:ea typeface="宋体" panose="02010600030101010101" pitchFamily="2" charset="-122"/>
                </a:rPr>
                <a:t>(d) </a:t>
              </a:r>
              <a:r>
                <a:rPr lang="zh-CN" altLang="en-US" sz="1600">
                  <a:latin typeface="Times New Roman" panose="02020603050405020304" pitchFamily="18" charset="0"/>
                  <a:ea typeface="宋体" panose="02010600030101010101" pitchFamily="2" charset="-122"/>
                </a:rPr>
                <a:t>扩展结点</a:t>
              </a:r>
              <a:r>
                <a:rPr lang="en-US" altLang="zh-CN" sz="1600">
                  <a:latin typeface="Times New Roman" panose="02020603050405020304" pitchFamily="18" charset="0"/>
                  <a:ea typeface="宋体" panose="02010600030101010101" pitchFamily="2" charset="-122"/>
                </a:rPr>
                <a:t>6</a:t>
              </a:r>
              <a:r>
                <a:rPr lang="zh-CN" altLang="en-US" sz="1600">
                  <a:latin typeface="Times New Roman" panose="02020603050405020304" pitchFamily="18" charset="0"/>
                  <a:ea typeface="宋体" panose="02010600030101010101" pitchFamily="2" charset="-122"/>
                </a:rPr>
                <a:t>后表</a:t>
              </a:r>
              <a:r>
                <a:rPr lang="en-US" altLang="zh-CN" sz="1600">
                  <a:latin typeface="Times New Roman" panose="02020603050405020304" pitchFamily="18" charset="0"/>
                  <a:ea typeface="宋体" panose="02010600030101010101" pitchFamily="2" charset="-122"/>
                </a:rPr>
                <a:t>PT</a:t>
              </a:r>
              <a:r>
                <a:rPr lang="zh-CN" altLang="en-US" sz="1600">
                  <a:latin typeface="Times New Roman" panose="02020603050405020304" pitchFamily="18" charset="0"/>
                  <a:ea typeface="宋体" panose="02010600030101010101" pitchFamily="2" charset="-122"/>
                </a:rPr>
                <a:t>状态，最优解为</a:t>
              </a:r>
              <a:r>
                <a:rPr lang="en-US" altLang="zh-CN" sz="1600">
                  <a:latin typeface="Times New Roman" panose="02020603050405020304" pitchFamily="18" charset="0"/>
                  <a:ea typeface="宋体" panose="02010600030101010101" pitchFamily="2" charset="-122"/>
                </a:rPr>
                <a:t>(1,0,1,0)65</a:t>
              </a:r>
            </a:p>
          </p:txBody>
        </p:sp>
        <p:sp>
          <p:nvSpPr>
            <p:cNvPr id="20489" name="Text Box 10"/>
            <p:cNvSpPr txBox="1">
              <a:spLocks noChangeArrowheads="1"/>
            </p:cNvSpPr>
            <p:nvPr/>
          </p:nvSpPr>
          <p:spPr bwMode="auto">
            <a:xfrm>
              <a:off x="539750" y="5476876"/>
              <a:ext cx="3294063" cy="4476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104000"/>
                </a:lnSpc>
              </a:pPr>
              <a:r>
                <a:rPr lang="en-US" altLang="zh-CN" sz="1600" dirty="0">
                  <a:latin typeface="Times New Roman" panose="02020603050405020304" pitchFamily="18" charset="0"/>
                  <a:ea typeface="宋体" panose="02010600030101010101" pitchFamily="2" charset="-122"/>
                </a:rPr>
                <a:t>(1,0,1)69        (1,0,0)64          (0)60 </a:t>
              </a:r>
            </a:p>
            <a:p>
              <a:pPr algn="just"/>
              <a:endParaRPr lang="en-US" altLang="zh-CN" sz="1600" dirty="0">
                <a:latin typeface="Times New Roman" panose="02020603050405020304" pitchFamily="18" charset="0"/>
                <a:ea typeface="宋体" panose="02010600030101010101" pitchFamily="2" charset="-122"/>
              </a:endParaRPr>
            </a:p>
          </p:txBody>
        </p:sp>
        <p:sp>
          <p:nvSpPr>
            <p:cNvPr id="20490" name="Line 11"/>
            <p:cNvSpPr>
              <a:spLocks noChangeShapeType="1"/>
            </p:cNvSpPr>
            <p:nvPr/>
          </p:nvSpPr>
          <p:spPr bwMode="auto">
            <a:xfrm>
              <a:off x="1574800" y="5484813"/>
              <a:ext cx="0" cy="447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1" name="Line 12"/>
            <p:cNvSpPr>
              <a:spLocks noChangeShapeType="1"/>
            </p:cNvSpPr>
            <p:nvPr/>
          </p:nvSpPr>
          <p:spPr bwMode="auto">
            <a:xfrm>
              <a:off x="2722563" y="5489576"/>
              <a:ext cx="0" cy="447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2" name="Text Box 13"/>
            <p:cNvSpPr txBox="1">
              <a:spLocks noChangeArrowheads="1"/>
            </p:cNvSpPr>
            <p:nvPr/>
          </p:nvSpPr>
          <p:spPr bwMode="auto">
            <a:xfrm>
              <a:off x="539750" y="4133851"/>
              <a:ext cx="3294063" cy="4476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1600" dirty="0">
                  <a:latin typeface="Times New Roman" panose="02020603050405020304" pitchFamily="18" charset="0"/>
                  <a:ea typeface="宋体" panose="02010600030101010101" pitchFamily="2" charset="-122"/>
                </a:rPr>
                <a:t>(1)76            (0)60</a:t>
              </a:r>
            </a:p>
            <a:p>
              <a:pPr algn="just"/>
              <a:endParaRPr lang="en-US" altLang="zh-CN" sz="1600" dirty="0">
                <a:latin typeface="Times New Roman" panose="02020603050405020304" pitchFamily="18" charset="0"/>
                <a:ea typeface="宋体" panose="02010600030101010101" pitchFamily="2" charset="-122"/>
              </a:endParaRPr>
            </a:p>
          </p:txBody>
        </p:sp>
        <p:sp>
          <p:nvSpPr>
            <p:cNvPr id="20493" name="Line 14"/>
            <p:cNvSpPr>
              <a:spLocks noChangeShapeType="1"/>
            </p:cNvSpPr>
            <p:nvPr/>
          </p:nvSpPr>
          <p:spPr bwMode="auto">
            <a:xfrm>
              <a:off x="1574800" y="4141788"/>
              <a:ext cx="0" cy="447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4" name="Line 15"/>
            <p:cNvSpPr>
              <a:spLocks noChangeShapeType="1"/>
            </p:cNvSpPr>
            <p:nvPr/>
          </p:nvSpPr>
          <p:spPr bwMode="auto">
            <a:xfrm>
              <a:off x="2722563" y="4146551"/>
              <a:ext cx="0" cy="447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5" name="Text Box 16"/>
            <p:cNvSpPr txBox="1">
              <a:spLocks noChangeArrowheads="1"/>
            </p:cNvSpPr>
            <p:nvPr/>
          </p:nvSpPr>
          <p:spPr bwMode="auto">
            <a:xfrm>
              <a:off x="4813300" y="4132263"/>
              <a:ext cx="3294063" cy="4476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104000"/>
                </a:lnSpc>
              </a:pPr>
              <a:r>
                <a:rPr lang="en-US" altLang="zh-CN" sz="1600" dirty="0">
                  <a:latin typeface="Times New Roman" panose="02020603050405020304" pitchFamily="18" charset="0"/>
                  <a:ea typeface="宋体" panose="02010600030101010101" pitchFamily="2" charset="-122"/>
                </a:rPr>
                <a:t>(1,0)70           (0)60</a:t>
              </a:r>
            </a:p>
            <a:p>
              <a:pPr algn="just"/>
              <a:endParaRPr lang="en-US" altLang="zh-CN" sz="1600" dirty="0">
                <a:latin typeface="Times New Roman" panose="02020603050405020304" pitchFamily="18" charset="0"/>
                <a:ea typeface="宋体" panose="02010600030101010101" pitchFamily="2" charset="-122"/>
              </a:endParaRPr>
            </a:p>
          </p:txBody>
        </p:sp>
        <p:sp>
          <p:nvSpPr>
            <p:cNvPr id="20496" name="Line 17"/>
            <p:cNvSpPr>
              <a:spLocks noChangeShapeType="1"/>
            </p:cNvSpPr>
            <p:nvPr/>
          </p:nvSpPr>
          <p:spPr bwMode="auto">
            <a:xfrm>
              <a:off x="5848350" y="4140201"/>
              <a:ext cx="0" cy="447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7" name="Line 18"/>
            <p:cNvSpPr>
              <a:spLocks noChangeShapeType="1"/>
            </p:cNvSpPr>
            <p:nvPr/>
          </p:nvSpPr>
          <p:spPr bwMode="auto">
            <a:xfrm>
              <a:off x="6996113" y="4129088"/>
              <a:ext cx="0" cy="447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8" name="Text Box 20"/>
            <p:cNvSpPr txBox="1">
              <a:spLocks noChangeArrowheads="1"/>
            </p:cNvSpPr>
            <p:nvPr/>
          </p:nvSpPr>
          <p:spPr bwMode="auto">
            <a:xfrm>
              <a:off x="684213" y="3789363"/>
              <a:ext cx="758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1800">
                  <a:latin typeface="Times New Roman" panose="02020603050405020304" pitchFamily="18" charset="0"/>
                  <a:ea typeface="宋体" panose="02010600030101010101" pitchFamily="2" charset="-122"/>
                </a:rPr>
                <a:t>结点</a:t>
              </a:r>
              <a:r>
                <a:rPr lang="en-US" altLang="zh-CN" sz="1800">
                  <a:latin typeface="Times New Roman" panose="02020603050405020304" pitchFamily="18" charset="0"/>
                  <a:ea typeface="宋体" panose="02010600030101010101" pitchFamily="2" charset="-122"/>
                </a:rPr>
                <a:t>2</a:t>
              </a:r>
            </a:p>
          </p:txBody>
        </p:sp>
        <p:sp>
          <p:nvSpPr>
            <p:cNvPr id="20499" name="Text Box 21"/>
            <p:cNvSpPr txBox="1">
              <a:spLocks noChangeArrowheads="1"/>
            </p:cNvSpPr>
            <p:nvPr/>
          </p:nvSpPr>
          <p:spPr bwMode="auto">
            <a:xfrm>
              <a:off x="1797050" y="3790951"/>
              <a:ext cx="758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1800">
                  <a:latin typeface="Times New Roman" panose="02020603050405020304" pitchFamily="18" charset="0"/>
                  <a:ea typeface="宋体" panose="02010600030101010101" pitchFamily="2" charset="-122"/>
                </a:rPr>
                <a:t>结点</a:t>
              </a:r>
              <a:r>
                <a:rPr lang="en-US" altLang="zh-CN" sz="1800">
                  <a:latin typeface="Times New Roman" panose="02020603050405020304" pitchFamily="18" charset="0"/>
                  <a:ea typeface="宋体" panose="02010600030101010101" pitchFamily="2" charset="-122"/>
                </a:rPr>
                <a:t>3</a:t>
              </a:r>
            </a:p>
          </p:txBody>
        </p:sp>
        <p:sp>
          <p:nvSpPr>
            <p:cNvPr id="20500" name="Text Box 22"/>
            <p:cNvSpPr txBox="1">
              <a:spLocks noChangeArrowheads="1"/>
            </p:cNvSpPr>
            <p:nvPr/>
          </p:nvSpPr>
          <p:spPr bwMode="auto">
            <a:xfrm>
              <a:off x="4932363" y="3790951"/>
              <a:ext cx="758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1800" dirty="0">
                  <a:latin typeface="Times New Roman" panose="02020603050405020304" pitchFamily="18" charset="0"/>
                  <a:ea typeface="宋体" panose="02010600030101010101" pitchFamily="2" charset="-122"/>
                </a:rPr>
                <a:t>结点</a:t>
              </a:r>
              <a:r>
                <a:rPr lang="en-US" altLang="zh-CN" sz="1800" dirty="0">
                  <a:latin typeface="Times New Roman" panose="02020603050405020304" pitchFamily="18" charset="0"/>
                  <a:ea typeface="宋体" panose="02010600030101010101" pitchFamily="2" charset="-122"/>
                </a:rPr>
                <a:t>5</a:t>
              </a:r>
            </a:p>
          </p:txBody>
        </p:sp>
        <p:sp>
          <p:nvSpPr>
            <p:cNvPr id="20501" name="Text Box 23"/>
            <p:cNvSpPr txBox="1">
              <a:spLocks noChangeArrowheads="1"/>
            </p:cNvSpPr>
            <p:nvPr/>
          </p:nvSpPr>
          <p:spPr bwMode="auto">
            <a:xfrm>
              <a:off x="6045200" y="3790951"/>
              <a:ext cx="758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1800" dirty="0">
                  <a:latin typeface="Times New Roman" panose="02020603050405020304" pitchFamily="18" charset="0"/>
                  <a:ea typeface="宋体" panose="02010600030101010101" pitchFamily="2" charset="-122"/>
                </a:rPr>
                <a:t>结点</a:t>
              </a:r>
              <a:r>
                <a:rPr lang="en-US" altLang="zh-CN" sz="1800" dirty="0">
                  <a:latin typeface="Times New Roman" panose="02020603050405020304" pitchFamily="18" charset="0"/>
                  <a:ea typeface="宋体" panose="02010600030101010101" pitchFamily="2" charset="-122"/>
                </a:rPr>
                <a:t>3</a:t>
              </a:r>
            </a:p>
          </p:txBody>
        </p:sp>
        <p:sp>
          <p:nvSpPr>
            <p:cNvPr id="20502" name="Text Box 24"/>
            <p:cNvSpPr txBox="1">
              <a:spLocks noChangeArrowheads="1"/>
            </p:cNvSpPr>
            <p:nvPr/>
          </p:nvSpPr>
          <p:spPr bwMode="auto">
            <a:xfrm>
              <a:off x="684213" y="5084763"/>
              <a:ext cx="7649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1800" dirty="0">
                  <a:latin typeface="Times New Roman" panose="02020603050405020304" pitchFamily="18" charset="0"/>
                  <a:ea typeface="宋体" panose="02010600030101010101" pitchFamily="2" charset="-122"/>
                </a:rPr>
                <a:t>结点</a:t>
              </a:r>
              <a:r>
                <a:rPr lang="en-US" altLang="zh-CN" sz="1800" dirty="0">
                  <a:latin typeface="Times New Roman" panose="02020603050405020304" pitchFamily="18" charset="0"/>
                  <a:ea typeface="宋体" panose="02010600030101010101" pitchFamily="2" charset="-122"/>
                </a:rPr>
                <a:t>6</a:t>
              </a:r>
            </a:p>
          </p:txBody>
        </p:sp>
        <p:sp>
          <p:nvSpPr>
            <p:cNvPr id="20503" name="Text Box 25"/>
            <p:cNvSpPr txBox="1">
              <a:spLocks noChangeArrowheads="1"/>
            </p:cNvSpPr>
            <p:nvPr/>
          </p:nvSpPr>
          <p:spPr bwMode="auto">
            <a:xfrm>
              <a:off x="1797050" y="5084763"/>
              <a:ext cx="758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1800" dirty="0">
                  <a:latin typeface="Times New Roman" panose="02020603050405020304" pitchFamily="18" charset="0"/>
                  <a:ea typeface="宋体" panose="02010600030101010101" pitchFamily="2" charset="-122"/>
                </a:rPr>
                <a:t>结点</a:t>
              </a:r>
              <a:r>
                <a:rPr lang="en-US" altLang="zh-CN" sz="1800" dirty="0">
                  <a:latin typeface="Times New Roman" panose="02020603050405020304" pitchFamily="18" charset="0"/>
                  <a:ea typeface="宋体" panose="02010600030101010101" pitchFamily="2" charset="-122"/>
                </a:rPr>
                <a:t>7</a:t>
              </a:r>
            </a:p>
          </p:txBody>
        </p:sp>
        <p:sp>
          <p:nvSpPr>
            <p:cNvPr id="20504" name="Text Box 26"/>
            <p:cNvSpPr txBox="1">
              <a:spLocks noChangeArrowheads="1"/>
            </p:cNvSpPr>
            <p:nvPr/>
          </p:nvSpPr>
          <p:spPr bwMode="auto">
            <a:xfrm>
              <a:off x="2876550" y="5084763"/>
              <a:ext cx="7649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1800" dirty="0">
                  <a:latin typeface="Times New Roman" panose="02020603050405020304" pitchFamily="18" charset="0"/>
                  <a:ea typeface="宋体" panose="02010600030101010101" pitchFamily="2" charset="-122"/>
                </a:rPr>
                <a:t>结点</a:t>
              </a:r>
              <a:r>
                <a:rPr lang="en-US" altLang="zh-CN" sz="1800" dirty="0">
                  <a:latin typeface="Times New Roman" panose="02020603050405020304" pitchFamily="18" charset="0"/>
                  <a:ea typeface="宋体" panose="02010600030101010101" pitchFamily="2" charset="-122"/>
                </a:rPr>
                <a:t>3</a:t>
              </a:r>
            </a:p>
          </p:txBody>
        </p:sp>
        <p:sp>
          <p:nvSpPr>
            <p:cNvPr id="20505" name="Text Box 27"/>
            <p:cNvSpPr txBox="1">
              <a:spLocks noChangeArrowheads="1"/>
            </p:cNvSpPr>
            <p:nvPr/>
          </p:nvSpPr>
          <p:spPr bwMode="auto">
            <a:xfrm>
              <a:off x="4932363" y="5084763"/>
              <a:ext cx="7649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1800" dirty="0">
                  <a:latin typeface="Times New Roman" panose="02020603050405020304" pitchFamily="18" charset="0"/>
                  <a:ea typeface="宋体" panose="02010600030101010101" pitchFamily="2" charset="-122"/>
                </a:rPr>
                <a:t>结点</a:t>
              </a:r>
              <a:r>
                <a:rPr lang="en-US" altLang="zh-CN" sz="1800" dirty="0">
                  <a:latin typeface="Times New Roman" panose="02020603050405020304" pitchFamily="18" charset="0"/>
                  <a:ea typeface="宋体" panose="02010600030101010101" pitchFamily="2" charset="-122"/>
                </a:rPr>
                <a:t>9</a:t>
              </a:r>
            </a:p>
          </p:txBody>
        </p:sp>
        <p:sp>
          <p:nvSpPr>
            <p:cNvPr id="20506" name="Text Box 28"/>
            <p:cNvSpPr txBox="1">
              <a:spLocks noChangeArrowheads="1"/>
            </p:cNvSpPr>
            <p:nvPr/>
          </p:nvSpPr>
          <p:spPr bwMode="auto">
            <a:xfrm>
              <a:off x="6045200" y="5084763"/>
              <a:ext cx="758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1800">
                  <a:latin typeface="Times New Roman" panose="02020603050405020304" pitchFamily="18" charset="0"/>
                  <a:ea typeface="宋体" panose="02010600030101010101" pitchFamily="2" charset="-122"/>
                </a:rPr>
                <a:t>结点</a:t>
              </a:r>
              <a:r>
                <a:rPr lang="en-US" altLang="zh-CN" sz="1800">
                  <a:latin typeface="Times New Roman" panose="02020603050405020304" pitchFamily="18" charset="0"/>
                  <a:ea typeface="宋体" panose="02010600030101010101" pitchFamily="2" charset="-122"/>
                </a:rPr>
                <a:t>7</a:t>
              </a:r>
            </a:p>
          </p:txBody>
        </p:sp>
        <p:sp>
          <p:nvSpPr>
            <p:cNvPr id="20507" name="Text Box 29"/>
            <p:cNvSpPr txBox="1">
              <a:spLocks noChangeArrowheads="1"/>
            </p:cNvSpPr>
            <p:nvPr/>
          </p:nvSpPr>
          <p:spPr bwMode="auto">
            <a:xfrm>
              <a:off x="7124700" y="5084763"/>
              <a:ext cx="7649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1800" dirty="0">
                  <a:latin typeface="Times New Roman" panose="02020603050405020304" pitchFamily="18" charset="0"/>
                  <a:ea typeface="宋体" panose="02010600030101010101" pitchFamily="2" charset="-122"/>
                </a:rPr>
                <a:t>结点</a:t>
              </a:r>
              <a:r>
                <a:rPr lang="en-US" altLang="zh-CN" sz="1800" dirty="0">
                  <a:latin typeface="Times New Roman" panose="02020603050405020304" pitchFamily="18" charset="0"/>
                  <a:ea typeface="宋体" panose="02010600030101010101" pitchFamily="2" charset="-122"/>
                </a:rPr>
                <a:t>3</a:t>
              </a:r>
            </a:p>
          </p:txBody>
        </p:sp>
      </p:grpSp>
    </p:spTree>
    <p:extLst>
      <p:ext uri="{BB962C8B-B14F-4D97-AF65-F5344CB8AC3E}">
        <p14:creationId xmlns:p14="http://schemas.microsoft.com/office/powerpoint/2010/main" val="1091009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37"/>
          <p:cNvSpPr>
            <a:spLocks noGrp="1" noChangeArrowheads="1"/>
          </p:cNvSpPr>
          <p:nvPr>
            <p:ph type="body" idx="1"/>
          </p:nvPr>
        </p:nvSpPr>
        <p:spPr>
          <a:xfrm>
            <a:off x="457200" y="979488"/>
            <a:ext cx="8229600" cy="4897437"/>
          </a:xfrm>
        </p:spPr>
        <p:txBody>
          <a:bodyPr/>
          <a:lstStyle/>
          <a:p>
            <a:pPr eaLnBrk="1" hangingPunct="1">
              <a:lnSpc>
                <a:spcPct val="110000"/>
              </a:lnSpc>
              <a:spcBef>
                <a:spcPct val="0"/>
              </a:spcBef>
            </a:pPr>
            <a:r>
              <a:rPr lang="zh-CN" altLang="en-US"/>
              <a:t>分支限界法与回溯法的</a:t>
            </a:r>
            <a:r>
              <a:rPr lang="zh-CN" altLang="en-US" u="sng">
                <a:solidFill>
                  <a:srgbClr val="0000FF"/>
                </a:solidFill>
              </a:rPr>
              <a:t>区别</a:t>
            </a:r>
            <a:r>
              <a:rPr lang="zh-CN" altLang="en-US">
                <a:latin typeface="黑体" panose="02010609060101010101" pitchFamily="49" charset="-122"/>
              </a:rPr>
              <a:t>：</a:t>
            </a:r>
          </a:p>
          <a:p>
            <a:pPr lvl="1" eaLnBrk="1" hangingPunct="1">
              <a:lnSpc>
                <a:spcPct val="110000"/>
              </a:lnSpc>
              <a:spcBef>
                <a:spcPct val="0"/>
              </a:spcBef>
            </a:pPr>
            <a:r>
              <a:rPr lang="zh-CN" altLang="en-US" i="1">
                <a:solidFill>
                  <a:srgbClr val="0000FF"/>
                </a:solidFill>
              </a:rPr>
              <a:t>求解目标不同</a:t>
            </a:r>
            <a:r>
              <a:rPr lang="zh-CN" altLang="en-US"/>
              <a:t>：</a:t>
            </a:r>
          </a:p>
          <a:p>
            <a:pPr lvl="2" eaLnBrk="1" hangingPunct="1"/>
            <a:r>
              <a:rPr lang="zh-CN" altLang="en-US"/>
              <a:t>回溯法</a:t>
            </a:r>
            <a:r>
              <a:rPr lang="en-US" altLang="zh-CN"/>
              <a:t>——</a:t>
            </a:r>
            <a:r>
              <a:rPr lang="zh-CN" altLang="en-US"/>
              <a:t>找出满足约束条件的所有解</a:t>
            </a:r>
          </a:p>
          <a:p>
            <a:pPr lvl="2" eaLnBrk="1" hangingPunct="1"/>
            <a:r>
              <a:rPr lang="zh-CN" altLang="en-US"/>
              <a:t>分支限界法</a:t>
            </a:r>
            <a:r>
              <a:rPr lang="en-US" altLang="zh-CN"/>
              <a:t>——</a:t>
            </a:r>
            <a:r>
              <a:rPr lang="zh-CN" altLang="en-US"/>
              <a:t>找出满足条件的一个解，或某种意义下的最优解</a:t>
            </a:r>
          </a:p>
          <a:p>
            <a:pPr lvl="1" eaLnBrk="1" hangingPunct="1"/>
            <a:r>
              <a:rPr lang="zh-CN" altLang="en-US" i="1">
                <a:solidFill>
                  <a:srgbClr val="0000FF"/>
                </a:solidFill>
              </a:rPr>
              <a:t>搜索方式不同</a:t>
            </a:r>
            <a:r>
              <a:rPr lang="zh-CN" altLang="en-US"/>
              <a:t>：</a:t>
            </a:r>
          </a:p>
          <a:p>
            <a:pPr lvl="2" eaLnBrk="1" hangingPunct="1"/>
            <a:r>
              <a:rPr lang="zh-CN" altLang="en-US"/>
              <a:t>回溯法</a:t>
            </a:r>
            <a:r>
              <a:rPr lang="en-US" altLang="zh-CN"/>
              <a:t>——</a:t>
            </a:r>
            <a:r>
              <a:rPr lang="zh-CN" altLang="en-US"/>
              <a:t>深度优先</a:t>
            </a:r>
          </a:p>
          <a:p>
            <a:pPr lvl="2" eaLnBrk="1" hangingPunct="1"/>
            <a:r>
              <a:rPr lang="zh-CN" altLang="en-US"/>
              <a:t>分支限界法</a:t>
            </a:r>
            <a:r>
              <a:rPr lang="en-US" altLang="zh-CN"/>
              <a:t>——</a:t>
            </a:r>
            <a:r>
              <a:rPr lang="zh-CN" altLang="en-US"/>
              <a:t>广度优先或最小耗费优先</a:t>
            </a:r>
          </a:p>
          <a:p>
            <a:pPr lvl="1" eaLnBrk="1" hangingPunct="1"/>
            <a:r>
              <a:rPr lang="zh-CN" altLang="en-US"/>
              <a:t>此外，在分支限界法中，每一个活结点</a:t>
            </a:r>
            <a:r>
              <a:rPr lang="zh-CN" altLang="en-US">
                <a:solidFill>
                  <a:srgbClr val="0000FF"/>
                </a:solidFill>
              </a:rPr>
              <a:t>只有一次</a:t>
            </a:r>
            <a:r>
              <a:rPr lang="zh-CN" altLang="en-US"/>
              <a:t>机会成为扩展结点。</a:t>
            </a:r>
          </a:p>
        </p:txBody>
      </p:sp>
    </p:spTree>
    <p:extLst>
      <p:ext uri="{BB962C8B-B14F-4D97-AF65-F5344CB8AC3E}">
        <p14:creationId xmlns:p14="http://schemas.microsoft.com/office/powerpoint/2010/main" val="140585397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132856"/>
            <a:ext cx="9144000" cy="2664296"/>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200000"/>
              </a:lnSpc>
            </a:pPr>
            <a:r>
              <a:rPr lang="en-US" altLang="zh-CN" sz="4000" kern="0" dirty="0">
                <a:solidFill>
                  <a:srgbClr val="000000"/>
                </a:solidFill>
              </a:rPr>
              <a:t>6.3  </a:t>
            </a:r>
            <a:r>
              <a:rPr lang="zh-CN" altLang="en-US" sz="4000" kern="0" dirty="0">
                <a:solidFill>
                  <a:srgbClr val="000000"/>
                </a:solidFill>
              </a:rPr>
              <a:t>单源路径问题</a:t>
            </a:r>
            <a:endParaRPr lang="en-US" altLang="zh-CN" sz="4000" kern="0" dirty="0">
              <a:solidFill>
                <a:srgbClr val="000000"/>
              </a:solidFill>
            </a:endParaRPr>
          </a:p>
        </p:txBody>
      </p:sp>
    </p:spTree>
    <p:extLst>
      <p:ext uri="{BB962C8B-B14F-4D97-AF65-F5344CB8AC3E}">
        <p14:creationId xmlns:p14="http://schemas.microsoft.com/office/powerpoint/2010/main" val="241593123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0" y="6350"/>
            <a:ext cx="9144000" cy="649288"/>
          </a:xfrm>
          <a:prstGeom prst="rect">
            <a:avLst/>
          </a:prstGeom>
        </p:spPr>
        <p:txBody>
          <a:bodyPr/>
          <a:lstStyle/>
          <a:p>
            <a:pPr>
              <a:defRPr/>
            </a:pPr>
            <a:r>
              <a:rPr lang="zh-CN" altLang="en-US" sz="3200" kern="1200" dirty="0">
                <a:solidFill>
                  <a:srgbClr val="000000"/>
                </a:solidFill>
              </a:rPr>
              <a:t>单源最短路径问题</a:t>
            </a:r>
          </a:p>
        </p:txBody>
      </p:sp>
      <p:sp>
        <p:nvSpPr>
          <p:cNvPr id="4" name="副标题 2"/>
          <p:cNvSpPr txBox="1">
            <a:spLocks noChangeArrowheads="1"/>
          </p:cNvSpPr>
          <p:nvPr/>
        </p:nvSpPr>
        <p:spPr>
          <a:xfrm>
            <a:off x="251520" y="764704"/>
            <a:ext cx="8784976" cy="5688632"/>
          </a:xfrm>
          <a:prstGeom prst="rect">
            <a:avLst/>
          </a:prstGeom>
        </p:spPr>
        <p:txBody>
          <a:bodyPr lIns="0" rIns="1828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0" indent="0">
              <a:spcBef>
                <a:spcPct val="50000"/>
              </a:spcBef>
              <a:buNone/>
            </a:pPr>
            <a:r>
              <a:rPr kumimoji="1" lang="en-US" altLang="zh-CN" sz="2400" dirty="0">
                <a:solidFill>
                  <a:srgbClr val="3366FF"/>
                </a:solidFill>
                <a:latin typeface="Times New Roman" pitchFamily="18" charset="0"/>
                <a:ea typeface="黑体" pitchFamily="2" charset="-122"/>
              </a:rPr>
              <a:t>1. </a:t>
            </a:r>
            <a:r>
              <a:rPr kumimoji="1" lang="zh-CN" altLang="en-US" sz="2400" dirty="0">
                <a:solidFill>
                  <a:srgbClr val="3366FF"/>
                </a:solidFill>
                <a:latin typeface="Times New Roman" pitchFamily="18" charset="0"/>
                <a:ea typeface="黑体" pitchFamily="2" charset="-122"/>
              </a:rPr>
              <a:t>问题描述</a:t>
            </a:r>
            <a:r>
              <a:rPr kumimoji="1" lang="en-US" altLang="zh-CN" sz="2400" dirty="0">
                <a:solidFill>
                  <a:srgbClr val="3366FF"/>
                </a:solidFill>
                <a:latin typeface="Times New Roman" pitchFamily="18" charset="0"/>
                <a:ea typeface="黑体" pitchFamily="2" charset="-122"/>
              </a:rPr>
              <a:t>:</a:t>
            </a:r>
            <a:endParaRPr kumimoji="1" lang="zh-CN" altLang="en-US" sz="2400" dirty="0">
              <a:solidFill>
                <a:srgbClr val="3366FF"/>
              </a:solidFill>
              <a:latin typeface="Times New Roman" pitchFamily="18" charset="0"/>
              <a:ea typeface="黑体" pitchFamily="2" charset="-122"/>
            </a:endParaRPr>
          </a:p>
          <a:p>
            <a:pPr marL="1008000" lvl="1" indent="-432000" eaLnBrk="1" hangingPunct="1">
              <a:lnSpc>
                <a:spcPct val="150000"/>
              </a:lnSpc>
              <a:spcBef>
                <a:spcPts val="600"/>
              </a:spcBef>
            </a:pPr>
            <a:r>
              <a:rPr lang="zh-CN" altLang="en-US" sz="2400" b="0" dirty="0">
                <a:latin typeface="+mn-lt"/>
              </a:rPr>
              <a:t>在有向图</a:t>
            </a:r>
            <a:r>
              <a:rPr lang="en-US" altLang="zh-CN" sz="2400" b="0" dirty="0">
                <a:latin typeface="+mn-lt"/>
              </a:rPr>
              <a:t>G</a:t>
            </a:r>
            <a:r>
              <a:rPr lang="zh-CN" altLang="en-US" sz="2400" b="0" dirty="0">
                <a:latin typeface="+mn-lt"/>
              </a:rPr>
              <a:t>中，每一边都有一个非负边权。要求图</a:t>
            </a:r>
            <a:r>
              <a:rPr lang="en-US" altLang="zh-CN" sz="2400" b="0" dirty="0">
                <a:latin typeface="+mn-lt"/>
              </a:rPr>
              <a:t>G</a:t>
            </a:r>
            <a:r>
              <a:rPr lang="zh-CN" altLang="en-US" sz="2400" b="0" dirty="0">
                <a:latin typeface="+mn-lt"/>
              </a:rPr>
              <a:t>的从源顶点</a:t>
            </a:r>
            <a:r>
              <a:rPr lang="en-US" altLang="zh-CN" sz="2400" b="0" dirty="0">
                <a:latin typeface="+mn-lt"/>
              </a:rPr>
              <a:t>s</a:t>
            </a:r>
            <a:r>
              <a:rPr lang="zh-CN" altLang="en-US" sz="2400" b="0" dirty="0">
                <a:latin typeface="+mn-lt"/>
              </a:rPr>
              <a:t>到目标顶点</a:t>
            </a:r>
            <a:r>
              <a:rPr lang="en-US" altLang="zh-CN" sz="2400" b="0" dirty="0">
                <a:latin typeface="+mn-lt"/>
              </a:rPr>
              <a:t>t</a:t>
            </a:r>
            <a:r>
              <a:rPr lang="zh-CN" altLang="en-US" sz="2400" b="0" dirty="0">
                <a:latin typeface="+mn-lt"/>
              </a:rPr>
              <a:t>之间的最短路径。</a:t>
            </a:r>
            <a:endParaRPr lang="zh-CN" altLang="en-US" sz="2200" b="0" dirty="0">
              <a:latin typeface="+mn-lt"/>
            </a:endParaRPr>
          </a:p>
        </p:txBody>
      </p:sp>
      <p:grpSp>
        <p:nvGrpSpPr>
          <p:cNvPr id="5" name="Group 4"/>
          <p:cNvGrpSpPr>
            <a:grpSpLocks/>
          </p:cNvGrpSpPr>
          <p:nvPr/>
        </p:nvGrpSpPr>
        <p:grpSpPr bwMode="auto">
          <a:xfrm>
            <a:off x="1619250" y="2566988"/>
            <a:ext cx="5761038" cy="3182937"/>
            <a:chOff x="2809" y="6850"/>
            <a:chExt cx="5110" cy="2613"/>
          </a:xfrm>
        </p:grpSpPr>
        <p:sp>
          <p:nvSpPr>
            <p:cNvPr id="6" name="Oval 5"/>
            <p:cNvSpPr>
              <a:spLocks noChangeArrowheads="1"/>
            </p:cNvSpPr>
            <p:nvPr/>
          </p:nvSpPr>
          <p:spPr bwMode="auto">
            <a:xfrm>
              <a:off x="3979" y="7096"/>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A</a:t>
              </a:r>
            </a:p>
          </p:txBody>
        </p:sp>
        <p:sp>
          <p:nvSpPr>
            <p:cNvPr id="7" name="Oval 6"/>
            <p:cNvSpPr>
              <a:spLocks noChangeArrowheads="1"/>
            </p:cNvSpPr>
            <p:nvPr/>
          </p:nvSpPr>
          <p:spPr bwMode="auto">
            <a:xfrm>
              <a:off x="4039" y="7837"/>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B</a:t>
              </a:r>
            </a:p>
          </p:txBody>
        </p:sp>
        <p:sp>
          <p:nvSpPr>
            <p:cNvPr id="8" name="Oval 7"/>
            <p:cNvSpPr>
              <a:spLocks noChangeArrowheads="1"/>
            </p:cNvSpPr>
            <p:nvPr/>
          </p:nvSpPr>
          <p:spPr bwMode="auto">
            <a:xfrm>
              <a:off x="2809" y="7858"/>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i="1">
                  <a:latin typeface="Times New Roman" panose="02020603050405020304" pitchFamily="18" charset="0"/>
                  <a:ea typeface="宋体" panose="02010600030101010101" pitchFamily="2" charset="-122"/>
                </a:rPr>
                <a:t>s</a:t>
              </a:r>
            </a:p>
          </p:txBody>
        </p:sp>
        <p:sp>
          <p:nvSpPr>
            <p:cNvPr id="9" name="Oval 8"/>
            <p:cNvSpPr>
              <a:spLocks noChangeArrowheads="1"/>
            </p:cNvSpPr>
            <p:nvPr/>
          </p:nvSpPr>
          <p:spPr bwMode="auto">
            <a:xfrm>
              <a:off x="4019" y="8557"/>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C</a:t>
              </a:r>
            </a:p>
          </p:txBody>
        </p:sp>
        <p:sp>
          <p:nvSpPr>
            <p:cNvPr id="10" name="Oval 9"/>
            <p:cNvSpPr>
              <a:spLocks noChangeArrowheads="1"/>
            </p:cNvSpPr>
            <p:nvPr/>
          </p:nvSpPr>
          <p:spPr bwMode="auto">
            <a:xfrm>
              <a:off x="5449" y="7078"/>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D</a:t>
              </a:r>
            </a:p>
          </p:txBody>
        </p:sp>
        <p:sp>
          <p:nvSpPr>
            <p:cNvPr id="11" name="Oval 10"/>
            <p:cNvSpPr>
              <a:spLocks noChangeArrowheads="1"/>
            </p:cNvSpPr>
            <p:nvPr/>
          </p:nvSpPr>
          <p:spPr bwMode="auto">
            <a:xfrm>
              <a:off x="5419" y="7777"/>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E</a:t>
              </a:r>
            </a:p>
          </p:txBody>
        </p:sp>
        <p:sp>
          <p:nvSpPr>
            <p:cNvPr id="12" name="Oval 11"/>
            <p:cNvSpPr>
              <a:spLocks noChangeArrowheads="1"/>
            </p:cNvSpPr>
            <p:nvPr/>
          </p:nvSpPr>
          <p:spPr bwMode="auto">
            <a:xfrm>
              <a:off x="5419" y="8578"/>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F</a:t>
              </a:r>
            </a:p>
          </p:txBody>
        </p:sp>
        <p:sp>
          <p:nvSpPr>
            <p:cNvPr id="13" name="Oval 12"/>
            <p:cNvSpPr>
              <a:spLocks noChangeArrowheads="1"/>
            </p:cNvSpPr>
            <p:nvPr/>
          </p:nvSpPr>
          <p:spPr bwMode="auto">
            <a:xfrm>
              <a:off x="6626" y="7546"/>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G</a:t>
              </a:r>
            </a:p>
          </p:txBody>
        </p:sp>
        <p:sp>
          <p:nvSpPr>
            <p:cNvPr id="14" name="Oval 13"/>
            <p:cNvSpPr>
              <a:spLocks noChangeArrowheads="1"/>
            </p:cNvSpPr>
            <p:nvPr/>
          </p:nvSpPr>
          <p:spPr bwMode="auto">
            <a:xfrm>
              <a:off x="6609" y="8359"/>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H</a:t>
              </a:r>
            </a:p>
          </p:txBody>
        </p:sp>
        <p:sp>
          <p:nvSpPr>
            <p:cNvPr id="15" name="Oval 14"/>
            <p:cNvSpPr>
              <a:spLocks noChangeArrowheads="1"/>
            </p:cNvSpPr>
            <p:nvPr/>
          </p:nvSpPr>
          <p:spPr bwMode="auto">
            <a:xfrm>
              <a:off x="7609" y="7909"/>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i="1">
                  <a:latin typeface="Times New Roman" panose="02020603050405020304" pitchFamily="18" charset="0"/>
                  <a:ea typeface="宋体" panose="02010600030101010101" pitchFamily="2" charset="-122"/>
                </a:rPr>
                <a:t>t</a:t>
              </a:r>
            </a:p>
          </p:txBody>
        </p:sp>
        <p:sp>
          <p:nvSpPr>
            <p:cNvPr id="16" name="Line 15"/>
            <p:cNvSpPr>
              <a:spLocks noChangeShapeType="1"/>
            </p:cNvSpPr>
            <p:nvPr/>
          </p:nvSpPr>
          <p:spPr bwMode="auto">
            <a:xfrm flipV="1">
              <a:off x="3099" y="7321"/>
              <a:ext cx="890" cy="57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17" name="Line 16"/>
            <p:cNvSpPr>
              <a:spLocks noChangeShapeType="1"/>
            </p:cNvSpPr>
            <p:nvPr/>
          </p:nvSpPr>
          <p:spPr bwMode="auto">
            <a:xfrm flipV="1">
              <a:off x="4339" y="7960"/>
              <a:ext cx="1100"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18" name="Line 17"/>
            <p:cNvSpPr>
              <a:spLocks noChangeShapeType="1"/>
            </p:cNvSpPr>
            <p:nvPr/>
          </p:nvSpPr>
          <p:spPr bwMode="auto">
            <a:xfrm flipV="1">
              <a:off x="4319" y="7219"/>
              <a:ext cx="1100"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19" name="Line 18"/>
            <p:cNvSpPr>
              <a:spLocks noChangeShapeType="1"/>
            </p:cNvSpPr>
            <p:nvPr/>
          </p:nvSpPr>
          <p:spPr bwMode="auto">
            <a:xfrm flipV="1">
              <a:off x="3129" y="7990"/>
              <a:ext cx="890"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20" name="Line 19"/>
            <p:cNvSpPr>
              <a:spLocks noChangeShapeType="1"/>
            </p:cNvSpPr>
            <p:nvPr/>
          </p:nvSpPr>
          <p:spPr bwMode="auto">
            <a:xfrm>
              <a:off x="3089" y="8110"/>
              <a:ext cx="910" cy="531"/>
            </a:xfrm>
            <a:prstGeom prst="line">
              <a:avLst/>
            </a:prstGeom>
            <a:noFill/>
            <a:ln w="19050">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21" name="Line 20"/>
            <p:cNvSpPr>
              <a:spLocks noChangeShapeType="1"/>
            </p:cNvSpPr>
            <p:nvPr/>
          </p:nvSpPr>
          <p:spPr bwMode="auto">
            <a:xfrm>
              <a:off x="4299" y="7300"/>
              <a:ext cx="1100" cy="579"/>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22" name="Line 21"/>
            <p:cNvSpPr>
              <a:spLocks noChangeShapeType="1"/>
            </p:cNvSpPr>
            <p:nvPr/>
          </p:nvSpPr>
          <p:spPr bwMode="auto">
            <a:xfrm flipV="1">
              <a:off x="5729" y="8524"/>
              <a:ext cx="870" cy="177"/>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23" name="Line 22"/>
            <p:cNvSpPr>
              <a:spLocks noChangeShapeType="1"/>
            </p:cNvSpPr>
            <p:nvPr/>
          </p:nvSpPr>
          <p:spPr bwMode="auto">
            <a:xfrm flipV="1">
              <a:off x="5749" y="7705"/>
              <a:ext cx="870" cy="177"/>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24" name="Line 23"/>
            <p:cNvSpPr>
              <a:spLocks noChangeShapeType="1"/>
            </p:cNvSpPr>
            <p:nvPr/>
          </p:nvSpPr>
          <p:spPr bwMode="auto">
            <a:xfrm>
              <a:off x="6959" y="7717"/>
              <a:ext cx="670" cy="282"/>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25" name="Line 24"/>
            <p:cNvSpPr>
              <a:spLocks noChangeShapeType="1"/>
            </p:cNvSpPr>
            <p:nvPr/>
          </p:nvSpPr>
          <p:spPr bwMode="auto">
            <a:xfrm flipV="1">
              <a:off x="6929" y="8146"/>
              <a:ext cx="700" cy="345"/>
            </a:xfrm>
            <a:prstGeom prst="line">
              <a:avLst/>
            </a:prstGeom>
            <a:noFill/>
            <a:ln w="19050">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26" name="Text Box 25"/>
            <p:cNvSpPr txBox="1">
              <a:spLocks noChangeArrowheads="1"/>
            </p:cNvSpPr>
            <p:nvPr/>
          </p:nvSpPr>
          <p:spPr bwMode="auto">
            <a:xfrm>
              <a:off x="3327" y="7393"/>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4</a:t>
              </a:r>
            </a:p>
          </p:txBody>
        </p:sp>
        <p:sp>
          <p:nvSpPr>
            <p:cNvPr id="27" name="Text Box 26"/>
            <p:cNvSpPr txBox="1">
              <a:spLocks noChangeArrowheads="1"/>
            </p:cNvSpPr>
            <p:nvPr/>
          </p:nvSpPr>
          <p:spPr bwMode="auto">
            <a:xfrm>
              <a:off x="4707" y="6961"/>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9</a:t>
              </a:r>
            </a:p>
          </p:txBody>
        </p:sp>
        <p:sp>
          <p:nvSpPr>
            <p:cNvPr id="28" name="Text Box 27"/>
            <p:cNvSpPr txBox="1">
              <a:spLocks noChangeArrowheads="1"/>
            </p:cNvSpPr>
            <p:nvPr/>
          </p:nvSpPr>
          <p:spPr bwMode="auto">
            <a:xfrm>
              <a:off x="3287" y="7803"/>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dirty="0">
                  <a:latin typeface="Times New Roman" panose="02020603050405020304" pitchFamily="18" charset="0"/>
                  <a:ea typeface="宋体" panose="02010600030101010101" pitchFamily="2" charset="-122"/>
                </a:rPr>
                <a:t>2</a:t>
              </a:r>
            </a:p>
          </p:txBody>
        </p:sp>
        <p:sp>
          <p:nvSpPr>
            <p:cNvPr id="29" name="Text Box 28"/>
            <p:cNvSpPr txBox="1">
              <a:spLocks noChangeArrowheads="1"/>
            </p:cNvSpPr>
            <p:nvPr/>
          </p:nvSpPr>
          <p:spPr bwMode="auto">
            <a:xfrm>
              <a:off x="3327" y="8365"/>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3</a:t>
              </a:r>
            </a:p>
          </p:txBody>
        </p:sp>
        <p:sp>
          <p:nvSpPr>
            <p:cNvPr id="30" name="Text Box 29"/>
            <p:cNvSpPr txBox="1">
              <a:spLocks noChangeArrowheads="1"/>
            </p:cNvSpPr>
            <p:nvPr/>
          </p:nvSpPr>
          <p:spPr bwMode="auto">
            <a:xfrm>
              <a:off x="4547" y="7243"/>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8</a:t>
              </a:r>
            </a:p>
          </p:txBody>
        </p:sp>
        <p:sp>
          <p:nvSpPr>
            <p:cNvPr id="31" name="Text Box 30"/>
            <p:cNvSpPr txBox="1">
              <a:spLocks noChangeArrowheads="1"/>
            </p:cNvSpPr>
            <p:nvPr/>
          </p:nvSpPr>
          <p:spPr bwMode="auto">
            <a:xfrm>
              <a:off x="4797" y="7753"/>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6</a:t>
              </a:r>
            </a:p>
          </p:txBody>
        </p:sp>
        <p:sp>
          <p:nvSpPr>
            <p:cNvPr id="32" name="Text Box 31"/>
            <p:cNvSpPr txBox="1">
              <a:spLocks noChangeArrowheads="1"/>
            </p:cNvSpPr>
            <p:nvPr/>
          </p:nvSpPr>
          <p:spPr bwMode="auto">
            <a:xfrm>
              <a:off x="4407" y="7570"/>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8</a:t>
              </a:r>
            </a:p>
          </p:txBody>
        </p:sp>
        <p:sp>
          <p:nvSpPr>
            <p:cNvPr id="33" name="Line 32"/>
            <p:cNvSpPr>
              <a:spLocks noChangeShapeType="1"/>
            </p:cNvSpPr>
            <p:nvPr/>
          </p:nvSpPr>
          <p:spPr bwMode="auto">
            <a:xfrm flipV="1">
              <a:off x="4329" y="7303"/>
              <a:ext cx="1110" cy="579"/>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4" name="Text Box 33"/>
            <p:cNvSpPr txBox="1">
              <a:spLocks noChangeArrowheads="1"/>
            </p:cNvSpPr>
            <p:nvPr/>
          </p:nvSpPr>
          <p:spPr bwMode="auto">
            <a:xfrm>
              <a:off x="4527" y="8002"/>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8</a:t>
              </a:r>
            </a:p>
          </p:txBody>
        </p:sp>
        <p:sp>
          <p:nvSpPr>
            <p:cNvPr id="35" name="Line 34"/>
            <p:cNvSpPr>
              <a:spLocks noChangeShapeType="1"/>
            </p:cNvSpPr>
            <p:nvPr/>
          </p:nvSpPr>
          <p:spPr bwMode="auto">
            <a:xfrm>
              <a:off x="4319" y="8080"/>
              <a:ext cx="1100" cy="549"/>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6" name="Text Box 35"/>
            <p:cNvSpPr txBox="1">
              <a:spLocks noChangeArrowheads="1"/>
            </p:cNvSpPr>
            <p:nvPr/>
          </p:nvSpPr>
          <p:spPr bwMode="auto">
            <a:xfrm>
              <a:off x="4397" y="8302"/>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dirty="0">
                  <a:latin typeface="Times New Roman" panose="02020603050405020304" pitchFamily="18" charset="0"/>
                  <a:ea typeface="宋体" panose="02010600030101010101" pitchFamily="2" charset="-122"/>
                </a:rPr>
                <a:t>4</a:t>
              </a:r>
            </a:p>
          </p:txBody>
        </p:sp>
        <p:sp>
          <p:nvSpPr>
            <p:cNvPr id="37" name="Line 36"/>
            <p:cNvSpPr>
              <a:spLocks noChangeShapeType="1"/>
            </p:cNvSpPr>
            <p:nvPr/>
          </p:nvSpPr>
          <p:spPr bwMode="auto">
            <a:xfrm flipV="1">
              <a:off x="4329" y="8032"/>
              <a:ext cx="1110" cy="579"/>
            </a:xfrm>
            <a:prstGeom prst="line">
              <a:avLst/>
            </a:prstGeom>
            <a:noFill/>
            <a:ln w="19050">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8" name="Text Box 37"/>
            <p:cNvSpPr txBox="1">
              <a:spLocks noChangeArrowheads="1"/>
            </p:cNvSpPr>
            <p:nvPr/>
          </p:nvSpPr>
          <p:spPr bwMode="auto">
            <a:xfrm>
              <a:off x="4777" y="8488"/>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7</a:t>
              </a:r>
            </a:p>
          </p:txBody>
        </p:sp>
        <p:sp>
          <p:nvSpPr>
            <p:cNvPr id="39" name="Line 38"/>
            <p:cNvSpPr>
              <a:spLocks noChangeShapeType="1"/>
            </p:cNvSpPr>
            <p:nvPr/>
          </p:nvSpPr>
          <p:spPr bwMode="auto">
            <a:xfrm flipV="1">
              <a:off x="4359" y="8680"/>
              <a:ext cx="1100"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40" name="Text Box 39"/>
            <p:cNvSpPr txBox="1">
              <a:spLocks noChangeArrowheads="1"/>
            </p:cNvSpPr>
            <p:nvPr/>
          </p:nvSpPr>
          <p:spPr bwMode="auto">
            <a:xfrm>
              <a:off x="6137" y="7192"/>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5</a:t>
              </a:r>
            </a:p>
          </p:txBody>
        </p:sp>
        <p:sp>
          <p:nvSpPr>
            <p:cNvPr id="41" name="Text Box 40"/>
            <p:cNvSpPr txBox="1">
              <a:spLocks noChangeArrowheads="1"/>
            </p:cNvSpPr>
            <p:nvPr/>
          </p:nvSpPr>
          <p:spPr bwMode="auto">
            <a:xfrm>
              <a:off x="5897" y="7354"/>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6</a:t>
              </a:r>
            </a:p>
          </p:txBody>
        </p:sp>
        <p:sp>
          <p:nvSpPr>
            <p:cNvPr id="42" name="Line 41"/>
            <p:cNvSpPr>
              <a:spLocks noChangeShapeType="1"/>
            </p:cNvSpPr>
            <p:nvPr/>
          </p:nvSpPr>
          <p:spPr bwMode="auto">
            <a:xfrm>
              <a:off x="5729" y="7309"/>
              <a:ext cx="940" cy="1062"/>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43" name="Line 42"/>
            <p:cNvSpPr>
              <a:spLocks noChangeShapeType="1"/>
            </p:cNvSpPr>
            <p:nvPr/>
          </p:nvSpPr>
          <p:spPr bwMode="auto">
            <a:xfrm>
              <a:off x="5769" y="7219"/>
              <a:ext cx="850" cy="42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44" name="Text Box 43"/>
            <p:cNvSpPr txBox="1">
              <a:spLocks noChangeArrowheads="1"/>
            </p:cNvSpPr>
            <p:nvPr/>
          </p:nvSpPr>
          <p:spPr bwMode="auto">
            <a:xfrm>
              <a:off x="5757" y="7642"/>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8</a:t>
              </a:r>
            </a:p>
          </p:txBody>
        </p:sp>
        <p:sp>
          <p:nvSpPr>
            <p:cNvPr id="45" name="Text Box 44"/>
            <p:cNvSpPr txBox="1">
              <a:spLocks noChangeArrowheads="1"/>
            </p:cNvSpPr>
            <p:nvPr/>
          </p:nvSpPr>
          <p:spPr bwMode="auto">
            <a:xfrm>
              <a:off x="5717" y="8281"/>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6</a:t>
              </a:r>
            </a:p>
          </p:txBody>
        </p:sp>
        <p:sp>
          <p:nvSpPr>
            <p:cNvPr id="46" name="Text Box 45"/>
            <p:cNvSpPr txBox="1">
              <a:spLocks noChangeArrowheads="1"/>
            </p:cNvSpPr>
            <p:nvPr/>
          </p:nvSpPr>
          <p:spPr bwMode="auto">
            <a:xfrm>
              <a:off x="5937" y="7912"/>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6</a:t>
              </a:r>
            </a:p>
          </p:txBody>
        </p:sp>
        <p:sp>
          <p:nvSpPr>
            <p:cNvPr id="47" name="Text Box 46"/>
            <p:cNvSpPr txBox="1">
              <a:spLocks noChangeArrowheads="1"/>
            </p:cNvSpPr>
            <p:nvPr/>
          </p:nvSpPr>
          <p:spPr bwMode="auto">
            <a:xfrm>
              <a:off x="6107" y="8659"/>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dirty="0">
                  <a:latin typeface="Times New Roman" panose="02020603050405020304" pitchFamily="18" charset="0"/>
                  <a:ea typeface="宋体" panose="02010600030101010101" pitchFamily="2" charset="-122"/>
                </a:rPr>
                <a:t>5</a:t>
              </a:r>
            </a:p>
          </p:txBody>
        </p:sp>
        <p:sp>
          <p:nvSpPr>
            <p:cNvPr id="48" name="Text Box 47"/>
            <p:cNvSpPr txBox="1">
              <a:spLocks noChangeArrowheads="1"/>
            </p:cNvSpPr>
            <p:nvPr/>
          </p:nvSpPr>
          <p:spPr bwMode="auto">
            <a:xfrm>
              <a:off x="7257" y="8371"/>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dirty="0">
                  <a:latin typeface="Times New Roman" panose="02020603050405020304" pitchFamily="18" charset="0"/>
                  <a:ea typeface="宋体" panose="02010600030101010101" pitchFamily="2" charset="-122"/>
                </a:rPr>
                <a:t>3</a:t>
              </a:r>
            </a:p>
          </p:txBody>
        </p:sp>
        <p:sp>
          <p:nvSpPr>
            <p:cNvPr id="49" name="Text Box 48"/>
            <p:cNvSpPr txBox="1">
              <a:spLocks noChangeArrowheads="1"/>
            </p:cNvSpPr>
            <p:nvPr/>
          </p:nvSpPr>
          <p:spPr bwMode="auto">
            <a:xfrm>
              <a:off x="7267" y="7633"/>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7</a:t>
              </a:r>
            </a:p>
          </p:txBody>
        </p:sp>
        <p:sp>
          <p:nvSpPr>
            <p:cNvPr id="50" name="Line 49"/>
            <p:cNvSpPr>
              <a:spLocks noChangeShapeType="1"/>
            </p:cNvSpPr>
            <p:nvPr/>
          </p:nvSpPr>
          <p:spPr bwMode="auto">
            <a:xfrm>
              <a:off x="5749" y="7978"/>
              <a:ext cx="850" cy="420"/>
            </a:xfrm>
            <a:prstGeom prst="line">
              <a:avLst/>
            </a:prstGeom>
            <a:noFill/>
            <a:ln w="19050">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51" name="Line 50"/>
            <p:cNvSpPr>
              <a:spLocks noChangeShapeType="1"/>
            </p:cNvSpPr>
            <p:nvPr/>
          </p:nvSpPr>
          <p:spPr bwMode="auto">
            <a:xfrm flipV="1">
              <a:off x="5709" y="7804"/>
              <a:ext cx="930" cy="807"/>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52" name="Line 51"/>
            <p:cNvSpPr>
              <a:spLocks noChangeShapeType="1"/>
            </p:cNvSpPr>
            <p:nvPr/>
          </p:nvSpPr>
          <p:spPr bwMode="auto">
            <a:xfrm>
              <a:off x="3549" y="6850"/>
              <a:ext cx="0" cy="20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53" name="Line 52"/>
            <p:cNvSpPr>
              <a:spLocks noChangeShapeType="1"/>
            </p:cNvSpPr>
            <p:nvPr/>
          </p:nvSpPr>
          <p:spPr bwMode="auto">
            <a:xfrm>
              <a:off x="5009" y="6892"/>
              <a:ext cx="0" cy="20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54" name="Line 53"/>
            <p:cNvSpPr>
              <a:spLocks noChangeShapeType="1"/>
            </p:cNvSpPr>
            <p:nvPr/>
          </p:nvSpPr>
          <p:spPr bwMode="auto">
            <a:xfrm>
              <a:off x="6329" y="6913"/>
              <a:ext cx="0" cy="20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55" name="Line 54"/>
            <p:cNvSpPr>
              <a:spLocks noChangeShapeType="1"/>
            </p:cNvSpPr>
            <p:nvPr/>
          </p:nvSpPr>
          <p:spPr bwMode="auto">
            <a:xfrm>
              <a:off x="7129" y="6922"/>
              <a:ext cx="0" cy="20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56" name="Text Box 55"/>
            <p:cNvSpPr txBox="1">
              <a:spLocks noChangeArrowheads="1"/>
            </p:cNvSpPr>
            <p:nvPr/>
          </p:nvSpPr>
          <p:spPr bwMode="auto">
            <a:xfrm>
              <a:off x="3997" y="9244"/>
              <a:ext cx="259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endParaRPr lang="zh-CN" altLang="zh-CN" sz="2000">
                <a:latin typeface="Times New Roman" panose="02020603050405020304" pitchFamily="18" charset="0"/>
                <a:ea typeface="宋体" panose="02010600030101010101" pitchFamily="2" charset="-122"/>
              </a:endParaRPr>
            </a:p>
          </p:txBody>
        </p:sp>
      </p:grpSp>
      <p:sp>
        <p:nvSpPr>
          <p:cNvPr id="2" name="矩形 1"/>
          <p:cNvSpPr/>
          <p:nvPr/>
        </p:nvSpPr>
        <p:spPr>
          <a:xfrm>
            <a:off x="733387" y="5658366"/>
            <a:ext cx="8006271" cy="892552"/>
          </a:xfrm>
          <a:prstGeom prst="rect">
            <a:avLst/>
          </a:prstGeom>
        </p:spPr>
        <p:txBody>
          <a:bodyPr wrap="square">
            <a:spAutoFit/>
          </a:bodyPr>
          <a:lstStyle/>
          <a:p>
            <a:r>
              <a:rPr lang="zh-CN" altLang="en-US" sz="2600" kern="0" dirty="0">
                <a:solidFill>
                  <a:srgbClr val="161616"/>
                </a:solidFill>
                <a:latin typeface="微软雅黑" panose="020B0503020204020204" pitchFamily="34" charset="-122"/>
                <a:ea typeface="微软雅黑" panose="020B0503020204020204" pitchFamily="34" charset="-122"/>
              </a:rPr>
              <a:t>分析：采用</a:t>
            </a:r>
            <a:r>
              <a:rPr lang="zh-CN" altLang="en-US" sz="2600" kern="0" dirty="0">
                <a:solidFill>
                  <a:srgbClr val="0000FF"/>
                </a:solidFill>
                <a:latin typeface="微软雅黑" panose="020B0503020204020204" pitchFamily="34" charset="-122"/>
                <a:ea typeface="微软雅黑" panose="020B0503020204020204" pitchFamily="34" charset="-122"/>
              </a:rPr>
              <a:t>优先队列</a:t>
            </a:r>
            <a:r>
              <a:rPr lang="zh-CN" altLang="en-US" sz="2600" kern="0" dirty="0">
                <a:solidFill>
                  <a:srgbClr val="161616"/>
                </a:solidFill>
                <a:latin typeface="微软雅黑" panose="020B0503020204020204" pitchFamily="34" charset="-122"/>
                <a:ea typeface="微软雅黑" panose="020B0503020204020204" pitchFamily="34" charset="-122"/>
              </a:rPr>
              <a:t>式分支限界法，并用一</a:t>
            </a:r>
            <a:r>
              <a:rPr lang="zh-CN" altLang="en-US" sz="2600" kern="0" dirty="0">
                <a:solidFill>
                  <a:srgbClr val="0000FF"/>
                </a:solidFill>
                <a:latin typeface="微软雅黑" panose="020B0503020204020204" pitchFamily="34" charset="-122"/>
                <a:ea typeface="微软雅黑" panose="020B0503020204020204" pitchFamily="34" charset="-122"/>
              </a:rPr>
              <a:t>极小堆</a:t>
            </a:r>
            <a:r>
              <a:rPr lang="zh-CN" altLang="en-US" sz="2600" kern="0" dirty="0">
                <a:solidFill>
                  <a:srgbClr val="161616"/>
                </a:solidFill>
                <a:latin typeface="微软雅黑" panose="020B0503020204020204" pitchFamily="34" charset="-122"/>
                <a:ea typeface="微软雅黑" panose="020B0503020204020204" pitchFamily="34" charset="-122"/>
              </a:rPr>
              <a:t>来存储活结点表。其优先级是结点所对应的当前路长</a:t>
            </a:r>
            <a:endParaRPr lang="zh-CN" altLang="en-US" dirty="0"/>
          </a:p>
        </p:txBody>
      </p:sp>
      <p:sp>
        <p:nvSpPr>
          <p:cNvPr id="3" name="矩形 2"/>
          <p:cNvSpPr/>
          <p:nvPr/>
        </p:nvSpPr>
        <p:spPr bwMode="auto">
          <a:xfrm>
            <a:off x="2203246" y="5114069"/>
            <a:ext cx="568554" cy="369089"/>
          </a:xfrm>
          <a:prstGeom prst="rect">
            <a:avLst/>
          </a:prstGeom>
          <a:solidFill>
            <a:srgbClr val="FFFF99"/>
          </a:solid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a:solidFill>
                  <a:srgbClr val="7030A0"/>
                </a:solidFill>
                <a:ea typeface="楷体_GB2312" pitchFamily="49" charset="-122"/>
              </a:rPr>
              <a:t>1</a:t>
            </a:r>
            <a:r>
              <a:rPr lang="zh-CN" altLang="en-US" dirty="0">
                <a:solidFill>
                  <a:srgbClr val="7030A0"/>
                </a:solidFill>
                <a:ea typeface="楷体_GB2312" pitchFamily="49" charset="-122"/>
              </a:rPr>
              <a:t>段</a:t>
            </a:r>
            <a:endParaRPr kumimoji="0" lang="zh-CN" altLang="en-US" sz="2000" b="1" i="0" u="none" strike="noStrike" cap="none" normalizeH="0" baseline="0" dirty="0">
              <a:ln>
                <a:noFill/>
              </a:ln>
              <a:solidFill>
                <a:srgbClr val="7030A0"/>
              </a:solidFill>
              <a:effectLst/>
              <a:latin typeface="Times New Roman" pitchFamily="18" charset="0"/>
              <a:ea typeface="楷体_GB2312" pitchFamily="49" charset="-122"/>
            </a:endParaRPr>
          </a:p>
        </p:txBody>
      </p:sp>
      <p:sp>
        <p:nvSpPr>
          <p:cNvPr id="58" name="矩形 57"/>
          <p:cNvSpPr/>
          <p:nvPr/>
        </p:nvSpPr>
        <p:spPr bwMode="auto">
          <a:xfrm>
            <a:off x="3772467" y="5112241"/>
            <a:ext cx="568554" cy="369089"/>
          </a:xfrm>
          <a:prstGeom prst="rect">
            <a:avLst/>
          </a:prstGeom>
          <a:solidFill>
            <a:srgbClr val="FFFF99"/>
          </a:solid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rgbClr val="7030A0"/>
                </a:solidFill>
                <a:effectLst/>
                <a:latin typeface="Times New Roman" pitchFamily="18" charset="0"/>
                <a:ea typeface="楷体_GB2312" pitchFamily="49" charset="-122"/>
              </a:rPr>
              <a:t>2</a:t>
            </a:r>
            <a:r>
              <a:rPr lang="zh-CN" altLang="en-US" dirty="0">
                <a:solidFill>
                  <a:srgbClr val="7030A0"/>
                </a:solidFill>
                <a:ea typeface="楷体_GB2312" pitchFamily="49" charset="-122"/>
              </a:rPr>
              <a:t>段</a:t>
            </a:r>
            <a:endParaRPr kumimoji="0" lang="zh-CN" altLang="en-US" sz="2000" b="1" i="0" u="none" strike="noStrike" cap="none" normalizeH="0" baseline="0" dirty="0">
              <a:ln>
                <a:noFill/>
              </a:ln>
              <a:solidFill>
                <a:srgbClr val="7030A0"/>
              </a:solidFill>
              <a:effectLst/>
              <a:latin typeface="Times New Roman" pitchFamily="18" charset="0"/>
              <a:ea typeface="楷体_GB2312" pitchFamily="49" charset="-122"/>
            </a:endParaRPr>
          </a:p>
        </p:txBody>
      </p:sp>
      <p:sp>
        <p:nvSpPr>
          <p:cNvPr id="59" name="矩形 58"/>
          <p:cNvSpPr/>
          <p:nvPr/>
        </p:nvSpPr>
        <p:spPr bwMode="auto">
          <a:xfrm>
            <a:off x="5279762" y="5148143"/>
            <a:ext cx="568554" cy="369089"/>
          </a:xfrm>
          <a:prstGeom prst="rect">
            <a:avLst/>
          </a:prstGeom>
          <a:solidFill>
            <a:srgbClr val="FFFF99"/>
          </a:solid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a:solidFill>
                  <a:srgbClr val="7030A0"/>
                </a:solidFill>
                <a:ea typeface="楷体_GB2312" pitchFamily="49" charset="-122"/>
              </a:rPr>
              <a:t>3</a:t>
            </a:r>
            <a:r>
              <a:rPr lang="zh-CN" altLang="en-US" dirty="0">
                <a:solidFill>
                  <a:srgbClr val="7030A0"/>
                </a:solidFill>
                <a:ea typeface="楷体_GB2312" pitchFamily="49" charset="-122"/>
              </a:rPr>
              <a:t>段</a:t>
            </a:r>
            <a:endParaRPr kumimoji="0" lang="zh-CN" altLang="en-US" sz="2000" b="1" i="0" u="none" strike="noStrike" cap="none" normalizeH="0" baseline="0" dirty="0">
              <a:ln>
                <a:noFill/>
              </a:ln>
              <a:solidFill>
                <a:srgbClr val="7030A0"/>
              </a:solidFill>
              <a:effectLst/>
              <a:latin typeface="Times New Roman" pitchFamily="18" charset="0"/>
              <a:ea typeface="楷体_GB2312" pitchFamily="49" charset="-122"/>
            </a:endParaRPr>
          </a:p>
        </p:txBody>
      </p:sp>
      <p:sp>
        <p:nvSpPr>
          <p:cNvPr id="60" name="矩形 59"/>
          <p:cNvSpPr/>
          <p:nvPr/>
        </p:nvSpPr>
        <p:spPr bwMode="auto">
          <a:xfrm>
            <a:off x="6274787" y="5114855"/>
            <a:ext cx="568554" cy="369089"/>
          </a:xfrm>
          <a:prstGeom prst="rect">
            <a:avLst/>
          </a:prstGeom>
          <a:solidFill>
            <a:srgbClr val="FFFF99"/>
          </a:solid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rgbClr val="7030A0"/>
                </a:solidFill>
                <a:effectLst/>
                <a:latin typeface="Times New Roman" pitchFamily="18" charset="0"/>
                <a:ea typeface="楷体_GB2312" pitchFamily="49" charset="-122"/>
              </a:rPr>
              <a:t>4</a:t>
            </a:r>
            <a:r>
              <a:rPr kumimoji="0" lang="zh-CN" altLang="en-US" sz="2000" b="1" i="0" u="none" strike="noStrike" cap="none" normalizeH="0" baseline="0" dirty="0">
                <a:ln>
                  <a:noFill/>
                </a:ln>
                <a:solidFill>
                  <a:srgbClr val="7030A0"/>
                </a:solidFill>
                <a:effectLst/>
                <a:latin typeface="Times New Roman" pitchFamily="18" charset="0"/>
                <a:ea typeface="楷体_GB2312" pitchFamily="49" charset="-122"/>
              </a:rPr>
              <a:t>段</a:t>
            </a:r>
          </a:p>
        </p:txBody>
      </p:sp>
    </p:spTree>
    <p:extLst>
      <p:ext uri="{BB962C8B-B14F-4D97-AF65-F5344CB8AC3E}">
        <p14:creationId xmlns:p14="http://schemas.microsoft.com/office/powerpoint/2010/main" val="230726777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1" name="Rectangle 3"/>
          <p:cNvSpPr>
            <a:spLocks noGrp="1" noChangeArrowheads="1"/>
          </p:cNvSpPr>
          <p:nvPr>
            <p:ph type="body" idx="1"/>
          </p:nvPr>
        </p:nvSpPr>
        <p:spPr>
          <a:xfrm>
            <a:off x="35496" y="334170"/>
            <a:ext cx="8856984" cy="5473700"/>
          </a:xfrm>
        </p:spPr>
        <p:txBody>
          <a:bodyPr/>
          <a:lstStyle/>
          <a:p>
            <a:pPr lvl="1" eaLnBrk="1" hangingPunct="1"/>
            <a:r>
              <a:rPr lang="zh-CN" altLang="en-US" sz="2400" dirty="0"/>
              <a:t>解向量：</a:t>
            </a:r>
            <a:r>
              <a:rPr lang="en-US" altLang="zh-CN" sz="2400" dirty="0"/>
              <a:t>X=(</a:t>
            </a:r>
            <a:r>
              <a:rPr lang="en-US" altLang="zh-CN" sz="2400" i="1" dirty="0"/>
              <a:t>s,</a:t>
            </a:r>
            <a:r>
              <a:rPr lang="en-US" altLang="zh-CN" sz="2400" dirty="0"/>
              <a:t> </a:t>
            </a:r>
            <a:r>
              <a:rPr lang="en-US" altLang="zh-CN" sz="2400" i="1" dirty="0"/>
              <a:t>x</a:t>
            </a:r>
            <a:r>
              <a:rPr lang="en-US" altLang="zh-CN" sz="2400" baseline="-25000" dirty="0"/>
              <a:t>2</a:t>
            </a:r>
            <a:r>
              <a:rPr lang="en-US" altLang="zh-CN" sz="2400" dirty="0"/>
              <a:t>, ..., </a:t>
            </a:r>
            <a:r>
              <a:rPr lang="en-US" altLang="zh-CN" sz="2400" i="1" dirty="0"/>
              <a:t>t </a:t>
            </a:r>
            <a:r>
              <a:rPr lang="en-US" altLang="zh-CN" sz="2400" dirty="0"/>
              <a:t>)</a:t>
            </a:r>
            <a:r>
              <a:rPr lang="zh-CN" altLang="en-US" sz="2400" dirty="0"/>
              <a:t>，</a:t>
            </a:r>
            <a:r>
              <a:rPr lang="en-US" altLang="zh-CN" sz="2400" i="1" dirty="0"/>
              <a:t>s </a:t>
            </a:r>
            <a:r>
              <a:rPr lang="zh-CN" altLang="en-US" sz="2400" dirty="0"/>
              <a:t>和</a:t>
            </a:r>
            <a:r>
              <a:rPr lang="en-US" altLang="zh-CN" sz="2400" i="1" dirty="0"/>
              <a:t>t </a:t>
            </a:r>
            <a:r>
              <a:rPr lang="zh-CN" altLang="en-US" sz="2400" dirty="0"/>
              <a:t>分别为起点和终点</a:t>
            </a:r>
          </a:p>
          <a:p>
            <a:pPr lvl="1" eaLnBrk="1" hangingPunct="1"/>
            <a:r>
              <a:rPr lang="zh-CN" altLang="en-US" sz="2400" dirty="0"/>
              <a:t>约束条件：</a:t>
            </a:r>
          </a:p>
          <a:p>
            <a:pPr lvl="2" eaLnBrk="1" hangingPunct="1"/>
            <a:r>
              <a:rPr lang="zh-CN" altLang="en-US" dirty="0"/>
              <a:t>显式： </a:t>
            </a:r>
            <a:r>
              <a:rPr lang="en-US" altLang="zh-CN" i="1" dirty="0"/>
              <a:t>x</a:t>
            </a:r>
            <a:r>
              <a:rPr lang="en-US" altLang="zh-CN" i="1" baseline="-25000" dirty="0"/>
              <a:t>i</a:t>
            </a:r>
            <a:r>
              <a:rPr lang="en-US" altLang="zh-CN" dirty="0"/>
              <a:t>=A, B, ...  (</a:t>
            </a:r>
            <a:r>
              <a:rPr lang="en-US" altLang="zh-CN" i="1" dirty="0" err="1"/>
              <a:t>i</a:t>
            </a:r>
            <a:r>
              <a:rPr lang="en-US" altLang="zh-CN" dirty="0"/>
              <a:t>=2, ..., </a:t>
            </a:r>
            <a:r>
              <a:rPr lang="en-US" altLang="zh-CN" i="1" dirty="0"/>
              <a:t>n</a:t>
            </a:r>
            <a:r>
              <a:rPr lang="en-US" altLang="zh-CN" dirty="0"/>
              <a:t>)</a:t>
            </a:r>
          </a:p>
          <a:p>
            <a:pPr lvl="2" eaLnBrk="1" hangingPunct="1"/>
            <a:r>
              <a:rPr lang="zh-CN" altLang="en-US" dirty="0"/>
              <a:t>隐式： </a:t>
            </a:r>
            <a:r>
              <a:rPr lang="en-US" altLang="zh-CN" i="1" dirty="0" err="1"/>
              <a:t>c</a:t>
            </a:r>
            <a:r>
              <a:rPr lang="en-US" altLang="zh-CN" i="1" baseline="-25000" dirty="0" err="1"/>
              <a:t>ij</a:t>
            </a:r>
            <a:r>
              <a:rPr lang="en-US" altLang="zh-CN" dirty="0"/>
              <a:t>≠∞</a:t>
            </a:r>
          </a:p>
          <a:p>
            <a:pPr lvl="1" eaLnBrk="1" hangingPunct="1"/>
            <a:r>
              <a:rPr lang="zh-CN" altLang="en-US" sz="2400" dirty="0"/>
              <a:t>目标函数：</a:t>
            </a:r>
            <a:r>
              <a:rPr lang="en-US" altLang="zh-CN" sz="2400" b="1" i="1" dirty="0"/>
              <a:t>cost</a:t>
            </a:r>
            <a:r>
              <a:rPr lang="en-US" altLang="zh-CN" sz="2400" b="1" dirty="0"/>
              <a:t>(</a:t>
            </a:r>
            <a:r>
              <a:rPr lang="en-US" altLang="zh-CN" sz="2400" b="1" i="1" dirty="0" err="1"/>
              <a:t>i</a:t>
            </a:r>
            <a:r>
              <a:rPr lang="en-US" altLang="zh-CN" sz="2400" b="1" i="1" dirty="0"/>
              <a:t> </a:t>
            </a:r>
            <a:r>
              <a:rPr lang="en-US" altLang="zh-CN" sz="2400" b="1" dirty="0"/>
              <a:t>)=</a:t>
            </a:r>
            <a:r>
              <a:rPr lang="en-US" altLang="zh-CN" sz="2400" b="1" i="1" dirty="0"/>
              <a:t>min </a:t>
            </a:r>
            <a:r>
              <a:rPr lang="en-US" altLang="zh-CN" sz="2400" b="1" dirty="0"/>
              <a:t>{</a:t>
            </a:r>
            <a:r>
              <a:rPr lang="en-US" altLang="zh-CN" sz="2400" b="1" i="1" dirty="0" err="1"/>
              <a:t>c</a:t>
            </a:r>
            <a:r>
              <a:rPr lang="en-US" altLang="zh-CN" sz="2400" b="1" i="1" baseline="-25000" dirty="0" err="1"/>
              <a:t>ij</a:t>
            </a:r>
            <a:r>
              <a:rPr lang="en-US" altLang="zh-CN" sz="2400" b="1" i="1" baseline="-25000" dirty="0"/>
              <a:t> </a:t>
            </a:r>
            <a:r>
              <a:rPr lang="en-US" altLang="zh-CN" sz="2400" b="1" dirty="0"/>
              <a:t>+</a:t>
            </a:r>
            <a:r>
              <a:rPr lang="en-US" altLang="zh-CN" sz="2400" b="1" i="1" dirty="0"/>
              <a:t>cost </a:t>
            </a:r>
            <a:r>
              <a:rPr lang="en-US" altLang="zh-CN" sz="2400" b="1" dirty="0"/>
              <a:t>(</a:t>
            </a:r>
            <a:r>
              <a:rPr lang="en-US" altLang="zh-CN" sz="2400" b="1" i="1" dirty="0"/>
              <a:t>j </a:t>
            </a:r>
            <a:r>
              <a:rPr lang="en-US" altLang="zh-CN" sz="2400" b="1" dirty="0"/>
              <a:t>)} </a:t>
            </a:r>
          </a:p>
          <a:p>
            <a:pPr marL="457200" lvl="1" indent="0" eaLnBrk="1" hangingPunct="1">
              <a:buNone/>
            </a:pPr>
            <a:r>
              <a:rPr lang="en-US" altLang="zh-CN" sz="2400" dirty="0"/>
              <a:t>                            (</a:t>
            </a:r>
            <a:r>
              <a:rPr lang="en-US" altLang="zh-CN" sz="2400" i="1" dirty="0" err="1"/>
              <a:t>i</a:t>
            </a:r>
            <a:r>
              <a:rPr lang="en-US" altLang="zh-CN" sz="2400" dirty="0" err="1"/>
              <a:t>≤</a:t>
            </a:r>
            <a:r>
              <a:rPr lang="en-US" altLang="zh-CN" sz="2400" i="1" dirty="0" err="1"/>
              <a:t>j</a:t>
            </a:r>
            <a:r>
              <a:rPr lang="en-US" altLang="zh-CN" sz="2400" dirty="0" err="1"/>
              <a:t>≤</a:t>
            </a:r>
            <a:r>
              <a:rPr lang="en-US" altLang="zh-CN" sz="2400" i="1" dirty="0" err="1"/>
              <a:t>n</a:t>
            </a:r>
            <a:r>
              <a:rPr lang="zh-CN" altLang="en-US" sz="2400" dirty="0"/>
              <a:t>且顶点 </a:t>
            </a:r>
            <a:r>
              <a:rPr lang="en-US" altLang="zh-CN" sz="2400" i="1" dirty="0"/>
              <a:t>j </a:t>
            </a:r>
            <a:r>
              <a:rPr lang="zh-CN" altLang="en-US" sz="2400" dirty="0"/>
              <a:t>是 </a:t>
            </a:r>
            <a:r>
              <a:rPr lang="en-US" altLang="zh-CN" sz="2400" i="1" dirty="0" err="1"/>
              <a:t>i</a:t>
            </a:r>
            <a:r>
              <a:rPr lang="en-US" altLang="zh-CN" sz="2400" i="1" dirty="0"/>
              <a:t> </a:t>
            </a:r>
            <a:r>
              <a:rPr lang="zh-CN" altLang="en-US" sz="2400" dirty="0"/>
              <a:t>的邻接点</a:t>
            </a:r>
            <a:r>
              <a:rPr lang="en-US" altLang="zh-CN" sz="2400" dirty="0"/>
              <a:t>)</a:t>
            </a:r>
          </a:p>
          <a:p>
            <a:pPr lvl="2" eaLnBrk="1" hangingPunct="1"/>
            <a:r>
              <a:rPr lang="zh-CN" altLang="en-US" dirty="0"/>
              <a:t>下界：</a:t>
            </a:r>
            <a:r>
              <a:rPr kumimoji="1" lang="zh-CN" altLang="en-US" dirty="0"/>
              <a:t>把每一段最小的代价相加，</a:t>
            </a:r>
            <a:r>
              <a:rPr kumimoji="1" lang="en-US" altLang="zh-CN" dirty="0"/>
              <a:t>2+4+5+3=</a:t>
            </a:r>
            <a:r>
              <a:rPr kumimoji="1" lang="en-US" altLang="zh-CN" dirty="0">
                <a:solidFill>
                  <a:srgbClr val="0000FF"/>
                </a:solidFill>
              </a:rPr>
              <a:t>14</a:t>
            </a:r>
            <a:endParaRPr lang="en-US" altLang="zh-CN" dirty="0">
              <a:solidFill>
                <a:srgbClr val="0000FF"/>
              </a:solidFill>
            </a:endParaRPr>
          </a:p>
          <a:p>
            <a:pPr lvl="2" eaLnBrk="1" hangingPunct="1"/>
            <a:r>
              <a:rPr lang="zh-CN" altLang="en-US" dirty="0"/>
              <a:t>上界：</a:t>
            </a:r>
            <a:r>
              <a:rPr lang="en-US" altLang="en-US" dirty="0"/>
              <a:t>2+6+6+3=17</a:t>
            </a:r>
            <a:r>
              <a:rPr lang="en-US" altLang="zh-CN" dirty="0"/>
              <a:t> (</a:t>
            </a:r>
            <a:r>
              <a:rPr lang="en-US" altLang="zh-CN" dirty="0" err="1"/>
              <a:t>s→B→E→H→t</a:t>
            </a:r>
            <a:r>
              <a:rPr lang="en-US" altLang="zh-CN" dirty="0"/>
              <a:t>)</a:t>
            </a:r>
          </a:p>
          <a:p>
            <a:pPr lvl="1" eaLnBrk="1" hangingPunct="1"/>
            <a:r>
              <a:rPr lang="zh-CN" altLang="en-US" sz="2400" dirty="0"/>
              <a:t>限界函数：</a:t>
            </a:r>
            <a:r>
              <a:rPr kumimoji="1" lang="zh-CN" altLang="en-US" sz="2400" dirty="0">
                <a:solidFill>
                  <a:srgbClr val="000000"/>
                </a:solidFill>
              </a:rPr>
              <a:t>假设已经确定了</a:t>
            </a:r>
            <a:r>
              <a:rPr kumimoji="1" lang="en-US" altLang="zh-CN" sz="2400" i="1" dirty="0" err="1">
                <a:solidFill>
                  <a:srgbClr val="000000"/>
                </a:solidFill>
              </a:rPr>
              <a:t>i</a:t>
            </a:r>
            <a:r>
              <a:rPr kumimoji="1" lang="en-US" altLang="zh-CN" sz="2400" i="1" dirty="0">
                <a:solidFill>
                  <a:srgbClr val="000000"/>
                </a:solidFill>
              </a:rPr>
              <a:t> </a:t>
            </a:r>
            <a:r>
              <a:rPr kumimoji="1" lang="zh-CN" altLang="en-US" sz="2400" dirty="0">
                <a:solidFill>
                  <a:srgbClr val="000000"/>
                </a:solidFill>
              </a:rPr>
              <a:t>段</a:t>
            </a:r>
            <a:r>
              <a:rPr kumimoji="1" lang="en-US" altLang="zh-CN" sz="2400" dirty="0">
                <a:solidFill>
                  <a:srgbClr val="000000"/>
                </a:solidFill>
              </a:rPr>
              <a:t>(1≤</a:t>
            </a:r>
            <a:r>
              <a:rPr kumimoji="1" lang="en-US" altLang="zh-CN" sz="2400" i="1" dirty="0">
                <a:solidFill>
                  <a:srgbClr val="000000"/>
                </a:solidFill>
              </a:rPr>
              <a:t>i</a:t>
            </a:r>
            <a:r>
              <a:rPr kumimoji="1" lang="en-US" altLang="zh-CN" sz="2400" dirty="0">
                <a:solidFill>
                  <a:srgbClr val="000000"/>
                </a:solidFill>
              </a:rPr>
              <a:t>≤</a:t>
            </a:r>
            <a:r>
              <a:rPr kumimoji="1" lang="en-US" altLang="zh-CN" sz="2400" i="1" dirty="0">
                <a:solidFill>
                  <a:srgbClr val="000000"/>
                </a:solidFill>
              </a:rPr>
              <a:t>k</a:t>
            </a:r>
            <a:r>
              <a:rPr kumimoji="1" lang="en-US" altLang="zh-CN" sz="2400" dirty="0">
                <a:solidFill>
                  <a:srgbClr val="000000"/>
                </a:solidFill>
              </a:rPr>
              <a:t>)</a:t>
            </a:r>
            <a:r>
              <a:rPr kumimoji="1" lang="zh-CN" altLang="en-US" sz="2400" dirty="0">
                <a:solidFill>
                  <a:srgbClr val="000000"/>
                </a:solidFill>
              </a:rPr>
              <a:t>，其路径为</a:t>
            </a:r>
            <a:r>
              <a:rPr kumimoji="1" lang="en-US" altLang="zh-CN" sz="2400" dirty="0">
                <a:solidFill>
                  <a:srgbClr val="000000"/>
                </a:solidFill>
              </a:rPr>
              <a:t>(</a:t>
            </a:r>
            <a:r>
              <a:rPr kumimoji="1" lang="en-US" altLang="zh-CN" sz="2400" i="1" dirty="0">
                <a:solidFill>
                  <a:srgbClr val="000000"/>
                </a:solidFill>
              </a:rPr>
              <a:t>r</a:t>
            </a:r>
            <a:r>
              <a:rPr kumimoji="1" lang="en-US" altLang="zh-CN" sz="2400" baseline="-30000" dirty="0">
                <a:solidFill>
                  <a:srgbClr val="000000"/>
                </a:solidFill>
              </a:rPr>
              <a:t>1</a:t>
            </a:r>
            <a:r>
              <a:rPr kumimoji="1" lang="en-US" altLang="zh-CN" sz="2400" dirty="0">
                <a:solidFill>
                  <a:srgbClr val="000000"/>
                </a:solidFill>
              </a:rPr>
              <a:t>, </a:t>
            </a:r>
            <a:r>
              <a:rPr kumimoji="1" lang="en-US" altLang="zh-CN" sz="2400" i="1" dirty="0">
                <a:solidFill>
                  <a:srgbClr val="000000"/>
                </a:solidFill>
              </a:rPr>
              <a:t>r</a:t>
            </a:r>
            <a:r>
              <a:rPr kumimoji="1" lang="en-US" altLang="zh-CN" sz="2400" baseline="-30000" dirty="0">
                <a:solidFill>
                  <a:srgbClr val="000000"/>
                </a:solidFill>
              </a:rPr>
              <a:t>2</a:t>
            </a:r>
            <a:r>
              <a:rPr kumimoji="1" lang="en-US" altLang="zh-CN" sz="2400" dirty="0">
                <a:solidFill>
                  <a:srgbClr val="000000"/>
                </a:solidFill>
              </a:rPr>
              <a:t>, …, </a:t>
            </a:r>
            <a:r>
              <a:rPr kumimoji="1" lang="en-US" altLang="zh-CN" sz="2400" i="1" dirty="0" err="1">
                <a:solidFill>
                  <a:srgbClr val="000000"/>
                </a:solidFill>
              </a:rPr>
              <a:t>r</a:t>
            </a:r>
            <a:r>
              <a:rPr kumimoji="1" lang="en-US" altLang="zh-CN" sz="2400" i="1" baseline="-30000" dirty="0" err="1">
                <a:solidFill>
                  <a:srgbClr val="000000"/>
                </a:solidFill>
              </a:rPr>
              <a:t>i</a:t>
            </a:r>
            <a:r>
              <a:rPr kumimoji="1" lang="en-US" altLang="zh-CN" sz="2400" i="1" baseline="-30000" dirty="0">
                <a:solidFill>
                  <a:srgbClr val="000000"/>
                </a:solidFill>
              </a:rPr>
              <a:t> </a:t>
            </a:r>
            <a:r>
              <a:rPr kumimoji="1" lang="en-US" altLang="zh-CN" sz="2400" i="1" dirty="0">
                <a:solidFill>
                  <a:srgbClr val="000000"/>
                </a:solidFill>
              </a:rPr>
              <a:t>, r</a:t>
            </a:r>
            <a:r>
              <a:rPr kumimoji="1" lang="en-US" altLang="zh-CN" sz="2400" i="1" baseline="-25000" dirty="0">
                <a:solidFill>
                  <a:srgbClr val="000000"/>
                </a:solidFill>
              </a:rPr>
              <a:t>i</a:t>
            </a:r>
            <a:r>
              <a:rPr kumimoji="1" lang="en-US" altLang="zh-CN" sz="2400" baseline="-25000" dirty="0">
                <a:solidFill>
                  <a:srgbClr val="000000"/>
                </a:solidFill>
              </a:rPr>
              <a:t>+1</a:t>
            </a:r>
            <a:r>
              <a:rPr kumimoji="1" lang="en-US" altLang="zh-CN" sz="2400" dirty="0">
                <a:solidFill>
                  <a:srgbClr val="000000"/>
                </a:solidFill>
              </a:rPr>
              <a:t>)</a:t>
            </a:r>
            <a:endParaRPr lang="en-US" altLang="zh-CN" sz="2400" dirty="0"/>
          </a:p>
          <a:p>
            <a:pPr lvl="1" eaLnBrk="1" hangingPunct="1">
              <a:buFont typeface="Wingdings" panose="05000000000000000000" pitchFamily="2" charset="2"/>
              <a:buNone/>
            </a:pPr>
            <a:endParaRPr lang="en-US" altLang="zh-CN" dirty="0"/>
          </a:p>
        </p:txBody>
      </p:sp>
      <p:grpSp>
        <p:nvGrpSpPr>
          <p:cNvPr id="442478" name="Group 110"/>
          <p:cNvGrpSpPr>
            <a:grpSpLocks noChangeAspect="1"/>
          </p:cNvGrpSpPr>
          <p:nvPr/>
        </p:nvGrpSpPr>
        <p:grpSpPr bwMode="auto">
          <a:xfrm>
            <a:off x="468313" y="5240338"/>
            <a:ext cx="8280400" cy="1016000"/>
            <a:chOff x="295" y="3067"/>
            <a:chExt cx="5216" cy="640"/>
          </a:xfrm>
        </p:grpSpPr>
        <p:sp>
          <p:nvSpPr>
            <p:cNvPr id="30728" name="AutoShape 111"/>
            <p:cNvSpPr>
              <a:spLocks noChangeAspect="1" noChangeArrowheads="1" noTextEdit="1"/>
            </p:cNvSpPr>
            <p:nvPr/>
          </p:nvSpPr>
          <p:spPr bwMode="auto">
            <a:xfrm>
              <a:off x="295" y="3067"/>
              <a:ext cx="5216"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729" name="Rectangle 112"/>
            <p:cNvSpPr>
              <a:spLocks noChangeArrowheads="1"/>
            </p:cNvSpPr>
            <p:nvPr/>
          </p:nvSpPr>
          <p:spPr bwMode="auto">
            <a:xfrm>
              <a:off x="4070" y="3196"/>
              <a:ext cx="68"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4000" dirty="0">
                  <a:solidFill>
                    <a:srgbClr val="000000"/>
                  </a:solidFill>
                  <a:latin typeface="Symbol" panose="05050102010706020507" pitchFamily="18" charset="2"/>
                  <a:ea typeface="华文行楷" panose="02010800040101010101" pitchFamily="2" charset="-122"/>
                </a:rPr>
                <a:t>å</a:t>
              </a:r>
              <a:endParaRPr lang="en-US" altLang="zh-CN" sz="1800" dirty="0">
                <a:solidFill>
                  <a:schemeClr val="accent2"/>
                </a:solidFill>
                <a:ea typeface="华文行楷" panose="02010800040101010101" pitchFamily="2" charset="-122"/>
              </a:endParaRPr>
            </a:p>
          </p:txBody>
        </p:sp>
        <p:sp>
          <p:nvSpPr>
            <p:cNvPr id="30730" name="Rectangle 113"/>
            <p:cNvSpPr>
              <a:spLocks noChangeArrowheads="1"/>
            </p:cNvSpPr>
            <p:nvPr/>
          </p:nvSpPr>
          <p:spPr bwMode="auto">
            <a:xfrm>
              <a:off x="807" y="3159"/>
              <a:ext cx="22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4000">
                  <a:solidFill>
                    <a:srgbClr val="000000"/>
                  </a:solidFill>
                  <a:latin typeface="Symbol" panose="05050102010706020507" pitchFamily="18" charset="2"/>
                  <a:ea typeface="华文行楷" panose="02010800040101010101" pitchFamily="2" charset="-122"/>
                </a:rPr>
                <a:t>å</a:t>
              </a:r>
              <a:endParaRPr lang="en-US" altLang="zh-CN" sz="1800">
                <a:solidFill>
                  <a:schemeClr val="accent2"/>
                </a:solidFill>
                <a:ea typeface="华文行楷" panose="02010800040101010101" pitchFamily="2" charset="-122"/>
              </a:endParaRPr>
            </a:p>
          </p:txBody>
        </p:sp>
        <p:sp>
          <p:nvSpPr>
            <p:cNvPr id="30731" name="Rectangle 114"/>
            <p:cNvSpPr>
              <a:spLocks noChangeArrowheads="1"/>
            </p:cNvSpPr>
            <p:nvPr/>
          </p:nvSpPr>
          <p:spPr bwMode="auto">
            <a:xfrm>
              <a:off x="4155" y="3510"/>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Symbol" panose="05050102010706020507" pitchFamily="18" charset="2"/>
                  <a:ea typeface="华文行楷" panose="02010800040101010101" pitchFamily="2" charset="-122"/>
                </a:rPr>
                <a:t>+</a:t>
              </a:r>
              <a:endParaRPr lang="en-US" altLang="zh-CN" sz="1800">
                <a:solidFill>
                  <a:schemeClr val="accent2"/>
                </a:solidFill>
                <a:ea typeface="华文行楷" panose="02010800040101010101" pitchFamily="2" charset="-122"/>
              </a:endParaRPr>
            </a:p>
          </p:txBody>
        </p:sp>
        <p:sp>
          <p:nvSpPr>
            <p:cNvPr id="30732" name="Rectangle 115"/>
            <p:cNvSpPr>
              <a:spLocks noChangeArrowheads="1"/>
            </p:cNvSpPr>
            <p:nvPr/>
          </p:nvSpPr>
          <p:spPr bwMode="auto">
            <a:xfrm>
              <a:off x="4015" y="3510"/>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Symbol" panose="05050102010706020507" pitchFamily="18" charset="2"/>
                  <a:ea typeface="华文行楷" panose="02010800040101010101" pitchFamily="2" charset="-122"/>
                </a:rPr>
                <a:t>=</a:t>
              </a:r>
              <a:endParaRPr lang="en-US" altLang="zh-CN" sz="1800">
                <a:solidFill>
                  <a:schemeClr val="accent2"/>
                </a:solidFill>
                <a:ea typeface="华文行楷" panose="02010800040101010101" pitchFamily="2" charset="-122"/>
              </a:endParaRPr>
            </a:p>
          </p:txBody>
        </p:sp>
        <p:sp>
          <p:nvSpPr>
            <p:cNvPr id="30733" name="Rectangle 116"/>
            <p:cNvSpPr>
              <a:spLocks noChangeArrowheads="1"/>
            </p:cNvSpPr>
            <p:nvPr/>
          </p:nvSpPr>
          <p:spPr bwMode="auto">
            <a:xfrm>
              <a:off x="3100" y="3342"/>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Symbol" panose="05050102010706020507" pitchFamily="18" charset="2"/>
                  <a:ea typeface="华文行楷" panose="02010800040101010101" pitchFamily="2" charset="-122"/>
                </a:rPr>
                <a:t>+</a:t>
              </a:r>
              <a:endParaRPr lang="en-US" altLang="zh-CN" sz="1800">
                <a:solidFill>
                  <a:schemeClr val="accent2"/>
                </a:solidFill>
                <a:ea typeface="华文行楷" panose="02010800040101010101" pitchFamily="2" charset="-122"/>
              </a:endParaRPr>
            </a:p>
          </p:txBody>
        </p:sp>
        <p:sp>
          <p:nvSpPr>
            <p:cNvPr id="30734" name="Rectangle 117"/>
            <p:cNvSpPr>
              <a:spLocks noChangeArrowheads="1"/>
            </p:cNvSpPr>
            <p:nvPr/>
          </p:nvSpPr>
          <p:spPr bwMode="auto">
            <a:xfrm>
              <a:off x="2496" y="3422"/>
              <a:ext cx="16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Symbol" panose="05050102010706020507" pitchFamily="18" charset="2"/>
                  <a:ea typeface="华文行楷" panose="02010800040101010101" pitchFamily="2" charset="-122"/>
                </a:rPr>
                <a:t>&gt;Î</a:t>
              </a:r>
              <a:endParaRPr lang="en-US" altLang="zh-CN" sz="1800">
                <a:solidFill>
                  <a:schemeClr val="accent2"/>
                </a:solidFill>
                <a:ea typeface="华文行楷" panose="02010800040101010101" pitchFamily="2" charset="-122"/>
              </a:endParaRPr>
            </a:p>
          </p:txBody>
        </p:sp>
        <p:sp>
          <p:nvSpPr>
            <p:cNvPr id="30735" name="Rectangle 118"/>
            <p:cNvSpPr>
              <a:spLocks noChangeArrowheads="1"/>
            </p:cNvSpPr>
            <p:nvPr/>
          </p:nvSpPr>
          <p:spPr bwMode="auto">
            <a:xfrm>
              <a:off x="1993" y="3422"/>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Symbol" panose="05050102010706020507" pitchFamily="18" charset="2"/>
                  <a:ea typeface="华文行楷" panose="02010800040101010101" pitchFamily="2" charset="-122"/>
                </a:rPr>
                <a:t>&lt;</a:t>
              </a:r>
              <a:endParaRPr lang="en-US" altLang="zh-CN" sz="1800">
                <a:solidFill>
                  <a:schemeClr val="accent2"/>
                </a:solidFill>
                <a:ea typeface="华文行楷" panose="02010800040101010101" pitchFamily="2" charset="-122"/>
              </a:endParaRPr>
            </a:p>
          </p:txBody>
        </p:sp>
        <p:sp>
          <p:nvSpPr>
            <p:cNvPr id="30736" name="Rectangle 119"/>
            <p:cNvSpPr>
              <a:spLocks noChangeArrowheads="1"/>
            </p:cNvSpPr>
            <p:nvPr/>
          </p:nvSpPr>
          <p:spPr bwMode="auto">
            <a:xfrm>
              <a:off x="837" y="3510"/>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Symbol" panose="05050102010706020507" pitchFamily="18" charset="2"/>
                  <a:ea typeface="华文行楷" panose="02010800040101010101" pitchFamily="2" charset="-122"/>
                </a:rPr>
                <a:t>=</a:t>
              </a:r>
              <a:endParaRPr lang="en-US" altLang="zh-CN" sz="1800">
                <a:solidFill>
                  <a:schemeClr val="accent2"/>
                </a:solidFill>
                <a:ea typeface="华文行楷" panose="02010800040101010101" pitchFamily="2" charset="-122"/>
              </a:endParaRPr>
            </a:p>
          </p:txBody>
        </p:sp>
        <p:sp>
          <p:nvSpPr>
            <p:cNvPr id="30737" name="Rectangle 120"/>
            <p:cNvSpPr>
              <a:spLocks noChangeArrowheads="1"/>
            </p:cNvSpPr>
            <p:nvPr/>
          </p:nvSpPr>
          <p:spPr bwMode="auto">
            <a:xfrm>
              <a:off x="1602" y="3342"/>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Symbol" panose="05050102010706020507" pitchFamily="18" charset="2"/>
                  <a:ea typeface="华文行楷" panose="02010800040101010101" pitchFamily="2" charset="-122"/>
                </a:rPr>
                <a:t>+</a:t>
              </a:r>
              <a:endParaRPr lang="en-US" altLang="zh-CN" sz="1800">
                <a:solidFill>
                  <a:schemeClr val="accent2"/>
                </a:solidFill>
                <a:ea typeface="华文行楷" panose="02010800040101010101" pitchFamily="2" charset="-122"/>
              </a:endParaRPr>
            </a:p>
          </p:txBody>
        </p:sp>
        <p:sp>
          <p:nvSpPr>
            <p:cNvPr id="30738" name="Rectangle 121"/>
            <p:cNvSpPr>
              <a:spLocks noChangeArrowheads="1"/>
            </p:cNvSpPr>
            <p:nvPr/>
          </p:nvSpPr>
          <p:spPr bwMode="auto">
            <a:xfrm>
              <a:off x="3802" y="3244"/>
              <a:ext cx="9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a:solidFill>
                    <a:srgbClr val="000000"/>
                  </a:solidFill>
                  <a:latin typeface="Symbol" panose="05050102010706020507" pitchFamily="18" charset="2"/>
                  <a:ea typeface="华文行楷" panose="02010800040101010101" pitchFamily="2" charset="-122"/>
                </a:rPr>
                <a:t>+</a:t>
              </a:r>
              <a:endParaRPr lang="en-US" altLang="zh-CN" sz="1800">
                <a:solidFill>
                  <a:schemeClr val="accent2"/>
                </a:solidFill>
                <a:ea typeface="华文行楷" panose="02010800040101010101" pitchFamily="2" charset="-122"/>
              </a:endParaRPr>
            </a:p>
          </p:txBody>
        </p:sp>
        <p:sp>
          <p:nvSpPr>
            <p:cNvPr id="30739" name="Rectangle 122"/>
            <p:cNvSpPr>
              <a:spLocks noChangeArrowheads="1"/>
            </p:cNvSpPr>
            <p:nvPr/>
          </p:nvSpPr>
          <p:spPr bwMode="auto">
            <a:xfrm>
              <a:off x="600" y="3244"/>
              <a:ext cx="9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a:solidFill>
                    <a:srgbClr val="000000"/>
                  </a:solidFill>
                  <a:latin typeface="Symbol" panose="05050102010706020507" pitchFamily="18" charset="2"/>
                  <a:ea typeface="华文行楷" panose="02010800040101010101" pitchFamily="2" charset="-122"/>
                </a:rPr>
                <a:t>=</a:t>
              </a:r>
              <a:endParaRPr lang="en-US" altLang="zh-CN" sz="1800">
                <a:solidFill>
                  <a:schemeClr val="accent2"/>
                </a:solidFill>
                <a:ea typeface="华文行楷" panose="02010800040101010101" pitchFamily="2" charset="-122"/>
              </a:endParaRPr>
            </a:p>
          </p:txBody>
        </p:sp>
        <p:sp>
          <p:nvSpPr>
            <p:cNvPr id="30740" name="Rectangle 123"/>
            <p:cNvSpPr>
              <a:spLocks noChangeArrowheads="1"/>
            </p:cNvSpPr>
            <p:nvPr/>
          </p:nvSpPr>
          <p:spPr bwMode="auto">
            <a:xfrm>
              <a:off x="2154" y="3489"/>
              <a:ext cx="4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100">
                  <a:solidFill>
                    <a:srgbClr val="000000"/>
                  </a:solidFill>
                  <a:latin typeface="Symbol" panose="05050102010706020507" pitchFamily="18" charset="2"/>
                  <a:ea typeface="华文行楷" panose="02010800040101010101" pitchFamily="2" charset="-122"/>
                </a:rPr>
                <a:t>+</a:t>
              </a:r>
              <a:endParaRPr lang="en-US" altLang="zh-CN" sz="1800">
                <a:solidFill>
                  <a:schemeClr val="accent2"/>
                </a:solidFill>
                <a:ea typeface="华文行楷" panose="02010800040101010101" pitchFamily="2" charset="-122"/>
              </a:endParaRPr>
            </a:p>
          </p:txBody>
        </p:sp>
        <p:sp>
          <p:nvSpPr>
            <p:cNvPr id="30741" name="Rectangle 124"/>
            <p:cNvSpPr>
              <a:spLocks noChangeArrowheads="1"/>
            </p:cNvSpPr>
            <p:nvPr/>
          </p:nvSpPr>
          <p:spPr bwMode="auto">
            <a:xfrm>
              <a:off x="4069" y="3104"/>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dirty="0">
                  <a:solidFill>
                    <a:srgbClr val="000000"/>
                  </a:solidFill>
                  <a:latin typeface="Times New Roman" panose="02020603050405020304" pitchFamily="18" charset="0"/>
                  <a:ea typeface="华文行楷" panose="02010800040101010101" pitchFamily="2" charset="-122"/>
                </a:rPr>
                <a:t>k</a:t>
              </a:r>
              <a:endParaRPr lang="en-US" altLang="zh-CN" sz="1800" dirty="0">
                <a:solidFill>
                  <a:schemeClr val="accent2"/>
                </a:solidFill>
                <a:ea typeface="华文行楷" panose="02010800040101010101" pitchFamily="2" charset="-122"/>
              </a:endParaRPr>
            </a:p>
          </p:txBody>
        </p:sp>
        <p:sp>
          <p:nvSpPr>
            <p:cNvPr id="30742" name="Rectangle 125"/>
            <p:cNvSpPr>
              <a:spLocks noChangeArrowheads="1"/>
            </p:cNvSpPr>
            <p:nvPr/>
          </p:nvSpPr>
          <p:spPr bwMode="auto">
            <a:xfrm>
              <a:off x="4083" y="3524"/>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dirty="0" err="1">
                  <a:solidFill>
                    <a:srgbClr val="000000"/>
                  </a:solidFill>
                  <a:latin typeface="Times New Roman" panose="02020603050405020304" pitchFamily="18" charset="0"/>
                  <a:ea typeface="华文行楷" panose="02010800040101010101" pitchFamily="2" charset="-122"/>
                </a:rPr>
                <a:t>i</a:t>
              </a:r>
              <a:endParaRPr lang="en-US" altLang="zh-CN" sz="1800" dirty="0">
                <a:solidFill>
                  <a:schemeClr val="accent2"/>
                </a:solidFill>
                <a:ea typeface="华文行楷" panose="02010800040101010101" pitchFamily="2" charset="-122"/>
              </a:endParaRPr>
            </a:p>
          </p:txBody>
        </p:sp>
        <p:sp>
          <p:nvSpPr>
            <p:cNvPr id="30743" name="Rectangle 126"/>
            <p:cNvSpPr>
              <a:spLocks noChangeArrowheads="1"/>
            </p:cNvSpPr>
            <p:nvPr/>
          </p:nvSpPr>
          <p:spPr bwMode="auto">
            <a:xfrm>
              <a:off x="3941" y="3524"/>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dirty="0">
                  <a:solidFill>
                    <a:srgbClr val="000000"/>
                  </a:solidFill>
                  <a:latin typeface="Times New Roman" panose="02020603050405020304" pitchFamily="18" charset="0"/>
                  <a:ea typeface="华文行楷" panose="02010800040101010101" pitchFamily="2" charset="-122"/>
                </a:rPr>
                <a:t>j</a:t>
              </a:r>
              <a:endParaRPr lang="en-US" altLang="zh-CN" sz="1800" dirty="0">
                <a:solidFill>
                  <a:schemeClr val="accent2"/>
                </a:solidFill>
                <a:ea typeface="华文行楷" panose="02010800040101010101" pitchFamily="2" charset="-122"/>
              </a:endParaRPr>
            </a:p>
          </p:txBody>
        </p:sp>
        <p:sp>
          <p:nvSpPr>
            <p:cNvPr id="30744" name="Rectangle 127"/>
            <p:cNvSpPr>
              <a:spLocks noChangeArrowheads="1"/>
            </p:cNvSpPr>
            <p:nvPr/>
          </p:nvSpPr>
          <p:spPr bwMode="auto">
            <a:xfrm>
              <a:off x="3483" y="3356"/>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a:solidFill>
                    <a:srgbClr val="000000"/>
                  </a:solidFill>
                  <a:latin typeface="Times New Roman" panose="02020603050405020304" pitchFamily="18" charset="0"/>
                  <a:ea typeface="华文行楷" panose="02010800040101010101" pitchFamily="2" charset="-122"/>
                </a:rPr>
                <a:t>p</a:t>
              </a:r>
              <a:endParaRPr lang="en-US" altLang="zh-CN" sz="1800">
                <a:solidFill>
                  <a:schemeClr val="accent2"/>
                </a:solidFill>
                <a:ea typeface="华文行楷" panose="02010800040101010101" pitchFamily="2" charset="-122"/>
              </a:endParaRPr>
            </a:p>
          </p:txBody>
        </p:sp>
        <p:sp>
          <p:nvSpPr>
            <p:cNvPr id="30745" name="Rectangle 128"/>
            <p:cNvSpPr>
              <a:spLocks noChangeArrowheads="1"/>
            </p:cNvSpPr>
            <p:nvPr/>
          </p:nvSpPr>
          <p:spPr bwMode="auto">
            <a:xfrm>
              <a:off x="3028" y="3356"/>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a:solidFill>
                    <a:srgbClr val="000000"/>
                  </a:solidFill>
                  <a:latin typeface="Times New Roman" panose="02020603050405020304" pitchFamily="18" charset="0"/>
                  <a:ea typeface="华文行楷" panose="02010800040101010101" pitchFamily="2" charset="-122"/>
                </a:rPr>
                <a:t>i</a:t>
              </a:r>
              <a:endParaRPr lang="en-US" altLang="zh-CN" sz="1800">
                <a:solidFill>
                  <a:schemeClr val="accent2"/>
                </a:solidFill>
                <a:ea typeface="华文行楷" panose="02010800040101010101" pitchFamily="2" charset="-122"/>
              </a:endParaRPr>
            </a:p>
          </p:txBody>
        </p:sp>
        <p:sp>
          <p:nvSpPr>
            <p:cNvPr id="30746" name="Rectangle 129"/>
            <p:cNvSpPr>
              <a:spLocks noChangeArrowheads="1"/>
            </p:cNvSpPr>
            <p:nvPr/>
          </p:nvSpPr>
          <p:spPr bwMode="auto">
            <a:xfrm>
              <a:off x="2651" y="3436"/>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a:solidFill>
                    <a:srgbClr val="000000"/>
                  </a:solidFill>
                  <a:latin typeface="Times New Roman" panose="02020603050405020304" pitchFamily="18" charset="0"/>
                  <a:ea typeface="华文行楷" panose="02010800040101010101" pitchFamily="2" charset="-122"/>
                </a:rPr>
                <a:t>E</a:t>
              </a:r>
              <a:endParaRPr lang="en-US" altLang="zh-CN" sz="1800">
                <a:solidFill>
                  <a:schemeClr val="accent2"/>
                </a:solidFill>
                <a:ea typeface="华文行楷" panose="02010800040101010101" pitchFamily="2" charset="-122"/>
              </a:endParaRPr>
            </a:p>
          </p:txBody>
        </p:sp>
        <p:sp>
          <p:nvSpPr>
            <p:cNvPr id="30747" name="Rectangle 130"/>
            <p:cNvSpPr>
              <a:spLocks noChangeArrowheads="1"/>
            </p:cNvSpPr>
            <p:nvPr/>
          </p:nvSpPr>
          <p:spPr bwMode="auto">
            <a:xfrm>
              <a:off x="2308" y="3436"/>
              <a:ext cx="5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a:solidFill>
                    <a:srgbClr val="000000"/>
                  </a:solidFill>
                  <a:latin typeface="Times New Roman" panose="02020603050405020304" pitchFamily="18" charset="0"/>
                  <a:ea typeface="华文行楷" panose="02010800040101010101" pitchFamily="2" charset="-122"/>
                </a:rPr>
                <a:t>v</a:t>
              </a:r>
              <a:endParaRPr lang="en-US" altLang="zh-CN" sz="1800">
                <a:solidFill>
                  <a:schemeClr val="accent2"/>
                </a:solidFill>
                <a:ea typeface="华文行楷" panose="02010800040101010101" pitchFamily="2" charset="-122"/>
              </a:endParaRPr>
            </a:p>
          </p:txBody>
        </p:sp>
        <p:sp>
          <p:nvSpPr>
            <p:cNvPr id="30748" name="Rectangle 131"/>
            <p:cNvSpPr>
              <a:spLocks noChangeArrowheads="1"/>
            </p:cNvSpPr>
            <p:nvPr/>
          </p:nvSpPr>
          <p:spPr bwMode="auto">
            <a:xfrm>
              <a:off x="2066" y="3436"/>
              <a:ext cx="5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a:solidFill>
                    <a:srgbClr val="000000"/>
                  </a:solidFill>
                  <a:latin typeface="Times New Roman" panose="02020603050405020304" pitchFamily="18" charset="0"/>
                  <a:ea typeface="华文行楷" panose="02010800040101010101" pitchFamily="2" charset="-122"/>
                </a:rPr>
                <a:t>r</a:t>
              </a:r>
              <a:endParaRPr lang="en-US" altLang="zh-CN" sz="1800">
                <a:solidFill>
                  <a:schemeClr val="accent2"/>
                </a:solidFill>
                <a:ea typeface="华文行楷" panose="02010800040101010101" pitchFamily="2" charset="-122"/>
              </a:endParaRPr>
            </a:p>
          </p:txBody>
        </p:sp>
        <p:sp>
          <p:nvSpPr>
            <p:cNvPr id="30749" name="Rectangle 132"/>
            <p:cNvSpPr>
              <a:spLocks noChangeArrowheads="1"/>
            </p:cNvSpPr>
            <p:nvPr/>
          </p:nvSpPr>
          <p:spPr bwMode="auto">
            <a:xfrm>
              <a:off x="821" y="3104"/>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a:solidFill>
                    <a:srgbClr val="000000"/>
                  </a:solidFill>
                  <a:latin typeface="Times New Roman" panose="02020603050405020304" pitchFamily="18" charset="0"/>
                  <a:ea typeface="华文行楷" panose="02010800040101010101" pitchFamily="2" charset="-122"/>
                </a:rPr>
                <a:t>i</a:t>
              </a:r>
              <a:endParaRPr lang="en-US" altLang="zh-CN" sz="1800">
                <a:solidFill>
                  <a:schemeClr val="accent2"/>
                </a:solidFill>
                <a:ea typeface="华文行楷" panose="02010800040101010101" pitchFamily="2" charset="-122"/>
              </a:endParaRPr>
            </a:p>
          </p:txBody>
        </p:sp>
        <p:sp>
          <p:nvSpPr>
            <p:cNvPr id="30750" name="Rectangle 133"/>
            <p:cNvSpPr>
              <a:spLocks noChangeArrowheads="1"/>
            </p:cNvSpPr>
            <p:nvPr/>
          </p:nvSpPr>
          <p:spPr bwMode="auto">
            <a:xfrm>
              <a:off x="763" y="3524"/>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a:solidFill>
                    <a:srgbClr val="000000"/>
                  </a:solidFill>
                  <a:latin typeface="Times New Roman" panose="02020603050405020304" pitchFamily="18" charset="0"/>
                  <a:ea typeface="华文行楷" panose="02010800040101010101" pitchFamily="2" charset="-122"/>
                </a:rPr>
                <a:t>j</a:t>
              </a:r>
              <a:endParaRPr lang="en-US" altLang="zh-CN" sz="1800">
                <a:solidFill>
                  <a:schemeClr val="accent2"/>
                </a:solidFill>
                <a:ea typeface="华文行楷" panose="02010800040101010101" pitchFamily="2" charset="-122"/>
              </a:endParaRPr>
            </a:p>
          </p:txBody>
        </p:sp>
        <p:sp>
          <p:nvSpPr>
            <p:cNvPr id="30751" name="Rectangle 134"/>
            <p:cNvSpPr>
              <a:spLocks noChangeArrowheads="1"/>
            </p:cNvSpPr>
            <p:nvPr/>
          </p:nvSpPr>
          <p:spPr bwMode="auto">
            <a:xfrm>
              <a:off x="1528" y="3356"/>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a:solidFill>
                    <a:srgbClr val="000000"/>
                  </a:solidFill>
                  <a:latin typeface="Times New Roman" panose="02020603050405020304" pitchFamily="18" charset="0"/>
                  <a:ea typeface="华文行楷" panose="02010800040101010101" pitchFamily="2" charset="-122"/>
                </a:rPr>
                <a:t>j</a:t>
              </a:r>
              <a:endParaRPr lang="en-US" altLang="zh-CN" sz="1800">
                <a:solidFill>
                  <a:schemeClr val="accent2"/>
                </a:solidFill>
                <a:ea typeface="华文行楷" panose="02010800040101010101" pitchFamily="2" charset="-122"/>
              </a:endParaRPr>
            </a:p>
          </p:txBody>
        </p:sp>
        <p:sp>
          <p:nvSpPr>
            <p:cNvPr id="30752" name="Rectangle 135"/>
            <p:cNvSpPr>
              <a:spLocks noChangeArrowheads="1"/>
            </p:cNvSpPr>
            <p:nvPr/>
          </p:nvSpPr>
          <p:spPr bwMode="auto">
            <a:xfrm>
              <a:off x="1235" y="3356"/>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a:solidFill>
                    <a:srgbClr val="000000"/>
                  </a:solidFill>
                  <a:latin typeface="Times New Roman" panose="02020603050405020304" pitchFamily="18" charset="0"/>
                  <a:ea typeface="华文行楷" panose="02010800040101010101" pitchFamily="2" charset="-122"/>
                </a:rPr>
                <a:t>j</a:t>
              </a:r>
              <a:endParaRPr lang="en-US" altLang="zh-CN" sz="1800">
                <a:solidFill>
                  <a:schemeClr val="accent2"/>
                </a:solidFill>
                <a:ea typeface="华文行楷" panose="02010800040101010101" pitchFamily="2" charset="-122"/>
              </a:endParaRPr>
            </a:p>
          </p:txBody>
        </p:sp>
        <p:sp>
          <p:nvSpPr>
            <p:cNvPr id="30753" name="Rectangle 136"/>
            <p:cNvSpPr>
              <a:spLocks noChangeArrowheads="1"/>
            </p:cNvSpPr>
            <p:nvPr/>
          </p:nvSpPr>
          <p:spPr bwMode="auto">
            <a:xfrm>
              <a:off x="4447" y="3265"/>
              <a:ext cx="9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i="1" dirty="0">
                  <a:solidFill>
                    <a:srgbClr val="000000"/>
                  </a:solidFill>
                  <a:latin typeface="Times New Roman" panose="02020603050405020304" pitchFamily="18" charset="0"/>
                  <a:ea typeface="华文行楷" panose="02010800040101010101" pitchFamily="2" charset="-122"/>
                </a:rPr>
                <a:t> j</a:t>
              </a:r>
              <a:endParaRPr lang="en-US" altLang="zh-CN" sz="1800" dirty="0">
                <a:solidFill>
                  <a:schemeClr val="accent2"/>
                </a:solidFill>
                <a:ea typeface="华文行楷" panose="02010800040101010101" pitchFamily="2" charset="-122"/>
              </a:endParaRPr>
            </a:p>
          </p:txBody>
        </p:sp>
        <p:sp>
          <p:nvSpPr>
            <p:cNvPr id="30754" name="Rectangle 137"/>
            <p:cNvSpPr>
              <a:spLocks noChangeArrowheads="1"/>
            </p:cNvSpPr>
            <p:nvPr/>
          </p:nvSpPr>
          <p:spPr bwMode="auto">
            <a:xfrm>
              <a:off x="3392" y="3265"/>
              <a:ext cx="7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i="1">
                  <a:solidFill>
                    <a:srgbClr val="000000"/>
                  </a:solidFill>
                  <a:latin typeface="Times New Roman" panose="02020603050405020304" pitchFamily="18" charset="0"/>
                  <a:ea typeface="华文行楷" panose="02010800040101010101" pitchFamily="2" charset="-122"/>
                </a:rPr>
                <a:t>v</a:t>
              </a:r>
              <a:endParaRPr lang="en-US" altLang="zh-CN" sz="1800">
                <a:solidFill>
                  <a:schemeClr val="accent2"/>
                </a:solidFill>
                <a:ea typeface="华文行楷" panose="02010800040101010101" pitchFamily="2" charset="-122"/>
              </a:endParaRPr>
            </a:p>
          </p:txBody>
        </p:sp>
        <p:sp>
          <p:nvSpPr>
            <p:cNvPr id="30755" name="Rectangle 138"/>
            <p:cNvSpPr>
              <a:spLocks noChangeArrowheads="1"/>
            </p:cNvSpPr>
            <p:nvPr/>
          </p:nvSpPr>
          <p:spPr bwMode="auto">
            <a:xfrm>
              <a:off x="2987" y="3265"/>
              <a:ext cx="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i="1">
                  <a:solidFill>
                    <a:srgbClr val="000000"/>
                  </a:solidFill>
                  <a:latin typeface="Times New Roman" panose="02020603050405020304" pitchFamily="18" charset="0"/>
                  <a:ea typeface="华文行楷" panose="02010800040101010101" pitchFamily="2" charset="-122"/>
                </a:rPr>
                <a:t>r</a:t>
              </a:r>
              <a:endParaRPr lang="en-US" altLang="zh-CN" sz="1800">
                <a:solidFill>
                  <a:schemeClr val="accent2"/>
                </a:solidFill>
                <a:ea typeface="华文行楷" panose="02010800040101010101" pitchFamily="2" charset="-122"/>
              </a:endParaRPr>
            </a:p>
          </p:txBody>
        </p:sp>
        <p:sp>
          <p:nvSpPr>
            <p:cNvPr id="30756" name="Rectangle 139"/>
            <p:cNvSpPr>
              <a:spLocks noChangeArrowheads="1"/>
            </p:cNvSpPr>
            <p:nvPr/>
          </p:nvSpPr>
          <p:spPr bwMode="auto">
            <a:xfrm>
              <a:off x="2836" y="3265"/>
              <a:ext cx="7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i="1">
                  <a:solidFill>
                    <a:srgbClr val="000000"/>
                  </a:solidFill>
                  <a:latin typeface="Times New Roman" panose="02020603050405020304" pitchFamily="18" charset="0"/>
                  <a:ea typeface="华文行楷" panose="02010800040101010101" pitchFamily="2" charset="-122"/>
                </a:rPr>
                <a:t>c</a:t>
              </a:r>
              <a:endParaRPr lang="en-US" altLang="zh-CN" sz="1800">
                <a:solidFill>
                  <a:schemeClr val="accent2"/>
                </a:solidFill>
                <a:ea typeface="华文行楷" panose="02010800040101010101" pitchFamily="2" charset="-122"/>
              </a:endParaRPr>
            </a:p>
          </p:txBody>
        </p:sp>
        <p:sp>
          <p:nvSpPr>
            <p:cNvPr id="30757" name="Rectangle 140"/>
            <p:cNvSpPr>
              <a:spLocks noChangeArrowheads="1"/>
            </p:cNvSpPr>
            <p:nvPr/>
          </p:nvSpPr>
          <p:spPr bwMode="auto">
            <a:xfrm>
              <a:off x="1457" y="3265"/>
              <a:ext cx="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i="1">
                  <a:solidFill>
                    <a:srgbClr val="000000"/>
                  </a:solidFill>
                  <a:latin typeface="Times New Roman" panose="02020603050405020304" pitchFamily="18" charset="0"/>
                  <a:ea typeface="华文行楷" panose="02010800040101010101" pitchFamily="2" charset="-122"/>
                </a:rPr>
                <a:t>r</a:t>
              </a:r>
              <a:endParaRPr lang="en-US" altLang="zh-CN" sz="1800">
                <a:solidFill>
                  <a:schemeClr val="accent2"/>
                </a:solidFill>
                <a:ea typeface="华文行楷" panose="02010800040101010101" pitchFamily="2" charset="-122"/>
              </a:endParaRPr>
            </a:p>
          </p:txBody>
        </p:sp>
        <p:sp>
          <p:nvSpPr>
            <p:cNvPr id="30758" name="Rectangle 141"/>
            <p:cNvSpPr>
              <a:spLocks noChangeArrowheads="1"/>
            </p:cNvSpPr>
            <p:nvPr/>
          </p:nvSpPr>
          <p:spPr bwMode="auto">
            <a:xfrm>
              <a:off x="1164" y="3265"/>
              <a:ext cx="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i="1">
                  <a:solidFill>
                    <a:srgbClr val="000000"/>
                  </a:solidFill>
                  <a:latin typeface="Times New Roman" panose="02020603050405020304" pitchFamily="18" charset="0"/>
                  <a:ea typeface="华文行楷" panose="02010800040101010101" pitchFamily="2" charset="-122"/>
                </a:rPr>
                <a:t>r</a:t>
              </a:r>
              <a:endParaRPr lang="en-US" altLang="zh-CN" sz="1800">
                <a:solidFill>
                  <a:schemeClr val="accent2"/>
                </a:solidFill>
                <a:ea typeface="华文行楷" panose="02010800040101010101" pitchFamily="2" charset="-122"/>
              </a:endParaRPr>
            </a:p>
          </p:txBody>
        </p:sp>
        <p:sp>
          <p:nvSpPr>
            <p:cNvPr id="30759" name="Rectangle 142"/>
            <p:cNvSpPr>
              <a:spLocks noChangeArrowheads="1"/>
            </p:cNvSpPr>
            <p:nvPr/>
          </p:nvSpPr>
          <p:spPr bwMode="auto">
            <a:xfrm>
              <a:off x="1014" y="3265"/>
              <a:ext cx="7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i="1">
                  <a:solidFill>
                    <a:srgbClr val="000000"/>
                  </a:solidFill>
                  <a:latin typeface="Times New Roman" panose="02020603050405020304" pitchFamily="18" charset="0"/>
                  <a:ea typeface="华文行楷" panose="02010800040101010101" pitchFamily="2" charset="-122"/>
                </a:rPr>
                <a:t>c</a:t>
              </a:r>
              <a:endParaRPr lang="en-US" altLang="zh-CN" sz="1800">
                <a:solidFill>
                  <a:schemeClr val="accent2"/>
                </a:solidFill>
                <a:ea typeface="华文行楷" panose="02010800040101010101" pitchFamily="2" charset="-122"/>
              </a:endParaRPr>
            </a:p>
          </p:txBody>
        </p:sp>
        <p:sp>
          <p:nvSpPr>
            <p:cNvPr id="30760" name="Rectangle 143"/>
            <p:cNvSpPr>
              <a:spLocks noChangeArrowheads="1"/>
            </p:cNvSpPr>
            <p:nvPr/>
          </p:nvSpPr>
          <p:spPr bwMode="auto">
            <a:xfrm>
              <a:off x="358" y="3265"/>
              <a:ext cx="17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i="1">
                  <a:solidFill>
                    <a:srgbClr val="000000"/>
                  </a:solidFill>
                  <a:latin typeface="Times New Roman" panose="02020603050405020304" pitchFamily="18" charset="0"/>
                  <a:ea typeface="华文行楷" panose="02010800040101010101" pitchFamily="2" charset="-122"/>
                </a:rPr>
                <a:t>db</a:t>
              </a:r>
              <a:endParaRPr lang="en-US" altLang="zh-CN" sz="1800">
                <a:solidFill>
                  <a:schemeClr val="accent2"/>
                </a:solidFill>
                <a:ea typeface="华文行楷" panose="02010800040101010101" pitchFamily="2" charset="-122"/>
              </a:endParaRPr>
            </a:p>
          </p:txBody>
        </p:sp>
        <p:sp>
          <p:nvSpPr>
            <p:cNvPr id="30761" name="Rectangle 144"/>
            <p:cNvSpPr>
              <a:spLocks noChangeArrowheads="1"/>
            </p:cNvSpPr>
            <p:nvPr/>
          </p:nvSpPr>
          <p:spPr bwMode="auto">
            <a:xfrm>
              <a:off x="2384" y="3499"/>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100" i="1">
                  <a:solidFill>
                    <a:srgbClr val="000000"/>
                  </a:solidFill>
                  <a:latin typeface="Times New Roman" panose="02020603050405020304" pitchFamily="18" charset="0"/>
                  <a:ea typeface="华文行楷" panose="02010800040101010101" pitchFamily="2" charset="-122"/>
                </a:rPr>
                <a:t>p</a:t>
              </a:r>
              <a:endParaRPr lang="en-US" altLang="zh-CN" sz="1800">
                <a:solidFill>
                  <a:schemeClr val="accent2"/>
                </a:solidFill>
                <a:ea typeface="华文行楷" panose="02010800040101010101" pitchFamily="2" charset="-122"/>
              </a:endParaRPr>
            </a:p>
          </p:txBody>
        </p:sp>
        <p:sp>
          <p:nvSpPr>
            <p:cNvPr id="30762" name="Rectangle 145"/>
            <p:cNvSpPr>
              <a:spLocks noChangeArrowheads="1"/>
            </p:cNvSpPr>
            <p:nvPr/>
          </p:nvSpPr>
          <p:spPr bwMode="auto">
            <a:xfrm>
              <a:off x="2106" y="3499"/>
              <a:ext cx="2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100" i="1">
                  <a:solidFill>
                    <a:srgbClr val="000000"/>
                  </a:solidFill>
                  <a:latin typeface="Times New Roman" panose="02020603050405020304" pitchFamily="18" charset="0"/>
                  <a:ea typeface="华文行楷" panose="02010800040101010101" pitchFamily="2" charset="-122"/>
                </a:rPr>
                <a:t>i</a:t>
              </a:r>
              <a:endParaRPr lang="en-US" altLang="zh-CN" sz="1800">
                <a:solidFill>
                  <a:schemeClr val="accent2"/>
                </a:solidFill>
                <a:ea typeface="华文行楷" panose="02010800040101010101" pitchFamily="2" charset="-122"/>
              </a:endParaRPr>
            </a:p>
          </p:txBody>
        </p:sp>
        <p:sp>
          <p:nvSpPr>
            <p:cNvPr id="30763" name="Rectangle 146"/>
            <p:cNvSpPr>
              <a:spLocks noChangeArrowheads="1"/>
            </p:cNvSpPr>
            <p:nvPr/>
          </p:nvSpPr>
          <p:spPr bwMode="auto">
            <a:xfrm>
              <a:off x="4232" y="3523"/>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Times New Roman" panose="02020603050405020304" pitchFamily="18" charset="0"/>
                  <a:ea typeface="华文行楷" panose="02010800040101010101" pitchFamily="2" charset="-122"/>
                </a:rPr>
                <a:t>2</a:t>
              </a:r>
              <a:endParaRPr lang="en-US" altLang="zh-CN" sz="1800">
                <a:solidFill>
                  <a:schemeClr val="accent2"/>
                </a:solidFill>
                <a:ea typeface="华文行楷" panose="02010800040101010101" pitchFamily="2" charset="-122"/>
              </a:endParaRPr>
            </a:p>
          </p:txBody>
        </p:sp>
        <p:sp>
          <p:nvSpPr>
            <p:cNvPr id="30764" name="Rectangle 147"/>
            <p:cNvSpPr>
              <a:spLocks noChangeArrowheads="1"/>
            </p:cNvSpPr>
            <p:nvPr/>
          </p:nvSpPr>
          <p:spPr bwMode="auto">
            <a:xfrm>
              <a:off x="3161" y="3355"/>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Times New Roman" panose="02020603050405020304" pitchFamily="18" charset="0"/>
                  <a:ea typeface="华文行楷" panose="02010800040101010101" pitchFamily="2" charset="-122"/>
                </a:rPr>
                <a:t>1</a:t>
              </a:r>
              <a:endParaRPr lang="en-US" altLang="zh-CN" sz="1800">
                <a:solidFill>
                  <a:schemeClr val="accent2"/>
                </a:solidFill>
                <a:ea typeface="华文行楷" panose="02010800040101010101" pitchFamily="2" charset="-122"/>
              </a:endParaRPr>
            </a:p>
          </p:txBody>
        </p:sp>
        <p:sp>
          <p:nvSpPr>
            <p:cNvPr id="30765" name="Rectangle 148"/>
            <p:cNvSpPr>
              <a:spLocks noChangeArrowheads="1"/>
            </p:cNvSpPr>
            <p:nvPr/>
          </p:nvSpPr>
          <p:spPr bwMode="auto">
            <a:xfrm>
              <a:off x="2264" y="3435"/>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Times New Roman" panose="02020603050405020304" pitchFamily="18" charset="0"/>
                  <a:ea typeface="华文行楷" panose="02010800040101010101" pitchFamily="2" charset="-122"/>
                </a:rPr>
                <a:t>,</a:t>
              </a:r>
              <a:endParaRPr lang="en-US" altLang="zh-CN" sz="1800">
                <a:solidFill>
                  <a:schemeClr val="accent2"/>
                </a:solidFill>
                <a:ea typeface="华文行楷" panose="02010800040101010101" pitchFamily="2" charset="-122"/>
              </a:endParaRPr>
            </a:p>
          </p:txBody>
        </p:sp>
        <p:sp>
          <p:nvSpPr>
            <p:cNvPr id="30766" name="Rectangle 149"/>
            <p:cNvSpPr>
              <a:spLocks noChangeArrowheads="1"/>
            </p:cNvSpPr>
            <p:nvPr/>
          </p:nvSpPr>
          <p:spPr bwMode="auto">
            <a:xfrm>
              <a:off x="895" y="3523"/>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Times New Roman" panose="02020603050405020304" pitchFamily="18" charset="0"/>
                  <a:ea typeface="华文行楷" panose="02010800040101010101" pitchFamily="2" charset="-122"/>
                </a:rPr>
                <a:t>1</a:t>
              </a:r>
              <a:endParaRPr lang="en-US" altLang="zh-CN" sz="1800">
                <a:solidFill>
                  <a:schemeClr val="accent2"/>
                </a:solidFill>
                <a:ea typeface="华文行楷" panose="02010800040101010101" pitchFamily="2" charset="-122"/>
              </a:endParaRPr>
            </a:p>
          </p:txBody>
        </p:sp>
        <p:sp>
          <p:nvSpPr>
            <p:cNvPr id="30767" name="Rectangle 150"/>
            <p:cNvSpPr>
              <a:spLocks noChangeArrowheads="1"/>
            </p:cNvSpPr>
            <p:nvPr/>
          </p:nvSpPr>
          <p:spPr bwMode="auto">
            <a:xfrm>
              <a:off x="1663" y="3355"/>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Times New Roman" panose="02020603050405020304" pitchFamily="18" charset="0"/>
                  <a:ea typeface="华文行楷" panose="02010800040101010101" pitchFamily="2" charset="-122"/>
                </a:rPr>
                <a:t>1</a:t>
              </a:r>
              <a:endParaRPr lang="en-US" altLang="zh-CN" sz="1800">
                <a:solidFill>
                  <a:schemeClr val="accent2"/>
                </a:solidFill>
                <a:ea typeface="华文行楷" panose="02010800040101010101" pitchFamily="2" charset="-122"/>
              </a:endParaRPr>
            </a:p>
          </p:txBody>
        </p:sp>
        <p:sp>
          <p:nvSpPr>
            <p:cNvPr id="30768" name="Rectangle 151"/>
            <p:cNvSpPr>
              <a:spLocks noChangeArrowheads="1"/>
            </p:cNvSpPr>
            <p:nvPr/>
          </p:nvSpPr>
          <p:spPr bwMode="auto">
            <a:xfrm>
              <a:off x="3607" y="3265"/>
              <a:ext cx="12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a:solidFill>
                    <a:srgbClr val="000000"/>
                  </a:solidFill>
                  <a:latin typeface="Times New Roman" panose="02020603050405020304" pitchFamily="18" charset="0"/>
                  <a:ea typeface="华文行楷" panose="02010800040101010101" pitchFamily="2" charset="-122"/>
                </a:rPr>
                <a:t>]}</a:t>
              </a:r>
              <a:endParaRPr lang="en-US" altLang="zh-CN" sz="1800">
                <a:solidFill>
                  <a:schemeClr val="accent2"/>
                </a:solidFill>
                <a:ea typeface="华文行楷" panose="02010800040101010101" pitchFamily="2" charset="-122"/>
              </a:endParaRPr>
            </a:p>
          </p:txBody>
        </p:sp>
        <p:sp>
          <p:nvSpPr>
            <p:cNvPr id="30769" name="Rectangle 152"/>
            <p:cNvSpPr>
              <a:spLocks noChangeArrowheads="1"/>
            </p:cNvSpPr>
            <p:nvPr/>
          </p:nvSpPr>
          <p:spPr bwMode="auto">
            <a:xfrm>
              <a:off x="3260" y="3265"/>
              <a:ext cx="11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a:solidFill>
                    <a:srgbClr val="000000"/>
                  </a:solidFill>
                  <a:latin typeface="Times New Roman" panose="02020603050405020304" pitchFamily="18" charset="0"/>
                  <a:ea typeface="华文行楷" panose="02010800040101010101" pitchFamily="2" charset="-122"/>
                </a:rPr>
                <a:t>][</a:t>
              </a:r>
              <a:endParaRPr lang="en-US" altLang="zh-CN" sz="1800">
                <a:solidFill>
                  <a:schemeClr val="accent2"/>
                </a:solidFill>
                <a:ea typeface="华文行楷" panose="02010800040101010101" pitchFamily="2" charset="-122"/>
              </a:endParaRPr>
            </a:p>
          </p:txBody>
        </p:sp>
        <p:sp>
          <p:nvSpPr>
            <p:cNvPr id="30770" name="Rectangle 153"/>
            <p:cNvSpPr>
              <a:spLocks noChangeArrowheads="1"/>
            </p:cNvSpPr>
            <p:nvPr/>
          </p:nvSpPr>
          <p:spPr bwMode="auto">
            <a:xfrm>
              <a:off x="2915" y="3265"/>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a:solidFill>
                    <a:srgbClr val="000000"/>
                  </a:solidFill>
                  <a:latin typeface="Times New Roman" panose="02020603050405020304" pitchFamily="18" charset="0"/>
                  <a:ea typeface="华文行楷" panose="02010800040101010101" pitchFamily="2" charset="-122"/>
                </a:rPr>
                <a:t>[</a:t>
              </a:r>
              <a:endParaRPr lang="en-US" altLang="zh-CN" sz="1800">
                <a:solidFill>
                  <a:schemeClr val="accent2"/>
                </a:solidFill>
                <a:ea typeface="华文行楷" panose="02010800040101010101" pitchFamily="2" charset="-122"/>
              </a:endParaRPr>
            </a:p>
          </p:txBody>
        </p:sp>
        <p:sp>
          <p:nvSpPr>
            <p:cNvPr id="30771" name="Rectangle 154"/>
            <p:cNvSpPr>
              <a:spLocks noChangeArrowheads="1"/>
            </p:cNvSpPr>
            <p:nvPr/>
          </p:nvSpPr>
          <p:spPr bwMode="auto">
            <a:xfrm>
              <a:off x="2757" y="3265"/>
              <a:ext cx="6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a:solidFill>
                    <a:srgbClr val="000000"/>
                  </a:solidFill>
                  <a:latin typeface="Times New Roman" panose="02020603050405020304" pitchFamily="18" charset="0"/>
                  <a:ea typeface="华文行楷" panose="02010800040101010101" pitchFamily="2" charset="-122"/>
                </a:rPr>
                <a:t>{</a:t>
              </a:r>
              <a:endParaRPr lang="en-US" altLang="zh-CN" sz="1800">
                <a:solidFill>
                  <a:schemeClr val="accent2"/>
                </a:solidFill>
                <a:ea typeface="华文行楷" panose="02010800040101010101" pitchFamily="2" charset="-122"/>
              </a:endParaRPr>
            </a:p>
          </p:txBody>
        </p:sp>
        <p:sp>
          <p:nvSpPr>
            <p:cNvPr id="30772" name="Rectangle 155"/>
            <p:cNvSpPr>
              <a:spLocks noChangeArrowheads="1"/>
            </p:cNvSpPr>
            <p:nvPr/>
          </p:nvSpPr>
          <p:spPr bwMode="auto">
            <a:xfrm>
              <a:off x="2233" y="3265"/>
              <a:ext cx="28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i="1">
                  <a:solidFill>
                    <a:srgbClr val="000000"/>
                  </a:solidFill>
                  <a:latin typeface="Times New Roman" panose="02020603050405020304" pitchFamily="18" charset="0"/>
                  <a:ea typeface="华文行楷" panose="02010800040101010101" pitchFamily="2" charset="-122"/>
                </a:rPr>
                <a:t>min</a:t>
              </a:r>
              <a:endParaRPr lang="en-US" altLang="zh-CN" sz="1800" i="1">
                <a:solidFill>
                  <a:schemeClr val="accent2"/>
                </a:solidFill>
                <a:ea typeface="华文行楷" panose="02010800040101010101" pitchFamily="2" charset="-122"/>
              </a:endParaRPr>
            </a:p>
          </p:txBody>
        </p:sp>
        <p:sp>
          <p:nvSpPr>
            <p:cNvPr id="30773" name="Rectangle 156"/>
            <p:cNvSpPr>
              <a:spLocks noChangeArrowheads="1"/>
            </p:cNvSpPr>
            <p:nvPr/>
          </p:nvSpPr>
          <p:spPr bwMode="auto">
            <a:xfrm>
              <a:off x="1758" y="3265"/>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a:solidFill>
                    <a:srgbClr val="000000"/>
                  </a:solidFill>
                  <a:latin typeface="Times New Roman" panose="02020603050405020304" pitchFamily="18" charset="0"/>
                  <a:ea typeface="华文行楷" panose="02010800040101010101" pitchFamily="2" charset="-122"/>
                </a:rPr>
                <a:t>]</a:t>
              </a:r>
              <a:endParaRPr lang="en-US" altLang="zh-CN" sz="1800">
                <a:solidFill>
                  <a:schemeClr val="accent2"/>
                </a:solidFill>
                <a:ea typeface="华文行楷" panose="02010800040101010101" pitchFamily="2" charset="-122"/>
              </a:endParaRPr>
            </a:p>
          </p:txBody>
        </p:sp>
        <p:sp>
          <p:nvSpPr>
            <p:cNvPr id="30774" name="Rectangle 157"/>
            <p:cNvSpPr>
              <a:spLocks noChangeArrowheads="1"/>
            </p:cNvSpPr>
            <p:nvPr/>
          </p:nvSpPr>
          <p:spPr bwMode="auto">
            <a:xfrm>
              <a:off x="1324" y="3265"/>
              <a:ext cx="11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a:solidFill>
                    <a:srgbClr val="000000"/>
                  </a:solidFill>
                  <a:latin typeface="Times New Roman" panose="02020603050405020304" pitchFamily="18" charset="0"/>
                  <a:ea typeface="华文行楷" panose="02010800040101010101" pitchFamily="2" charset="-122"/>
                </a:rPr>
                <a:t>][</a:t>
              </a:r>
              <a:endParaRPr lang="en-US" altLang="zh-CN" sz="1800">
                <a:solidFill>
                  <a:schemeClr val="accent2"/>
                </a:solidFill>
                <a:ea typeface="华文行楷" panose="02010800040101010101" pitchFamily="2" charset="-122"/>
              </a:endParaRPr>
            </a:p>
          </p:txBody>
        </p:sp>
        <p:sp>
          <p:nvSpPr>
            <p:cNvPr id="30775" name="Rectangle 158"/>
            <p:cNvSpPr>
              <a:spLocks noChangeArrowheads="1"/>
            </p:cNvSpPr>
            <p:nvPr/>
          </p:nvSpPr>
          <p:spPr bwMode="auto">
            <a:xfrm>
              <a:off x="1092" y="3265"/>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a:solidFill>
                    <a:srgbClr val="000000"/>
                  </a:solidFill>
                  <a:latin typeface="Times New Roman" panose="02020603050405020304" pitchFamily="18" charset="0"/>
                  <a:ea typeface="华文行楷" panose="02010800040101010101" pitchFamily="2" charset="-122"/>
                </a:rPr>
                <a:t>[</a:t>
              </a:r>
              <a:endParaRPr lang="en-US" altLang="zh-CN" sz="1800">
                <a:solidFill>
                  <a:schemeClr val="accent2"/>
                </a:solidFill>
                <a:ea typeface="华文行楷" panose="02010800040101010101" pitchFamily="2" charset="-122"/>
              </a:endParaRPr>
            </a:p>
          </p:txBody>
        </p:sp>
        <p:sp>
          <p:nvSpPr>
            <p:cNvPr id="30776" name="Rectangle 159"/>
            <p:cNvSpPr>
              <a:spLocks noChangeArrowheads="1"/>
            </p:cNvSpPr>
            <p:nvPr/>
          </p:nvSpPr>
          <p:spPr bwMode="auto">
            <a:xfrm>
              <a:off x="2193" y="3499"/>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100">
                  <a:solidFill>
                    <a:srgbClr val="000000"/>
                  </a:solidFill>
                  <a:latin typeface="Times New Roman" panose="02020603050405020304" pitchFamily="18" charset="0"/>
                  <a:ea typeface="华文行楷" panose="02010800040101010101" pitchFamily="2" charset="-122"/>
                </a:rPr>
                <a:t>1</a:t>
              </a:r>
              <a:endParaRPr lang="en-US" altLang="zh-CN" sz="1800">
                <a:solidFill>
                  <a:schemeClr val="accent2"/>
                </a:solidFill>
                <a:ea typeface="华文行楷" panose="02010800040101010101" pitchFamily="2" charset="-122"/>
              </a:endParaRPr>
            </a:p>
          </p:txBody>
        </p:sp>
        <p:sp>
          <p:nvSpPr>
            <p:cNvPr id="30777" name="Rectangle 160"/>
            <p:cNvSpPr>
              <a:spLocks noChangeArrowheads="1"/>
            </p:cNvSpPr>
            <p:nvPr/>
          </p:nvSpPr>
          <p:spPr bwMode="auto">
            <a:xfrm>
              <a:off x="4602" y="3270"/>
              <a:ext cx="88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zh-CN" altLang="en-US" sz="2200">
                  <a:solidFill>
                    <a:srgbClr val="000000"/>
                  </a:solidFill>
                  <a:latin typeface="宋体" panose="02010600030101010101" pitchFamily="2" charset="-122"/>
                  <a:ea typeface="宋体" panose="02010600030101010101" pitchFamily="2" charset="-122"/>
                </a:rPr>
                <a:t>段的最短边</a:t>
              </a:r>
              <a:endParaRPr lang="zh-CN" altLang="en-US" sz="1800">
                <a:solidFill>
                  <a:schemeClr val="accent2"/>
                </a:solidFill>
                <a:ea typeface="华文行楷" panose="02010800040101010101" pitchFamily="2" charset="-122"/>
              </a:endParaRPr>
            </a:p>
          </p:txBody>
        </p:sp>
        <p:sp>
          <p:nvSpPr>
            <p:cNvPr id="30778" name="Rectangle 161"/>
            <p:cNvSpPr>
              <a:spLocks noChangeArrowheads="1"/>
            </p:cNvSpPr>
            <p:nvPr/>
          </p:nvSpPr>
          <p:spPr bwMode="auto">
            <a:xfrm>
              <a:off x="4292" y="3270"/>
              <a:ext cx="17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zh-CN" altLang="en-US" sz="2200" dirty="0">
                  <a:solidFill>
                    <a:srgbClr val="000000"/>
                  </a:solidFill>
                  <a:latin typeface="宋体" panose="02010600030101010101" pitchFamily="2" charset="-122"/>
                  <a:ea typeface="宋体" panose="02010600030101010101" pitchFamily="2" charset="-122"/>
                </a:rPr>
                <a:t>第</a:t>
              </a:r>
              <a:endParaRPr lang="zh-CN" altLang="en-US" sz="1800" dirty="0">
                <a:solidFill>
                  <a:schemeClr val="accent2"/>
                </a:solidFill>
                <a:ea typeface="华文行楷" panose="02010800040101010101" pitchFamily="2" charset="-122"/>
              </a:endParaRPr>
            </a:p>
          </p:txBody>
        </p:sp>
        <p:sp>
          <p:nvSpPr>
            <p:cNvPr id="30779" name="Rectangle 162"/>
            <p:cNvSpPr>
              <a:spLocks noChangeArrowheads="1"/>
            </p:cNvSpPr>
            <p:nvPr/>
          </p:nvSpPr>
          <p:spPr bwMode="auto">
            <a:xfrm>
              <a:off x="1803" y="3270"/>
              <a:ext cx="17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zh-CN" altLang="en-US" sz="2200">
                  <a:solidFill>
                    <a:srgbClr val="000000"/>
                  </a:solidFill>
                  <a:latin typeface="宋体" panose="02010600030101010101" pitchFamily="2" charset="-122"/>
                  <a:ea typeface="宋体" panose="02010600030101010101" pitchFamily="2" charset="-122"/>
                </a:rPr>
                <a:t>＋</a:t>
              </a:r>
              <a:endParaRPr lang="zh-CN" altLang="en-US" sz="1800">
                <a:solidFill>
                  <a:schemeClr val="accent2"/>
                </a:solidFill>
                <a:ea typeface="华文行楷" panose="02010800040101010101" pitchFamily="2" charset="-122"/>
              </a:endParaRPr>
            </a:p>
          </p:txBody>
        </p:sp>
      </p:grpSp>
      <p:sp>
        <p:nvSpPr>
          <p:cNvPr id="442532" name="Line 164"/>
          <p:cNvSpPr>
            <a:spLocks noChangeShapeType="1"/>
          </p:cNvSpPr>
          <p:nvPr/>
        </p:nvSpPr>
        <p:spPr bwMode="auto">
          <a:xfrm>
            <a:off x="4500563" y="6256338"/>
            <a:ext cx="0" cy="215900"/>
          </a:xfrm>
          <a:prstGeom prst="line">
            <a:avLst/>
          </a:prstGeom>
          <a:noFill/>
          <a:ln w="25400">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42533" name="Text Box 165"/>
          <p:cNvSpPr txBox="1">
            <a:spLocks noChangeArrowheads="1"/>
          </p:cNvSpPr>
          <p:nvPr/>
        </p:nvSpPr>
        <p:spPr bwMode="auto">
          <a:xfrm>
            <a:off x="2195513" y="6418263"/>
            <a:ext cx="4210050" cy="396875"/>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2000">
                <a:solidFill>
                  <a:srgbClr val="0000FF"/>
                </a:solidFill>
                <a:latin typeface="Times New Roman" panose="02020603050405020304" pitchFamily="18" charset="0"/>
                <a:ea typeface="宋体" panose="02010600030101010101" pitchFamily="2" charset="-122"/>
              </a:rPr>
              <a:t>与顶点</a:t>
            </a:r>
            <a:r>
              <a:rPr lang="en-US" altLang="zh-CN" sz="2000" i="1">
                <a:solidFill>
                  <a:srgbClr val="0000FF"/>
                </a:solidFill>
                <a:latin typeface="Times New Roman" panose="02020603050405020304" pitchFamily="18" charset="0"/>
                <a:ea typeface="宋体" panose="02010600030101010101" pitchFamily="2" charset="-122"/>
              </a:rPr>
              <a:t>r</a:t>
            </a:r>
            <a:r>
              <a:rPr lang="en-US" altLang="zh-CN" sz="2000" i="1" baseline="-25000">
                <a:solidFill>
                  <a:srgbClr val="0000FF"/>
                </a:solidFill>
                <a:latin typeface="Times New Roman" panose="02020603050405020304" pitchFamily="18" charset="0"/>
                <a:ea typeface="宋体" panose="02010600030101010101" pitchFamily="2" charset="-122"/>
              </a:rPr>
              <a:t>i</a:t>
            </a:r>
            <a:r>
              <a:rPr lang="en-US" altLang="zh-CN" sz="2000" baseline="-25000">
                <a:solidFill>
                  <a:srgbClr val="0000FF"/>
                </a:solidFill>
                <a:latin typeface="Times New Roman" panose="02020603050405020304" pitchFamily="18" charset="0"/>
                <a:ea typeface="宋体" panose="02010600030101010101" pitchFamily="2" charset="-122"/>
              </a:rPr>
              <a:t>+1</a:t>
            </a:r>
            <a:r>
              <a:rPr lang="zh-CN" altLang="en-US" sz="2000">
                <a:solidFill>
                  <a:srgbClr val="0000FF"/>
                </a:solidFill>
                <a:latin typeface="Times New Roman" panose="02020603050405020304" pitchFamily="18" charset="0"/>
                <a:ea typeface="宋体" panose="02010600030101010101" pitchFamily="2" charset="-122"/>
              </a:rPr>
              <a:t>相连的边中</a:t>
            </a:r>
            <a:r>
              <a:rPr lang="en-US" altLang="zh-CN" sz="2000">
                <a:solidFill>
                  <a:srgbClr val="0000FF"/>
                </a:solidFill>
                <a:latin typeface="Times New Roman" panose="02020603050405020304" pitchFamily="18" charset="0"/>
                <a:ea typeface="宋体" panose="02010600030101010101" pitchFamily="2" charset="-122"/>
              </a:rPr>
              <a:t>, </a:t>
            </a:r>
            <a:r>
              <a:rPr lang="zh-CN" altLang="en-US" sz="2000">
                <a:solidFill>
                  <a:srgbClr val="0000FF"/>
                </a:solidFill>
                <a:latin typeface="Times New Roman" panose="02020603050405020304" pitchFamily="18" charset="0"/>
                <a:ea typeface="宋体" panose="02010600030101010101" pitchFamily="2" charset="-122"/>
              </a:rPr>
              <a:t>代价最小的边</a:t>
            </a:r>
          </a:p>
        </p:txBody>
      </p:sp>
      <p:sp>
        <p:nvSpPr>
          <p:cNvPr id="442534" name="Text Box 166"/>
          <p:cNvSpPr txBox="1">
            <a:spLocks noChangeArrowheads="1"/>
          </p:cNvSpPr>
          <p:nvPr/>
        </p:nvSpPr>
        <p:spPr bwMode="auto">
          <a:xfrm>
            <a:off x="6443663" y="6183313"/>
            <a:ext cx="2357437" cy="701675"/>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dirty="0">
                <a:solidFill>
                  <a:srgbClr val="0000FF"/>
                </a:solidFill>
                <a:latin typeface="宋体" panose="02010600030101010101" pitchFamily="2" charset="-122"/>
                <a:ea typeface="宋体" panose="02010600030101010101" pitchFamily="2" charset="-122"/>
              </a:rPr>
              <a:t>(</a:t>
            </a:r>
            <a:r>
              <a:rPr lang="zh-CN" altLang="en-US" sz="2000" dirty="0">
                <a:solidFill>
                  <a:srgbClr val="0000FF"/>
                </a:solidFill>
                <a:latin typeface="宋体" panose="02010600030101010101" pitchFamily="2" charset="-122"/>
                <a:ea typeface="宋体" panose="02010600030101010101" pitchFamily="2" charset="-122"/>
              </a:rPr>
              <a:t>剩余顶点能够达到</a:t>
            </a:r>
          </a:p>
          <a:p>
            <a:pPr eaLnBrk="1" hangingPunct="1"/>
            <a:r>
              <a:rPr lang="zh-CN" altLang="en-US" sz="2000" dirty="0">
                <a:solidFill>
                  <a:srgbClr val="0000FF"/>
                </a:solidFill>
                <a:latin typeface="宋体" panose="02010600030101010101" pitchFamily="2" charset="-122"/>
                <a:ea typeface="宋体" panose="02010600030101010101" pitchFamily="2" charset="-122"/>
              </a:rPr>
              <a:t>的最小代价</a:t>
            </a:r>
            <a:r>
              <a:rPr lang="en-US" altLang="zh-CN" sz="2000" dirty="0">
                <a:solidFill>
                  <a:srgbClr val="0000FF"/>
                </a:solidFill>
                <a:latin typeface="宋体" panose="02010600030101010101" pitchFamily="2" charset="-122"/>
                <a:ea typeface="宋体" panose="02010600030101010101" pitchFamily="2" charset="-122"/>
              </a:rPr>
              <a:t>)</a:t>
            </a:r>
          </a:p>
        </p:txBody>
      </p:sp>
      <p:sp>
        <p:nvSpPr>
          <p:cNvPr id="2" name="圆角矩形 1"/>
          <p:cNvSpPr/>
          <p:nvPr/>
        </p:nvSpPr>
        <p:spPr bwMode="auto">
          <a:xfrm>
            <a:off x="3059832" y="5445224"/>
            <a:ext cx="3024336" cy="738089"/>
          </a:xfrm>
          <a:prstGeom prst="roundRect">
            <a:avLst/>
          </a:prstGeom>
          <a:noFill/>
          <a:ln w="19050" cap="flat" cmpd="sng" algn="ctr">
            <a:solidFill>
              <a:srgbClr val="0033CC"/>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66"/>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14421355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2371">
                                            <p:txEl>
                                              <p:pRg st="6" end="6"/>
                                            </p:txEl>
                                          </p:spTgt>
                                        </p:tgtEl>
                                        <p:attrNameLst>
                                          <p:attrName>style.visibility</p:attrName>
                                        </p:attrNameLst>
                                      </p:cBhvr>
                                      <p:to>
                                        <p:strVal val="visible"/>
                                      </p:to>
                                    </p:set>
                                    <p:animEffect transition="in" filter="blinds(horizontal)">
                                      <p:cBhvr>
                                        <p:cTn id="7" dur="500"/>
                                        <p:tgtEl>
                                          <p:spTgt spid="442371">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42371">
                                            <p:txEl>
                                              <p:pRg st="7" end="7"/>
                                            </p:txEl>
                                          </p:spTgt>
                                        </p:tgtEl>
                                        <p:attrNameLst>
                                          <p:attrName>style.visibility</p:attrName>
                                        </p:attrNameLst>
                                      </p:cBhvr>
                                      <p:to>
                                        <p:strVal val="visible"/>
                                      </p:to>
                                    </p:set>
                                    <p:animEffect transition="in" filter="blinds(horizontal)">
                                      <p:cBhvr>
                                        <p:cTn id="10" dur="500"/>
                                        <p:tgtEl>
                                          <p:spTgt spid="442371">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442371">
                                            <p:txEl>
                                              <p:pRg st="8" end="8"/>
                                            </p:txEl>
                                          </p:spTgt>
                                        </p:tgtEl>
                                        <p:attrNameLst>
                                          <p:attrName>style.visibility</p:attrName>
                                        </p:attrNameLst>
                                      </p:cBhvr>
                                      <p:to>
                                        <p:strVal val="visible"/>
                                      </p:to>
                                    </p:set>
                                    <p:animEffect transition="in" filter="wipe(up)">
                                      <p:cBhvr>
                                        <p:cTn id="15" dur="500"/>
                                        <p:tgtEl>
                                          <p:spTgt spid="442371">
                                            <p:txEl>
                                              <p:pRg st="8" end="8"/>
                                            </p:txEl>
                                          </p:spTgt>
                                        </p:tgtEl>
                                      </p:cBhvr>
                                    </p:animEffect>
                                  </p:childTnLst>
                                </p:cTn>
                              </p:par>
                              <p:par>
                                <p:cTn id="16" presetID="22" presetClass="entr" presetSubtype="1" fill="hold" nodeType="withEffect">
                                  <p:stCondLst>
                                    <p:cond delay="0"/>
                                  </p:stCondLst>
                                  <p:childTnLst>
                                    <p:set>
                                      <p:cBhvr>
                                        <p:cTn id="17" dur="1" fill="hold">
                                          <p:stCondLst>
                                            <p:cond delay="0"/>
                                          </p:stCondLst>
                                        </p:cTn>
                                        <p:tgtEl>
                                          <p:spTgt spid="442478"/>
                                        </p:tgtEl>
                                        <p:attrNameLst>
                                          <p:attrName>style.visibility</p:attrName>
                                        </p:attrNameLst>
                                      </p:cBhvr>
                                      <p:to>
                                        <p:strVal val="visible"/>
                                      </p:to>
                                    </p:set>
                                    <p:animEffect transition="in" filter="wipe(up)">
                                      <p:cBhvr>
                                        <p:cTn id="18" dur="500"/>
                                        <p:tgtEl>
                                          <p:spTgt spid="44247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22" presetClass="entr" presetSubtype="1" fill="hold" grpId="0" nodeType="withEffect">
                                  <p:stCondLst>
                                    <p:cond delay="0"/>
                                  </p:stCondLst>
                                  <p:childTnLst>
                                    <p:set>
                                      <p:cBhvr>
                                        <p:cTn id="24" dur="1" fill="hold">
                                          <p:stCondLst>
                                            <p:cond delay="0"/>
                                          </p:stCondLst>
                                        </p:cTn>
                                        <p:tgtEl>
                                          <p:spTgt spid="442533"/>
                                        </p:tgtEl>
                                        <p:attrNameLst>
                                          <p:attrName>style.visibility</p:attrName>
                                        </p:attrNameLst>
                                      </p:cBhvr>
                                      <p:to>
                                        <p:strVal val="visible"/>
                                      </p:to>
                                    </p:set>
                                    <p:animEffect transition="in" filter="wipe(up)">
                                      <p:cBhvr>
                                        <p:cTn id="25" dur="500"/>
                                        <p:tgtEl>
                                          <p:spTgt spid="442533"/>
                                        </p:tgtEl>
                                      </p:cBhvr>
                                    </p:animEffect>
                                  </p:childTnLst>
                                </p:cTn>
                              </p:par>
                              <p:par>
                                <p:cTn id="26" presetID="22" presetClass="entr" presetSubtype="1" fill="hold" nodeType="withEffect">
                                  <p:stCondLst>
                                    <p:cond delay="0"/>
                                  </p:stCondLst>
                                  <p:childTnLst>
                                    <p:set>
                                      <p:cBhvr>
                                        <p:cTn id="27" dur="1" fill="hold">
                                          <p:stCondLst>
                                            <p:cond delay="0"/>
                                          </p:stCondLst>
                                        </p:cTn>
                                        <p:tgtEl>
                                          <p:spTgt spid="442532"/>
                                        </p:tgtEl>
                                        <p:attrNameLst>
                                          <p:attrName>style.visibility</p:attrName>
                                        </p:attrNameLst>
                                      </p:cBhvr>
                                      <p:to>
                                        <p:strVal val="visible"/>
                                      </p:to>
                                    </p:set>
                                    <p:animEffect transition="in" filter="wipe(up)">
                                      <p:cBhvr>
                                        <p:cTn id="28" dur="500"/>
                                        <p:tgtEl>
                                          <p:spTgt spid="44253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42534"/>
                                        </p:tgtEl>
                                        <p:attrNameLst>
                                          <p:attrName>style.visibility</p:attrName>
                                        </p:attrNameLst>
                                      </p:cBhvr>
                                      <p:to>
                                        <p:strVal val="visible"/>
                                      </p:to>
                                    </p:set>
                                    <p:anim calcmode="lin" valueType="num">
                                      <p:cBhvr additive="base">
                                        <p:cTn id="33" dur="500" fill="hold"/>
                                        <p:tgtEl>
                                          <p:spTgt spid="442534"/>
                                        </p:tgtEl>
                                        <p:attrNameLst>
                                          <p:attrName>ppt_x</p:attrName>
                                        </p:attrNameLst>
                                      </p:cBhvr>
                                      <p:tavLst>
                                        <p:tav tm="0">
                                          <p:val>
                                            <p:strVal val="#ppt_x"/>
                                          </p:val>
                                        </p:tav>
                                        <p:tav tm="100000">
                                          <p:val>
                                            <p:strVal val="#ppt_x"/>
                                          </p:val>
                                        </p:tav>
                                      </p:tavLst>
                                    </p:anim>
                                    <p:anim calcmode="lin" valueType="num">
                                      <p:cBhvr additive="base">
                                        <p:cTn id="34" dur="500" fill="hold"/>
                                        <p:tgtEl>
                                          <p:spTgt spid="4425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533" grpId="0"/>
      <p:bldP spid="442534" grpId="0"/>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1"/>
          </p:nvPr>
        </p:nvSpPr>
        <p:spPr>
          <a:xfrm>
            <a:off x="352923" y="303213"/>
            <a:ext cx="8229600" cy="5473700"/>
          </a:xfrm>
        </p:spPr>
        <p:txBody>
          <a:bodyPr/>
          <a:lstStyle/>
          <a:p>
            <a:pPr eaLnBrk="1" hangingPunct="1"/>
            <a:r>
              <a:rPr lang="zh-CN" altLang="en-US" dirty="0"/>
              <a:t>优先队列式分支限界法求解：</a:t>
            </a:r>
          </a:p>
        </p:txBody>
      </p:sp>
      <p:sp>
        <p:nvSpPr>
          <p:cNvPr id="443491" name="Text Box 99"/>
          <p:cNvSpPr txBox="1">
            <a:spLocks noChangeArrowheads="1"/>
          </p:cNvSpPr>
          <p:nvPr/>
        </p:nvSpPr>
        <p:spPr bwMode="auto">
          <a:xfrm>
            <a:off x="7923213" y="4270375"/>
            <a:ext cx="2571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6</a:t>
            </a:r>
          </a:p>
        </p:txBody>
      </p:sp>
      <p:sp>
        <p:nvSpPr>
          <p:cNvPr id="443492" name="Text Box 100"/>
          <p:cNvSpPr txBox="1">
            <a:spLocks noChangeArrowheads="1"/>
          </p:cNvSpPr>
          <p:nvPr/>
        </p:nvSpPr>
        <p:spPr bwMode="auto">
          <a:xfrm>
            <a:off x="7531100" y="3081338"/>
            <a:ext cx="2571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dirty="0">
                <a:latin typeface="Times New Roman" panose="02020603050405020304" pitchFamily="18" charset="0"/>
                <a:ea typeface="宋体" panose="02010600030101010101" pitchFamily="2" charset="-122"/>
              </a:rPr>
              <a:t>4</a:t>
            </a:r>
          </a:p>
        </p:txBody>
      </p:sp>
      <p:sp>
        <p:nvSpPr>
          <p:cNvPr id="443493" name="Text Box 101"/>
          <p:cNvSpPr txBox="1">
            <a:spLocks noChangeArrowheads="1"/>
          </p:cNvSpPr>
          <p:nvPr/>
        </p:nvSpPr>
        <p:spPr bwMode="auto">
          <a:xfrm>
            <a:off x="250825" y="3376613"/>
            <a:ext cx="969963" cy="6350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s→A</a:t>
            </a:r>
          </a:p>
          <a:p>
            <a:pPr algn="just"/>
            <a:r>
              <a:rPr lang="en-US" altLang="zh-CN" sz="2000" i="1">
                <a:latin typeface="Times New Roman" panose="02020603050405020304" pitchFamily="18" charset="0"/>
                <a:ea typeface="宋体" panose="02010600030101010101" pitchFamily="2" charset="-122"/>
              </a:rPr>
              <a:t>db</a:t>
            </a:r>
            <a:r>
              <a:rPr lang="en-US" altLang="zh-CN" sz="2000">
                <a:latin typeface="Times New Roman" panose="02020603050405020304" pitchFamily="18" charset="0"/>
                <a:ea typeface="宋体" panose="02010600030101010101" pitchFamily="2" charset="-122"/>
              </a:rPr>
              <a:t>=20</a:t>
            </a:r>
          </a:p>
        </p:txBody>
      </p:sp>
      <p:sp>
        <p:nvSpPr>
          <p:cNvPr id="443494" name="Line 102"/>
          <p:cNvSpPr>
            <a:spLocks noChangeShapeType="1"/>
          </p:cNvSpPr>
          <p:nvPr/>
        </p:nvSpPr>
        <p:spPr bwMode="auto">
          <a:xfrm flipV="1">
            <a:off x="250825" y="3703638"/>
            <a:ext cx="9588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495" name="Line 103"/>
          <p:cNvSpPr>
            <a:spLocks noChangeShapeType="1"/>
          </p:cNvSpPr>
          <p:nvPr/>
        </p:nvSpPr>
        <p:spPr bwMode="auto">
          <a:xfrm flipH="1">
            <a:off x="1116013" y="2782888"/>
            <a:ext cx="2747962" cy="584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496" name="Line 104"/>
          <p:cNvSpPr>
            <a:spLocks noChangeShapeType="1"/>
          </p:cNvSpPr>
          <p:nvPr/>
        </p:nvSpPr>
        <p:spPr bwMode="auto">
          <a:xfrm>
            <a:off x="4225925" y="2765425"/>
            <a:ext cx="0" cy="6048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497" name="Line 105"/>
          <p:cNvSpPr>
            <a:spLocks noChangeShapeType="1"/>
          </p:cNvSpPr>
          <p:nvPr/>
        </p:nvSpPr>
        <p:spPr bwMode="auto">
          <a:xfrm>
            <a:off x="4608513" y="2771775"/>
            <a:ext cx="2730500" cy="5873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498" name="Text Box 106"/>
          <p:cNvSpPr txBox="1">
            <a:spLocks noChangeArrowheads="1"/>
          </p:cNvSpPr>
          <p:nvPr/>
        </p:nvSpPr>
        <p:spPr bwMode="auto">
          <a:xfrm>
            <a:off x="309563" y="3079750"/>
            <a:ext cx="2571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2</a:t>
            </a:r>
          </a:p>
        </p:txBody>
      </p:sp>
      <p:sp>
        <p:nvSpPr>
          <p:cNvPr id="443499" name="Text Box 107"/>
          <p:cNvSpPr txBox="1">
            <a:spLocks noChangeArrowheads="1"/>
          </p:cNvSpPr>
          <p:nvPr/>
        </p:nvSpPr>
        <p:spPr bwMode="auto">
          <a:xfrm>
            <a:off x="3798888" y="3092450"/>
            <a:ext cx="2571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3</a:t>
            </a:r>
          </a:p>
        </p:txBody>
      </p:sp>
      <p:sp>
        <p:nvSpPr>
          <p:cNvPr id="31756" name="Text Box 108"/>
          <p:cNvSpPr txBox="1">
            <a:spLocks noChangeArrowheads="1"/>
          </p:cNvSpPr>
          <p:nvPr/>
        </p:nvSpPr>
        <p:spPr bwMode="auto">
          <a:xfrm>
            <a:off x="3813175" y="1863725"/>
            <a:ext cx="2571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1</a:t>
            </a:r>
          </a:p>
        </p:txBody>
      </p:sp>
      <p:sp>
        <p:nvSpPr>
          <p:cNvPr id="31757" name="Text Box 109"/>
          <p:cNvSpPr txBox="1">
            <a:spLocks noChangeArrowheads="1"/>
          </p:cNvSpPr>
          <p:nvPr/>
        </p:nvSpPr>
        <p:spPr bwMode="auto">
          <a:xfrm>
            <a:off x="3767138" y="2141538"/>
            <a:ext cx="968375" cy="633412"/>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i="1">
                <a:latin typeface="Times New Roman" panose="02020603050405020304" pitchFamily="18" charset="0"/>
                <a:ea typeface="宋体" panose="02010600030101010101" pitchFamily="2" charset="-122"/>
              </a:rPr>
              <a:t>start</a:t>
            </a:r>
            <a:endParaRPr lang="en-US" altLang="zh-CN" sz="2000">
              <a:latin typeface="Times New Roman" panose="02020603050405020304" pitchFamily="18" charset="0"/>
              <a:ea typeface="宋体" panose="02010600030101010101" pitchFamily="2" charset="-122"/>
            </a:endParaRPr>
          </a:p>
          <a:p>
            <a:pPr algn="just"/>
            <a:r>
              <a:rPr lang="en-US" altLang="zh-CN" sz="2000" i="1">
                <a:latin typeface="Times New Roman" panose="02020603050405020304" pitchFamily="18" charset="0"/>
                <a:ea typeface="宋体" panose="02010600030101010101" pitchFamily="2" charset="-122"/>
              </a:rPr>
              <a:t>db</a:t>
            </a:r>
            <a:r>
              <a:rPr lang="en-US" altLang="zh-CN" sz="2000">
                <a:latin typeface="Times New Roman" panose="02020603050405020304" pitchFamily="18" charset="0"/>
                <a:ea typeface="宋体" panose="02010600030101010101" pitchFamily="2" charset="-122"/>
              </a:rPr>
              <a:t>=14</a:t>
            </a:r>
          </a:p>
        </p:txBody>
      </p:sp>
      <p:sp>
        <p:nvSpPr>
          <p:cNvPr id="31758" name="Line 110"/>
          <p:cNvSpPr>
            <a:spLocks noChangeShapeType="1"/>
          </p:cNvSpPr>
          <p:nvPr/>
        </p:nvSpPr>
        <p:spPr bwMode="auto">
          <a:xfrm flipV="1">
            <a:off x="3767138" y="2468563"/>
            <a:ext cx="9588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03" name="Text Box 111"/>
          <p:cNvSpPr txBox="1">
            <a:spLocks noChangeArrowheads="1"/>
          </p:cNvSpPr>
          <p:nvPr/>
        </p:nvSpPr>
        <p:spPr bwMode="auto">
          <a:xfrm>
            <a:off x="3740150" y="3386138"/>
            <a:ext cx="968375" cy="6350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s→B</a:t>
            </a:r>
          </a:p>
          <a:p>
            <a:pPr algn="just"/>
            <a:r>
              <a:rPr lang="en-US" altLang="zh-CN" sz="2000" i="1">
                <a:latin typeface="Times New Roman" panose="02020603050405020304" pitchFamily="18" charset="0"/>
                <a:ea typeface="宋体" panose="02010600030101010101" pitchFamily="2" charset="-122"/>
              </a:rPr>
              <a:t>db</a:t>
            </a:r>
            <a:r>
              <a:rPr lang="en-US" altLang="zh-CN" sz="2000">
                <a:latin typeface="Times New Roman" panose="02020603050405020304" pitchFamily="18" charset="0"/>
                <a:ea typeface="宋体" panose="02010600030101010101" pitchFamily="2" charset="-122"/>
              </a:rPr>
              <a:t>=16</a:t>
            </a:r>
          </a:p>
        </p:txBody>
      </p:sp>
      <p:sp>
        <p:nvSpPr>
          <p:cNvPr id="443504" name="Line 112"/>
          <p:cNvSpPr>
            <a:spLocks noChangeShapeType="1"/>
          </p:cNvSpPr>
          <p:nvPr/>
        </p:nvSpPr>
        <p:spPr bwMode="auto">
          <a:xfrm flipV="1">
            <a:off x="3740150" y="3713163"/>
            <a:ext cx="9588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05" name="Text Box 113"/>
          <p:cNvSpPr txBox="1">
            <a:spLocks noChangeArrowheads="1"/>
          </p:cNvSpPr>
          <p:nvPr/>
        </p:nvSpPr>
        <p:spPr bwMode="auto">
          <a:xfrm>
            <a:off x="7161213" y="3376613"/>
            <a:ext cx="969962" cy="6350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s→C</a:t>
            </a:r>
          </a:p>
          <a:p>
            <a:pPr algn="just"/>
            <a:r>
              <a:rPr lang="en-US" altLang="zh-CN" sz="2000" i="1">
                <a:latin typeface="Times New Roman" panose="02020603050405020304" pitchFamily="18" charset="0"/>
                <a:ea typeface="宋体" panose="02010600030101010101" pitchFamily="2" charset="-122"/>
              </a:rPr>
              <a:t>db</a:t>
            </a:r>
            <a:r>
              <a:rPr lang="en-US" altLang="zh-CN" sz="2000">
                <a:latin typeface="Times New Roman" panose="02020603050405020304" pitchFamily="18" charset="0"/>
                <a:ea typeface="宋体" panose="02010600030101010101" pitchFamily="2" charset="-122"/>
              </a:rPr>
              <a:t>=15</a:t>
            </a:r>
          </a:p>
        </p:txBody>
      </p:sp>
      <p:sp>
        <p:nvSpPr>
          <p:cNvPr id="443506" name="Line 114"/>
          <p:cNvSpPr>
            <a:spLocks noChangeShapeType="1"/>
          </p:cNvSpPr>
          <p:nvPr/>
        </p:nvSpPr>
        <p:spPr bwMode="auto">
          <a:xfrm flipV="1">
            <a:off x="7161213" y="3703638"/>
            <a:ext cx="9588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07" name="Line 115"/>
          <p:cNvSpPr>
            <a:spLocks noChangeShapeType="1"/>
          </p:cNvSpPr>
          <p:nvPr/>
        </p:nvSpPr>
        <p:spPr bwMode="auto">
          <a:xfrm flipH="1">
            <a:off x="3306763" y="4029075"/>
            <a:ext cx="514350" cy="5381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08" name="Line 116"/>
          <p:cNvSpPr>
            <a:spLocks noChangeShapeType="1"/>
          </p:cNvSpPr>
          <p:nvPr/>
        </p:nvSpPr>
        <p:spPr bwMode="auto">
          <a:xfrm flipH="1">
            <a:off x="4213225" y="4027488"/>
            <a:ext cx="0" cy="549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09" name="Line 117"/>
          <p:cNvSpPr>
            <a:spLocks noChangeShapeType="1"/>
          </p:cNvSpPr>
          <p:nvPr/>
        </p:nvSpPr>
        <p:spPr bwMode="auto">
          <a:xfrm>
            <a:off x="4605338" y="4024313"/>
            <a:ext cx="458787" cy="5540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10" name="Text Box 118"/>
          <p:cNvSpPr txBox="1">
            <a:spLocks noChangeArrowheads="1"/>
          </p:cNvSpPr>
          <p:nvPr/>
        </p:nvSpPr>
        <p:spPr bwMode="auto">
          <a:xfrm>
            <a:off x="785813" y="3095625"/>
            <a:ext cx="284162"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dirty="0">
                <a:solidFill>
                  <a:srgbClr val="CC0066"/>
                </a:solidFill>
                <a:latin typeface="Times New Roman" panose="02020603050405020304" pitchFamily="18" charset="0"/>
                <a:ea typeface="宋体" panose="02010600030101010101" pitchFamily="2" charset="-122"/>
              </a:rPr>
              <a:t>×</a:t>
            </a:r>
          </a:p>
        </p:txBody>
      </p:sp>
      <p:sp>
        <p:nvSpPr>
          <p:cNvPr id="443512" name="Text Box 120"/>
          <p:cNvSpPr txBox="1">
            <a:spLocks noChangeArrowheads="1"/>
          </p:cNvSpPr>
          <p:nvPr/>
        </p:nvSpPr>
        <p:spPr bwMode="auto">
          <a:xfrm>
            <a:off x="2582863" y="4281488"/>
            <a:ext cx="255587"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7</a:t>
            </a:r>
          </a:p>
        </p:txBody>
      </p:sp>
      <p:sp>
        <p:nvSpPr>
          <p:cNvPr id="443513" name="Text Box 121"/>
          <p:cNvSpPr txBox="1">
            <a:spLocks noChangeArrowheads="1"/>
          </p:cNvSpPr>
          <p:nvPr/>
        </p:nvSpPr>
        <p:spPr bwMode="auto">
          <a:xfrm>
            <a:off x="2509838" y="4576763"/>
            <a:ext cx="968375" cy="6350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B→D</a:t>
            </a:r>
          </a:p>
          <a:p>
            <a:pPr algn="just"/>
            <a:r>
              <a:rPr lang="en-US" altLang="zh-CN" sz="2000" i="1">
                <a:latin typeface="Times New Roman" panose="02020603050405020304" pitchFamily="18" charset="0"/>
                <a:ea typeface="宋体" panose="02010600030101010101" pitchFamily="2" charset="-122"/>
              </a:rPr>
              <a:t>db</a:t>
            </a:r>
            <a:r>
              <a:rPr lang="en-US" altLang="zh-CN" sz="2000">
                <a:latin typeface="Times New Roman" panose="02020603050405020304" pitchFamily="18" charset="0"/>
                <a:ea typeface="宋体" panose="02010600030101010101" pitchFamily="2" charset="-122"/>
              </a:rPr>
              <a:t>=18</a:t>
            </a:r>
          </a:p>
        </p:txBody>
      </p:sp>
      <p:sp>
        <p:nvSpPr>
          <p:cNvPr id="443514" name="Line 122"/>
          <p:cNvSpPr>
            <a:spLocks noChangeShapeType="1"/>
          </p:cNvSpPr>
          <p:nvPr/>
        </p:nvSpPr>
        <p:spPr bwMode="auto">
          <a:xfrm flipV="1">
            <a:off x="2509838" y="4903788"/>
            <a:ext cx="957262"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15" name="Text Box 123"/>
          <p:cNvSpPr txBox="1">
            <a:spLocks noChangeArrowheads="1"/>
          </p:cNvSpPr>
          <p:nvPr/>
        </p:nvSpPr>
        <p:spPr bwMode="auto">
          <a:xfrm>
            <a:off x="3825875" y="4281488"/>
            <a:ext cx="2571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8</a:t>
            </a:r>
          </a:p>
        </p:txBody>
      </p:sp>
      <p:sp>
        <p:nvSpPr>
          <p:cNvPr id="443516" name="Text Box 124"/>
          <p:cNvSpPr txBox="1">
            <a:spLocks noChangeArrowheads="1"/>
          </p:cNvSpPr>
          <p:nvPr/>
        </p:nvSpPr>
        <p:spPr bwMode="auto">
          <a:xfrm>
            <a:off x="3752850" y="4576763"/>
            <a:ext cx="969963" cy="6350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dirty="0">
                <a:latin typeface="Times New Roman" panose="02020603050405020304" pitchFamily="18" charset="0"/>
                <a:ea typeface="宋体" panose="02010600030101010101" pitchFamily="2" charset="-122"/>
              </a:rPr>
              <a:t>B→E</a:t>
            </a:r>
          </a:p>
          <a:p>
            <a:pPr algn="just"/>
            <a:r>
              <a:rPr lang="en-US" altLang="zh-CN" sz="2000" i="1" dirty="0" err="1">
                <a:latin typeface="Times New Roman" panose="02020603050405020304" pitchFamily="18" charset="0"/>
                <a:ea typeface="宋体" panose="02010600030101010101" pitchFamily="2" charset="-122"/>
              </a:rPr>
              <a:t>db</a:t>
            </a:r>
            <a:r>
              <a:rPr lang="en-US" altLang="zh-CN" sz="2000" dirty="0">
                <a:latin typeface="Times New Roman" panose="02020603050405020304" pitchFamily="18" charset="0"/>
                <a:ea typeface="宋体" panose="02010600030101010101" pitchFamily="2" charset="-122"/>
              </a:rPr>
              <a:t>=17</a:t>
            </a:r>
          </a:p>
        </p:txBody>
      </p:sp>
      <p:sp>
        <p:nvSpPr>
          <p:cNvPr id="443517" name="Line 125"/>
          <p:cNvSpPr>
            <a:spLocks noChangeShapeType="1"/>
          </p:cNvSpPr>
          <p:nvPr/>
        </p:nvSpPr>
        <p:spPr bwMode="auto">
          <a:xfrm flipV="1">
            <a:off x="3752850" y="4903788"/>
            <a:ext cx="9588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18" name="Text Box 126"/>
          <p:cNvSpPr txBox="1">
            <a:spLocks noChangeArrowheads="1"/>
          </p:cNvSpPr>
          <p:nvPr/>
        </p:nvSpPr>
        <p:spPr bwMode="auto">
          <a:xfrm>
            <a:off x="5097463" y="4292600"/>
            <a:ext cx="2571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9</a:t>
            </a:r>
          </a:p>
        </p:txBody>
      </p:sp>
      <p:sp>
        <p:nvSpPr>
          <p:cNvPr id="443519" name="Text Box 127"/>
          <p:cNvSpPr txBox="1">
            <a:spLocks noChangeArrowheads="1"/>
          </p:cNvSpPr>
          <p:nvPr/>
        </p:nvSpPr>
        <p:spPr bwMode="auto">
          <a:xfrm>
            <a:off x="4970463" y="4587875"/>
            <a:ext cx="969962" cy="6350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B→F</a:t>
            </a:r>
          </a:p>
          <a:p>
            <a:pPr algn="just"/>
            <a:r>
              <a:rPr lang="en-US" altLang="zh-CN" sz="2000" i="1">
                <a:latin typeface="Times New Roman" panose="02020603050405020304" pitchFamily="18" charset="0"/>
                <a:ea typeface="宋体" panose="02010600030101010101" pitchFamily="2" charset="-122"/>
              </a:rPr>
              <a:t>db</a:t>
            </a:r>
            <a:r>
              <a:rPr lang="en-US" altLang="zh-CN" sz="2000">
                <a:latin typeface="Times New Roman" panose="02020603050405020304" pitchFamily="18" charset="0"/>
                <a:ea typeface="宋体" panose="02010600030101010101" pitchFamily="2" charset="-122"/>
              </a:rPr>
              <a:t>=18</a:t>
            </a:r>
          </a:p>
        </p:txBody>
      </p:sp>
      <p:sp>
        <p:nvSpPr>
          <p:cNvPr id="443520" name="Line 128"/>
          <p:cNvSpPr>
            <a:spLocks noChangeShapeType="1"/>
          </p:cNvSpPr>
          <p:nvPr/>
        </p:nvSpPr>
        <p:spPr bwMode="auto">
          <a:xfrm flipV="1">
            <a:off x="4970463" y="4914900"/>
            <a:ext cx="95885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21" name="Text Box 129"/>
          <p:cNvSpPr txBox="1">
            <a:spLocks noChangeArrowheads="1"/>
          </p:cNvSpPr>
          <p:nvPr/>
        </p:nvSpPr>
        <p:spPr bwMode="auto">
          <a:xfrm>
            <a:off x="6516688" y="4281488"/>
            <a:ext cx="2571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5</a:t>
            </a:r>
          </a:p>
        </p:txBody>
      </p:sp>
      <p:sp>
        <p:nvSpPr>
          <p:cNvPr id="443522" name="Text Box 130"/>
          <p:cNvSpPr txBox="1">
            <a:spLocks noChangeArrowheads="1"/>
          </p:cNvSpPr>
          <p:nvPr/>
        </p:nvSpPr>
        <p:spPr bwMode="auto">
          <a:xfrm>
            <a:off x="6443663" y="4576763"/>
            <a:ext cx="969962" cy="6350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C→E</a:t>
            </a:r>
          </a:p>
          <a:p>
            <a:pPr algn="just"/>
            <a:r>
              <a:rPr lang="en-US" altLang="zh-CN" sz="2000" i="1">
                <a:latin typeface="Times New Roman" panose="02020603050405020304" pitchFamily="18" charset="0"/>
                <a:ea typeface="宋体" panose="02010600030101010101" pitchFamily="2" charset="-122"/>
              </a:rPr>
              <a:t>db</a:t>
            </a:r>
            <a:r>
              <a:rPr lang="en-US" altLang="zh-CN" sz="2000">
                <a:latin typeface="Times New Roman" panose="02020603050405020304" pitchFamily="18" charset="0"/>
                <a:ea typeface="宋体" panose="02010600030101010101" pitchFamily="2" charset="-122"/>
              </a:rPr>
              <a:t>=16</a:t>
            </a:r>
          </a:p>
        </p:txBody>
      </p:sp>
      <p:sp>
        <p:nvSpPr>
          <p:cNvPr id="443523" name="Line 131"/>
          <p:cNvSpPr>
            <a:spLocks noChangeShapeType="1"/>
          </p:cNvSpPr>
          <p:nvPr/>
        </p:nvSpPr>
        <p:spPr bwMode="auto">
          <a:xfrm flipV="1">
            <a:off x="6443663" y="4903788"/>
            <a:ext cx="9588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24" name="Line 132"/>
          <p:cNvSpPr>
            <a:spLocks noChangeShapeType="1"/>
          </p:cNvSpPr>
          <p:nvPr/>
        </p:nvSpPr>
        <p:spPr bwMode="auto">
          <a:xfrm flipH="1">
            <a:off x="6931025" y="4017963"/>
            <a:ext cx="323850" cy="558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25" name="Line 133"/>
          <p:cNvSpPr>
            <a:spLocks noChangeShapeType="1"/>
          </p:cNvSpPr>
          <p:nvPr/>
        </p:nvSpPr>
        <p:spPr bwMode="auto">
          <a:xfrm>
            <a:off x="7985125" y="4014788"/>
            <a:ext cx="338138" cy="5476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26" name="Text Box 134"/>
          <p:cNvSpPr txBox="1">
            <a:spLocks noChangeArrowheads="1"/>
          </p:cNvSpPr>
          <p:nvPr/>
        </p:nvSpPr>
        <p:spPr bwMode="auto">
          <a:xfrm>
            <a:off x="7850188" y="4576763"/>
            <a:ext cx="969962" cy="6350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C→F</a:t>
            </a:r>
          </a:p>
          <a:p>
            <a:pPr algn="just"/>
            <a:r>
              <a:rPr lang="en-US" altLang="zh-CN" sz="2000" i="1">
                <a:latin typeface="Times New Roman" panose="02020603050405020304" pitchFamily="18" charset="0"/>
                <a:ea typeface="宋体" panose="02010600030101010101" pitchFamily="2" charset="-122"/>
              </a:rPr>
              <a:t>db</a:t>
            </a:r>
            <a:r>
              <a:rPr lang="en-US" altLang="zh-CN" sz="2000">
                <a:latin typeface="Times New Roman" panose="02020603050405020304" pitchFamily="18" charset="0"/>
                <a:ea typeface="宋体" panose="02010600030101010101" pitchFamily="2" charset="-122"/>
              </a:rPr>
              <a:t>=18</a:t>
            </a:r>
          </a:p>
        </p:txBody>
      </p:sp>
      <p:sp>
        <p:nvSpPr>
          <p:cNvPr id="443527" name="Line 135"/>
          <p:cNvSpPr>
            <a:spLocks noChangeShapeType="1"/>
          </p:cNvSpPr>
          <p:nvPr/>
        </p:nvSpPr>
        <p:spPr bwMode="auto">
          <a:xfrm flipV="1">
            <a:off x="7850188" y="4903788"/>
            <a:ext cx="9588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28" name="Text Box 136"/>
          <p:cNvSpPr txBox="1">
            <a:spLocks noChangeArrowheads="1"/>
          </p:cNvSpPr>
          <p:nvPr/>
        </p:nvSpPr>
        <p:spPr bwMode="auto">
          <a:xfrm>
            <a:off x="7019925" y="5470525"/>
            <a:ext cx="484188"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11</a:t>
            </a:r>
          </a:p>
        </p:txBody>
      </p:sp>
      <p:sp>
        <p:nvSpPr>
          <p:cNvPr id="443529" name="Text Box 137"/>
          <p:cNvSpPr txBox="1">
            <a:spLocks noChangeArrowheads="1"/>
          </p:cNvSpPr>
          <p:nvPr/>
        </p:nvSpPr>
        <p:spPr bwMode="auto">
          <a:xfrm>
            <a:off x="5783263" y="5481638"/>
            <a:ext cx="588962"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10</a:t>
            </a:r>
          </a:p>
        </p:txBody>
      </p:sp>
      <p:sp>
        <p:nvSpPr>
          <p:cNvPr id="443530" name="Text Box 138"/>
          <p:cNvSpPr txBox="1">
            <a:spLocks noChangeArrowheads="1"/>
          </p:cNvSpPr>
          <p:nvPr/>
        </p:nvSpPr>
        <p:spPr bwMode="auto">
          <a:xfrm>
            <a:off x="5767388" y="5776913"/>
            <a:ext cx="969962" cy="6350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E→G</a:t>
            </a:r>
          </a:p>
          <a:p>
            <a:pPr algn="just"/>
            <a:r>
              <a:rPr lang="en-US" altLang="zh-CN" sz="2000" i="1">
                <a:latin typeface="Times New Roman" panose="02020603050405020304" pitchFamily="18" charset="0"/>
                <a:ea typeface="宋体" panose="02010600030101010101" pitchFamily="2" charset="-122"/>
              </a:rPr>
              <a:t>db</a:t>
            </a:r>
            <a:r>
              <a:rPr lang="en-US" altLang="zh-CN" sz="2000">
                <a:latin typeface="Times New Roman" panose="02020603050405020304" pitchFamily="18" charset="0"/>
                <a:ea typeface="宋体" panose="02010600030101010101" pitchFamily="2" charset="-122"/>
              </a:rPr>
              <a:t>=22</a:t>
            </a:r>
          </a:p>
        </p:txBody>
      </p:sp>
      <p:sp>
        <p:nvSpPr>
          <p:cNvPr id="443531" name="Line 139"/>
          <p:cNvSpPr>
            <a:spLocks noChangeShapeType="1"/>
          </p:cNvSpPr>
          <p:nvPr/>
        </p:nvSpPr>
        <p:spPr bwMode="auto">
          <a:xfrm flipV="1">
            <a:off x="5767388" y="6103938"/>
            <a:ext cx="9588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32" name="Line 140"/>
          <p:cNvSpPr>
            <a:spLocks noChangeShapeType="1"/>
          </p:cNvSpPr>
          <p:nvPr/>
        </p:nvSpPr>
        <p:spPr bwMode="auto">
          <a:xfrm flipH="1">
            <a:off x="6254750" y="5218113"/>
            <a:ext cx="325438" cy="558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33" name="Line 141"/>
          <p:cNvSpPr>
            <a:spLocks noChangeShapeType="1"/>
          </p:cNvSpPr>
          <p:nvPr/>
        </p:nvSpPr>
        <p:spPr bwMode="auto">
          <a:xfrm>
            <a:off x="7310438" y="5214938"/>
            <a:ext cx="336550" cy="5476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34" name="Text Box 142"/>
          <p:cNvSpPr txBox="1">
            <a:spLocks noChangeArrowheads="1"/>
          </p:cNvSpPr>
          <p:nvPr/>
        </p:nvSpPr>
        <p:spPr bwMode="auto">
          <a:xfrm>
            <a:off x="7173913" y="5776913"/>
            <a:ext cx="969962" cy="6350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E→H</a:t>
            </a:r>
          </a:p>
          <a:p>
            <a:pPr algn="just"/>
            <a:r>
              <a:rPr lang="en-US" altLang="zh-CN" sz="2000" i="1">
                <a:latin typeface="Times New Roman" panose="02020603050405020304" pitchFamily="18" charset="0"/>
                <a:ea typeface="宋体" panose="02010600030101010101" pitchFamily="2" charset="-122"/>
              </a:rPr>
              <a:t>db</a:t>
            </a:r>
            <a:r>
              <a:rPr lang="en-US" altLang="zh-CN" sz="2000">
                <a:latin typeface="Times New Roman" panose="02020603050405020304" pitchFamily="18" charset="0"/>
                <a:ea typeface="宋体" panose="02010600030101010101" pitchFamily="2" charset="-122"/>
              </a:rPr>
              <a:t>=16</a:t>
            </a:r>
          </a:p>
        </p:txBody>
      </p:sp>
      <p:sp>
        <p:nvSpPr>
          <p:cNvPr id="443535" name="Line 143"/>
          <p:cNvSpPr>
            <a:spLocks noChangeShapeType="1"/>
          </p:cNvSpPr>
          <p:nvPr/>
        </p:nvSpPr>
        <p:spPr bwMode="auto">
          <a:xfrm flipV="1">
            <a:off x="7173913" y="6103938"/>
            <a:ext cx="9588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36" name="Text Box 144"/>
          <p:cNvSpPr txBox="1">
            <a:spLocks noChangeArrowheads="1"/>
          </p:cNvSpPr>
          <p:nvPr/>
        </p:nvSpPr>
        <p:spPr bwMode="auto">
          <a:xfrm>
            <a:off x="6478588" y="5500688"/>
            <a:ext cx="28416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dirty="0">
                <a:solidFill>
                  <a:srgbClr val="CC0066"/>
                </a:solidFill>
                <a:latin typeface="Times New Roman" panose="02020603050405020304" pitchFamily="18" charset="0"/>
                <a:ea typeface="宋体" panose="02010600030101010101" pitchFamily="2" charset="-122"/>
              </a:rPr>
              <a:t>×</a:t>
            </a:r>
          </a:p>
        </p:txBody>
      </p:sp>
      <p:sp>
        <p:nvSpPr>
          <p:cNvPr id="31792" name="Text Box 145"/>
          <p:cNvSpPr txBox="1">
            <a:spLocks noChangeArrowheads="1"/>
          </p:cNvSpPr>
          <p:nvPr/>
        </p:nvSpPr>
        <p:spPr bwMode="auto">
          <a:xfrm>
            <a:off x="250825" y="1693863"/>
            <a:ext cx="27765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2000" dirty="0">
                <a:latin typeface="Times New Roman" panose="02020603050405020304" pitchFamily="18" charset="0"/>
                <a:ea typeface="宋体" panose="02010600030101010101" pitchFamily="2" charset="-122"/>
              </a:rPr>
              <a:t>目标函数范围：</a:t>
            </a:r>
            <a:r>
              <a:rPr lang="en-US" altLang="zh-CN" sz="2000" dirty="0">
                <a:latin typeface="Times New Roman" panose="02020603050405020304" pitchFamily="18" charset="0"/>
                <a:ea typeface="宋体" panose="02010600030101010101" pitchFamily="2" charset="-122"/>
              </a:rPr>
              <a:t>[</a:t>
            </a:r>
            <a:r>
              <a:rPr lang="en-US" altLang="zh-CN" sz="2000" dirty="0">
                <a:solidFill>
                  <a:srgbClr val="0000FF"/>
                </a:solidFill>
                <a:latin typeface="Times New Roman" panose="02020603050405020304" pitchFamily="18" charset="0"/>
                <a:ea typeface="宋体" panose="02010600030101010101" pitchFamily="2" charset="-122"/>
              </a:rPr>
              <a:t>14</a:t>
            </a:r>
            <a:r>
              <a:rPr lang="en-US" altLang="zh-CN" sz="2000" dirty="0">
                <a:latin typeface="Times New Roman" panose="02020603050405020304" pitchFamily="18" charset="0"/>
                <a:ea typeface="宋体" panose="02010600030101010101" pitchFamily="2" charset="-122"/>
              </a:rPr>
              <a:t>, 17]</a:t>
            </a:r>
          </a:p>
        </p:txBody>
      </p:sp>
      <p:grpSp>
        <p:nvGrpSpPr>
          <p:cNvPr id="31793" name="Group 146"/>
          <p:cNvGrpSpPr>
            <a:grpSpLocks/>
          </p:cNvGrpSpPr>
          <p:nvPr/>
        </p:nvGrpSpPr>
        <p:grpSpPr bwMode="auto">
          <a:xfrm>
            <a:off x="5038725" y="174874"/>
            <a:ext cx="4105275" cy="1944687"/>
            <a:chOff x="2809" y="6850"/>
            <a:chExt cx="5110" cy="2613"/>
          </a:xfrm>
        </p:grpSpPr>
        <p:sp>
          <p:nvSpPr>
            <p:cNvPr id="31804" name="Oval 147"/>
            <p:cNvSpPr>
              <a:spLocks noChangeArrowheads="1"/>
            </p:cNvSpPr>
            <p:nvPr/>
          </p:nvSpPr>
          <p:spPr bwMode="auto">
            <a:xfrm>
              <a:off x="3979" y="7096"/>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A</a:t>
              </a:r>
            </a:p>
          </p:txBody>
        </p:sp>
        <p:sp>
          <p:nvSpPr>
            <p:cNvPr id="31805" name="Oval 148"/>
            <p:cNvSpPr>
              <a:spLocks noChangeArrowheads="1"/>
            </p:cNvSpPr>
            <p:nvPr/>
          </p:nvSpPr>
          <p:spPr bwMode="auto">
            <a:xfrm>
              <a:off x="4039" y="7837"/>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B</a:t>
              </a:r>
            </a:p>
          </p:txBody>
        </p:sp>
        <p:sp>
          <p:nvSpPr>
            <p:cNvPr id="31806" name="Oval 149"/>
            <p:cNvSpPr>
              <a:spLocks noChangeArrowheads="1"/>
            </p:cNvSpPr>
            <p:nvPr/>
          </p:nvSpPr>
          <p:spPr bwMode="auto">
            <a:xfrm>
              <a:off x="2809" y="7858"/>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s</a:t>
              </a:r>
            </a:p>
          </p:txBody>
        </p:sp>
        <p:sp>
          <p:nvSpPr>
            <p:cNvPr id="31807" name="Oval 150"/>
            <p:cNvSpPr>
              <a:spLocks noChangeArrowheads="1"/>
            </p:cNvSpPr>
            <p:nvPr/>
          </p:nvSpPr>
          <p:spPr bwMode="auto">
            <a:xfrm>
              <a:off x="4019" y="8557"/>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C</a:t>
              </a:r>
            </a:p>
          </p:txBody>
        </p:sp>
        <p:sp>
          <p:nvSpPr>
            <p:cNvPr id="31808" name="Oval 151"/>
            <p:cNvSpPr>
              <a:spLocks noChangeArrowheads="1"/>
            </p:cNvSpPr>
            <p:nvPr/>
          </p:nvSpPr>
          <p:spPr bwMode="auto">
            <a:xfrm>
              <a:off x="5449" y="7078"/>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D</a:t>
              </a:r>
            </a:p>
          </p:txBody>
        </p:sp>
        <p:sp>
          <p:nvSpPr>
            <p:cNvPr id="31809" name="Oval 152"/>
            <p:cNvSpPr>
              <a:spLocks noChangeArrowheads="1"/>
            </p:cNvSpPr>
            <p:nvPr/>
          </p:nvSpPr>
          <p:spPr bwMode="auto">
            <a:xfrm>
              <a:off x="5419" y="7777"/>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E</a:t>
              </a:r>
            </a:p>
          </p:txBody>
        </p:sp>
        <p:sp>
          <p:nvSpPr>
            <p:cNvPr id="31810" name="Oval 153"/>
            <p:cNvSpPr>
              <a:spLocks noChangeArrowheads="1"/>
            </p:cNvSpPr>
            <p:nvPr/>
          </p:nvSpPr>
          <p:spPr bwMode="auto">
            <a:xfrm>
              <a:off x="5419" y="8578"/>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F</a:t>
              </a:r>
            </a:p>
          </p:txBody>
        </p:sp>
        <p:sp>
          <p:nvSpPr>
            <p:cNvPr id="31811" name="Oval 154"/>
            <p:cNvSpPr>
              <a:spLocks noChangeArrowheads="1"/>
            </p:cNvSpPr>
            <p:nvPr/>
          </p:nvSpPr>
          <p:spPr bwMode="auto">
            <a:xfrm>
              <a:off x="6626" y="7546"/>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G</a:t>
              </a:r>
            </a:p>
          </p:txBody>
        </p:sp>
        <p:sp>
          <p:nvSpPr>
            <p:cNvPr id="31812" name="Oval 155"/>
            <p:cNvSpPr>
              <a:spLocks noChangeArrowheads="1"/>
            </p:cNvSpPr>
            <p:nvPr/>
          </p:nvSpPr>
          <p:spPr bwMode="auto">
            <a:xfrm>
              <a:off x="6609" y="8359"/>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H</a:t>
              </a:r>
            </a:p>
          </p:txBody>
        </p:sp>
        <p:sp>
          <p:nvSpPr>
            <p:cNvPr id="31813" name="Oval 156"/>
            <p:cNvSpPr>
              <a:spLocks noChangeArrowheads="1"/>
            </p:cNvSpPr>
            <p:nvPr/>
          </p:nvSpPr>
          <p:spPr bwMode="auto">
            <a:xfrm>
              <a:off x="7609" y="7909"/>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t</a:t>
              </a:r>
            </a:p>
          </p:txBody>
        </p:sp>
        <p:sp>
          <p:nvSpPr>
            <p:cNvPr id="31814" name="Line 157"/>
            <p:cNvSpPr>
              <a:spLocks noChangeShapeType="1"/>
            </p:cNvSpPr>
            <p:nvPr/>
          </p:nvSpPr>
          <p:spPr bwMode="auto">
            <a:xfrm flipV="1">
              <a:off x="3099" y="7321"/>
              <a:ext cx="890" cy="57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15" name="Line 158"/>
            <p:cNvSpPr>
              <a:spLocks noChangeShapeType="1"/>
            </p:cNvSpPr>
            <p:nvPr/>
          </p:nvSpPr>
          <p:spPr bwMode="auto">
            <a:xfrm flipV="1">
              <a:off x="4339" y="7960"/>
              <a:ext cx="1100"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16" name="Line 159"/>
            <p:cNvSpPr>
              <a:spLocks noChangeShapeType="1"/>
            </p:cNvSpPr>
            <p:nvPr/>
          </p:nvSpPr>
          <p:spPr bwMode="auto">
            <a:xfrm flipV="1">
              <a:off x="4319" y="7219"/>
              <a:ext cx="1100"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17" name="Line 160"/>
            <p:cNvSpPr>
              <a:spLocks noChangeShapeType="1"/>
            </p:cNvSpPr>
            <p:nvPr/>
          </p:nvSpPr>
          <p:spPr bwMode="auto">
            <a:xfrm flipV="1">
              <a:off x="3129" y="7990"/>
              <a:ext cx="890"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18" name="Line 161"/>
            <p:cNvSpPr>
              <a:spLocks noChangeShapeType="1"/>
            </p:cNvSpPr>
            <p:nvPr/>
          </p:nvSpPr>
          <p:spPr bwMode="auto">
            <a:xfrm>
              <a:off x="3089" y="8110"/>
              <a:ext cx="910" cy="531"/>
            </a:xfrm>
            <a:prstGeom prst="line">
              <a:avLst/>
            </a:prstGeom>
            <a:noFill/>
            <a:ln w="19050">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19" name="Line 162"/>
            <p:cNvSpPr>
              <a:spLocks noChangeShapeType="1"/>
            </p:cNvSpPr>
            <p:nvPr/>
          </p:nvSpPr>
          <p:spPr bwMode="auto">
            <a:xfrm>
              <a:off x="4299" y="7300"/>
              <a:ext cx="1100" cy="579"/>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20" name="Line 163"/>
            <p:cNvSpPr>
              <a:spLocks noChangeShapeType="1"/>
            </p:cNvSpPr>
            <p:nvPr/>
          </p:nvSpPr>
          <p:spPr bwMode="auto">
            <a:xfrm flipV="1">
              <a:off x="5729" y="8524"/>
              <a:ext cx="870" cy="177"/>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21" name="Line 164"/>
            <p:cNvSpPr>
              <a:spLocks noChangeShapeType="1"/>
            </p:cNvSpPr>
            <p:nvPr/>
          </p:nvSpPr>
          <p:spPr bwMode="auto">
            <a:xfrm flipV="1">
              <a:off x="5749" y="7705"/>
              <a:ext cx="870" cy="177"/>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22" name="Line 165"/>
            <p:cNvSpPr>
              <a:spLocks noChangeShapeType="1"/>
            </p:cNvSpPr>
            <p:nvPr/>
          </p:nvSpPr>
          <p:spPr bwMode="auto">
            <a:xfrm>
              <a:off x="6959" y="7717"/>
              <a:ext cx="670" cy="282"/>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23" name="Line 166"/>
            <p:cNvSpPr>
              <a:spLocks noChangeShapeType="1"/>
            </p:cNvSpPr>
            <p:nvPr/>
          </p:nvSpPr>
          <p:spPr bwMode="auto">
            <a:xfrm flipV="1">
              <a:off x="6929" y="8146"/>
              <a:ext cx="700" cy="345"/>
            </a:xfrm>
            <a:prstGeom prst="line">
              <a:avLst/>
            </a:prstGeom>
            <a:noFill/>
            <a:ln w="19050">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24" name="Text Box 167"/>
            <p:cNvSpPr txBox="1">
              <a:spLocks noChangeArrowheads="1"/>
            </p:cNvSpPr>
            <p:nvPr/>
          </p:nvSpPr>
          <p:spPr bwMode="auto">
            <a:xfrm>
              <a:off x="3327" y="7393"/>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4</a:t>
              </a:r>
            </a:p>
          </p:txBody>
        </p:sp>
        <p:sp>
          <p:nvSpPr>
            <p:cNvPr id="31825" name="Text Box 168"/>
            <p:cNvSpPr txBox="1">
              <a:spLocks noChangeArrowheads="1"/>
            </p:cNvSpPr>
            <p:nvPr/>
          </p:nvSpPr>
          <p:spPr bwMode="auto">
            <a:xfrm>
              <a:off x="4707" y="6961"/>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9</a:t>
              </a:r>
            </a:p>
          </p:txBody>
        </p:sp>
        <p:sp>
          <p:nvSpPr>
            <p:cNvPr id="31826" name="Text Box 169"/>
            <p:cNvSpPr txBox="1">
              <a:spLocks noChangeArrowheads="1"/>
            </p:cNvSpPr>
            <p:nvPr/>
          </p:nvSpPr>
          <p:spPr bwMode="auto">
            <a:xfrm>
              <a:off x="3287" y="7803"/>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2</a:t>
              </a:r>
            </a:p>
          </p:txBody>
        </p:sp>
        <p:sp>
          <p:nvSpPr>
            <p:cNvPr id="31827" name="Text Box 170"/>
            <p:cNvSpPr txBox="1">
              <a:spLocks noChangeArrowheads="1"/>
            </p:cNvSpPr>
            <p:nvPr/>
          </p:nvSpPr>
          <p:spPr bwMode="auto">
            <a:xfrm>
              <a:off x="3327" y="8365"/>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3</a:t>
              </a:r>
            </a:p>
          </p:txBody>
        </p:sp>
        <p:sp>
          <p:nvSpPr>
            <p:cNvPr id="31828" name="Text Box 171"/>
            <p:cNvSpPr txBox="1">
              <a:spLocks noChangeArrowheads="1"/>
            </p:cNvSpPr>
            <p:nvPr/>
          </p:nvSpPr>
          <p:spPr bwMode="auto">
            <a:xfrm>
              <a:off x="4547" y="7243"/>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8</a:t>
              </a:r>
            </a:p>
          </p:txBody>
        </p:sp>
        <p:sp>
          <p:nvSpPr>
            <p:cNvPr id="31829" name="Text Box 172"/>
            <p:cNvSpPr txBox="1">
              <a:spLocks noChangeArrowheads="1"/>
            </p:cNvSpPr>
            <p:nvPr/>
          </p:nvSpPr>
          <p:spPr bwMode="auto">
            <a:xfrm>
              <a:off x="4797" y="7753"/>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6</a:t>
              </a:r>
            </a:p>
          </p:txBody>
        </p:sp>
        <p:sp>
          <p:nvSpPr>
            <p:cNvPr id="31830" name="Text Box 173"/>
            <p:cNvSpPr txBox="1">
              <a:spLocks noChangeArrowheads="1"/>
            </p:cNvSpPr>
            <p:nvPr/>
          </p:nvSpPr>
          <p:spPr bwMode="auto">
            <a:xfrm>
              <a:off x="4407" y="7570"/>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8</a:t>
              </a:r>
            </a:p>
          </p:txBody>
        </p:sp>
        <p:sp>
          <p:nvSpPr>
            <p:cNvPr id="31831" name="Line 174"/>
            <p:cNvSpPr>
              <a:spLocks noChangeShapeType="1"/>
            </p:cNvSpPr>
            <p:nvPr/>
          </p:nvSpPr>
          <p:spPr bwMode="auto">
            <a:xfrm flipV="1">
              <a:off x="4329" y="7303"/>
              <a:ext cx="1110" cy="579"/>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32" name="Text Box 175"/>
            <p:cNvSpPr txBox="1">
              <a:spLocks noChangeArrowheads="1"/>
            </p:cNvSpPr>
            <p:nvPr/>
          </p:nvSpPr>
          <p:spPr bwMode="auto">
            <a:xfrm>
              <a:off x="4527" y="8002"/>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8</a:t>
              </a:r>
            </a:p>
          </p:txBody>
        </p:sp>
        <p:sp>
          <p:nvSpPr>
            <p:cNvPr id="31833" name="Line 176"/>
            <p:cNvSpPr>
              <a:spLocks noChangeShapeType="1"/>
            </p:cNvSpPr>
            <p:nvPr/>
          </p:nvSpPr>
          <p:spPr bwMode="auto">
            <a:xfrm>
              <a:off x="4319" y="8080"/>
              <a:ext cx="1100" cy="549"/>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34" name="Text Box 177"/>
            <p:cNvSpPr txBox="1">
              <a:spLocks noChangeArrowheads="1"/>
            </p:cNvSpPr>
            <p:nvPr/>
          </p:nvSpPr>
          <p:spPr bwMode="auto">
            <a:xfrm>
              <a:off x="4397" y="8302"/>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4</a:t>
              </a:r>
            </a:p>
          </p:txBody>
        </p:sp>
        <p:sp>
          <p:nvSpPr>
            <p:cNvPr id="31835" name="Line 178"/>
            <p:cNvSpPr>
              <a:spLocks noChangeShapeType="1"/>
            </p:cNvSpPr>
            <p:nvPr/>
          </p:nvSpPr>
          <p:spPr bwMode="auto">
            <a:xfrm flipV="1">
              <a:off x="4329" y="8032"/>
              <a:ext cx="1110" cy="579"/>
            </a:xfrm>
            <a:prstGeom prst="line">
              <a:avLst/>
            </a:prstGeom>
            <a:noFill/>
            <a:ln w="19050">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36" name="Text Box 179"/>
            <p:cNvSpPr txBox="1">
              <a:spLocks noChangeArrowheads="1"/>
            </p:cNvSpPr>
            <p:nvPr/>
          </p:nvSpPr>
          <p:spPr bwMode="auto">
            <a:xfrm>
              <a:off x="4777" y="8488"/>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7</a:t>
              </a:r>
            </a:p>
          </p:txBody>
        </p:sp>
        <p:sp>
          <p:nvSpPr>
            <p:cNvPr id="31837" name="Line 180"/>
            <p:cNvSpPr>
              <a:spLocks noChangeShapeType="1"/>
            </p:cNvSpPr>
            <p:nvPr/>
          </p:nvSpPr>
          <p:spPr bwMode="auto">
            <a:xfrm flipV="1">
              <a:off x="4359" y="8680"/>
              <a:ext cx="1100"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38" name="Text Box 181"/>
            <p:cNvSpPr txBox="1">
              <a:spLocks noChangeArrowheads="1"/>
            </p:cNvSpPr>
            <p:nvPr/>
          </p:nvSpPr>
          <p:spPr bwMode="auto">
            <a:xfrm>
              <a:off x="6137" y="7192"/>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5</a:t>
              </a:r>
            </a:p>
          </p:txBody>
        </p:sp>
        <p:sp>
          <p:nvSpPr>
            <p:cNvPr id="31839" name="Text Box 182"/>
            <p:cNvSpPr txBox="1">
              <a:spLocks noChangeArrowheads="1"/>
            </p:cNvSpPr>
            <p:nvPr/>
          </p:nvSpPr>
          <p:spPr bwMode="auto">
            <a:xfrm>
              <a:off x="5897" y="7354"/>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6</a:t>
              </a:r>
            </a:p>
          </p:txBody>
        </p:sp>
        <p:sp>
          <p:nvSpPr>
            <p:cNvPr id="31840" name="Line 183"/>
            <p:cNvSpPr>
              <a:spLocks noChangeShapeType="1"/>
            </p:cNvSpPr>
            <p:nvPr/>
          </p:nvSpPr>
          <p:spPr bwMode="auto">
            <a:xfrm>
              <a:off x="5729" y="7309"/>
              <a:ext cx="940" cy="1062"/>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41" name="Line 184"/>
            <p:cNvSpPr>
              <a:spLocks noChangeShapeType="1"/>
            </p:cNvSpPr>
            <p:nvPr/>
          </p:nvSpPr>
          <p:spPr bwMode="auto">
            <a:xfrm>
              <a:off x="5769" y="7219"/>
              <a:ext cx="850" cy="42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42" name="Text Box 185"/>
            <p:cNvSpPr txBox="1">
              <a:spLocks noChangeArrowheads="1"/>
            </p:cNvSpPr>
            <p:nvPr/>
          </p:nvSpPr>
          <p:spPr bwMode="auto">
            <a:xfrm>
              <a:off x="5757" y="7642"/>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8</a:t>
              </a:r>
            </a:p>
          </p:txBody>
        </p:sp>
        <p:sp>
          <p:nvSpPr>
            <p:cNvPr id="31843" name="Text Box 186"/>
            <p:cNvSpPr txBox="1">
              <a:spLocks noChangeArrowheads="1"/>
            </p:cNvSpPr>
            <p:nvPr/>
          </p:nvSpPr>
          <p:spPr bwMode="auto">
            <a:xfrm>
              <a:off x="5717" y="8281"/>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6</a:t>
              </a:r>
            </a:p>
          </p:txBody>
        </p:sp>
        <p:sp>
          <p:nvSpPr>
            <p:cNvPr id="31844" name="Text Box 187"/>
            <p:cNvSpPr txBox="1">
              <a:spLocks noChangeArrowheads="1"/>
            </p:cNvSpPr>
            <p:nvPr/>
          </p:nvSpPr>
          <p:spPr bwMode="auto">
            <a:xfrm>
              <a:off x="5937" y="7912"/>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6</a:t>
              </a:r>
            </a:p>
          </p:txBody>
        </p:sp>
        <p:sp>
          <p:nvSpPr>
            <p:cNvPr id="31845" name="Text Box 188"/>
            <p:cNvSpPr txBox="1">
              <a:spLocks noChangeArrowheads="1"/>
            </p:cNvSpPr>
            <p:nvPr/>
          </p:nvSpPr>
          <p:spPr bwMode="auto">
            <a:xfrm>
              <a:off x="6107" y="8659"/>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5</a:t>
              </a:r>
            </a:p>
          </p:txBody>
        </p:sp>
        <p:sp>
          <p:nvSpPr>
            <p:cNvPr id="31846" name="Text Box 189"/>
            <p:cNvSpPr txBox="1">
              <a:spLocks noChangeArrowheads="1"/>
            </p:cNvSpPr>
            <p:nvPr/>
          </p:nvSpPr>
          <p:spPr bwMode="auto">
            <a:xfrm>
              <a:off x="7257" y="8371"/>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3</a:t>
              </a:r>
            </a:p>
          </p:txBody>
        </p:sp>
        <p:sp>
          <p:nvSpPr>
            <p:cNvPr id="31847" name="Text Box 190"/>
            <p:cNvSpPr txBox="1">
              <a:spLocks noChangeArrowheads="1"/>
            </p:cNvSpPr>
            <p:nvPr/>
          </p:nvSpPr>
          <p:spPr bwMode="auto">
            <a:xfrm>
              <a:off x="7267" y="7633"/>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7</a:t>
              </a:r>
            </a:p>
          </p:txBody>
        </p:sp>
        <p:sp>
          <p:nvSpPr>
            <p:cNvPr id="31848" name="Line 191"/>
            <p:cNvSpPr>
              <a:spLocks noChangeShapeType="1"/>
            </p:cNvSpPr>
            <p:nvPr/>
          </p:nvSpPr>
          <p:spPr bwMode="auto">
            <a:xfrm>
              <a:off x="5749" y="7978"/>
              <a:ext cx="850" cy="420"/>
            </a:xfrm>
            <a:prstGeom prst="line">
              <a:avLst/>
            </a:prstGeom>
            <a:noFill/>
            <a:ln w="19050">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49" name="Line 192"/>
            <p:cNvSpPr>
              <a:spLocks noChangeShapeType="1"/>
            </p:cNvSpPr>
            <p:nvPr/>
          </p:nvSpPr>
          <p:spPr bwMode="auto">
            <a:xfrm flipV="1">
              <a:off x="5709" y="7804"/>
              <a:ext cx="930" cy="807"/>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50" name="Line 193"/>
            <p:cNvSpPr>
              <a:spLocks noChangeShapeType="1"/>
            </p:cNvSpPr>
            <p:nvPr/>
          </p:nvSpPr>
          <p:spPr bwMode="auto">
            <a:xfrm>
              <a:off x="3549" y="6850"/>
              <a:ext cx="0" cy="20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31851" name="Line 194"/>
            <p:cNvSpPr>
              <a:spLocks noChangeShapeType="1"/>
            </p:cNvSpPr>
            <p:nvPr/>
          </p:nvSpPr>
          <p:spPr bwMode="auto">
            <a:xfrm>
              <a:off x="5009" y="6892"/>
              <a:ext cx="0" cy="20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31852" name="Line 195"/>
            <p:cNvSpPr>
              <a:spLocks noChangeShapeType="1"/>
            </p:cNvSpPr>
            <p:nvPr/>
          </p:nvSpPr>
          <p:spPr bwMode="auto">
            <a:xfrm>
              <a:off x="6329" y="6913"/>
              <a:ext cx="0" cy="20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31853" name="Line 196"/>
            <p:cNvSpPr>
              <a:spLocks noChangeShapeType="1"/>
            </p:cNvSpPr>
            <p:nvPr/>
          </p:nvSpPr>
          <p:spPr bwMode="auto">
            <a:xfrm>
              <a:off x="7129" y="6922"/>
              <a:ext cx="0" cy="20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31854" name="Text Box 197"/>
            <p:cNvSpPr txBox="1">
              <a:spLocks noChangeArrowheads="1"/>
            </p:cNvSpPr>
            <p:nvPr/>
          </p:nvSpPr>
          <p:spPr bwMode="auto">
            <a:xfrm>
              <a:off x="3997" y="9244"/>
              <a:ext cx="259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endParaRPr lang="zh-CN" altLang="zh-CN" sz="1600">
                <a:latin typeface="Times New Roman" panose="02020603050405020304" pitchFamily="18" charset="0"/>
                <a:ea typeface="宋体" panose="02010600030101010101" pitchFamily="2" charset="-122"/>
              </a:endParaRPr>
            </a:p>
          </p:txBody>
        </p:sp>
      </p:grpSp>
      <p:sp>
        <p:nvSpPr>
          <p:cNvPr id="443590" name="Text Box 198"/>
          <p:cNvSpPr txBox="1">
            <a:spLocks noChangeArrowheads="1"/>
          </p:cNvSpPr>
          <p:nvPr/>
        </p:nvSpPr>
        <p:spPr bwMode="auto">
          <a:xfrm>
            <a:off x="1211263" y="2595563"/>
            <a:ext cx="12458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dirty="0">
                <a:solidFill>
                  <a:srgbClr val="0000FF"/>
                </a:solidFill>
                <a:latin typeface="Times New Roman" panose="02020603050405020304" pitchFamily="18" charset="0"/>
                <a:ea typeface="宋体" panose="02010600030101010101" pitchFamily="2" charset="-122"/>
              </a:rPr>
              <a:t>PT={4, 3}</a:t>
            </a:r>
          </a:p>
        </p:txBody>
      </p:sp>
      <p:sp>
        <p:nvSpPr>
          <p:cNvPr id="443591" name="Rectangle 199"/>
          <p:cNvSpPr>
            <a:spLocks noChangeArrowheads="1"/>
          </p:cNvSpPr>
          <p:nvPr/>
        </p:nvSpPr>
        <p:spPr bwMode="auto">
          <a:xfrm>
            <a:off x="7169150" y="3363913"/>
            <a:ext cx="965200" cy="644525"/>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p>
        </p:txBody>
      </p:sp>
      <p:sp>
        <p:nvSpPr>
          <p:cNvPr id="443592" name="Text Box 200"/>
          <p:cNvSpPr txBox="1">
            <a:spLocks noChangeArrowheads="1"/>
          </p:cNvSpPr>
          <p:nvPr/>
        </p:nvSpPr>
        <p:spPr bwMode="auto">
          <a:xfrm>
            <a:off x="5675313" y="3890963"/>
            <a:ext cx="12458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dirty="0">
                <a:solidFill>
                  <a:srgbClr val="0000FF"/>
                </a:solidFill>
                <a:latin typeface="Times New Roman" panose="02020603050405020304" pitchFamily="18" charset="0"/>
                <a:ea typeface="宋体" panose="02010600030101010101" pitchFamily="2" charset="-122"/>
              </a:rPr>
              <a:t>PT={3, 5}</a:t>
            </a:r>
          </a:p>
        </p:txBody>
      </p:sp>
      <p:sp>
        <p:nvSpPr>
          <p:cNvPr id="443593" name="Rectangle 201"/>
          <p:cNvSpPr>
            <a:spLocks noChangeArrowheads="1"/>
          </p:cNvSpPr>
          <p:nvPr/>
        </p:nvSpPr>
        <p:spPr bwMode="auto">
          <a:xfrm>
            <a:off x="3751263" y="3390900"/>
            <a:ext cx="965200" cy="644525"/>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p>
        </p:txBody>
      </p:sp>
      <p:sp>
        <p:nvSpPr>
          <p:cNvPr id="443594" name="Text Box 202"/>
          <p:cNvSpPr txBox="1">
            <a:spLocks noChangeArrowheads="1"/>
          </p:cNvSpPr>
          <p:nvPr/>
        </p:nvSpPr>
        <p:spPr bwMode="auto">
          <a:xfrm>
            <a:off x="1547813" y="3927475"/>
            <a:ext cx="13099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dirty="0">
                <a:solidFill>
                  <a:srgbClr val="0000FF"/>
                </a:solidFill>
                <a:latin typeface="Times New Roman" panose="02020603050405020304" pitchFamily="18" charset="0"/>
                <a:ea typeface="宋体" panose="02010600030101010101" pitchFamily="2" charset="-122"/>
              </a:rPr>
              <a:t>PT={ 5, 8}</a:t>
            </a:r>
          </a:p>
        </p:txBody>
      </p:sp>
      <p:sp>
        <p:nvSpPr>
          <p:cNvPr id="443595" name="Rectangle 203"/>
          <p:cNvSpPr>
            <a:spLocks noChangeArrowheads="1"/>
          </p:cNvSpPr>
          <p:nvPr/>
        </p:nvSpPr>
        <p:spPr bwMode="auto">
          <a:xfrm>
            <a:off x="6443663" y="4562475"/>
            <a:ext cx="965200" cy="644525"/>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p>
        </p:txBody>
      </p:sp>
      <p:sp>
        <p:nvSpPr>
          <p:cNvPr id="443596" name="Text Box 204"/>
          <p:cNvSpPr txBox="1">
            <a:spLocks noChangeArrowheads="1"/>
          </p:cNvSpPr>
          <p:nvPr/>
        </p:nvSpPr>
        <p:spPr bwMode="auto">
          <a:xfrm>
            <a:off x="3438525" y="5764213"/>
            <a:ext cx="13599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dirty="0">
                <a:solidFill>
                  <a:srgbClr val="0000FF"/>
                </a:solidFill>
                <a:latin typeface="Times New Roman" panose="02020603050405020304" pitchFamily="18" charset="0"/>
                <a:ea typeface="宋体" panose="02010600030101010101" pitchFamily="2" charset="-122"/>
              </a:rPr>
              <a:t>PT={11, 8}</a:t>
            </a:r>
          </a:p>
        </p:txBody>
      </p:sp>
      <p:sp>
        <p:nvSpPr>
          <p:cNvPr id="443597" name="Rectangle 205"/>
          <p:cNvSpPr>
            <a:spLocks noChangeArrowheads="1"/>
          </p:cNvSpPr>
          <p:nvPr/>
        </p:nvSpPr>
        <p:spPr bwMode="auto">
          <a:xfrm>
            <a:off x="7173913" y="5767388"/>
            <a:ext cx="965200" cy="644525"/>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p>
        </p:txBody>
      </p:sp>
      <p:sp>
        <p:nvSpPr>
          <p:cNvPr id="443598" name="Text Box 206"/>
          <p:cNvSpPr txBox="1">
            <a:spLocks noChangeArrowheads="1"/>
          </p:cNvSpPr>
          <p:nvPr/>
        </p:nvSpPr>
        <p:spPr bwMode="auto">
          <a:xfrm>
            <a:off x="633413" y="5980113"/>
            <a:ext cx="2282825" cy="76200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200" i="1">
                <a:latin typeface="Times New Roman" panose="02020603050405020304" pitchFamily="18" charset="0"/>
                <a:ea typeface="宋体" panose="02010600030101010101" pitchFamily="2" charset="-122"/>
              </a:rPr>
              <a:t>c</a:t>
            </a:r>
            <a:r>
              <a:rPr lang="en-US" altLang="zh-CN" sz="2200">
                <a:latin typeface="Times New Roman" panose="02020603050405020304" pitchFamily="18" charset="0"/>
                <a:ea typeface="宋体" panose="02010600030101010101" pitchFamily="2" charset="-122"/>
              </a:rPr>
              <a:t>=16</a:t>
            </a:r>
          </a:p>
          <a:p>
            <a:pPr eaLnBrk="1" hangingPunct="1"/>
            <a:r>
              <a:rPr lang="en-US" altLang="zh-CN" sz="2200">
                <a:latin typeface="Times New Roman" panose="02020603050405020304" pitchFamily="18" charset="0"/>
                <a:ea typeface="宋体" panose="02010600030101010101" pitchFamily="2" charset="-122"/>
              </a:rPr>
              <a:t>s→C→E→H→t</a:t>
            </a:r>
          </a:p>
        </p:txBody>
      </p:sp>
      <p:sp>
        <p:nvSpPr>
          <p:cNvPr id="443599" name="Text Box 207"/>
          <p:cNvSpPr txBox="1">
            <a:spLocks noChangeArrowheads="1"/>
          </p:cNvSpPr>
          <p:nvPr/>
        </p:nvSpPr>
        <p:spPr bwMode="auto">
          <a:xfrm>
            <a:off x="87313" y="3963988"/>
            <a:ext cx="1462087" cy="396875"/>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a:latin typeface="Times New Roman" panose="02020603050405020304" pitchFamily="18" charset="0"/>
              </a:rPr>
              <a:t>(4+8+(5+3))</a:t>
            </a:r>
          </a:p>
        </p:txBody>
      </p:sp>
      <p:sp>
        <p:nvSpPr>
          <p:cNvPr id="2" name="文本框 1"/>
          <p:cNvSpPr txBox="1"/>
          <p:nvPr/>
        </p:nvSpPr>
        <p:spPr>
          <a:xfrm>
            <a:off x="8348653" y="4184567"/>
            <a:ext cx="522197" cy="369332"/>
          </a:xfrm>
          <a:prstGeom prst="rect">
            <a:avLst/>
          </a:prstGeom>
          <a:noFill/>
        </p:spPr>
        <p:txBody>
          <a:bodyPr wrap="square" rtlCol="0">
            <a:spAutoFit/>
          </a:bodyPr>
          <a:lstStyle/>
          <a:p>
            <a:r>
              <a:rPr lang="en-US" altLang="zh-CN" sz="1800" dirty="0">
                <a:solidFill>
                  <a:srgbClr val="CC0000"/>
                </a:solidFill>
              </a:rPr>
              <a:t>X</a:t>
            </a:r>
            <a:endParaRPr lang="zh-CN" altLang="en-US" sz="1800" dirty="0">
              <a:solidFill>
                <a:srgbClr val="CC0000"/>
              </a:solidFill>
            </a:endParaRPr>
          </a:p>
        </p:txBody>
      </p:sp>
      <p:sp>
        <p:nvSpPr>
          <p:cNvPr id="112" name="文本框 111"/>
          <p:cNvSpPr txBox="1"/>
          <p:nvPr/>
        </p:nvSpPr>
        <p:spPr>
          <a:xfrm>
            <a:off x="2770393" y="4158891"/>
            <a:ext cx="522197" cy="369332"/>
          </a:xfrm>
          <a:prstGeom prst="rect">
            <a:avLst/>
          </a:prstGeom>
          <a:noFill/>
        </p:spPr>
        <p:txBody>
          <a:bodyPr wrap="square" rtlCol="0">
            <a:spAutoFit/>
          </a:bodyPr>
          <a:lstStyle/>
          <a:p>
            <a:r>
              <a:rPr lang="en-US" altLang="zh-CN" sz="1800" dirty="0">
                <a:solidFill>
                  <a:srgbClr val="CC0000"/>
                </a:solidFill>
              </a:rPr>
              <a:t>X</a:t>
            </a:r>
            <a:endParaRPr lang="zh-CN" altLang="en-US" sz="1800" dirty="0">
              <a:solidFill>
                <a:srgbClr val="CC0000"/>
              </a:solidFill>
            </a:endParaRPr>
          </a:p>
        </p:txBody>
      </p:sp>
      <p:sp>
        <p:nvSpPr>
          <p:cNvPr id="113" name="文本框 112"/>
          <p:cNvSpPr txBox="1"/>
          <p:nvPr/>
        </p:nvSpPr>
        <p:spPr>
          <a:xfrm>
            <a:off x="5300126" y="4213781"/>
            <a:ext cx="522197" cy="369332"/>
          </a:xfrm>
          <a:prstGeom prst="rect">
            <a:avLst/>
          </a:prstGeom>
          <a:noFill/>
        </p:spPr>
        <p:txBody>
          <a:bodyPr wrap="square" rtlCol="0">
            <a:spAutoFit/>
          </a:bodyPr>
          <a:lstStyle/>
          <a:p>
            <a:r>
              <a:rPr lang="en-US" altLang="zh-CN" sz="1800" dirty="0">
                <a:solidFill>
                  <a:srgbClr val="CC0000"/>
                </a:solidFill>
              </a:rPr>
              <a:t>X</a:t>
            </a:r>
            <a:endParaRPr lang="zh-CN" altLang="en-US" sz="1800" dirty="0">
              <a:solidFill>
                <a:srgbClr val="CC0000"/>
              </a:solidFill>
            </a:endParaRPr>
          </a:p>
        </p:txBody>
      </p:sp>
    </p:spTree>
    <p:extLst>
      <p:ext uri="{BB962C8B-B14F-4D97-AF65-F5344CB8AC3E}">
        <p14:creationId xmlns:p14="http://schemas.microsoft.com/office/powerpoint/2010/main" val="3857621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43492"/>
                                        </p:tgtEl>
                                        <p:attrNameLst>
                                          <p:attrName>style.visibility</p:attrName>
                                        </p:attrNameLst>
                                      </p:cBhvr>
                                      <p:to>
                                        <p:strVal val="visible"/>
                                      </p:to>
                                    </p:set>
                                    <p:animEffect transition="in" filter="wipe(up)">
                                      <p:cBhvr>
                                        <p:cTn id="7" dur="500"/>
                                        <p:tgtEl>
                                          <p:spTgt spid="44349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43493"/>
                                        </p:tgtEl>
                                        <p:attrNameLst>
                                          <p:attrName>style.visibility</p:attrName>
                                        </p:attrNameLst>
                                      </p:cBhvr>
                                      <p:to>
                                        <p:strVal val="visible"/>
                                      </p:to>
                                    </p:set>
                                    <p:animEffect transition="in" filter="wipe(up)">
                                      <p:cBhvr>
                                        <p:cTn id="10" dur="500"/>
                                        <p:tgtEl>
                                          <p:spTgt spid="443493"/>
                                        </p:tgtEl>
                                      </p:cBhvr>
                                    </p:animEffect>
                                  </p:childTnLst>
                                </p:cTn>
                              </p:par>
                              <p:par>
                                <p:cTn id="11" presetID="22" presetClass="entr" presetSubtype="1" fill="hold" nodeType="withEffect">
                                  <p:stCondLst>
                                    <p:cond delay="0"/>
                                  </p:stCondLst>
                                  <p:childTnLst>
                                    <p:set>
                                      <p:cBhvr>
                                        <p:cTn id="12" dur="1" fill="hold">
                                          <p:stCondLst>
                                            <p:cond delay="0"/>
                                          </p:stCondLst>
                                        </p:cTn>
                                        <p:tgtEl>
                                          <p:spTgt spid="443494"/>
                                        </p:tgtEl>
                                        <p:attrNameLst>
                                          <p:attrName>style.visibility</p:attrName>
                                        </p:attrNameLst>
                                      </p:cBhvr>
                                      <p:to>
                                        <p:strVal val="visible"/>
                                      </p:to>
                                    </p:set>
                                    <p:animEffect transition="in" filter="wipe(up)">
                                      <p:cBhvr>
                                        <p:cTn id="13" dur="500"/>
                                        <p:tgtEl>
                                          <p:spTgt spid="443494"/>
                                        </p:tgtEl>
                                      </p:cBhvr>
                                    </p:animEffect>
                                  </p:childTnLst>
                                </p:cTn>
                              </p:par>
                              <p:par>
                                <p:cTn id="14" presetID="22" presetClass="entr" presetSubtype="1" fill="hold" nodeType="withEffect">
                                  <p:stCondLst>
                                    <p:cond delay="0"/>
                                  </p:stCondLst>
                                  <p:childTnLst>
                                    <p:set>
                                      <p:cBhvr>
                                        <p:cTn id="15" dur="1" fill="hold">
                                          <p:stCondLst>
                                            <p:cond delay="0"/>
                                          </p:stCondLst>
                                        </p:cTn>
                                        <p:tgtEl>
                                          <p:spTgt spid="443495"/>
                                        </p:tgtEl>
                                        <p:attrNameLst>
                                          <p:attrName>style.visibility</p:attrName>
                                        </p:attrNameLst>
                                      </p:cBhvr>
                                      <p:to>
                                        <p:strVal val="visible"/>
                                      </p:to>
                                    </p:set>
                                    <p:animEffect transition="in" filter="wipe(up)">
                                      <p:cBhvr>
                                        <p:cTn id="16" dur="500"/>
                                        <p:tgtEl>
                                          <p:spTgt spid="443495"/>
                                        </p:tgtEl>
                                      </p:cBhvr>
                                    </p:animEffect>
                                  </p:childTnLst>
                                </p:cTn>
                              </p:par>
                              <p:par>
                                <p:cTn id="17" presetID="22" presetClass="entr" presetSubtype="1" fill="hold" nodeType="withEffect">
                                  <p:stCondLst>
                                    <p:cond delay="0"/>
                                  </p:stCondLst>
                                  <p:childTnLst>
                                    <p:set>
                                      <p:cBhvr>
                                        <p:cTn id="18" dur="1" fill="hold">
                                          <p:stCondLst>
                                            <p:cond delay="0"/>
                                          </p:stCondLst>
                                        </p:cTn>
                                        <p:tgtEl>
                                          <p:spTgt spid="443496"/>
                                        </p:tgtEl>
                                        <p:attrNameLst>
                                          <p:attrName>style.visibility</p:attrName>
                                        </p:attrNameLst>
                                      </p:cBhvr>
                                      <p:to>
                                        <p:strVal val="visible"/>
                                      </p:to>
                                    </p:set>
                                    <p:animEffect transition="in" filter="wipe(up)">
                                      <p:cBhvr>
                                        <p:cTn id="19" dur="500"/>
                                        <p:tgtEl>
                                          <p:spTgt spid="443496"/>
                                        </p:tgtEl>
                                      </p:cBhvr>
                                    </p:animEffect>
                                  </p:childTnLst>
                                </p:cTn>
                              </p:par>
                              <p:par>
                                <p:cTn id="20" presetID="22" presetClass="entr" presetSubtype="1" fill="hold" nodeType="withEffect">
                                  <p:stCondLst>
                                    <p:cond delay="0"/>
                                  </p:stCondLst>
                                  <p:childTnLst>
                                    <p:set>
                                      <p:cBhvr>
                                        <p:cTn id="21" dur="1" fill="hold">
                                          <p:stCondLst>
                                            <p:cond delay="0"/>
                                          </p:stCondLst>
                                        </p:cTn>
                                        <p:tgtEl>
                                          <p:spTgt spid="443497"/>
                                        </p:tgtEl>
                                        <p:attrNameLst>
                                          <p:attrName>style.visibility</p:attrName>
                                        </p:attrNameLst>
                                      </p:cBhvr>
                                      <p:to>
                                        <p:strVal val="visible"/>
                                      </p:to>
                                    </p:set>
                                    <p:animEffect transition="in" filter="wipe(up)">
                                      <p:cBhvr>
                                        <p:cTn id="22" dur="500"/>
                                        <p:tgtEl>
                                          <p:spTgt spid="443497"/>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443498"/>
                                        </p:tgtEl>
                                        <p:attrNameLst>
                                          <p:attrName>style.visibility</p:attrName>
                                        </p:attrNameLst>
                                      </p:cBhvr>
                                      <p:to>
                                        <p:strVal val="visible"/>
                                      </p:to>
                                    </p:set>
                                    <p:animEffect transition="in" filter="wipe(up)">
                                      <p:cBhvr>
                                        <p:cTn id="25" dur="500"/>
                                        <p:tgtEl>
                                          <p:spTgt spid="443498"/>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443499"/>
                                        </p:tgtEl>
                                        <p:attrNameLst>
                                          <p:attrName>style.visibility</p:attrName>
                                        </p:attrNameLst>
                                      </p:cBhvr>
                                      <p:to>
                                        <p:strVal val="visible"/>
                                      </p:to>
                                    </p:set>
                                    <p:animEffect transition="in" filter="wipe(up)">
                                      <p:cBhvr>
                                        <p:cTn id="28" dur="500"/>
                                        <p:tgtEl>
                                          <p:spTgt spid="443499"/>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443503"/>
                                        </p:tgtEl>
                                        <p:attrNameLst>
                                          <p:attrName>style.visibility</p:attrName>
                                        </p:attrNameLst>
                                      </p:cBhvr>
                                      <p:to>
                                        <p:strVal val="visible"/>
                                      </p:to>
                                    </p:set>
                                    <p:animEffect transition="in" filter="wipe(up)">
                                      <p:cBhvr>
                                        <p:cTn id="31" dur="500"/>
                                        <p:tgtEl>
                                          <p:spTgt spid="443503"/>
                                        </p:tgtEl>
                                      </p:cBhvr>
                                    </p:animEffect>
                                  </p:childTnLst>
                                </p:cTn>
                              </p:par>
                              <p:par>
                                <p:cTn id="32" presetID="22" presetClass="entr" presetSubtype="1" fill="hold" nodeType="withEffect">
                                  <p:stCondLst>
                                    <p:cond delay="0"/>
                                  </p:stCondLst>
                                  <p:childTnLst>
                                    <p:set>
                                      <p:cBhvr>
                                        <p:cTn id="33" dur="1" fill="hold">
                                          <p:stCondLst>
                                            <p:cond delay="0"/>
                                          </p:stCondLst>
                                        </p:cTn>
                                        <p:tgtEl>
                                          <p:spTgt spid="443504"/>
                                        </p:tgtEl>
                                        <p:attrNameLst>
                                          <p:attrName>style.visibility</p:attrName>
                                        </p:attrNameLst>
                                      </p:cBhvr>
                                      <p:to>
                                        <p:strVal val="visible"/>
                                      </p:to>
                                    </p:set>
                                    <p:animEffect transition="in" filter="wipe(up)">
                                      <p:cBhvr>
                                        <p:cTn id="34" dur="500"/>
                                        <p:tgtEl>
                                          <p:spTgt spid="443504"/>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443505"/>
                                        </p:tgtEl>
                                        <p:attrNameLst>
                                          <p:attrName>style.visibility</p:attrName>
                                        </p:attrNameLst>
                                      </p:cBhvr>
                                      <p:to>
                                        <p:strVal val="visible"/>
                                      </p:to>
                                    </p:set>
                                    <p:animEffect transition="in" filter="wipe(up)">
                                      <p:cBhvr>
                                        <p:cTn id="37" dur="500"/>
                                        <p:tgtEl>
                                          <p:spTgt spid="443505"/>
                                        </p:tgtEl>
                                      </p:cBhvr>
                                    </p:animEffect>
                                  </p:childTnLst>
                                </p:cTn>
                              </p:par>
                              <p:par>
                                <p:cTn id="38" presetID="22" presetClass="entr" presetSubtype="1" fill="hold" nodeType="withEffect">
                                  <p:stCondLst>
                                    <p:cond delay="0"/>
                                  </p:stCondLst>
                                  <p:childTnLst>
                                    <p:set>
                                      <p:cBhvr>
                                        <p:cTn id="39" dur="1" fill="hold">
                                          <p:stCondLst>
                                            <p:cond delay="0"/>
                                          </p:stCondLst>
                                        </p:cTn>
                                        <p:tgtEl>
                                          <p:spTgt spid="443506"/>
                                        </p:tgtEl>
                                        <p:attrNameLst>
                                          <p:attrName>style.visibility</p:attrName>
                                        </p:attrNameLst>
                                      </p:cBhvr>
                                      <p:to>
                                        <p:strVal val="visible"/>
                                      </p:to>
                                    </p:set>
                                    <p:animEffect transition="in" filter="wipe(up)">
                                      <p:cBhvr>
                                        <p:cTn id="40" dur="500"/>
                                        <p:tgtEl>
                                          <p:spTgt spid="44350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43599"/>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43510"/>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443590"/>
                                        </p:tgtEl>
                                        <p:attrNameLst>
                                          <p:attrName>style.visibility</p:attrName>
                                        </p:attrNameLst>
                                      </p:cBhvr>
                                      <p:to>
                                        <p:strVal val="visible"/>
                                      </p:to>
                                    </p:set>
                                    <p:anim calcmode="lin" valueType="num">
                                      <p:cBhvr additive="base">
                                        <p:cTn id="53" dur="500" fill="hold"/>
                                        <p:tgtEl>
                                          <p:spTgt spid="443590"/>
                                        </p:tgtEl>
                                        <p:attrNameLst>
                                          <p:attrName>ppt_x</p:attrName>
                                        </p:attrNameLst>
                                      </p:cBhvr>
                                      <p:tavLst>
                                        <p:tav tm="0">
                                          <p:val>
                                            <p:strVal val="0-#ppt_w/2"/>
                                          </p:val>
                                        </p:tav>
                                        <p:tav tm="100000">
                                          <p:val>
                                            <p:strVal val="#ppt_x"/>
                                          </p:val>
                                        </p:tav>
                                      </p:tavLst>
                                    </p:anim>
                                    <p:anim calcmode="lin" valueType="num">
                                      <p:cBhvr additive="base">
                                        <p:cTn id="54" dur="500" fill="hold"/>
                                        <p:tgtEl>
                                          <p:spTgt spid="443590"/>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8" presetClass="entr" presetSubtype="32" fill="hold" grpId="0" nodeType="clickEffect">
                                  <p:stCondLst>
                                    <p:cond delay="0"/>
                                  </p:stCondLst>
                                  <p:childTnLst>
                                    <p:set>
                                      <p:cBhvr>
                                        <p:cTn id="58" dur="1" fill="hold">
                                          <p:stCondLst>
                                            <p:cond delay="0"/>
                                          </p:stCondLst>
                                        </p:cTn>
                                        <p:tgtEl>
                                          <p:spTgt spid="443591"/>
                                        </p:tgtEl>
                                        <p:attrNameLst>
                                          <p:attrName>style.visibility</p:attrName>
                                        </p:attrNameLst>
                                      </p:cBhvr>
                                      <p:to>
                                        <p:strVal val="visible"/>
                                      </p:to>
                                    </p:set>
                                    <p:animEffect transition="in" filter="diamond(out)">
                                      <p:cBhvr>
                                        <p:cTn id="59" dur="500"/>
                                        <p:tgtEl>
                                          <p:spTgt spid="443591"/>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443491"/>
                                        </p:tgtEl>
                                        <p:attrNameLst>
                                          <p:attrName>style.visibility</p:attrName>
                                        </p:attrNameLst>
                                      </p:cBhvr>
                                      <p:to>
                                        <p:strVal val="visible"/>
                                      </p:to>
                                    </p:set>
                                    <p:animEffect transition="in" filter="wipe(up)">
                                      <p:cBhvr>
                                        <p:cTn id="64" dur="500"/>
                                        <p:tgtEl>
                                          <p:spTgt spid="443491"/>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443521"/>
                                        </p:tgtEl>
                                        <p:attrNameLst>
                                          <p:attrName>style.visibility</p:attrName>
                                        </p:attrNameLst>
                                      </p:cBhvr>
                                      <p:to>
                                        <p:strVal val="visible"/>
                                      </p:to>
                                    </p:set>
                                    <p:animEffect transition="in" filter="wipe(up)">
                                      <p:cBhvr>
                                        <p:cTn id="67" dur="500"/>
                                        <p:tgtEl>
                                          <p:spTgt spid="443521"/>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443522"/>
                                        </p:tgtEl>
                                        <p:attrNameLst>
                                          <p:attrName>style.visibility</p:attrName>
                                        </p:attrNameLst>
                                      </p:cBhvr>
                                      <p:to>
                                        <p:strVal val="visible"/>
                                      </p:to>
                                    </p:set>
                                    <p:animEffect transition="in" filter="wipe(up)">
                                      <p:cBhvr>
                                        <p:cTn id="70" dur="500"/>
                                        <p:tgtEl>
                                          <p:spTgt spid="443522"/>
                                        </p:tgtEl>
                                      </p:cBhvr>
                                    </p:animEffect>
                                  </p:childTnLst>
                                </p:cTn>
                              </p:par>
                              <p:par>
                                <p:cTn id="71" presetID="22" presetClass="entr" presetSubtype="1" fill="hold" nodeType="withEffect">
                                  <p:stCondLst>
                                    <p:cond delay="0"/>
                                  </p:stCondLst>
                                  <p:childTnLst>
                                    <p:set>
                                      <p:cBhvr>
                                        <p:cTn id="72" dur="1" fill="hold">
                                          <p:stCondLst>
                                            <p:cond delay="0"/>
                                          </p:stCondLst>
                                        </p:cTn>
                                        <p:tgtEl>
                                          <p:spTgt spid="443523"/>
                                        </p:tgtEl>
                                        <p:attrNameLst>
                                          <p:attrName>style.visibility</p:attrName>
                                        </p:attrNameLst>
                                      </p:cBhvr>
                                      <p:to>
                                        <p:strVal val="visible"/>
                                      </p:to>
                                    </p:set>
                                    <p:animEffect transition="in" filter="wipe(up)">
                                      <p:cBhvr>
                                        <p:cTn id="73" dur="500"/>
                                        <p:tgtEl>
                                          <p:spTgt spid="443523"/>
                                        </p:tgtEl>
                                      </p:cBhvr>
                                    </p:animEffect>
                                  </p:childTnLst>
                                </p:cTn>
                              </p:par>
                              <p:par>
                                <p:cTn id="74" presetID="22" presetClass="entr" presetSubtype="1" fill="hold" nodeType="withEffect">
                                  <p:stCondLst>
                                    <p:cond delay="0"/>
                                  </p:stCondLst>
                                  <p:childTnLst>
                                    <p:set>
                                      <p:cBhvr>
                                        <p:cTn id="75" dur="1" fill="hold">
                                          <p:stCondLst>
                                            <p:cond delay="0"/>
                                          </p:stCondLst>
                                        </p:cTn>
                                        <p:tgtEl>
                                          <p:spTgt spid="443524"/>
                                        </p:tgtEl>
                                        <p:attrNameLst>
                                          <p:attrName>style.visibility</p:attrName>
                                        </p:attrNameLst>
                                      </p:cBhvr>
                                      <p:to>
                                        <p:strVal val="visible"/>
                                      </p:to>
                                    </p:set>
                                    <p:animEffect transition="in" filter="wipe(up)">
                                      <p:cBhvr>
                                        <p:cTn id="76" dur="500"/>
                                        <p:tgtEl>
                                          <p:spTgt spid="443524"/>
                                        </p:tgtEl>
                                      </p:cBhvr>
                                    </p:animEffect>
                                  </p:childTnLst>
                                </p:cTn>
                              </p:par>
                              <p:par>
                                <p:cTn id="77" presetID="22" presetClass="entr" presetSubtype="1" fill="hold" nodeType="withEffect">
                                  <p:stCondLst>
                                    <p:cond delay="0"/>
                                  </p:stCondLst>
                                  <p:childTnLst>
                                    <p:set>
                                      <p:cBhvr>
                                        <p:cTn id="78" dur="1" fill="hold">
                                          <p:stCondLst>
                                            <p:cond delay="0"/>
                                          </p:stCondLst>
                                        </p:cTn>
                                        <p:tgtEl>
                                          <p:spTgt spid="443525"/>
                                        </p:tgtEl>
                                        <p:attrNameLst>
                                          <p:attrName>style.visibility</p:attrName>
                                        </p:attrNameLst>
                                      </p:cBhvr>
                                      <p:to>
                                        <p:strVal val="visible"/>
                                      </p:to>
                                    </p:set>
                                    <p:animEffect transition="in" filter="wipe(up)">
                                      <p:cBhvr>
                                        <p:cTn id="79" dur="500"/>
                                        <p:tgtEl>
                                          <p:spTgt spid="443525"/>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443526"/>
                                        </p:tgtEl>
                                        <p:attrNameLst>
                                          <p:attrName>style.visibility</p:attrName>
                                        </p:attrNameLst>
                                      </p:cBhvr>
                                      <p:to>
                                        <p:strVal val="visible"/>
                                      </p:to>
                                    </p:set>
                                    <p:animEffect transition="in" filter="wipe(up)">
                                      <p:cBhvr>
                                        <p:cTn id="82" dur="500"/>
                                        <p:tgtEl>
                                          <p:spTgt spid="443526"/>
                                        </p:tgtEl>
                                      </p:cBhvr>
                                    </p:animEffect>
                                  </p:childTnLst>
                                </p:cTn>
                              </p:par>
                              <p:par>
                                <p:cTn id="83" presetID="22" presetClass="entr" presetSubtype="1" fill="hold" nodeType="withEffect">
                                  <p:stCondLst>
                                    <p:cond delay="0"/>
                                  </p:stCondLst>
                                  <p:childTnLst>
                                    <p:set>
                                      <p:cBhvr>
                                        <p:cTn id="84" dur="1" fill="hold">
                                          <p:stCondLst>
                                            <p:cond delay="0"/>
                                          </p:stCondLst>
                                        </p:cTn>
                                        <p:tgtEl>
                                          <p:spTgt spid="443527"/>
                                        </p:tgtEl>
                                        <p:attrNameLst>
                                          <p:attrName>style.visibility</p:attrName>
                                        </p:attrNameLst>
                                      </p:cBhvr>
                                      <p:to>
                                        <p:strVal val="visible"/>
                                      </p:to>
                                    </p:set>
                                    <p:animEffect transition="in" filter="wipe(up)">
                                      <p:cBhvr>
                                        <p:cTn id="85" dur="500"/>
                                        <p:tgtEl>
                                          <p:spTgt spid="443527"/>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2"/>
                                        </p:tgtEl>
                                        <p:attrNameLst>
                                          <p:attrName>style.visibility</p:attrName>
                                        </p:attrNameLst>
                                      </p:cBhvr>
                                      <p:to>
                                        <p:strVal val="visible"/>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2" presetClass="entr" presetSubtype="2" fill="hold" grpId="0" nodeType="clickEffect">
                                  <p:stCondLst>
                                    <p:cond delay="0"/>
                                  </p:stCondLst>
                                  <p:childTnLst>
                                    <p:set>
                                      <p:cBhvr>
                                        <p:cTn id="93" dur="1" fill="hold">
                                          <p:stCondLst>
                                            <p:cond delay="0"/>
                                          </p:stCondLst>
                                        </p:cTn>
                                        <p:tgtEl>
                                          <p:spTgt spid="443592"/>
                                        </p:tgtEl>
                                        <p:attrNameLst>
                                          <p:attrName>style.visibility</p:attrName>
                                        </p:attrNameLst>
                                      </p:cBhvr>
                                      <p:to>
                                        <p:strVal val="visible"/>
                                      </p:to>
                                    </p:set>
                                    <p:anim calcmode="lin" valueType="num">
                                      <p:cBhvr additive="base">
                                        <p:cTn id="94" dur="500" fill="hold"/>
                                        <p:tgtEl>
                                          <p:spTgt spid="443592"/>
                                        </p:tgtEl>
                                        <p:attrNameLst>
                                          <p:attrName>ppt_x</p:attrName>
                                        </p:attrNameLst>
                                      </p:cBhvr>
                                      <p:tavLst>
                                        <p:tav tm="0">
                                          <p:val>
                                            <p:strVal val="1+#ppt_w/2"/>
                                          </p:val>
                                        </p:tav>
                                        <p:tav tm="100000">
                                          <p:val>
                                            <p:strVal val="#ppt_x"/>
                                          </p:val>
                                        </p:tav>
                                      </p:tavLst>
                                    </p:anim>
                                    <p:anim calcmode="lin" valueType="num">
                                      <p:cBhvr additive="base">
                                        <p:cTn id="95" dur="500" fill="hold"/>
                                        <p:tgtEl>
                                          <p:spTgt spid="443592"/>
                                        </p:tgtEl>
                                        <p:attrNameLst>
                                          <p:attrName>ppt_y</p:attrName>
                                        </p:attrNameLst>
                                      </p:cBhvr>
                                      <p:tavLst>
                                        <p:tav tm="0">
                                          <p:val>
                                            <p:strVal val="#ppt_y"/>
                                          </p:val>
                                        </p:tav>
                                        <p:tav tm="100000">
                                          <p:val>
                                            <p:strVal val="#ppt_y"/>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8" presetClass="entr" presetSubtype="32" fill="hold" grpId="0" nodeType="clickEffect">
                                  <p:stCondLst>
                                    <p:cond delay="0"/>
                                  </p:stCondLst>
                                  <p:childTnLst>
                                    <p:set>
                                      <p:cBhvr>
                                        <p:cTn id="99" dur="1" fill="hold">
                                          <p:stCondLst>
                                            <p:cond delay="0"/>
                                          </p:stCondLst>
                                        </p:cTn>
                                        <p:tgtEl>
                                          <p:spTgt spid="443593"/>
                                        </p:tgtEl>
                                        <p:attrNameLst>
                                          <p:attrName>style.visibility</p:attrName>
                                        </p:attrNameLst>
                                      </p:cBhvr>
                                      <p:to>
                                        <p:strVal val="visible"/>
                                      </p:to>
                                    </p:set>
                                    <p:animEffect transition="in" filter="diamond(out)">
                                      <p:cBhvr>
                                        <p:cTn id="100" dur="500"/>
                                        <p:tgtEl>
                                          <p:spTgt spid="443593"/>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1" fill="hold" nodeType="clickEffect">
                                  <p:stCondLst>
                                    <p:cond delay="0"/>
                                  </p:stCondLst>
                                  <p:childTnLst>
                                    <p:set>
                                      <p:cBhvr>
                                        <p:cTn id="104" dur="1" fill="hold">
                                          <p:stCondLst>
                                            <p:cond delay="0"/>
                                          </p:stCondLst>
                                        </p:cTn>
                                        <p:tgtEl>
                                          <p:spTgt spid="443507"/>
                                        </p:tgtEl>
                                        <p:attrNameLst>
                                          <p:attrName>style.visibility</p:attrName>
                                        </p:attrNameLst>
                                      </p:cBhvr>
                                      <p:to>
                                        <p:strVal val="visible"/>
                                      </p:to>
                                    </p:set>
                                    <p:animEffect transition="in" filter="wipe(up)">
                                      <p:cBhvr>
                                        <p:cTn id="105" dur="500"/>
                                        <p:tgtEl>
                                          <p:spTgt spid="443507"/>
                                        </p:tgtEl>
                                      </p:cBhvr>
                                    </p:animEffect>
                                  </p:childTnLst>
                                </p:cTn>
                              </p:par>
                              <p:par>
                                <p:cTn id="106" presetID="22" presetClass="entr" presetSubtype="1" fill="hold" nodeType="withEffect">
                                  <p:stCondLst>
                                    <p:cond delay="0"/>
                                  </p:stCondLst>
                                  <p:childTnLst>
                                    <p:set>
                                      <p:cBhvr>
                                        <p:cTn id="107" dur="1" fill="hold">
                                          <p:stCondLst>
                                            <p:cond delay="0"/>
                                          </p:stCondLst>
                                        </p:cTn>
                                        <p:tgtEl>
                                          <p:spTgt spid="443508"/>
                                        </p:tgtEl>
                                        <p:attrNameLst>
                                          <p:attrName>style.visibility</p:attrName>
                                        </p:attrNameLst>
                                      </p:cBhvr>
                                      <p:to>
                                        <p:strVal val="visible"/>
                                      </p:to>
                                    </p:set>
                                    <p:animEffect transition="in" filter="wipe(up)">
                                      <p:cBhvr>
                                        <p:cTn id="108" dur="500"/>
                                        <p:tgtEl>
                                          <p:spTgt spid="443508"/>
                                        </p:tgtEl>
                                      </p:cBhvr>
                                    </p:animEffect>
                                  </p:childTnLst>
                                </p:cTn>
                              </p:par>
                              <p:par>
                                <p:cTn id="109" presetID="22" presetClass="entr" presetSubtype="1" fill="hold" nodeType="withEffect">
                                  <p:stCondLst>
                                    <p:cond delay="0"/>
                                  </p:stCondLst>
                                  <p:childTnLst>
                                    <p:set>
                                      <p:cBhvr>
                                        <p:cTn id="110" dur="1" fill="hold">
                                          <p:stCondLst>
                                            <p:cond delay="0"/>
                                          </p:stCondLst>
                                        </p:cTn>
                                        <p:tgtEl>
                                          <p:spTgt spid="443509"/>
                                        </p:tgtEl>
                                        <p:attrNameLst>
                                          <p:attrName>style.visibility</p:attrName>
                                        </p:attrNameLst>
                                      </p:cBhvr>
                                      <p:to>
                                        <p:strVal val="visible"/>
                                      </p:to>
                                    </p:set>
                                    <p:animEffect transition="in" filter="wipe(up)">
                                      <p:cBhvr>
                                        <p:cTn id="111" dur="500"/>
                                        <p:tgtEl>
                                          <p:spTgt spid="443509"/>
                                        </p:tgtEl>
                                      </p:cBhvr>
                                    </p:animEffect>
                                  </p:childTnLst>
                                </p:cTn>
                              </p:par>
                              <p:par>
                                <p:cTn id="112" presetID="22" presetClass="entr" presetSubtype="1" fill="hold" grpId="0" nodeType="withEffect">
                                  <p:stCondLst>
                                    <p:cond delay="0"/>
                                  </p:stCondLst>
                                  <p:childTnLst>
                                    <p:set>
                                      <p:cBhvr>
                                        <p:cTn id="113" dur="1" fill="hold">
                                          <p:stCondLst>
                                            <p:cond delay="0"/>
                                          </p:stCondLst>
                                        </p:cTn>
                                        <p:tgtEl>
                                          <p:spTgt spid="443512"/>
                                        </p:tgtEl>
                                        <p:attrNameLst>
                                          <p:attrName>style.visibility</p:attrName>
                                        </p:attrNameLst>
                                      </p:cBhvr>
                                      <p:to>
                                        <p:strVal val="visible"/>
                                      </p:to>
                                    </p:set>
                                    <p:animEffect transition="in" filter="wipe(up)">
                                      <p:cBhvr>
                                        <p:cTn id="114" dur="500"/>
                                        <p:tgtEl>
                                          <p:spTgt spid="443512"/>
                                        </p:tgtEl>
                                      </p:cBhvr>
                                    </p:animEffect>
                                  </p:childTnLst>
                                </p:cTn>
                              </p:par>
                              <p:par>
                                <p:cTn id="115" presetID="22" presetClass="entr" presetSubtype="1" fill="hold" grpId="0" nodeType="withEffect">
                                  <p:stCondLst>
                                    <p:cond delay="0"/>
                                  </p:stCondLst>
                                  <p:childTnLst>
                                    <p:set>
                                      <p:cBhvr>
                                        <p:cTn id="116" dur="1" fill="hold">
                                          <p:stCondLst>
                                            <p:cond delay="0"/>
                                          </p:stCondLst>
                                        </p:cTn>
                                        <p:tgtEl>
                                          <p:spTgt spid="443513"/>
                                        </p:tgtEl>
                                        <p:attrNameLst>
                                          <p:attrName>style.visibility</p:attrName>
                                        </p:attrNameLst>
                                      </p:cBhvr>
                                      <p:to>
                                        <p:strVal val="visible"/>
                                      </p:to>
                                    </p:set>
                                    <p:animEffect transition="in" filter="wipe(up)">
                                      <p:cBhvr>
                                        <p:cTn id="117" dur="500"/>
                                        <p:tgtEl>
                                          <p:spTgt spid="443513"/>
                                        </p:tgtEl>
                                      </p:cBhvr>
                                    </p:animEffect>
                                  </p:childTnLst>
                                </p:cTn>
                              </p:par>
                              <p:par>
                                <p:cTn id="118" presetID="22" presetClass="entr" presetSubtype="1" fill="hold" nodeType="withEffect">
                                  <p:stCondLst>
                                    <p:cond delay="0"/>
                                  </p:stCondLst>
                                  <p:childTnLst>
                                    <p:set>
                                      <p:cBhvr>
                                        <p:cTn id="119" dur="1" fill="hold">
                                          <p:stCondLst>
                                            <p:cond delay="0"/>
                                          </p:stCondLst>
                                        </p:cTn>
                                        <p:tgtEl>
                                          <p:spTgt spid="443514"/>
                                        </p:tgtEl>
                                        <p:attrNameLst>
                                          <p:attrName>style.visibility</p:attrName>
                                        </p:attrNameLst>
                                      </p:cBhvr>
                                      <p:to>
                                        <p:strVal val="visible"/>
                                      </p:to>
                                    </p:set>
                                    <p:animEffect transition="in" filter="wipe(up)">
                                      <p:cBhvr>
                                        <p:cTn id="120" dur="500"/>
                                        <p:tgtEl>
                                          <p:spTgt spid="443514"/>
                                        </p:tgtEl>
                                      </p:cBhvr>
                                    </p:animEffect>
                                  </p:childTnLst>
                                </p:cTn>
                              </p:par>
                              <p:par>
                                <p:cTn id="121" presetID="22" presetClass="entr" presetSubtype="1" fill="hold" grpId="0" nodeType="withEffect">
                                  <p:stCondLst>
                                    <p:cond delay="0"/>
                                  </p:stCondLst>
                                  <p:childTnLst>
                                    <p:set>
                                      <p:cBhvr>
                                        <p:cTn id="122" dur="1" fill="hold">
                                          <p:stCondLst>
                                            <p:cond delay="0"/>
                                          </p:stCondLst>
                                        </p:cTn>
                                        <p:tgtEl>
                                          <p:spTgt spid="443515"/>
                                        </p:tgtEl>
                                        <p:attrNameLst>
                                          <p:attrName>style.visibility</p:attrName>
                                        </p:attrNameLst>
                                      </p:cBhvr>
                                      <p:to>
                                        <p:strVal val="visible"/>
                                      </p:to>
                                    </p:set>
                                    <p:animEffect transition="in" filter="wipe(up)">
                                      <p:cBhvr>
                                        <p:cTn id="123" dur="500"/>
                                        <p:tgtEl>
                                          <p:spTgt spid="443515"/>
                                        </p:tgtEl>
                                      </p:cBhvr>
                                    </p:animEffect>
                                  </p:childTnLst>
                                </p:cTn>
                              </p:par>
                              <p:par>
                                <p:cTn id="124" presetID="22" presetClass="entr" presetSubtype="1" fill="hold" grpId="0" nodeType="withEffect">
                                  <p:stCondLst>
                                    <p:cond delay="0"/>
                                  </p:stCondLst>
                                  <p:childTnLst>
                                    <p:set>
                                      <p:cBhvr>
                                        <p:cTn id="125" dur="1" fill="hold">
                                          <p:stCondLst>
                                            <p:cond delay="0"/>
                                          </p:stCondLst>
                                        </p:cTn>
                                        <p:tgtEl>
                                          <p:spTgt spid="443516"/>
                                        </p:tgtEl>
                                        <p:attrNameLst>
                                          <p:attrName>style.visibility</p:attrName>
                                        </p:attrNameLst>
                                      </p:cBhvr>
                                      <p:to>
                                        <p:strVal val="visible"/>
                                      </p:to>
                                    </p:set>
                                    <p:animEffect transition="in" filter="wipe(up)">
                                      <p:cBhvr>
                                        <p:cTn id="126" dur="500"/>
                                        <p:tgtEl>
                                          <p:spTgt spid="443516"/>
                                        </p:tgtEl>
                                      </p:cBhvr>
                                    </p:animEffect>
                                  </p:childTnLst>
                                </p:cTn>
                              </p:par>
                              <p:par>
                                <p:cTn id="127" presetID="22" presetClass="entr" presetSubtype="1" fill="hold" nodeType="withEffect">
                                  <p:stCondLst>
                                    <p:cond delay="0"/>
                                  </p:stCondLst>
                                  <p:childTnLst>
                                    <p:set>
                                      <p:cBhvr>
                                        <p:cTn id="128" dur="1" fill="hold">
                                          <p:stCondLst>
                                            <p:cond delay="0"/>
                                          </p:stCondLst>
                                        </p:cTn>
                                        <p:tgtEl>
                                          <p:spTgt spid="443517"/>
                                        </p:tgtEl>
                                        <p:attrNameLst>
                                          <p:attrName>style.visibility</p:attrName>
                                        </p:attrNameLst>
                                      </p:cBhvr>
                                      <p:to>
                                        <p:strVal val="visible"/>
                                      </p:to>
                                    </p:set>
                                    <p:animEffect transition="in" filter="wipe(up)">
                                      <p:cBhvr>
                                        <p:cTn id="129" dur="500"/>
                                        <p:tgtEl>
                                          <p:spTgt spid="443517"/>
                                        </p:tgtEl>
                                      </p:cBhvr>
                                    </p:animEffect>
                                  </p:childTnLst>
                                </p:cTn>
                              </p:par>
                              <p:par>
                                <p:cTn id="130" presetID="22" presetClass="entr" presetSubtype="1" fill="hold" grpId="0" nodeType="withEffect">
                                  <p:stCondLst>
                                    <p:cond delay="0"/>
                                  </p:stCondLst>
                                  <p:childTnLst>
                                    <p:set>
                                      <p:cBhvr>
                                        <p:cTn id="131" dur="1" fill="hold">
                                          <p:stCondLst>
                                            <p:cond delay="0"/>
                                          </p:stCondLst>
                                        </p:cTn>
                                        <p:tgtEl>
                                          <p:spTgt spid="443518"/>
                                        </p:tgtEl>
                                        <p:attrNameLst>
                                          <p:attrName>style.visibility</p:attrName>
                                        </p:attrNameLst>
                                      </p:cBhvr>
                                      <p:to>
                                        <p:strVal val="visible"/>
                                      </p:to>
                                    </p:set>
                                    <p:animEffect transition="in" filter="wipe(up)">
                                      <p:cBhvr>
                                        <p:cTn id="132" dur="500"/>
                                        <p:tgtEl>
                                          <p:spTgt spid="443518"/>
                                        </p:tgtEl>
                                      </p:cBhvr>
                                    </p:animEffect>
                                  </p:childTnLst>
                                </p:cTn>
                              </p:par>
                              <p:par>
                                <p:cTn id="133" presetID="22" presetClass="entr" presetSubtype="1" fill="hold" grpId="0" nodeType="withEffect">
                                  <p:stCondLst>
                                    <p:cond delay="0"/>
                                  </p:stCondLst>
                                  <p:childTnLst>
                                    <p:set>
                                      <p:cBhvr>
                                        <p:cTn id="134" dur="1" fill="hold">
                                          <p:stCondLst>
                                            <p:cond delay="0"/>
                                          </p:stCondLst>
                                        </p:cTn>
                                        <p:tgtEl>
                                          <p:spTgt spid="443519"/>
                                        </p:tgtEl>
                                        <p:attrNameLst>
                                          <p:attrName>style.visibility</p:attrName>
                                        </p:attrNameLst>
                                      </p:cBhvr>
                                      <p:to>
                                        <p:strVal val="visible"/>
                                      </p:to>
                                    </p:set>
                                    <p:animEffect transition="in" filter="wipe(up)">
                                      <p:cBhvr>
                                        <p:cTn id="135" dur="500"/>
                                        <p:tgtEl>
                                          <p:spTgt spid="443519"/>
                                        </p:tgtEl>
                                      </p:cBhvr>
                                    </p:animEffect>
                                  </p:childTnLst>
                                </p:cTn>
                              </p:par>
                              <p:par>
                                <p:cTn id="136" presetID="22" presetClass="entr" presetSubtype="1" fill="hold" nodeType="withEffect">
                                  <p:stCondLst>
                                    <p:cond delay="0"/>
                                  </p:stCondLst>
                                  <p:childTnLst>
                                    <p:set>
                                      <p:cBhvr>
                                        <p:cTn id="137" dur="1" fill="hold">
                                          <p:stCondLst>
                                            <p:cond delay="0"/>
                                          </p:stCondLst>
                                        </p:cTn>
                                        <p:tgtEl>
                                          <p:spTgt spid="443520"/>
                                        </p:tgtEl>
                                        <p:attrNameLst>
                                          <p:attrName>style.visibility</p:attrName>
                                        </p:attrNameLst>
                                      </p:cBhvr>
                                      <p:to>
                                        <p:strVal val="visible"/>
                                      </p:to>
                                    </p:set>
                                    <p:animEffect transition="in" filter="wipe(up)">
                                      <p:cBhvr>
                                        <p:cTn id="138" dur="500"/>
                                        <p:tgtEl>
                                          <p:spTgt spid="443520"/>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112"/>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13"/>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2" presetClass="entr" presetSubtype="8" fill="hold" grpId="0" nodeType="clickEffect">
                                  <p:stCondLst>
                                    <p:cond delay="0"/>
                                  </p:stCondLst>
                                  <p:childTnLst>
                                    <p:set>
                                      <p:cBhvr>
                                        <p:cTn id="150" dur="1" fill="hold">
                                          <p:stCondLst>
                                            <p:cond delay="0"/>
                                          </p:stCondLst>
                                        </p:cTn>
                                        <p:tgtEl>
                                          <p:spTgt spid="443594"/>
                                        </p:tgtEl>
                                        <p:attrNameLst>
                                          <p:attrName>style.visibility</p:attrName>
                                        </p:attrNameLst>
                                      </p:cBhvr>
                                      <p:to>
                                        <p:strVal val="visible"/>
                                      </p:to>
                                    </p:set>
                                    <p:anim calcmode="lin" valueType="num">
                                      <p:cBhvr additive="base">
                                        <p:cTn id="151" dur="500" fill="hold"/>
                                        <p:tgtEl>
                                          <p:spTgt spid="443594"/>
                                        </p:tgtEl>
                                        <p:attrNameLst>
                                          <p:attrName>ppt_x</p:attrName>
                                        </p:attrNameLst>
                                      </p:cBhvr>
                                      <p:tavLst>
                                        <p:tav tm="0">
                                          <p:val>
                                            <p:strVal val="0-#ppt_w/2"/>
                                          </p:val>
                                        </p:tav>
                                        <p:tav tm="100000">
                                          <p:val>
                                            <p:strVal val="#ppt_x"/>
                                          </p:val>
                                        </p:tav>
                                      </p:tavLst>
                                    </p:anim>
                                    <p:anim calcmode="lin" valueType="num">
                                      <p:cBhvr additive="base">
                                        <p:cTn id="152" dur="500" fill="hold"/>
                                        <p:tgtEl>
                                          <p:spTgt spid="443594"/>
                                        </p:tgtEl>
                                        <p:attrNameLst>
                                          <p:attrName>ppt_y</p:attrName>
                                        </p:attrNameLst>
                                      </p:cBhvr>
                                      <p:tavLst>
                                        <p:tav tm="0">
                                          <p:val>
                                            <p:strVal val="#ppt_y"/>
                                          </p:val>
                                        </p:tav>
                                        <p:tav tm="100000">
                                          <p:val>
                                            <p:strVal val="#ppt_y"/>
                                          </p:val>
                                        </p:tav>
                                      </p:tavLst>
                                    </p:anim>
                                  </p:childTnLst>
                                </p:cTn>
                              </p:par>
                            </p:childTnLst>
                          </p:cTn>
                        </p:par>
                      </p:childTnLst>
                    </p:cTn>
                  </p:par>
                  <p:par>
                    <p:cTn id="153" fill="hold" nodeType="clickPar">
                      <p:stCondLst>
                        <p:cond delay="indefinite"/>
                      </p:stCondLst>
                      <p:childTnLst>
                        <p:par>
                          <p:cTn id="154" fill="hold" nodeType="withGroup">
                            <p:stCondLst>
                              <p:cond delay="0"/>
                            </p:stCondLst>
                            <p:childTnLst>
                              <p:par>
                                <p:cTn id="155" presetID="8" presetClass="entr" presetSubtype="32" fill="hold" grpId="0" nodeType="clickEffect">
                                  <p:stCondLst>
                                    <p:cond delay="0"/>
                                  </p:stCondLst>
                                  <p:childTnLst>
                                    <p:set>
                                      <p:cBhvr>
                                        <p:cTn id="156" dur="1" fill="hold">
                                          <p:stCondLst>
                                            <p:cond delay="0"/>
                                          </p:stCondLst>
                                        </p:cTn>
                                        <p:tgtEl>
                                          <p:spTgt spid="443595"/>
                                        </p:tgtEl>
                                        <p:attrNameLst>
                                          <p:attrName>style.visibility</p:attrName>
                                        </p:attrNameLst>
                                      </p:cBhvr>
                                      <p:to>
                                        <p:strVal val="visible"/>
                                      </p:to>
                                    </p:set>
                                    <p:animEffect transition="in" filter="diamond(out)">
                                      <p:cBhvr>
                                        <p:cTn id="157" dur="500"/>
                                        <p:tgtEl>
                                          <p:spTgt spid="443595"/>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22" presetClass="entr" presetSubtype="1" fill="hold" grpId="0" nodeType="clickEffect">
                                  <p:stCondLst>
                                    <p:cond delay="0"/>
                                  </p:stCondLst>
                                  <p:childTnLst>
                                    <p:set>
                                      <p:cBhvr>
                                        <p:cTn id="161" dur="1" fill="hold">
                                          <p:stCondLst>
                                            <p:cond delay="0"/>
                                          </p:stCondLst>
                                        </p:cTn>
                                        <p:tgtEl>
                                          <p:spTgt spid="443528"/>
                                        </p:tgtEl>
                                        <p:attrNameLst>
                                          <p:attrName>style.visibility</p:attrName>
                                        </p:attrNameLst>
                                      </p:cBhvr>
                                      <p:to>
                                        <p:strVal val="visible"/>
                                      </p:to>
                                    </p:set>
                                    <p:animEffect transition="in" filter="wipe(up)">
                                      <p:cBhvr>
                                        <p:cTn id="162" dur="500"/>
                                        <p:tgtEl>
                                          <p:spTgt spid="443528"/>
                                        </p:tgtEl>
                                      </p:cBhvr>
                                    </p:animEffect>
                                  </p:childTnLst>
                                </p:cTn>
                              </p:par>
                              <p:par>
                                <p:cTn id="163" presetID="22" presetClass="entr" presetSubtype="1" fill="hold" grpId="0" nodeType="withEffect">
                                  <p:stCondLst>
                                    <p:cond delay="0"/>
                                  </p:stCondLst>
                                  <p:childTnLst>
                                    <p:set>
                                      <p:cBhvr>
                                        <p:cTn id="164" dur="1" fill="hold">
                                          <p:stCondLst>
                                            <p:cond delay="0"/>
                                          </p:stCondLst>
                                        </p:cTn>
                                        <p:tgtEl>
                                          <p:spTgt spid="443529"/>
                                        </p:tgtEl>
                                        <p:attrNameLst>
                                          <p:attrName>style.visibility</p:attrName>
                                        </p:attrNameLst>
                                      </p:cBhvr>
                                      <p:to>
                                        <p:strVal val="visible"/>
                                      </p:to>
                                    </p:set>
                                    <p:animEffect transition="in" filter="wipe(up)">
                                      <p:cBhvr>
                                        <p:cTn id="165" dur="500"/>
                                        <p:tgtEl>
                                          <p:spTgt spid="443529"/>
                                        </p:tgtEl>
                                      </p:cBhvr>
                                    </p:animEffect>
                                  </p:childTnLst>
                                </p:cTn>
                              </p:par>
                              <p:par>
                                <p:cTn id="166" presetID="22" presetClass="entr" presetSubtype="1" fill="hold" grpId="0" nodeType="withEffect">
                                  <p:stCondLst>
                                    <p:cond delay="0"/>
                                  </p:stCondLst>
                                  <p:childTnLst>
                                    <p:set>
                                      <p:cBhvr>
                                        <p:cTn id="167" dur="1" fill="hold">
                                          <p:stCondLst>
                                            <p:cond delay="0"/>
                                          </p:stCondLst>
                                        </p:cTn>
                                        <p:tgtEl>
                                          <p:spTgt spid="443530"/>
                                        </p:tgtEl>
                                        <p:attrNameLst>
                                          <p:attrName>style.visibility</p:attrName>
                                        </p:attrNameLst>
                                      </p:cBhvr>
                                      <p:to>
                                        <p:strVal val="visible"/>
                                      </p:to>
                                    </p:set>
                                    <p:animEffect transition="in" filter="wipe(up)">
                                      <p:cBhvr>
                                        <p:cTn id="168" dur="500"/>
                                        <p:tgtEl>
                                          <p:spTgt spid="443530"/>
                                        </p:tgtEl>
                                      </p:cBhvr>
                                    </p:animEffect>
                                  </p:childTnLst>
                                </p:cTn>
                              </p:par>
                              <p:par>
                                <p:cTn id="169" presetID="22" presetClass="entr" presetSubtype="1" fill="hold" nodeType="withEffect">
                                  <p:stCondLst>
                                    <p:cond delay="0"/>
                                  </p:stCondLst>
                                  <p:childTnLst>
                                    <p:set>
                                      <p:cBhvr>
                                        <p:cTn id="170" dur="1" fill="hold">
                                          <p:stCondLst>
                                            <p:cond delay="0"/>
                                          </p:stCondLst>
                                        </p:cTn>
                                        <p:tgtEl>
                                          <p:spTgt spid="443531"/>
                                        </p:tgtEl>
                                        <p:attrNameLst>
                                          <p:attrName>style.visibility</p:attrName>
                                        </p:attrNameLst>
                                      </p:cBhvr>
                                      <p:to>
                                        <p:strVal val="visible"/>
                                      </p:to>
                                    </p:set>
                                    <p:animEffect transition="in" filter="wipe(up)">
                                      <p:cBhvr>
                                        <p:cTn id="171" dur="500"/>
                                        <p:tgtEl>
                                          <p:spTgt spid="443531"/>
                                        </p:tgtEl>
                                      </p:cBhvr>
                                    </p:animEffect>
                                  </p:childTnLst>
                                </p:cTn>
                              </p:par>
                              <p:par>
                                <p:cTn id="172" presetID="22" presetClass="entr" presetSubtype="1" fill="hold" nodeType="withEffect">
                                  <p:stCondLst>
                                    <p:cond delay="0"/>
                                  </p:stCondLst>
                                  <p:childTnLst>
                                    <p:set>
                                      <p:cBhvr>
                                        <p:cTn id="173" dur="1" fill="hold">
                                          <p:stCondLst>
                                            <p:cond delay="0"/>
                                          </p:stCondLst>
                                        </p:cTn>
                                        <p:tgtEl>
                                          <p:spTgt spid="443532"/>
                                        </p:tgtEl>
                                        <p:attrNameLst>
                                          <p:attrName>style.visibility</p:attrName>
                                        </p:attrNameLst>
                                      </p:cBhvr>
                                      <p:to>
                                        <p:strVal val="visible"/>
                                      </p:to>
                                    </p:set>
                                    <p:animEffect transition="in" filter="wipe(up)">
                                      <p:cBhvr>
                                        <p:cTn id="174" dur="500"/>
                                        <p:tgtEl>
                                          <p:spTgt spid="443532"/>
                                        </p:tgtEl>
                                      </p:cBhvr>
                                    </p:animEffect>
                                  </p:childTnLst>
                                </p:cTn>
                              </p:par>
                              <p:par>
                                <p:cTn id="175" presetID="22" presetClass="entr" presetSubtype="1" fill="hold" nodeType="withEffect">
                                  <p:stCondLst>
                                    <p:cond delay="0"/>
                                  </p:stCondLst>
                                  <p:childTnLst>
                                    <p:set>
                                      <p:cBhvr>
                                        <p:cTn id="176" dur="1" fill="hold">
                                          <p:stCondLst>
                                            <p:cond delay="0"/>
                                          </p:stCondLst>
                                        </p:cTn>
                                        <p:tgtEl>
                                          <p:spTgt spid="443533"/>
                                        </p:tgtEl>
                                        <p:attrNameLst>
                                          <p:attrName>style.visibility</p:attrName>
                                        </p:attrNameLst>
                                      </p:cBhvr>
                                      <p:to>
                                        <p:strVal val="visible"/>
                                      </p:to>
                                    </p:set>
                                    <p:animEffect transition="in" filter="wipe(up)">
                                      <p:cBhvr>
                                        <p:cTn id="177" dur="500"/>
                                        <p:tgtEl>
                                          <p:spTgt spid="443533"/>
                                        </p:tgtEl>
                                      </p:cBhvr>
                                    </p:animEffect>
                                  </p:childTnLst>
                                </p:cTn>
                              </p:par>
                              <p:par>
                                <p:cTn id="178" presetID="22" presetClass="entr" presetSubtype="1" fill="hold" grpId="0" nodeType="withEffect">
                                  <p:stCondLst>
                                    <p:cond delay="0"/>
                                  </p:stCondLst>
                                  <p:childTnLst>
                                    <p:set>
                                      <p:cBhvr>
                                        <p:cTn id="179" dur="1" fill="hold">
                                          <p:stCondLst>
                                            <p:cond delay="0"/>
                                          </p:stCondLst>
                                        </p:cTn>
                                        <p:tgtEl>
                                          <p:spTgt spid="443534"/>
                                        </p:tgtEl>
                                        <p:attrNameLst>
                                          <p:attrName>style.visibility</p:attrName>
                                        </p:attrNameLst>
                                      </p:cBhvr>
                                      <p:to>
                                        <p:strVal val="visible"/>
                                      </p:to>
                                    </p:set>
                                    <p:animEffect transition="in" filter="wipe(up)">
                                      <p:cBhvr>
                                        <p:cTn id="180" dur="500"/>
                                        <p:tgtEl>
                                          <p:spTgt spid="443534"/>
                                        </p:tgtEl>
                                      </p:cBhvr>
                                    </p:animEffect>
                                  </p:childTnLst>
                                </p:cTn>
                              </p:par>
                              <p:par>
                                <p:cTn id="181" presetID="22" presetClass="entr" presetSubtype="1" fill="hold" nodeType="withEffect">
                                  <p:stCondLst>
                                    <p:cond delay="0"/>
                                  </p:stCondLst>
                                  <p:childTnLst>
                                    <p:set>
                                      <p:cBhvr>
                                        <p:cTn id="182" dur="1" fill="hold">
                                          <p:stCondLst>
                                            <p:cond delay="0"/>
                                          </p:stCondLst>
                                        </p:cTn>
                                        <p:tgtEl>
                                          <p:spTgt spid="443535"/>
                                        </p:tgtEl>
                                        <p:attrNameLst>
                                          <p:attrName>style.visibility</p:attrName>
                                        </p:attrNameLst>
                                      </p:cBhvr>
                                      <p:to>
                                        <p:strVal val="visible"/>
                                      </p:to>
                                    </p:set>
                                    <p:animEffect transition="in" filter="wipe(up)">
                                      <p:cBhvr>
                                        <p:cTn id="183" dur="500"/>
                                        <p:tgtEl>
                                          <p:spTgt spid="443535"/>
                                        </p:tgtEl>
                                      </p:cBhvr>
                                    </p:animEffect>
                                  </p:childTnLst>
                                </p:cTn>
                              </p:par>
                              <p:par>
                                <p:cTn id="184" presetID="22" presetClass="entr" presetSubtype="1" fill="hold" grpId="0" nodeType="withEffect">
                                  <p:stCondLst>
                                    <p:cond delay="0"/>
                                  </p:stCondLst>
                                  <p:childTnLst>
                                    <p:set>
                                      <p:cBhvr>
                                        <p:cTn id="185" dur="1" fill="hold">
                                          <p:stCondLst>
                                            <p:cond delay="0"/>
                                          </p:stCondLst>
                                        </p:cTn>
                                        <p:tgtEl>
                                          <p:spTgt spid="443536"/>
                                        </p:tgtEl>
                                        <p:attrNameLst>
                                          <p:attrName>style.visibility</p:attrName>
                                        </p:attrNameLst>
                                      </p:cBhvr>
                                      <p:to>
                                        <p:strVal val="visible"/>
                                      </p:to>
                                    </p:set>
                                    <p:animEffect transition="in" filter="wipe(up)">
                                      <p:cBhvr>
                                        <p:cTn id="186" dur="500"/>
                                        <p:tgtEl>
                                          <p:spTgt spid="443536"/>
                                        </p:tgtEl>
                                      </p:cBhvr>
                                    </p:animEffec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2" presetClass="entr" presetSubtype="4" fill="hold" grpId="0" nodeType="clickEffect">
                                  <p:stCondLst>
                                    <p:cond delay="0"/>
                                  </p:stCondLst>
                                  <p:childTnLst>
                                    <p:set>
                                      <p:cBhvr>
                                        <p:cTn id="190" dur="1" fill="hold">
                                          <p:stCondLst>
                                            <p:cond delay="0"/>
                                          </p:stCondLst>
                                        </p:cTn>
                                        <p:tgtEl>
                                          <p:spTgt spid="443596"/>
                                        </p:tgtEl>
                                        <p:attrNameLst>
                                          <p:attrName>style.visibility</p:attrName>
                                        </p:attrNameLst>
                                      </p:cBhvr>
                                      <p:to>
                                        <p:strVal val="visible"/>
                                      </p:to>
                                    </p:set>
                                    <p:anim calcmode="lin" valueType="num">
                                      <p:cBhvr additive="base">
                                        <p:cTn id="191" dur="500" fill="hold"/>
                                        <p:tgtEl>
                                          <p:spTgt spid="443596"/>
                                        </p:tgtEl>
                                        <p:attrNameLst>
                                          <p:attrName>ppt_x</p:attrName>
                                        </p:attrNameLst>
                                      </p:cBhvr>
                                      <p:tavLst>
                                        <p:tav tm="0">
                                          <p:val>
                                            <p:strVal val="#ppt_x"/>
                                          </p:val>
                                        </p:tav>
                                        <p:tav tm="100000">
                                          <p:val>
                                            <p:strVal val="#ppt_x"/>
                                          </p:val>
                                        </p:tav>
                                      </p:tavLst>
                                    </p:anim>
                                    <p:anim calcmode="lin" valueType="num">
                                      <p:cBhvr additive="base">
                                        <p:cTn id="192" dur="500" fill="hold"/>
                                        <p:tgtEl>
                                          <p:spTgt spid="443596"/>
                                        </p:tgtEl>
                                        <p:attrNameLst>
                                          <p:attrName>ppt_y</p:attrName>
                                        </p:attrNameLst>
                                      </p:cBhvr>
                                      <p:tavLst>
                                        <p:tav tm="0">
                                          <p:val>
                                            <p:strVal val="1+#ppt_h/2"/>
                                          </p:val>
                                        </p:tav>
                                        <p:tav tm="100000">
                                          <p:val>
                                            <p:strVal val="#ppt_y"/>
                                          </p:val>
                                        </p:tav>
                                      </p:tavLst>
                                    </p:anim>
                                  </p:childTnLst>
                                </p:cTn>
                              </p:par>
                            </p:childTnLst>
                          </p:cTn>
                        </p:par>
                      </p:childTnLst>
                    </p:cTn>
                  </p:par>
                  <p:par>
                    <p:cTn id="193" fill="hold" nodeType="clickPar">
                      <p:stCondLst>
                        <p:cond delay="indefinite"/>
                      </p:stCondLst>
                      <p:childTnLst>
                        <p:par>
                          <p:cTn id="194" fill="hold" nodeType="withGroup">
                            <p:stCondLst>
                              <p:cond delay="0"/>
                            </p:stCondLst>
                            <p:childTnLst>
                              <p:par>
                                <p:cTn id="195" presetID="8" presetClass="entr" presetSubtype="32" fill="hold" grpId="0" nodeType="clickEffect">
                                  <p:stCondLst>
                                    <p:cond delay="0"/>
                                  </p:stCondLst>
                                  <p:childTnLst>
                                    <p:set>
                                      <p:cBhvr>
                                        <p:cTn id="196" dur="1" fill="hold">
                                          <p:stCondLst>
                                            <p:cond delay="0"/>
                                          </p:stCondLst>
                                        </p:cTn>
                                        <p:tgtEl>
                                          <p:spTgt spid="443597"/>
                                        </p:tgtEl>
                                        <p:attrNameLst>
                                          <p:attrName>style.visibility</p:attrName>
                                        </p:attrNameLst>
                                      </p:cBhvr>
                                      <p:to>
                                        <p:strVal val="visible"/>
                                      </p:to>
                                    </p:set>
                                    <p:animEffect transition="in" filter="diamond(out)">
                                      <p:cBhvr>
                                        <p:cTn id="197" dur="500"/>
                                        <p:tgtEl>
                                          <p:spTgt spid="443597"/>
                                        </p:tgtEl>
                                      </p:cBhvr>
                                    </p:animEffect>
                                  </p:childTnLst>
                                </p:cTn>
                              </p:par>
                            </p:childTnLst>
                          </p:cTn>
                        </p:par>
                      </p:childTnLst>
                    </p:cTn>
                  </p:par>
                  <p:par>
                    <p:cTn id="198" fill="hold" nodeType="clickPar">
                      <p:stCondLst>
                        <p:cond delay="indefinite"/>
                      </p:stCondLst>
                      <p:childTnLst>
                        <p:par>
                          <p:cTn id="199" fill="hold" nodeType="withGroup">
                            <p:stCondLst>
                              <p:cond delay="0"/>
                            </p:stCondLst>
                            <p:childTnLst>
                              <p:par>
                                <p:cTn id="200" presetID="22" presetClass="entr" presetSubtype="4" fill="hold" grpId="0" nodeType="clickEffect">
                                  <p:stCondLst>
                                    <p:cond delay="0"/>
                                  </p:stCondLst>
                                  <p:childTnLst>
                                    <p:set>
                                      <p:cBhvr>
                                        <p:cTn id="201" dur="1" fill="hold">
                                          <p:stCondLst>
                                            <p:cond delay="0"/>
                                          </p:stCondLst>
                                        </p:cTn>
                                        <p:tgtEl>
                                          <p:spTgt spid="443598"/>
                                        </p:tgtEl>
                                        <p:attrNameLst>
                                          <p:attrName>style.visibility</p:attrName>
                                        </p:attrNameLst>
                                      </p:cBhvr>
                                      <p:to>
                                        <p:strVal val="visible"/>
                                      </p:to>
                                    </p:set>
                                    <p:animEffect transition="in" filter="wipe(down)">
                                      <p:cBhvr>
                                        <p:cTn id="202" dur="500"/>
                                        <p:tgtEl>
                                          <p:spTgt spid="443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491" grpId="0"/>
      <p:bldP spid="443492" grpId="0"/>
      <p:bldP spid="443493" grpId="0" animBg="1"/>
      <p:bldP spid="443498" grpId="0"/>
      <p:bldP spid="443499" grpId="0"/>
      <p:bldP spid="443503" grpId="0" animBg="1"/>
      <p:bldP spid="443505" grpId="0" animBg="1"/>
      <p:bldP spid="443510" grpId="0"/>
      <p:bldP spid="443512" grpId="0"/>
      <p:bldP spid="443513" grpId="0" animBg="1"/>
      <p:bldP spid="443515" grpId="0"/>
      <p:bldP spid="443516" grpId="0" animBg="1"/>
      <p:bldP spid="443518" grpId="0"/>
      <p:bldP spid="443519" grpId="0" animBg="1"/>
      <p:bldP spid="443521" grpId="0"/>
      <p:bldP spid="443522" grpId="0" animBg="1"/>
      <p:bldP spid="443526" grpId="0" animBg="1"/>
      <p:bldP spid="443528" grpId="0"/>
      <p:bldP spid="443529" grpId="0"/>
      <p:bldP spid="443530" grpId="0" animBg="1"/>
      <p:bldP spid="443534" grpId="0" animBg="1"/>
      <p:bldP spid="443536" grpId="0"/>
      <p:bldP spid="443590" grpId="0"/>
      <p:bldP spid="443591" grpId="0" animBg="1"/>
      <p:bldP spid="443592" grpId="0"/>
      <p:bldP spid="443593" grpId="0" animBg="1"/>
      <p:bldP spid="443594" grpId="0"/>
      <p:bldP spid="443595" grpId="0" animBg="1"/>
      <p:bldP spid="443596" grpId="0"/>
      <p:bldP spid="443597" grpId="0" animBg="1"/>
      <p:bldP spid="443598" grpId="0" animBg="1"/>
      <p:bldP spid="443599" grpId="0"/>
      <p:bldP spid="2" grpId="0"/>
      <p:bldP spid="112" grpId="0"/>
      <p:bldP spid="1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1"/>
          </p:nvPr>
        </p:nvSpPr>
        <p:spPr>
          <a:xfrm>
            <a:off x="539552" y="116632"/>
            <a:ext cx="8229600" cy="5878513"/>
          </a:xfrm>
        </p:spPr>
        <p:txBody>
          <a:bodyPr/>
          <a:lstStyle/>
          <a:p>
            <a:pPr eaLnBrk="1" hangingPunct="1">
              <a:lnSpc>
                <a:spcPct val="90000"/>
              </a:lnSpc>
            </a:pPr>
            <a:r>
              <a:rPr lang="zh-CN" altLang="en-US" sz="2400" dirty="0"/>
              <a:t>搜索算法描述：</a:t>
            </a:r>
          </a:p>
          <a:p>
            <a:pPr eaLnBrk="1" hangingPunct="1">
              <a:lnSpc>
                <a:spcPct val="90000"/>
              </a:lnSpc>
              <a:buNone/>
            </a:pPr>
            <a:r>
              <a:rPr lang="en-US" altLang="zh-CN" sz="2000" dirty="0"/>
              <a:t>while (true) {  </a:t>
            </a:r>
            <a:r>
              <a:rPr lang="en-US" altLang="zh-CN" sz="1800" dirty="0">
                <a:solidFill>
                  <a:srgbClr val="0070C0"/>
                </a:solidFill>
              </a:rPr>
              <a:t>//while</a:t>
            </a:r>
            <a:r>
              <a:rPr lang="zh-CN" altLang="en-US" sz="1800" dirty="0">
                <a:solidFill>
                  <a:srgbClr val="0070C0"/>
                </a:solidFill>
              </a:rPr>
              <a:t>循环体完成对解空间内部结点的扩展</a:t>
            </a:r>
            <a:endParaRPr lang="en-US" altLang="zh-CN" sz="1800" dirty="0">
              <a:solidFill>
                <a:srgbClr val="0070C0"/>
              </a:solidFill>
            </a:endParaRPr>
          </a:p>
          <a:p>
            <a:pPr eaLnBrk="1" hangingPunct="1">
              <a:lnSpc>
                <a:spcPct val="90000"/>
              </a:lnSpc>
              <a:buFont typeface="Wingdings" panose="05000000000000000000" pitchFamily="2" charset="2"/>
              <a:buNone/>
            </a:pPr>
            <a:r>
              <a:rPr lang="en-US" altLang="zh-CN" sz="2000" dirty="0"/>
              <a:t>     for (</a:t>
            </a:r>
            <a:r>
              <a:rPr lang="en-US" altLang="zh-CN" sz="2000" dirty="0" err="1"/>
              <a:t>int</a:t>
            </a:r>
            <a:r>
              <a:rPr lang="en-US" altLang="zh-CN" sz="2000" dirty="0"/>
              <a:t> j = 1; j &lt;= n; </a:t>
            </a:r>
            <a:r>
              <a:rPr lang="en-US" altLang="zh-CN" sz="2000" dirty="0" err="1"/>
              <a:t>j++</a:t>
            </a:r>
            <a:r>
              <a:rPr lang="en-US" altLang="zh-CN" sz="2000" dirty="0"/>
              <a:t>)</a:t>
            </a:r>
          </a:p>
          <a:p>
            <a:pPr eaLnBrk="1" hangingPunct="1">
              <a:lnSpc>
                <a:spcPct val="90000"/>
              </a:lnSpc>
              <a:buFont typeface="Wingdings" panose="05000000000000000000" pitchFamily="2" charset="2"/>
              <a:buNone/>
            </a:pPr>
            <a:r>
              <a:rPr lang="en-US" altLang="zh-CN" sz="2000" dirty="0"/>
              <a:t>       if ((</a:t>
            </a:r>
            <a:r>
              <a:rPr lang="en-US" altLang="zh-CN" sz="2000" dirty="0">
                <a:solidFill>
                  <a:srgbClr val="0000FF"/>
                </a:solidFill>
              </a:rPr>
              <a:t>c[</a:t>
            </a:r>
            <a:r>
              <a:rPr lang="en-US" altLang="zh-CN" sz="2000" dirty="0" err="1">
                <a:solidFill>
                  <a:srgbClr val="0000FF"/>
                </a:solidFill>
              </a:rPr>
              <a:t>E.i</a:t>
            </a:r>
            <a:r>
              <a:rPr lang="en-US" altLang="zh-CN" sz="2000" dirty="0">
                <a:solidFill>
                  <a:srgbClr val="0000FF"/>
                </a:solidFill>
              </a:rPr>
              <a:t>][j]&lt;</a:t>
            </a:r>
            <a:r>
              <a:rPr lang="en-US" altLang="zh-CN" sz="2000" dirty="0" err="1">
                <a:solidFill>
                  <a:srgbClr val="0000FF"/>
                </a:solidFill>
              </a:rPr>
              <a:t>inf</a:t>
            </a:r>
            <a:r>
              <a:rPr lang="en-US" altLang="zh-CN" sz="2000" dirty="0"/>
              <a:t>)&amp;&amp;(</a:t>
            </a:r>
            <a:r>
              <a:rPr lang="en-US" altLang="zh-CN" sz="2000" dirty="0" err="1">
                <a:solidFill>
                  <a:srgbClr val="0000FF"/>
                </a:solidFill>
              </a:rPr>
              <a:t>E.length+c</a:t>
            </a:r>
            <a:r>
              <a:rPr lang="en-US" altLang="zh-CN" sz="2000" dirty="0">
                <a:solidFill>
                  <a:srgbClr val="0000FF"/>
                </a:solidFill>
              </a:rPr>
              <a:t>[</a:t>
            </a:r>
            <a:r>
              <a:rPr lang="en-US" altLang="zh-CN" sz="2000" dirty="0" err="1">
                <a:solidFill>
                  <a:srgbClr val="0000FF"/>
                </a:solidFill>
              </a:rPr>
              <a:t>E.i</a:t>
            </a:r>
            <a:r>
              <a:rPr lang="en-US" altLang="zh-CN" sz="2000" dirty="0">
                <a:solidFill>
                  <a:srgbClr val="0000FF"/>
                </a:solidFill>
              </a:rPr>
              <a:t>][j]&lt;</a:t>
            </a:r>
            <a:r>
              <a:rPr lang="en-US" altLang="zh-CN" sz="2000" dirty="0" err="1">
                <a:solidFill>
                  <a:srgbClr val="0000FF"/>
                </a:solidFill>
              </a:rPr>
              <a:t>dist</a:t>
            </a:r>
            <a:r>
              <a:rPr lang="en-US" altLang="zh-CN" sz="2000" dirty="0">
                <a:solidFill>
                  <a:srgbClr val="0000FF"/>
                </a:solidFill>
              </a:rPr>
              <a:t>[j]</a:t>
            </a:r>
            <a:r>
              <a:rPr lang="en-US" altLang="zh-CN" sz="2000" dirty="0"/>
              <a:t>)) {</a:t>
            </a:r>
          </a:p>
          <a:p>
            <a:pPr eaLnBrk="1" hangingPunct="1">
              <a:lnSpc>
                <a:spcPct val="90000"/>
              </a:lnSpc>
              <a:buFont typeface="Wingdings" panose="05000000000000000000" pitchFamily="2" charset="2"/>
              <a:buNone/>
            </a:pPr>
            <a:r>
              <a:rPr lang="en-US" altLang="zh-CN" sz="2000" dirty="0"/>
              <a:t>         </a:t>
            </a:r>
            <a:r>
              <a:rPr lang="en-US" altLang="zh-CN" sz="1800" dirty="0">
                <a:solidFill>
                  <a:srgbClr val="0070C0"/>
                </a:solidFill>
              </a:rPr>
              <a:t>// </a:t>
            </a:r>
            <a:r>
              <a:rPr lang="zh-CN" altLang="en-US" sz="1800" dirty="0">
                <a:solidFill>
                  <a:srgbClr val="0070C0"/>
                </a:solidFill>
              </a:rPr>
              <a:t>顶点</a:t>
            </a:r>
            <a:r>
              <a:rPr lang="en-US" altLang="zh-CN" sz="1800" dirty="0" err="1">
                <a:solidFill>
                  <a:srgbClr val="0070C0"/>
                </a:solidFill>
              </a:rPr>
              <a:t>i</a:t>
            </a:r>
            <a:r>
              <a:rPr lang="zh-CN" altLang="en-US" sz="1800" dirty="0">
                <a:solidFill>
                  <a:srgbClr val="0070C0"/>
                </a:solidFill>
              </a:rPr>
              <a:t>到顶点</a:t>
            </a:r>
            <a:r>
              <a:rPr lang="en-US" altLang="zh-CN" sz="1800" dirty="0">
                <a:solidFill>
                  <a:srgbClr val="0070C0"/>
                </a:solidFill>
              </a:rPr>
              <a:t>j</a:t>
            </a:r>
            <a:r>
              <a:rPr lang="zh-CN" altLang="en-US" sz="1800" dirty="0">
                <a:solidFill>
                  <a:srgbClr val="0070C0"/>
                </a:solidFill>
              </a:rPr>
              <a:t>可达，且满足控制约束</a:t>
            </a:r>
          </a:p>
          <a:p>
            <a:pPr eaLnBrk="1" hangingPunct="1">
              <a:lnSpc>
                <a:spcPct val="90000"/>
              </a:lnSpc>
              <a:buNone/>
            </a:pPr>
            <a:r>
              <a:rPr lang="zh-CN" altLang="en-US" sz="2000" dirty="0"/>
              <a:t>         </a:t>
            </a:r>
            <a:r>
              <a:rPr lang="en-US" altLang="zh-CN" sz="2000" dirty="0" err="1"/>
              <a:t>dist</a:t>
            </a:r>
            <a:r>
              <a:rPr lang="en-US" altLang="zh-CN" sz="2000" dirty="0"/>
              <a:t>[j]=</a:t>
            </a:r>
            <a:r>
              <a:rPr lang="en-US" altLang="zh-CN" sz="2000" dirty="0" err="1"/>
              <a:t>E.length+c</a:t>
            </a:r>
            <a:r>
              <a:rPr lang="en-US" altLang="zh-CN" sz="2000" dirty="0"/>
              <a:t>[</a:t>
            </a:r>
            <a:r>
              <a:rPr lang="en-US" altLang="zh-CN" sz="2000" dirty="0" err="1"/>
              <a:t>E.i</a:t>
            </a:r>
            <a:r>
              <a:rPr lang="en-US" altLang="zh-CN" sz="2000" dirty="0"/>
              <a:t>][j]; </a:t>
            </a:r>
            <a:r>
              <a:rPr lang="en-US" altLang="zh-CN" sz="1800" dirty="0">
                <a:solidFill>
                  <a:srgbClr val="0070C0"/>
                </a:solidFill>
              </a:rPr>
              <a:t>//</a:t>
            </a:r>
            <a:r>
              <a:rPr lang="zh-CN" altLang="en-US" sz="1800" dirty="0">
                <a:solidFill>
                  <a:srgbClr val="0070C0"/>
                </a:solidFill>
              </a:rPr>
              <a:t>数组</a:t>
            </a:r>
            <a:r>
              <a:rPr lang="en-US" altLang="zh-CN" sz="1800" dirty="0" err="1">
                <a:solidFill>
                  <a:srgbClr val="0070C0"/>
                </a:solidFill>
              </a:rPr>
              <a:t>dist</a:t>
            </a:r>
            <a:r>
              <a:rPr lang="zh-CN" altLang="en-US" sz="1800" dirty="0">
                <a:solidFill>
                  <a:srgbClr val="0070C0"/>
                </a:solidFill>
              </a:rPr>
              <a:t>记录从源到顶点的距离</a:t>
            </a:r>
            <a:endParaRPr lang="en-US" altLang="zh-CN" sz="1800" dirty="0">
              <a:solidFill>
                <a:srgbClr val="0070C0"/>
              </a:solidFill>
            </a:endParaRPr>
          </a:p>
          <a:p>
            <a:pPr eaLnBrk="1" hangingPunct="1">
              <a:lnSpc>
                <a:spcPct val="90000"/>
              </a:lnSpc>
              <a:buNone/>
            </a:pPr>
            <a:r>
              <a:rPr lang="en-US" altLang="zh-CN" sz="2000" dirty="0"/>
              <a:t>         </a:t>
            </a:r>
            <a:r>
              <a:rPr lang="en-US" altLang="zh-CN" sz="2000" dirty="0" err="1"/>
              <a:t>prev</a:t>
            </a:r>
            <a:r>
              <a:rPr lang="en-US" altLang="zh-CN" sz="2000" dirty="0"/>
              <a:t>[j]=</a:t>
            </a:r>
            <a:r>
              <a:rPr lang="en-US" altLang="zh-CN" sz="2000" dirty="0" err="1"/>
              <a:t>E.i</a:t>
            </a:r>
            <a:r>
              <a:rPr lang="en-US" altLang="zh-CN" sz="2000" dirty="0"/>
              <a:t>;  </a:t>
            </a:r>
            <a:r>
              <a:rPr lang="en-US" altLang="zh-CN" sz="1800" dirty="0">
                <a:solidFill>
                  <a:srgbClr val="0070C0"/>
                </a:solidFill>
              </a:rPr>
              <a:t>//</a:t>
            </a:r>
            <a:r>
              <a:rPr lang="zh-CN" altLang="en-US" sz="1800" dirty="0">
                <a:solidFill>
                  <a:srgbClr val="0070C0"/>
                </a:solidFill>
              </a:rPr>
              <a:t>数组</a:t>
            </a:r>
            <a:r>
              <a:rPr lang="en-US" altLang="zh-CN" sz="1800" dirty="0" err="1">
                <a:solidFill>
                  <a:srgbClr val="0070C0"/>
                </a:solidFill>
              </a:rPr>
              <a:t>prev</a:t>
            </a:r>
            <a:r>
              <a:rPr lang="zh-CN" altLang="en-US" sz="1800" dirty="0">
                <a:solidFill>
                  <a:srgbClr val="0070C0"/>
                </a:solidFill>
              </a:rPr>
              <a:t>记录从源到各顶点的路径上的前驱顶点</a:t>
            </a:r>
          </a:p>
          <a:p>
            <a:pPr eaLnBrk="1" hangingPunct="1">
              <a:lnSpc>
                <a:spcPct val="90000"/>
              </a:lnSpc>
              <a:buNone/>
            </a:pPr>
            <a:r>
              <a:rPr lang="en-US" altLang="zh-CN" sz="2000" dirty="0"/>
              <a:t>         </a:t>
            </a:r>
            <a:r>
              <a:rPr lang="en-US" altLang="zh-CN" sz="1800" dirty="0">
                <a:solidFill>
                  <a:srgbClr val="0070C0"/>
                </a:solidFill>
              </a:rPr>
              <a:t>// </a:t>
            </a:r>
            <a:r>
              <a:rPr lang="zh-CN" altLang="en-US" sz="1800" dirty="0">
                <a:solidFill>
                  <a:srgbClr val="0070C0"/>
                </a:solidFill>
              </a:rPr>
              <a:t>加入活结点优先队列</a:t>
            </a:r>
          </a:p>
          <a:p>
            <a:pPr eaLnBrk="1" hangingPunct="1">
              <a:lnSpc>
                <a:spcPct val="90000"/>
              </a:lnSpc>
              <a:buFont typeface="Wingdings" panose="05000000000000000000" pitchFamily="2" charset="2"/>
              <a:buNone/>
            </a:pPr>
            <a:r>
              <a:rPr lang="zh-CN" altLang="en-US" sz="2000" dirty="0"/>
              <a:t>         </a:t>
            </a:r>
            <a:r>
              <a:rPr lang="en-US" altLang="zh-CN" sz="2000" dirty="0" err="1"/>
              <a:t>MinHeapNode</a:t>
            </a:r>
            <a:r>
              <a:rPr lang="en-US" altLang="zh-CN" sz="2000" dirty="0"/>
              <a:t>&lt;Type&gt; N;</a:t>
            </a:r>
          </a:p>
          <a:p>
            <a:pPr eaLnBrk="1" hangingPunct="1">
              <a:lnSpc>
                <a:spcPct val="90000"/>
              </a:lnSpc>
              <a:buFont typeface="Wingdings" panose="05000000000000000000" pitchFamily="2" charset="2"/>
              <a:buNone/>
            </a:pPr>
            <a:r>
              <a:rPr lang="en-US" altLang="zh-CN" sz="2000" dirty="0"/>
              <a:t>         </a:t>
            </a:r>
            <a:r>
              <a:rPr lang="en-US" altLang="zh-CN" sz="2000" dirty="0" err="1"/>
              <a:t>N.i</a:t>
            </a:r>
            <a:r>
              <a:rPr lang="en-US" altLang="zh-CN" sz="2000" dirty="0"/>
              <a:t>=j;</a:t>
            </a:r>
          </a:p>
          <a:p>
            <a:pPr eaLnBrk="1" hangingPunct="1">
              <a:lnSpc>
                <a:spcPct val="90000"/>
              </a:lnSpc>
              <a:buFont typeface="Wingdings" panose="05000000000000000000" pitchFamily="2" charset="2"/>
              <a:buNone/>
            </a:pPr>
            <a:r>
              <a:rPr lang="en-US" altLang="zh-CN" sz="2000" dirty="0"/>
              <a:t>         </a:t>
            </a:r>
            <a:r>
              <a:rPr lang="en-US" altLang="zh-CN" sz="2000" dirty="0" err="1"/>
              <a:t>N.length</a:t>
            </a:r>
            <a:r>
              <a:rPr lang="en-US" altLang="zh-CN" sz="2000" dirty="0"/>
              <a:t>=</a:t>
            </a:r>
            <a:r>
              <a:rPr lang="en-US" altLang="zh-CN" sz="2000" dirty="0" err="1"/>
              <a:t>dist</a:t>
            </a:r>
            <a:r>
              <a:rPr lang="en-US" altLang="zh-CN" sz="2000" dirty="0"/>
              <a:t>[j];</a:t>
            </a:r>
          </a:p>
          <a:p>
            <a:pPr eaLnBrk="1" hangingPunct="1">
              <a:lnSpc>
                <a:spcPct val="90000"/>
              </a:lnSpc>
              <a:buFont typeface="Wingdings" panose="05000000000000000000" pitchFamily="2" charset="2"/>
              <a:buNone/>
            </a:pPr>
            <a:r>
              <a:rPr lang="en-US" altLang="zh-CN" sz="2000" dirty="0"/>
              <a:t>         </a:t>
            </a:r>
            <a:r>
              <a:rPr lang="en-US" altLang="zh-CN" sz="2000" dirty="0" err="1"/>
              <a:t>H.Insert</a:t>
            </a:r>
            <a:r>
              <a:rPr lang="en-US" altLang="zh-CN" sz="2000" dirty="0"/>
              <a:t>(N);}</a:t>
            </a:r>
          </a:p>
          <a:p>
            <a:pPr eaLnBrk="1" hangingPunct="1">
              <a:lnSpc>
                <a:spcPct val="90000"/>
              </a:lnSpc>
              <a:buFont typeface="Wingdings" panose="05000000000000000000" pitchFamily="2" charset="2"/>
              <a:buNone/>
            </a:pPr>
            <a:r>
              <a:rPr lang="en-US" altLang="zh-CN" sz="2000" dirty="0"/>
              <a:t>     try {</a:t>
            </a:r>
            <a:r>
              <a:rPr lang="en-US" altLang="zh-CN" sz="2000" dirty="0" err="1"/>
              <a:t>H.DeleteMin</a:t>
            </a:r>
            <a:r>
              <a:rPr lang="en-US" altLang="zh-CN" sz="2000" dirty="0"/>
              <a:t>(E);}         </a:t>
            </a:r>
            <a:r>
              <a:rPr lang="en-US" altLang="zh-CN" sz="1800" dirty="0">
                <a:solidFill>
                  <a:srgbClr val="0070C0"/>
                </a:solidFill>
              </a:rPr>
              <a:t>// </a:t>
            </a:r>
            <a:r>
              <a:rPr lang="zh-CN" altLang="en-US" sz="1800" dirty="0">
                <a:solidFill>
                  <a:srgbClr val="0070C0"/>
                </a:solidFill>
              </a:rPr>
              <a:t>取下一扩展结点</a:t>
            </a:r>
          </a:p>
          <a:p>
            <a:pPr eaLnBrk="1" hangingPunct="1">
              <a:lnSpc>
                <a:spcPct val="90000"/>
              </a:lnSpc>
              <a:buFont typeface="Wingdings" panose="05000000000000000000" pitchFamily="2" charset="2"/>
              <a:buNone/>
            </a:pPr>
            <a:r>
              <a:rPr lang="zh-CN" altLang="en-US" sz="2000" dirty="0"/>
              <a:t>     </a:t>
            </a:r>
            <a:r>
              <a:rPr lang="en-US" altLang="zh-CN" sz="2000" dirty="0"/>
              <a:t>catch (</a:t>
            </a:r>
            <a:r>
              <a:rPr lang="en-US" altLang="zh-CN" sz="2000" dirty="0" err="1"/>
              <a:t>OutOfBounds</a:t>
            </a:r>
            <a:r>
              <a:rPr lang="en-US" altLang="zh-CN" sz="2000" dirty="0"/>
              <a:t>) {break;}  </a:t>
            </a:r>
            <a:r>
              <a:rPr lang="en-US" altLang="zh-CN" sz="1800" dirty="0">
                <a:solidFill>
                  <a:srgbClr val="0070C0"/>
                </a:solidFill>
              </a:rPr>
              <a:t>// </a:t>
            </a:r>
            <a:r>
              <a:rPr lang="zh-CN" altLang="en-US" sz="1800" dirty="0">
                <a:solidFill>
                  <a:srgbClr val="0070C0"/>
                </a:solidFill>
              </a:rPr>
              <a:t>优先队列空</a:t>
            </a:r>
          </a:p>
          <a:p>
            <a:pPr eaLnBrk="1" hangingPunct="1">
              <a:lnSpc>
                <a:spcPct val="90000"/>
              </a:lnSpc>
              <a:buFont typeface="Wingdings" panose="05000000000000000000" pitchFamily="2" charset="2"/>
              <a:buNone/>
            </a:pPr>
            <a:r>
              <a:rPr lang="zh-CN" altLang="en-US" sz="2000" dirty="0"/>
              <a:t>     </a:t>
            </a:r>
            <a:r>
              <a:rPr lang="en-US" altLang="zh-CN" sz="2000" dirty="0"/>
              <a:t>}</a:t>
            </a:r>
          </a:p>
          <a:p>
            <a:pPr eaLnBrk="1" hangingPunct="1">
              <a:lnSpc>
                <a:spcPct val="90000"/>
              </a:lnSpc>
              <a:buFont typeface="Wingdings" panose="05000000000000000000" pitchFamily="2" charset="2"/>
              <a:buNone/>
            </a:pPr>
            <a:r>
              <a:rPr lang="en-US" altLang="zh-CN" sz="2000" dirty="0"/>
              <a:t>}</a:t>
            </a:r>
            <a:r>
              <a:rPr lang="en-US" altLang="zh-CN" sz="1800" dirty="0"/>
              <a:t> </a:t>
            </a:r>
          </a:p>
        </p:txBody>
      </p:sp>
      <p:sp>
        <p:nvSpPr>
          <p:cNvPr id="467973" name="AutoShape 5"/>
          <p:cNvSpPr>
            <a:spLocks noChangeArrowheads="1"/>
          </p:cNvSpPr>
          <p:nvPr/>
        </p:nvSpPr>
        <p:spPr bwMode="auto">
          <a:xfrm>
            <a:off x="5916613" y="2019300"/>
            <a:ext cx="3048000" cy="1143000"/>
          </a:xfrm>
          <a:prstGeom prst="wedgeRoundRectCallout">
            <a:avLst>
              <a:gd name="adj1" fmla="val -36806"/>
              <a:gd name="adj2" fmla="val -72958"/>
              <a:gd name="adj3" fmla="val 16667"/>
            </a:avLst>
          </a:prstGeom>
          <a:solidFill>
            <a:srgbClr val="FFFF00"/>
          </a:solidFill>
          <a:ln w="6350">
            <a:solidFill>
              <a:srgbClr val="009999"/>
            </a:solidFill>
            <a:miter lim="800000"/>
            <a:headEnd/>
            <a:tailEnd/>
          </a:ln>
        </p:spPr>
        <p:txBody>
          <a:bodyPr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zh-CN" altLang="en-US" sz="2000" dirty="0">
                <a:solidFill>
                  <a:srgbClr val="333399"/>
                </a:solidFill>
                <a:latin typeface="微软雅黑" panose="020B0503020204020204" pitchFamily="34" charset="-122"/>
                <a:ea typeface="微软雅黑" panose="020B0503020204020204" pitchFamily="34" charset="-122"/>
              </a:rPr>
              <a:t>顶点</a:t>
            </a:r>
            <a:r>
              <a:rPr lang="en-US" altLang="zh-CN" sz="2000" i="1" dirty="0" err="1">
                <a:solidFill>
                  <a:srgbClr val="333399"/>
                </a:solidFill>
                <a:latin typeface="微软雅黑" panose="020B0503020204020204" pitchFamily="34" charset="-122"/>
                <a:ea typeface="微软雅黑" panose="020B0503020204020204" pitchFamily="34" charset="-122"/>
              </a:rPr>
              <a:t>i</a:t>
            </a:r>
            <a:r>
              <a:rPr lang="en-US" altLang="zh-CN" sz="2000" i="1" dirty="0">
                <a:solidFill>
                  <a:srgbClr val="333399"/>
                </a:solidFill>
                <a:latin typeface="微软雅黑" panose="020B0503020204020204" pitchFamily="34" charset="-122"/>
                <a:ea typeface="微软雅黑" panose="020B0503020204020204" pitchFamily="34" charset="-122"/>
              </a:rPr>
              <a:t> </a:t>
            </a:r>
            <a:r>
              <a:rPr lang="zh-CN" altLang="en-US" sz="2000" dirty="0">
                <a:solidFill>
                  <a:srgbClr val="333399"/>
                </a:solidFill>
                <a:latin typeface="微软雅黑" panose="020B0503020204020204" pitchFamily="34" charset="-122"/>
                <a:ea typeface="微软雅黑" panose="020B0503020204020204" pitchFamily="34" charset="-122"/>
              </a:rPr>
              <a:t>和</a:t>
            </a:r>
            <a:r>
              <a:rPr lang="en-US" altLang="zh-CN" sz="2000" i="1" dirty="0">
                <a:solidFill>
                  <a:srgbClr val="333399"/>
                </a:solidFill>
                <a:latin typeface="微软雅黑" panose="020B0503020204020204" pitchFamily="34" charset="-122"/>
                <a:ea typeface="微软雅黑" panose="020B0503020204020204" pitchFamily="34" charset="-122"/>
              </a:rPr>
              <a:t>j </a:t>
            </a:r>
            <a:r>
              <a:rPr lang="zh-CN" altLang="en-US" sz="2000" dirty="0">
                <a:solidFill>
                  <a:srgbClr val="333399"/>
                </a:solidFill>
                <a:latin typeface="微软雅黑" panose="020B0503020204020204" pitchFamily="34" charset="-122"/>
                <a:ea typeface="微软雅黑" panose="020B0503020204020204" pitchFamily="34" charset="-122"/>
              </a:rPr>
              <a:t>间有边，且此路径长小于原先从源点到</a:t>
            </a:r>
            <a:r>
              <a:rPr lang="en-US" altLang="zh-CN" sz="2000" i="1" dirty="0">
                <a:solidFill>
                  <a:srgbClr val="333399"/>
                </a:solidFill>
                <a:latin typeface="微软雅黑" panose="020B0503020204020204" pitchFamily="34" charset="-122"/>
                <a:ea typeface="微软雅黑" panose="020B0503020204020204" pitchFamily="34" charset="-122"/>
              </a:rPr>
              <a:t>j </a:t>
            </a:r>
            <a:r>
              <a:rPr lang="zh-CN" altLang="en-US" sz="2000" dirty="0">
                <a:solidFill>
                  <a:srgbClr val="333399"/>
                </a:solidFill>
                <a:latin typeface="微软雅黑" panose="020B0503020204020204" pitchFamily="34" charset="-122"/>
                <a:ea typeface="微软雅黑" panose="020B0503020204020204" pitchFamily="34" charset="-122"/>
              </a:rPr>
              <a:t>的路径长 </a:t>
            </a:r>
          </a:p>
        </p:txBody>
      </p:sp>
      <p:sp>
        <p:nvSpPr>
          <p:cNvPr id="4" name="Text Box 5"/>
          <p:cNvSpPr txBox="1">
            <a:spLocks noChangeArrowheads="1"/>
          </p:cNvSpPr>
          <p:nvPr/>
        </p:nvSpPr>
        <p:spPr bwMode="auto">
          <a:xfrm>
            <a:off x="6596830" y="5179537"/>
            <a:ext cx="2512226" cy="1631216"/>
          </a:xfrm>
          <a:prstGeom prst="rect">
            <a:avLst/>
          </a:prstGeom>
          <a:solidFill>
            <a:srgbClr val="FFFF00"/>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err="1"/>
              <a:t>dist</a:t>
            </a:r>
            <a:r>
              <a:rPr lang="en-US" altLang="zh-CN" dirty="0"/>
              <a:t>:</a:t>
            </a:r>
            <a:r>
              <a:rPr lang="zh-CN" altLang="en-US" dirty="0"/>
              <a:t>最短距离数组</a:t>
            </a:r>
          </a:p>
          <a:p>
            <a:pPr algn="l"/>
            <a:r>
              <a:rPr lang="en-US" altLang="zh-CN" dirty="0" err="1"/>
              <a:t>prev</a:t>
            </a:r>
            <a:r>
              <a:rPr lang="en-US" altLang="zh-CN" dirty="0"/>
              <a:t>: </a:t>
            </a:r>
            <a:r>
              <a:rPr lang="zh-CN" altLang="en-US" dirty="0"/>
              <a:t>前驱顶点数组</a:t>
            </a:r>
          </a:p>
          <a:p>
            <a:pPr algn="l"/>
            <a:r>
              <a:rPr lang="en-US" altLang="zh-CN" dirty="0"/>
              <a:t>E</a:t>
            </a:r>
            <a:r>
              <a:rPr lang="zh-CN" altLang="en-US" dirty="0"/>
              <a:t>：当前的扩展节点</a:t>
            </a:r>
          </a:p>
          <a:p>
            <a:pPr algn="l"/>
            <a:r>
              <a:rPr lang="en-US" altLang="zh-CN" dirty="0"/>
              <a:t>C:  </a:t>
            </a:r>
            <a:r>
              <a:rPr lang="zh-CN" altLang="en-US" dirty="0"/>
              <a:t>邻接矩阵</a:t>
            </a:r>
          </a:p>
          <a:p>
            <a:pPr algn="l"/>
            <a:r>
              <a:rPr lang="en-US" altLang="zh-CN" dirty="0"/>
              <a:t>H</a:t>
            </a:r>
            <a:r>
              <a:rPr lang="zh-CN" altLang="en-US" dirty="0"/>
              <a:t>： 活节点优先队列</a:t>
            </a:r>
          </a:p>
        </p:txBody>
      </p:sp>
    </p:spTree>
    <p:extLst>
      <p:ext uri="{BB962C8B-B14F-4D97-AF65-F5344CB8AC3E}">
        <p14:creationId xmlns:p14="http://schemas.microsoft.com/office/powerpoint/2010/main" val="512565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7973"/>
                                        </p:tgtEl>
                                        <p:attrNameLst>
                                          <p:attrName>style.visibility</p:attrName>
                                        </p:attrNameLst>
                                      </p:cBhvr>
                                      <p:to>
                                        <p:strVal val="visible"/>
                                      </p:to>
                                    </p:set>
                                    <p:anim calcmode="lin" valueType="num">
                                      <p:cBhvr additive="base">
                                        <p:cTn id="7" dur="500" fill="hold"/>
                                        <p:tgtEl>
                                          <p:spTgt spid="467973"/>
                                        </p:tgtEl>
                                        <p:attrNameLst>
                                          <p:attrName>ppt_x</p:attrName>
                                        </p:attrNameLst>
                                      </p:cBhvr>
                                      <p:tavLst>
                                        <p:tav tm="0">
                                          <p:val>
                                            <p:strVal val="#ppt_x"/>
                                          </p:val>
                                        </p:tav>
                                        <p:tav tm="100000">
                                          <p:val>
                                            <p:strVal val="#ppt_x"/>
                                          </p:val>
                                        </p:tav>
                                      </p:tavLst>
                                    </p:anim>
                                    <p:anim calcmode="lin" valueType="num">
                                      <p:cBhvr additive="base">
                                        <p:cTn id="8" dur="500" fill="hold"/>
                                        <p:tgtEl>
                                          <p:spTgt spid="4679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3"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0" y="6350"/>
            <a:ext cx="9144000" cy="649288"/>
          </a:xfrm>
          <a:prstGeom prst="rect">
            <a:avLst/>
          </a:prstGeom>
        </p:spPr>
        <p:txBody>
          <a:bodyPr/>
          <a:lstStyle/>
          <a:p>
            <a:pPr>
              <a:defRPr/>
            </a:pPr>
            <a:r>
              <a:rPr lang="zh-CN" altLang="en-US" sz="3200" kern="1200" dirty="0">
                <a:solidFill>
                  <a:srgbClr val="000000"/>
                </a:solidFill>
              </a:rPr>
              <a:t>知识要点</a:t>
            </a:r>
          </a:p>
        </p:txBody>
      </p:sp>
      <p:sp>
        <p:nvSpPr>
          <p:cNvPr id="4" name="副标题 2"/>
          <p:cNvSpPr txBox="1">
            <a:spLocks noChangeArrowheads="1"/>
          </p:cNvSpPr>
          <p:nvPr/>
        </p:nvSpPr>
        <p:spPr>
          <a:xfrm>
            <a:off x="251520" y="764704"/>
            <a:ext cx="8784976" cy="5688632"/>
          </a:xfrm>
          <a:prstGeom prst="rect">
            <a:avLst/>
          </a:prstGeom>
        </p:spPr>
        <p:txBody>
          <a:bodyPr lIns="0" rIns="1828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609600" indent="-609600" eaLnBrk="1" hangingPunct="1">
              <a:lnSpc>
                <a:spcPct val="200000"/>
              </a:lnSpc>
              <a:spcBef>
                <a:spcPts val="400"/>
              </a:spcBef>
            </a:pPr>
            <a:r>
              <a:rPr lang="zh-CN" altLang="en-US" sz="2400" dirty="0">
                <a:latin typeface="+mn-lt"/>
                <a:sym typeface="Arial" charset="0"/>
              </a:rPr>
              <a:t>理解分支限界法的剪枝搜索策略</a:t>
            </a:r>
            <a:endParaRPr lang="en-US" altLang="zh-CN" sz="2400" dirty="0">
              <a:latin typeface="+mn-lt"/>
              <a:sym typeface="Arial" charset="0"/>
            </a:endParaRPr>
          </a:p>
          <a:p>
            <a:pPr marL="609600" indent="-609600" eaLnBrk="1" hangingPunct="1">
              <a:lnSpc>
                <a:spcPct val="200000"/>
              </a:lnSpc>
              <a:spcBef>
                <a:spcPts val="400"/>
              </a:spcBef>
            </a:pPr>
            <a:r>
              <a:rPr lang="zh-CN" altLang="en-US" sz="2400" dirty="0">
                <a:latin typeface="+mn-lt"/>
                <a:sym typeface="Arial" charset="0"/>
              </a:rPr>
              <a:t>掌握分支限界法的算法框架</a:t>
            </a:r>
            <a:endParaRPr lang="en-US" altLang="zh-CN" sz="2400" dirty="0">
              <a:latin typeface="+mn-lt"/>
              <a:sym typeface="Arial" charset="0"/>
            </a:endParaRPr>
          </a:p>
          <a:p>
            <a:pPr marL="609600" indent="-609600" eaLnBrk="1" hangingPunct="1">
              <a:lnSpc>
                <a:spcPct val="200000"/>
              </a:lnSpc>
              <a:spcBef>
                <a:spcPts val="400"/>
              </a:spcBef>
            </a:pPr>
            <a:r>
              <a:rPr lang="zh-CN" altLang="en-US" sz="2400" dirty="0">
                <a:sym typeface="Arial" charset="0"/>
              </a:rPr>
              <a:t>分支限界法</a:t>
            </a:r>
            <a:r>
              <a:rPr lang="zh-CN" altLang="en-US" sz="2400" kern="0" dirty="0">
                <a:solidFill>
                  <a:schemeClr val="bg2">
                    <a:lumMod val="10000"/>
                  </a:schemeClr>
                </a:solidFill>
              </a:rPr>
              <a:t>的典型例子</a:t>
            </a:r>
            <a:endParaRPr lang="zh-CN" altLang="en-US" sz="2400" dirty="0">
              <a:latin typeface="+mn-lt"/>
            </a:endParaRPr>
          </a:p>
          <a:p>
            <a:pPr marL="1008000" lvl="1" indent="-432000" eaLnBrk="1" hangingPunct="1">
              <a:lnSpc>
                <a:spcPct val="200000"/>
              </a:lnSpc>
              <a:spcBef>
                <a:spcPts val="600"/>
              </a:spcBef>
            </a:pPr>
            <a:r>
              <a:rPr lang="zh-CN" altLang="en-US" sz="2400" b="0" dirty="0">
                <a:latin typeface="+mn-lt"/>
              </a:rPr>
              <a:t>单源最短路径问题；装载问题</a:t>
            </a:r>
          </a:p>
          <a:p>
            <a:pPr marL="1008000" lvl="1" indent="-432000" eaLnBrk="1" hangingPunct="1">
              <a:lnSpc>
                <a:spcPct val="200000"/>
              </a:lnSpc>
              <a:spcBef>
                <a:spcPts val="600"/>
              </a:spcBef>
            </a:pPr>
            <a:r>
              <a:rPr lang="zh-CN" altLang="en-US" sz="2400" b="0" dirty="0">
                <a:latin typeface="+mn-lt"/>
              </a:rPr>
              <a:t>布线问题；</a:t>
            </a:r>
            <a:r>
              <a:rPr lang="en-US" altLang="zh-CN" sz="2400" b="0" dirty="0">
                <a:latin typeface="+mn-lt"/>
              </a:rPr>
              <a:t>0/1</a:t>
            </a:r>
            <a:r>
              <a:rPr lang="zh-CN" altLang="en-US" sz="2400" b="0" dirty="0">
                <a:latin typeface="+mn-lt"/>
              </a:rPr>
              <a:t>背包问题</a:t>
            </a:r>
          </a:p>
          <a:p>
            <a:pPr marL="1008000" lvl="1" indent="-432000" eaLnBrk="1" hangingPunct="1">
              <a:lnSpc>
                <a:spcPct val="200000"/>
              </a:lnSpc>
              <a:spcBef>
                <a:spcPts val="600"/>
              </a:spcBef>
            </a:pPr>
            <a:r>
              <a:rPr lang="zh-CN" altLang="en-US" sz="2400" b="0" dirty="0">
                <a:latin typeface="+mn-lt"/>
              </a:rPr>
              <a:t>最大团问题；旅行商问题</a:t>
            </a:r>
          </a:p>
          <a:p>
            <a:pPr marL="1008000" lvl="1" indent="-432000" eaLnBrk="1" hangingPunct="1">
              <a:lnSpc>
                <a:spcPct val="200000"/>
              </a:lnSpc>
              <a:spcBef>
                <a:spcPts val="600"/>
              </a:spcBef>
            </a:pPr>
            <a:r>
              <a:rPr lang="zh-CN" altLang="en-US" sz="2400" b="0" dirty="0">
                <a:latin typeface="+mn-lt"/>
              </a:rPr>
              <a:t>电路板排列问题；批处理作业调度问题</a:t>
            </a:r>
            <a:endParaRPr lang="zh-CN" altLang="en-US" sz="2200" b="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132856"/>
            <a:ext cx="9144000" cy="2664296"/>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200000"/>
              </a:lnSpc>
            </a:pPr>
            <a:r>
              <a:rPr lang="en-US" altLang="zh-CN" sz="4000" kern="0" dirty="0">
                <a:solidFill>
                  <a:srgbClr val="000000"/>
                </a:solidFill>
              </a:rPr>
              <a:t>6.4  </a:t>
            </a:r>
            <a:r>
              <a:rPr lang="zh-CN" altLang="en-US" sz="4000" kern="0" dirty="0">
                <a:solidFill>
                  <a:srgbClr val="000000"/>
                </a:solidFill>
              </a:rPr>
              <a:t>装载问题</a:t>
            </a:r>
            <a:endParaRPr lang="en-US" altLang="zh-CN" sz="4000" kern="0" dirty="0">
              <a:solidFill>
                <a:srgbClr val="000000"/>
              </a:solidFill>
            </a:endParaRPr>
          </a:p>
        </p:txBody>
      </p:sp>
    </p:spTree>
    <p:extLst>
      <p:ext uri="{BB962C8B-B14F-4D97-AF65-F5344CB8AC3E}">
        <p14:creationId xmlns:p14="http://schemas.microsoft.com/office/powerpoint/2010/main" val="30532480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ctrTitle"/>
          </p:nvPr>
        </p:nvSpPr>
        <p:spPr>
          <a:xfrm>
            <a:off x="800100" y="188194"/>
            <a:ext cx="7772400" cy="1143000"/>
          </a:xfrm>
        </p:spPr>
        <p:txBody>
          <a:bodyPr anchor="ctr"/>
          <a:lstStyle/>
          <a:p>
            <a:r>
              <a:rPr lang="zh-CN" altLang="en-US" sz="2800" dirty="0">
                <a:solidFill>
                  <a:srgbClr val="000000"/>
                </a:solidFill>
              </a:rPr>
              <a:t>6.</a:t>
            </a:r>
            <a:r>
              <a:rPr lang="en-US" altLang="zh-CN" sz="2800" dirty="0">
                <a:solidFill>
                  <a:srgbClr val="000000"/>
                </a:solidFill>
              </a:rPr>
              <a:t>4</a:t>
            </a:r>
            <a:r>
              <a:rPr lang="zh-CN" altLang="en-US" sz="2800" dirty="0">
                <a:solidFill>
                  <a:srgbClr val="000000"/>
                </a:solidFill>
              </a:rPr>
              <a:t> 装载问题</a:t>
            </a:r>
          </a:p>
        </p:txBody>
      </p:sp>
      <p:sp>
        <p:nvSpPr>
          <p:cNvPr id="323588" name="Text Box 4"/>
          <p:cNvSpPr txBox="1">
            <a:spLocks noChangeArrowheads="1"/>
          </p:cNvSpPr>
          <p:nvPr/>
        </p:nvSpPr>
        <p:spPr bwMode="auto">
          <a:xfrm>
            <a:off x="251520" y="1436763"/>
            <a:ext cx="769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a:solidFill>
                  <a:schemeClr val="accent2"/>
                </a:solidFill>
                <a:latin typeface="微软雅黑" panose="020B0503020204020204" pitchFamily="34" charset="-122"/>
                <a:ea typeface="微软雅黑" panose="020B0503020204020204" pitchFamily="34" charset="-122"/>
              </a:rPr>
              <a:t>1. 问题描述</a:t>
            </a: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323591" name="Text Box 7"/>
          <p:cNvSpPr txBox="1">
            <a:spLocks noChangeArrowheads="1"/>
          </p:cNvSpPr>
          <p:nvPr/>
        </p:nvSpPr>
        <p:spPr bwMode="auto">
          <a:xfrm>
            <a:off x="777958" y="2498725"/>
            <a:ext cx="76962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50000"/>
              </a:spcBef>
            </a:pPr>
            <a:r>
              <a:rPr lang="zh-CN" altLang="en-US" sz="2000" dirty="0">
                <a:latin typeface="微软雅黑" panose="020B0503020204020204" pitchFamily="34" charset="-122"/>
                <a:ea typeface="微软雅黑" panose="020B0503020204020204" pitchFamily="34" charset="-122"/>
              </a:rPr>
              <a:t>有一批</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个集装箱要装上2艘载重量分别为</a:t>
            </a:r>
            <a:r>
              <a:rPr lang="en-US" altLang="zh-CN" sz="2000" dirty="0">
                <a:latin typeface="微软雅黑" panose="020B0503020204020204" pitchFamily="34" charset="-122"/>
                <a:ea typeface="微软雅黑" panose="020B0503020204020204" pitchFamily="34" charset="-122"/>
              </a:rPr>
              <a:t>C1</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C2</a:t>
            </a:r>
            <a:r>
              <a:rPr lang="zh-CN" altLang="en-US" sz="2000" dirty="0">
                <a:latin typeface="微软雅黑" panose="020B0503020204020204" pitchFamily="34" charset="-122"/>
                <a:ea typeface="微软雅黑" panose="020B0503020204020204" pitchFamily="34" charset="-122"/>
              </a:rPr>
              <a:t>的轮船，其中集</a:t>
            </a:r>
          </a:p>
          <a:p>
            <a:pPr algn="just">
              <a:spcBef>
                <a:spcPct val="50000"/>
              </a:spcBef>
            </a:pPr>
            <a:r>
              <a:rPr lang="zh-CN" altLang="en-US" sz="2000" dirty="0">
                <a:latin typeface="微软雅黑" panose="020B0503020204020204" pitchFamily="34" charset="-122"/>
                <a:ea typeface="微软雅黑" panose="020B0503020204020204" pitchFamily="34" charset="-122"/>
              </a:rPr>
              <a:t>装箱</a:t>
            </a:r>
            <a:r>
              <a:rPr lang="en-US" altLang="zh-CN" sz="2000" dirty="0" err="1">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的重量为</a:t>
            </a:r>
            <a:r>
              <a:rPr lang="en-US" altLang="zh-CN" sz="2000" dirty="0">
                <a:latin typeface="微软雅黑" panose="020B0503020204020204" pitchFamily="34" charset="-122"/>
                <a:ea typeface="微软雅黑" panose="020B0503020204020204" pitchFamily="34" charset="-122"/>
              </a:rPr>
              <a:t>W</a:t>
            </a:r>
            <a:r>
              <a:rPr lang="en-US" altLang="zh-CN" sz="2000" baseline="-25000" dirty="0">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且</a:t>
            </a:r>
          </a:p>
        </p:txBody>
      </p:sp>
      <p:sp>
        <p:nvSpPr>
          <p:cNvPr id="323595" name="Rectangle 11"/>
          <p:cNvSpPr>
            <a:spLocks noChangeArrowheads="1"/>
          </p:cNvSpPr>
          <p:nvPr/>
        </p:nvSpPr>
        <p:spPr bwMode="auto">
          <a:xfrm>
            <a:off x="4110038" y="3214688"/>
            <a:ext cx="9144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endParaRPr lang="zh-CN" altLang="en-US">
              <a:latin typeface="微软雅黑" panose="020B0503020204020204" pitchFamily="34" charset="-122"/>
              <a:ea typeface="微软雅黑" panose="020B0503020204020204" pitchFamily="34" charset="-122"/>
            </a:endParaRPr>
          </a:p>
        </p:txBody>
      </p:sp>
      <p:graphicFrame>
        <p:nvGraphicFramePr>
          <p:cNvPr id="323594" name="Object 10"/>
          <p:cNvGraphicFramePr>
            <a:graphicFrameLocks noChangeAspect="1"/>
          </p:cNvGraphicFramePr>
          <p:nvPr>
            <p:extLst>
              <p:ext uri="{D42A27DB-BD31-4B8C-83A1-F6EECF244321}">
                <p14:modId xmlns:p14="http://schemas.microsoft.com/office/powerpoint/2010/main" val="2751015715"/>
              </p:ext>
            </p:extLst>
          </p:nvPr>
        </p:nvGraphicFramePr>
        <p:xfrm>
          <a:off x="3851920" y="2971800"/>
          <a:ext cx="1447800" cy="762000"/>
        </p:xfrm>
        <a:graphic>
          <a:graphicData uri="http://schemas.openxmlformats.org/presentationml/2006/ole">
            <mc:AlternateContent xmlns:mc="http://schemas.openxmlformats.org/markup-compatibility/2006">
              <mc:Choice xmlns:v="urn:schemas-microsoft-com:vml" Requires="v">
                <p:oleObj spid="_x0000_s199742" name="Microsoft 公式 3.0" r:id="rId3" imgW="927100" imgH="431800" progId="Equation.3">
                  <p:embed/>
                </p:oleObj>
              </mc:Choice>
              <mc:Fallback>
                <p:oleObj name="Microsoft 公式 3.0" r:id="rId3" imgW="927100" imgH="431800" progId="Equation.3">
                  <p:embed/>
                  <p:pic>
                    <p:nvPicPr>
                      <p:cNvPr id="323594"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2971800"/>
                        <a:ext cx="14478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3596" name="Text Box 12"/>
          <p:cNvSpPr txBox="1">
            <a:spLocks noChangeArrowheads="1"/>
          </p:cNvSpPr>
          <p:nvPr/>
        </p:nvSpPr>
        <p:spPr bwMode="auto">
          <a:xfrm>
            <a:off x="838200" y="3962400"/>
            <a:ext cx="7696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000">
                <a:latin typeface="微软雅黑" panose="020B0503020204020204" pitchFamily="34" charset="-122"/>
                <a:ea typeface="微软雅黑" panose="020B0503020204020204" pitchFamily="34" charset="-122"/>
              </a:rPr>
              <a:t>装载问题要求确定是否有一个合理的装载方案可将这个集装箱装上这2艘轮船。如果有，找出一种装载方案。 </a:t>
            </a:r>
          </a:p>
        </p:txBody>
      </p:sp>
      <p:sp>
        <p:nvSpPr>
          <p:cNvPr id="323597" name="Text Box 13"/>
          <p:cNvSpPr txBox="1">
            <a:spLocks noChangeArrowheads="1"/>
          </p:cNvSpPr>
          <p:nvPr/>
        </p:nvSpPr>
        <p:spPr bwMode="auto">
          <a:xfrm>
            <a:off x="838200" y="4876800"/>
            <a:ext cx="76962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50000"/>
              </a:spcBef>
            </a:pPr>
            <a:r>
              <a:rPr lang="zh-CN" altLang="en-US" sz="2000">
                <a:latin typeface="微软雅黑" panose="020B0503020204020204" pitchFamily="34" charset="-122"/>
                <a:ea typeface="微软雅黑" panose="020B0503020204020204" pitchFamily="34" charset="-122"/>
              </a:rPr>
              <a:t>容易证明：如果一个给定装载问题有解，则采用下面的策略可得到最优装载方案。 </a:t>
            </a:r>
          </a:p>
          <a:p>
            <a:pPr algn="just">
              <a:spcBef>
                <a:spcPct val="50000"/>
              </a:spcBef>
            </a:pPr>
            <a:r>
              <a:rPr lang="zh-CN" altLang="en-US" sz="2000">
                <a:latin typeface="微软雅黑" panose="020B0503020204020204" pitchFamily="34" charset="-122"/>
                <a:ea typeface="微软雅黑" panose="020B0503020204020204" pitchFamily="34" charset="-122"/>
              </a:rPr>
              <a:t>(1)首先将第一艘轮船尽可能装满；</a:t>
            </a:r>
          </a:p>
          <a:p>
            <a:pPr algn="just">
              <a:spcBef>
                <a:spcPct val="50000"/>
              </a:spcBef>
            </a:pPr>
            <a:r>
              <a:rPr lang="zh-CN" altLang="en-US" sz="2000">
                <a:latin typeface="微软雅黑" panose="020B0503020204020204" pitchFamily="34" charset="-122"/>
                <a:ea typeface="微软雅黑" panose="020B0503020204020204" pitchFamily="34" charset="-122"/>
              </a:rPr>
              <a:t>(2)将剩余的集装箱装上第二艘轮船。 </a:t>
            </a:r>
          </a:p>
        </p:txBody>
      </p:sp>
    </p:spTree>
    <p:extLst>
      <p:ext uri="{BB962C8B-B14F-4D97-AF65-F5344CB8AC3E}">
        <p14:creationId xmlns:p14="http://schemas.microsoft.com/office/powerpoint/2010/main" val="2053132933"/>
      </p:ext>
    </p:extLst>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23588"/>
                                        </p:tgtEl>
                                        <p:attrNameLst>
                                          <p:attrName>style.visibility</p:attrName>
                                        </p:attrNameLst>
                                      </p:cBhvr>
                                      <p:to>
                                        <p:strVal val="visible"/>
                                      </p:to>
                                    </p:set>
                                    <p:anim calcmode="lin" valueType="num">
                                      <p:cBhvr additive="base">
                                        <p:cTn id="7" dur="500" fill="hold"/>
                                        <p:tgtEl>
                                          <p:spTgt spid="323588"/>
                                        </p:tgtEl>
                                        <p:attrNameLst>
                                          <p:attrName>ppt_x</p:attrName>
                                        </p:attrNameLst>
                                      </p:cBhvr>
                                      <p:tavLst>
                                        <p:tav tm="0">
                                          <p:val>
                                            <p:strVal val="1+#ppt_w/2"/>
                                          </p:val>
                                        </p:tav>
                                        <p:tav tm="100000">
                                          <p:val>
                                            <p:strVal val="#ppt_x"/>
                                          </p:val>
                                        </p:tav>
                                      </p:tavLst>
                                    </p:anim>
                                    <p:anim calcmode="lin" valueType="num">
                                      <p:cBhvr additive="base">
                                        <p:cTn id="8" dur="500" fill="hold"/>
                                        <p:tgtEl>
                                          <p:spTgt spid="32358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3591"/>
                                        </p:tgtEl>
                                        <p:attrNameLst>
                                          <p:attrName>style.visibility</p:attrName>
                                        </p:attrNameLst>
                                      </p:cBhvr>
                                      <p:to>
                                        <p:strVal val="visible"/>
                                      </p:to>
                                    </p:set>
                                    <p:anim calcmode="lin" valueType="num">
                                      <p:cBhvr additive="base">
                                        <p:cTn id="13" dur="500" fill="hold"/>
                                        <p:tgtEl>
                                          <p:spTgt spid="323591"/>
                                        </p:tgtEl>
                                        <p:attrNameLst>
                                          <p:attrName>ppt_x</p:attrName>
                                        </p:attrNameLst>
                                      </p:cBhvr>
                                      <p:tavLst>
                                        <p:tav tm="0">
                                          <p:val>
                                            <p:strVal val="0-#ppt_w/2"/>
                                          </p:val>
                                        </p:tav>
                                        <p:tav tm="100000">
                                          <p:val>
                                            <p:strVal val="#ppt_x"/>
                                          </p:val>
                                        </p:tav>
                                      </p:tavLst>
                                    </p:anim>
                                    <p:anim calcmode="lin" valueType="num">
                                      <p:cBhvr additive="base">
                                        <p:cTn id="14" dur="500" fill="hold"/>
                                        <p:tgtEl>
                                          <p:spTgt spid="32359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23594"/>
                                        </p:tgtEl>
                                        <p:attrNameLst>
                                          <p:attrName>style.visibility</p:attrName>
                                        </p:attrNameLst>
                                      </p:cBhvr>
                                      <p:to>
                                        <p:strVal val="visible"/>
                                      </p:to>
                                    </p:set>
                                    <p:anim calcmode="lin" valueType="num">
                                      <p:cBhvr additive="base">
                                        <p:cTn id="19" dur="500" fill="hold"/>
                                        <p:tgtEl>
                                          <p:spTgt spid="323594"/>
                                        </p:tgtEl>
                                        <p:attrNameLst>
                                          <p:attrName>ppt_x</p:attrName>
                                        </p:attrNameLst>
                                      </p:cBhvr>
                                      <p:tavLst>
                                        <p:tav tm="0">
                                          <p:val>
                                            <p:strVal val="0-#ppt_w/2"/>
                                          </p:val>
                                        </p:tav>
                                        <p:tav tm="100000">
                                          <p:val>
                                            <p:strVal val="#ppt_x"/>
                                          </p:val>
                                        </p:tav>
                                      </p:tavLst>
                                    </p:anim>
                                    <p:anim calcmode="lin" valueType="num">
                                      <p:cBhvr additive="base">
                                        <p:cTn id="20" dur="500" fill="hold"/>
                                        <p:tgtEl>
                                          <p:spTgt spid="32359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323596"/>
                                        </p:tgtEl>
                                        <p:attrNameLst>
                                          <p:attrName>style.visibility</p:attrName>
                                        </p:attrNameLst>
                                      </p:cBhvr>
                                      <p:to>
                                        <p:strVal val="visible"/>
                                      </p:to>
                                    </p:set>
                                    <p:animEffect transition="in" filter="checkerboard(across)">
                                      <p:cBhvr>
                                        <p:cTn id="25" dur="500"/>
                                        <p:tgtEl>
                                          <p:spTgt spid="32359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 presetClass="entr" presetSubtype="5" fill="hold" grpId="0" nodeType="clickEffect">
                                  <p:stCondLst>
                                    <p:cond delay="0"/>
                                  </p:stCondLst>
                                  <p:childTnLst>
                                    <p:set>
                                      <p:cBhvr>
                                        <p:cTn id="29" dur="1" fill="hold">
                                          <p:stCondLst>
                                            <p:cond delay="0"/>
                                          </p:stCondLst>
                                        </p:cTn>
                                        <p:tgtEl>
                                          <p:spTgt spid="323597"/>
                                        </p:tgtEl>
                                        <p:attrNameLst>
                                          <p:attrName>style.visibility</p:attrName>
                                        </p:attrNameLst>
                                      </p:cBhvr>
                                      <p:to>
                                        <p:strVal val="visible"/>
                                      </p:to>
                                    </p:set>
                                    <p:animEffect transition="in" filter="checkerboard(down)">
                                      <p:cBhvr>
                                        <p:cTn id="30" dur="500"/>
                                        <p:tgtEl>
                                          <p:spTgt spid="323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8" grpId="0" autoUpdateAnimBg="0"/>
      <p:bldP spid="323591" grpId="0" autoUpdateAnimBg="0"/>
      <p:bldP spid="323596" grpId="0" autoUpdateAnimBg="0"/>
      <p:bldP spid="323597"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idx="1"/>
          </p:nvPr>
        </p:nvSpPr>
        <p:spPr>
          <a:xfrm>
            <a:off x="611560" y="291228"/>
            <a:ext cx="8229600" cy="5473700"/>
          </a:xfrm>
        </p:spPr>
        <p:txBody>
          <a:bodyPr/>
          <a:lstStyle/>
          <a:p>
            <a:pPr eaLnBrk="1" hangingPunct="1"/>
            <a:r>
              <a:rPr lang="zh-CN" altLang="en-US" dirty="0"/>
              <a:t>分析：</a:t>
            </a:r>
          </a:p>
          <a:p>
            <a:pPr lvl="1" eaLnBrk="1" hangingPunct="1"/>
            <a:r>
              <a:rPr lang="zh-CN" altLang="en-US" dirty="0"/>
              <a:t>解空间：</a:t>
            </a:r>
            <a:r>
              <a:rPr lang="en-US" altLang="zh-CN" i="1" dirty="0"/>
              <a:t>X</a:t>
            </a:r>
            <a:r>
              <a:rPr lang="en-US" altLang="zh-CN" dirty="0"/>
              <a:t>=(</a:t>
            </a:r>
            <a:r>
              <a:rPr lang="en-US" altLang="zh-CN" i="1" dirty="0"/>
              <a:t>x</a:t>
            </a:r>
            <a:r>
              <a:rPr lang="en-US" altLang="zh-CN" baseline="-25000" dirty="0"/>
              <a:t>1</a:t>
            </a:r>
            <a:r>
              <a:rPr lang="en-US" altLang="zh-CN" dirty="0"/>
              <a:t>,</a:t>
            </a:r>
            <a:r>
              <a:rPr lang="en-US" altLang="zh-CN" i="1" dirty="0"/>
              <a:t>x</a:t>
            </a:r>
            <a:r>
              <a:rPr lang="en-US" altLang="zh-CN" baseline="-25000" dirty="0"/>
              <a:t>2</a:t>
            </a:r>
            <a:r>
              <a:rPr lang="en-US" altLang="zh-CN" dirty="0"/>
              <a:t>,…,</a:t>
            </a:r>
            <a:r>
              <a:rPr lang="en-US" altLang="zh-CN" i="1" dirty="0" err="1"/>
              <a:t>x</a:t>
            </a:r>
            <a:r>
              <a:rPr lang="en-US" altLang="zh-CN" i="1" baseline="-25000" dirty="0" err="1"/>
              <a:t>n</a:t>
            </a:r>
            <a:r>
              <a:rPr lang="en-US" altLang="zh-CN" dirty="0"/>
              <a:t>)</a:t>
            </a:r>
            <a:r>
              <a:rPr lang="zh-CN" altLang="en-US" dirty="0"/>
              <a:t>，</a:t>
            </a:r>
            <a:r>
              <a:rPr lang="en-US" altLang="zh-CN" i="1" dirty="0" err="1"/>
              <a:t>x</a:t>
            </a:r>
            <a:r>
              <a:rPr lang="en-US" altLang="zh-CN" i="1" baseline="-25000" dirty="0" err="1"/>
              <a:t>i</a:t>
            </a:r>
            <a:r>
              <a:rPr lang="en-US" altLang="zh-CN" dirty="0" err="1"/>
              <a:t>∈</a:t>
            </a:r>
            <a:r>
              <a:rPr lang="en-US" altLang="zh-CN" i="1" dirty="0" err="1"/>
              <a:t>S</a:t>
            </a:r>
            <a:r>
              <a:rPr lang="en-US" altLang="zh-CN" i="1" baseline="-25000" dirty="0" err="1"/>
              <a:t>i</a:t>
            </a:r>
            <a:r>
              <a:rPr lang="en-US" altLang="zh-CN" dirty="0"/>
              <a:t>={0, 1}</a:t>
            </a:r>
            <a:r>
              <a:rPr lang="zh-CN" altLang="en-US" dirty="0"/>
              <a:t>，</a:t>
            </a:r>
            <a:r>
              <a:rPr lang="en-US" altLang="zh-CN" i="1" dirty="0" err="1"/>
              <a:t>i</a:t>
            </a:r>
            <a:r>
              <a:rPr lang="en-US" altLang="zh-CN" dirty="0"/>
              <a:t>=1,2,…,</a:t>
            </a:r>
            <a:r>
              <a:rPr lang="en-US" altLang="zh-CN" i="1" dirty="0"/>
              <a:t>n</a:t>
            </a:r>
            <a:endParaRPr lang="en-US" altLang="zh-CN" dirty="0"/>
          </a:p>
          <a:p>
            <a:pPr lvl="1" eaLnBrk="1" hangingPunct="1"/>
            <a:r>
              <a:rPr lang="zh-CN" altLang="en-US" dirty="0"/>
              <a:t>约束函数：</a:t>
            </a:r>
          </a:p>
          <a:p>
            <a:pPr lvl="1" eaLnBrk="1" hangingPunct="1">
              <a:buFont typeface="Wingdings" panose="05000000000000000000" pitchFamily="2" charset="2"/>
              <a:buNone/>
            </a:pPr>
            <a:endParaRPr lang="zh-CN" altLang="en-US" sz="1600" dirty="0"/>
          </a:p>
          <a:p>
            <a:pPr lvl="1" eaLnBrk="1" hangingPunct="1"/>
            <a:r>
              <a:rPr lang="zh-CN" altLang="en-US" dirty="0"/>
              <a:t>目标函数：</a:t>
            </a:r>
          </a:p>
          <a:p>
            <a:pPr lvl="2" eaLnBrk="1" hangingPunct="1"/>
            <a:r>
              <a:rPr lang="zh-CN" altLang="en-US" sz="2200" dirty="0"/>
              <a:t>下界：</a:t>
            </a:r>
            <a:r>
              <a:rPr lang="en-US" altLang="zh-CN" sz="2200" dirty="0"/>
              <a:t>…</a:t>
            </a:r>
          </a:p>
          <a:p>
            <a:pPr lvl="2" eaLnBrk="1" hangingPunct="1"/>
            <a:r>
              <a:rPr lang="zh-CN" altLang="en-US" sz="2200" dirty="0"/>
              <a:t>上界：</a:t>
            </a:r>
            <a:r>
              <a:rPr lang="en-US" altLang="zh-CN" sz="2200" dirty="0"/>
              <a:t>…</a:t>
            </a:r>
          </a:p>
          <a:p>
            <a:pPr lvl="1" eaLnBrk="1" hangingPunct="1"/>
            <a:r>
              <a:rPr lang="zh-CN" altLang="en-US" dirty="0"/>
              <a:t>限界函数：</a:t>
            </a:r>
          </a:p>
        </p:txBody>
      </p:sp>
      <p:graphicFrame>
        <p:nvGraphicFramePr>
          <p:cNvPr id="444423" name="Object 7"/>
          <p:cNvGraphicFramePr>
            <a:graphicFrameLocks noChangeAspect="1"/>
          </p:cNvGraphicFramePr>
          <p:nvPr>
            <p:extLst>
              <p:ext uri="{D42A27DB-BD31-4B8C-83A1-F6EECF244321}">
                <p14:modId xmlns:p14="http://schemas.microsoft.com/office/powerpoint/2010/main" val="3008995160"/>
              </p:ext>
            </p:extLst>
          </p:nvPr>
        </p:nvGraphicFramePr>
        <p:xfrm>
          <a:off x="3400833" y="1715042"/>
          <a:ext cx="1512887" cy="849313"/>
        </p:xfrm>
        <a:graphic>
          <a:graphicData uri="http://schemas.openxmlformats.org/presentationml/2006/ole">
            <mc:AlternateContent xmlns:mc="http://schemas.openxmlformats.org/markup-compatibility/2006">
              <mc:Choice xmlns:v="urn:schemas-microsoft-com:vml" Requires="v">
                <p:oleObj spid="_x0000_s200957" name="公式" r:id="rId4" imgW="761669" imgH="431613" progId="Equation.3">
                  <p:embed/>
                </p:oleObj>
              </mc:Choice>
              <mc:Fallback>
                <p:oleObj name="公式" r:id="rId4" imgW="761669" imgH="431613" progId="Equation.3">
                  <p:embed/>
                  <p:pic>
                    <p:nvPicPr>
                      <p:cNvPr id="444423"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0833" y="1715042"/>
                        <a:ext cx="1512887"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4427" name="Object 11"/>
          <p:cNvGraphicFramePr>
            <a:graphicFrameLocks noChangeAspect="1"/>
          </p:cNvGraphicFramePr>
          <p:nvPr>
            <p:extLst>
              <p:ext uri="{D42A27DB-BD31-4B8C-83A1-F6EECF244321}">
                <p14:modId xmlns:p14="http://schemas.microsoft.com/office/powerpoint/2010/main" val="3962394578"/>
              </p:ext>
            </p:extLst>
          </p:nvPr>
        </p:nvGraphicFramePr>
        <p:xfrm>
          <a:off x="3313906" y="2637380"/>
          <a:ext cx="1584325" cy="887412"/>
        </p:xfrm>
        <a:graphic>
          <a:graphicData uri="http://schemas.openxmlformats.org/presentationml/2006/ole">
            <mc:AlternateContent xmlns:mc="http://schemas.openxmlformats.org/markup-compatibility/2006">
              <mc:Choice xmlns:v="urn:schemas-microsoft-com:vml" Requires="v">
                <p:oleObj spid="_x0000_s200958" name="公式" r:id="rId6" imgW="761669" imgH="431613" progId="Equation.3">
                  <p:embed/>
                </p:oleObj>
              </mc:Choice>
              <mc:Fallback>
                <p:oleObj name="公式" r:id="rId6" imgW="761669" imgH="431613" progId="Equation.3">
                  <p:embed/>
                  <p:pic>
                    <p:nvPicPr>
                      <p:cNvPr id="444427"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3906" y="2637380"/>
                        <a:ext cx="1584325"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4432" name="AutoShape 16"/>
          <p:cNvSpPr>
            <a:spLocks noChangeArrowheads="1"/>
          </p:cNvSpPr>
          <p:nvPr/>
        </p:nvSpPr>
        <p:spPr bwMode="auto">
          <a:xfrm>
            <a:off x="1835150" y="6118225"/>
            <a:ext cx="1008063" cy="142875"/>
          </a:xfrm>
          <a:prstGeom prst="rightArrow">
            <a:avLst>
              <a:gd name="adj1" fmla="val 50000"/>
              <a:gd name="adj2" fmla="val 176389"/>
            </a:avLst>
          </a:prstGeom>
          <a:noFill/>
          <a:ln w="25400" algn="ctr">
            <a:solidFill>
              <a:srgbClr val="0000FF"/>
            </a:solidFill>
            <a:miter lim="800000"/>
            <a:headEnd/>
            <a:tailEnd/>
          </a:ln>
          <a:effectLst/>
          <a:extLst>
            <a:ext uri="{909E8E84-426E-40DD-AFC4-6F175D3DCCD1}">
              <a14:hiddenFill xmlns:a14="http://schemas.microsoft.com/office/drawing/2010/main">
                <a:solidFill>
                  <a:srgbClr val="FF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p>
        </p:txBody>
      </p:sp>
      <p:sp>
        <p:nvSpPr>
          <p:cNvPr id="444433" name="AutoShape 17"/>
          <p:cNvSpPr>
            <a:spLocks/>
          </p:cNvSpPr>
          <p:nvPr/>
        </p:nvSpPr>
        <p:spPr bwMode="auto">
          <a:xfrm>
            <a:off x="2987675" y="5827713"/>
            <a:ext cx="215900" cy="720725"/>
          </a:xfrm>
          <a:prstGeom prst="leftBrace">
            <a:avLst>
              <a:gd name="adj1" fmla="val 27819"/>
              <a:gd name="adj2" fmla="val 50000"/>
            </a:avLst>
          </a:prstGeom>
          <a:noFill/>
          <a:ln w="25400">
            <a:solidFill>
              <a:schemeClr val="tx1"/>
            </a:solidFill>
            <a:round/>
            <a:headEnd/>
            <a:tailEnd/>
          </a:ln>
          <a:effectLst/>
          <a:extLst>
            <a:ext uri="{909E8E84-426E-40DD-AFC4-6F175D3DCCD1}">
              <a14:hiddenFill xmlns:a14="http://schemas.microsoft.com/office/drawing/2010/main">
                <a:solidFill>
                  <a:srgbClr val="FF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p>
        </p:txBody>
      </p:sp>
      <p:sp>
        <p:nvSpPr>
          <p:cNvPr id="444434" name="Text Box 18"/>
          <p:cNvSpPr txBox="1">
            <a:spLocks noChangeArrowheads="1"/>
          </p:cNvSpPr>
          <p:nvPr/>
        </p:nvSpPr>
        <p:spPr bwMode="auto">
          <a:xfrm>
            <a:off x="3186113" y="5659438"/>
            <a:ext cx="3690937" cy="45720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dirty="0">
                <a:latin typeface="Times New Roman" panose="02020603050405020304" pitchFamily="18" charset="0"/>
                <a:ea typeface="宋体" panose="02010600030101010101" pitchFamily="2" charset="-122"/>
              </a:rPr>
              <a:t>左孩子：</a:t>
            </a:r>
            <a:r>
              <a:rPr lang="en-US" altLang="zh-CN" i="1" dirty="0" err="1">
                <a:solidFill>
                  <a:srgbClr val="0000FF"/>
                </a:solidFill>
                <a:latin typeface="Times New Roman" panose="02020603050405020304" pitchFamily="18" charset="0"/>
              </a:rPr>
              <a:t>Ew</a:t>
            </a:r>
            <a:r>
              <a:rPr lang="en-US" altLang="zh-CN" dirty="0" err="1">
                <a:solidFill>
                  <a:srgbClr val="0000FF"/>
                </a:solidFill>
                <a:latin typeface="Times New Roman" panose="02020603050405020304" pitchFamily="18" charset="0"/>
              </a:rPr>
              <a:t>+</a:t>
            </a:r>
            <a:r>
              <a:rPr lang="en-US" altLang="zh-CN" i="1" dirty="0" err="1">
                <a:solidFill>
                  <a:srgbClr val="0000FF"/>
                </a:solidFill>
                <a:latin typeface="Times New Roman" panose="02020603050405020304" pitchFamily="18" charset="0"/>
              </a:rPr>
              <a:t>w</a:t>
            </a:r>
            <a:r>
              <a:rPr lang="en-US" altLang="zh-CN" dirty="0">
                <a:solidFill>
                  <a:srgbClr val="0000FF"/>
                </a:solidFill>
                <a:latin typeface="Times New Roman" panose="02020603050405020304" pitchFamily="18" charset="0"/>
              </a:rPr>
              <a:t>[</a:t>
            </a:r>
            <a:r>
              <a:rPr lang="en-US" altLang="zh-CN" i="1" dirty="0" err="1">
                <a:solidFill>
                  <a:srgbClr val="0000FF"/>
                </a:solidFill>
                <a:latin typeface="Times New Roman" panose="02020603050405020304" pitchFamily="18" charset="0"/>
              </a:rPr>
              <a:t>i</a:t>
            </a:r>
            <a:r>
              <a:rPr lang="en-US" altLang="zh-CN" dirty="0">
                <a:solidFill>
                  <a:srgbClr val="0000FF"/>
                </a:solidFill>
                <a:latin typeface="Times New Roman" panose="02020603050405020304" pitchFamily="18" charset="0"/>
              </a:rPr>
              <a:t>] &lt;= </a:t>
            </a:r>
            <a:r>
              <a:rPr lang="en-US" altLang="zh-CN" i="1" dirty="0">
                <a:solidFill>
                  <a:srgbClr val="0000FF"/>
                </a:solidFill>
                <a:latin typeface="Times New Roman" panose="02020603050405020304" pitchFamily="18" charset="0"/>
              </a:rPr>
              <a:t>c</a:t>
            </a:r>
            <a:r>
              <a:rPr lang="en-US" altLang="zh-CN" baseline="-25000" dirty="0">
                <a:solidFill>
                  <a:srgbClr val="0000FF"/>
                </a:solidFill>
                <a:latin typeface="Times New Roman" panose="02020603050405020304" pitchFamily="18" charset="0"/>
              </a:rPr>
              <a:t>1</a:t>
            </a:r>
          </a:p>
        </p:txBody>
      </p:sp>
      <p:sp>
        <p:nvSpPr>
          <p:cNvPr id="444435" name="Text Box 19"/>
          <p:cNvSpPr txBox="1">
            <a:spLocks noChangeArrowheads="1"/>
          </p:cNvSpPr>
          <p:nvPr/>
        </p:nvSpPr>
        <p:spPr bwMode="auto">
          <a:xfrm>
            <a:off x="3176588" y="6189663"/>
            <a:ext cx="4132262" cy="45720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dirty="0">
                <a:latin typeface="Times New Roman" panose="02020603050405020304" pitchFamily="18" charset="0"/>
                <a:ea typeface="宋体" panose="02010600030101010101" pitchFamily="2" charset="-122"/>
              </a:rPr>
              <a:t>右孩子：</a:t>
            </a:r>
            <a:r>
              <a:rPr lang="en-US" altLang="zh-CN" i="1" dirty="0" err="1">
                <a:solidFill>
                  <a:srgbClr val="0000FF"/>
                </a:solidFill>
                <a:latin typeface="Times New Roman" panose="02020603050405020304" pitchFamily="18" charset="0"/>
              </a:rPr>
              <a:t>Ew</a:t>
            </a:r>
            <a:r>
              <a:rPr lang="en-US" altLang="zh-CN" dirty="0">
                <a:solidFill>
                  <a:srgbClr val="0000FF"/>
                </a:solidFill>
                <a:latin typeface="Times New Roman" panose="02020603050405020304" pitchFamily="18" charset="0"/>
              </a:rPr>
              <a:t>+             &gt; </a:t>
            </a:r>
            <a:r>
              <a:rPr lang="en-US" altLang="zh-CN" i="1" dirty="0" err="1">
                <a:solidFill>
                  <a:srgbClr val="0000FF"/>
                </a:solidFill>
                <a:latin typeface="Times New Roman" panose="02020603050405020304" pitchFamily="18" charset="0"/>
              </a:rPr>
              <a:t>bestw</a:t>
            </a:r>
            <a:endParaRPr lang="en-US" altLang="zh-CN" i="1" dirty="0">
              <a:solidFill>
                <a:srgbClr val="0000FF"/>
              </a:solidFill>
              <a:latin typeface="Times New Roman" panose="02020603050405020304" pitchFamily="18" charset="0"/>
            </a:endParaRPr>
          </a:p>
        </p:txBody>
      </p:sp>
      <p:graphicFrame>
        <p:nvGraphicFramePr>
          <p:cNvPr id="444436" name="Object 20"/>
          <p:cNvGraphicFramePr>
            <a:graphicFrameLocks noChangeAspect="1"/>
          </p:cNvGraphicFramePr>
          <p:nvPr>
            <p:extLst>
              <p:ext uri="{D42A27DB-BD31-4B8C-83A1-F6EECF244321}">
                <p14:modId xmlns:p14="http://schemas.microsoft.com/office/powerpoint/2010/main" val="4117980027"/>
              </p:ext>
            </p:extLst>
          </p:nvPr>
        </p:nvGraphicFramePr>
        <p:xfrm>
          <a:off x="5003801" y="6045200"/>
          <a:ext cx="1008360" cy="768350"/>
        </p:xfrm>
        <a:graphic>
          <a:graphicData uri="http://schemas.openxmlformats.org/presentationml/2006/ole">
            <mc:AlternateContent xmlns:mc="http://schemas.openxmlformats.org/markup-compatibility/2006">
              <mc:Choice xmlns:v="urn:schemas-microsoft-com:vml" Requires="v">
                <p:oleObj spid="_x0000_s200959" name="公式" r:id="rId8" imgW="371439" imgH="400042" progId="Equation.3">
                  <p:embed/>
                </p:oleObj>
              </mc:Choice>
              <mc:Fallback>
                <p:oleObj name="公式" r:id="rId8" imgW="371439" imgH="400042" progId="Equation.3">
                  <p:embed/>
                  <p:pic>
                    <p:nvPicPr>
                      <p:cNvPr id="444436"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03801" y="6045200"/>
                        <a:ext cx="1008360" cy="768350"/>
                      </a:xfrm>
                      <a:prstGeom prst="rect">
                        <a:avLst/>
                      </a:prstGeom>
                      <a:noFill/>
                      <a:ln>
                        <a:noFill/>
                      </a:ln>
                      <a:effec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714722404"/>
              </p:ext>
            </p:extLst>
          </p:nvPr>
        </p:nvGraphicFramePr>
        <p:xfrm>
          <a:off x="3591421" y="4149080"/>
          <a:ext cx="2780779" cy="1145027"/>
        </p:xfrm>
        <a:graphic>
          <a:graphicData uri="http://schemas.openxmlformats.org/presentationml/2006/ole">
            <mc:AlternateContent xmlns:mc="http://schemas.openxmlformats.org/markup-compatibility/2006">
              <mc:Choice xmlns:v="urn:schemas-microsoft-com:vml" Requires="v">
                <p:oleObj spid="_x0000_s200960" name="Equation" r:id="rId10" imgW="1079280" imgH="444240" progId="Equation.DSMT4">
                  <p:embed/>
                </p:oleObj>
              </mc:Choice>
              <mc:Fallback>
                <p:oleObj name="Equation" r:id="rId10" imgW="1079280" imgH="444240" progId="Equation.DSMT4">
                  <p:embed/>
                  <p:pic>
                    <p:nvPicPr>
                      <p:cNvPr id="0" name=""/>
                      <p:cNvPicPr/>
                      <p:nvPr/>
                    </p:nvPicPr>
                    <p:blipFill>
                      <a:blip r:embed="rId11"/>
                      <a:stretch>
                        <a:fillRect/>
                      </a:stretch>
                    </p:blipFill>
                    <p:spPr>
                      <a:xfrm>
                        <a:off x="3591421" y="4149080"/>
                        <a:ext cx="2780779" cy="1145027"/>
                      </a:xfrm>
                      <a:prstGeom prst="rect">
                        <a:avLst/>
                      </a:prstGeom>
                    </p:spPr>
                  </p:pic>
                </p:oleObj>
              </mc:Fallback>
            </mc:AlternateContent>
          </a:graphicData>
        </a:graphic>
      </p:graphicFrame>
    </p:spTree>
    <p:extLst>
      <p:ext uri="{BB962C8B-B14F-4D97-AF65-F5344CB8AC3E}">
        <p14:creationId xmlns:p14="http://schemas.microsoft.com/office/powerpoint/2010/main" val="2025690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444423"/>
                                        </p:tgtEl>
                                        <p:attrNameLst>
                                          <p:attrName>style.visibility</p:attrName>
                                        </p:attrNameLst>
                                      </p:cBhvr>
                                      <p:to>
                                        <p:strVal val="visible"/>
                                      </p:to>
                                    </p:set>
                                    <p:animEffect transition="in" filter="wipe(up)">
                                      <p:cBhvr>
                                        <p:cTn id="7" dur="500"/>
                                        <p:tgtEl>
                                          <p:spTgt spid="444423"/>
                                        </p:tgtEl>
                                      </p:cBhvr>
                                    </p:animEffect>
                                  </p:childTnLst>
                                </p:cTn>
                              </p:par>
                              <p:par>
                                <p:cTn id="8" presetID="2" presetClass="entr" presetSubtype="4" fill="hold" nodeType="withEffect">
                                  <p:stCondLst>
                                    <p:cond delay="0"/>
                                  </p:stCondLst>
                                  <p:childTnLst>
                                    <p:set>
                                      <p:cBhvr>
                                        <p:cTn id="9" dur="1" fill="hold">
                                          <p:stCondLst>
                                            <p:cond delay="0"/>
                                          </p:stCondLst>
                                        </p:cTn>
                                        <p:tgtEl>
                                          <p:spTgt spid="444427"/>
                                        </p:tgtEl>
                                        <p:attrNameLst>
                                          <p:attrName>style.visibility</p:attrName>
                                        </p:attrNameLst>
                                      </p:cBhvr>
                                      <p:to>
                                        <p:strVal val="visible"/>
                                      </p:to>
                                    </p:set>
                                    <p:anim calcmode="lin" valueType="num">
                                      <p:cBhvr additive="base">
                                        <p:cTn id="10" dur="500" fill="hold"/>
                                        <p:tgtEl>
                                          <p:spTgt spid="444427"/>
                                        </p:tgtEl>
                                        <p:attrNameLst>
                                          <p:attrName>ppt_x</p:attrName>
                                        </p:attrNameLst>
                                      </p:cBhvr>
                                      <p:tavLst>
                                        <p:tav tm="0">
                                          <p:val>
                                            <p:strVal val="#ppt_x"/>
                                          </p:val>
                                        </p:tav>
                                        <p:tav tm="100000">
                                          <p:val>
                                            <p:strVal val="#ppt_x"/>
                                          </p:val>
                                        </p:tav>
                                      </p:tavLst>
                                    </p:anim>
                                    <p:anim calcmode="lin" valueType="num">
                                      <p:cBhvr additive="base">
                                        <p:cTn id="11" dur="500" fill="hold"/>
                                        <p:tgtEl>
                                          <p:spTgt spid="444427"/>
                                        </p:tgtEl>
                                        <p:attrNameLst>
                                          <p:attrName>ppt_y</p:attrName>
                                        </p:attrNameLst>
                                      </p:cBhvr>
                                      <p:tavLst>
                                        <p:tav tm="0">
                                          <p:val>
                                            <p:strVal val="1+#ppt_h/2"/>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444419">
                                            <p:txEl>
                                              <p:pRg st="7" end="7"/>
                                            </p:txEl>
                                          </p:spTgt>
                                        </p:tgtEl>
                                        <p:attrNameLst>
                                          <p:attrName>style.visibility</p:attrName>
                                        </p:attrNameLst>
                                      </p:cBhvr>
                                      <p:to>
                                        <p:strVal val="visible"/>
                                      </p:to>
                                    </p:set>
                                    <p:animEffect transition="in" filter="wipe(up)">
                                      <p:cBhvr>
                                        <p:cTn id="16" dur="500"/>
                                        <p:tgtEl>
                                          <p:spTgt spid="444419">
                                            <p:txEl>
                                              <p:pRg st="7" end="7"/>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444419">
                                            <p:txEl>
                                              <p:pRg st="5" end="5"/>
                                            </p:txEl>
                                          </p:spTgt>
                                        </p:tgtEl>
                                        <p:attrNameLst>
                                          <p:attrName>style.visibility</p:attrName>
                                        </p:attrNameLst>
                                      </p:cBhvr>
                                      <p:to>
                                        <p:strVal val="visible"/>
                                      </p:to>
                                    </p:set>
                                    <p:animEffect transition="in" filter="wipe(up)">
                                      <p:cBhvr>
                                        <p:cTn id="21" dur="500"/>
                                        <p:tgtEl>
                                          <p:spTgt spid="444419">
                                            <p:txEl>
                                              <p:pRg st="5" end="5"/>
                                            </p:txEl>
                                          </p:spTgt>
                                        </p:tgtEl>
                                      </p:cBhvr>
                                    </p:animEffect>
                                  </p:childTnLst>
                                </p:cTn>
                              </p:par>
                              <p:par>
                                <p:cTn id="22" presetID="22" presetClass="entr" presetSubtype="1" fill="hold" nodeType="withEffect">
                                  <p:stCondLst>
                                    <p:cond delay="0"/>
                                  </p:stCondLst>
                                  <p:childTnLst>
                                    <p:set>
                                      <p:cBhvr>
                                        <p:cTn id="23" dur="1" fill="hold">
                                          <p:stCondLst>
                                            <p:cond delay="0"/>
                                          </p:stCondLst>
                                        </p:cTn>
                                        <p:tgtEl>
                                          <p:spTgt spid="444419">
                                            <p:txEl>
                                              <p:pRg st="6" end="6"/>
                                            </p:txEl>
                                          </p:spTgt>
                                        </p:tgtEl>
                                        <p:attrNameLst>
                                          <p:attrName>style.visibility</p:attrName>
                                        </p:attrNameLst>
                                      </p:cBhvr>
                                      <p:to>
                                        <p:strVal val="visible"/>
                                      </p:to>
                                    </p:set>
                                    <p:animEffect transition="in" filter="wipe(up)">
                                      <p:cBhvr>
                                        <p:cTn id="24" dur="500"/>
                                        <p:tgtEl>
                                          <p:spTgt spid="444419">
                                            <p:txEl>
                                              <p:pRg st="6" end="6"/>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444432"/>
                                        </p:tgtEl>
                                        <p:attrNameLst>
                                          <p:attrName>style.visibility</p:attrName>
                                        </p:attrNameLst>
                                      </p:cBhvr>
                                      <p:to>
                                        <p:strVal val="visible"/>
                                      </p:to>
                                    </p:set>
                                    <p:animEffect transition="in" filter="wipe(left)">
                                      <p:cBhvr>
                                        <p:cTn id="27" dur="500"/>
                                        <p:tgtEl>
                                          <p:spTgt spid="444432"/>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444433"/>
                                        </p:tgtEl>
                                        <p:attrNameLst>
                                          <p:attrName>style.visibility</p:attrName>
                                        </p:attrNameLst>
                                      </p:cBhvr>
                                      <p:to>
                                        <p:strVal val="visible"/>
                                      </p:to>
                                    </p:set>
                                    <p:animEffect transition="in" filter="wipe(left)">
                                      <p:cBhvr>
                                        <p:cTn id="30" dur="500"/>
                                        <p:tgtEl>
                                          <p:spTgt spid="44443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44434"/>
                                        </p:tgtEl>
                                        <p:attrNameLst>
                                          <p:attrName>style.visibility</p:attrName>
                                        </p:attrNameLst>
                                      </p:cBhvr>
                                      <p:to>
                                        <p:strVal val="visible"/>
                                      </p:to>
                                    </p:set>
                                    <p:animEffect transition="in" filter="wipe(left)">
                                      <p:cBhvr>
                                        <p:cTn id="33" dur="500"/>
                                        <p:tgtEl>
                                          <p:spTgt spid="44443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444435"/>
                                        </p:tgtEl>
                                        <p:attrNameLst>
                                          <p:attrName>style.visibility</p:attrName>
                                        </p:attrNameLst>
                                      </p:cBhvr>
                                      <p:to>
                                        <p:strVal val="visible"/>
                                      </p:to>
                                    </p:set>
                                    <p:animEffect transition="in" filter="wipe(left)">
                                      <p:cBhvr>
                                        <p:cTn id="36" dur="500"/>
                                        <p:tgtEl>
                                          <p:spTgt spid="444435"/>
                                        </p:tgtEl>
                                      </p:cBhvr>
                                    </p:animEffect>
                                  </p:childTnLst>
                                </p:cTn>
                              </p:par>
                              <p:par>
                                <p:cTn id="37" presetID="22" presetClass="entr" presetSubtype="8" fill="hold" nodeType="withEffect">
                                  <p:stCondLst>
                                    <p:cond delay="0"/>
                                  </p:stCondLst>
                                  <p:childTnLst>
                                    <p:set>
                                      <p:cBhvr>
                                        <p:cTn id="38" dur="1" fill="hold">
                                          <p:stCondLst>
                                            <p:cond delay="0"/>
                                          </p:stCondLst>
                                        </p:cTn>
                                        <p:tgtEl>
                                          <p:spTgt spid="444436"/>
                                        </p:tgtEl>
                                        <p:attrNameLst>
                                          <p:attrName>style.visibility</p:attrName>
                                        </p:attrNameLst>
                                      </p:cBhvr>
                                      <p:to>
                                        <p:strVal val="visible"/>
                                      </p:to>
                                    </p:set>
                                    <p:animEffect transition="in" filter="wipe(left)">
                                      <p:cBhvr>
                                        <p:cTn id="39" dur="500"/>
                                        <p:tgtEl>
                                          <p:spTgt spid="444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32" grpId="0" animBg="1"/>
      <p:bldP spid="444433" grpId="0" animBg="1"/>
      <p:bldP spid="444434" grpId="0"/>
      <p:bldP spid="44443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a:xfrm>
            <a:off x="467544" y="692696"/>
            <a:ext cx="8229600" cy="5473700"/>
          </a:xfrm>
        </p:spPr>
        <p:txBody>
          <a:bodyPr/>
          <a:lstStyle/>
          <a:p>
            <a:pPr lvl="1" eaLnBrk="1" hangingPunct="1"/>
            <a:r>
              <a:rPr lang="zh-CN" altLang="en-US" dirty="0">
                <a:solidFill>
                  <a:srgbClr val="0000FF"/>
                </a:solidFill>
              </a:rPr>
              <a:t>优先队列式</a:t>
            </a:r>
            <a:r>
              <a:rPr lang="zh-CN" altLang="en-US" dirty="0"/>
              <a:t>分支限界：</a:t>
            </a:r>
          </a:p>
          <a:p>
            <a:pPr lvl="1" eaLnBrk="1" hangingPunct="1">
              <a:buFont typeface="Wingdings" panose="05000000000000000000" pitchFamily="2" charset="2"/>
              <a:buNone/>
            </a:pPr>
            <a:r>
              <a:rPr lang="zh-CN" altLang="en-US" dirty="0"/>
              <a:t>        </a:t>
            </a:r>
            <a:r>
              <a:rPr lang="zh-CN" altLang="en-US" sz="2400" dirty="0"/>
              <a:t>采用最大优先队列存储活结点表。活结点</a:t>
            </a:r>
            <a:r>
              <a:rPr lang="en-US" altLang="zh-CN" sz="2400" i="1" dirty="0"/>
              <a:t>x</a:t>
            </a:r>
            <a:r>
              <a:rPr lang="zh-CN" altLang="en-US" sz="2400" dirty="0"/>
              <a:t>在优先队列中的</a:t>
            </a:r>
            <a:r>
              <a:rPr lang="zh-CN" altLang="en-US" sz="2400" u="sng" dirty="0">
                <a:solidFill>
                  <a:srgbClr val="0000FF"/>
                </a:solidFill>
              </a:rPr>
              <a:t>优先级定义为</a:t>
            </a:r>
            <a:r>
              <a:rPr lang="zh-CN" altLang="en-US" sz="2400" dirty="0"/>
              <a:t>：从根结点到结点</a:t>
            </a:r>
            <a:r>
              <a:rPr lang="en-US" altLang="zh-CN" sz="2400" i="1" dirty="0"/>
              <a:t>x</a:t>
            </a:r>
            <a:r>
              <a:rPr lang="zh-CN" altLang="en-US" sz="2400" dirty="0"/>
              <a:t>的路径所相应的载重量</a:t>
            </a:r>
            <a:r>
              <a:rPr lang="en-US" altLang="zh-CN" sz="2400" i="1" dirty="0" err="1">
                <a:solidFill>
                  <a:srgbClr val="CC0099"/>
                </a:solidFill>
              </a:rPr>
              <a:t>Ew</a:t>
            </a:r>
            <a:r>
              <a:rPr lang="en-US" altLang="zh-CN" sz="2400" i="1" dirty="0">
                <a:solidFill>
                  <a:srgbClr val="CC0099"/>
                </a:solidFill>
              </a:rPr>
              <a:t> +</a:t>
            </a:r>
            <a:r>
              <a:rPr lang="en-US" altLang="zh-CN" sz="2400" i="1" dirty="0">
                <a:solidFill>
                  <a:srgbClr val="0000FF"/>
                </a:solidFill>
              </a:rPr>
              <a:t> </a:t>
            </a:r>
            <a:r>
              <a:rPr lang="zh-CN" altLang="en-US" sz="2400" dirty="0"/>
              <a:t>剩余集装箱的重量</a:t>
            </a:r>
            <a:r>
              <a:rPr lang="en-US" altLang="zh-CN" sz="2400" i="1" dirty="0">
                <a:solidFill>
                  <a:srgbClr val="CC0099"/>
                </a:solidFill>
              </a:rPr>
              <a:t>r</a:t>
            </a:r>
            <a:r>
              <a:rPr lang="zh-CN" altLang="en-US" sz="2400" dirty="0"/>
              <a:t>。</a:t>
            </a:r>
          </a:p>
          <a:p>
            <a:pPr lvl="1" eaLnBrk="1" hangingPunct="1">
              <a:buFont typeface="Wingdings" panose="05000000000000000000" pitchFamily="2" charset="2"/>
              <a:buNone/>
            </a:pPr>
            <a:r>
              <a:rPr lang="zh-CN" altLang="en-US" sz="2400" dirty="0"/>
              <a:t>         子集树中叶结点所相应的载重量与其优先级相同，一旦有一个叶结点成为当前扩展结点，则可以断言该叶结点所相应的解即为最优解。此时可终止算法。</a:t>
            </a:r>
          </a:p>
          <a:p>
            <a:pPr lvl="2" eaLnBrk="1" hangingPunct="1"/>
            <a:r>
              <a:rPr lang="zh-CN" altLang="en-US" dirty="0"/>
              <a:t> 实现方法</a:t>
            </a:r>
            <a:r>
              <a:rPr lang="zh-CN" altLang="en-US" dirty="0">
                <a:sym typeface="Wingdings" panose="05000000000000000000" pitchFamily="2" charset="2"/>
              </a:rPr>
              <a:t>：</a:t>
            </a:r>
            <a:r>
              <a:rPr lang="en-US" altLang="zh-CN" dirty="0">
                <a:sym typeface="Wingdings" panose="05000000000000000000" pitchFamily="2" charset="2"/>
              </a:rPr>
              <a:t>(PT</a:t>
            </a:r>
            <a:r>
              <a:rPr lang="zh-CN" altLang="en-US" dirty="0">
                <a:sym typeface="Wingdings" panose="05000000000000000000" pitchFamily="2" charset="2"/>
              </a:rPr>
              <a:t>表结点的结构</a:t>
            </a:r>
            <a:r>
              <a:rPr lang="en-US" altLang="zh-CN" dirty="0">
                <a:sym typeface="Wingdings" panose="05000000000000000000" pitchFamily="2" charset="2"/>
              </a:rPr>
              <a:t>)</a:t>
            </a:r>
            <a:endParaRPr lang="en-US" altLang="zh-CN" dirty="0"/>
          </a:p>
          <a:p>
            <a:pPr lvl="3" eaLnBrk="1" hangingPunct="1"/>
            <a:r>
              <a:rPr lang="zh-CN" altLang="en-US" sz="2400" dirty="0"/>
              <a:t>在活结点中保存从解空间树的根结点到该活结点的路径；</a:t>
            </a:r>
          </a:p>
          <a:p>
            <a:pPr lvl="3" eaLnBrk="1" hangingPunct="1"/>
            <a:r>
              <a:rPr lang="zh-CN" altLang="en-US" sz="2400" dirty="0"/>
              <a:t>搜索进程中保存当前已构造出的部分解空间树；</a:t>
            </a:r>
          </a:p>
        </p:txBody>
      </p:sp>
    </p:spTree>
    <p:extLst>
      <p:ext uri="{BB962C8B-B14F-4D97-AF65-F5344CB8AC3E}">
        <p14:creationId xmlns:p14="http://schemas.microsoft.com/office/powerpoint/2010/main" val="10384579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827584" y="250032"/>
            <a:ext cx="7793037" cy="1054100"/>
          </a:xfrm>
        </p:spPr>
        <p:txBody>
          <a:bodyPr/>
          <a:lstStyle/>
          <a:p>
            <a:r>
              <a:rPr lang="zh-CN" altLang="en-US" dirty="0"/>
              <a:t>装载问题</a:t>
            </a:r>
          </a:p>
        </p:txBody>
      </p:sp>
      <p:sp>
        <p:nvSpPr>
          <p:cNvPr id="400387" name="Text Box 3"/>
          <p:cNvSpPr txBox="1">
            <a:spLocks noChangeArrowheads="1"/>
          </p:cNvSpPr>
          <p:nvPr/>
        </p:nvSpPr>
        <p:spPr bwMode="auto">
          <a:xfrm>
            <a:off x="206326" y="889654"/>
            <a:ext cx="5638800" cy="52322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zh-CN" sz="2800" dirty="0">
                <a:solidFill>
                  <a:srgbClr val="3366FF"/>
                </a:solidFill>
                <a:latin typeface="微软雅黑" panose="020B0503020204020204" pitchFamily="34" charset="-122"/>
                <a:ea typeface="微软雅黑" panose="020B0503020204020204" pitchFamily="34" charset="-122"/>
              </a:rPr>
              <a:t>2. </a:t>
            </a:r>
            <a:r>
              <a:rPr kumimoji="1" lang="zh-CN" altLang="en-US" sz="2800" dirty="0">
                <a:solidFill>
                  <a:srgbClr val="3366FF"/>
                </a:solidFill>
                <a:latin typeface="微软雅黑" panose="020B0503020204020204" pitchFamily="34" charset="-122"/>
                <a:ea typeface="微软雅黑" panose="020B0503020204020204" pitchFamily="34" charset="-122"/>
              </a:rPr>
              <a:t>实现</a:t>
            </a:r>
          </a:p>
        </p:txBody>
      </p:sp>
      <p:sp>
        <p:nvSpPr>
          <p:cNvPr id="6" name="Text Box 5"/>
          <p:cNvSpPr txBox="1">
            <a:spLocks noChangeArrowheads="1"/>
          </p:cNvSpPr>
          <p:nvPr/>
        </p:nvSpPr>
        <p:spPr bwMode="auto">
          <a:xfrm>
            <a:off x="827088" y="2528667"/>
            <a:ext cx="79200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50000"/>
              </a:spcBef>
              <a:buClr>
                <a:schemeClr val="hlink"/>
              </a:buClr>
              <a:buFont typeface="Wingdings" pitchFamily="2" charset="2"/>
              <a:buChar char="u"/>
            </a:pPr>
            <a:r>
              <a:rPr lang="zh-CN" altLang="en-US" sz="2400" i="0" dirty="0">
                <a:effectLst/>
                <a:latin typeface="微软雅黑" panose="020B0503020204020204" pitchFamily="34" charset="-122"/>
                <a:ea typeface="微软雅黑" panose="020B0503020204020204" pitchFamily="34" charset="-122"/>
              </a:rPr>
              <a:t>在</a:t>
            </a:r>
            <a:r>
              <a:rPr lang="en-US" altLang="zh-CN" sz="2400" i="0" dirty="0">
                <a:effectLst/>
                <a:latin typeface="微软雅黑" panose="020B0503020204020204" pitchFamily="34" charset="-122"/>
                <a:ea typeface="微软雅黑" panose="020B0503020204020204" pitchFamily="34" charset="-122"/>
              </a:rPr>
              <a:t>while</a:t>
            </a:r>
            <a:r>
              <a:rPr lang="zh-CN" altLang="en-US" sz="2400" i="0" dirty="0">
                <a:effectLst/>
                <a:latin typeface="微软雅黑" panose="020B0503020204020204" pitchFamily="34" charset="-122"/>
                <a:ea typeface="微软雅黑" panose="020B0503020204020204" pitchFamily="34" charset="-122"/>
              </a:rPr>
              <a:t>循环中，首先检测当前扩展结点的左儿子结点是否为可行结点。如果是，则将其加入到活结点队列</a:t>
            </a:r>
            <a:r>
              <a:rPr lang="en-US" altLang="zh-CN" sz="2400" i="0" dirty="0">
                <a:effectLst/>
                <a:latin typeface="微软雅黑" panose="020B0503020204020204" pitchFamily="34" charset="-122"/>
                <a:ea typeface="微软雅黑" panose="020B0503020204020204" pitchFamily="34" charset="-122"/>
              </a:rPr>
              <a:t>Q</a:t>
            </a:r>
            <a:r>
              <a:rPr lang="zh-CN" altLang="en-US" sz="2400" i="0" dirty="0">
                <a:effectLst/>
                <a:latin typeface="微软雅黑" panose="020B0503020204020204" pitchFamily="34" charset="-122"/>
                <a:ea typeface="微软雅黑" panose="020B0503020204020204" pitchFamily="34" charset="-122"/>
              </a:rPr>
              <a:t>中。</a:t>
            </a:r>
          </a:p>
        </p:txBody>
      </p:sp>
      <p:sp>
        <p:nvSpPr>
          <p:cNvPr id="7" name="Text Box 6"/>
          <p:cNvSpPr txBox="1">
            <a:spLocks noChangeArrowheads="1"/>
          </p:cNvSpPr>
          <p:nvPr/>
        </p:nvSpPr>
        <p:spPr bwMode="auto">
          <a:xfrm>
            <a:off x="827088" y="1589558"/>
            <a:ext cx="7416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50000"/>
              </a:spcBef>
              <a:buClr>
                <a:schemeClr val="hlink"/>
              </a:buClr>
              <a:buFont typeface="Wingdings" pitchFamily="2" charset="2"/>
              <a:buChar char="u"/>
            </a:pPr>
            <a:r>
              <a:rPr lang="zh-CN" altLang="en-US" sz="2400" i="0" dirty="0">
                <a:effectLst/>
                <a:latin typeface="微软雅黑" panose="020B0503020204020204" pitchFamily="34" charset="-122"/>
                <a:ea typeface="微软雅黑" panose="020B0503020204020204" pitchFamily="34" charset="-122"/>
              </a:rPr>
              <a:t>装载问题的队列式分支限界法</a:t>
            </a:r>
            <a:r>
              <a:rPr lang="zh-CN" altLang="en-US" sz="2400" i="0" dirty="0">
                <a:solidFill>
                  <a:srgbClr val="CC0000"/>
                </a:solidFill>
                <a:effectLst/>
                <a:latin typeface="微软雅黑" panose="020B0503020204020204" pitchFamily="34" charset="-122"/>
                <a:ea typeface="微软雅黑" panose="020B0503020204020204" pitchFamily="34" charset="-122"/>
              </a:rPr>
              <a:t>仅求出所要求的最优值</a:t>
            </a:r>
            <a:r>
              <a:rPr lang="zh-CN" altLang="en-US" sz="2400" i="0" dirty="0">
                <a:effectLst/>
                <a:latin typeface="微软雅黑" panose="020B0503020204020204" pitchFamily="34" charset="-122"/>
                <a:ea typeface="微软雅黑" panose="020B0503020204020204" pitchFamily="34" charset="-122"/>
              </a:rPr>
              <a:t>，稍后将进一步构造最优解。</a:t>
            </a:r>
          </a:p>
        </p:txBody>
      </p:sp>
      <p:sp>
        <p:nvSpPr>
          <p:cNvPr id="8" name="Text Box 7"/>
          <p:cNvSpPr txBox="1">
            <a:spLocks noChangeArrowheads="1"/>
          </p:cNvSpPr>
          <p:nvPr/>
        </p:nvSpPr>
        <p:spPr bwMode="auto">
          <a:xfrm>
            <a:off x="755650" y="3573016"/>
            <a:ext cx="792003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50000"/>
              </a:spcBef>
              <a:buClr>
                <a:schemeClr val="hlink"/>
              </a:buClr>
              <a:buFont typeface="Wingdings" pitchFamily="2" charset="2"/>
              <a:buChar char="u"/>
            </a:pPr>
            <a:r>
              <a:rPr lang="zh-CN" altLang="en-US" sz="2400" i="0" dirty="0">
                <a:effectLst/>
                <a:latin typeface="微软雅黑" panose="020B0503020204020204" pitchFamily="34" charset="-122"/>
                <a:ea typeface="微软雅黑" panose="020B0503020204020204" pitchFamily="34" charset="-122"/>
              </a:rPr>
              <a:t>然后，将其右儿子结点加入到活结点队列中(</a:t>
            </a:r>
            <a:r>
              <a:rPr lang="zh-CN" altLang="en-US" sz="2400" i="0" dirty="0">
                <a:solidFill>
                  <a:srgbClr val="CC0000"/>
                </a:solidFill>
                <a:effectLst/>
                <a:latin typeface="微软雅黑" panose="020B0503020204020204" pitchFamily="34" charset="-122"/>
                <a:ea typeface="微软雅黑" panose="020B0503020204020204" pitchFamily="34" charset="-122"/>
              </a:rPr>
              <a:t>右儿子结点一定是可行结点</a:t>
            </a:r>
            <a:r>
              <a:rPr lang="zh-CN" altLang="en-US" sz="2400" i="0" dirty="0">
                <a:effectLst/>
                <a:latin typeface="微软雅黑" panose="020B0503020204020204" pitchFamily="34" charset="-122"/>
                <a:ea typeface="微软雅黑" panose="020B0503020204020204" pitchFamily="34" charset="-122"/>
              </a:rPr>
              <a:t>)。2个儿子结点都产生后，当前扩展结点被舍弃。</a:t>
            </a:r>
          </a:p>
        </p:txBody>
      </p:sp>
      <p:sp>
        <p:nvSpPr>
          <p:cNvPr id="9" name="Text Box 8"/>
          <p:cNvSpPr txBox="1">
            <a:spLocks noChangeArrowheads="1"/>
          </p:cNvSpPr>
          <p:nvPr/>
        </p:nvSpPr>
        <p:spPr bwMode="auto">
          <a:xfrm>
            <a:off x="755650" y="4869160"/>
            <a:ext cx="792003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50000"/>
              </a:spcBef>
              <a:buClr>
                <a:schemeClr val="hlink"/>
              </a:buClr>
              <a:buFont typeface="Wingdings" pitchFamily="2" charset="2"/>
              <a:buChar char="u"/>
            </a:pPr>
            <a:r>
              <a:rPr lang="zh-CN" altLang="en-US" sz="2400" i="0" dirty="0">
                <a:effectLst/>
                <a:latin typeface="微软雅黑" panose="020B0503020204020204" pitchFamily="34" charset="-122"/>
                <a:ea typeface="微软雅黑" panose="020B0503020204020204" pitchFamily="34" charset="-122"/>
              </a:rPr>
              <a:t>活结点队列中，队首元素被取出作为当前扩展结点。</a:t>
            </a:r>
          </a:p>
          <a:p>
            <a:pPr algn="just">
              <a:spcBef>
                <a:spcPct val="50000"/>
              </a:spcBef>
              <a:buClr>
                <a:schemeClr val="hlink"/>
              </a:buClr>
              <a:buFont typeface="Wingdings" pitchFamily="2" charset="2"/>
              <a:buChar char="u"/>
            </a:pPr>
            <a:r>
              <a:rPr lang="zh-CN" altLang="en-US" sz="2400" i="0" dirty="0">
                <a:effectLst/>
                <a:latin typeface="微软雅黑" panose="020B0503020204020204" pitchFamily="34" charset="-122"/>
                <a:ea typeface="微软雅黑" panose="020B0503020204020204" pitchFamily="34" charset="-122"/>
              </a:rPr>
              <a:t>队列中每一层结点之后，都有一个</a:t>
            </a:r>
            <a:r>
              <a:rPr lang="zh-CN" altLang="en-US" sz="2400" i="0" dirty="0">
                <a:solidFill>
                  <a:srgbClr val="CC0000"/>
                </a:solidFill>
                <a:effectLst/>
                <a:latin typeface="微软雅黑" panose="020B0503020204020204" pitchFamily="34" charset="-122"/>
                <a:ea typeface="微软雅黑" panose="020B0503020204020204" pitchFamily="34" charset="-122"/>
              </a:rPr>
              <a:t>尾部标记-1</a:t>
            </a:r>
            <a:r>
              <a:rPr lang="zh-CN" altLang="en-US" sz="2400" i="0" dirty="0">
                <a:effectLst/>
                <a:latin typeface="微软雅黑" panose="020B0503020204020204" pitchFamily="34" charset="-122"/>
                <a:ea typeface="微软雅黑" panose="020B0503020204020204" pitchFamily="34" charset="-122"/>
              </a:rPr>
              <a:t>。</a:t>
            </a:r>
          </a:p>
          <a:p>
            <a:pPr algn="just">
              <a:spcBef>
                <a:spcPct val="50000"/>
              </a:spcBef>
              <a:buClr>
                <a:schemeClr val="hlink"/>
              </a:buClr>
              <a:buFont typeface="Wingdings" pitchFamily="2" charset="2"/>
              <a:buChar char="u"/>
            </a:pPr>
            <a:r>
              <a:rPr lang="zh-CN" altLang="en-US" sz="2400" i="0" dirty="0">
                <a:effectLst/>
                <a:latin typeface="微软雅黑" panose="020B0503020204020204" pitchFamily="34" charset="-122"/>
                <a:ea typeface="微软雅黑" panose="020B0503020204020204" pitchFamily="34" charset="-122"/>
              </a:rPr>
              <a:t>在取队首元素时，活结点队列一定不空。</a:t>
            </a:r>
          </a:p>
        </p:txBody>
      </p:sp>
    </p:spTree>
    <p:extLst>
      <p:ext uri="{BB962C8B-B14F-4D97-AF65-F5344CB8AC3E}">
        <p14:creationId xmlns:p14="http://schemas.microsoft.com/office/powerpoint/2010/main" val="134707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box(in)">
                                      <p:cBhvr>
                                        <p:cTn id="22" dur="500"/>
                                        <p:tgtEl>
                                          <p:spTgt spid="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Effect transition="in" filter="diamond(in)">
                                      <p:cBhvr>
                                        <p:cTn id="27" dur="2000"/>
                                        <p:tgtEl>
                                          <p:spTgt spid="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9">
                                            <p:txEl>
                                              <p:pRg st="2" end="2"/>
                                            </p:txEl>
                                          </p:spTgt>
                                        </p:tgtEl>
                                        <p:attrNameLst>
                                          <p:attrName>style.visibility</p:attrName>
                                        </p:attrNameLst>
                                      </p:cBhvr>
                                      <p:to>
                                        <p:strVal val="visible"/>
                                      </p:to>
                                    </p:set>
                                    <p:animEffect transition="in" filter="slide(fromBottom)">
                                      <p:cBhvr>
                                        <p:cTn id="32"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8"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r>
              <a:rPr lang="zh-CN" altLang="en-US"/>
              <a:t>装载问题</a:t>
            </a:r>
          </a:p>
        </p:txBody>
      </p:sp>
      <p:sp>
        <p:nvSpPr>
          <p:cNvPr id="439299" name="Text Box 3"/>
          <p:cNvSpPr txBox="1">
            <a:spLocks noChangeArrowheads="1"/>
          </p:cNvSpPr>
          <p:nvPr/>
        </p:nvSpPr>
        <p:spPr bwMode="auto">
          <a:xfrm>
            <a:off x="280938" y="980728"/>
            <a:ext cx="5638800"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zh-CN" sz="3200" dirty="0">
                <a:solidFill>
                  <a:srgbClr val="3366FF"/>
                </a:solidFill>
                <a:latin typeface="微软雅黑" panose="020B0503020204020204" pitchFamily="34" charset="-122"/>
                <a:ea typeface="微软雅黑" panose="020B0503020204020204" pitchFamily="34" charset="-122"/>
              </a:rPr>
              <a:t>2. </a:t>
            </a:r>
            <a:r>
              <a:rPr kumimoji="1" lang="zh-CN" altLang="en-US" sz="3200" dirty="0">
                <a:solidFill>
                  <a:srgbClr val="3366FF"/>
                </a:solidFill>
                <a:latin typeface="微软雅黑" panose="020B0503020204020204" pitchFamily="34" charset="-122"/>
                <a:ea typeface="微软雅黑" panose="020B0503020204020204" pitchFamily="34" charset="-122"/>
              </a:rPr>
              <a:t>实现</a:t>
            </a:r>
          </a:p>
        </p:txBody>
      </p:sp>
      <p:sp>
        <p:nvSpPr>
          <p:cNvPr id="5" name="Text Box 10"/>
          <p:cNvSpPr txBox="1">
            <a:spLocks noChangeArrowheads="1"/>
          </p:cNvSpPr>
          <p:nvPr/>
        </p:nvSpPr>
        <p:spPr bwMode="auto">
          <a:xfrm>
            <a:off x="469454" y="1700212"/>
            <a:ext cx="792003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50000"/>
              </a:spcBef>
              <a:buClr>
                <a:schemeClr val="hlink"/>
              </a:buClr>
              <a:buFont typeface="Wingdings" pitchFamily="2" charset="2"/>
              <a:buChar char="u"/>
            </a:pPr>
            <a:r>
              <a:rPr lang="zh-CN" altLang="en-US" sz="2400" i="0" dirty="0">
                <a:effectLst/>
                <a:latin typeface="微软雅黑" panose="020B0503020204020204" pitchFamily="34" charset="-122"/>
                <a:ea typeface="微软雅黑" panose="020B0503020204020204" pitchFamily="34" charset="-122"/>
              </a:rPr>
              <a:t>当取出的元素是-1时，再判断当前队列是否为空。</a:t>
            </a:r>
          </a:p>
          <a:p>
            <a:pPr algn="just">
              <a:spcBef>
                <a:spcPct val="50000"/>
              </a:spcBef>
              <a:buClr>
                <a:schemeClr val="hlink"/>
              </a:buClr>
              <a:buFont typeface="Wingdings" pitchFamily="2" charset="2"/>
              <a:buChar char="u"/>
            </a:pPr>
            <a:r>
              <a:rPr lang="zh-CN" altLang="en-US" sz="2400" i="0" dirty="0">
                <a:effectLst/>
                <a:latin typeface="微软雅黑" panose="020B0503020204020204" pitchFamily="34" charset="-122"/>
                <a:ea typeface="微软雅黑" panose="020B0503020204020204" pitchFamily="34" charset="-122"/>
              </a:rPr>
              <a:t>如果队列非空，则将尾部标记-1加入活结点队列，</a:t>
            </a:r>
            <a:r>
              <a:rPr lang="zh-CN" altLang="en-US" sz="2400" i="0" dirty="0">
                <a:solidFill>
                  <a:srgbClr val="CC0000"/>
                </a:solidFill>
                <a:effectLst/>
                <a:latin typeface="微软雅黑" panose="020B0503020204020204" pitchFamily="34" charset="-122"/>
                <a:ea typeface="微软雅黑" panose="020B0503020204020204" pitchFamily="34" charset="-122"/>
              </a:rPr>
              <a:t>算法开始处理下一层的活结点</a:t>
            </a:r>
            <a:r>
              <a:rPr lang="zh-CN" altLang="en-US" sz="2400" i="0" dirty="0">
                <a:effectLst/>
                <a:latin typeface="微软雅黑" panose="020B0503020204020204" pitchFamily="34" charset="-122"/>
                <a:ea typeface="微软雅黑" panose="020B0503020204020204" pitchFamily="34" charset="-122"/>
              </a:rPr>
              <a:t>。</a:t>
            </a:r>
          </a:p>
        </p:txBody>
      </p:sp>
      <p:sp>
        <p:nvSpPr>
          <p:cNvPr id="3" name="矩形 2"/>
          <p:cNvSpPr/>
          <p:nvPr/>
        </p:nvSpPr>
        <p:spPr>
          <a:xfrm>
            <a:off x="714054" y="3212976"/>
            <a:ext cx="7890394" cy="2585323"/>
          </a:xfrm>
          <a:prstGeom prst="rect">
            <a:avLst/>
          </a:prstGeom>
        </p:spPr>
        <p:txBody>
          <a:bodyPr wrap="square">
            <a:spAutoFit/>
          </a:bodyPr>
          <a:lstStyle/>
          <a:p>
            <a:r>
              <a:rPr lang="en-US" altLang="zh-CN" sz="1800" dirty="0">
                <a:solidFill>
                  <a:srgbClr val="00B050"/>
                </a:solidFill>
                <a:latin typeface="微软雅黑" panose="020B0503020204020204" pitchFamily="34" charset="-122"/>
                <a:ea typeface="微软雅黑" panose="020B0503020204020204" pitchFamily="34" charset="-122"/>
              </a:rPr>
              <a:t>//</a:t>
            </a:r>
            <a:r>
              <a:rPr lang="zh-CN" altLang="en-US" sz="1800" dirty="0">
                <a:solidFill>
                  <a:srgbClr val="00B050"/>
                </a:solidFill>
                <a:latin typeface="微软雅黑" panose="020B0503020204020204" pitchFamily="34" charset="-122"/>
                <a:ea typeface="微软雅黑" panose="020B0503020204020204" pitchFamily="34" charset="-122"/>
              </a:rPr>
              <a:t>子函数，将当前活节点加入队列</a:t>
            </a:r>
          </a:p>
          <a:p>
            <a:r>
              <a:rPr lang="en-US" altLang="zh-CN" sz="1800" dirty="0">
                <a:solidFill>
                  <a:schemeClr val="tx1"/>
                </a:solidFill>
                <a:latin typeface="微软雅黑" panose="020B0503020204020204" pitchFamily="34" charset="-122"/>
                <a:ea typeface="微软雅黑" panose="020B0503020204020204" pitchFamily="34" charset="-122"/>
              </a:rPr>
              <a:t>void </a:t>
            </a:r>
            <a:r>
              <a:rPr lang="en-US" altLang="zh-CN" sz="1800" dirty="0" err="1">
                <a:solidFill>
                  <a:schemeClr val="tx1"/>
                </a:solidFill>
                <a:latin typeface="微软雅黑" panose="020B0503020204020204" pitchFamily="34" charset="-122"/>
                <a:ea typeface="微软雅黑" panose="020B0503020204020204" pitchFamily="34" charset="-122"/>
              </a:rPr>
              <a:t>EnQueue</a:t>
            </a:r>
            <a:r>
              <a:rPr lang="en-US" altLang="zh-CN" sz="1800" dirty="0">
                <a:solidFill>
                  <a:schemeClr val="tx1"/>
                </a:solidFill>
                <a:latin typeface="微软雅黑" panose="020B0503020204020204" pitchFamily="34" charset="-122"/>
                <a:ea typeface="微软雅黑" panose="020B0503020204020204" pitchFamily="34" charset="-122"/>
              </a:rPr>
              <a:t>(Queue&lt;Type&gt; &amp;Q, Type </a:t>
            </a:r>
            <a:r>
              <a:rPr lang="en-US" altLang="zh-CN" sz="1800" dirty="0" err="1">
                <a:solidFill>
                  <a:schemeClr val="tx1"/>
                </a:solidFill>
                <a:latin typeface="微软雅黑" panose="020B0503020204020204" pitchFamily="34" charset="-122"/>
                <a:ea typeface="微软雅黑" panose="020B0503020204020204" pitchFamily="34" charset="-122"/>
              </a:rPr>
              <a:t>wt</a:t>
            </a:r>
            <a:r>
              <a:rPr lang="en-US" altLang="zh-CN" sz="1800" dirty="0">
                <a:solidFill>
                  <a:schemeClr val="tx1"/>
                </a:solidFill>
                <a:latin typeface="微软雅黑" panose="020B0503020204020204" pitchFamily="34" charset="-122"/>
                <a:ea typeface="微软雅黑" panose="020B0503020204020204" pitchFamily="34" charset="-122"/>
              </a:rPr>
              <a:t>, Type &amp;</a:t>
            </a:r>
            <a:r>
              <a:rPr lang="en-US" altLang="zh-CN" sz="1800" dirty="0" err="1">
                <a:solidFill>
                  <a:schemeClr val="tx1"/>
                </a:solidFill>
                <a:latin typeface="微软雅黑" panose="020B0503020204020204" pitchFamily="34" charset="-122"/>
                <a:ea typeface="微软雅黑" panose="020B0503020204020204" pitchFamily="34" charset="-122"/>
              </a:rPr>
              <a:t>bestw</a:t>
            </a: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dirty="0" err="1">
                <a:solidFill>
                  <a:schemeClr val="tx1"/>
                </a:solidFill>
                <a:latin typeface="微软雅黑" panose="020B0503020204020204" pitchFamily="34" charset="-122"/>
                <a:ea typeface="微软雅黑" panose="020B0503020204020204" pitchFamily="34" charset="-122"/>
              </a:rPr>
              <a:t>int</a:t>
            </a: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dirty="0" err="1">
                <a:solidFill>
                  <a:schemeClr val="tx1"/>
                </a:solidFill>
                <a:latin typeface="微软雅黑" panose="020B0503020204020204" pitchFamily="34" charset="-122"/>
                <a:ea typeface="微软雅黑" panose="020B0503020204020204" pitchFamily="34" charset="-122"/>
              </a:rPr>
              <a:t>i</a:t>
            </a: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dirty="0" err="1">
                <a:solidFill>
                  <a:schemeClr val="tx1"/>
                </a:solidFill>
                <a:latin typeface="微软雅黑" panose="020B0503020204020204" pitchFamily="34" charset="-122"/>
                <a:ea typeface="微软雅黑" panose="020B0503020204020204" pitchFamily="34" charset="-122"/>
              </a:rPr>
              <a:t>int</a:t>
            </a:r>
            <a:r>
              <a:rPr lang="en-US" altLang="zh-CN" sz="1800" dirty="0">
                <a:solidFill>
                  <a:schemeClr val="tx1"/>
                </a:solidFill>
                <a:latin typeface="微软雅黑" panose="020B0503020204020204" pitchFamily="34" charset="-122"/>
                <a:ea typeface="微软雅黑" panose="020B0503020204020204" pitchFamily="34" charset="-122"/>
              </a:rPr>
              <a:t> n) </a:t>
            </a:r>
          </a:p>
          <a:p>
            <a:r>
              <a:rPr lang="en-US" altLang="zh-CN" sz="1800" dirty="0">
                <a:solidFill>
                  <a:schemeClr val="tx1"/>
                </a:solidFill>
                <a:latin typeface="微软雅黑" panose="020B0503020204020204" pitchFamily="34" charset="-122"/>
                <a:ea typeface="微软雅黑" panose="020B0503020204020204" pitchFamily="34" charset="-122"/>
              </a:rPr>
              <a:t>{</a:t>
            </a:r>
          </a:p>
          <a:p>
            <a:r>
              <a:rPr lang="en-US" altLang="zh-CN" sz="1800" dirty="0">
                <a:solidFill>
                  <a:schemeClr val="tx1"/>
                </a:solidFill>
                <a:latin typeface="微软雅黑" panose="020B0503020204020204" pitchFamily="34" charset="-122"/>
                <a:ea typeface="微软雅黑" panose="020B0503020204020204" pitchFamily="34" charset="-122"/>
              </a:rPr>
              <a:t>    if(</a:t>
            </a:r>
            <a:r>
              <a:rPr lang="en-US" altLang="zh-CN" sz="1800" dirty="0" err="1">
                <a:solidFill>
                  <a:schemeClr val="tx1"/>
                </a:solidFill>
                <a:latin typeface="微软雅黑" panose="020B0503020204020204" pitchFamily="34" charset="-122"/>
                <a:ea typeface="微软雅黑" panose="020B0503020204020204" pitchFamily="34" charset="-122"/>
              </a:rPr>
              <a:t>i</a:t>
            </a:r>
            <a:r>
              <a:rPr lang="en-US" altLang="zh-CN" sz="1800" dirty="0">
                <a:solidFill>
                  <a:schemeClr val="tx1"/>
                </a:solidFill>
                <a:latin typeface="微软雅黑" panose="020B0503020204020204" pitchFamily="34" charset="-122"/>
                <a:ea typeface="微软雅黑" panose="020B0503020204020204" pitchFamily="34" charset="-122"/>
              </a:rPr>
              <a:t> == n)     //</a:t>
            </a:r>
            <a:r>
              <a:rPr lang="zh-CN" altLang="en-US" sz="1800" dirty="0">
                <a:solidFill>
                  <a:schemeClr val="tx1"/>
                </a:solidFill>
                <a:latin typeface="微软雅黑" panose="020B0503020204020204" pitchFamily="34" charset="-122"/>
                <a:ea typeface="微软雅黑" panose="020B0503020204020204" pitchFamily="34" charset="-122"/>
              </a:rPr>
              <a:t>可行叶结点</a:t>
            </a:r>
          </a:p>
          <a:p>
            <a:r>
              <a:rPr lang="zh-CN" altLang="en-US" sz="1800" dirty="0">
                <a:solidFill>
                  <a:schemeClr val="tx1"/>
                </a:solidFill>
                <a:latin typeface="微软雅黑" panose="020B0503020204020204" pitchFamily="34" charset="-122"/>
                <a:ea typeface="微软雅黑" panose="020B0503020204020204" pitchFamily="34" charset="-122"/>
              </a:rPr>
              <a:t>    </a:t>
            </a:r>
            <a:r>
              <a:rPr lang="en-US" altLang="zh-CN" sz="1800" dirty="0">
                <a:solidFill>
                  <a:schemeClr val="tx1"/>
                </a:solidFill>
                <a:latin typeface="微软雅黑" panose="020B0503020204020204" pitchFamily="34" charset="-122"/>
                <a:ea typeface="微软雅黑" panose="020B0503020204020204" pitchFamily="34" charset="-122"/>
              </a:rPr>
              <a:t>{     </a:t>
            </a:r>
          </a:p>
          <a:p>
            <a:r>
              <a:rPr lang="en-US" altLang="zh-CN" sz="1800" dirty="0">
                <a:solidFill>
                  <a:schemeClr val="tx1"/>
                </a:solidFill>
                <a:latin typeface="微软雅黑" panose="020B0503020204020204" pitchFamily="34" charset="-122"/>
                <a:ea typeface="微软雅黑" panose="020B0503020204020204" pitchFamily="34" charset="-122"/>
              </a:rPr>
              <a:t>        if(</a:t>
            </a:r>
            <a:r>
              <a:rPr lang="en-US" altLang="zh-CN" sz="1800" dirty="0" err="1">
                <a:solidFill>
                  <a:schemeClr val="tx1"/>
                </a:solidFill>
                <a:latin typeface="微软雅黑" panose="020B0503020204020204" pitchFamily="34" charset="-122"/>
                <a:ea typeface="微软雅黑" panose="020B0503020204020204" pitchFamily="34" charset="-122"/>
              </a:rPr>
              <a:t>wt</a:t>
            </a:r>
            <a:r>
              <a:rPr lang="en-US" altLang="zh-CN" sz="1800" dirty="0">
                <a:solidFill>
                  <a:schemeClr val="tx1"/>
                </a:solidFill>
                <a:latin typeface="微软雅黑" panose="020B0503020204020204" pitchFamily="34" charset="-122"/>
                <a:ea typeface="微软雅黑" panose="020B0503020204020204" pitchFamily="34" charset="-122"/>
              </a:rPr>
              <a:t>&gt;</a:t>
            </a:r>
            <a:r>
              <a:rPr lang="en-US" altLang="zh-CN" sz="1800" dirty="0" err="1">
                <a:solidFill>
                  <a:schemeClr val="tx1"/>
                </a:solidFill>
                <a:latin typeface="微软雅黑" panose="020B0503020204020204" pitchFamily="34" charset="-122"/>
                <a:ea typeface="微软雅黑" panose="020B0503020204020204" pitchFamily="34" charset="-122"/>
              </a:rPr>
              <a:t>bestw</a:t>
            </a: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dirty="0" err="1">
                <a:solidFill>
                  <a:schemeClr val="tx1"/>
                </a:solidFill>
                <a:latin typeface="微软雅黑" panose="020B0503020204020204" pitchFamily="34" charset="-122"/>
                <a:ea typeface="微软雅黑" panose="020B0503020204020204" pitchFamily="34" charset="-122"/>
              </a:rPr>
              <a:t>bestw</a:t>
            </a:r>
            <a:r>
              <a:rPr lang="en-US" altLang="zh-CN" sz="1800" dirty="0">
                <a:solidFill>
                  <a:schemeClr val="tx1"/>
                </a:solidFill>
                <a:latin typeface="微软雅黑" panose="020B0503020204020204" pitchFamily="34" charset="-122"/>
                <a:ea typeface="微软雅黑" panose="020B0503020204020204" pitchFamily="34" charset="-122"/>
              </a:rPr>
              <a:t> = </a:t>
            </a:r>
            <a:r>
              <a:rPr lang="en-US" altLang="zh-CN" sz="1800" dirty="0" err="1">
                <a:solidFill>
                  <a:schemeClr val="tx1"/>
                </a:solidFill>
                <a:latin typeface="微软雅黑" panose="020B0503020204020204" pitchFamily="34" charset="-122"/>
                <a:ea typeface="微软雅黑" panose="020B0503020204020204" pitchFamily="34" charset="-122"/>
              </a:rPr>
              <a:t>wt</a:t>
            </a:r>
            <a:r>
              <a:rPr lang="en-US" altLang="zh-CN" sz="1800" dirty="0">
                <a:solidFill>
                  <a:schemeClr val="tx1"/>
                </a:solidFill>
                <a:latin typeface="微软雅黑" panose="020B0503020204020204" pitchFamily="34" charset="-122"/>
                <a:ea typeface="微软雅黑" panose="020B0503020204020204" pitchFamily="34" charset="-122"/>
              </a:rPr>
              <a:t> ;</a:t>
            </a:r>
          </a:p>
          <a:p>
            <a:r>
              <a:rPr lang="en-US" altLang="zh-CN" sz="1800" dirty="0">
                <a:solidFill>
                  <a:schemeClr val="tx1"/>
                </a:solidFill>
                <a:latin typeface="微软雅黑" panose="020B0503020204020204" pitchFamily="34" charset="-122"/>
                <a:ea typeface="微软雅黑" panose="020B0503020204020204" pitchFamily="34" charset="-122"/>
              </a:rPr>
              <a:t>    }</a:t>
            </a:r>
          </a:p>
          <a:p>
            <a:r>
              <a:rPr lang="en-US" altLang="zh-CN" sz="1800" dirty="0">
                <a:solidFill>
                  <a:schemeClr val="tx1"/>
                </a:solidFill>
                <a:latin typeface="微软雅黑" panose="020B0503020204020204" pitchFamily="34" charset="-122"/>
                <a:ea typeface="微软雅黑" panose="020B0503020204020204" pitchFamily="34" charset="-122"/>
              </a:rPr>
              <a:t>    else </a:t>
            </a:r>
            <a:r>
              <a:rPr lang="en-US" altLang="zh-CN" sz="1800" dirty="0" err="1">
                <a:solidFill>
                  <a:schemeClr val="tx1"/>
                </a:solidFill>
                <a:latin typeface="微软雅黑" panose="020B0503020204020204" pitchFamily="34" charset="-122"/>
                <a:ea typeface="微软雅黑" panose="020B0503020204020204" pitchFamily="34" charset="-122"/>
              </a:rPr>
              <a:t>Q.Add</a:t>
            </a:r>
            <a:r>
              <a:rPr lang="en-US" altLang="zh-CN" sz="1800" dirty="0">
                <a:solidFill>
                  <a:schemeClr val="tx1"/>
                </a:solidFill>
                <a:latin typeface="微软雅黑" panose="020B0503020204020204" pitchFamily="34" charset="-122"/>
                <a:ea typeface="微软雅黑" panose="020B0503020204020204" pitchFamily="34" charset="-122"/>
              </a:rPr>
              <a:t>(</a:t>
            </a:r>
            <a:r>
              <a:rPr lang="en-US" altLang="zh-CN" sz="1800" dirty="0" err="1">
                <a:solidFill>
                  <a:schemeClr val="tx1"/>
                </a:solidFill>
                <a:latin typeface="微软雅黑" panose="020B0503020204020204" pitchFamily="34" charset="-122"/>
                <a:ea typeface="微软雅黑" panose="020B0503020204020204" pitchFamily="34" charset="-122"/>
              </a:rPr>
              <a:t>wt</a:t>
            </a:r>
            <a:r>
              <a:rPr lang="en-US" altLang="zh-CN" sz="1800" dirty="0">
                <a:solidFill>
                  <a:schemeClr val="tx1"/>
                </a:solidFill>
                <a:latin typeface="微软雅黑" panose="020B0503020204020204" pitchFamily="34" charset="-122"/>
                <a:ea typeface="微软雅黑" panose="020B0503020204020204" pitchFamily="34" charset="-122"/>
              </a:rPr>
              <a:t>) ; //</a:t>
            </a:r>
            <a:r>
              <a:rPr lang="zh-CN" altLang="en-US" sz="1800" dirty="0">
                <a:solidFill>
                  <a:schemeClr val="tx1"/>
                </a:solidFill>
                <a:latin typeface="微软雅黑" panose="020B0503020204020204" pitchFamily="34" charset="-122"/>
                <a:ea typeface="微软雅黑" panose="020B0503020204020204" pitchFamily="34" charset="-122"/>
              </a:rPr>
              <a:t>非叶结点，加入活结点队列</a:t>
            </a:r>
          </a:p>
          <a:p>
            <a:r>
              <a:rPr lang="en-US" altLang="zh-CN" sz="1800" dirty="0">
                <a:solidFill>
                  <a:schemeClr val="tx1"/>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466503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a:xfrm>
            <a:off x="-642937" y="260648"/>
            <a:ext cx="7793037" cy="1054100"/>
          </a:xfrm>
        </p:spPr>
        <p:txBody>
          <a:bodyPr/>
          <a:lstStyle/>
          <a:p>
            <a:r>
              <a:rPr lang="zh-CN" altLang="en-US" sz="2400" dirty="0"/>
              <a:t>装载问题</a:t>
            </a:r>
          </a:p>
        </p:txBody>
      </p:sp>
      <p:sp>
        <p:nvSpPr>
          <p:cNvPr id="402435" name="Text Box 3"/>
          <p:cNvSpPr txBox="1">
            <a:spLocks noChangeArrowheads="1"/>
          </p:cNvSpPr>
          <p:nvPr/>
        </p:nvSpPr>
        <p:spPr bwMode="auto">
          <a:xfrm>
            <a:off x="323528" y="731173"/>
            <a:ext cx="5638800" cy="52322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zh-CN" sz="2800" dirty="0">
                <a:solidFill>
                  <a:srgbClr val="3366FF"/>
                </a:solidFill>
                <a:latin typeface="微软雅黑" panose="020B0503020204020204" pitchFamily="34" charset="-122"/>
                <a:ea typeface="微软雅黑" panose="020B0503020204020204" pitchFamily="34" charset="-122"/>
              </a:rPr>
              <a:t>2. </a:t>
            </a:r>
            <a:r>
              <a:rPr kumimoji="1" lang="zh-CN" altLang="en-US" sz="2800" dirty="0">
                <a:solidFill>
                  <a:srgbClr val="3366FF"/>
                </a:solidFill>
                <a:latin typeface="微软雅黑" panose="020B0503020204020204" pitchFamily="34" charset="-122"/>
                <a:ea typeface="微软雅黑" panose="020B0503020204020204" pitchFamily="34" charset="-122"/>
              </a:rPr>
              <a:t>实现</a:t>
            </a:r>
          </a:p>
        </p:txBody>
      </p:sp>
      <p:sp>
        <p:nvSpPr>
          <p:cNvPr id="402436" name="Text Box 4"/>
          <p:cNvSpPr txBox="1">
            <a:spLocks noChangeArrowheads="1"/>
          </p:cNvSpPr>
          <p:nvPr/>
        </p:nvSpPr>
        <p:spPr bwMode="auto">
          <a:xfrm>
            <a:off x="611560" y="1988840"/>
            <a:ext cx="8351837" cy="4967514"/>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nSpc>
                <a:spcPct val="110000"/>
              </a:lnSpc>
            </a:pPr>
            <a:r>
              <a:rPr kumimoji="1" lang="en-US" altLang="zh-CN" sz="1800" dirty="0">
                <a:latin typeface="微软雅黑" panose="020B0503020204020204" pitchFamily="34" charset="-122"/>
                <a:ea typeface="微软雅黑" panose="020B0503020204020204" pitchFamily="34" charset="-122"/>
              </a:rPr>
              <a:t>while (true) {  //</a:t>
            </a:r>
            <a:r>
              <a:rPr kumimoji="1" lang="zh-CN" altLang="en-US" sz="1800" dirty="0">
                <a:latin typeface="微软雅黑" panose="020B0503020204020204" pitchFamily="34" charset="-122"/>
                <a:ea typeface="微软雅黑" panose="020B0503020204020204" pitchFamily="34" charset="-122"/>
              </a:rPr>
              <a:t>搜索解空间树</a:t>
            </a:r>
            <a:endParaRPr kumimoji="1" lang="en-US" altLang="zh-CN" sz="1800" dirty="0">
              <a:latin typeface="微软雅黑" panose="020B0503020204020204" pitchFamily="34" charset="-122"/>
              <a:ea typeface="微软雅黑" panose="020B0503020204020204" pitchFamily="34" charset="-122"/>
            </a:endParaRPr>
          </a:p>
          <a:p>
            <a:pPr>
              <a:lnSpc>
                <a:spcPct val="110000"/>
              </a:lnSpc>
            </a:pPr>
            <a:r>
              <a:rPr kumimoji="1" lang="en-US" altLang="zh-CN" sz="1800" dirty="0">
                <a:latin typeface="微软雅黑" panose="020B0503020204020204" pitchFamily="34" charset="-122"/>
                <a:ea typeface="微软雅黑" panose="020B0503020204020204" pitchFamily="34" charset="-122"/>
              </a:rPr>
              <a:t>      </a:t>
            </a:r>
            <a:r>
              <a:rPr kumimoji="1" lang="en-US" altLang="zh-CN" sz="1800" dirty="0">
                <a:solidFill>
                  <a:srgbClr val="009900"/>
                </a:solidFill>
                <a:latin typeface="微软雅黑" panose="020B0503020204020204" pitchFamily="34" charset="-122"/>
                <a:ea typeface="微软雅黑" panose="020B0503020204020204" pitchFamily="34" charset="-122"/>
              </a:rPr>
              <a:t>// </a:t>
            </a:r>
            <a:r>
              <a:rPr kumimoji="1" lang="zh-CN" altLang="en-US" sz="1800" dirty="0">
                <a:solidFill>
                  <a:srgbClr val="009900"/>
                </a:solidFill>
                <a:latin typeface="微软雅黑" panose="020B0503020204020204" pitchFamily="34" charset="-122"/>
                <a:ea typeface="微软雅黑" panose="020B0503020204020204" pitchFamily="34" charset="-122"/>
              </a:rPr>
              <a:t>检查左儿子结点</a:t>
            </a:r>
          </a:p>
          <a:p>
            <a:pPr>
              <a:lnSpc>
                <a:spcPct val="110000"/>
              </a:lnSpc>
            </a:pPr>
            <a:r>
              <a:rPr kumimoji="1" lang="zh-CN" altLang="en-US" sz="1800" dirty="0">
                <a:latin typeface="微软雅黑" panose="020B0503020204020204" pitchFamily="34" charset="-122"/>
                <a:ea typeface="微软雅黑" panose="020B0503020204020204" pitchFamily="34" charset="-122"/>
              </a:rPr>
              <a:t>      </a:t>
            </a:r>
            <a:r>
              <a:rPr kumimoji="1" lang="en-US" altLang="zh-CN" sz="1800" dirty="0">
                <a:latin typeface="微软雅黑" panose="020B0503020204020204" pitchFamily="34" charset="-122"/>
                <a:ea typeface="微软雅黑" panose="020B0503020204020204" pitchFamily="34" charset="-122"/>
              </a:rPr>
              <a:t>if (</a:t>
            </a:r>
            <a:r>
              <a:rPr kumimoji="1" lang="en-US" altLang="zh-CN" sz="1800" dirty="0" err="1">
                <a:latin typeface="微软雅黑" panose="020B0503020204020204" pitchFamily="34" charset="-122"/>
                <a:ea typeface="微软雅黑" panose="020B0503020204020204" pitchFamily="34" charset="-122"/>
              </a:rPr>
              <a:t>Ew</a:t>
            </a:r>
            <a:r>
              <a:rPr kumimoji="1" lang="en-US" altLang="zh-CN" sz="1800" dirty="0">
                <a:latin typeface="微软雅黑" panose="020B0503020204020204" pitchFamily="34" charset="-122"/>
                <a:ea typeface="微软雅黑" panose="020B0503020204020204" pitchFamily="34" charset="-122"/>
              </a:rPr>
              <a:t> + w[</a:t>
            </a:r>
            <a:r>
              <a:rPr kumimoji="1" lang="en-US" altLang="zh-CN" sz="1800" i="1" dirty="0" err="1">
                <a:latin typeface="微软雅黑" panose="020B0503020204020204" pitchFamily="34" charset="-122"/>
                <a:ea typeface="微软雅黑" panose="020B0503020204020204" pitchFamily="34" charset="-122"/>
              </a:rPr>
              <a:t>i</a:t>
            </a:r>
            <a:r>
              <a:rPr kumimoji="1" lang="en-US" altLang="zh-CN" sz="1800" dirty="0">
                <a:latin typeface="微软雅黑" panose="020B0503020204020204" pitchFamily="34" charset="-122"/>
                <a:ea typeface="微软雅黑" panose="020B0503020204020204" pitchFamily="34" charset="-122"/>
              </a:rPr>
              <a:t>] &lt;= c) 		</a:t>
            </a:r>
            <a:r>
              <a:rPr kumimoji="1" lang="en-US" altLang="zh-CN" sz="1800" dirty="0">
                <a:solidFill>
                  <a:srgbClr val="009900"/>
                </a:solidFill>
                <a:latin typeface="微软雅黑" panose="020B0503020204020204" pitchFamily="34" charset="-122"/>
                <a:ea typeface="微软雅黑" panose="020B0503020204020204" pitchFamily="34" charset="-122"/>
              </a:rPr>
              <a:t>// x[</a:t>
            </a:r>
            <a:r>
              <a:rPr kumimoji="1" lang="en-US" altLang="zh-CN" sz="1800" dirty="0" err="1">
                <a:solidFill>
                  <a:srgbClr val="009900"/>
                </a:solidFill>
                <a:latin typeface="微软雅黑" panose="020B0503020204020204" pitchFamily="34" charset="-122"/>
                <a:ea typeface="微软雅黑" panose="020B0503020204020204" pitchFamily="34" charset="-122"/>
              </a:rPr>
              <a:t>i</a:t>
            </a:r>
            <a:r>
              <a:rPr kumimoji="1" lang="en-US" altLang="zh-CN" sz="1800" dirty="0">
                <a:solidFill>
                  <a:srgbClr val="009900"/>
                </a:solidFill>
                <a:latin typeface="微软雅黑" panose="020B0503020204020204" pitchFamily="34" charset="-122"/>
                <a:ea typeface="微软雅黑" panose="020B0503020204020204" pitchFamily="34" charset="-122"/>
              </a:rPr>
              <a:t>] = 1  </a:t>
            </a:r>
            <a:r>
              <a:rPr kumimoji="1" lang="zh-CN" altLang="en-US" sz="1800" dirty="0">
                <a:solidFill>
                  <a:srgbClr val="009900"/>
                </a:solidFill>
                <a:latin typeface="微软雅黑" panose="020B0503020204020204" pitchFamily="34" charset="-122"/>
                <a:ea typeface="微软雅黑" panose="020B0503020204020204" pitchFamily="34" charset="-122"/>
              </a:rPr>
              <a:t>判断是否可以装上船</a:t>
            </a:r>
          </a:p>
          <a:p>
            <a:pPr>
              <a:lnSpc>
                <a:spcPct val="110000"/>
              </a:lnSpc>
            </a:pPr>
            <a:r>
              <a:rPr kumimoji="1" lang="zh-CN" altLang="en-US" sz="1800" dirty="0">
                <a:latin typeface="微软雅黑" panose="020B0503020204020204" pitchFamily="34" charset="-122"/>
                <a:ea typeface="微软雅黑" panose="020B0503020204020204" pitchFamily="34" charset="-122"/>
              </a:rPr>
              <a:t>         </a:t>
            </a:r>
            <a:r>
              <a:rPr kumimoji="1" lang="en-US" altLang="zh-CN" sz="1800" dirty="0" err="1">
                <a:latin typeface="微软雅黑" panose="020B0503020204020204" pitchFamily="34" charset="-122"/>
                <a:ea typeface="微软雅黑" panose="020B0503020204020204" pitchFamily="34" charset="-122"/>
              </a:rPr>
              <a:t>EnQueue</a:t>
            </a:r>
            <a:r>
              <a:rPr kumimoji="1" lang="en-US" altLang="zh-CN" sz="1800" dirty="0">
                <a:latin typeface="微软雅黑" panose="020B0503020204020204" pitchFamily="34" charset="-122"/>
                <a:ea typeface="微软雅黑" panose="020B0503020204020204" pitchFamily="34" charset="-122"/>
              </a:rPr>
              <a:t>(Q, </a:t>
            </a:r>
            <a:r>
              <a:rPr kumimoji="1" lang="en-US" altLang="zh-CN" sz="1800" dirty="0" err="1">
                <a:latin typeface="微软雅黑" panose="020B0503020204020204" pitchFamily="34" charset="-122"/>
                <a:ea typeface="微软雅黑" panose="020B0503020204020204" pitchFamily="34" charset="-122"/>
              </a:rPr>
              <a:t>Ew</a:t>
            </a:r>
            <a:r>
              <a:rPr kumimoji="1" lang="en-US" altLang="zh-CN" sz="1800" dirty="0">
                <a:latin typeface="微软雅黑" panose="020B0503020204020204" pitchFamily="34" charset="-122"/>
                <a:ea typeface="微软雅黑" panose="020B0503020204020204" pitchFamily="34" charset="-122"/>
              </a:rPr>
              <a:t> + w[</a:t>
            </a:r>
            <a:r>
              <a:rPr kumimoji="1" lang="en-US" altLang="zh-CN" sz="1800" i="1" dirty="0" err="1">
                <a:latin typeface="微软雅黑" panose="020B0503020204020204" pitchFamily="34" charset="-122"/>
                <a:ea typeface="微软雅黑" panose="020B0503020204020204" pitchFamily="34" charset="-122"/>
              </a:rPr>
              <a:t>i</a:t>
            </a:r>
            <a:r>
              <a:rPr kumimoji="1" lang="en-US" altLang="zh-CN" sz="1800" dirty="0">
                <a:latin typeface="微软雅黑" panose="020B0503020204020204" pitchFamily="34" charset="-122"/>
                <a:ea typeface="微软雅黑" panose="020B0503020204020204" pitchFamily="34" charset="-122"/>
              </a:rPr>
              <a:t>], </a:t>
            </a:r>
            <a:r>
              <a:rPr kumimoji="1" lang="en-US" altLang="zh-CN" sz="1800" dirty="0" err="1">
                <a:latin typeface="微软雅黑" panose="020B0503020204020204" pitchFamily="34" charset="-122"/>
                <a:ea typeface="微软雅黑" panose="020B0503020204020204" pitchFamily="34" charset="-122"/>
              </a:rPr>
              <a:t>bestw</a:t>
            </a:r>
            <a:r>
              <a:rPr kumimoji="1" lang="en-US" altLang="zh-CN" sz="1800" dirty="0">
                <a:latin typeface="微软雅黑" panose="020B0503020204020204" pitchFamily="34" charset="-122"/>
                <a:ea typeface="微软雅黑" panose="020B0503020204020204" pitchFamily="34" charset="-122"/>
              </a:rPr>
              <a:t>, </a:t>
            </a:r>
            <a:r>
              <a:rPr kumimoji="1" lang="en-US" altLang="zh-CN" sz="1800" i="1" dirty="0" err="1">
                <a:latin typeface="微软雅黑" panose="020B0503020204020204" pitchFamily="34" charset="-122"/>
                <a:ea typeface="微软雅黑" panose="020B0503020204020204" pitchFamily="34" charset="-122"/>
              </a:rPr>
              <a:t>i</a:t>
            </a:r>
            <a:r>
              <a:rPr kumimoji="1" lang="en-US" altLang="zh-CN" sz="1800" dirty="0">
                <a:latin typeface="微软雅黑" panose="020B0503020204020204" pitchFamily="34" charset="-122"/>
                <a:ea typeface="微软雅黑" panose="020B0503020204020204" pitchFamily="34" charset="-122"/>
              </a:rPr>
              <a:t>, </a:t>
            </a:r>
            <a:r>
              <a:rPr kumimoji="1" lang="en-US" altLang="zh-CN" sz="1800" i="1" dirty="0">
                <a:latin typeface="微软雅黑" panose="020B0503020204020204" pitchFamily="34" charset="-122"/>
                <a:ea typeface="微软雅黑" panose="020B0503020204020204" pitchFamily="34" charset="-122"/>
              </a:rPr>
              <a:t>n</a:t>
            </a:r>
            <a:r>
              <a:rPr kumimoji="1" lang="en-US" altLang="zh-CN" sz="1800" dirty="0">
                <a:latin typeface="微软雅黑" panose="020B0503020204020204" pitchFamily="34" charset="-122"/>
                <a:ea typeface="微软雅黑" panose="020B0503020204020204" pitchFamily="34" charset="-122"/>
              </a:rPr>
              <a:t>); </a:t>
            </a:r>
            <a:r>
              <a:rPr kumimoji="1" lang="en-US" altLang="zh-CN" sz="1800" dirty="0">
                <a:solidFill>
                  <a:srgbClr val="009900"/>
                </a:solidFill>
                <a:latin typeface="微软雅黑" panose="020B0503020204020204" pitchFamily="34" charset="-122"/>
                <a:ea typeface="微软雅黑" panose="020B0503020204020204" pitchFamily="34" charset="-122"/>
              </a:rPr>
              <a:t>//</a:t>
            </a:r>
            <a:r>
              <a:rPr kumimoji="1" lang="zh-CN" altLang="en-US" sz="1800" dirty="0">
                <a:solidFill>
                  <a:srgbClr val="009900"/>
                </a:solidFill>
                <a:latin typeface="微软雅黑" panose="020B0503020204020204" pitchFamily="34" charset="-122"/>
                <a:ea typeface="微软雅黑" panose="020B0503020204020204" pitchFamily="34" charset="-122"/>
              </a:rPr>
              <a:t>将活结点加入到活结点队列</a:t>
            </a:r>
            <a:r>
              <a:rPr kumimoji="1" lang="en-US" altLang="zh-CN" sz="1800" dirty="0">
                <a:solidFill>
                  <a:srgbClr val="009900"/>
                </a:solidFill>
                <a:latin typeface="微软雅黑" panose="020B0503020204020204" pitchFamily="34" charset="-122"/>
                <a:ea typeface="微软雅黑" panose="020B0503020204020204" pitchFamily="34" charset="-122"/>
              </a:rPr>
              <a:t>Q</a:t>
            </a:r>
            <a:r>
              <a:rPr kumimoji="1" lang="zh-CN" altLang="en-US" sz="1800" dirty="0">
                <a:solidFill>
                  <a:srgbClr val="009900"/>
                </a:solidFill>
                <a:latin typeface="微软雅黑" panose="020B0503020204020204" pitchFamily="34" charset="-122"/>
                <a:ea typeface="微软雅黑" panose="020B0503020204020204" pitchFamily="34" charset="-122"/>
              </a:rPr>
              <a:t>中</a:t>
            </a:r>
          </a:p>
          <a:p>
            <a:pPr>
              <a:lnSpc>
                <a:spcPct val="110000"/>
              </a:lnSpc>
            </a:pPr>
            <a:r>
              <a:rPr kumimoji="1" lang="en-US" altLang="zh-CN" sz="1800" dirty="0">
                <a:latin typeface="微软雅黑" panose="020B0503020204020204" pitchFamily="34" charset="-122"/>
                <a:ea typeface="微软雅黑" panose="020B0503020204020204" pitchFamily="34" charset="-122"/>
              </a:rPr>
              <a:t>      </a:t>
            </a:r>
            <a:r>
              <a:rPr kumimoji="1" lang="en-US" altLang="zh-CN" sz="1800" dirty="0">
                <a:solidFill>
                  <a:srgbClr val="009900"/>
                </a:solidFill>
                <a:latin typeface="微软雅黑" panose="020B0503020204020204" pitchFamily="34" charset="-122"/>
                <a:ea typeface="微软雅黑" panose="020B0503020204020204" pitchFamily="34" charset="-122"/>
              </a:rPr>
              <a:t>// </a:t>
            </a:r>
            <a:r>
              <a:rPr kumimoji="1" lang="zh-CN" altLang="en-US" sz="1800" dirty="0">
                <a:solidFill>
                  <a:srgbClr val="009900"/>
                </a:solidFill>
                <a:latin typeface="微软雅黑" panose="020B0503020204020204" pitchFamily="34" charset="-122"/>
                <a:ea typeface="微软雅黑" panose="020B0503020204020204" pitchFamily="34" charset="-122"/>
              </a:rPr>
              <a:t>右儿子结点总是可行的，将其加入到</a:t>
            </a:r>
            <a:r>
              <a:rPr kumimoji="1" lang="en-US" altLang="zh-CN" sz="1800" dirty="0">
                <a:solidFill>
                  <a:srgbClr val="009900"/>
                </a:solidFill>
                <a:latin typeface="微软雅黑" panose="020B0503020204020204" pitchFamily="34" charset="-122"/>
                <a:ea typeface="微软雅黑" panose="020B0503020204020204" pitchFamily="34" charset="-122"/>
              </a:rPr>
              <a:t>Q</a:t>
            </a:r>
            <a:r>
              <a:rPr kumimoji="1" lang="zh-CN" altLang="en-US" sz="1800" dirty="0">
                <a:solidFill>
                  <a:srgbClr val="009900"/>
                </a:solidFill>
                <a:latin typeface="微软雅黑" panose="020B0503020204020204" pitchFamily="34" charset="-122"/>
                <a:ea typeface="微软雅黑" panose="020B0503020204020204" pitchFamily="34" charset="-122"/>
              </a:rPr>
              <a:t>中</a:t>
            </a:r>
            <a:endParaRPr kumimoji="1" lang="en-US" altLang="zh-CN" sz="1800" dirty="0">
              <a:solidFill>
                <a:srgbClr val="009900"/>
              </a:solidFill>
              <a:latin typeface="微软雅黑" panose="020B0503020204020204" pitchFamily="34" charset="-122"/>
              <a:ea typeface="微软雅黑" panose="020B0503020204020204" pitchFamily="34" charset="-122"/>
            </a:endParaRPr>
          </a:p>
          <a:p>
            <a:pPr>
              <a:lnSpc>
                <a:spcPct val="110000"/>
              </a:lnSpc>
            </a:pPr>
            <a:r>
              <a:rPr kumimoji="1" lang="en-US" altLang="zh-CN" sz="1800" dirty="0">
                <a:solidFill>
                  <a:srgbClr val="009900"/>
                </a:solidFill>
                <a:latin typeface="微软雅黑" panose="020B0503020204020204" pitchFamily="34" charset="-122"/>
                <a:ea typeface="微软雅黑" panose="020B0503020204020204" pitchFamily="34" charset="-122"/>
              </a:rPr>
              <a:t>      </a:t>
            </a:r>
            <a:r>
              <a:rPr kumimoji="1" lang="en-US" altLang="zh-CN" sz="1800" dirty="0" err="1">
                <a:latin typeface="微软雅黑" panose="020B0503020204020204" pitchFamily="34" charset="-122"/>
                <a:ea typeface="微软雅黑" panose="020B0503020204020204" pitchFamily="34" charset="-122"/>
              </a:rPr>
              <a:t>EnQueue</a:t>
            </a:r>
            <a:r>
              <a:rPr kumimoji="1" lang="en-US" altLang="zh-CN" sz="1800" dirty="0">
                <a:latin typeface="微软雅黑" panose="020B0503020204020204" pitchFamily="34" charset="-122"/>
                <a:ea typeface="微软雅黑" panose="020B0503020204020204" pitchFamily="34" charset="-122"/>
              </a:rPr>
              <a:t>(Q, </a:t>
            </a:r>
            <a:r>
              <a:rPr kumimoji="1" lang="en-US" altLang="zh-CN" sz="1800" dirty="0" err="1">
                <a:latin typeface="微软雅黑" panose="020B0503020204020204" pitchFamily="34" charset="-122"/>
                <a:ea typeface="微软雅黑" panose="020B0503020204020204" pitchFamily="34" charset="-122"/>
              </a:rPr>
              <a:t>Ew</a:t>
            </a:r>
            <a:r>
              <a:rPr kumimoji="1" lang="en-US" altLang="zh-CN" sz="1800" dirty="0">
                <a:latin typeface="微软雅黑" panose="020B0503020204020204" pitchFamily="34" charset="-122"/>
                <a:ea typeface="微软雅黑" panose="020B0503020204020204" pitchFamily="34" charset="-122"/>
              </a:rPr>
              <a:t>, </a:t>
            </a:r>
            <a:r>
              <a:rPr kumimoji="1" lang="en-US" altLang="zh-CN" sz="1800" dirty="0" err="1">
                <a:latin typeface="微软雅黑" panose="020B0503020204020204" pitchFamily="34" charset="-122"/>
                <a:ea typeface="微软雅黑" panose="020B0503020204020204" pitchFamily="34" charset="-122"/>
              </a:rPr>
              <a:t>bestw</a:t>
            </a:r>
            <a:r>
              <a:rPr kumimoji="1" lang="en-US" altLang="zh-CN" sz="1800" dirty="0">
                <a:latin typeface="微软雅黑" panose="020B0503020204020204" pitchFamily="34" charset="-122"/>
                <a:ea typeface="微软雅黑" panose="020B0503020204020204" pitchFamily="34" charset="-122"/>
              </a:rPr>
              <a:t>, </a:t>
            </a:r>
            <a:r>
              <a:rPr kumimoji="1" lang="en-US" altLang="zh-CN" sz="1800" i="1" dirty="0" err="1">
                <a:latin typeface="微软雅黑" panose="020B0503020204020204" pitchFamily="34" charset="-122"/>
                <a:ea typeface="微软雅黑" panose="020B0503020204020204" pitchFamily="34" charset="-122"/>
              </a:rPr>
              <a:t>i</a:t>
            </a:r>
            <a:r>
              <a:rPr kumimoji="1" lang="en-US" altLang="zh-CN" sz="1800" dirty="0">
                <a:latin typeface="微软雅黑" panose="020B0503020204020204" pitchFamily="34" charset="-122"/>
                <a:ea typeface="微软雅黑" panose="020B0503020204020204" pitchFamily="34" charset="-122"/>
              </a:rPr>
              <a:t>, </a:t>
            </a:r>
            <a:r>
              <a:rPr kumimoji="1" lang="en-US" altLang="zh-CN" sz="1800" i="1" dirty="0">
                <a:latin typeface="微软雅黑" panose="020B0503020204020204" pitchFamily="34" charset="-122"/>
                <a:ea typeface="微软雅黑" panose="020B0503020204020204" pitchFamily="34" charset="-122"/>
              </a:rPr>
              <a:t>n</a:t>
            </a:r>
            <a:r>
              <a:rPr kumimoji="1" lang="en-US" altLang="zh-CN" sz="1800" dirty="0">
                <a:latin typeface="微软雅黑" panose="020B0503020204020204" pitchFamily="34" charset="-122"/>
                <a:ea typeface="微软雅黑" panose="020B0503020204020204" pitchFamily="34" charset="-122"/>
              </a:rPr>
              <a:t>); </a:t>
            </a:r>
            <a:r>
              <a:rPr kumimoji="1" lang="en-US" altLang="zh-CN" sz="1800" dirty="0">
                <a:solidFill>
                  <a:srgbClr val="009900"/>
                </a:solidFill>
                <a:latin typeface="微软雅黑" panose="020B0503020204020204" pitchFamily="34" charset="-122"/>
                <a:ea typeface="微软雅黑" panose="020B0503020204020204" pitchFamily="34" charset="-122"/>
              </a:rPr>
              <a:t>// x[</a:t>
            </a:r>
            <a:r>
              <a:rPr kumimoji="1" lang="en-US" altLang="zh-CN" sz="1800" dirty="0" err="1">
                <a:solidFill>
                  <a:srgbClr val="009900"/>
                </a:solidFill>
                <a:latin typeface="微软雅黑" panose="020B0503020204020204" pitchFamily="34" charset="-122"/>
                <a:ea typeface="微软雅黑" panose="020B0503020204020204" pitchFamily="34" charset="-122"/>
              </a:rPr>
              <a:t>i</a:t>
            </a:r>
            <a:r>
              <a:rPr kumimoji="1" lang="en-US" altLang="zh-CN" sz="1800" dirty="0">
                <a:solidFill>
                  <a:srgbClr val="009900"/>
                </a:solidFill>
                <a:latin typeface="微软雅黑" panose="020B0503020204020204" pitchFamily="34" charset="-122"/>
                <a:ea typeface="微软雅黑" panose="020B0503020204020204" pitchFamily="34" charset="-122"/>
              </a:rPr>
              <a:t>] = 0   </a:t>
            </a:r>
            <a:r>
              <a:rPr kumimoji="1" lang="zh-CN" altLang="en-US" sz="1800" dirty="0">
                <a:solidFill>
                  <a:srgbClr val="009900"/>
                </a:solidFill>
                <a:latin typeface="微软雅黑" panose="020B0503020204020204" pitchFamily="34" charset="-122"/>
                <a:ea typeface="微软雅黑" panose="020B0503020204020204" pitchFamily="34" charset="-122"/>
              </a:rPr>
              <a:t>左孩子是选择</a:t>
            </a:r>
            <a:r>
              <a:rPr kumimoji="1" lang="en-US" altLang="zh-CN" sz="1800" dirty="0">
                <a:solidFill>
                  <a:srgbClr val="009900"/>
                </a:solidFill>
                <a:latin typeface="微软雅黑" panose="020B0503020204020204" pitchFamily="34" charset="-122"/>
                <a:ea typeface="微软雅黑" panose="020B0503020204020204" pitchFamily="34" charset="-122"/>
              </a:rPr>
              <a:t>,</a:t>
            </a:r>
            <a:r>
              <a:rPr kumimoji="1" lang="zh-CN" altLang="en-US" sz="1800" dirty="0">
                <a:solidFill>
                  <a:srgbClr val="009900"/>
                </a:solidFill>
                <a:latin typeface="微软雅黑" panose="020B0503020204020204" pitchFamily="34" charset="-122"/>
                <a:ea typeface="微软雅黑" panose="020B0503020204020204" pitchFamily="34" charset="-122"/>
              </a:rPr>
              <a:t>右孩子是不选</a:t>
            </a:r>
            <a:r>
              <a:rPr kumimoji="1" lang="en-US" altLang="zh-CN" sz="1800" dirty="0">
                <a:solidFill>
                  <a:srgbClr val="009900"/>
                </a:solidFill>
                <a:latin typeface="微软雅黑" panose="020B0503020204020204" pitchFamily="34" charset="-122"/>
                <a:ea typeface="微软雅黑" panose="020B0503020204020204" pitchFamily="34" charset="-122"/>
              </a:rPr>
              <a:t>,</a:t>
            </a:r>
            <a:r>
              <a:rPr kumimoji="1" lang="zh-CN" altLang="en-US" sz="1800" dirty="0">
                <a:solidFill>
                  <a:srgbClr val="009900"/>
                </a:solidFill>
                <a:latin typeface="微软雅黑" panose="020B0503020204020204" pitchFamily="34" charset="-122"/>
                <a:ea typeface="微软雅黑" panose="020B0503020204020204" pitchFamily="34" charset="-122"/>
              </a:rPr>
              <a:t>总有其它方案</a:t>
            </a:r>
            <a:r>
              <a:rPr kumimoji="1" lang="en-US" altLang="zh-CN" sz="1800" dirty="0">
                <a:solidFill>
                  <a:srgbClr val="009900"/>
                </a:solidFill>
                <a:latin typeface="微软雅黑" panose="020B0503020204020204" pitchFamily="34" charset="-122"/>
                <a:ea typeface="微软雅黑" panose="020B0503020204020204" pitchFamily="34" charset="-122"/>
              </a:rPr>
              <a:t>.</a:t>
            </a:r>
          </a:p>
          <a:p>
            <a:pPr>
              <a:lnSpc>
                <a:spcPct val="110000"/>
              </a:lnSpc>
            </a:pPr>
            <a:r>
              <a:rPr kumimoji="1" lang="en-US" altLang="zh-CN" sz="1800" dirty="0">
                <a:latin typeface="微软雅黑" panose="020B0503020204020204" pitchFamily="34" charset="-122"/>
                <a:ea typeface="微软雅黑" panose="020B0503020204020204" pitchFamily="34" charset="-122"/>
              </a:rPr>
              <a:t>      </a:t>
            </a:r>
            <a:r>
              <a:rPr kumimoji="1" lang="en-US" altLang="zh-CN" sz="1800" dirty="0" err="1">
                <a:latin typeface="微软雅黑" panose="020B0503020204020204" pitchFamily="34" charset="-122"/>
                <a:ea typeface="微软雅黑" panose="020B0503020204020204" pitchFamily="34" charset="-122"/>
              </a:rPr>
              <a:t>Q.Delete</a:t>
            </a:r>
            <a:r>
              <a:rPr kumimoji="1" lang="en-US" altLang="zh-CN" sz="1800" dirty="0">
                <a:latin typeface="微软雅黑" panose="020B0503020204020204" pitchFamily="34" charset="-122"/>
                <a:ea typeface="微软雅黑" panose="020B0503020204020204" pitchFamily="34" charset="-122"/>
              </a:rPr>
              <a:t>(</a:t>
            </a:r>
            <a:r>
              <a:rPr kumimoji="1" lang="en-US" altLang="zh-CN" sz="1800" dirty="0" err="1">
                <a:latin typeface="微软雅黑" panose="020B0503020204020204" pitchFamily="34" charset="-122"/>
                <a:ea typeface="微软雅黑" panose="020B0503020204020204" pitchFamily="34" charset="-122"/>
              </a:rPr>
              <a:t>Ew</a:t>
            </a:r>
            <a:r>
              <a:rPr kumimoji="1" lang="en-US" altLang="zh-CN" sz="1800" dirty="0">
                <a:latin typeface="微软雅黑" panose="020B0503020204020204" pitchFamily="34" charset="-122"/>
                <a:ea typeface="微软雅黑" panose="020B0503020204020204" pitchFamily="34" charset="-122"/>
              </a:rPr>
              <a:t>);     		</a:t>
            </a:r>
            <a:r>
              <a:rPr kumimoji="1" lang="en-US" altLang="zh-CN" sz="1800" dirty="0">
                <a:solidFill>
                  <a:srgbClr val="009900"/>
                </a:solidFill>
                <a:latin typeface="微软雅黑" panose="020B0503020204020204" pitchFamily="34" charset="-122"/>
                <a:ea typeface="微软雅黑" panose="020B0503020204020204" pitchFamily="34" charset="-122"/>
              </a:rPr>
              <a:t>// </a:t>
            </a:r>
            <a:r>
              <a:rPr kumimoji="1" lang="zh-CN" altLang="en-US" sz="1800" dirty="0">
                <a:solidFill>
                  <a:srgbClr val="009900"/>
                </a:solidFill>
                <a:latin typeface="微软雅黑" panose="020B0503020204020204" pitchFamily="34" charset="-122"/>
                <a:ea typeface="微软雅黑" panose="020B0503020204020204" pitchFamily="34" charset="-122"/>
              </a:rPr>
              <a:t>取下一扩展结点</a:t>
            </a:r>
          </a:p>
          <a:p>
            <a:pPr>
              <a:lnSpc>
                <a:spcPct val="110000"/>
              </a:lnSpc>
            </a:pPr>
            <a:r>
              <a:rPr kumimoji="1" lang="zh-CN" altLang="en-US" sz="1800" dirty="0">
                <a:latin typeface="微软雅黑" panose="020B0503020204020204" pitchFamily="34" charset="-122"/>
                <a:ea typeface="微软雅黑" panose="020B0503020204020204" pitchFamily="34" charset="-122"/>
              </a:rPr>
              <a:t>      </a:t>
            </a:r>
            <a:r>
              <a:rPr kumimoji="1" lang="en-US" altLang="zh-CN" sz="1800" dirty="0">
                <a:latin typeface="微软雅黑" panose="020B0503020204020204" pitchFamily="34" charset="-122"/>
                <a:ea typeface="微软雅黑" panose="020B0503020204020204" pitchFamily="34" charset="-122"/>
              </a:rPr>
              <a:t>if (</a:t>
            </a:r>
            <a:r>
              <a:rPr kumimoji="1" lang="en-US" altLang="zh-CN" sz="1800" dirty="0" err="1">
                <a:latin typeface="微软雅黑" panose="020B0503020204020204" pitchFamily="34" charset="-122"/>
                <a:ea typeface="微软雅黑" panose="020B0503020204020204" pitchFamily="34" charset="-122"/>
              </a:rPr>
              <a:t>Ew</a:t>
            </a:r>
            <a:r>
              <a:rPr kumimoji="1" lang="en-US" altLang="zh-CN" sz="1800" dirty="0">
                <a:latin typeface="微软雅黑" panose="020B0503020204020204" pitchFamily="34" charset="-122"/>
                <a:ea typeface="微软雅黑" panose="020B0503020204020204" pitchFamily="34" charset="-122"/>
              </a:rPr>
              <a:t> == -1) </a:t>
            </a:r>
            <a:r>
              <a:rPr kumimoji="1" lang="en-US" altLang="zh-CN" sz="1800" dirty="0">
                <a:solidFill>
                  <a:srgbClr val="FF0000"/>
                </a:solidFill>
                <a:latin typeface="微软雅黑" panose="020B0503020204020204" pitchFamily="34" charset="-122"/>
                <a:ea typeface="微软雅黑" panose="020B0503020204020204" pitchFamily="34" charset="-122"/>
              </a:rPr>
              <a:t>{  </a:t>
            </a:r>
            <a:r>
              <a:rPr kumimoji="1" lang="en-US" altLang="zh-CN" sz="1800" dirty="0">
                <a:latin typeface="微软雅黑" panose="020B0503020204020204" pitchFamily="34" charset="-122"/>
                <a:ea typeface="微软雅黑" panose="020B0503020204020204" pitchFamily="34" charset="-122"/>
              </a:rPr>
              <a:t>    		</a:t>
            </a:r>
            <a:r>
              <a:rPr kumimoji="1" lang="en-US" altLang="zh-CN" sz="1800" dirty="0">
                <a:solidFill>
                  <a:srgbClr val="009900"/>
                </a:solidFill>
                <a:latin typeface="微软雅黑" panose="020B0503020204020204" pitchFamily="34" charset="-122"/>
                <a:ea typeface="微软雅黑" panose="020B0503020204020204" pitchFamily="34" charset="-122"/>
              </a:rPr>
              <a:t>// </a:t>
            </a:r>
            <a:r>
              <a:rPr kumimoji="1" lang="zh-CN" altLang="en-US" sz="1800" dirty="0">
                <a:solidFill>
                  <a:srgbClr val="009900"/>
                </a:solidFill>
                <a:latin typeface="微软雅黑" panose="020B0503020204020204" pitchFamily="34" charset="-122"/>
                <a:ea typeface="微软雅黑" panose="020B0503020204020204" pitchFamily="34" charset="-122"/>
              </a:rPr>
              <a:t>同层结点尾部</a:t>
            </a:r>
          </a:p>
          <a:p>
            <a:pPr>
              <a:lnSpc>
                <a:spcPct val="110000"/>
              </a:lnSpc>
            </a:pPr>
            <a:r>
              <a:rPr kumimoji="1" lang="zh-CN" altLang="en-US" sz="1800" dirty="0">
                <a:latin typeface="微软雅黑" panose="020B0503020204020204" pitchFamily="34" charset="-122"/>
                <a:ea typeface="微软雅黑" panose="020B0503020204020204" pitchFamily="34" charset="-122"/>
              </a:rPr>
              <a:t>         </a:t>
            </a:r>
            <a:r>
              <a:rPr kumimoji="1" lang="en-US" altLang="zh-CN" sz="1800" dirty="0">
                <a:latin typeface="微软雅黑" panose="020B0503020204020204" pitchFamily="34" charset="-122"/>
                <a:ea typeface="微软雅黑" panose="020B0503020204020204" pitchFamily="34" charset="-122"/>
              </a:rPr>
              <a:t>if (</a:t>
            </a:r>
            <a:r>
              <a:rPr kumimoji="1" lang="en-US" altLang="zh-CN" sz="1800" dirty="0" err="1">
                <a:latin typeface="微软雅黑" panose="020B0503020204020204" pitchFamily="34" charset="-122"/>
                <a:ea typeface="微软雅黑" panose="020B0503020204020204" pitchFamily="34" charset="-122"/>
              </a:rPr>
              <a:t>Q.IsEmpty</a:t>
            </a:r>
            <a:r>
              <a:rPr kumimoji="1" lang="en-US" altLang="zh-CN" sz="1800" dirty="0">
                <a:latin typeface="微软雅黑" panose="020B0503020204020204" pitchFamily="34" charset="-122"/>
                <a:ea typeface="微软雅黑" panose="020B0503020204020204" pitchFamily="34" charset="-122"/>
              </a:rPr>
              <a:t>()) </a:t>
            </a:r>
          </a:p>
          <a:p>
            <a:pPr>
              <a:lnSpc>
                <a:spcPct val="110000"/>
              </a:lnSpc>
            </a:pPr>
            <a:r>
              <a:rPr kumimoji="1" lang="en-US" altLang="zh-CN" sz="1800" dirty="0">
                <a:latin typeface="微软雅黑" panose="020B0503020204020204" pitchFamily="34" charset="-122"/>
                <a:ea typeface="微软雅黑" panose="020B0503020204020204" pitchFamily="34" charset="-122"/>
              </a:rPr>
              <a:t>	return </a:t>
            </a:r>
            <a:r>
              <a:rPr kumimoji="1" lang="en-US" altLang="zh-CN" sz="1800" dirty="0" err="1">
                <a:latin typeface="微软雅黑" panose="020B0503020204020204" pitchFamily="34" charset="-122"/>
                <a:ea typeface="微软雅黑" panose="020B0503020204020204" pitchFamily="34" charset="-122"/>
              </a:rPr>
              <a:t>bestw</a:t>
            </a:r>
            <a:r>
              <a:rPr kumimoji="1" lang="en-US" altLang="zh-CN" sz="1800" dirty="0">
                <a:latin typeface="微软雅黑" panose="020B0503020204020204" pitchFamily="34" charset="-122"/>
                <a:ea typeface="微软雅黑" panose="020B0503020204020204" pitchFamily="34" charset="-122"/>
              </a:rPr>
              <a:t>;</a:t>
            </a:r>
          </a:p>
          <a:p>
            <a:pPr>
              <a:lnSpc>
                <a:spcPct val="110000"/>
              </a:lnSpc>
            </a:pPr>
            <a:r>
              <a:rPr kumimoji="1" lang="en-US" altLang="zh-CN" sz="1800" dirty="0">
                <a:latin typeface="微软雅黑" panose="020B0503020204020204" pitchFamily="34" charset="-122"/>
                <a:ea typeface="微软雅黑" panose="020B0503020204020204" pitchFamily="34" charset="-122"/>
              </a:rPr>
              <a:t>         </a:t>
            </a:r>
            <a:r>
              <a:rPr kumimoji="1" lang="en-US" altLang="zh-CN" sz="1800" dirty="0" err="1">
                <a:latin typeface="微软雅黑" panose="020B0503020204020204" pitchFamily="34" charset="-122"/>
                <a:ea typeface="微软雅黑" panose="020B0503020204020204" pitchFamily="34" charset="-122"/>
              </a:rPr>
              <a:t>Q.Add</a:t>
            </a:r>
            <a:r>
              <a:rPr kumimoji="1" lang="en-US" altLang="zh-CN" sz="1800" dirty="0">
                <a:latin typeface="微软雅黑" panose="020B0503020204020204" pitchFamily="34" charset="-122"/>
                <a:ea typeface="微软雅黑" panose="020B0503020204020204" pitchFamily="34" charset="-122"/>
              </a:rPr>
              <a:t>(-1);        		</a:t>
            </a:r>
            <a:r>
              <a:rPr kumimoji="1" lang="en-US" altLang="zh-CN" sz="1800" dirty="0">
                <a:solidFill>
                  <a:srgbClr val="009900"/>
                </a:solidFill>
                <a:latin typeface="微软雅黑" panose="020B0503020204020204" pitchFamily="34" charset="-122"/>
                <a:ea typeface="微软雅黑" panose="020B0503020204020204" pitchFamily="34" charset="-122"/>
              </a:rPr>
              <a:t>// </a:t>
            </a:r>
            <a:r>
              <a:rPr kumimoji="1" lang="zh-CN" altLang="en-US" sz="1800" dirty="0">
                <a:solidFill>
                  <a:srgbClr val="009900"/>
                </a:solidFill>
                <a:latin typeface="微软雅黑" panose="020B0503020204020204" pitchFamily="34" charset="-122"/>
                <a:ea typeface="微软雅黑" panose="020B0503020204020204" pitchFamily="34" charset="-122"/>
              </a:rPr>
              <a:t>同层结点尾部标志</a:t>
            </a:r>
          </a:p>
          <a:p>
            <a:pPr>
              <a:lnSpc>
                <a:spcPct val="110000"/>
              </a:lnSpc>
            </a:pPr>
            <a:r>
              <a:rPr kumimoji="1" lang="zh-CN" altLang="en-US" sz="1800" dirty="0">
                <a:latin typeface="微软雅黑" panose="020B0503020204020204" pitchFamily="34" charset="-122"/>
                <a:ea typeface="微软雅黑" panose="020B0503020204020204" pitchFamily="34" charset="-122"/>
              </a:rPr>
              <a:t>         </a:t>
            </a:r>
            <a:r>
              <a:rPr kumimoji="1" lang="en-US" altLang="zh-CN" sz="1800" dirty="0" err="1">
                <a:latin typeface="微软雅黑" panose="020B0503020204020204" pitchFamily="34" charset="-122"/>
                <a:ea typeface="微软雅黑" panose="020B0503020204020204" pitchFamily="34" charset="-122"/>
              </a:rPr>
              <a:t>Q.Delete</a:t>
            </a:r>
            <a:r>
              <a:rPr kumimoji="1" lang="en-US" altLang="zh-CN" sz="1800" dirty="0">
                <a:latin typeface="微软雅黑" panose="020B0503020204020204" pitchFamily="34" charset="-122"/>
                <a:ea typeface="微软雅黑" panose="020B0503020204020204" pitchFamily="34" charset="-122"/>
              </a:rPr>
              <a:t>(</a:t>
            </a:r>
            <a:r>
              <a:rPr kumimoji="1" lang="en-US" altLang="zh-CN" sz="1800" dirty="0" err="1">
                <a:latin typeface="微软雅黑" panose="020B0503020204020204" pitchFamily="34" charset="-122"/>
                <a:ea typeface="微软雅黑" panose="020B0503020204020204" pitchFamily="34" charset="-122"/>
              </a:rPr>
              <a:t>Ew</a:t>
            </a:r>
            <a:r>
              <a:rPr kumimoji="1" lang="en-US" altLang="zh-CN" sz="1800" dirty="0">
                <a:latin typeface="微软雅黑" panose="020B0503020204020204" pitchFamily="34" charset="-122"/>
                <a:ea typeface="微软雅黑" panose="020B0503020204020204" pitchFamily="34" charset="-122"/>
              </a:rPr>
              <a:t>);  		</a:t>
            </a:r>
            <a:r>
              <a:rPr kumimoji="1" lang="en-US" altLang="zh-CN" sz="1800" dirty="0">
                <a:solidFill>
                  <a:srgbClr val="009900"/>
                </a:solidFill>
                <a:latin typeface="微软雅黑" panose="020B0503020204020204" pitchFamily="34" charset="-122"/>
                <a:ea typeface="微软雅黑" panose="020B0503020204020204" pitchFamily="34" charset="-122"/>
              </a:rPr>
              <a:t>// </a:t>
            </a:r>
            <a:r>
              <a:rPr kumimoji="1" lang="zh-CN" altLang="en-US" sz="1800" dirty="0">
                <a:solidFill>
                  <a:srgbClr val="009900"/>
                </a:solidFill>
                <a:latin typeface="微软雅黑" panose="020B0503020204020204" pitchFamily="34" charset="-122"/>
                <a:ea typeface="微软雅黑" panose="020B0503020204020204" pitchFamily="34" charset="-122"/>
              </a:rPr>
              <a:t>取下一扩展结点</a:t>
            </a:r>
          </a:p>
          <a:p>
            <a:pPr>
              <a:lnSpc>
                <a:spcPct val="110000"/>
              </a:lnSpc>
            </a:pPr>
            <a:r>
              <a:rPr kumimoji="1" lang="zh-CN" altLang="en-US" sz="1800" dirty="0">
                <a:latin typeface="微软雅黑" panose="020B0503020204020204" pitchFamily="34" charset="-122"/>
                <a:ea typeface="微软雅黑" panose="020B0503020204020204" pitchFamily="34" charset="-122"/>
              </a:rPr>
              <a:t>         </a:t>
            </a:r>
            <a:r>
              <a:rPr kumimoji="1" lang="en-US" altLang="zh-CN" sz="1800" i="1" dirty="0" err="1">
                <a:latin typeface="微软雅黑" panose="020B0503020204020204" pitchFamily="34" charset="-122"/>
                <a:ea typeface="微软雅黑" panose="020B0503020204020204" pitchFamily="34" charset="-122"/>
              </a:rPr>
              <a:t>i</a:t>
            </a:r>
            <a:r>
              <a:rPr kumimoji="1" lang="en-US" altLang="zh-CN" sz="1800" dirty="0">
                <a:latin typeface="微软雅黑" panose="020B0503020204020204" pitchFamily="34" charset="-122"/>
                <a:ea typeface="微软雅黑" panose="020B0503020204020204" pitchFamily="34" charset="-122"/>
              </a:rPr>
              <a:t>++;</a:t>
            </a:r>
            <a:r>
              <a:rPr kumimoji="1" lang="en-US" altLang="zh-CN" sz="1800" dirty="0">
                <a:solidFill>
                  <a:srgbClr val="FF0000"/>
                </a:solidFill>
                <a:latin typeface="微软雅黑" panose="020B0503020204020204" pitchFamily="34" charset="-122"/>
                <a:ea typeface="微软雅黑" panose="020B0503020204020204" pitchFamily="34" charset="-122"/>
              </a:rPr>
              <a:t>}  </a:t>
            </a:r>
            <a:r>
              <a:rPr kumimoji="1" lang="en-US" altLang="zh-CN" sz="1800" dirty="0">
                <a:latin typeface="微软雅黑" panose="020B0503020204020204" pitchFamily="34" charset="-122"/>
                <a:ea typeface="微软雅黑" panose="020B0503020204020204" pitchFamily="34" charset="-122"/>
              </a:rPr>
              <a:t>               		</a:t>
            </a:r>
            <a:r>
              <a:rPr kumimoji="1" lang="en-US" altLang="zh-CN" sz="1800" dirty="0">
                <a:solidFill>
                  <a:srgbClr val="009900"/>
                </a:solidFill>
                <a:latin typeface="微软雅黑" panose="020B0503020204020204" pitchFamily="34" charset="-122"/>
                <a:ea typeface="微软雅黑" panose="020B0503020204020204" pitchFamily="34" charset="-122"/>
              </a:rPr>
              <a:t>// </a:t>
            </a:r>
            <a:r>
              <a:rPr kumimoji="1" lang="zh-CN" altLang="en-US" sz="1800" dirty="0">
                <a:solidFill>
                  <a:srgbClr val="009900"/>
                </a:solidFill>
                <a:latin typeface="微软雅黑" panose="020B0503020204020204" pitchFamily="34" charset="-122"/>
                <a:ea typeface="微软雅黑" panose="020B0503020204020204" pitchFamily="34" charset="-122"/>
              </a:rPr>
              <a:t>进入下一层      </a:t>
            </a:r>
          </a:p>
          <a:p>
            <a:pPr>
              <a:lnSpc>
                <a:spcPct val="110000"/>
              </a:lnSpc>
            </a:pPr>
            <a:r>
              <a:rPr kumimoji="1" lang="en-US" altLang="zh-CN" sz="1800" dirty="0">
                <a:latin typeface="微软雅黑" panose="020B0503020204020204" pitchFamily="34" charset="-122"/>
                <a:ea typeface="微软雅黑" panose="020B0503020204020204" pitchFamily="34" charset="-122"/>
              </a:rPr>
              <a:t>}</a:t>
            </a:r>
          </a:p>
          <a:p>
            <a:pPr>
              <a:lnSpc>
                <a:spcPct val="110000"/>
              </a:lnSpc>
            </a:pPr>
            <a:r>
              <a:rPr kumimoji="1" lang="zh-CN" altLang="en-US" sz="1800" dirty="0">
                <a:latin typeface="微软雅黑" panose="020B0503020204020204" pitchFamily="34" charset="-122"/>
                <a:ea typeface="微软雅黑" panose="020B0503020204020204" pitchFamily="34" charset="-122"/>
              </a:rPr>
              <a:t>｝</a:t>
            </a:r>
            <a:endParaRPr kumimoji="1" lang="en-US" altLang="zh-CN" sz="1800" dirty="0">
              <a:latin typeface="微软雅黑" panose="020B0503020204020204" pitchFamily="34" charset="-122"/>
              <a:ea typeface="微软雅黑" panose="020B0503020204020204" pitchFamily="34" charset="-122"/>
            </a:endParaRPr>
          </a:p>
        </p:txBody>
      </p:sp>
      <p:sp>
        <p:nvSpPr>
          <p:cNvPr id="5" name="Text Box 6"/>
          <p:cNvSpPr txBox="1">
            <a:spLocks noChangeArrowheads="1"/>
          </p:cNvSpPr>
          <p:nvPr/>
        </p:nvSpPr>
        <p:spPr bwMode="auto">
          <a:xfrm>
            <a:off x="5822950" y="0"/>
            <a:ext cx="2844048" cy="1938992"/>
          </a:xfrm>
          <a:prstGeom prst="rect">
            <a:avLst/>
          </a:prstGeom>
          <a:solidFill>
            <a:srgbClr val="FFFF00"/>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dirty="0" err="1">
                <a:solidFill>
                  <a:srgbClr val="000000"/>
                </a:solidFill>
                <a:latin typeface="微软雅黑" panose="020B0503020204020204" pitchFamily="34" charset="-122"/>
                <a:ea typeface="微软雅黑" panose="020B0503020204020204" pitchFamily="34" charset="-122"/>
              </a:rPr>
              <a:t>Ew</a:t>
            </a:r>
            <a:r>
              <a:rPr lang="en-US" altLang="zh-CN" b="0" dirty="0">
                <a:solidFill>
                  <a:srgbClr val="000000"/>
                </a:solidFill>
                <a:latin typeface="微软雅黑" panose="020B0503020204020204" pitchFamily="34" charset="-122"/>
                <a:ea typeface="微软雅黑" panose="020B0503020204020204" pitchFamily="34" charset="-122"/>
              </a:rPr>
              <a:t>: </a:t>
            </a:r>
            <a:r>
              <a:rPr lang="zh-CN" altLang="en-US" b="0" dirty="0">
                <a:solidFill>
                  <a:srgbClr val="000000"/>
                </a:solidFill>
                <a:latin typeface="微软雅黑" panose="020B0503020204020204" pitchFamily="34" charset="-122"/>
                <a:ea typeface="微软雅黑" panose="020B0503020204020204" pitchFamily="34" charset="-122"/>
              </a:rPr>
              <a:t>扩展节点的载重量</a:t>
            </a:r>
          </a:p>
          <a:p>
            <a:r>
              <a:rPr lang="en-US" altLang="zh-CN" b="0" dirty="0">
                <a:solidFill>
                  <a:srgbClr val="000000"/>
                </a:solidFill>
                <a:latin typeface="微软雅黑" panose="020B0503020204020204" pitchFamily="34" charset="-122"/>
                <a:ea typeface="微软雅黑" panose="020B0503020204020204" pitchFamily="34" charset="-122"/>
              </a:rPr>
              <a:t>W</a:t>
            </a:r>
            <a:r>
              <a:rPr lang="zh-CN" altLang="en-US" b="0" dirty="0">
                <a:solidFill>
                  <a:srgbClr val="000000"/>
                </a:solidFill>
                <a:latin typeface="微软雅黑" panose="020B0503020204020204" pitchFamily="34" charset="-122"/>
                <a:ea typeface="微软雅黑" panose="020B0503020204020204" pitchFamily="34" charset="-122"/>
              </a:rPr>
              <a:t>： 重量数组</a:t>
            </a:r>
          </a:p>
          <a:p>
            <a:r>
              <a:rPr lang="en-US" altLang="zh-CN" b="0" dirty="0">
                <a:solidFill>
                  <a:srgbClr val="000000"/>
                </a:solidFill>
                <a:latin typeface="微软雅黑" panose="020B0503020204020204" pitchFamily="34" charset="-122"/>
                <a:ea typeface="微软雅黑" panose="020B0503020204020204" pitchFamily="34" charset="-122"/>
              </a:rPr>
              <a:t>Q:    </a:t>
            </a:r>
            <a:r>
              <a:rPr lang="zh-CN" altLang="en-US" b="0" dirty="0">
                <a:solidFill>
                  <a:srgbClr val="000000"/>
                </a:solidFill>
                <a:latin typeface="微软雅黑" panose="020B0503020204020204" pitchFamily="34" charset="-122"/>
                <a:ea typeface="微软雅黑" panose="020B0503020204020204" pitchFamily="34" charset="-122"/>
              </a:rPr>
              <a:t>活节点队列</a:t>
            </a:r>
          </a:p>
          <a:p>
            <a:r>
              <a:rPr lang="en-US" altLang="zh-CN" b="0" dirty="0" err="1">
                <a:solidFill>
                  <a:srgbClr val="000000"/>
                </a:solidFill>
                <a:latin typeface="微软雅黑" panose="020B0503020204020204" pitchFamily="34" charset="-122"/>
                <a:ea typeface="微软雅黑" panose="020B0503020204020204" pitchFamily="34" charset="-122"/>
              </a:rPr>
              <a:t>bestw</a:t>
            </a:r>
            <a:r>
              <a:rPr lang="en-US" altLang="zh-CN" b="0" dirty="0">
                <a:solidFill>
                  <a:srgbClr val="000000"/>
                </a:solidFill>
                <a:latin typeface="微软雅黑" panose="020B0503020204020204" pitchFamily="34" charset="-122"/>
                <a:ea typeface="微软雅黑" panose="020B0503020204020204" pitchFamily="34" charset="-122"/>
              </a:rPr>
              <a:t>: </a:t>
            </a:r>
            <a:r>
              <a:rPr lang="zh-CN" altLang="en-US" b="0" dirty="0">
                <a:solidFill>
                  <a:srgbClr val="000000"/>
                </a:solidFill>
                <a:latin typeface="微软雅黑" panose="020B0503020204020204" pitchFamily="34" charset="-122"/>
                <a:ea typeface="微软雅黑" panose="020B0503020204020204" pitchFamily="34" charset="-122"/>
              </a:rPr>
              <a:t>当前最优载重量</a:t>
            </a:r>
          </a:p>
          <a:p>
            <a:r>
              <a:rPr lang="en-US" altLang="zh-CN" b="0" dirty="0">
                <a:solidFill>
                  <a:srgbClr val="000000"/>
                </a:solidFill>
                <a:latin typeface="微软雅黑" panose="020B0503020204020204" pitchFamily="34" charset="-122"/>
                <a:ea typeface="微软雅黑" panose="020B0503020204020204" pitchFamily="34" charset="-122"/>
              </a:rPr>
              <a:t>i: </a:t>
            </a:r>
            <a:r>
              <a:rPr lang="zh-CN" altLang="en-US" b="0" dirty="0">
                <a:solidFill>
                  <a:srgbClr val="000000"/>
                </a:solidFill>
                <a:latin typeface="微软雅黑" panose="020B0503020204020204" pitchFamily="34" charset="-122"/>
                <a:ea typeface="微软雅黑" panose="020B0503020204020204" pitchFamily="34" charset="-122"/>
              </a:rPr>
              <a:t>当前处理到的层数</a:t>
            </a:r>
          </a:p>
          <a:p>
            <a:r>
              <a:rPr lang="en-US" altLang="zh-CN" b="0" dirty="0">
                <a:solidFill>
                  <a:srgbClr val="000000"/>
                </a:solidFill>
                <a:latin typeface="微软雅黑" panose="020B0503020204020204" pitchFamily="34" charset="-122"/>
                <a:ea typeface="微软雅黑" panose="020B0503020204020204" pitchFamily="34" charset="-122"/>
              </a:rPr>
              <a:t>n: </a:t>
            </a:r>
            <a:r>
              <a:rPr lang="zh-CN" altLang="en-US" b="0" dirty="0">
                <a:solidFill>
                  <a:srgbClr val="000000"/>
                </a:solidFill>
                <a:latin typeface="微软雅黑" panose="020B0503020204020204" pitchFamily="34" charset="-122"/>
                <a:ea typeface="微软雅黑" panose="020B0503020204020204" pitchFamily="34" charset="-122"/>
              </a:rPr>
              <a:t>总货物数</a:t>
            </a:r>
          </a:p>
        </p:txBody>
      </p:sp>
      <p:sp>
        <p:nvSpPr>
          <p:cNvPr id="2" name="矩形 1"/>
          <p:cNvSpPr/>
          <p:nvPr/>
        </p:nvSpPr>
        <p:spPr>
          <a:xfrm>
            <a:off x="395536" y="1357561"/>
            <a:ext cx="4968552" cy="738664"/>
          </a:xfrm>
          <a:prstGeom prst="rect">
            <a:avLst/>
          </a:prstGeom>
        </p:spPr>
        <p:txBody>
          <a:bodyPr wrap="square">
            <a:spAutoFit/>
          </a:bodyPr>
          <a:lstStyle/>
          <a:p>
            <a:r>
              <a:rPr lang="en-US" altLang="zh-CN" dirty="0"/>
              <a:t>Type </a:t>
            </a:r>
            <a:r>
              <a:rPr lang="en-US" altLang="zh-CN" dirty="0" err="1"/>
              <a:t>MaxLoading</a:t>
            </a:r>
            <a:r>
              <a:rPr lang="en-US" altLang="zh-CN" dirty="0"/>
              <a:t>(Type w[],Type </a:t>
            </a:r>
            <a:r>
              <a:rPr lang="en-US" altLang="zh-CN" dirty="0" err="1"/>
              <a:t>c,int</a:t>
            </a:r>
            <a:r>
              <a:rPr lang="en-US" altLang="zh-CN" dirty="0"/>
              <a:t> n){</a:t>
            </a:r>
          </a:p>
          <a:p>
            <a:pPr>
              <a:lnSpc>
                <a:spcPct val="110000"/>
              </a:lnSpc>
            </a:pPr>
            <a:r>
              <a:rPr lang="en-US" altLang="zh-CN" dirty="0"/>
              <a:t>    …  </a:t>
            </a:r>
            <a:r>
              <a:rPr kumimoji="1" lang="en-US" altLang="zh-CN" sz="1800" dirty="0">
                <a:solidFill>
                  <a:srgbClr val="009900"/>
                </a:solidFill>
                <a:latin typeface="微软雅黑" panose="020B0503020204020204" pitchFamily="34" charset="-122"/>
                <a:ea typeface="微软雅黑" panose="020B0503020204020204" pitchFamily="34" charset="-122"/>
              </a:rPr>
              <a:t>//</a:t>
            </a:r>
            <a:r>
              <a:rPr kumimoji="1" lang="zh-CN" altLang="en-US" sz="1800" dirty="0">
                <a:solidFill>
                  <a:srgbClr val="009900"/>
                </a:solidFill>
                <a:latin typeface="微软雅黑" panose="020B0503020204020204" pitchFamily="34" charset="-122"/>
                <a:ea typeface="微软雅黑" panose="020B0503020204020204" pitchFamily="34" charset="-122"/>
              </a:rPr>
              <a:t>初始化数据</a:t>
            </a:r>
          </a:p>
        </p:txBody>
      </p:sp>
    </p:spTree>
    <p:extLst>
      <p:ext uri="{BB962C8B-B14F-4D97-AF65-F5344CB8AC3E}">
        <p14:creationId xmlns:p14="http://schemas.microsoft.com/office/powerpoint/2010/main" val="16183246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r>
              <a:rPr lang="zh-CN" altLang="en-US"/>
              <a:t>装载问题</a:t>
            </a:r>
          </a:p>
        </p:txBody>
      </p:sp>
      <p:sp>
        <p:nvSpPr>
          <p:cNvPr id="403459" name="Text Box 3"/>
          <p:cNvSpPr txBox="1">
            <a:spLocks noChangeArrowheads="1"/>
          </p:cNvSpPr>
          <p:nvPr/>
        </p:nvSpPr>
        <p:spPr bwMode="auto">
          <a:xfrm>
            <a:off x="251520" y="764704"/>
            <a:ext cx="5638800" cy="52322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zh-CN" sz="2800" dirty="0">
                <a:solidFill>
                  <a:srgbClr val="3366FF"/>
                </a:solidFill>
                <a:latin typeface="微软雅黑" panose="020B0503020204020204" pitchFamily="34" charset="-122"/>
                <a:ea typeface="微软雅黑" panose="020B0503020204020204" pitchFamily="34" charset="-122"/>
              </a:rPr>
              <a:t>3. </a:t>
            </a:r>
            <a:r>
              <a:rPr kumimoji="1" lang="zh-CN" altLang="en-US" sz="2800" dirty="0">
                <a:solidFill>
                  <a:srgbClr val="3366FF"/>
                </a:solidFill>
                <a:latin typeface="微软雅黑" panose="020B0503020204020204" pitchFamily="34" charset="-122"/>
                <a:ea typeface="微软雅黑" panose="020B0503020204020204" pitchFamily="34" charset="-122"/>
              </a:rPr>
              <a:t>算法的改进</a:t>
            </a:r>
          </a:p>
        </p:txBody>
      </p:sp>
      <p:sp>
        <p:nvSpPr>
          <p:cNvPr id="6" name="Text Box 5"/>
          <p:cNvSpPr txBox="1">
            <a:spLocks noChangeArrowheads="1"/>
          </p:cNvSpPr>
          <p:nvPr/>
        </p:nvSpPr>
        <p:spPr bwMode="auto">
          <a:xfrm>
            <a:off x="755650" y="1484313"/>
            <a:ext cx="76327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CC0000"/>
              </a:buClr>
              <a:buFont typeface="Wingdings" pitchFamily="2" charset="2"/>
              <a:buChar char="Ø"/>
            </a:pPr>
            <a:r>
              <a:rPr lang="zh-CN" altLang="en-US" sz="2400" i="0">
                <a:effectLst/>
                <a:latin typeface="微软雅黑" panose="020B0503020204020204" pitchFamily="34" charset="-122"/>
                <a:ea typeface="微软雅黑" panose="020B0503020204020204" pitchFamily="34" charset="-122"/>
              </a:rPr>
              <a:t>节点的左子树表示将此集装箱装船，右子树表示不将此集装箱装船。</a:t>
            </a:r>
          </a:p>
          <a:p>
            <a:pPr>
              <a:spcBef>
                <a:spcPct val="50000"/>
              </a:spcBef>
              <a:buClr>
                <a:srgbClr val="CC0000"/>
              </a:buClr>
              <a:buFont typeface="Wingdings" pitchFamily="2" charset="2"/>
              <a:buChar char="Ø"/>
            </a:pPr>
            <a:r>
              <a:rPr lang="zh-CN" altLang="en-US" sz="2400" i="0">
                <a:effectLst/>
                <a:latin typeface="微软雅黑" panose="020B0503020204020204" pitchFamily="34" charset="-122"/>
                <a:ea typeface="微软雅黑" panose="020B0503020204020204" pitchFamily="34" charset="-122"/>
              </a:rPr>
              <a:t>设</a:t>
            </a:r>
            <a:r>
              <a:rPr lang="en-US" altLang="zh-CN" sz="2400" i="0">
                <a:effectLst/>
                <a:latin typeface="微软雅黑" panose="020B0503020204020204" pitchFamily="34" charset="-122"/>
                <a:ea typeface="微软雅黑" panose="020B0503020204020204" pitchFamily="34" charset="-122"/>
              </a:rPr>
              <a:t>bestw</a:t>
            </a:r>
            <a:r>
              <a:rPr lang="zh-CN" altLang="en-US" sz="2400" i="0">
                <a:effectLst/>
                <a:latin typeface="微软雅黑" panose="020B0503020204020204" pitchFamily="34" charset="-122"/>
                <a:ea typeface="微软雅黑" panose="020B0503020204020204" pitchFamily="34" charset="-122"/>
              </a:rPr>
              <a:t>是当前最优解；</a:t>
            </a:r>
            <a:r>
              <a:rPr lang="en-US" altLang="zh-CN" sz="2400" i="0">
                <a:effectLst/>
                <a:latin typeface="微软雅黑" panose="020B0503020204020204" pitchFamily="34" charset="-122"/>
                <a:ea typeface="微软雅黑" panose="020B0503020204020204" pitchFamily="34" charset="-122"/>
              </a:rPr>
              <a:t>ew</a:t>
            </a:r>
            <a:r>
              <a:rPr lang="zh-CN" altLang="en-US" sz="2400" i="0">
                <a:effectLst/>
                <a:latin typeface="微软雅黑" panose="020B0503020204020204" pitchFamily="34" charset="-122"/>
                <a:ea typeface="微软雅黑" panose="020B0503020204020204" pitchFamily="34" charset="-122"/>
              </a:rPr>
              <a:t>是当前扩展结点所相应的重量；</a:t>
            </a:r>
            <a:r>
              <a:rPr lang="en-US" altLang="zh-CN" sz="2400" i="0">
                <a:solidFill>
                  <a:srgbClr val="000066"/>
                </a:solidFill>
                <a:effectLst/>
                <a:latin typeface="微软雅黑" panose="020B0503020204020204" pitchFamily="34" charset="-122"/>
                <a:ea typeface="微软雅黑" panose="020B0503020204020204" pitchFamily="34" charset="-122"/>
              </a:rPr>
              <a:t>r</a:t>
            </a:r>
            <a:r>
              <a:rPr lang="zh-CN" altLang="en-US" sz="2400" i="0">
                <a:solidFill>
                  <a:srgbClr val="000066"/>
                </a:solidFill>
                <a:effectLst/>
                <a:latin typeface="微软雅黑" panose="020B0503020204020204" pitchFamily="34" charset="-122"/>
                <a:ea typeface="微软雅黑" panose="020B0503020204020204" pitchFamily="34" charset="-122"/>
              </a:rPr>
              <a:t>是剩余集装箱的重量</a:t>
            </a:r>
            <a:r>
              <a:rPr lang="zh-CN" altLang="en-US" sz="2400" i="0">
                <a:effectLst/>
                <a:latin typeface="微软雅黑" panose="020B0503020204020204" pitchFamily="34" charset="-122"/>
                <a:ea typeface="微软雅黑" panose="020B0503020204020204" pitchFamily="34" charset="-122"/>
              </a:rPr>
              <a:t>。</a:t>
            </a:r>
          </a:p>
          <a:p>
            <a:pPr>
              <a:spcBef>
                <a:spcPct val="50000"/>
              </a:spcBef>
              <a:buClr>
                <a:srgbClr val="CC0000"/>
              </a:buClr>
              <a:buFont typeface="Wingdings" pitchFamily="2" charset="2"/>
              <a:buChar char="Ø"/>
            </a:pPr>
            <a:r>
              <a:rPr lang="zh-CN" altLang="en-US" sz="2400" i="0">
                <a:effectLst/>
                <a:latin typeface="微软雅黑" panose="020B0503020204020204" pitchFamily="34" charset="-122"/>
                <a:ea typeface="微软雅黑" panose="020B0503020204020204" pitchFamily="34" charset="-122"/>
              </a:rPr>
              <a:t>当</a:t>
            </a:r>
            <a:r>
              <a:rPr lang="en-US" altLang="zh-CN" sz="2400" i="0">
                <a:effectLst/>
                <a:latin typeface="微软雅黑" panose="020B0503020204020204" pitchFamily="34" charset="-122"/>
                <a:ea typeface="微软雅黑" panose="020B0503020204020204" pitchFamily="34" charset="-122"/>
              </a:rPr>
              <a:t>ew+r</a:t>
            </a:r>
            <a:r>
              <a:rPr lang="en-US" altLang="zh-CN" sz="2400" i="0">
                <a:effectLst/>
                <a:latin typeface="微软雅黑" panose="020B0503020204020204" pitchFamily="34" charset="-122"/>
                <a:ea typeface="微软雅黑" panose="020B0503020204020204" pitchFamily="34" charset="-122"/>
                <a:sym typeface="Symbol" pitchFamily="18" charset="2"/>
              </a:rPr>
              <a:t></a:t>
            </a:r>
            <a:r>
              <a:rPr lang="en-US" altLang="zh-CN" sz="2400" i="0">
                <a:effectLst/>
                <a:latin typeface="微软雅黑" panose="020B0503020204020204" pitchFamily="34" charset="-122"/>
                <a:ea typeface="微软雅黑" panose="020B0503020204020204" pitchFamily="34" charset="-122"/>
              </a:rPr>
              <a:t>bestw</a:t>
            </a:r>
            <a:r>
              <a:rPr lang="zh-CN" altLang="en-US" sz="2400" i="0">
                <a:effectLst/>
                <a:latin typeface="微软雅黑" panose="020B0503020204020204" pitchFamily="34" charset="-122"/>
                <a:ea typeface="微软雅黑" panose="020B0503020204020204" pitchFamily="34" charset="-122"/>
              </a:rPr>
              <a:t>时，可将其右子树剪去。</a:t>
            </a:r>
            <a:r>
              <a:rPr lang="zh-CN" altLang="en-US" sz="2400" i="0">
                <a:solidFill>
                  <a:srgbClr val="800000"/>
                </a:solidFill>
                <a:effectLst/>
                <a:latin typeface="微软雅黑" panose="020B0503020204020204" pitchFamily="34" charset="-122"/>
                <a:ea typeface="微软雅黑" panose="020B0503020204020204" pitchFamily="34" charset="-122"/>
              </a:rPr>
              <a:t>此时若要船装最多集装箱，就应该把此箱装上船</a:t>
            </a:r>
            <a:r>
              <a:rPr lang="zh-CN" altLang="en-US" sz="2400" i="0">
                <a:effectLst/>
                <a:latin typeface="微软雅黑" panose="020B0503020204020204" pitchFamily="34" charset="-122"/>
                <a:ea typeface="微软雅黑" panose="020B0503020204020204" pitchFamily="34" charset="-122"/>
              </a:rPr>
              <a:t>。</a:t>
            </a:r>
          </a:p>
        </p:txBody>
      </p:sp>
      <p:sp>
        <p:nvSpPr>
          <p:cNvPr id="7" name="Text Box 7"/>
          <p:cNvSpPr txBox="1">
            <a:spLocks noChangeArrowheads="1"/>
          </p:cNvSpPr>
          <p:nvPr/>
        </p:nvSpPr>
        <p:spPr bwMode="auto">
          <a:xfrm>
            <a:off x="755650" y="5445125"/>
            <a:ext cx="77041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CC0000"/>
              </a:buClr>
              <a:buFont typeface="Wingdings" pitchFamily="2" charset="2"/>
              <a:buChar char="Ø"/>
            </a:pPr>
            <a:r>
              <a:rPr lang="zh-CN" altLang="en-US" sz="2400" i="0" dirty="0">
                <a:effectLst/>
                <a:latin typeface="微软雅黑" panose="020B0503020204020204" pitchFamily="34" charset="-122"/>
                <a:ea typeface="微软雅黑" panose="020B0503020204020204" pitchFamily="34" charset="-122"/>
              </a:rPr>
              <a:t>为确保右子树成功剪枝，应该在算法</a:t>
            </a:r>
            <a:r>
              <a:rPr lang="zh-CN" altLang="en-US" sz="2400" i="0" dirty="0">
                <a:solidFill>
                  <a:srgbClr val="800000"/>
                </a:solidFill>
                <a:effectLst/>
                <a:latin typeface="微软雅黑" panose="020B0503020204020204" pitchFamily="34" charset="-122"/>
                <a:ea typeface="微软雅黑" panose="020B0503020204020204" pitchFamily="34" charset="-122"/>
              </a:rPr>
              <a:t>每一次进入左子树的时候更新</a:t>
            </a:r>
            <a:r>
              <a:rPr lang="en-US" altLang="zh-CN" sz="2400" i="0" dirty="0" err="1">
                <a:solidFill>
                  <a:srgbClr val="800000"/>
                </a:solidFill>
                <a:effectLst/>
                <a:latin typeface="微软雅黑" panose="020B0503020204020204" pitchFamily="34" charset="-122"/>
                <a:ea typeface="微软雅黑" panose="020B0503020204020204" pitchFamily="34" charset="-122"/>
              </a:rPr>
              <a:t>bestw</a:t>
            </a:r>
            <a:r>
              <a:rPr lang="zh-CN" altLang="en-US" sz="2400" i="0" dirty="0">
                <a:solidFill>
                  <a:srgbClr val="800000"/>
                </a:solidFill>
                <a:effectLst/>
                <a:latin typeface="微软雅黑" panose="020B0503020204020204" pitchFamily="34" charset="-122"/>
                <a:ea typeface="微软雅黑" panose="020B0503020204020204" pitchFamily="34" charset="-122"/>
              </a:rPr>
              <a:t>的值</a:t>
            </a:r>
            <a:r>
              <a:rPr lang="zh-CN" altLang="en-US" sz="2400" i="0" dirty="0">
                <a:effectLst/>
                <a:latin typeface="微软雅黑" panose="020B0503020204020204" pitchFamily="34" charset="-122"/>
                <a:ea typeface="微软雅黑" panose="020B0503020204020204" pitchFamily="34" charset="-122"/>
              </a:rPr>
              <a:t>。</a:t>
            </a:r>
          </a:p>
        </p:txBody>
      </p:sp>
      <p:sp>
        <p:nvSpPr>
          <p:cNvPr id="8" name="Text Box 9"/>
          <p:cNvSpPr txBox="1">
            <a:spLocks noChangeArrowheads="1"/>
          </p:cNvSpPr>
          <p:nvPr/>
        </p:nvSpPr>
        <p:spPr bwMode="auto">
          <a:xfrm>
            <a:off x="755650" y="4221163"/>
            <a:ext cx="770413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CC0000"/>
              </a:buClr>
              <a:buFont typeface="Wingdings" pitchFamily="2" charset="2"/>
              <a:buChar char="Ø"/>
            </a:pPr>
            <a:r>
              <a:rPr lang="zh-CN" altLang="en-US" sz="2400" i="0">
                <a:effectLst/>
                <a:latin typeface="微软雅黑" panose="020B0503020204020204" pitchFamily="34" charset="-122"/>
                <a:ea typeface="微软雅黑" panose="020B0503020204020204" pitchFamily="34" charset="-122"/>
              </a:rPr>
              <a:t>算法</a:t>
            </a:r>
            <a:r>
              <a:rPr lang="en-US" altLang="zh-CN" sz="2400" i="0">
                <a:effectLst/>
                <a:latin typeface="微软雅黑" panose="020B0503020204020204" pitchFamily="34" charset="-122"/>
                <a:ea typeface="微软雅黑" panose="020B0503020204020204" pitchFamily="34" charset="-122"/>
              </a:rPr>
              <a:t>MaxLoading</a:t>
            </a:r>
            <a:r>
              <a:rPr lang="zh-CN" altLang="en-US" sz="2400" i="0">
                <a:effectLst/>
                <a:latin typeface="微软雅黑" panose="020B0503020204020204" pitchFamily="34" charset="-122"/>
                <a:ea typeface="微软雅黑" panose="020B0503020204020204" pitchFamily="34" charset="-122"/>
              </a:rPr>
              <a:t>初始时</a:t>
            </a:r>
            <a:r>
              <a:rPr lang="en-US" altLang="zh-CN" sz="2400" i="0">
                <a:solidFill>
                  <a:srgbClr val="800000"/>
                </a:solidFill>
                <a:effectLst/>
                <a:latin typeface="微软雅黑" panose="020B0503020204020204" pitchFamily="34" charset="-122"/>
                <a:ea typeface="微软雅黑" panose="020B0503020204020204" pitchFamily="34" charset="-122"/>
              </a:rPr>
              <a:t>bestw=0</a:t>
            </a:r>
            <a:r>
              <a:rPr lang="zh-CN" altLang="en-US" sz="2400" i="0">
                <a:solidFill>
                  <a:srgbClr val="800000"/>
                </a:solidFill>
                <a:effectLst/>
                <a:latin typeface="微软雅黑" panose="020B0503020204020204" pitchFamily="34" charset="-122"/>
                <a:ea typeface="微软雅黑" panose="020B0503020204020204" pitchFamily="34" charset="-122"/>
              </a:rPr>
              <a:t>，直到搜索到第一个叶结点才更新</a:t>
            </a:r>
            <a:r>
              <a:rPr lang="en-US" altLang="zh-CN" sz="2400" i="0">
                <a:solidFill>
                  <a:srgbClr val="800000"/>
                </a:solidFill>
                <a:effectLst/>
                <a:latin typeface="微软雅黑" panose="020B0503020204020204" pitchFamily="34" charset="-122"/>
                <a:ea typeface="微软雅黑" panose="020B0503020204020204" pitchFamily="34" charset="-122"/>
              </a:rPr>
              <a:t>bestw</a:t>
            </a:r>
            <a:r>
              <a:rPr lang="zh-CN" altLang="en-US" sz="2400" i="0">
                <a:solidFill>
                  <a:srgbClr val="800000"/>
                </a:solidFill>
                <a:effectLst/>
                <a:latin typeface="微软雅黑" panose="020B0503020204020204" pitchFamily="34" charset="-122"/>
                <a:ea typeface="微软雅黑" panose="020B0503020204020204" pitchFamily="34" charset="-122"/>
              </a:rPr>
              <a:t>。在搜索到第一个叶结点前，总有</a:t>
            </a:r>
            <a:r>
              <a:rPr lang="en-US" altLang="zh-CN" sz="2400" i="0">
                <a:solidFill>
                  <a:srgbClr val="800000"/>
                </a:solidFill>
                <a:effectLst/>
                <a:latin typeface="微软雅黑" panose="020B0503020204020204" pitchFamily="34" charset="-122"/>
                <a:ea typeface="微软雅黑" panose="020B0503020204020204" pitchFamily="34" charset="-122"/>
              </a:rPr>
              <a:t>Ew+r&gt;bestw, </a:t>
            </a:r>
            <a:r>
              <a:rPr lang="zh-CN" altLang="en-US" sz="2400" i="0">
                <a:solidFill>
                  <a:srgbClr val="800000"/>
                </a:solidFill>
                <a:effectLst/>
                <a:latin typeface="微软雅黑" panose="020B0503020204020204" pitchFamily="34" charset="-122"/>
                <a:ea typeface="微软雅黑" panose="020B0503020204020204" pitchFamily="34" charset="-122"/>
              </a:rPr>
              <a:t>此时右子树测试不起作用</a:t>
            </a:r>
            <a:r>
              <a:rPr lang="zh-CN" altLang="en-US" sz="2400" i="0">
                <a:effectLst/>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512832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ox(i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slide(from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Righ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slide(fromRight)">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utoUpdateAnimBg="0"/>
      <p:bldP spid="7" grpId="0" autoUpdateAnimBg="0"/>
      <p:bldP spid="8"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r>
              <a:rPr lang="zh-CN" altLang="en-US" sz="2400"/>
              <a:t>装载问题</a:t>
            </a:r>
          </a:p>
        </p:txBody>
      </p:sp>
      <p:sp>
        <p:nvSpPr>
          <p:cNvPr id="404483" name="Text Box 3"/>
          <p:cNvSpPr txBox="1">
            <a:spLocks noChangeArrowheads="1"/>
          </p:cNvSpPr>
          <p:nvPr/>
        </p:nvSpPr>
        <p:spPr bwMode="auto">
          <a:xfrm>
            <a:off x="323528" y="695060"/>
            <a:ext cx="5638800" cy="52322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zh-CN" sz="2800" dirty="0">
                <a:solidFill>
                  <a:srgbClr val="3366FF"/>
                </a:solidFill>
                <a:latin typeface="微软雅黑" panose="020B0503020204020204" pitchFamily="34" charset="-122"/>
                <a:ea typeface="微软雅黑" panose="020B0503020204020204" pitchFamily="34" charset="-122"/>
              </a:rPr>
              <a:t>3. </a:t>
            </a:r>
            <a:r>
              <a:rPr kumimoji="1" lang="zh-CN" altLang="en-US" sz="2800" dirty="0">
                <a:solidFill>
                  <a:srgbClr val="3366FF"/>
                </a:solidFill>
                <a:latin typeface="微软雅黑" panose="020B0503020204020204" pitchFamily="34" charset="-122"/>
                <a:ea typeface="微软雅黑" panose="020B0503020204020204" pitchFamily="34" charset="-122"/>
              </a:rPr>
              <a:t>算法的改进</a:t>
            </a:r>
          </a:p>
        </p:txBody>
      </p:sp>
      <p:sp>
        <p:nvSpPr>
          <p:cNvPr id="404491" name="AutoShape 11"/>
          <p:cNvSpPr>
            <a:spLocks noChangeArrowheads="1"/>
          </p:cNvSpPr>
          <p:nvPr/>
        </p:nvSpPr>
        <p:spPr bwMode="auto">
          <a:xfrm>
            <a:off x="3874096" y="1053555"/>
            <a:ext cx="2088232" cy="503237"/>
          </a:xfrm>
          <a:prstGeom prst="wedgeRoundRectCallout">
            <a:avLst>
              <a:gd name="adj1" fmla="val -80514"/>
              <a:gd name="adj2" fmla="val 227075"/>
              <a:gd name="adj3" fmla="val 16667"/>
            </a:avLst>
          </a:prstGeom>
          <a:solidFill>
            <a:srgbClr val="FFFF99"/>
          </a:solidFill>
          <a:ln w="6350">
            <a:solidFill>
              <a:srgbClr val="DC59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a:r>
              <a:rPr lang="zh-CN" altLang="en-US" b="1" dirty="0">
                <a:latin typeface="微软雅黑" panose="020B0503020204020204" pitchFamily="34" charset="-122"/>
                <a:ea typeface="微软雅黑" panose="020B0503020204020204" pitchFamily="34" charset="-122"/>
              </a:rPr>
              <a:t>提前更新</a:t>
            </a:r>
            <a:r>
              <a:rPr lang="en-US" altLang="zh-CN" b="1" dirty="0" err="1">
                <a:latin typeface="微软雅黑" panose="020B0503020204020204" pitchFamily="34" charset="-122"/>
                <a:ea typeface="微软雅黑" panose="020B0503020204020204" pitchFamily="34" charset="-122"/>
              </a:rPr>
              <a:t>bestw</a:t>
            </a:r>
            <a:r>
              <a:rPr lang="en-US" altLang="zh-CN" b="1" dirty="0">
                <a:latin typeface="微软雅黑" panose="020B0503020204020204" pitchFamily="34" charset="-122"/>
                <a:ea typeface="微软雅黑" panose="020B0503020204020204" pitchFamily="34" charset="-122"/>
              </a:rPr>
              <a:t> </a:t>
            </a:r>
          </a:p>
        </p:txBody>
      </p:sp>
      <p:sp>
        <p:nvSpPr>
          <p:cNvPr id="404493" name="AutoShape 13"/>
          <p:cNvSpPr>
            <a:spLocks noChangeArrowheads="1"/>
          </p:cNvSpPr>
          <p:nvPr/>
        </p:nvSpPr>
        <p:spPr bwMode="auto">
          <a:xfrm>
            <a:off x="5580113" y="3212976"/>
            <a:ext cx="1728192" cy="504825"/>
          </a:xfrm>
          <a:prstGeom prst="wedgeRoundRectCallout">
            <a:avLst>
              <a:gd name="adj1" fmla="val -111882"/>
              <a:gd name="adj2" fmla="val 85536"/>
              <a:gd name="adj3" fmla="val 16667"/>
            </a:avLst>
          </a:prstGeom>
          <a:solidFill>
            <a:srgbClr val="FFFF99"/>
          </a:solidFill>
          <a:ln w="6350">
            <a:solidFill>
              <a:srgbClr val="DC59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a:r>
              <a:rPr lang="zh-CN" altLang="en-US" b="1" dirty="0">
                <a:latin typeface="微软雅黑" panose="020B0503020204020204" pitchFamily="34" charset="-122"/>
                <a:ea typeface="微软雅黑" panose="020B0503020204020204" pitchFamily="34" charset="-122"/>
              </a:rPr>
              <a:t>右儿子剪枝 </a:t>
            </a:r>
          </a:p>
        </p:txBody>
      </p:sp>
      <p:sp>
        <p:nvSpPr>
          <p:cNvPr id="3" name="矩形 2"/>
          <p:cNvSpPr/>
          <p:nvPr/>
        </p:nvSpPr>
        <p:spPr>
          <a:xfrm>
            <a:off x="971600" y="1246350"/>
            <a:ext cx="7344816" cy="5632311"/>
          </a:xfrm>
          <a:prstGeom prst="rect">
            <a:avLst/>
          </a:prstGeom>
        </p:spPr>
        <p:txBody>
          <a:bodyPr wrap="square">
            <a:spAutoFit/>
          </a:bodyPr>
          <a:lstStyle/>
          <a:p>
            <a:r>
              <a:rPr lang="en-US" altLang="zh-CN" sz="1800" dirty="0">
                <a:latin typeface="微软雅黑" panose="020B0503020204020204" pitchFamily="34" charset="-122"/>
                <a:ea typeface="微软雅黑" panose="020B0503020204020204" pitchFamily="34" charset="-122"/>
              </a:rPr>
              <a:t>while(true)    {</a:t>
            </a:r>
          </a:p>
          <a:p>
            <a:r>
              <a:rPr lang="en-US" altLang="zh-CN" sz="1800" dirty="0">
                <a:latin typeface="微软雅黑" panose="020B0503020204020204" pitchFamily="34" charset="-122"/>
                <a:ea typeface="微软雅黑" panose="020B0503020204020204" pitchFamily="34" charset="-122"/>
              </a:rPr>
              <a:t>        </a:t>
            </a:r>
            <a:r>
              <a:rPr lang="en-US" altLang="zh-CN" sz="1800" dirty="0">
                <a:solidFill>
                  <a:srgbClr val="00B050"/>
                </a:solidFill>
                <a:latin typeface="微软雅黑" panose="020B0503020204020204" pitchFamily="34" charset="-122"/>
                <a:ea typeface="微软雅黑" panose="020B0503020204020204" pitchFamily="34" charset="-122"/>
              </a:rPr>
              <a:t>//</a:t>
            </a:r>
            <a:r>
              <a:rPr lang="zh-CN" altLang="en-US" sz="1800" dirty="0">
                <a:solidFill>
                  <a:srgbClr val="00B050"/>
                </a:solidFill>
                <a:latin typeface="微软雅黑" panose="020B0503020204020204" pitchFamily="34" charset="-122"/>
                <a:ea typeface="微软雅黑" panose="020B0503020204020204" pitchFamily="34" charset="-122"/>
              </a:rPr>
              <a:t>检查左儿子</a:t>
            </a:r>
          </a:p>
          <a:p>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Type </a:t>
            </a:r>
            <a:r>
              <a:rPr lang="en-US" altLang="zh-CN" sz="1800" dirty="0" err="1">
                <a:latin typeface="微软雅黑" panose="020B0503020204020204" pitchFamily="34" charset="-122"/>
                <a:ea typeface="微软雅黑" panose="020B0503020204020204" pitchFamily="34" charset="-122"/>
              </a:rPr>
              <a:t>wt</a:t>
            </a:r>
            <a:r>
              <a:rPr lang="en-US" altLang="zh-CN"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Ew+w</a:t>
            </a:r>
            <a:r>
              <a:rPr lang="en-US" altLang="zh-CN"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i</a:t>
            </a:r>
            <a:r>
              <a:rPr lang="en-US" altLang="zh-CN" sz="1800" dirty="0">
                <a:latin typeface="微软雅黑" panose="020B0503020204020204" pitchFamily="34" charset="-122"/>
                <a:ea typeface="微软雅黑" panose="020B0503020204020204" pitchFamily="34" charset="-122"/>
              </a:rPr>
              <a:t>];   </a:t>
            </a:r>
            <a:r>
              <a:rPr lang="en-US" altLang="zh-CN" sz="1800" dirty="0">
                <a:solidFill>
                  <a:srgbClr val="00B050"/>
                </a:solidFill>
                <a:latin typeface="微软雅黑" panose="020B0503020204020204" pitchFamily="34" charset="-122"/>
                <a:ea typeface="微软雅黑" panose="020B0503020204020204" pitchFamily="34" charset="-122"/>
              </a:rPr>
              <a:t>//</a:t>
            </a:r>
            <a:r>
              <a:rPr lang="en-US" altLang="zh-CN" sz="1800" dirty="0" err="1">
                <a:solidFill>
                  <a:srgbClr val="00B050"/>
                </a:solidFill>
                <a:latin typeface="微软雅黑" panose="020B0503020204020204" pitchFamily="34" charset="-122"/>
                <a:ea typeface="微软雅黑" panose="020B0503020204020204" pitchFamily="34" charset="-122"/>
              </a:rPr>
              <a:t>wt</a:t>
            </a:r>
            <a:r>
              <a:rPr lang="zh-CN" altLang="en-US" sz="1800" dirty="0">
                <a:solidFill>
                  <a:srgbClr val="00B050"/>
                </a:solidFill>
                <a:latin typeface="微软雅黑" panose="020B0503020204020204" pitchFamily="34" charset="-122"/>
                <a:ea typeface="微软雅黑" panose="020B0503020204020204" pitchFamily="34" charset="-122"/>
              </a:rPr>
              <a:t>为左儿子节点的重量</a:t>
            </a:r>
          </a:p>
          <a:p>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if(</a:t>
            </a:r>
            <a:r>
              <a:rPr lang="en-US" altLang="zh-CN" sz="1800" dirty="0" err="1">
                <a:latin typeface="微软雅黑" panose="020B0503020204020204" pitchFamily="34" charset="-122"/>
                <a:ea typeface="微软雅黑" panose="020B0503020204020204" pitchFamily="34" charset="-122"/>
              </a:rPr>
              <a:t>wt</a:t>
            </a:r>
            <a:r>
              <a:rPr lang="en-US" altLang="zh-CN" sz="1800" dirty="0">
                <a:latin typeface="微软雅黑" panose="020B0503020204020204" pitchFamily="34" charset="-122"/>
                <a:ea typeface="微软雅黑" panose="020B0503020204020204" pitchFamily="34" charset="-122"/>
              </a:rPr>
              <a:t>&lt;=c)   </a:t>
            </a:r>
            <a:r>
              <a:rPr lang="en-US" altLang="zh-CN" sz="1800" dirty="0">
                <a:solidFill>
                  <a:srgbClr val="00B050"/>
                </a:solidFill>
                <a:latin typeface="微软雅黑" panose="020B0503020204020204" pitchFamily="34" charset="-122"/>
                <a:ea typeface="微软雅黑" panose="020B0503020204020204" pitchFamily="34" charset="-122"/>
              </a:rPr>
              <a:t>//</a:t>
            </a:r>
            <a:r>
              <a:rPr lang="zh-CN" altLang="en-US" sz="1800" dirty="0">
                <a:solidFill>
                  <a:srgbClr val="00B050"/>
                </a:solidFill>
                <a:latin typeface="微软雅黑" panose="020B0503020204020204" pitchFamily="34" charset="-122"/>
                <a:ea typeface="微软雅黑" panose="020B0503020204020204" pitchFamily="34" charset="-122"/>
              </a:rPr>
              <a:t>若装载之后不超过船体可承受范围</a:t>
            </a:r>
          </a:p>
          <a:p>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if(</a:t>
            </a:r>
            <a:r>
              <a:rPr lang="en-US" altLang="zh-CN" sz="1800" dirty="0" err="1">
                <a:latin typeface="微软雅黑" panose="020B0503020204020204" pitchFamily="34" charset="-122"/>
                <a:ea typeface="微软雅黑" panose="020B0503020204020204" pitchFamily="34" charset="-122"/>
              </a:rPr>
              <a:t>wt</a:t>
            </a:r>
            <a:r>
              <a:rPr lang="en-US" altLang="zh-CN" sz="1800" dirty="0">
                <a:latin typeface="微软雅黑" panose="020B0503020204020204" pitchFamily="34" charset="-122"/>
                <a:ea typeface="微软雅黑" panose="020B0503020204020204" pitchFamily="34" charset="-122"/>
              </a:rPr>
              <a:t>&gt;</a:t>
            </a:r>
            <a:r>
              <a:rPr lang="en-US" altLang="zh-CN" sz="1800" dirty="0" err="1">
                <a:latin typeface="微软雅黑" panose="020B0503020204020204" pitchFamily="34" charset="-122"/>
                <a:ea typeface="微软雅黑" panose="020B0503020204020204" pitchFamily="34" charset="-122"/>
              </a:rPr>
              <a:t>bestw</a:t>
            </a:r>
            <a:r>
              <a:rPr lang="en-US" altLang="zh-CN" sz="1800" dirty="0">
                <a:latin typeface="微软雅黑" panose="020B0503020204020204" pitchFamily="34" charset="-122"/>
                <a:ea typeface="微软雅黑" panose="020B0503020204020204" pitchFamily="34" charset="-122"/>
              </a:rPr>
              <a:t>) { </a:t>
            </a:r>
            <a:r>
              <a:rPr lang="en-US" altLang="zh-CN" sz="1800" dirty="0">
                <a:solidFill>
                  <a:srgbClr val="00B050"/>
                </a:solidFill>
                <a:latin typeface="微软雅黑" panose="020B0503020204020204" pitchFamily="34" charset="-122"/>
                <a:ea typeface="微软雅黑" panose="020B0503020204020204" pitchFamily="34" charset="-122"/>
              </a:rPr>
              <a:t>//</a:t>
            </a:r>
            <a:r>
              <a:rPr lang="zh-CN" altLang="en-US" sz="1800" dirty="0">
                <a:solidFill>
                  <a:srgbClr val="00B050"/>
                </a:solidFill>
                <a:latin typeface="微软雅黑" panose="020B0503020204020204" pitchFamily="34" charset="-122"/>
                <a:ea typeface="微软雅黑" panose="020B0503020204020204" pitchFamily="34" charset="-122"/>
              </a:rPr>
              <a:t>更新最优装载重量</a:t>
            </a:r>
          </a:p>
          <a:p>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bestw</a:t>
            </a:r>
            <a:r>
              <a:rPr lang="en-US" altLang="zh-CN"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wt</a:t>
            </a:r>
            <a:r>
              <a:rPr lang="en-US" altLang="zh-CN" sz="1800" dirty="0">
                <a:latin typeface="微软雅黑" panose="020B0503020204020204" pitchFamily="34" charset="-122"/>
                <a:ea typeface="微软雅黑" panose="020B0503020204020204" pitchFamily="34" charset="-122"/>
              </a:rPr>
              <a:t>;</a:t>
            </a:r>
          </a:p>
          <a:p>
            <a:r>
              <a:rPr lang="en-US" altLang="zh-CN" sz="1800" dirty="0">
                <a:latin typeface="微软雅黑" panose="020B0503020204020204" pitchFamily="34" charset="-122"/>
                <a:ea typeface="微软雅黑" panose="020B0503020204020204" pitchFamily="34" charset="-122"/>
              </a:rPr>
              <a:t>                if(</a:t>
            </a:r>
            <a:r>
              <a:rPr lang="en-US" altLang="zh-CN" sz="1800" dirty="0" err="1">
                <a:latin typeface="微软雅黑" panose="020B0503020204020204" pitchFamily="34" charset="-122"/>
                <a:ea typeface="微软雅黑" panose="020B0503020204020204" pitchFamily="34" charset="-122"/>
              </a:rPr>
              <a:t>i</a:t>
            </a:r>
            <a:r>
              <a:rPr lang="en-US" altLang="zh-CN" sz="1800" dirty="0">
                <a:latin typeface="微软雅黑" panose="020B0503020204020204" pitchFamily="34" charset="-122"/>
                <a:ea typeface="微软雅黑" panose="020B0503020204020204" pitchFamily="34" charset="-122"/>
              </a:rPr>
              <a:t>&lt;n) </a:t>
            </a:r>
            <a:r>
              <a:rPr lang="en-US" altLang="zh-CN" sz="1800" dirty="0" err="1">
                <a:latin typeface="微软雅黑" panose="020B0503020204020204" pitchFamily="34" charset="-122"/>
                <a:ea typeface="微软雅黑" panose="020B0503020204020204" pitchFamily="34" charset="-122"/>
              </a:rPr>
              <a:t>Q.Add</a:t>
            </a:r>
            <a:r>
              <a:rPr lang="en-US" altLang="zh-CN"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wt</a:t>
            </a:r>
            <a:r>
              <a:rPr lang="en-US" altLang="zh-CN" sz="1800" dirty="0">
                <a:latin typeface="微软雅黑" panose="020B0503020204020204" pitchFamily="34" charset="-122"/>
                <a:ea typeface="微软雅黑" panose="020B0503020204020204" pitchFamily="34" charset="-122"/>
              </a:rPr>
              <a:t>);    </a:t>
            </a:r>
            <a:r>
              <a:rPr lang="en-US" altLang="zh-CN" sz="1800" dirty="0">
                <a:solidFill>
                  <a:srgbClr val="00B050"/>
                </a:solidFill>
                <a:latin typeface="微软雅黑" panose="020B0503020204020204" pitchFamily="34" charset="-122"/>
                <a:ea typeface="微软雅黑" panose="020B0503020204020204" pitchFamily="34" charset="-122"/>
              </a:rPr>
              <a:t>//</a:t>
            </a:r>
            <a:r>
              <a:rPr lang="zh-CN" altLang="en-US" sz="1800" dirty="0">
                <a:solidFill>
                  <a:srgbClr val="00B050"/>
                </a:solidFill>
                <a:latin typeface="微软雅黑" panose="020B0503020204020204" pitchFamily="34" charset="-122"/>
                <a:ea typeface="微软雅黑" panose="020B0503020204020204" pitchFamily="34" charset="-122"/>
              </a:rPr>
              <a:t>将左儿子添加到队列</a:t>
            </a:r>
          </a:p>
          <a:p>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a:t>
            </a:r>
          </a:p>
          <a:p>
            <a:r>
              <a:rPr lang="en-US" altLang="zh-CN" sz="1800" dirty="0">
                <a:latin typeface="微软雅黑" panose="020B0503020204020204" pitchFamily="34" charset="-122"/>
                <a:ea typeface="微软雅黑" panose="020B0503020204020204" pitchFamily="34" charset="-122"/>
              </a:rPr>
              <a:t>        </a:t>
            </a:r>
            <a:r>
              <a:rPr lang="en-US" altLang="zh-CN" sz="1800" dirty="0">
                <a:solidFill>
                  <a:srgbClr val="00B050"/>
                </a:solidFill>
                <a:latin typeface="微软雅黑" panose="020B0503020204020204" pitchFamily="34" charset="-122"/>
                <a:ea typeface="微软雅黑" panose="020B0503020204020204" pitchFamily="34" charset="-122"/>
              </a:rPr>
              <a:t>//</a:t>
            </a:r>
            <a:r>
              <a:rPr lang="zh-CN" altLang="en-US" sz="1800" dirty="0">
                <a:solidFill>
                  <a:srgbClr val="00B050"/>
                </a:solidFill>
                <a:latin typeface="微软雅黑" panose="020B0503020204020204" pitchFamily="34" charset="-122"/>
                <a:ea typeface="微软雅黑" panose="020B0503020204020204" pitchFamily="34" charset="-122"/>
              </a:rPr>
              <a:t>将右儿子添加到队列</a:t>
            </a:r>
          </a:p>
          <a:p>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if(</a:t>
            </a:r>
            <a:r>
              <a:rPr lang="en-US" altLang="zh-CN" sz="1800" dirty="0" err="1">
                <a:latin typeface="微软雅黑" panose="020B0503020204020204" pitchFamily="34" charset="-122"/>
                <a:ea typeface="微软雅黑" panose="020B0503020204020204" pitchFamily="34" charset="-122"/>
              </a:rPr>
              <a:t>Ew+r</a:t>
            </a:r>
            <a:r>
              <a:rPr lang="en-US" altLang="zh-CN" sz="1800" dirty="0">
                <a:latin typeface="微软雅黑" panose="020B0503020204020204" pitchFamily="34" charset="-122"/>
                <a:ea typeface="微软雅黑" panose="020B0503020204020204" pitchFamily="34" charset="-122"/>
              </a:rPr>
              <a:t>&gt;</a:t>
            </a:r>
            <a:r>
              <a:rPr lang="en-US" altLang="zh-CN" sz="1800" dirty="0" err="1">
                <a:latin typeface="微软雅黑" panose="020B0503020204020204" pitchFamily="34" charset="-122"/>
                <a:ea typeface="微软雅黑" panose="020B0503020204020204" pitchFamily="34" charset="-122"/>
              </a:rPr>
              <a:t>bestw</a:t>
            </a:r>
            <a:r>
              <a:rPr lang="en-US" altLang="zh-CN" sz="1800" dirty="0">
                <a:latin typeface="微软雅黑" panose="020B0503020204020204" pitchFamily="34" charset="-122"/>
                <a:ea typeface="微软雅黑" panose="020B0503020204020204" pitchFamily="34" charset="-122"/>
              </a:rPr>
              <a:t> &amp;&amp;  </a:t>
            </a:r>
            <a:r>
              <a:rPr lang="en-US" altLang="zh-CN" sz="1800" dirty="0" err="1">
                <a:latin typeface="微软雅黑" panose="020B0503020204020204" pitchFamily="34" charset="-122"/>
                <a:ea typeface="微软雅黑" panose="020B0503020204020204" pitchFamily="34" charset="-122"/>
              </a:rPr>
              <a:t>i</a:t>
            </a:r>
            <a:r>
              <a:rPr lang="en-US" altLang="zh-CN" sz="1800" dirty="0">
                <a:latin typeface="微软雅黑" panose="020B0503020204020204" pitchFamily="34" charset="-122"/>
                <a:ea typeface="微软雅黑" panose="020B0503020204020204" pitchFamily="34" charset="-122"/>
              </a:rPr>
              <a:t>&lt;n)</a:t>
            </a:r>
          </a:p>
          <a:p>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Q.Add</a:t>
            </a:r>
            <a:r>
              <a:rPr lang="en-US" altLang="zh-CN"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Ew</a:t>
            </a:r>
            <a:r>
              <a:rPr lang="en-US" altLang="zh-CN" sz="1800" dirty="0">
                <a:latin typeface="微软雅黑" panose="020B0503020204020204" pitchFamily="34" charset="-122"/>
                <a:ea typeface="微软雅黑" panose="020B0503020204020204" pitchFamily="34" charset="-122"/>
              </a:rPr>
              <a:t>);   </a:t>
            </a:r>
            <a:r>
              <a:rPr lang="en-US" altLang="zh-CN" sz="1800" dirty="0">
                <a:solidFill>
                  <a:srgbClr val="00B050"/>
                </a:solidFill>
                <a:latin typeface="微软雅黑" panose="020B0503020204020204" pitchFamily="34" charset="-122"/>
                <a:ea typeface="微软雅黑" panose="020B0503020204020204" pitchFamily="34" charset="-122"/>
              </a:rPr>
              <a:t>//</a:t>
            </a:r>
            <a:r>
              <a:rPr lang="zh-CN" altLang="en-US" sz="1800" dirty="0">
                <a:solidFill>
                  <a:srgbClr val="00B050"/>
                </a:solidFill>
                <a:latin typeface="微软雅黑" panose="020B0503020204020204" pitchFamily="34" charset="-122"/>
                <a:ea typeface="微软雅黑" panose="020B0503020204020204" pitchFamily="34" charset="-122"/>
              </a:rPr>
              <a:t>可能含有最优解</a:t>
            </a:r>
            <a:endParaRPr lang="en-US" altLang="zh-CN" sz="1800" dirty="0">
              <a:solidFill>
                <a:srgbClr val="00B050"/>
              </a:solidFill>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Q.Delete</a:t>
            </a:r>
            <a:r>
              <a:rPr lang="en-US" altLang="zh-CN"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Ew</a:t>
            </a:r>
            <a:r>
              <a:rPr lang="en-US" altLang="zh-CN" sz="1800" dirty="0">
                <a:latin typeface="微软雅黑" panose="020B0503020204020204" pitchFamily="34" charset="-122"/>
                <a:ea typeface="微软雅黑" panose="020B0503020204020204" pitchFamily="34" charset="-122"/>
              </a:rPr>
              <a:t>);    </a:t>
            </a:r>
            <a:r>
              <a:rPr lang="en-US" altLang="zh-CN" sz="1800" dirty="0">
                <a:solidFill>
                  <a:srgbClr val="00B050"/>
                </a:solidFill>
                <a:latin typeface="微软雅黑" panose="020B0503020204020204" pitchFamily="34" charset="-122"/>
                <a:ea typeface="微软雅黑" panose="020B0503020204020204" pitchFamily="34" charset="-122"/>
              </a:rPr>
              <a:t>//</a:t>
            </a:r>
            <a:r>
              <a:rPr lang="zh-CN" altLang="en-US" sz="1800" dirty="0">
                <a:solidFill>
                  <a:srgbClr val="00B050"/>
                </a:solidFill>
                <a:latin typeface="微软雅黑" panose="020B0503020204020204" pitchFamily="34" charset="-122"/>
                <a:ea typeface="微软雅黑" panose="020B0503020204020204" pitchFamily="34" charset="-122"/>
              </a:rPr>
              <a:t>取下一个节点为扩展节点并将重量保存在</a:t>
            </a:r>
            <a:r>
              <a:rPr lang="en-US" altLang="zh-CN" sz="1800" dirty="0" err="1">
                <a:solidFill>
                  <a:srgbClr val="00B050"/>
                </a:solidFill>
                <a:latin typeface="微软雅黑" panose="020B0503020204020204" pitchFamily="34" charset="-122"/>
                <a:ea typeface="微软雅黑" panose="020B0503020204020204" pitchFamily="34" charset="-122"/>
              </a:rPr>
              <a:t>Ew</a:t>
            </a:r>
            <a:endParaRPr lang="en-US" altLang="zh-CN" sz="1800" dirty="0">
              <a:solidFill>
                <a:srgbClr val="00B050"/>
              </a:solidFill>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if(</a:t>
            </a:r>
            <a:r>
              <a:rPr lang="en-US" altLang="zh-CN" sz="1800" dirty="0" err="1">
                <a:latin typeface="微软雅黑" panose="020B0503020204020204" pitchFamily="34" charset="-122"/>
                <a:ea typeface="微软雅黑" panose="020B0503020204020204" pitchFamily="34" charset="-122"/>
              </a:rPr>
              <a:t>Ew</a:t>
            </a:r>
            <a:r>
              <a:rPr lang="en-US" altLang="zh-CN" sz="1800" dirty="0">
                <a:latin typeface="微软雅黑" panose="020B0503020204020204" pitchFamily="34" charset="-122"/>
                <a:ea typeface="微软雅黑" panose="020B0503020204020204" pitchFamily="34" charset="-122"/>
              </a:rPr>
              <a:t>==-1) {  </a:t>
            </a:r>
            <a:r>
              <a:rPr lang="en-US" altLang="zh-CN" sz="1800" dirty="0">
                <a:solidFill>
                  <a:srgbClr val="00B050"/>
                </a:solidFill>
                <a:latin typeface="微软雅黑" panose="020B0503020204020204" pitchFamily="34" charset="-122"/>
                <a:ea typeface="微软雅黑" panose="020B0503020204020204" pitchFamily="34" charset="-122"/>
              </a:rPr>
              <a:t>//</a:t>
            </a:r>
            <a:r>
              <a:rPr lang="zh-CN" altLang="en-US" sz="1800" dirty="0">
                <a:solidFill>
                  <a:srgbClr val="00B050"/>
                </a:solidFill>
                <a:latin typeface="微软雅黑" panose="020B0503020204020204" pitchFamily="34" charset="-122"/>
                <a:ea typeface="微软雅黑" panose="020B0503020204020204" pitchFamily="34" charset="-122"/>
              </a:rPr>
              <a:t>检查是否到了同层结束</a:t>
            </a:r>
          </a:p>
          <a:p>
            <a:r>
              <a:rPr lang="en-US" altLang="zh-CN" sz="1800" dirty="0">
                <a:latin typeface="微软雅黑" panose="020B0503020204020204" pitchFamily="34" charset="-122"/>
                <a:ea typeface="微软雅黑" panose="020B0503020204020204" pitchFamily="34" charset="-122"/>
              </a:rPr>
              <a:t>            if(</a:t>
            </a:r>
            <a:r>
              <a:rPr lang="en-US" altLang="zh-CN" sz="1800" dirty="0" err="1">
                <a:latin typeface="微软雅黑" panose="020B0503020204020204" pitchFamily="34" charset="-122"/>
                <a:ea typeface="微软雅黑" panose="020B0503020204020204" pitchFamily="34" charset="-122"/>
              </a:rPr>
              <a:t>Q.IsEmpty</a:t>
            </a:r>
            <a:r>
              <a:rPr lang="en-US" altLang="zh-CN" sz="1800" dirty="0">
                <a:latin typeface="微软雅黑" panose="020B0503020204020204" pitchFamily="34" charset="-122"/>
                <a:ea typeface="微软雅黑" panose="020B0503020204020204" pitchFamily="34" charset="-122"/>
              </a:rPr>
              <a:t>()) return </a:t>
            </a:r>
            <a:r>
              <a:rPr lang="en-US" altLang="zh-CN" sz="1800" dirty="0" err="1">
                <a:latin typeface="微软雅黑" panose="020B0503020204020204" pitchFamily="34" charset="-122"/>
                <a:ea typeface="微软雅黑" panose="020B0503020204020204" pitchFamily="34" charset="-122"/>
              </a:rPr>
              <a:t>bestw</a:t>
            </a:r>
            <a:r>
              <a:rPr lang="en-US" altLang="zh-CN" sz="1800" dirty="0">
                <a:latin typeface="微软雅黑" panose="020B0503020204020204" pitchFamily="34" charset="-122"/>
                <a:ea typeface="微软雅黑" panose="020B0503020204020204" pitchFamily="34" charset="-122"/>
              </a:rPr>
              <a:t>;    </a:t>
            </a:r>
            <a:r>
              <a:rPr lang="en-US" altLang="zh-CN" sz="1800" dirty="0">
                <a:solidFill>
                  <a:srgbClr val="00B050"/>
                </a:solidFill>
                <a:latin typeface="微软雅黑" panose="020B0503020204020204" pitchFamily="34" charset="-122"/>
                <a:ea typeface="微软雅黑" panose="020B0503020204020204" pitchFamily="34" charset="-122"/>
              </a:rPr>
              <a:t>//</a:t>
            </a:r>
            <a:r>
              <a:rPr lang="zh-CN" altLang="en-US" sz="1800" dirty="0">
                <a:solidFill>
                  <a:srgbClr val="00B050"/>
                </a:solidFill>
                <a:latin typeface="微软雅黑" panose="020B0503020204020204" pitchFamily="34" charset="-122"/>
                <a:ea typeface="微软雅黑" panose="020B0503020204020204" pitchFamily="34" charset="-122"/>
              </a:rPr>
              <a:t>遍历完毕，返回最优值</a:t>
            </a:r>
          </a:p>
          <a:p>
            <a:r>
              <a:rPr lang="zh-CN" altLang="en-US"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Q.Add</a:t>
            </a:r>
            <a:r>
              <a:rPr lang="en-US" altLang="zh-CN" sz="1800" dirty="0">
                <a:latin typeface="微软雅黑" panose="020B0503020204020204" pitchFamily="34" charset="-122"/>
                <a:ea typeface="微软雅黑" panose="020B0503020204020204" pitchFamily="34" charset="-122"/>
              </a:rPr>
              <a:t>(-1);    </a:t>
            </a:r>
            <a:r>
              <a:rPr lang="en-US" altLang="zh-CN" sz="1800" dirty="0">
                <a:solidFill>
                  <a:srgbClr val="00B050"/>
                </a:solidFill>
                <a:latin typeface="微软雅黑" panose="020B0503020204020204" pitchFamily="34" charset="-122"/>
                <a:ea typeface="微软雅黑" panose="020B0503020204020204" pitchFamily="34" charset="-122"/>
              </a:rPr>
              <a:t>//</a:t>
            </a:r>
            <a:r>
              <a:rPr lang="zh-CN" altLang="en-US" sz="1800" dirty="0">
                <a:solidFill>
                  <a:srgbClr val="00B050"/>
                </a:solidFill>
                <a:latin typeface="微软雅黑" panose="020B0503020204020204" pitchFamily="34" charset="-122"/>
                <a:ea typeface="微软雅黑" panose="020B0503020204020204" pitchFamily="34" charset="-122"/>
              </a:rPr>
              <a:t>添加分层标志</a:t>
            </a:r>
          </a:p>
          <a:p>
            <a:r>
              <a:rPr lang="zh-CN" altLang="en-US"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Q.Delete</a:t>
            </a:r>
            <a:r>
              <a:rPr lang="en-US" altLang="zh-CN"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Ew</a:t>
            </a:r>
            <a:r>
              <a:rPr lang="en-US" altLang="zh-CN" sz="1800" dirty="0">
                <a:latin typeface="微软雅黑" panose="020B0503020204020204" pitchFamily="34" charset="-122"/>
                <a:ea typeface="微软雅黑" panose="020B0503020204020204" pitchFamily="34" charset="-122"/>
              </a:rPr>
              <a:t>);    </a:t>
            </a:r>
            <a:r>
              <a:rPr lang="en-US" altLang="zh-CN" sz="1800" dirty="0">
                <a:solidFill>
                  <a:srgbClr val="00B050"/>
                </a:solidFill>
                <a:latin typeface="微软雅黑" panose="020B0503020204020204" pitchFamily="34" charset="-122"/>
                <a:ea typeface="微软雅黑" panose="020B0503020204020204" pitchFamily="34" charset="-122"/>
              </a:rPr>
              <a:t>//</a:t>
            </a:r>
            <a:r>
              <a:rPr lang="zh-CN" altLang="en-US" sz="1800" dirty="0">
                <a:solidFill>
                  <a:srgbClr val="00B050"/>
                </a:solidFill>
                <a:latin typeface="微软雅黑" panose="020B0503020204020204" pitchFamily="34" charset="-122"/>
                <a:ea typeface="微软雅黑" panose="020B0503020204020204" pitchFamily="34" charset="-122"/>
              </a:rPr>
              <a:t>取下一扩展结点</a:t>
            </a:r>
            <a:endParaRPr lang="en-US" altLang="zh-CN" sz="1800" dirty="0">
              <a:solidFill>
                <a:srgbClr val="00B050"/>
              </a:solidFill>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i</a:t>
            </a:r>
            <a:r>
              <a:rPr lang="en-US" altLang="zh-CN" sz="1800" dirty="0">
                <a:latin typeface="微软雅黑" panose="020B0503020204020204" pitchFamily="34" charset="-122"/>
                <a:ea typeface="微软雅黑" panose="020B0503020204020204" pitchFamily="34" charset="-122"/>
              </a:rPr>
              <a:t>++;</a:t>
            </a:r>
          </a:p>
          <a:p>
            <a:r>
              <a:rPr lang="en-US" altLang="zh-CN" sz="1800" dirty="0">
                <a:latin typeface="微软雅黑" panose="020B0503020204020204" pitchFamily="34" charset="-122"/>
                <a:ea typeface="微软雅黑" panose="020B0503020204020204" pitchFamily="34" charset="-122"/>
              </a:rPr>
              <a:t>            r-=w[</a:t>
            </a:r>
            <a:r>
              <a:rPr lang="en-US" altLang="zh-CN" sz="1800" dirty="0" err="1">
                <a:latin typeface="微软雅黑" panose="020B0503020204020204" pitchFamily="34" charset="-122"/>
                <a:ea typeface="微软雅黑" panose="020B0503020204020204" pitchFamily="34" charset="-122"/>
              </a:rPr>
              <a:t>i</a:t>
            </a:r>
            <a:r>
              <a:rPr lang="en-US" altLang="zh-CN" sz="1800" dirty="0">
                <a:latin typeface="微软雅黑" panose="020B0503020204020204" pitchFamily="34" charset="-122"/>
                <a:ea typeface="微软雅黑" panose="020B0503020204020204" pitchFamily="34" charset="-122"/>
              </a:rPr>
              <a:t>];    </a:t>
            </a:r>
            <a:r>
              <a:rPr lang="en-US" altLang="zh-CN" sz="1800" dirty="0">
                <a:solidFill>
                  <a:srgbClr val="00B050"/>
                </a:solidFill>
                <a:latin typeface="微软雅黑" panose="020B0503020204020204" pitchFamily="34" charset="-122"/>
                <a:ea typeface="微软雅黑" panose="020B0503020204020204" pitchFamily="34" charset="-122"/>
              </a:rPr>
              <a:t>//</a:t>
            </a:r>
            <a:r>
              <a:rPr lang="zh-CN" altLang="en-US" sz="1800" dirty="0">
                <a:solidFill>
                  <a:srgbClr val="00B050"/>
                </a:solidFill>
                <a:latin typeface="微软雅黑" panose="020B0503020204020204" pitchFamily="34" charset="-122"/>
                <a:ea typeface="微软雅黑" panose="020B0503020204020204" pitchFamily="34" charset="-122"/>
              </a:rPr>
              <a:t>剩余集装箱重量</a:t>
            </a:r>
          </a:p>
          <a:p>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a:t>
            </a:r>
          </a:p>
          <a:p>
            <a:r>
              <a:rPr lang="en-US" altLang="zh-CN" sz="18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234513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4491"/>
                                        </p:tgtEl>
                                        <p:attrNameLst>
                                          <p:attrName>style.visibility</p:attrName>
                                        </p:attrNameLst>
                                      </p:cBhvr>
                                      <p:to>
                                        <p:strVal val="visible"/>
                                      </p:to>
                                    </p:set>
                                    <p:animEffect transition="in" filter="fade">
                                      <p:cBhvr>
                                        <p:cTn id="7" dur="500"/>
                                        <p:tgtEl>
                                          <p:spTgt spid="4044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4493"/>
                                        </p:tgtEl>
                                        <p:attrNameLst>
                                          <p:attrName>style.visibility</p:attrName>
                                        </p:attrNameLst>
                                      </p:cBhvr>
                                      <p:to>
                                        <p:strVal val="visible"/>
                                      </p:to>
                                    </p:set>
                                    <p:animEffect transition="in" filter="fade">
                                      <p:cBhvr>
                                        <p:cTn id="12" dur="500"/>
                                        <p:tgtEl>
                                          <p:spTgt spid="404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91" grpId="0" animBg="1"/>
      <p:bldP spid="40449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r>
              <a:rPr lang="zh-CN" altLang="en-US"/>
              <a:t>装载问题</a:t>
            </a:r>
          </a:p>
        </p:txBody>
      </p:sp>
      <p:sp>
        <p:nvSpPr>
          <p:cNvPr id="405507" name="Text Box 3"/>
          <p:cNvSpPr txBox="1">
            <a:spLocks noChangeArrowheads="1"/>
          </p:cNvSpPr>
          <p:nvPr/>
        </p:nvSpPr>
        <p:spPr bwMode="auto">
          <a:xfrm>
            <a:off x="395536" y="836712"/>
            <a:ext cx="5638800" cy="461665"/>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en-US" sz="2400" dirty="0">
                <a:solidFill>
                  <a:srgbClr val="3366FF"/>
                </a:solidFill>
                <a:latin typeface="微软雅黑" panose="020B0503020204020204" pitchFamily="34" charset="-122"/>
                <a:ea typeface="微软雅黑" panose="020B0503020204020204" pitchFamily="34" charset="-122"/>
              </a:rPr>
              <a:t>4. </a:t>
            </a:r>
            <a:r>
              <a:rPr kumimoji="1" lang="en-US" altLang="en-US" sz="2400" dirty="0" err="1">
                <a:solidFill>
                  <a:srgbClr val="3366FF"/>
                </a:solidFill>
                <a:latin typeface="微软雅黑" panose="020B0503020204020204" pitchFamily="34" charset="-122"/>
                <a:ea typeface="微软雅黑" panose="020B0503020204020204" pitchFamily="34" charset="-122"/>
              </a:rPr>
              <a:t>构造最优解</a:t>
            </a:r>
            <a:endParaRPr kumimoji="1" lang="zh-CN" altLang="en-US" sz="2400" dirty="0">
              <a:solidFill>
                <a:srgbClr val="3366FF"/>
              </a:solidFill>
              <a:latin typeface="微软雅黑" panose="020B0503020204020204" pitchFamily="34" charset="-122"/>
              <a:ea typeface="微软雅黑" panose="020B0503020204020204" pitchFamily="34" charset="-122"/>
            </a:endParaRPr>
          </a:p>
        </p:txBody>
      </p:sp>
      <p:sp>
        <p:nvSpPr>
          <p:cNvPr id="405513" name="Text Box 9"/>
          <p:cNvSpPr txBox="1">
            <a:spLocks noChangeArrowheads="1"/>
          </p:cNvSpPr>
          <p:nvPr/>
        </p:nvSpPr>
        <p:spPr bwMode="auto">
          <a:xfrm>
            <a:off x="900113" y="4292600"/>
            <a:ext cx="6324600" cy="1692771"/>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lnSpc>
                <a:spcPct val="130000"/>
              </a:lnSpc>
              <a:spcBef>
                <a:spcPct val="50000"/>
              </a:spcBef>
            </a:pPr>
            <a:r>
              <a:rPr kumimoji="1" lang="en-US" altLang="zh-CN" dirty="0">
                <a:latin typeface="微软雅黑" panose="020B0503020204020204" pitchFamily="34" charset="-122"/>
                <a:ea typeface="微软雅黑" panose="020B0503020204020204" pitchFamily="34" charset="-122"/>
              </a:rPr>
              <a:t>class </a:t>
            </a:r>
            <a:r>
              <a:rPr kumimoji="1" lang="en-US" altLang="zh-CN" dirty="0" err="1">
                <a:latin typeface="微软雅黑" panose="020B0503020204020204" pitchFamily="34" charset="-122"/>
                <a:ea typeface="微软雅黑" panose="020B0503020204020204" pitchFamily="34" charset="-122"/>
              </a:rPr>
              <a:t>QNode</a:t>
            </a:r>
            <a:endParaRPr kumimoji="1" lang="en-US" altLang="zh-CN" dirty="0">
              <a:latin typeface="微软雅黑" panose="020B0503020204020204" pitchFamily="34" charset="-122"/>
              <a:ea typeface="微软雅黑" panose="020B0503020204020204" pitchFamily="34" charset="-122"/>
            </a:endParaRPr>
          </a:p>
          <a:p>
            <a:pPr>
              <a:lnSpc>
                <a:spcPct val="130000"/>
              </a:lnSpc>
            </a:pPr>
            <a:r>
              <a:rPr lang="en-US" altLang="zh-CN" dirty="0">
                <a:latin typeface="微软雅黑" panose="020B0503020204020204" pitchFamily="34" charset="-122"/>
                <a:ea typeface="微软雅黑" panose="020B0503020204020204" pitchFamily="34" charset="-122"/>
              </a:rPr>
              <a:t> {</a:t>
            </a:r>
            <a:r>
              <a:rPr kumimoji="1" lang="en-US" altLang="zh-CN" dirty="0" err="1">
                <a:latin typeface="微软雅黑" panose="020B0503020204020204" pitchFamily="34" charset="-122"/>
                <a:ea typeface="微软雅黑" panose="020B0503020204020204" pitchFamily="34" charset="-122"/>
              </a:rPr>
              <a:t>QNode</a:t>
            </a:r>
            <a:r>
              <a:rPr kumimoji="1" lang="en-US" altLang="zh-CN" dirty="0">
                <a:latin typeface="微软雅黑" panose="020B0503020204020204" pitchFamily="34" charset="-122"/>
                <a:ea typeface="微软雅黑" panose="020B0503020204020204" pitchFamily="34" charset="-122"/>
              </a:rPr>
              <a:t> *parent;  	</a:t>
            </a:r>
            <a:r>
              <a:rPr kumimoji="1" lang="en-US" altLang="zh-CN" dirty="0">
                <a:solidFill>
                  <a:srgbClr val="009900"/>
                </a:solidFill>
                <a:latin typeface="微软雅黑" panose="020B0503020204020204" pitchFamily="34" charset="-122"/>
                <a:ea typeface="微软雅黑" panose="020B0503020204020204" pitchFamily="34" charset="-122"/>
              </a:rPr>
              <a:t>// </a:t>
            </a:r>
            <a:r>
              <a:rPr kumimoji="1" lang="zh-CN" altLang="en-US" dirty="0">
                <a:solidFill>
                  <a:srgbClr val="009900"/>
                </a:solidFill>
                <a:latin typeface="微软雅黑" panose="020B0503020204020204" pitchFamily="34" charset="-122"/>
                <a:ea typeface="微软雅黑" panose="020B0503020204020204" pitchFamily="34" charset="-122"/>
              </a:rPr>
              <a:t>指向父结点的指针</a:t>
            </a:r>
          </a:p>
          <a:p>
            <a:pPr>
              <a:lnSpc>
                <a:spcPct val="130000"/>
              </a:lnSpc>
            </a:pPr>
            <a:r>
              <a:rPr kumimoji="1" lang="zh-CN" altLang="en-US" dirty="0">
                <a:latin typeface="微软雅黑" panose="020B0503020204020204" pitchFamily="34" charset="-122"/>
                <a:ea typeface="微软雅黑" panose="020B0503020204020204" pitchFamily="34" charset="-122"/>
              </a:rPr>
              <a:t>      </a:t>
            </a:r>
            <a:r>
              <a:rPr kumimoji="1" lang="en-US" altLang="zh-CN" dirty="0">
                <a:latin typeface="微软雅黑" panose="020B0503020204020204" pitchFamily="34" charset="-122"/>
                <a:ea typeface="微软雅黑" panose="020B0503020204020204" pitchFamily="34" charset="-122"/>
              </a:rPr>
              <a:t>bool </a:t>
            </a:r>
            <a:r>
              <a:rPr kumimoji="1" lang="en-US" altLang="zh-CN" dirty="0" err="1">
                <a:latin typeface="微软雅黑" panose="020B0503020204020204" pitchFamily="34" charset="-122"/>
                <a:ea typeface="微软雅黑" panose="020B0503020204020204" pitchFamily="34" charset="-122"/>
              </a:rPr>
              <a:t>LChild</a:t>
            </a:r>
            <a:r>
              <a:rPr kumimoji="1" lang="en-US" altLang="zh-CN" dirty="0">
                <a:latin typeface="微软雅黑" panose="020B0503020204020204" pitchFamily="34" charset="-122"/>
                <a:ea typeface="微软雅黑" panose="020B0503020204020204" pitchFamily="34" charset="-122"/>
              </a:rPr>
              <a:t>;        	</a:t>
            </a:r>
            <a:r>
              <a:rPr kumimoji="1" lang="en-US" altLang="zh-CN" dirty="0">
                <a:solidFill>
                  <a:srgbClr val="009900"/>
                </a:solidFill>
                <a:latin typeface="微软雅黑" panose="020B0503020204020204" pitchFamily="34" charset="-122"/>
                <a:ea typeface="微软雅黑" panose="020B0503020204020204" pitchFamily="34" charset="-122"/>
              </a:rPr>
              <a:t>// </a:t>
            </a:r>
            <a:r>
              <a:rPr kumimoji="1" lang="zh-CN" altLang="en-US" dirty="0">
                <a:solidFill>
                  <a:srgbClr val="009900"/>
                </a:solidFill>
                <a:latin typeface="微软雅黑" panose="020B0503020204020204" pitchFamily="34" charset="-122"/>
                <a:ea typeface="微软雅黑" panose="020B0503020204020204" pitchFamily="34" charset="-122"/>
              </a:rPr>
              <a:t>左儿子标志</a:t>
            </a:r>
          </a:p>
          <a:p>
            <a:pPr>
              <a:lnSpc>
                <a:spcPct val="130000"/>
              </a:lnSpc>
            </a:pPr>
            <a:r>
              <a:rPr kumimoji="1" lang="zh-CN" altLang="en-US" dirty="0">
                <a:latin typeface="微软雅黑" panose="020B0503020204020204" pitchFamily="34" charset="-122"/>
                <a:ea typeface="微软雅黑" panose="020B0503020204020204" pitchFamily="34" charset="-122"/>
              </a:rPr>
              <a:t>      </a:t>
            </a:r>
            <a:r>
              <a:rPr kumimoji="1" lang="en-US" altLang="zh-CN" dirty="0">
                <a:latin typeface="微软雅黑" panose="020B0503020204020204" pitchFamily="34" charset="-122"/>
                <a:ea typeface="微软雅黑" panose="020B0503020204020204" pitchFamily="34" charset="-122"/>
              </a:rPr>
              <a:t>Type weight;       </a:t>
            </a:r>
            <a:r>
              <a:rPr kumimoji="1" lang="en-US" altLang="zh-CN" sz="1800" dirty="0">
                <a:latin typeface="微软雅黑" panose="020B0503020204020204" pitchFamily="34" charset="-122"/>
                <a:ea typeface="微软雅黑" panose="020B0503020204020204" pitchFamily="34" charset="-122"/>
              </a:rPr>
              <a:t>	</a:t>
            </a:r>
            <a:r>
              <a:rPr kumimoji="1" lang="en-US" altLang="zh-CN" dirty="0">
                <a:solidFill>
                  <a:srgbClr val="009900"/>
                </a:solidFill>
                <a:latin typeface="微软雅黑" panose="020B0503020204020204" pitchFamily="34" charset="-122"/>
                <a:ea typeface="微软雅黑" panose="020B0503020204020204" pitchFamily="34" charset="-122"/>
              </a:rPr>
              <a:t>// </a:t>
            </a:r>
            <a:r>
              <a:rPr kumimoji="1" lang="zh-CN" altLang="en-US" dirty="0">
                <a:solidFill>
                  <a:srgbClr val="009900"/>
                </a:solidFill>
                <a:latin typeface="微软雅黑" panose="020B0503020204020204" pitchFamily="34" charset="-122"/>
                <a:ea typeface="微软雅黑" panose="020B0503020204020204" pitchFamily="34" charset="-122"/>
              </a:rPr>
              <a:t>结点所相应的载重量</a:t>
            </a:r>
          </a:p>
        </p:txBody>
      </p:sp>
      <p:sp>
        <p:nvSpPr>
          <p:cNvPr id="6" name="Text Box 6"/>
          <p:cNvSpPr txBox="1">
            <a:spLocks noChangeArrowheads="1"/>
          </p:cNvSpPr>
          <p:nvPr/>
        </p:nvSpPr>
        <p:spPr bwMode="auto">
          <a:xfrm>
            <a:off x="844972" y="1700808"/>
            <a:ext cx="7489825"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chemeClr val="hlink"/>
              </a:buClr>
              <a:buFont typeface="Wingdings" pitchFamily="2" charset="2"/>
              <a:buChar char="p"/>
            </a:pPr>
            <a:r>
              <a:rPr lang="zh-CN" altLang="en-US" sz="2400" i="0" dirty="0">
                <a:effectLst/>
                <a:latin typeface="微软雅黑" panose="020B0503020204020204" pitchFamily="34" charset="-122"/>
                <a:ea typeface="微软雅黑" panose="020B0503020204020204" pitchFamily="34" charset="-122"/>
              </a:rPr>
              <a:t>为了在算法结束后能方便地构造出与最优值相应的最优解，</a:t>
            </a:r>
            <a:r>
              <a:rPr lang="zh-CN" altLang="en-US" sz="2400" i="0" dirty="0">
                <a:solidFill>
                  <a:srgbClr val="FF0000"/>
                </a:solidFill>
                <a:effectLst/>
                <a:latin typeface="微软雅黑" panose="020B0503020204020204" pitchFamily="34" charset="-122"/>
                <a:ea typeface="微软雅黑" panose="020B0503020204020204" pitchFamily="34" charset="-122"/>
              </a:rPr>
              <a:t>算法必须存储相应子集树中从活结点到根结点的路径</a:t>
            </a:r>
            <a:r>
              <a:rPr lang="zh-CN" altLang="en-US" sz="2400" i="0" dirty="0">
                <a:effectLst/>
                <a:latin typeface="微软雅黑" panose="020B0503020204020204" pitchFamily="34" charset="-122"/>
                <a:ea typeface="微软雅黑" panose="020B0503020204020204" pitchFamily="34" charset="-122"/>
              </a:rPr>
              <a:t>。</a:t>
            </a:r>
          </a:p>
          <a:p>
            <a:pPr>
              <a:spcBef>
                <a:spcPct val="50000"/>
              </a:spcBef>
              <a:buClr>
                <a:schemeClr val="hlink"/>
              </a:buClr>
              <a:buFont typeface="Wingdings" pitchFamily="2" charset="2"/>
              <a:buChar char="p"/>
            </a:pPr>
            <a:r>
              <a:rPr lang="zh-CN" altLang="en-US" sz="2400" i="0" dirty="0">
                <a:effectLst/>
                <a:latin typeface="微软雅黑" panose="020B0503020204020204" pitchFamily="34" charset="-122"/>
                <a:ea typeface="微软雅黑" panose="020B0503020204020204" pitchFamily="34" charset="-122"/>
              </a:rPr>
              <a:t>在每个结点处设置</a:t>
            </a:r>
            <a:r>
              <a:rPr lang="zh-CN" altLang="en-US" sz="2400" i="0" dirty="0">
                <a:solidFill>
                  <a:srgbClr val="CC0000"/>
                </a:solidFill>
                <a:effectLst/>
                <a:latin typeface="微软雅黑" panose="020B0503020204020204" pitchFamily="34" charset="-122"/>
                <a:ea typeface="微软雅黑" panose="020B0503020204020204" pitchFamily="34" charset="-122"/>
              </a:rPr>
              <a:t>指向其父结点的指针</a:t>
            </a:r>
            <a:r>
              <a:rPr lang="zh-CN" altLang="en-US" sz="2400" i="0" dirty="0">
                <a:effectLst/>
                <a:latin typeface="微软雅黑" panose="020B0503020204020204" pitchFamily="34" charset="-122"/>
                <a:ea typeface="微软雅黑" panose="020B0503020204020204" pitchFamily="34" charset="-122"/>
              </a:rPr>
              <a:t>，并设置左、右儿子标志。</a:t>
            </a:r>
            <a:r>
              <a:rPr lang="zh-CN" altLang="en-US" sz="2400" i="0" dirty="0">
                <a:solidFill>
                  <a:schemeClr val="accent2"/>
                </a:solidFill>
                <a:effectLst/>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97752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additive="base">
                                        <p:cTn id="12"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780928"/>
            <a:ext cx="9144000" cy="1800200"/>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200000"/>
              </a:lnSpc>
            </a:pPr>
            <a:r>
              <a:rPr lang="en-US" altLang="zh-CN" sz="4000" kern="0" dirty="0">
                <a:solidFill>
                  <a:srgbClr val="000000"/>
                </a:solidFill>
                <a:latin typeface="+mn-lt"/>
              </a:rPr>
              <a:t>6.1  </a:t>
            </a:r>
            <a:r>
              <a:rPr lang="zh-CN" altLang="en-US" sz="4000" kern="0" dirty="0">
                <a:solidFill>
                  <a:srgbClr val="000000"/>
                </a:solidFill>
                <a:latin typeface="+mn-lt"/>
              </a:rPr>
              <a:t>分支限界法的基本概念</a:t>
            </a:r>
            <a:endParaRPr lang="zh-CN" altLang="en-US" sz="4000" kern="0" dirty="0">
              <a:solidFill>
                <a:srgbClr val="000000"/>
              </a:solidFill>
              <a:latin typeface="+mn-lt"/>
              <a:cs typeface="Verdana" panose="020B0604030504040204" pitchFamily="34" charset="0"/>
            </a:endParaRPr>
          </a:p>
        </p:txBody>
      </p:sp>
    </p:spTree>
    <p:extLst>
      <p:ext uri="{BB962C8B-B14F-4D97-AF65-F5344CB8AC3E}">
        <p14:creationId xmlns:p14="http://schemas.microsoft.com/office/powerpoint/2010/main" val="11700738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r>
              <a:rPr lang="zh-CN" altLang="en-US" dirty="0"/>
              <a:t>装载问题</a:t>
            </a:r>
          </a:p>
        </p:txBody>
      </p:sp>
      <p:sp>
        <p:nvSpPr>
          <p:cNvPr id="406531" name="Text Box 3"/>
          <p:cNvSpPr txBox="1">
            <a:spLocks noChangeArrowheads="1"/>
          </p:cNvSpPr>
          <p:nvPr/>
        </p:nvSpPr>
        <p:spPr bwMode="auto">
          <a:xfrm>
            <a:off x="283220" y="902355"/>
            <a:ext cx="5638800" cy="52322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en-US" sz="2800" dirty="0">
                <a:solidFill>
                  <a:srgbClr val="3366FF"/>
                </a:solidFill>
                <a:latin typeface="微软雅黑" panose="020B0503020204020204" pitchFamily="34" charset="-122"/>
                <a:ea typeface="微软雅黑" panose="020B0503020204020204" pitchFamily="34" charset="-122"/>
              </a:rPr>
              <a:t>4. </a:t>
            </a:r>
            <a:r>
              <a:rPr kumimoji="1" lang="en-US" altLang="en-US" sz="2800" dirty="0" err="1">
                <a:solidFill>
                  <a:srgbClr val="3366FF"/>
                </a:solidFill>
                <a:latin typeface="微软雅黑" panose="020B0503020204020204" pitchFamily="34" charset="-122"/>
                <a:ea typeface="微软雅黑" panose="020B0503020204020204" pitchFamily="34" charset="-122"/>
              </a:rPr>
              <a:t>构造最优解</a:t>
            </a:r>
            <a:endParaRPr kumimoji="1" lang="zh-CN" altLang="en-US" sz="2800" dirty="0">
              <a:solidFill>
                <a:srgbClr val="3366FF"/>
              </a:solidFill>
              <a:latin typeface="微软雅黑" panose="020B0503020204020204" pitchFamily="34" charset="-122"/>
              <a:ea typeface="微软雅黑" panose="020B0503020204020204" pitchFamily="34" charset="-122"/>
            </a:endParaRPr>
          </a:p>
        </p:txBody>
      </p:sp>
      <p:sp>
        <p:nvSpPr>
          <p:cNvPr id="406532" name="Text Box 4"/>
          <p:cNvSpPr txBox="1">
            <a:spLocks noChangeArrowheads="1"/>
          </p:cNvSpPr>
          <p:nvPr/>
        </p:nvSpPr>
        <p:spPr bwMode="auto">
          <a:xfrm>
            <a:off x="576089" y="1743373"/>
            <a:ext cx="8208962" cy="461665"/>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400" dirty="0">
                <a:latin typeface="微软雅黑" panose="020B0503020204020204" pitchFamily="34" charset="-122"/>
                <a:ea typeface="微软雅黑" panose="020B0503020204020204" pitchFamily="34" charset="-122"/>
              </a:rPr>
              <a:t>找到最优值后，可以根据</a:t>
            </a:r>
            <a:r>
              <a:rPr lang="en-US" altLang="zh-CN" sz="2400" dirty="0">
                <a:latin typeface="微软雅黑" panose="020B0503020204020204" pitchFamily="34" charset="-122"/>
                <a:ea typeface="微软雅黑" panose="020B0503020204020204" pitchFamily="34" charset="-122"/>
              </a:rPr>
              <a:t>parent</a:t>
            </a:r>
            <a:r>
              <a:rPr lang="zh-CN" altLang="en-US" sz="2400" dirty="0">
                <a:latin typeface="微软雅黑" panose="020B0503020204020204" pitchFamily="34" charset="-122"/>
                <a:ea typeface="微软雅黑" panose="020B0503020204020204" pitchFamily="34" charset="-122"/>
              </a:rPr>
              <a:t>回溯到根结点，找到最优解。</a:t>
            </a:r>
          </a:p>
        </p:txBody>
      </p:sp>
      <p:sp>
        <p:nvSpPr>
          <p:cNvPr id="406533" name="Text Box 5"/>
          <p:cNvSpPr txBox="1">
            <a:spLocks noChangeArrowheads="1"/>
          </p:cNvSpPr>
          <p:nvPr/>
        </p:nvSpPr>
        <p:spPr bwMode="auto">
          <a:xfrm>
            <a:off x="283220" y="2771031"/>
            <a:ext cx="8280920" cy="249299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lgn="just">
              <a:lnSpc>
                <a:spcPct val="130000"/>
              </a:lnSpc>
            </a:pPr>
            <a:r>
              <a:rPr kumimoji="1" lang="en-US" altLang="zh-CN" sz="2400" dirty="0">
                <a:solidFill>
                  <a:srgbClr val="009900"/>
                </a:solidFill>
                <a:latin typeface="微软雅黑" panose="020B0503020204020204" pitchFamily="34" charset="-122"/>
                <a:ea typeface="微软雅黑" panose="020B0503020204020204" pitchFamily="34" charset="-122"/>
              </a:rPr>
              <a:t>// </a:t>
            </a:r>
            <a:r>
              <a:rPr kumimoji="1" lang="zh-CN" altLang="en-US" sz="2400" dirty="0">
                <a:solidFill>
                  <a:srgbClr val="009900"/>
                </a:solidFill>
                <a:latin typeface="微软雅黑" panose="020B0503020204020204" pitchFamily="34" charset="-122"/>
                <a:ea typeface="微软雅黑" panose="020B0503020204020204" pitchFamily="34" charset="-122"/>
              </a:rPr>
              <a:t>构造当前最优解</a:t>
            </a:r>
          </a:p>
          <a:p>
            <a:pPr algn="just">
              <a:lnSpc>
                <a:spcPct val="130000"/>
              </a:lnSpc>
            </a:pPr>
            <a:r>
              <a:rPr kumimoji="1" lang="en-US" altLang="zh-CN" sz="2400" dirty="0">
                <a:latin typeface="微软雅黑" panose="020B0503020204020204" pitchFamily="34" charset="-122"/>
                <a:ea typeface="微软雅黑" panose="020B0503020204020204" pitchFamily="34" charset="-122"/>
              </a:rPr>
              <a:t>for (</a:t>
            </a:r>
            <a:r>
              <a:rPr kumimoji="1" lang="en-US" altLang="zh-CN" sz="2400" dirty="0" err="1">
                <a:latin typeface="微软雅黑" panose="020B0503020204020204" pitchFamily="34" charset="-122"/>
                <a:ea typeface="微软雅黑" panose="020B0503020204020204" pitchFamily="34" charset="-122"/>
              </a:rPr>
              <a:t>int</a:t>
            </a:r>
            <a:r>
              <a:rPr kumimoji="1" lang="en-US" altLang="zh-CN" sz="2400" dirty="0">
                <a:latin typeface="微软雅黑" panose="020B0503020204020204" pitchFamily="34" charset="-122"/>
                <a:ea typeface="微软雅黑" panose="020B0503020204020204" pitchFamily="34" charset="-122"/>
              </a:rPr>
              <a:t> </a:t>
            </a:r>
            <a:r>
              <a:rPr kumimoji="1" lang="en-US" altLang="zh-CN" sz="2400" i="1" dirty="0">
                <a:latin typeface="微软雅黑" panose="020B0503020204020204" pitchFamily="34" charset="-122"/>
                <a:ea typeface="微软雅黑" panose="020B0503020204020204" pitchFamily="34" charset="-122"/>
              </a:rPr>
              <a:t>j</a:t>
            </a:r>
            <a:r>
              <a:rPr kumimoji="1" lang="en-US" altLang="zh-CN" sz="2400" dirty="0">
                <a:latin typeface="微软雅黑" panose="020B0503020204020204" pitchFamily="34" charset="-122"/>
                <a:ea typeface="微软雅黑" panose="020B0503020204020204" pitchFamily="34" charset="-122"/>
              </a:rPr>
              <a:t> = </a:t>
            </a:r>
            <a:r>
              <a:rPr kumimoji="1" lang="en-US" altLang="zh-CN" sz="2400" i="1" dirty="0">
                <a:latin typeface="微软雅黑" panose="020B0503020204020204" pitchFamily="34" charset="-122"/>
                <a:ea typeface="微软雅黑" panose="020B0503020204020204" pitchFamily="34" charset="-122"/>
              </a:rPr>
              <a:t>n</a:t>
            </a:r>
            <a:r>
              <a:rPr kumimoji="1" lang="en-US" altLang="zh-CN" sz="2400" dirty="0">
                <a:latin typeface="微软雅黑" panose="020B0503020204020204" pitchFamily="34" charset="-122"/>
                <a:ea typeface="微软雅黑" panose="020B0503020204020204" pitchFamily="34" charset="-122"/>
              </a:rPr>
              <a:t> - 1; </a:t>
            </a:r>
            <a:r>
              <a:rPr kumimoji="1" lang="en-US" altLang="zh-CN" sz="2400" i="1" dirty="0">
                <a:latin typeface="微软雅黑" panose="020B0503020204020204" pitchFamily="34" charset="-122"/>
                <a:ea typeface="微软雅黑" panose="020B0503020204020204" pitchFamily="34" charset="-122"/>
              </a:rPr>
              <a:t>j </a:t>
            </a:r>
            <a:r>
              <a:rPr kumimoji="1" lang="en-US" altLang="zh-CN" sz="2400" dirty="0">
                <a:latin typeface="微软雅黑" panose="020B0503020204020204" pitchFamily="34" charset="-122"/>
                <a:ea typeface="微软雅黑" panose="020B0503020204020204" pitchFamily="34" charset="-122"/>
              </a:rPr>
              <a:t>&gt; 0; </a:t>
            </a:r>
            <a:r>
              <a:rPr kumimoji="1" lang="en-US" altLang="zh-CN" sz="2400" i="1" dirty="0">
                <a:latin typeface="微软雅黑" panose="020B0503020204020204" pitchFamily="34" charset="-122"/>
                <a:ea typeface="微软雅黑" panose="020B0503020204020204" pitchFamily="34" charset="-122"/>
              </a:rPr>
              <a:t>j</a:t>
            </a:r>
            <a:r>
              <a:rPr kumimoji="1" lang="en-US" altLang="zh-CN" sz="2400" dirty="0">
                <a:latin typeface="微软雅黑" panose="020B0503020204020204" pitchFamily="34" charset="-122"/>
                <a:ea typeface="微软雅黑" panose="020B0503020204020204" pitchFamily="34" charset="-122"/>
              </a:rPr>
              <a:t>--) {</a:t>
            </a:r>
          </a:p>
          <a:p>
            <a:pPr algn="just">
              <a:lnSpc>
                <a:spcPct val="130000"/>
              </a:lnSpc>
            </a:pPr>
            <a:r>
              <a:rPr kumimoji="1" lang="en-US" altLang="zh-CN" sz="2400" dirty="0">
                <a:latin typeface="微软雅黑" panose="020B0503020204020204" pitchFamily="34" charset="-122"/>
                <a:ea typeface="微软雅黑" panose="020B0503020204020204" pitchFamily="34" charset="-122"/>
              </a:rPr>
              <a:t>      </a:t>
            </a:r>
            <a:r>
              <a:rPr kumimoji="1" lang="en-US" altLang="zh-CN" sz="2400" dirty="0" err="1">
                <a:latin typeface="微软雅黑" panose="020B0503020204020204" pitchFamily="34" charset="-122"/>
                <a:ea typeface="微软雅黑" panose="020B0503020204020204" pitchFamily="34" charset="-122"/>
              </a:rPr>
              <a:t>bestx</a:t>
            </a:r>
            <a:r>
              <a:rPr kumimoji="1" lang="en-US" altLang="zh-CN" sz="2400" dirty="0">
                <a:latin typeface="微软雅黑" panose="020B0503020204020204" pitchFamily="34" charset="-122"/>
                <a:ea typeface="微软雅黑" panose="020B0503020204020204" pitchFamily="34" charset="-122"/>
              </a:rPr>
              <a:t>[</a:t>
            </a:r>
            <a:r>
              <a:rPr kumimoji="1" lang="en-US" altLang="zh-CN" sz="2400" i="1" dirty="0">
                <a:latin typeface="微软雅黑" panose="020B0503020204020204" pitchFamily="34" charset="-122"/>
                <a:ea typeface="微软雅黑" panose="020B0503020204020204" pitchFamily="34" charset="-122"/>
              </a:rPr>
              <a:t>j</a:t>
            </a:r>
            <a:r>
              <a:rPr kumimoji="1" lang="en-US" altLang="zh-CN" sz="2400" dirty="0">
                <a:latin typeface="微软雅黑" panose="020B0503020204020204" pitchFamily="34" charset="-122"/>
                <a:ea typeface="微软雅黑" panose="020B0503020204020204" pitchFamily="34" charset="-122"/>
              </a:rPr>
              <a:t>] = </a:t>
            </a:r>
            <a:r>
              <a:rPr kumimoji="1" lang="en-US" altLang="zh-CN" sz="2400" dirty="0" err="1">
                <a:latin typeface="微软雅黑" panose="020B0503020204020204" pitchFamily="34" charset="-122"/>
                <a:ea typeface="微软雅黑" panose="020B0503020204020204" pitchFamily="34" charset="-122"/>
              </a:rPr>
              <a:t>bestE</a:t>
            </a:r>
            <a:r>
              <a:rPr kumimoji="1" lang="en-US" altLang="zh-CN" sz="2400" dirty="0">
                <a:latin typeface="微软雅黑" panose="020B0503020204020204" pitchFamily="34" charset="-122"/>
                <a:ea typeface="微软雅黑" panose="020B0503020204020204" pitchFamily="34" charset="-122"/>
              </a:rPr>
              <a:t>-&gt;</a:t>
            </a:r>
            <a:r>
              <a:rPr kumimoji="1" lang="en-US" altLang="zh-CN" sz="2400" dirty="0" err="1">
                <a:latin typeface="微软雅黑" panose="020B0503020204020204" pitchFamily="34" charset="-122"/>
                <a:ea typeface="微软雅黑" panose="020B0503020204020204" pitchFamily="34" charset="-122"/>
              </a:rPr>
              <a:t>LChild</a:t>
            </a:r>
            <a:r>
              <a:rPr kumimoji="1" lang="en-US" altLang="zh-CN" sz="2400" dirty="0">
                <a:latin typeface="微软雅黑" panose="020B0503020204020204" pitchFamily="34" charset="-122"/>
                <a:ea typeface="微软雅黑" panose="020B0503020204020204" pitchFamily="34" charset="-122"/>
              </a:rPr>
              <a:t>; </a:t>
            </a:r>
            <a:r>
              <a:rPr kumimoji="1" lang="en-US" altLang="zh-CN" sz="2400" dirty="0">
                <a:solidFill>
                  <a:srgbClr val="00B050"/>
                </a:solidFill>
                <a:latin typeface="微软雅黑" panose="020B0503020204020204" pitchFamily="34" charset="-122"/>
                <a:ea typeface="微软雅黑" panose="020B0503020204020204" pitchFamily="34" charset="-122"/>
              </a:rPr>
              <a:t>//</a:t>
            </a:r>
            <a:r>
              <a:rPr kumimoji="1" lang="en-US" altLang="zh-CN" sz="2400" dirty="0" err="1">
                <a:solidFill>
                  <a:srgbClr val="00B050"/>
                </a:solidFill>
                <a:latin typeface="微软雅黑" panose="020B0503020204020204" pitchFamily="34" charset="-122"/>
                <a:ea typeface="微软雅黑" panose="020B0503020204020204" pitchFamily="34" charset="-122"/>
              </a:rPr>
              <a:t>bestx</a:t>
            </a:r>
            <a:r>
              <a:rPr kumimoji="1" lang="zh-CN" altLang="en-US" sz="2400" dirty="0">
                <a:solidFill>
                  <a:srgbClr val="00B050"/>
                </a:solidFill>
                <a:latin typeface="微软雅黑" panose="020B0503020204020204" pitchFamily="34" charset="-122"/>
                <a:ea typeface="微软雅黑" panose="020B0503020204020204" pitchFamily="34" charset="-122"/>
              </a:rPr>
              <a:t>存储最优解路径</a:t>
            </a:r>
            <a:r>
              <a:rPr kumimoji="1" lang="en-US" altLang="zh-CN" sz="2400" dirty="0">
                <a:solidFill>
                  <a:srgbClr val="00B050"/>
                </a:solidFill>
                <a:latin typeface="微软雅黑" panose="020B0503020204020204" pitchFamily="34" charset="-122"/>
                <a:ea typeface="微软雅黑" panose="020B0503020204020204" pitchFamily="34" charset="-122"/>
              </a:rPr>
              <a:t> </a:t>
            </a:r>
          </a:p>
          <a:p>
            <a:pPr algn="just">
              <a:lnSpc>
                <a:spcPct val="130000"/>
              </a:lnSpc>
            </a:pPr>
            <a:r>
              <a:rPr kumimoji="1" lang="en-US" altLang="zh-CN" sz="2400" dirty="0">
                <a:latin typeface="微软雅黑" panose="020B0503020204020204" pitchFamily="34" charset="-122"/>
                <a:ea typeface="微软雅黑" panose="020B0503020204020204" pitchFamily="34" charset="-122"/>
              </a:rPr>
              <a:t>      </a:t>
            </a:r>
            <a:r>
              <a:rPr kumimoji="1" lang="en-US" altLang="zh-CN" sz="2400" dirty="0" err="1">
                <a:latin typeface="微软雅黑" panose="020B0503020204020204" pitchFamily="34" charset="-122"/>
                <a:ea typeface="微软雅黑" panose="020B0503020204020204" pitchFamily="34" charset="-122"/>
              </a:rPr>
              <a:t>bestE</a:t>
            </a:r>
            <a:r>
              <a:rPr kumimoji="1" lang="en-US" altLang="zh-CN" sz="2400" dirty="0">
                <a:latin typeface="微软雅黑" panose="020B0503020204020204" pitchFamily="34" charset="-122"/>
                <a:ea typeface="微软雅黑" panose="020B0503020204020204" pitchFamily="34" charset="-122"/>
              </a:rPr>
              <a:t> = </a:t>
            </a:r>
            <a:r>
              <a:rPr kumimoji="1" lang="en-US" altLang="zh-CN" sz="2400" dirty="0" err="1">
                <a:latin typeface="微软雅黑" panose="020B0503020204020204" pitchFamily="34" charset="-122"/>
                <a:ea typeface="微软雅黑" panose="020B0503020204020204" pitchFamily="34" charset="-122"/>
              </a:rPr>
              <a:t>bestE</a:t>
            </a:r>
            <a:r>
              <a:rPr kumimoji="1" lang="en-US" altLang="zh-CN" sz="2400" dirty="0">
                <a:latin typeface="微软雅黑" panose="020B0503020204020204" pitchFamily="34" charset="-122"/>
                <a:ea typeface="微软雅黑" panose="020B0503020204020204" pitchFamily="34" charset="-122"/>
              </a:rPr>
              <a:t>-&gt;parent; </a:t>
            </a:r>
            <a:r>
              <a:rPr kumimoji="1" lang="en-US" altLang="zh-CN" sz="2400" dirty="0">
                <a:solidFill>
                  <a:srgbClr val="00B050"/>
                </a:solidFill>
                <a:latin typeface="微软雅黑" panose="020B0503020204020204" pitchFamily="34" charset="-122"/>
                <a:ea typeface="微软雅黑" panose="020B0503020204020204" pitchFamily="34" charset="-122"/>
              </a:rPr>
              <a:t>//</a:t>
            </a:r>
            <a:r>
              <a:rPr kumimoji="1" lang="zh-CN" altLang="en-US" sz="2400" dirty="0">
                <a:solidFill>
                  <a:srgbClr val="00B050"/>
                </a:solidFill>
                <a:latin typeface="微软雅黑" panose="020B0503020204020204" pitchFamily="34" charset="-122"/>
                <a:ea typeface="微软雅黑" panose="020B0503020204020204" pitchFamily="34" charset="-122"/>
              </a:rPr>
              <a:t>回溯构造最优解</a:t>
            </a:r>
            <a:endParaRPr kumimoji="1" lang="en-US" altLang="zh-CN" sz="2400" dirty="0">
              <a:solidFill>
                <a:srgbClr val="00B050"/>
              </a:solidFill>
              <a:latin typeface="微软雅黑" panose="020B0503020204020204" pitchFamily="34" charset="-122"/>
              <a:ea typeface="微软雅黑" panose="020B0503020204020204" pitchFamily="34" charset="-122"/>
            </a:endParaRPr>
          </a:p>
          <a:p>
            <a:pPr algn="just">
              <a:lnSpc>
                <a:spcPct val="130000"/>
              </a:lnSpc>
            </a:pPr>
            <a:r>
              <a:rPr kumimoji="1" lang="en-US" altLang="zh-CN" sz="2400" dirty="0">
                <a:latin typeface="微软雅黑" panose="020B0503020204020204" pitchFamily="34" charset="-122"/>
                <a:ea typeface="微软雅黑" panose="020B0503020204020204" pitchFamily="34" charset="-122"/>
              </a:rPr>
              <a:t>}</a:t>
            </a:r>
          </a:p>
        </p:txBody>
      </p:sp>
      <p:sp>
        <p:nvSpPr>
          <p:cNvPr id="6" name="AutoShape 7"/>
          <p:cNvSpPr>
            <a:spLocks noChangeArrowheads="1"/>
          </p:cNvSpPr>
          <p:nvPr/>
        </p:nvSpPr>
        <p:spPr bwMode="auto">
          <a:xfrm>
            <a:off x="424929" y="5877272"/>
            <a:ext cx="7273925" cy="863600"/>
          </a:xfrm>
          <a:prstGeom prst="wedgeRectCallout">
            <a:avLst>
              <a:gd name="adj1" fmla="val 270"/>
              <a:gd name="adj2" fmla="val -176456"/>
            </a:avLst>
          </a:prstGeom>
          <a:solidFill>
            <a:srgbClr val="FFFF00"/>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lang="en-US" altLang="zh-CN" sz="2400" dirty="0" err="1">
                <a:latin typeface="微软雅黑" panose="020B0503020204020204" pitchFamily="34" charset="-122"/>
                <a:ea typeface="微软雅黑" panose="020B0503020204020204" pitchFamily="34" charset="-122"/>
              </a:rPr>
              <a:t>LChild</a:t>
            </a:r>
            <a:r>
              <a:rPr lang="zh-CN" altLang="en-US" sz="2400" dirty="0">
                <a:latin typeface="微软雅黑" panose="020B0503020204020204" pitchFamily="34" charset="-122"/>
                <a:ea typeface="微软雅黑" panose="020B0503020204020204" pitchFamily="34" charset="-122"/>
              </a:rPr>
              <a:t>是左子树标志，</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表示左子树，</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表示右子树；</a:t>
            </a:r>
          </a:p>
          <a:p>
            <a:pPr algn="l"/>
            <a:r>
              <a:rPr lang="en-US" altLang="zh-CN" sz="2400" dirty="0" err="1">
                <a:latin typeface="微软雅黑" panose="020B0503020204020204" pitchFamily="34" charset="-122"/>
                <a:ea typeface="微软雅黑" panose="020B0503020204020204" pitchFamily="34" charset="-122"/>
              </a:rPr>
              <a:t>bestx</a:t>
            </a:r>
            <a:r>
              <a:rPr lang="en-US" altLang="zh-CN" sz="2400" dirty="0">
                <a:latin typeface="微软雅黑" panose="020B0503020204020204" pitchFamily="34" charset="-122"/>
                <a:ea typeface="微软雅黑" panose="020B0503020204020204" pitchFamily="34" charset="-122"/>
              </a:rPr>
              <a:t>[j]</a:t>
            </a:r>
            <a:r>
              <a:rPr lang="zh-CN" altLang="en-US" sz="2400" dirty="0">
                <a:latin typeface="微软雅黑" panose="020B0503020204020204" pitchFamily="34" charset="-122"/>
                <a:ea typeface="微软雅黑" panose="020B0503020204020204" pitchFamily="34" charset="-122"/>
              </a:rPr>
              <a:t>取值为</a:t>
            </a:r>
            <a:r>
              <a:rPr lang="en-US" altLang="zh-CN" sz="2400" dirty="0">
                <a:latin typeface="微软雅黑" panose="020B0503020204020204" pitchFamily="34" charset="-122"/>
                <a:ea typeface="微软雅黑" panose="020B0503020204020204" pitchFamily="34" charset="-122"/>
              </a:rPr>
              <a:t>0/1</a:t>
            </a:r>
            <a:r>
              <a:rPr lang="zh-CN" altLang="en-US" sz="2400" dirty="0">
                <a:latin typeface="微软雅黑" panose="020B0503020204020204" pitchFamily="34" charset="-122"/>
                <a:ea typeface="微软雅黑" panose="020B0503020204020204" pitchFamily="34" charset="-122"/>
              </a:rPr>
              <a:t>，表示是否取该货物。</a:t>
            </a:r>
          </a:p>
          <a:p>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0249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24" name="Object 4"/>
          <p:cNvGraphicFramePr>
            <a:graphicFrameLocks noGrp="1" noChangeAspect="1"/>
          </p:cNvGraphicFramePr>
          <p:nvPr>
            <p:ph sz="half" idx="2"/>
            <p:extLst>
              <p:ext uri="{D42A27DB-BD31-4B8C-83A1-F6EECF244321}">
                <p14:modId xmlns:p14="http://schemas.microsoft.com/office/powerpoint/2010/main" val="3611555851"/>
              </p:ext>
            </p:extLst>
          </p:nvPr>
        </p:nvGraphicFramePr>
        <p:xfrm>
          <a:off x="6115050" y="1925638"/>
          <a:ext cx="2489200" cy="2489200"/>
        </p:xfrm>
        <a:graphic>
          <a:graphicData uri="http://schemas.openxmlformats.org/presentationml/2006/ole">
            <mc:AlternateContent xmlns:mc="http://schemas.openxmlformats.org/markup-compatibility/2006">
              <mc:Choice xmlns:v="urn:schemas-microsoft-com:vml" Requires="v">
                <p:oleObj spid="_x0000_s203896" name="公式" r:id="rId4" imgW="1104840" imgH="1104840" progId="Equation.3">
                  <p:embed/>
                </p:oleObj>
              </mc:Choice>
              <mc:Fallback>
                <p:oleObj name="公式" r:id="rId4" imgW="1104840" imgH="1104840" progId="Equation.3">
                  <p:embed/>
                  <p:pic>
                    <p:nvPicPr>
                      <p:cNvPr id="18432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050" y="1925638"/>
                        <a:ext cx="2489200" cy="248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25" name="Rectangle 5"/>
          <p:cNvSpPr>
            <a:spLocks noChangeArrowheads="1"/>
          </p:cNvSpPr>
          <p:nvPr/>
        </p:nvSpPr>
        <p:spPr bwMode="auto">
          <a:xfrm>
            <a:off x="611188" y="1557338"/>
            <a:ext cx="392271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latin typeface="微软雅黑" panose="020B0503020204020204" pitchFamily="34" charset="-122"/>
                <a:ea typeface="微软雅黑" panose="020B0503020204020204" pitchFamily="34" charset="-122"/>
              </a:rPr>
              <a:t>将第一艘轮船尽可能装满等价于选取全体集装箱的一个子集，使该子集中集装箱重量之和最接近。由此可知，装载问题等价于以下特殊的</a:t>
            </a:r>
            <a:r>
              <a:rPr lang="en-US" altLang="zh-CN" sz="2400" dirty="0">
                <a:latin typeface="微软雅黑" panose="020B0503020204020204" pitchFamily="34" charset="-122"/>
                <a:ea typeface="微软雅黑" panose="020B0503020204020204" pitchFamily="34" charset="-122"/>
              </a:rPr>
              <a:t>0-1</a:t>
            </a:r>
            <a:r>
              <a:rPr lang="zh-CN" altLang="en-US" sz="2400" dirty="0">
                <a:latin typeface="微软雅黑" panose="020B0503020204020204" pitchFamily="34" charset="-122"/>
                <a:ea typeface="微软雅黑" panose="020B0503020204020204" pitchFamily="34" charset="-122"/>
              </a:rPr>
              <a:t>背包问题。</a:t>
            </a:r>
          </a:p>
        </p:txBody>
      </p:sp>
      <p:sp>
        <p:nvSpPr>
          <p:cNvPr id="184329" name="Text Box 9"/>
          <p:cNvSpPr txBox="1">
            <a:spLocks noChangeArrowheads="1"/>
          </p:cNvSpPr>
          <p:nvPr/>
        </p:nvSpPr>
        <p:spPr bwMode="auto">
          <a:xfrm>
            <a:off x="827088" y="4365625"/>
            <a:ext cx="1584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400">
                <a:latin typeface="微软雅黑" panose="020B0503020204020204" pitchFamily="34" charset="-122"/>
                <a:ea typeface="微软雅黑" panose="020B0503020204020204" pitchFamily="34" charset="-122"/>
              </a:rPr>
              <a:t>例如：</a:t>
            </a:r>
          </a:p>
        </p:txBody>
      </p:sp>
      <p:pic>
        <p:nvPicPr>
          <p:cNvPr id="184330" name="Picture 10" descr="t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3438" y="4724400"/>
            <a:ext cx="3671887"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4331" name="Object 11"/>
          <p:cNvGraphicFramePr>
            <a:graphicFrameLocks noGrp="1" noChangeAspect="1"/>
          </p:cNvGraphicFramePr>
          <p:nvPr>
            <p:ph sz="half" idx="1"/>
            <p:extLst>
              <p:ext uri="{D42A27DB-BD31-4B8C-83A1-F6EECF244321}">
                <p14:modId xmlns:p14="http://schemas.microsoft.com/office/powerpoint/2010/main" val="1778054978"/>
              </p:ext>
            </p:extLst>
          </p:nvPr>
        </p:nvGraphicFramePr>
        <p:xfrm>
          <a:off x="1258888" y="4978400"/>
          <a:ext cx="2879725" cy="1096963"/>
        </p:xfrm>
        <a:graphic>
          <a:graphicData uri="http://schemas.openxmlformats.org/presentationml/2006/ole">
            <mc:AlternateContent xmlns:mc="http://schemas.openxmlformats.org/markup-compatibility/2006">
              <mc:Choice xmlns:v="urn:schemas-microsoft-com:vml" Requires="v">
                <p:oleObj spid="_x0000_s203897" name="Equation" r:id="rId7" imgW="1066680" imgH="406080" progId="Equation.DSMT4">
                  <p:embed/>
                </p:oleObj>
              </mc:Choice>
              <mc:Fallback>
                <p:oleObj name="Equation" r:id="rId7" imgW="1066680" imgH="406080" progId="Equation.DSMT4">
                  <p:embed/>
                  <p:pic>
                    <p:nvPicPr>
                      <p:cNvPr id="184331" name="Object 11"/>
                      <p:cNvPicPr>
                        <a:picLocks noChangeAspect="1" noChangeArrowheads="1"/>
                      </p:cNvPicPr>
                      <p:nvPr/>
                    </p:nvPicPr>
                    <p:blipFill>
                      <a:blip r:embed="rId8"/>
                      <a:srcRect/>
                      <a:stretch>
                        <a:fillRect/>
                      </a:stretch>
                    </p:blipFill>
                    <p:spPr bwMode="auto">
                      <a:xfrm>
                        <a:off x="1258888" y="4978400"/>
                        <a:ext cx="2879725" cy="109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3"/>
          <p:cNvSpPr txBox="1">
            <a:spLocks noChangeArrowheads="1"/>
          </p:cNvSpPr>
          <p:nvPr/>
        </p:nvSpPr>
        <p:spPr bwMode="auto">
          <a:xfrm>
            <a:off x="289719" y="548680"/>
            <a:ext cx="5638800"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en-US" sz="3200" dirty="0">
                <a:solidFill>
                  <a:srgbClr val="3366FF"/>
                </a:solidFill>
                <a:latin typeface="微软雅黑" panose="020B0503020204020204" pitchFamily="34" charset="-122"/>
                <a:ea typeface="微软雅黑" panose="020B0503020204020204" pitchFamily="34" charset="-122"/>
              </a:rPr>
              <a:t>5. </a:t>
            </a:r>
            <a:r>
              <a:rPr kumimoji="1" lang="zh-CN" altLang="en-US" sz="3200" dirty="0">
                <a:solidFill>
                  <a:srgbClr val="3366FF"/>
                </a:solidFill>
                <a:latin typeface="微软雅黑" panose="020B0503020204020204" pitchFamily="34" charset="-122"/>
                <a:ea typeface="微软雅黑" panose="020B0503020204020204" pitchFamily="34" charset="-122"/>
              </a:rPr>
              <a:t>例子</a:t>
            </a:r>
          </a:p>
        </p:txBody>
      </p:sp>
    </p:spTree>
    <p:extLst>
      <p:ext uri="{BB962C8B-B14F-4D97-AF65-F5344CB8AC3E}">
        <p14:creationId xmlns:p14="http://schemas.microsoft.com/office/powerpoint/2010/main" val="909887904"/>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535" y="600866"/>
            <a:ext cx="8295013" cy="5847755"/>
          </a:xfrm>
          <a:prstGeom prst="rect">
            <a:avLst/>
          </a:prstGeom>
        </p:spPr>
        <p:txBody>
          <a:bodyPr wrap="square">
            <a:spAutoFit/>
          </a:bodyPr>
          <a:lstStyle/>
          <a:p>
            <a:pPr algn="just" latinLnBrk="1"/>
            <a:r>
              <a:rPr lang="en-US" altLang="zh-CN" sz="2200" b="0" dirty="0">
                <a:solidFill>
                  <a:srgbClr val="4F4F4F"/>
                </a:solidFill>
                <a:latin typeface="微软雅黑" panose="020B0503020204020204" pitchFamily="34" charset="-122"/>
                <a:ea typeface="微软雅黑" panose="020B0503020204020204" pitchFamily="34" charset="-122"/>
              </a:rPr>
              <a:t>1) </a:t>
            </a:r>
            <a:r>
              <a:rPr lang="zh-CN" altLang="en-US" sz="2200" b="0" dirty="0">
                <a:solidFill>
                  <a:srgbClr val="4F4F4F"/>
                </a:solidFill>
                <a:latin typeface="微软雅黑" panose="020B0503020204020204" pitchFamily="34" charset="-122"/>
                <a:ea typeface="微软雅黑" panose="020B0503020204020204" pitchFamily="34" charset="-122"/>
              </a:rPr>
              <a:t>初始队列中只有结点</a:t>
            </a:r>
            <a:r>
              <a:rPr lang="en-US" altLang="zh-CN" sz="2200" b="0" dirty="0">
                <a:solidFill>
                  <a:srgbClr val="4F4F4F"/>
                </a:solidFill>
                <a:latin typeface="微软雅黑" panose="020B0503020204020204" pitchFamily="34" charset="-122"/>
                <a:ea typeface="微软雅黑" panose="020B0503020204020204" pitchFamily="34" charset="-122"/>
              </a:rPr>
              <a:t>A</a:t>
            </a:r>
            <a:r>
              <a:rPr lang="zh-CN" altLang="en-US" sz="2200" b="0" dirty="0">
                <a:solidFill>
                  <a:srgbClr val="4F4F4F"/>
                </a:solidFill>
                <a:latin typeface="微软雅黑" panose="020B0503020204020204" pitchFamily="34" charset="-122"/>
                <a:ea typeface="微软雅黑" panose="020B0503020204020204" pitchFamily="34" charset="-122"/>
              </a:rPr>
              <a:t>；</a:t>
            </a:r>
          </a:p>
          <a:p>
            <a:pPr algn="just" latinLnBrk="1"/>
            <a:r>
              <a:rPr lang="en-US" altLang="zh-CN" sz="2200" b="0" dirty="0">
                <a:solidFill>
                  <a:srgbClr val="4F4F4F"/>
                </a:solidFill>
                <a:latin typeface="微软雅黑" panose="020B0503020204020204" pitchFamily="34" charset="-122"/>
                <a:ea typeface="微软雅黑" panose="020B0503020204020204" pitchFamily="34" charset="-122"/>
              </a:rPr>
              <a:t>2) </a:t>
            </a:r>
            <a:r>
              <a:rPr lang="zh-CN" altLang="en-US" sz="2200" b="0" dirty="0">
                <a:solidFill>
                  <a:srgbClr val="4F4F4F"/>
                </a:solidFill>
                <a:latin typeface="微软雅黑" panose="020B0503020204020204" pitchFamily="34" charset="-122"/>
                <a:ea typeface="微软雅黑" panose="020B0503020204020204" pitchFamily="34" charset="-122"/>
              </a:rPr>
              <a:t>结点</a:t>
            </a:r>
            <a:r>
              <a:rPr lang="en-US" altLang="zh-CN" sz="2200" b="0" dirty="0">
                <a:solidFill>
                  <a:srgbClr val="4F4F4F"/>
                </a:solidFill>
                <a:latin typeface="微软雅黑" panose="020B0503020204020204" pitchFamily="34" charset="-122"/>
                <a:ea typeface="微软雅黑" panose="020B0503020204020204" pitchFamily="34" charset="-122"/>
              </a:rPr>
              <a:t>A</a:t>
            </a:r>
            <a:r>
              <a:rPr lang="zh-CN" altLang="en-US" sz="2200" b="0" dirty="0">
                <a:solidFill>
                  <a:srgbClr val="4F4F4F"/>
                </a:solidFill>
                <a:latin typeface="微软雅黑" panose="020B0503020204020204" pitchFamily="34" charset="-122"/>
                <a:ea typeface="微软雅黑" panose="020B0503020204020204" pitchFamily="34" charset="-122"/>
              </a:rPr>
              <a:t>变为扩展</a:t>
            </a:r>
            <a:r>
              <a:rPr lang="zh-CN" altLang="zh-CN" sz="2200" b="0" dirty="0">
                <a:solidFill>
                  <a:srgbClr val="4F4F4F"/>
                </a:solidFill>
                <a:latin typeface="微软雅黑" panose="020B0503020204020204" pitchFamily="34" charset="-122"/>
                <a:ea typeface="微软雅黑" panose="020B0503020204020204" pitchFamily="34" charset="-122"/>
              </a:rPr>
              <a:t>结点</a:t>
            </a:r>
            <a:r>
              <a:rPr lang="zh-CN" altLang="en-US" sz="2200" b="0" dirty="0">
                <a:solidFill>
                  <a:srgbClr val="4F4F4F"/>
                </a:solidFill>
                <a:latin typeface="微软雅黑" panose="020B0503020204020204" pitchFamily="34" charset="-122"/>
                <a:ea typeface="微软雅黑" panose="020B0503020204020204" pitchFamily="34" charset="-122"/>
              </a:rPr>
              <a:t>扩充</a:t>
            </a:r>
            <a:r>
              <a:rPr lang="en-US" altLang="zh-CN" sz="2200" b="0" dirty="0">
                <a:solidFill>
                  <a:srgbClr val="4F4F4F"/>
                </a:solidFill>
                <a:latin typeface="微软雅黑" panose="020B0503020204020204" pitchFamily="34" charset="-122"/>
                <a:ea typeface="微软雅黑" panose="020B0503020204020204" pitchFamily="34" charset="-122"/>
              </a:rPr>
              <a:t>B</a:t>
            </a:r>
            <a:r>
              <a:rPr lang="zh-CN" altLang="en-US" sz="2200" b="0" dirty="0">
                <a:solidFill>
                  <a:srgbClr val="4F4F4F"/>
                </a:solidFill>
                <a:latin typeface="微软雅黑" panose="020B0503020204020204" pitchFamily="34" charset="-122"/>
                <a:ea typeface="微软雅黑" panose="020B0503020204020204" pitchFamily="34" charset="-122"/>
              </a:rPr>
              <a:t>入堆，</a:t>
            </a:r>
            <a:r>
              <a:rPr lang="en-US" altLang="zh-CN" sz="2200" b="0" dirty="0" err="1">
                <a:solidFill>
                  <a:srgbClr val="4F4F4F"/>
                </a:solidFill>
                <a:latin typeface="微软雅黑" panose="020B0503020204020204" pitchFamily="34" charset="-122"/>
                <a:ea typeface="微软雅黑" panose="020B0503020204020204" pitchFamily="34" charset="-122"/>
              </a:rPr>
              <a:t>bestw</a:t>
            </a:r>
            <a:r>
              <a:rPr lang="en-US" altLang="zh-CN" sz="2200" b="0" dirty="0">
                <a:solidFill>
                  <a:srgbClr val="4F4F4F"/>
                </a:solidFill>
                <a:latin typeface="微软雅黑" panose="020B0503020204020204" pitchFamily="34" charset="-122"/>
                <a:ea typeface="微软雅黑" panose="020B0503020204020204" pitchFamily="34" charset="-122"/>
              </a:rPr>
              <a:t>=10</a:t>
            </a:r>
            <a:r>
              <a:rPr lang="zh-CN" altLang="en-US" sz="2200" b="0" dirty="0">
                <a:solidFill>
                  <a:srgbClr val="4F4F4F"/>
                </a:solidFill>
                <a:latin typeface="微软雅黑" panose="020B0503020204020204" pitchFamily="34" charset="-122"/>
                <a:ea typeface="微软雅黑" panose="020B0503020204020204" pitchFamily="34" charset="-122"/>
              </a:rPr>
              <a:t>；</a:t>
            </a:r>
          </a:p>
          <a:p>
            <a:pPr algn="just" latinLnBrk="1"/>
            <a:r>
              <a:rPr lang="zh-CN" altLang="en-US" sz="2200" b="0" dirty="0">
                <a:solidFill>
                  <a:srgbClr val="4F4F4F"/>
                </a:solidFill>
                <a:latin typeface="微软雅黑" panose="020B0503020204020204" pitchFamily="34" charset="-122"/>
                <a:ea typeface="微软雅黑" panose="020B0503020204020204" pitchFamily="34" charset="-122"/>
              </a:rPr>
              <a:t>结点</a:t>
            </a:r>
            <a:r>
              <a:rPr lang="en-US" altLang="zh-CN" sz="2200" b="0" dirty="0">
                <a:solidFill>
                  <a:srgbClr val="4F4F4F"/>
                </a:solidFill>
                <a:latin typeface="微软雅黑" panose="020B0503020204020204" pitchFamily="34" charset="-122"/>
                <a:ea typeface="微软雅黑" panose="020B0503020204020204" pitchFamily="34" charset="-122"/>
              </a:rPr>
              <a:t>C</a:t>
            </a:r>
            <a:r>
              <a:rPr lang="zh-CN" altLang="en-US" sz="2200" b="0" dirty="0">
                <a:solidFill>
                  <a:srgbClr val="4F4F4F"/>
                </a:solidFill>
                <a:latin typeface="微软雅黑" panose="020B0503020204020204" pitchFamily="34" charset="-122"/>
                <a:ea typeface="微软雅黑" panose="020B0503020204020204" pitchFamily="34" charset="-122"/>
              </a:rPr>
              <a:t>的装载上界</a:t>
            </a:r>
            <a:r>
              <a:rPr lang="en-US" altLang="zh-CN" sz="2200" b="0" dirty="0">
                <a:solidFill>
                  <a:srgbClr val="4F4F4F"/>
                </a:solidFill>
                <a:latin typeface="微软雅黑" panose="020B0503020204020204" pitchFamily="34" charset="-122"/>
                <a:ea typeface="微软雅黑" panose="020B0503020204020204" pitchFamily="34" charset="-122"/>
              </a:rPr>
              <a:t>30+50=80&gt;</a:t>
            </a:r>
            <a:r>
              <a:rPr lang="en-US" altLang="zh-CN" sz="2200" b="0" dirty="0" err="1">
                <a:solidFill>
                  <a:srgbClr val="4F4F4F"/>
                </a:solidFill>
                <a:latin typeface="微软雅黑" panose="020B0503020204020204" pitchFamily="34" charset="-122"/>
                <a:ea typeface="微软雅黑" panose="020B0503020204020204" pitchFamily="34" charset="-122"/>
              </a:rPr>
              <a:t>bestw</a:t>
            </a:r>
            <a:r>
              <a:rPr lang="zh-CN" altLang="en-US" sz="2200" b="0" dirty="0">
                <a:solidFill>
                  <a:srgbClr val="4F4F4F"/>
                </a:solidFill>
                <a:latin typeface="微软雅黑" panose="020B0503020204020204" pitchFamily="34" charset="-122"/>
                <a:ea typeface="微软雅黑" panose="020B0503020204020204" pitchFamily="34" charset="-122"/>
              </a:rPr>
              <a:t>，入堆；堆中</a:t>
            </a:r>
            <a:r>
              <a:rPr lang="en-US" altLang="zh-CN" sz="2200" b="0" dirty="0">
                <a:solidFill>
                  <a:srgbClr val="4F4F4F"/>
                </a:solidFill>
                <a:latin typeface="微软雅黑" panose="020B0503020204020204" pitchFamily="34" charset="-122"/>
                <a:ea typeface="微软雅黑" panose="020B0503020204020204" pitchFamily="34" charset="-122"/>
              </a:rPr>
              <a:t>B</a:t>
            </a:r>
            <a:r>
              <a:rPr lang="zh-CN" altLang="en-US" sz="2200" b="0" dirty="0">
                <a:solidFill>
                  <a:srgbClr val="4F4F4F"/>
                </a:solidFill>
                <a:latin typeface="微软雅黑" panose="020B0503020204020204" pitchFamily="34" charset="-122"/>
                <a:ea typeface="微软雅黑" panose="020B0503020204020204" pitchFamily="34" charset="-122"/>
              </a:rPr>
              <a:t>上界为</a:t>
            </a:r>
            <a:r>
              <a:rPr lang="en-US" altLang="zh-CN" sz="2200" b="0" dirty="0">
                <a:solidFill>
                  <a:srgbClr val="4F4F4F"/>
                </a:solidFill>
                <a:latin typeface="微软雅黑" panose="020B0503020204020204" pitchFamily="34" charset="-122"/>
                <a:ea typeface="微软雅黑" panose="020B0503020204020204" pitchFamily="34" charset="-122"/>
              </a:rPr>
              <a:t>90</a:t>
            </a:r>
            <a:r>
              <a:rPr lang="zh-CN" altLang="en-US" sz="2200" b="0" dirty="0">
                <a:solidFill>
                  <a:srgbClr val="4F4F4F"/>
                </a:solidFill>
                <a:latin typeface="微软雅黑" panose="020B0503020204020204" pitchFamily="34" charset="-122"/>
                <a:ea typeface="微软雅黑" panose="020B0503020204020204" pitchFamily="34" charset="-122"/>
              </a:rPr>
              <a:t>在优先队列首。</a:t>
            </a:r>
          </a:p>
          <a:p>
            <a:pPr algn="just" latinLnBrk="1"/>
            <a:r>
              <a:rPr lang="en-US" altLang="zh-CN" sz="2200" b="0" dirty="0">
                <a:solidFill>
                  <a:srgbClr val="4F4F4F"/>
                </a:solidFill>
                <a:latin typeface="微软雅黑" panose="020B0503020204020204" pitchFamily="34" charset="-122"/>
                <a:ea typeface="微软雅黑" panose="020B0503020204020204" pitchFamily="34" charset="-122"/>
              </a:rPr>
              <a:t>3) </a:t>
            </a:r>
            <a:r>
              <a:rPr lang="zh-CN" altLang="en-US" sz="2200" b="0" dirty="0">
                <a:solidFill>
                  <a:srgbClr val="4F4F4F"/>
                </a:solidFill>
                <a:latin typeface="微软雅黑" panose="020B0503020204020204" pitchFamily="34" charset="-122"/>
                <a:ea typeface="微软雅黑" panose="020B0503020204020204" pitchFamily="34" charset="-122"/>
              </a:rPr>
              <a:t>结点</a:t>
            </a:r>
            <a:r>
              <a:rPr lang="en-US" altLang="zh-CN" sz="2200" b="0" dirty="0">
                <a:solidFill>
                  <a:srgbClr val="4F4F4F"/>
                </a:solidFill>
                <a:latin typeface="微软雅黑" panose="020B0503020204020204" pitchFamily="34" charset="-122"/>
                <a:ea typeface="微软雅黑" panose="020B0503020204020204" pitchFamily="34" charset="-122"/>
              </a:rPr>
              <a:t>B</a:t>
            </a:r>
            <a:r>
              <a:rPr lang="zh-CN" altLang="en-US" sz="2200" b="0" dirty="0">
                <a:solidFill>
                  <a:srgbClr val="4F4F4F"/>
                </a:solidFill>
                <a:latin typeface="微软雅黑" panose="020B0503020204020204" pitchFamily="34" charset="-122"/>
                <a:ea typeface="微软雅黑" panose="020B0503020204020204" pitchFamily="34" charset="-122"/>
              </a:rPr>
              <a:t>变为扩展</a:t>
            </a:r>
            <a:r>
              <a:rPr lang="zh-CN" altLang="zh-CN" sz="2200" b="0" dirty="0">
                <a:solidFill>
                  <a:srgbClr val="4F4F4F"/>
                </a:solidFill>
                <a:latin typeface="微软雅黑" panose="020B0503020204020204" pitchFamily="34" charset="-122"/>
                <a:ea typeface="微软雅黑" panose="020B0503020204020204" pitchFamily="34" charset="-122"/>
              </a:rPr>
              <a:t>结点</a:t>
            </a:r>
            <a:r>
              <a:rPr lang="zh-CN" altLang="en-US" sz="2200" b="0" dirty="0">
                <a:solidFill>
                  <a:srgbClr val="4F4F4F"/>
                </a:solidFill>
                <a:latin typeface="微软雅黑" panose="020B0503020204020204" pitchFamily="34" charset="-122"/>
                <a:ea typeface="微软雅黑" panose="020B0503020204020204" pitchFamily="34" charset="-122"/>
              </a:rPr>
              <a:t>扩充</a:t>
            </a:r>
            <a:r>
              <a:rPr lang="en-US" altLang="zh-CN" sz="2200" b="0" dirty="0">
                <a:solidFill>
                  <a:srgbClr val="4F4F4F"/>
                </a:solidFill>
                <a:latin typeface="微软雅黑" panose="020B0503020204020204" pitchFamily="34" charset="-122"/>
                <a:ea typeface="微软雅黑" panose="020B0503020204020204" pitchFamily="34" charset="-122"/>
              </a:rPr>
              <a:t>D</a:t>
            </a:r>
            <a:r>
              <a:rPr lang="zh-CN" altLang="en-US" sz="2200" b="0" dirty="0">
                <a:solidFill>
                  <a:srgbClr val="4F4F4F"/>
                </a:solidFill>
                <a:latin typeface="微软雅黑" panose="020B0503020204020204" pitchFamily="34" charset="-122"/>
                <a:ea typeface="微软雅黑" panose="020B0503020204020204" pitchFamily="34" charset="-122"/>
              </a:rPr>
              <a:t>入堆，</a:t>
            </a:r>
            <a:r>
              <a:rPr lang="en-US" altLang="zh-CN" sz="2200" b="0" dirty="0" err="1">
                <a:solidFill>
                  <a:srgbClr val="4F4F4F"/>
                </a:solidFill>
                <a:latin typeface="微软雅黑" panose="020B0503020204020204" pitchFamily="34" charset="-122"/>
                <a:ea typeface="微软雅黑" panose="020B0503020204020204" pitchFamily="34" charset="-122"/>
              </a:rPr>
              <a:t>bestw</a:t>
            </a:r>
            <a:r>
              <a:rPr lang="en-US" altLang="zh-CN" sz="2200" b="0" dirty="0">
                <a:solidFill>
                  <a:srgbClr val="4F4F4F"/>
                </a:solidFill>
                <a:latin typeface="微软雅黑" panose="020B0503020204020204" pitchFamily="34" charset="-122"/>
                <a:ea typeface="微软雅黑" panose="020B0503020204020204" pitchFamily="34" charset="-122"/>
              </a:rPr>
              <a:t>=40</a:t>
            </a:r>
            <a:r>
              <a:rPr lang="zh-CN" altLang="en-US" sz="2200" b="0" dirty="0">
                <a:solidFill>
                  <a:srgbClr val="4F4F4F"/>
                </a:solidFill>
                <a:latin typeface="微软雅黑" panose="020B0503020204020204" pitchFamily="34" charset="-122"/>
                <a:ea typeface="微软雅黑" panose="020B0503020204020204" pitchFamily="34" charset="-122"/>
              </a:rPr>
              <a:t>；</a:t>
            </a:r>
          </a:p>
          <a:p>
            <a:pPr algn="just" latinLnBrk="1"/>
            <a:r>
              <a:rPr lang="zh-CN" altLang="en-US" sz="2200" b="0" dirty="0">
                <a:solidFill>
                  <a:srgbClr val="4F4F4F"/>
                </a:solidFill>
                <a:latin typeface="微软雅黑" panose="020B0503020204020204" pitchFamily="34" charset="-122"/>
                <a:ea typeface="微软雅黑" panose="020B0503020204020204" pitchFamily="34" charset="-122"/>
              </a:rPr>
              <a:t>结点</a:t>
            </a:r>
            <a:r>
              <a:rPr lang="en-US" altLang="zh-CN" sz="2200" b="0" dirty="0">
                <a:solidFill>
                  <a:srgbClr val="4F4F4F"/>
                </a:solidFill>
                <a:latin typeface="微软雅黑" panose="020B0503020204020204" pitchFamily="34" charset="-122"/>
                <a:ea typeface="微软雅黑" panose="020B0503020204020204" pitchFamily="34" charset="-122"/>
              </a:rPr>
              <a:t>E</a:t>
            </a:r>
            <a:r>
              <a:rPr lang="zh-CN" altLang="en-US" sz="2200" b="0" dirty="0">
                <a:solidFill>
                  <a:srgbClr val="4F4F4F"/>
                </a:solidFill>
                <a:latin typeface="微软雅黑" panose="020B0503020204020204" pitchFamily="34" charset="-122"/>
                <a:ea typeface="微软雅黑" panose="020B0503020204020204" pitchFamily="34" charset="-122"/>
              </a:rPr>
              <a:t>的装载上界</a:t>
            </a:r>
            <a:r>
              <a:rPr lang="en-US" altLang="zh-CN" sz="2200" b="0" dirty="0">
                <a:solidFill>
                  <a:srgbClr val="4F4F4F"/>
                </a:solidFill>
                <a:latin typeface="微软雅黑" panose="020B0503020204020204" pitchFamily="34" charset="-122"/>
                <a:ea typeface="微软雅黑" panose="020B0503020204020204" pitchFamily="34" charset="-122"/>
              </a:rPr>
              <a:t>60&gt;</a:t>
            </a:r>
            <a:r>
              <a:rPr lang="en-US" altLang="zh-CN" sz="2200" b="0" dirty="0" err="1">
                <a:solidFill>
                  <a:srgbClr val="4F4F4F"/>
                </a:solidFill>
                <a:latin typeface="微软雅黑" panose="020B0503020204020204" pitchFamily="34" charset="-122"/>
                <a:ea typeface="微软雅黑" panose="020B0503020204020204" pitchFamily="34" charset="-122"/>
              </a:rPr>
              <a:t>bestw</a:t>
            </a:r>
            <a:r>
              <a:rPr lang="zh-CN" altLang="en-US" sz="2200" b="0" dirty="0">
                <a:solidFill>
                  <a:srgbClr val="4F4F4F"/>
                </a:solidFill>
                <a:latin typeface="微软雅黑" panose="020B0503020204020204" pitchFamily="34" charset="-122"/>
                <a:ea typeface="微软雅黑" panose="020B0503020204020204" pitchFamily="34" charset="-122"/>
              </a:rPr>
              <a:t>，入堆；堆中</a:t>
            </a:r>
            <a:r>
              <a:rPr lang="en-US" altLang="zh-CN" sz="2200" b="0" dirty="0">
                <a:solidFill>
                  <a:srgbClr val="4F4F4F"/>
                </a:solidFill>
                <a:latin typeface="微软雅黑" panose="020B0503020204020204" pitchFamily="34" charset="-122"/>
                <a:ea typeface="微软雅黑" panose="020B0503020204020204" pitchFamily="34" charset="-122"/>
              </a:rPr>
              <a:t>D</a:t>
            </a:r>
            <a:r>
              <a:rPr lang="zh-CN" altLang="en-US" sz="2200" b="0" dirty="0">
                <a:solidFill>
                  <a:srgbClr val="4F4F4F"/>
                </a:solidFill>
                <a:latin typeface="微软雅黑" panose="020B0503020204020204" pitchFamily="34" charset="-122"/>
                <a:ea typeface="微软雅黑" panose="020B0503020204020204" pitchFamily="34" charset="-122"/>
              </a:rPr>
              <a:t>上界为</a:t>
            </a:r>
            <a:r>
              <a:rPr lang="en-US" altLang="zh-CN" sz="2200" b="0" dirty="0">
                <a:solidFill>
                  <a:srgbClr val="4F4F4F"/>
                </a:solidFill>
                <a:latin typeface="微软雅黑" panose="020B0503020204020204" pitchFamily="34" charset="-122"/>
                <a:ea typeface="微软雅黑" panose="020B0503020204020204" pitchFamily="34" charset="-122"/>
              </a:rPr>
              <a:t>90</a:t>
            </a:r>
            <a:r>
              <a:rPr lang="zh-CN" altLang="en-US" sz="2200" b="0" dirty="0">
                <a:solidFill>
                  <a:srgbClr val="4F4F4F"/>
                </a:solidFill>
                <a:latin typeface="微软雅黑" panose="020B0503020204020204" pitchFamily="34" charset="-122"/>
                <a:ea typeface="微软雅黑" panose="020B0503020204020204" pitchFamily="34" charset="-122"/>
              </a:rPr>
              <a:t>为优先队列首。</a:t>
            </a:r>
          </a:p>
          <a:p>
            <a:pPr algn="just" latinLnBrk="1"/>
            <a:r>
              <a:rPr lang="en-US" altLang="zh-CN" sz="2200" b="0" dirty="0">
                <a:solidFill>
                  <a:srgbClr val="4F4F4F"/>
                </a:solidFill>
                <a:latin typeface="微软雅黑" panose="020B0503020204020204" pitchFamily="34" charset="-122"/>
                <a:ea typeface="微软雅黑" panose="020B0503020204020204" pitchFamily="34" charset="-122"/>
              </a:rPr>
              <a:t>4) </a:t>
            </a:r>
            <a:r>
              <a:rPr lang="zh-CN" altLang="en-US" sz="2200" b="0" dirty="0">
                <a:solidFill>
                  <a:srgbClr val="4F4F4F"/>
                </a:solidFill>
                <a:latin typeface="微软雅黑" panose="020B0503020204020204" pitchFamily="34" charset="-122"/>
                <a:ea typeface="微软雅黑" panose="020B0503020204020204" pitchFamily="34" charset="-122"/>
              </a:rPr>
              <a:t>结点</a:t>
            </a:r>
            <a:r>
              <a:rPr lang="en-US" altLang="zh-CN" sz="2200" b="0" dirty="0">
                <a:solidFill>
                  <a:srgbClr val="4F4F4F"/>
                </a:solidFill>
                <a:latin typeface="微软雅黑" panose="020B0503020204020204" pitchFamily="34" charset="-122"/>
                <a:ea typeface="微软雅黑" panose="020B0503020204020204" pitchFamily="34" charset="-122"/>
              </a:rPr>
              <a:t>D</a:t>
            </a:r>
            <a:r>
              <a:rPr lang="zh-CN" altLang="en-US" sz="2200" b="0" dirty="0">
                <a:solidFill>
                  <a:srgbClr val="4F4F4F"/>
                </a:solidFill>
                <a:latin typeface="微软雅黑" panose="020B0503020204020204" pitchFamily="34" charset="-122"/>
                <a:ea typeface="微软雅黑" panose="020B0503020204020204" pitchFamily="34" charset="-122"/>
              </a:rPr>
              <a:t>变为扩展</a:t>
            </a:r>
            <a:r>
              <a:rPr lang="zh-CN" altLang="zh-CN" sz="2200" b="0" dirty="0">
                <a:solidFill>
                  <a:srgbClr val="4F4F4F"/>
                </a:solidFill>
                <a:latin typeface="微软雅黑" panose="020B0503020204020204" pitchFamily="34" charset="-122"/>
                <a:ea typeface="微软雅黑" panose="020B0503020204020204" pitchFamily="34" charset="-122"/>
              </a:rPr>
              <a:t>结点</a:t>
            </a:r>
            <a:r>
              <a:rPr lang="zh-CN" altLang="en-US" sz="2200" b="0" dirty="0">
                <a:solidFill>
                  <a:srgbClr val="4F4F4F"/>
                </a:solidFill>
                <a:latin typeface="微软雅黑" panose="020B0503020204020204" pitchFamily="34" charset="-122"/>
                <a:ea typeface="微软雅黑" panose="020B0503020204020204" pitchFamily="34" charset="-122"/>
              </a:rPr>
              <a:t>，叶结点</a:t>
            </a:r>
            <a:r>
              <a:rPr lang="en-US" altLang="zh-CN" sz="2200" b="0" dirty="0">
                <a:solidFill>
                  <a:srgbClr val="4F4F4F"/>
                </a:solidFill>
                <a:latin typeface="微软雅黑" panose="020B0503020204020204" pitchFamily="34" charset="-122"/>
                <a:ea typeface="微软雅黑" panose="020B0503020204020204" pitchFamily="34" charset="-122"/>
              </a:rPr>
              <a:t>H</a:t>
            </a:r>
            <a:r>
              <a:rPr lang="zh-CN" altLang="en-US" sz="2200" b="0" dirty="0">
                <a:solidFill>
                  <a:srgbClr val="4F4F4F"/>
                </a:solidFill>
                <a:latin typeface="微软雅黑" panose="020B0503020204020204" pitchFamily="34" charset="-122"/>
                <a:ea typeface="微软雅黑" panose="020B0503020204020204" pitchFamily="34" charset="-122"/>
              </a:rPr>
              <a:t>超过重量，叶结点</a:t>
            </a:r>
            <a:r>
              <a:rPr lang="en-US" altLang="zh-CN" sz="2200" b="0" dirty="0">
                <a:solidFill>
                  <a:srgbClr val="4F4F4F"/>
                </a:solidFill>
                <a:latin typeface="微软雅黑" panose="020B0503020204020204" pitchFamily="34" charset="-122"/>
                <a:ea typeface="微软雅黑" panose="020B0503020204020204" pitchFamily="34" charset="-122"/>
              </a:rPr>
              <a:t>I</a:t>
            </a:r>
            <a:r>
              <a:rPr lang="zh-CN" altLang="en-US" sz="2200" b="0" dirty="0">
                <a:solidFill>
                  <a:srgbClr val="4F4F4F"/>
                </a:solidFill>
                <a:latin typeface="微软雅黑" panose="020B0503020204020204" pitchFamily="34" charset="-122"/>
                <a:ea typeface="微软雅黑" panose="020B0503020204020204" pitchFamily="34" charset="-122"/>
              </a:rPr>
              <a:t>的装载为</a:t>
            </a:r>
            <a:r>
              <a:rPr lang="en-US" altLang="zh-CN" sz="2200" b="0" dirty="0">
                <a:solidFill>
                  <a:srgbClr val="4F4F4F"/>
                </a:solidFill>
                <a:latin typeface="微软雅黑" panose="020B0503020204020204" pitchFamily="34" charset="-122"/>
                <a:ea typeface="微软雅黑" panose="020B0503020204020204" pitchFamily="34" charset="-122"/>
              </a:rPr>
              <a:t>40</a:t>
            </a:r>
            <a:r>
              <a:rPr lang="zh-CN" altLang="en-US" sz="2200" b="0" dirty="0">
                <a:solidFill>
                  <a:srgbClr val="4F4F4F"/>
                </a:solidFill>
                <a:latin typeface="微软雅黑" panose="020B0503020204020204" pitchFamily="34" charset="-122"/>
                <a:ea typeface="微软雅黑" panose="020B0503020204020204" pitchFamily="34" charset="-122"/>
              </a:rPr>
              <a:t>，</a:t>
            </a:r>
            <a:r>
              <a:rPr lang="en-US" altLang="zh-CN" sz="2200" b="0" dirty="0" err="1">
                <a:solidFill>
                  <a:srgbClr val="4F4F4F"/>
                </a:solidFill>
                <a:latin typeface="微软雅黑" panose="020B0503020204020204" pitchFamily="34" charset="-122"/>
                <a:ea typeface="微软雅黑" panose="020B0503020204020204" pitchFamily="34" charset="-122"/>
              </a:rPr>
              <a:t>bestw</a:t>
            </a:r>
            <a:r>
              <a:rPr lang="zh-CN" altLang="en-US" sz="2200" b="0" dirty="0">
                <a:solidFill>
                  <a:srgbClr val="4F4F4F"/>
                </a:solidFill>
                <a:latin typeface="微软雅黑" panose="020B0503020204020204" pitchFamily="34" charset="-122"/>
                <a:ea typeface="微软雅黑" panose="020B0503020204020204" pitchFamily="34" charset="-122"/>
              </a:rPr>
              <a:t>仍为</a:t>
            </a:r>
            <a:r>
              <a:rPr lang="en-US" altLang="zh-CN" sz="2200" b="0" dirty="0">
                <a:solidFill>
                  <a:srgbClr val="4F4F4F"/>
                </a:solidFill>
                <a:latin typeface="微软雅黑" panose="020B0503020204020204" pitchFamily="34" charset="-122"/>
                <a:ea typeface="微软雅黑" panose="020B0503020204020204" pitchFamily="34" charset="-122"/>
              </a:rPr>
              <a:t>40</a:t>
            </a:r>
            <a:r>
              <a:rPr lang="zh-CN" altLang="en-US" sz="2200" b="0" dirty="0">
                <a:solidFill>
                  <a:srgbClr val="4F4F4F"/>
                </a:solidFill>
                <a:latin typeface="微软雅黑" panose="020B0503020204020204" pitchFamily="34" charset="-122"/>
                <a:ea typeface="微软雅黑" panose="020B0503020204020204" pitchFamily="34" charset="-122"/>
              </a:rPr>
              <a:t>；此时堆中</a:t>
            </a:r>
            <a:r>
              <a:rPr lang="en-US" altLang="zh-CN" sz="2200" b="0" dirty="0">
                <a:solidFill>
                  <a:srgbClr val="4F4F4F"/>
                </a:solidFill>
                <a:latin typeface="微软雅黑" panose="020B0503020204020204" pitchFamily="34" charset="-122"/>
                <a:ea typeface="微软雅黑" panose="020B0503020204020204" pitchFamily="34" charset="-122"/>
              </a:rPr>
              <a:t>C</a:t>
            </a:r>
            <a:r>
              <a:rPr lang="zh-CN" altLang="en-US" sz="2200" b="0" dirty="0">
                <a:solidFill>
                  <a:srgbClr val="4F4F4F"/>
                </a:solidFill>
                <a:latin typeface="微软雅黑" panose="020B0503020204020204" pitchFamily="34" charset="-122"/>
                <a:ea typeface="微软雅黑" panose="020B0503020204020204" pitchFamily="34" charset="-122"/>
              </a:rPr>
              <a:t>上界为</a:t>
            </a:r>
            <a:r>
              <a:rPr lang="en-US" altLang="zh-CN" sz="2200" b="0" dirty="0">
                <a:solidFill>
                  <a:srgbClr val="4F4F4F"/>
                </a:solidFill>
                <a:latin typeface="微软雅黑" panose="020B0503020204020204" pitchFamily="34" charset="-122"/>
                <a:ea typeface="微软雅黑" panose="020B0503020204020204" pitchFamily="34" charset="-122"/>
              </a:rPr>
              <a:t>80</a:t>
            </a:r>
            <a:r>
              <a:rPr lang="zh-CN" altLang="en-US" sz="2200" b="0" dirty="0">
                <a:solidFill>
                  <a:srgbClr val="4F4F4F"/>
                </a:solidFill>
                <a:latin typeface="微软雅黑" panose="020B0503020204020204" pitchFamily="34" charset="-122"/>
                <a:ea typeface="微软雅黑" panose="020B0503020204020204" pitchFamily="34" charset="-122"/>
              </a:rPr>
              <a:t>为优先队列首。</a:t>
            </a:r>
          </a:p>
          <a:p>
            <a:pPr algn="just" latinLnBrk="1"/>
            <a:r>
              <a:rPr lang="en-US" altLang="zh-CN" sz="2200" b="0" dirty="0">
                <a:solidFill>
                  <a:srgbClr val="4F4F4F"/>
                </a:solidFill>
                <a:latin typeface="微软雅黑" panose="020B0503020204020204" pitchFamily="34" charset="-122"/>
                <a:ea typeface="微软雅黑" panose="020B0503020204020204" pitchFamily="34" charset="-122"/>
              </a:rPr>
              <a:t>5) </a:t>
            </a:r>
            <a:r>
              <a:rPr lang="zh-CN" altLang="en-US" sz="2200" b="0" dirty="0">
                <a:solidFill>
                  <a:srgbClr val="4F4F4F"/>
                </a:solidFill>
                <a:latin typeface="微软雅黑" panose="020B0503020204020204" pitchFamily="34" charset="-122"/>
                <a:ea typeface="微软雅黑" panose="020B0503020204020204" pitchFamily="34" charset="-122"/>
              </a:rPr>
              <a:t>结点</a:t>
            </a:r>
            <a:r>
              <a:rPr lang="en-US" altLang="zh-CN" sz="2200" b="0" dirty="0">
                <a:solidFill>
                  <a:srgbClr val="4F4F4F"/>
                </a:solidFill>
                <a:latin typeface="微软雅黑" panose="020B0503020204020204" pitchFamily="34" charset="-122"/>
                <a:ea typeface="微软雅黑" panose="020B0503020204020204" pitchFamily="34" charset="-122"/>
              </a:rPr>
              <a:t>C</a:t>
            </a:r>
            <a:r>
              <a:rPr lang="zh-CN" altLang="en-US" sz="2200" b="0" dirty="0">
                <a:solidFill>
                  <a:srgbClr val="4F4F4F"/>
                </a:solidFill>
                <a:latin typeface="微软雅黑" panose="020B0503020204020204" pitchFamily="34" charset="-122"/>
                <a:ea typeface="微软雅黑" panose="020B0503020204020204" pitchFamily="34" charset="-122"/>
              </a:rPr>
              <a:t>变为扩展</a:t>
            </a:r>
            <a:r>
              <a:rPr lang="zh-CN" altLang="zh-CN" sz="2200" b="0" dirty="0">
                <a:solidFill>
                  <a:srgbClr val="4F4F4F"/>
                </a:solidFill>
                <a:latin typeface="微软雅黑" panose="020B0503020204020204" pitchFamily="34" charset="-122"/>
                <a:ea typeface="微软雅黑" panose="020B0503020204020204" pitchFamily="34" charset="-122"/>
              </a:rPr>
              <a:t>结点</a:t>
            </a:r>
            <a:r>
              <a:rPr lang="zh-CN" altLang="en-US" sz="2200" b="0" dirty="0">
                <a:solidFill>
                  <a:srgbClr val="4F4F4F"/>
                </a:solidFill>
                <a:latin typeface="微软雅黑" panose="020B0503020204020204" pitchFamily="34" charset="-122"/>
                <a:ea typeface="微软雅黑" panose="020B0503020204020204" pitchFamily="34" charset="-122"/>
              </a:rPr>
              <a:t>扩充</a:t>
            </a:r>
            <a:r>
              <a:rPr lang="en-US" altLang="zh-CN" sz="2200" b="0" dirty="0">
                <a:solidFill>
                  <a:srgbClr val="4F4F4F"/>
                </a:solidFill>
                <a:latin typeface="微软雅黑" panose="020B0503020204020204" pitchFamily="34" charset="-122"/>
                <a:ea typeface="微软雅黑" panose="020B0503020204020204" pitchFamily="34" charset="-122"/>
              </a:rPr>
              <a:t>F</a:t>
            </a:r>
            <a:r>
              <a:rPr lang="zh-CN" altLang="en-US" sz="2200" b="0" dirty="0">
                <a:solidFill>
                  <a:srgbClr val="4F4F4F"/>
                </a:solidFill>
                <a:latin typeface="微软雅黑" panose="020B0503020204020204" pitchFamily="34" charset="-122"/>
                <a:ea typeface="微软雅黑" panose="020B0503020204020204" pitchFamily="34" charset="-122"/>
              </a:rPr>
              <a:t>入堆，</a:t>
            </a:r>
            <a:r>
              <a:rPr lang="en-US" altLang="zh-CN" sz="2200" b="0" dirty="0" err="1">
                <a:solidFill>
                  <a:srgbClr val="4F4F4F"/>
                </a:solidFill>
                <a:latin typeface="微软雅黑" panose="020B0503020204020204" pitchFamily="34" charset="-122"/>
                <a:ea typeface="微软雅黑" panose="020B0503020204020204" pitchFamily="34" charset="-122"/>
              </a:rPr>
              <a:t>bestw</a:t>
            </a:r>
            <a:r>
              <a:rPr lang="zh-CN" altLang="en-US" sz="2200" b="0" dirty="0">
                <a:solidFill>
                  <a:srgbClr val="4F4F4F"/>
                </a:solidFill>
                <a:latin typeface="微软雅黑" panose="020B0503020204020204" pitchFamily="34" charset="-122"/>
                <a:ea typeface="微软雅黑" panose="020B0503020204020204" pitchFamily="34" charset="-122"/>
              </a:rPr>
              <a:t>仍为</a:t>
            </a:r>
            <a:r>
              <a:rPr lang="en-US" altLang="zh-CN" sz="2200" b="0" dirty="0">
                <a:solidFill>
                  <a:srgbClr val="4F4F4F"/>
                </a:solidFill>
                <a:latin typeface="微软雅黑" panose="020B0503020204020204" pitchFamily="34" charset="-122"/>
                <a:ea typeface="微软雅黑" panose="020B0503020204020204" pitchFamily="34" charset="-122"/>
              </a:rPr>
              <a:t>40</a:t>
            </a:r>
            <a:r>
              <a:rPr lang="zh-CN" altLang="en-US" sz="2200" b="0" dirty="0">
                <a:solidFill>
                  <a:srgbClr val="4F4F4F"/>
                </a:solidFill>
                <a:latin typeface="微软雅黑" panose="020B0503020204020204" pitchFamily="34" charset="-122"/>
                <a:ea typeface="微软雅黑" panose="020B0503020204020204" pitchFamily="34" charset="-122"/>
              </a:rPr>
              <a:t>；</a:t>
            </a:r>
          </a:p>
          <a:p>
            <a:pPr algn="just" latinLnBrk="1"/>
            <a:r>
              <a:rPr lang="zh-CN" altLang="en-US" sz="2200" b="0" dirty="0">
                <a:solidFill>
                  <a:srgbClr val="4F4F4F"/>
                </a:solidFill>
                <a:latin typeface="微软雅黑" panose="020B0503020204020204" pitchFamily="34" charset="-122"/>
                <a:ea typeface="微软雅黑" panose="020B0503020204020204" pitchFamily="34" charset="-122"/>
              </a:rPr>
              <a:t>结点</a:t>
            </a:r>
            <a:r>
              <a:rPr lang="en-US" altLang="zh-CN" sz="2200" b="0" dirty="0">
                <a:solidFill>
                  <a:srgbClr val="4F4F4F"/>
                </a:solidFill>
                <a:latin typeface="微软雅黑" panose="020B0503020204020204" pitchFamily="34" charset="-122"/>
                <a:ea typeface="微软雅黑" panose="020B0503020204020204" pitchFamily="34" charset="-122"/>
              </a:rPr>
              <a:t>G</a:t>
            </a:r>
            <a:r>
              <a:rPr lang="zh-CN" altLang="en-US" sz="2200" b="0" dirty="0">
                <a:solidFill>
                  <a:srgbClr val="4F4F4F"/>
                </a:solidFill>
                <a:latin typeface="微软雅黑" panose="020B0503020204020204" pitchFamily="34" charset="-122"/>
                <a:ea typeface="微软雅黑" panose="020B0503020204020204" pitchFamily="34" charset="-122"/>
              </a:rPr>
              <a:t>的装载上界</a:t>
            </a:r>
            <a:r>
              <a:rPr lang="en-US" altLang="zh-CN" sz="2200" b="0" dirty="0">
                <a:solidFill>
                  <a:srgbClr val="4F4F4F"/>
                </a:solidFill>
                <a:latin typeface="微软雅黑" panose="020B0503020204020204" pitchFamily="34" charset="-122"/>
                <a:ea typeface="微软雅黑" panose="020B0503020204020204" pitchFamily="34" charset="-122"/>
              </a:rPr>
              <a:t>50&gt; </a:t>
            </a:r>
            <a:r>
              <a:rPr lang="en-US" altLang="zh-CN" sz="2200" b="0" dirty="0" err="1">
                <a:solidFill>
                  <a:srgbClr val="4F4F4F"/>
                </a:solidFill>
                <a:latin typeface="微软雅黑" panose="020B0503020204020204" pitchFamily="34" charset="-122"/>
                <a:ea typeface="微软雅黑" panose="020B0503020204020204" pitchFamily="34" charset="-122"/>
              </a:rPr>
              <a:t>bestw</a:t>
            </a:r>
            <a:r>
              <a:rPr lang="zh-CN" altLang="en-US" sz="2200" b="0" dirty="0">
                <a:solidFill>
                  <a:srgbClr val="4F4F4F"/>
                </a:solidFill>
                <a:latin typeface="微软雅黑" panose="020B0503020204020204" pitchFamily="34" charset="-122"/>
                <a:ea typeface="微软雅黑" panose="020B0503020204020204" pitchFamily="34" charset="-122"/>
              </a:rPr>
              <a:t>，入堆；此时堆中</a:t>
            </a:r>
            <a:r>
              <a:rPr lang="en-US" altLang="zh-CN" sz="2200" b="0" dirty="0">
                <a:solidFill>
                  <a:srgbClr val="4F4F4F"/>
                </a:solidFill>
                <a:latin typeface="微软雅黑" panose="020B0503020204020204" pitchFamily="34" charset="-122"/>
                <a:ea typeface="微软雅黑" panose="020B0503020204020204" pitchFamily="34" charset="-122"/>
              </a:rPr>
              <a:t>F</a:t>
            </a:r>
            <a:r>
              <a:rPr lang="zh-CN" altLang="en-US" sz="2200" b="0" dirty="0">
                <a:solidFill>
                  <a:srgbClr val="4F4F4F"/>
                </a:solidFill>
                <a:latin typeface="微软雅黑" panose="020B0503020204020204" pitchFamily="34" charset="-122"/>
                <a:ea typeface="微软雅黑" panose="020B0503020204020204" pitchFamily="34" charset="-122"/>
              </a:rPr>
              <a:t>上界为</a:t>
            </a:r>
            <a:r>
              <a:rPr lang="en-US" altLang="zh-CN" sz="2200" b="0" dirty="0">
                <a:solidFill>
                  <a:srgbClr val="4F4F4F"/>
                </a:solidFill>
                <a:latin typeface="微软雅黑" panose="020B0503020204020204" pitchFamily="34" charset="-122"/>
                <a:ea typeface="微软雅黑" panose="020B0503020204020204" pitchFamily="34" charset="-122"/>
              </a:rPr>
              <a:t>80</a:t>
            </a:r>
            <a:r>
              <a:rPr lang="zh-CN" altLang="en-US" sz="2200" b="0" dirty="0">
                <a:solidFill>
                  <a:srgbClr val="4F4F4F"/>
                </a:solidFill>
                <a:latin typeface="微软雅黑" panose="020B0503020204020204" pitchFamily="34" charset="-122"/>
                <a:ea typeface="微软雅黑" panose="020B0503020204020204" pitchFamily="34" charset="-122"/>
              </a:rPr>
              <a:t>为优先队首</a:t>
            </a:r>
            <a:endParaRPr lang="en-US" altLang="zh-CN" sz="2200" b="0" dirty="0">
              <a:solidFill>
                <a:srgbClr val="4F4F4F"/>
              </a:solidFill>
              <a:latin typeface="微软雅黑" panose="020B0503020204020204" pitchFamily="34" charset="-122"/>
              <a:ea typeface="微软雅黑" panose="020B0503020204020204" pitchFamily="34" charset="-122"/>
            </a:endParaRPr>
          </a:p>
          <a:p>
            <a:pPr algn="just" latinLnBrk="1"/>
            <a:r>
              <a:rPr lang="en-US" altLang="zh-CN" sz="2200" b="0" dirty="0">
                <a:solidFill>
                  <a:srgbClr val="4F4F4F"/>
                </a:solidFill>
                <a:latin typeface="微软雅黑" panose="020B0503020204020204" pitchFamily="34" charset="-122"/>
                <a:ea typeface="微软雅黑" panose="020B0503020204020204" pitchFamily="34" charset="-122"/>
              </a:rPr>
              <a:t>6) </a:t>
            </a:r>
            <a:r>
              <a:rPr lang="zh-CN" altLang="en-US" sz="2200" b="0" dirty="0">
                <a:solidFill>
                  <a:srgbClr val="4F4F4F"/>
                </a:solidFill>
                <a:latin typeface="微软雅黑" panose="020B0503020204020204" pitchFamily="34" charset="-122"/>
                <a:ea typeface="微软雅黑" panose="020B0503020204020204" pitchFamily="34" charset="-122"/>
              </a:rPr>
              <a:t>结点</a:t>
            </a:r>
            <a:r>
              <a:rPr lang="en-US" altLang="zh-CN" sz="2200" b="0" dirty="0">
                <a:solidFill>
                  <a:srgbClr val="4F4F4F"/>
                </a:solidFill>
                <a:latin typeface="微软雅黑" panose="020B0503020204020204" pitchFamily="34" charset="-122"/>
                <a:ea typeface="微软雅黑" panose="020B0503020204020204" pitchFamily="34" charset="-122"/>
              </a:rPr>
              <a:t>F</a:t>
            </a:r>
            <a:r>
              <a:rPr lang="zh-CN" altLang="en-US" sz="2200" b="0" dirty="0">
                <a:solidFill>
                  <a:srgbClr val="4F4F4F"/>
                </a:solidFill>
                <a:latin typeface="微软雅黑" panose="020B0503020204020204" pitchFamily="34" charset="-122"/>
                <a:ea typeface="微软雅黑" panose="020B0503020204020204" pitchFamily="34" charset="-122"/>
              </a:rPr>
              <a:t>变为扩展</a:t>
            </a:r>
            <a:r>
              <a:rPr lang="zh-CN" altLang="zh-CN" sz="2200" b="0" dirty="0">
                <a:solidFill>
                  <a:srgbClr val="4F4F4F"/>
                </a:solidFill>
                <a:latin typeface="微软雅黑" panose="020B0503020204020204" pitchFamily="34" charset="-122"/>
                <a:ea typeface="微软雅黑" panose="020B0503020204020204" pitchFamily="34" charset="-122"/>
              </a:rPr>
              <a:t>结点</a:t>
            </a:r>
            <a:r>
              <a:rPr lang="zh-CN" altLang="en-US" sz="2200" b="0" dirty="0">
                <a:solidFill>
                  <a:srgbClr val="4F4F4F"/>
                </a:solidFill>
                <a:latin typeface="微软雅黑" panose="020B0503020204020204" pitchFamily="34" charset="-122"/>
                <a:ea typeface="微软雅黑" panose="020B0503020204020204" pitchFamily="34" charset="-122"/>
              </a:rPr>
              <a:t>，叶结点</a:t>
            </a:r>
            <a:r>
              <a:rPr lang="en-US" altLang="zh-CN" sz="2200" b="0" dirty="0">
                <a:solidFill>
                  <a:srgbClr val="4F4F4F"/>
                </a:solidFill>
                <a:latin typeface="微软雅黑" panose="020B0503020204020204" pitchFamily="34" charset="-122"/>
                <a:ea typeface="微软雅黑" panose="020B0503020204020204" pitchFamily="34" charset="-122"/>
              </a:rPr>
              <a:t>L</a:t>
            </a:r>
            <a:r>
              <a:rPr lang="zh-CN" altLang="en-US" sz="2200" b="0" dirty="0">
                <a:solidFill>
                  <a:srgbClr val="4F4F4F"/>
                </a:solidFill>
                <a:latin typeface="微软雅黑" panose="020B0503020204020204" pitchFamily="34" charset="-122"/>
                <a:ea typeface="微软雅黑" panose="020B0503020204020204" pitchFamily="34" charset="-122"/>
              </a:rPr>
              <a:t>超过重量，叶结点</a:t>
            </a:r>
            <a:r>
              <a:rPr lang="en-US" altLang="zh-CN" sz="2200" b="0" dirty="0">
                <a:solidFill>
                  <a:srgbClr val="4F4F4F"/>
                </a:solidFill>
                <a:latin typeface="微软雅黑" panose="020B0503020204020204" pitchFamily="34" charset="-122"/>
                <a:ea typeface="微软雅黑" panose="020B0503020204020204" pitchFamily="34" charset="-122"/>
              </a:rPr>
              <a:t>M</a:t>
            </a:r>
            <a:r>
              <a:rPr lang="zh-CN" altLang="en-US" sz="2200" b="0" dirty="0">
                <a:solidFill>
                  <a:srgbClr val="4F4F4F"/>
                </a:solidFill>
                <a:latin typeface="微软雅黑" panose="020B0503020204020204" pitchFamily="34" charset="-122"/>
                <a:ea typeface="微软雅黑" panose="020B0503020204020204" pitchFamily="34" charset="-122"/>
              </a:rPr>
              <a:t>的装载量为</a:t>
            </a:r>
            <a:r>
              <a:rPr lang="en-US" altLang="zh-CN" sz="2200" b="0" dirty="0">
                <a:solidFill>
                  <a:srgbClr val="4F4F4F"/>
                </a:solidFill>
                <a:latin typeface="微软雅黑" panose="020B0503020204020204" pitchFamily="34" charset="-122"/>
                <a:ea typeface="微软雅黑" panose="020B0503020204020204" pitchFamily="34" charset="-122"/>
              </a:rPr>
              <a:t>30</a:t>
            </a:r>
            <a:r>
              <a:rPr lang="zh-CN" altLang="en-US" sz="2200" b="0" dirty="0">
                <a:solidFill>
                  <a:srgbClr val="4F4F4F"/>
                </a:solidFill>
                <a:latin typeface="微软雅黑" panose="020B0503020204020204" pitchFamily="34" charset="-122"/>
                <a:ea typeface="微软雅黑" panose="020B0503020204020204" pitchFamily="34" charset="-122"/>
              </a:rPr>
              <a:t>；此时堆中</a:t>
            </a:r>
            <a:r>
              <a:rPr lang="en-US" altLang="zh-CN" sz="2200" b="0" dirty="0">
                <a:solidFill>
                  <a:srgbClr val="4F4F4F"/>
                </a:solidFill>
                <a:latin typeface="微软雅黑" panose="020B0503020204020204" pitchFamily="34" charset="-122"/>
                <a:ea typeface="微软雅黑" panose="020B0503020204020204" pitchFamily="34" charset="-122"/>
              </a:rPr>
              <a:t>E</a:t>
            </a:r>
            <a:r>
              <a:rPr lang="zh-CN" altLang="en-US" sz="2200" b="0" dirty="0">
                <a:solidFill>
                  <a:srgbClr val="4F4F4F"/>
                </a:solidFill>
                <a:latin typeface="微软雅黑" panose="020B0503020204020204" pitchFamily="34" charset="-122"/>
                <a:ea typeface="微软雅黑" panose="020B0503020204020204" pitchFamily="34" charset="-122"/>
              </a:rPr>
              <a:t>上界为</a:t>
            </a:r>
            <a:r>
              <a:rPr lang="en-US" altLang="zh-CN" sz="2200" b="0" dirty="0">
                <a:solidFill>
                  <a:srgbClr val="4F4F4F"/>
                </a:solidFill>
                <a:latin typeface="微软雅黑" panose="020B0503020204020204" pitchFamily="34" charset="-122"/>
                <a:ea typeface="微软雅黑" panose="020B0503020204020204" pitchFamily="34" charset="-122"/>
              </a:rPr>
              <a:t>60</a:t>
            </a:r>
            <a:r>
              <a:rPr lang="zh-CN" altLang="en-US" sz="2200" b="0" dirty="0">
                <a:solidFill>
                  <a:srgbClr val="4F4F4F"/>
                </a:solidFill>
                <a:latin typeface="微软雅黑" panose="020B0503020204020204" pitchFamily="34" charset="-122"/>
                <a:ea typeface="微软雅黑" panose="020B0503020204020204" pitchFamily="34" charset="-122"/>
              </a:rPr>
              <a:t>为优先队列首。</a:t>
            </a:r>
          </a:p>
          <a:p>
            <a:pPr algn="just" latinLnBrk="1"/>
            <a:r>
              <a:rPr lang="en-US" altLang="zh-CN" sz="2200" b="0" dirty="0">
                <a:solidFill>
                  <a:srgbClr val="4F4F4F"/>
                </a:solidFill>
                <a:latin typeface="微软雅黑" panose="020B0503020204020204" pitchFamily="34" charset="-122"/>
                <a:ea typeface="微软雅黑" panose="020B0503020204020204" pitchFamily="34" charset="-122"/>
              </a:rPr>
              <a:t>7) </a:t>
            </a:r>
            <a:r>
              <a:rPr lang="zh-CN" altLang="en-US" sz="2200" b="0" dirty="0">
                <a:solidFill>
                  <a:srgbClr val="4F4F4F"/>
                </a:solidFill>
                <a:latin typeface="微软雅黑" panose="020B0503020204020204" pitchFamily="34" charset="-122"/>
                <a:ea typeface="微软雅黑" panose="020B0503020204020204" pitchFamily="34" charset="-122"/>
              </a:rPr>
              <a:t>结点</a:t>
            </a:r>
            <a:r>
              <a:rPr lang="en-US" altLang="zh-CN" sz="2200" b="0" dirty="0">
                <a:solidFill>
                  <a:srgbClr val="4F4F4F"/>
                </a:solidFill>
                <a:latin typeface="微软雅黑" panose="020B0503020204020204" pitchFamily="34" charset="-122"/>
                <a:ea typeface="微软雅黑" panose="020B0503020204020204" pitchFamily="34" charset="-122"/>
              </a:rPr>
              <a:t>E</a:t>
            </a:r>
            <a:r>
              <a:rPr lang="zh-CN" altLang="en-US" sz="2200" b="0" dirty="0">
                <a:solidFill>
                  <a:srgbClr val="4F4F4F"/>
                </a:solidFill>
                <a:latin typeface="微软雅黑" panose="020B0503020204020204" pitchFamily="34" charset="-122"/>
                <a:ea typeface="微软雅黑" panose="020B0503020204020204" pitchFamily="34" charset="-122"/>
              </a:rPr>
              <a:t>变为扩展</a:t>
            </a:r>
            <a:r>
              <a:rPr lang="zh-CN" altLang="zh-CN" sz="2200" b="0" dirty="0">
                <a:solidFill>
                  <a:srgbClr val="4F4F4F"/>
                </a:solidFill>
                <a:latin typeface="微软雅黑" panose="020B0503020204020204" pitchFamily="34" charset="-122"/>
                <a:ea typeface="微软雅黑" panose="020B0503020204020204" pitchFamily="34" charset="-122"/>
              </a:rPr>
              <a:t>结点</a:t>
            </a:r>
            <a:r>
              <a:rPr lang="zh-CN" altLang="en-US" sz="2200" b="0" dirty="0">
                <a:solidFill>
                  <a:srgbClr val="4F4F4F"/>
                </a:solidFill>
                <a:latin typeface="微软雅黑" panose="020B0503020204020204" pitchFamily="34" charset="-122"/>
                <a:ea typeface="微软雅黑" panose="020B0503020204020204" pitchFamily="34" charset="-122"/>
              </a:rPr>
              <a:t>，叶结点</a:t>
            </a:r>
            <a:r>
              <a:rPr lang="en-US" altLang="zh-CN" sz="2200" b="0" dirty="0">
                <a:solidFill>
                  <a:srgbClr val="4F4F4F"/>
                </a:solidFill>
                <a:latin typeface="微软雅黑" panose="020B0503020204020204" pitchFamily="34" charset="-122"/>
                <a:ea typeface="微软雅黑" panose="020B0503020204020204" pitchFamily="34" charset="-122"/>
              </a:rPr>
              <a:t>J</a:t>
            </a:r>
            <a:r>
              <a:rPr lang="zh-CN" altLang="en-US" sz="2200" b="0" dirty="0">
                <a:solidFill>
                  <a:srgbClr val="4F4F4F"/>
                </a:solidFill>
                <a:latin typeface="微软雅黑" panose="020B0503020204020204" pitchFamily="34" charset="-122"/>
                <a:ea typeface="微软雅黑" panose="020B0503020204020204" pitchFamily="34" charset="-122"/>
              </a:rPr>
              <a:t>装载量为</a:t>
            </a:r>
            <a:r>
              <a:rPr lang="en-US" altLang="zh-CN" sz="2200" b="0" dirty="0">
                <a:solidFill>
                  <a:srgbClr val="4F4F4F"/>
                </a:solidFill>
                <a:latin typeface="微软雅黑" panose="020B0503020204020204" pitchFamily="34" charset="-122"/>
                <a:ea typeface="微软雅黑" panose="020B0503020204020204" pitchFamily="34" charset="-122"/>
              </a:rPr>
              <a:t>60</a:t>
            </a:r>
            <a:r>
              <a:rPr lang="zh-CN" altLang="en-US" sz="2200" b="0" dirty="0">
                <a:solidFill>
                  <a:srgbClr val="4F4F4F"/>
                </a:solidFill>
                <a:latin typeface="微软雅黑" panose="020B0503020204020204" pitchFamily="34" charset="-122"/>
                <a:ea typeface="微软雅黑" panose="020B0503020204020204" pitchFamily="34" charset="-122"/>
              </a:rPr>
              <a:t>入堆，</a:t>
            </a:r>
            <a:r>
              <a:rPr lang="en-US" altLang="zh-CN" sz="2200" b="0" dirty="0" err="1">
                <a:solidFill>
                  <a:srgbClr val="4F4F4F"/>
                </a:solidFill>
                <a:latin typeface="微软雅黑" panose="020B0503020204020204" pitchFamily="34" charset="-122"/>
                <a:ea typeface="微软雅黑" panose="020B0503020204020204" pitchFamily="34" charset="-122"/>
              </a:rPr>
              <a:t>bestw</a:t>
            </a:r>
            <a:r>
              <a:rPr lang="zh-CN" altLang="en-US" sz="2200" b="0" dirty="0">
                <a:solidFill>
                  <a:srgbClr val="4F4F4F"/>
                </a:solidFill>
                <a:latin typeface="微软雅黑" panose="020B0503020204020204" pitchFamily="34" charset="-122"/>
                <a:ea typeface="微软雅黑" panose="020B0503020204020204" pitchFamily="34" charset="-122"/>
              </a:rPr>
              <a:t>变为</a:t>
            </a:r>
            <a:r>
              <a:rPr lang="en-US" altLang="zh-CN" sz="2200" b="0" dirty="0">
                <a:solidFill>
                  <a:srgbClr val="4F4F4F"/>
                </a:solidFill>
                <a:latin typeface="微软雅黑" panose="020B0503020204020204" pitchFamily="34" charset="-122"/>
                <a:ea typeface="微软雅黑" panose="020B0503020204020204" pitchFamily="34" charset="-122"/>
              </a:rPr>
              <a:t>60</a:t>
            </a:r>
            <a:r>
              <a:rPr lang="zh-CN" altLang="en-US" sz="2200" b="0" dirty="0">
                <a:solidFill>
                  <a:srgbClr val="4F4F4F"/>
                </a:solidFill>
                <a:latin typeface="微软雅黑" panose="020B0503020204020204" pitchFamily="34" charset="-122"/>
                <a:ea typeface="微软雅黑" panose="020B0503020204020204" pitchFamily="34" charset="-122"/>
              </a:rPr>
              <a:t>；</a:t>
            </a:r>
          </a:p>
          <a:p>
            <a:pPr algn="just" latinLnBrk="1"/>
            <a:r>
              <a:rPr lang="zh-CN" altLang="en-US" sz="2200" b="0" dirty="0">
                <a:solidFill>
                  <a:srgbClr val="4F4F4F"/>
                </a:solidFill>
                <a:latin typeface="微软雅黑" panose="020B0503020204020204" pitchFamily="34" charset="-122"/>
                <a:ea typeface="微软雅黑" panose="020B0503020204020204" pitchFamily="34" charset="-122"/>
              </a:rPr>
              <a:t>叶结点</a:t>
            </a:r>
            <a:r>
              <a:rPr lang="en-US" altLang="zh-CN" sz="2200" b="0" dirty="0">
                <a:solidFill>
                  <a:srgbClr val="4F4F4F"/>
                </a:solidFill>
                <a:latin typeface="微软雅黑" panose="020B0503020204020204" pitchFamily="34" charset="-122"/>
                <a:ea typeface="微软雅黑" panose="020B0503020204020204" pitchFamily="34" charset="-122"/>
              </a:rPr>
              <a:t>K</a:t>
            </a:r>
            <a:r>
              <a:rPr lang="zh-CN" altLang="en-US" sz="2200" b="0" dirty="0">
                <a:solidFill>
                  <a:srgbClr val="4F4F4F"/>
                </a:solidFill>
                <a:latin typeface="微软雅黑" panose="020B0503020204020204" pitchFamily="34" charset="-122"/>
                <a:ea typeface="微软雅黑" panose="020B0503020204020204" pitchFamily="34" charset="-122"/>
              </a:rPr>
              <a:t>上界</a:t>
            </a:r>
            <a:r>
              <a:rPr lang="en-US" altLang="zh-CN" sz="2200" b="0" dirty="0">
                <a:solidFill>
                  <a:srgbClr val="4F4F4F"/>
                </a:solidFill>
                <a:latin typeface="微软雅黑" panose="020B0503020204020204" pitchFamily="34" charset="-122"/>
                <a:ea typeface="微软雅黑" panose="020B0503020204020204" pitchFamily="34" charset="-122"/>
              </a:rPr>
              <a:t>10&lt;</a:t>
            </a:r>
            <a:r>
              <a:rPr lang="en-US" altLang="zh-CN" sz="2200" b="0" dirty="0" err="1">
                <a:solidFill>
                  <a:srgbClr val="4F4F4F"/>
                </a:solidFill>
                <a:latin typeface="微软雅黑" panose="020B0503020204020204" pitchFamily="34" charset="-122"/>
                <a:ea typeface="微软雅黑" panose="020B0503020204020204" pitchFamily="34" charset="-122"/>
              </a:rPr>
              <a:t>bestw</a:t>
            </a:r>
            <a:r>
              <a:rPr lang="zh-CN" altLang="en-US" sz="2200" b="0" dirty="0">
                <a:solidFill>
                  <a:srgbClr val="4F4F4F"/>
                </a:solidFill>
                <a:latin typeface="微软雅黑" panose="020B0503020204020204" pitchFamily="34" charset="-122"/>
                <a:ea typeface="微软雅黑" panose="020B0503020204020204" pitchFamily="34" charset="-122"/>
              </a:rPr>
              <a:t>被剪掉；此时堆中</a:t>
            </a:r>
            <a:r>
              <a:rPr lang="en-US" altLang="zh-CN" sz="2200" b="0" dirty="0">
                <a:solidFill>
                  <a:srgbClr val="4F4F4F"/>
                </a:solidFill>
                <a:latin typeface="微软雅黑" panose="020B0503020204020204" pitchFamily="34" charset="-122"/>
                <a:ea typeface="微软雅黑" panose="020B0503020204020204" pitchFamily="34" charset="-122"/>
              </a:rPr>
              <a:t>J</a:t>
            </a:r>
            <a:r>
              <a:rPr lang="zh-CN" altLang="en-US" sz="2200" b="0" dirty="0">
                <a:solidFill>
                  <a:srgbClr val="4F4F4F"/>
                </a:solidFill>
                <a:latin typeface="微软雅黑" panose="020B0503020204020204" pitchFamily="34" charset="-122"/>
                <a:ea typeface="微软雅黑" panose="020B0503020204020204" pitchFamily="34" charset="-122"/>
              </a:rPr>
              <a:t>上界为</a:t>
            </a:r>
            <a:r>
              <a:rPr lang="en-US" altLang="zh-CN" sz="2200" b="0" dirty="0">
                <a:solidFill>
                  <a:srgbClr val="4F4F4F"/>
                </a:solidFill>
                <a:latin typeface="微软雅黑" panose="020B0503020204020204" pitchFamily="34" charset="-122"/>
                <a:ea typeface="微软雅黑" panose="020B0503020204020204" pitchFamily="34" charset="-122"/>
              </a:rPr>
              <a:t>60</a:t>
            </a:r>
            <a:r>
              <a:rPr lang="zh-CN" altLang="en-US" sz="2200" b="0" dirty="0">
                <a:solidFill>
                  <a:srgbClr val="4F4F4F"/>
                </a:solidFill>
                <a:latin typeface="微软雅黑" panose="020B0503020204020204" pitchFamily="34" charset="-122"/>
                <a:ea typeface="微软雅黑" panose="020B0503020204020204" pitchFamily="34" charset="-122"/>
              </a:rPr>
              <a:t>为优先队列首。</a:t>
            </a:r>
          </a:p>
          <a:p>
            <a:pPr algn="just" latinLnBrk="1"/>
            <a:r>
              <a:rPr lang="en-US" altLang="zh-CN" sz="2200" b="0" dirty="0">
                <a:solidFill>
                  <a:srgbClr val="4F4F4F"/>
                </a:solidFill>
                <a:latin typeface="微软雅黑" panose="020B0503020204020204" pitchFamily="34" charset="-122"/>
                <a:ea typeface="微软雅黑" panose="020B0503020204020204" pitchFamily="34" charset="-122"/>
              </a:rPr>
              <a:t>8) </a:t>
            </a:r>
            <a:r>
              <a:rPr lang="zh-CN" altLang="en-US" sz="2200" b="0" dirty="0">
                <a:solidFill>
                  <a:srgbClr val="4F4F4F"/>
                </a:solidFill>
                <a:latin typeface="微软雅黑" panose="020B0503020204020204" pitchFamily="34" charset="-122"/>
                <a:ea typeface="微软雅黑" panose="020B0503020204020204" pitchFamily="34" charset="-122"/>
              </a:rPr>
              <a:t>结点</a:t>
            </a:r>
            <a:r>
              <a:rPr lang="en-US" altLang="zh-CN" sz="2200" b="0" dirty="0">
                <a:solidFill>
                  <a:srgbClr val="4F4F4F"/>
                </a:solidFill>
                <a:latin typeface="微软雅黑" panose="020B0503020204020204" pitchFamily="34" charset="-122"/>
                <a:ea typeface="微软雅黑" panose="020B0503020204020204" pitchFamily="34" charset="-122"/>
              </a:rPr>
              <a:t>J</a:t>
            </a:r>
            <a:r>
              <a:rPr lang="zh-CN" altLang="en-US" sz="2200" b="0" dirty="0">
                <a:solidFill>
                  <a:srgbClr val="4F4F4F"/>
                </a:solidFill>
                <a:latin typeface="微软雅黑" panose="020B0503020204020204" pitchFamily="34" charset="-122"/>
                <a:ea typeface="微软雅黑" panose="020B0503020204020204" pitchFamily="34" charset="-122"/>
              </a:rPr>
              <a:t>变为扩展</a:t>
            </a:r>
            <a:r>
              <a:rPr lang="zh-CN" altLang="zh-CN" sz="2200" b="0" dirty="0">
                <a:solidFill>
                  <a:srgbClr val="4F4F4F"/>
                </a:solidFill>
                <a:latin typeface="微软雅黑" panose="020B0503020204020204" pitchFamily="34" charset="-122"/>
                <a:ea typeface="微软雅黑" panose="020B0503020204020204" pitchFamily="34" charset="-122"/>
              </a:rPr>
              <a:t>结点</a:t>
            </a:r>
            <a:r>
              <a:rPr lang="zh-CN" altLang="en-US" sz="2200" b="0" dirty="0">
                <a:solidFill>
                  <a:srgbClr val="4F4F4F"/>
                </a:solidFill>
                <a:latin typeface="微软雅黑" panose="020B0503020204020204" pitchFamily="34" charset="-122"/>
                <a:ea typeface="微软雅黑" panose="020B0503020204020204" pitchFamily="34" charset="-122"/>
              </a:rPr>
              <a:t>，扩展的层次为</a:t>
            </a:r>
            <a:r>
              <a:rPr lang="en-US" altLang="zh-CN" sz="2200" b="0" dirty="0">
                <a:solidFill>
                  <a:srgbClr val="4F4F4F"/>
                </a:solidFill>
                <a:latin typeface="微软雅黑" panose="020B0503020204020204" pitchFamily="34" charset="-122"/>
                <a:ea typeface="微软雅黑" panose="020B0503020204020204" pitchFamily="34" charset="-122"/>
              </a:rPr>
              <a:t>4</a:t>
            </a:r>
            <a:r>
              <a:rPr lang="zh-CN" altLang="en-US" sz="2200" b="0" dirty="0">
                <a:solidFill>
                  <a:srgbClr val="4F4F4F"/>
                </a:solidFill>
                <a:latin typeface="微软雅黑" panose="020B0503020204020204" pitchFamily="34" charset="-122"/>
                <a:ea typeface="微软雅黑" panose="020B0503020204020204" pitchFamily="34" charset="-122"/>
              </a:rPr>
              <a:t>算法结束。</a:t>
            </a:r>
          </a:p>
        </p:txBody>
      </p:sp>
      <p:sp>
        <p:nvSpPr>
          <p:cNvPr id="5" name="矩形 4"/>
          <p:cNvSpPr/>
          <p:nvPr/>
        </p:nvSpPr>
        <p:spPr>
          <a:xfrm>
            <a:off x="3186031" y="0"/>
            <a:ext cx="2951449" cy="584775"/>
          </a:xfrm>
          <a:prstGeom prst="rect">
            <a:avLst/>
          </a:prstGeom>
        </p:spPr>
        <p:txBody>
          <a:bodyPr wrap="none">
            <a:spAutoFit/>
          </a:bodyPr>
          <a:lstStyle/>
          <a:p>
            <a:r>
              <a:rPr lang="en-US" altLang="zh-CN" sz="3200" dirty="0"/>
              <a:t>LC-</a:t>
            </a:r>
            <a:r>
              <a:rPr lang="zh-CN" altLang="en-US" sz="3200" dirty="0"/>
              <a:t>搜索的过程</a:t>
            </a:r>
          </a:p>
        </p:txBody>
      </p:sp>
      <p:sp>
        <p:nvSpPr>
          <p:cNvPr id="6" name="矩形 5"/>
          <p:cNvSpPr/>
          <p:nvPr/>
        </p:nvSpPr>
        <p:spPr>
          <a:xfrm>
            <a:off x="798626" y="5987812"/>
            <a:ext cx="7488832" cy="830997"/>
          </a:xfrm>
          <a:prstGeom prst="rect">
            <a:avLst/>
          </a:prstGeom>
          <a:solidFill>
            <a:srgbClr val="FFFF99"/>
          </a:solidFill>
        </p:spPr>
        <p:txBody>
          <a:bodyPr wrap="square">
            <a:spAutoFit/>
          </a:bodyPr>
          <a:lstStyle/>
          <a:p>
            <a:pPr algn="just" latinLnBrk="1"/>
            <a:r>
              <a:rPr lang="zh-CN" altLang="en-US" sz="2400" b="0" dirty="0">
                <a:solidFill>
                  <a:srgbClr val="4F4F4F"/>
                </a:solidFill>
                <a:latin typeface="微软雅黑" panose="020B0503020204020204" pitchFamily="34" charset="-122"/>
                <a:ea typeface="微软雅黑" panose="020B0503020204020204" pitchFamily="34" charset="-122"/>
              </a:rPr>
              <a:t>虽然此时堆并不空，但可以确定已找到了最优解。</a:t>
            </a:r>
          </a:p>
          <a:p>
            <a:pPr algn="just" latinLnBrk="1"/>
            <a:r>
              <a:rPr lang="zh-CN" altLang="en-US" sz="2400" b="0" dirty="0">
                <a:solidFill>
                  <a:srgbClr val="4F4F4F"/>
                </a:solidFill>
                <a:latin typeface="微软雅黑" panose="020B0503020204020204" pitchFamily="34" charset="-122"/>
                <a:ea typeface="微软雅黑" panose="020B0503020204020204" pitchFamily="34" charset="-122"/>
              </a:rPr>
              <a:t>优先队列限界搜索解空间的过程是：</a:t>
            </a:r>
            <a:r>
              <a:rPr lang="en-US" altLang="zh-CN" sz="2400" b="0" dirty="0">
                <a:solidFill>
                  <a:srgbClr val="4F4F4F"/>
                </a:solidFill>
                <a:latin typeface="微软雅黑" panose="020B0503020204020204" pitchFamily="34" charset="-122"/>
                <a:ea typeface="微软雅黑" panose="020B0503020204020204" pitchFamily="34" charset="-122"/>
              </a:rPr>
              <a:t>A-B-D-C-F-E-J</a:t>
            </a:r>
            <a:endParaRPr lang="zh-CN" altLang="en-US" sz="2400" b="0" dirty="0">
              <a:solidFill>
                <a:srgbClr val="4F4F4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2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488644" y="82901"/>
            <a:ext cx="166712" cy="2913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0153" rIns="0" bIns="60306"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dirty="0">
                <a:ln>
                  <a:noFill/>
                </a:ln>
                <a:solidFill>
                  <a:srgbClr val="3333FF"/>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矩形 3"/>
          <p:cNvSpPr/>
          <p:nvPr/>
        </p:nvSpPr>
        <p:spPr>
          <a:xfrm>
            <a:off x="107504" y="908720"/>
            <a:ext cx="9036496" cy="5828006"/>
          </a:xfrm>
          <a:prstGeom prst="rect">
            <a:avLst/>
          </a:prstGeom>
        </p:spPr>
        <p:txBody>
          <a:bodyPr wrap="square">
            <a:spAutoFit/>
          </a:bodyPr>
          <a:lstStyle/>
          <a:p>
            <a:pPr lvl="0" algn="just" eaLnBrk="0" hangingPunct="0">
              <a:lnSpc>
                <a:spcPts val="3000"/>
              </a:lnSpc>
            </a:pPr>
            <a:r>
              <a:rPr lang="zh-CN" altLang="zh-CN" b="0" dirty="0">
                <a:solidFill>
                  <a:srgbClr val="4F4F4F"/>
                </a:solidFill>
                <a:latin typeface="微软雅黑" panose="020B0503020204020204" pitchFamily="34" charset="-122"/>
                <a:ea typeface="微软雅黑" panose="020B0503020204020204" pitchFamily="34" charset="-122"/>
              </a:rPr>
              <a:t>1）初始队列中只有结点A；</a:t>
            </a:r>
            <a:endParaRPr lang="zh-CN" altLang="zh-CN" b="0" dirty="0">
              <a:solidFill>
                <a:schemeClr val="tx1"/>
              </a:solidFill>
              <a:latin typeface="微软雅黑" panose="020B0503020204020204" pitchFamily="34" charset="-122"/>
              <a:ea typeface="微软雅黑" panose="020B0503020204020204" pitchFamily="34" charset="-122"/>
            </a:endParaRPr>
          </a:p>
          <a:p>
            <a:pPr lvl="0" algn="just" eaLnBrk="0" hangingPunct="0">
              <a:lnSpc>
                <a:spcPts val="3000"/>
              </a:lnSpc>
            </a:pPr>
            <a:r>
              <a:rPr lang="zh-CN" altLang="zh-CN" b="0" dirty="0">
                <a:solidFill>
                  <a:srgbClr val="4F4F4F"/>
                </a:solidFill>
                <a:latin typeface="微软雅黑" panose="020B0503020204020204" pitchFamily="34" charset="-122"/>
                <a:ea typeface="微软雅黑" panose="020B0503020204020204" pitchFamily="34" charset="-122"/>
              </a:rPr>
              <a:t>2）结点A变为</a:t>
            </a:r>
            <a:r>
              <a:rPr lang="zh-CN" altLang="en-US" b="0" dirty="0">
                <a:solidFill>
                  <a:srgbClr val="4F4F4F"/>
                </a:solidFill>
                <a:latin typeface="微软雅黑" panose="020B0503020204020204" pitchFamily="34" charset="-122"/>
                <a:ea typeface="微软雅黑" panose="020B0503020204020204" pitchFamily="34" charset="-122"/>
              </a:rPr>
              <a:t>扩展</a:t>
            </a:r>
            <a:r>
              <a:rPr lang="zh-CN" altLang="zh-CN" b="0" dirty="0">
                <a:solidFill>
                  <a:srgbClr val="4F4F4F"/>
                </a:solidFill>
                <a:latin typeface="微软雅黑" panose="020B0503020204020204" pitchFamily="34" charset="-122"/>
                <a:ea typeface="微软雅黑" panose="020B0503020204020204" pitchFamily="34" charset="-122"/>
              </a:rPr>
              <a:t>结点扩充B入队，bestw=10；</a:t>
            </a:r>
            <a:endParaRPr lang="zh-CN" altLang="zh-CN" b="0" dirty="0">
              <a:solidFill>
                <a:schemeClr val="tx1"/>
              </a:solidFill>
              <a:latin typeface="微软雅黑" panose="020B0503020204020204" pitchFamily="34" charset="-122"/>
              <a:ea typeface="微软雅黑" panose="020B0503020204020204" pitchFamily="34" charset="-122"/>
            </a:endParaRPr>
          </a:p>
          <a:p>
            <a:pPr lvl="0" algn="just" eaLnBrk="0" hangingPunct="0">
              <a:lnSpc>
                <a:spcPts val="3000"/>
              </a:lnSpc>
            </a:pPr>
            <a:r>
              <a:rPr lang="zh-CN" altLang="zh-CN" b="0" dirty="0">
                <a:solidFill>
                  <a:srgbClr val="4F4F4F"/>
                </a:solidFill>
                <a:latin typeface="微软雅黑" panose="020B0503020204020204" pitchFamily="34" charset="-122"/>
                <a:ea typeface="微软雅黑" panose="020B0503020204020204" pitchFamily="34" charset="-122"/>
              </a:rPr>
              <a:t>  结点C的装载上界为30+50=80&gt; bestw，也入队；</a:t>
            </a:r>
            <a:endParaRPr lang="zh-CN" altLang="zh-CN" b="0" dirty="0">
              <a:solidFill>
                <a:schemeClr val="tx1"/>
              </a:solidFill>
              <a:latin typeface="微软雅黑" panose="020B0503020204020204" pitchFamily="34" charset="-122"/>
              <a:ea typeface="微软雅黑" panose="020B0503020204020204" pitchFamily="34" charset="-122"/>
            </a:endParaRPr>
          </a:p>
          <a:p>
            <a:pPr lvl="0" algn="just" eaLnBrk="0" hangingPunct="0">
              <a:lnSpc>
                <a:spcPts val="3000"/>
              </a:lnSpc>
            </a:pPr>
            <a:r>
              <a:rPr lang="zh-CN" altLang="zh-CN" b="0" dirty="0">
                <a:solidFill>
                  <a:srgbClr val="4F4F4F"/>
                </a:solidFill>
                <a:latin typeface="微软雅黑" panose="020B0503020204020204" pitchFamily="34" charset="-122"/>
                <a:ea typeface="微软雅黑" panose="020B0503020204020204" pitchFamily="34" charset="-122"/>
              </a:rPr>
              <a:t>3）结点B变为</a:t>
            </a:r>
            <a:r>
              <a:rPr lang="zh-CN" altLang="en-US" b="0" dirty="0">
                <a:solidFill>
                  <a:srgbClr val="4F4F4F"/>
                </a:solidFill>
                <a:latin typeface="微软雅黑" panose="020B0503020204020204" pitchFamily="34" charset="-122"/>
                <a:ea typeface="微软雅黑" panose="020B0503020204020204" pitchFamily="34" charset="-122"/>
              </a:rPr>
              <a:t>扩展</a:t>
            </a:r>
            <a:r>
              <a:rPr lang="zh-CN" altLang="zh-CN" b="0" dirty="0">
                <a:solidFill>
                  <a:srgbClr val="4F4F4F"/>
                </a:solidFill>
                <a:latin typeface="微软雅黑" panose="020B0503020204020204" pitchFamily="34" charset="-122"/>
                <a:ea typeface="微软雅黑" panose="020B0503020204020204" pitchFamily="34" charset="-122"/>
              </a:rPr>
              <a:t>结点扩充D入队，bestw=40；</a:t>
            </a:r>
            <a:endParaRPr lang="zh-CN" altLang="zh-CN" b="0" dirty="0">
              <a:solidFill>
                <a:schemeClr val="tx1"/>
              </a:solidFill>
              <a:latin typeface="微软雅黑" panose="020B0503020204020204" pitchFamily="34" charset="-122"/>
              <a:ea typeface="微软雅黑" panose="020B0503020204020204" pitchFamily="34" charset="-122"/>
            </a:endParaRPr>
          </a:p>
          <a:p>
            <a:pPr lvl="0" algn="just" eaLnBrk="0" hangingPunct="0">
              <a:lnSpc>
                <a:spcPts val="3000"/>
              </a:lnSpc>
            </a:pPr>
            <a:r>
              <a:rPr lang="zh-CN" altLang="zh-CN" b="0" dirty="0">
                <a:solidFill>
                  <a:srgbClr val="4F4F4F"/>
                </a:solidFill>
                <a:latin typeface="微软雅黑" panose="020B0503020204020204" pitchFamily="34" charset="-122"/>
                <a:ea typeface="微软雅黑" panose="020B0503020204020204" pitchFamily="34" charset="-122"/>
              </a:rPr>
              <a:t>  结点E的装载上界为60&gt; bestw，也入队；</a:t>
            </a:r>
            <a:endParaRPr lang="zh-CN" altLang="zh-CN" b="0" dirty="0">
              <a:solidFill>
                <a:schemeClr val="tx1"/>
              </a:solidFill>
              <a:latin typeface="微软雅黑" panose="020B0503020204020204" pitchFamily="34" charset="-122"/>
              <a:ea typeface="微软雅黑" panose="020B0503020204020204" pitchFamily="34" charset="-122"/>
            </a:endParaRPr>
          </a:p>
          <a:p>
            <a:pPr lvl="0" algn="just" eaLnBrk="0" hangingPunct="0">
              <a:lnSpc>
                <a:spcPts val="3000"/>
              </a:lnSpc>
            </a:pPr>
            <a:r>
              <a:rPr lang="zh-CN" altLang="zh-CN" b="0" dirty="0">
                <a:solidFill>
                  <a:srgbClr val="4F4F4F"/>
                </a:solidFill>
                <a:latin typeface="微软雅黑" panose="020B0503020204020204" pitchFamily="34" charset="-122"/>
                <a:ea typeface="微软雅黑" panose="020B0503020204020204" pitchFamily="34" charset="-122"/>
              </a:rPr>
              <a:t>4）结点C变为</a:t>
            </a:r>
            <a:r>
              <a:rPr lang="zh-CN" altLang="en-US" b="0" dirty="0">
                <a:solidFill>
                  <a:srgbClr val="4F4F4F"/>
                </a:solidFill>
                <a:latin typeface="微软雅黑" panose="020B0503020204020204" pitchFamily="34" charset="-122"/>
                <a:ea typeface="微软雅黑" panose="020B0503020204020204" pitchFamily="34" charset="-122"/>
              </a:rPr>
              <a:t>扩展</a:t>
            </a:r>
            <a:r>
              <a:rPr lang="zh-CN" altLang="zh-CN" b="0" dirty="0">
                <a:solidFill>
                  <a:srgbClr val="4F4F4F"/>
                </a:solidFill>
                <a:latin typeface="微软雅黑" panose="020B0503020204020204" pitchFamily="34" charset="-122"/>
                <a:ea typeface="微软雅黑" panose="020B0503020204020204" pitchFamily="34" charset="-122"/>
              </a:rPr>
              <a:t>结点扩充F入队，bestw仍为40；</a:t>
            </a:r>
            <a:endParaRPr lang="zh-CN" altLang="zh-CN" b="0" dirty="0">
              <a:solidFill>
                <a:schemeClr val="tx1"/>
              </a:solidFill>
              <a:latin typeface="微软雅黑" panose="020B0503020204020204" pitchFamily="34" charset="-122"/>
              <a:ea typeface="微软雅黑" panose="020B0503020204020204" pitchFamily="34" charset="-122"/>
            </a:endParaRPr>
          </a:p>
          <a:p>
            <a:pPr lvl="0" algn="just" eaLnBrk="0" hangingPunct="0">
              <a:lnSpc>
                <a:spcPts val="3000"/>
              </a:lnSpc>
            </a:pPr>
            <a:r>
              <a:rPr lang="zh-CN" altLang="zh-CN" b="0" dirty="0">
                <a:solidFill>
                  <a:srgbClr val="4F4F4F"/>
                </a:solidFill>
                <a:latin typeface="微软雅黑" panose="020B0503020204020204" pitchFamily="34" charset="-122"/>
                <a:ea typeface="微软雅黑" panose="020B0503020204020204" pitchFamily="34" charset="-122"/>
              </a:rPr>
              <a:t>  结点G的装载上界为50&gt; bestw，也入队；</a:t>
            </a:r>
            <a:endParaRPr lang="zh-CN" altLang="zh-CN" b="0" dirty="0">
              <a:solidFill>
                <a:schemeClr val="tx1"/>
              </a:solidFill>
              <a:latin typeface="微软雅黑" panose="020B0503020204020204" pitchFamily="34" charset="-122"/>
              <a:ea typeface="微软雅黑" panose="020B0503020204020204" pitchFamily="34" charset="-122"/>
            </a:endParaRPr>
          </a:p>
          <a:p>
            <a:pPr lvl="0" algn="just" eaLnBrk="0" hangingPunct="0">
              <a:lnSpc>
                <a:spcPts val="3000"/>
              </a:lnSpc>
            </a:pPr>
            <a:r>
              <a:rPr lang="zh-CN" altLang="zh-CN" b="0" dirty="0">
                <a:solidFill>
                  <a:srgbClr val="4F4F4F"/>
                </a:solidFill>
                <a:latin typeface="微软雅黑" panose="020B0503020204020204" pitchFamily="34" charset="-122"/>
                <a:ea typeface="微软雅黑" panose="020B0503020204020204" pitchFamily="34" charset="-122"/>
              </a:rPr>
              <a:t>5）结点D变为</a:t>
            </a:r>
            <a:r>
              <a:rPr lang="zh-CN" altLang="en-US" b="0" dirty="0">
                <a:solidFill>
                  <a:srgbClr val="4F4F4F"/>
                </a:solidFill>
                <a:latin typeface="微软雅黑" panose="020B0503020204020204" pitchFamily="34" charset="-122"/>
                <a:ea typeface="微软雅黑" panose="020B0503020204020204" pitchFamily="34" charset="-122"/>
              </a:rPr>
              <a:t>扩展</a:t>
            </a:r>
            <a:r>
              <a:rPr lang="zh-CN" altLang="zh-CN" b="0" dirty="0">
                <a:solidFill>
                  <a:srgbClr val="4F4F4F"/>
                </a:solidFill>
                <a:latin typeface="微软雅黑" panose="020B0503020204020204" pitchFamily="34" charset="-122"/>
                <a:ea typeface="微软雅黑" panose="020B0503020204020204" pitchFamily="34" charset="-122"/>
              </a:rPr>
              <a:t>结点结点，叶结点H超过容量，</a:t>
            </a:r>
            <a:endParaRPr lang="zh-CN" altLang="zh-CN" b="0" dirty="0">
              <a:solidFill>
                <a:schemeClr val="tx1"/>
              </a:solidFill>
              <a:latin typeface="微软雅黑" panose="020B0503020204020204" pitchFamily="34" charset="-122"/>
              <a:ea typeface="微软雅黑" panose="020B0503020204020204" pitchFamily="34" charset="-122"/>
            </a:endParaRPr>
          </a:p>
          <a:p>
            <a:pPr lvl="0" algn="just" eaLnBrk="0" hangingPunct="0">
              <a:lnSpc>
                <a:spcPts val="3000"/>
              </a:lnSpc>
            </a:pPr>
            <a:r>
              <a:rPr lang="zh-CN" altLang="zh-CN" b="0" dirty="0">
                <a:solidFill>
                  <a:srgbClr val="4F4F4F"/>
                </a:solidFill>
                <a:latin typeface="微软雅黑" panose="020B0503020204020204" pitchFamily="34" charset="-122"/>
                <a:ea typeface="微软雅黑" panose="020B0503020204020204" pitchFamily="34" charset="-122"/>
              </a:rPr>
              <a:t>  叶结点I的装载为40，bestw仍为40；</a:t>
            </a:r>
            <a:endParaRPr lang="zh-CN" altLang="zh-CN" b="0" dirty="0">
              <a:solidFill>
                <a:schemeClr val="tx1"/>
              </a:solidFill>
              <a:latin typeface="微软雅黑" panose="020B0503020204020204" pitchFamily="34" charset="-122"/>
              <a:ea typeface="微软雅黑" panose="020B0503020204020204" pitchFamily="34" charset="-122"/>
            </a:endParaRPr>
          </a:p>
          <a:p>
            <a:pPr lvl="0" algn="just" eaLnBrk="0" hangingPunct="0">
              <a:lnSpc>
                <a:spcPts val="3000"/>
              </a:lnSpc>
            </a:pPr>
            <a:r>
              <a:rPr lang="zh-CN" altLang="zh-CN" b="0" dirty="0">
                <a:solidFill>
                  <a:srgbClr val="4F4F4F"/>
                </a:solidFill>
                <a:latin typeface="微软雅黑" panose="020B0503020204020204" pitchFamily="34" charset="-122"/>
                <a:ea typeface="微软雅黑" panose="020B0503020204020204" pitchFamily="34" charset="-122"/>
              </a:rPr>
              <a:t>6）结点E变为</a:t>
            </a:r>
            <a:r>
              <a:rPr lang="zh-CN" altLang="en-US" b="0" dirty="0">
                <a:solidFill>
                  <a:srgbClr val="4F4F4F"/>
                </a:solidFill>
                <a:latin typeface="微软雅黑" panose="020B0503020204020204" pitchFamily="34" charset="-122"/>
                <a:ea typeface="微软雅黑" panose="020B0503020204020204" pitchFamily="34" charset="-122"/>
              </a:rPr>
              <a:t>扩展</a:t>
            </a:r>
            <a:r>
              <a:rPr lang="zh-CN" altLang="zh-CN" b="0" dirty="0">
                <a:solidFill>
                  <a:srgbClr val="4F4F4F"/>
                </a:solidFill>
                <a:latin typeface="微软雅黑" panose="020B0503020204020204" pitchFamily="34" charset="-122"/>
                <a:ea typeface="微软雅黑" panose="020B0503020204020204" pitchFamily="34" charset="-122"/>
              </a:rPr>
              <a:t>结点结点，叶结点J装载量为60，bestw为60；</a:t>
            </a:r>
            <a:endParaRPr lang="zh-CN" altLang="zh-CN" b="0" dirty="0">
              <a:solidFill>
                <a:schemeClr val="tx1"/>
              </a:solidFill>
              <a:latin typeface="微软雅黑" panose="020B0503020204020204" pitchFamily="34" charset="-122"/>
              <a:ea typeface="微软雅黑" panose="020B0503020204020204" pitchFamily="34" charset="-122"/>
            </a:endParaRPr>
          </a:p>
          <a:p>
            <a:pPr lvl="0" algn="just" eaLnBrk="0" hangingPunct="0">
              <a:lnSpc>
                <a:spcPts val="3000"/>
              </a:lnSpc>
            </a:pPr>
            <a:r>
              <a:rPr lang="zh-CN" altLang="zh-CN" b="0" dirty="0">
                <a:solidFill>
                  <a:srgbClr val="4F4F4F"/>
                </a:solidFill>
                <a:latin typeface="微软雅黑" panose="020B0503020204020204" pitchFamily="34" charset="-122"/>
                <a:ea typeface="微软雅黑" panose="020B0503020204020204" pitchFamily="34" charset="-122"/>
              </a:rPr>
              <a:t>  叶结点K被剪掉；</a:t>
            </a:r>
            <a:endParaRPr lang="zh-CN" altLang="zh-CN" b="0" dirty="0">
              <a:solidFill>
                <a:schemeClr val="tx1"/>
              </a:solidFill>
              <a:latin typeface="微软雅黑" panose="020B0503020204020204" pitchFamily="34" charset="-122"/>
              <a:ea typeface="微软雅黑" panose="020B0503020204020204" pitchFamily="34" charset="-122"/>
            </a:endParaRPr>
          </a:p>
          <a:p>
            <a:pPr lvl="0" algn="just" eaLnBrk="0" hangingPunct="0">
              <a:lnSpc>
                <a:spcPts val="3000"/>
              </a:lnSpc>
            </a:pPr>
            <a:r>
              <a:rPr lang="zh-CN" altLang="zh-CN" b="0" dirty="0">
                <a:solidFill>
                  <a:srgbClr val="4F4F4F"/>
                </a:solidFill>
                <a:latin typeface="微软雅黑" panose="020B0503020204020204" pitchFamily="34" charset="-122"/>
                <a:ea typeface="微软雅黑" panose="020B0503020204020204" pitchFamily="34" charset="-122"/>
              </a:rPr>
              <a:t>7）结点F变为</a:t>
            </a:r>
            <a:r>
              <a:rPr lang="zh-CN" altLang="en-US" b="0" dirty="0">
                <a:solidFill>
                  <a:srgbClr val="4F4F4F"/>
                </a:solidFill>
                <a:latin typeface="微软雅黑" panose="020B0503020204020204" pitchFamily="34" charset="-122"/>
                <a:ea typeface="微软雅黑" panose="020B0503020204020204" pitchFamily="34" charset="-122"/>
              </a:rPr>
              <a:t>扩展</a:t>
            </a:r>
            <a:r>
              <a:rPr lang="zh-CN" altLang="zh-CN" b="0" dirty="0">
                <a:solidFill>
                  <a:srgbClr val="4F4F4F"/>
                </a:solidFill>
                <a:latin typeface="微软雅黑" panose="020B0503020204020204" pitchFamily="34" charset="-122"/>
                <a:ea typeface="微软雅黑" panose="020B0503020204020204" pitchFamily="34" charset="-122"/>
              </a:rPr>
              <a:t>结点结点，叶结点L超过容量，bestw为60；</a:t>
            </a:r>
            <a:endParaRPr lang="zh-CN" altLang="zh-CN" b="0" dirty="0">
              <a:solidFill>
                <a:schemeClr val="tx1"/>
              </a:solidFill>
              <a:latin typeface="微软雅黑" panose="020B0503020204020204" pitchFamily="34" charset="-122"/>
              <a:ea typeface="微软雅黑" panose="020B0503020204020204" pitchFamily="34" charset="-122"/>
            </a:endParaRPr>
          </a:p>
          <a:p>
            <a:pPr lvl="0" algn="just" eaLnBrk="0" hangingPunct="0">
              <a:lnSpc>
                <a:spcPts val="3000"/>
              </a:lnSpc>
            </a:pPr>
            <a:r>
              <a:rPr lang="zh-CN" altLang="zh-CN" b="0" dirty="0">
                <a:solidFill>
                  <a:srgbClr val="4F4F4F"/>
                </a:solidFill>
                <a:latin typeface="微软雅黑" panose="020B0503020204020204" pitchFamily="34" charset="-122"/>
                <a:ea typeface="微软雅黑" panose="020B0503020204020204" pitchFamily="34" charset="-122"/>
              </a:rPr>
              <a:t>  叶结点M被剪掉；</a:t>
            </a:r>
            <a:endParaRPr lang="zh-CN" altLang="zh-CN" b="0" dirty="0">
              <a:solidFill>
                <a:schemeClr val="tx1"/>
              </a:solidFill>
              <a:latin typeface="微软雅黑" panose="020B0503020204020204" pitchFamily="34" charset="-122"/>
              <a:ea typeface="微软雅黑" panose="020B0503020204020204" pitchFamily="34" charset="-122"/>
            </a:endParaRPr>
          </a:p>
          <a:p>
            <a:pPr lvl="0" algn="just" eaLnBrk="0" hangingPunct="0">
              <a:lnSpc>
                <a:spcPts val="3000"/>
              </a:lnSpc>
            </a:pPr>
            <a:r>
              <a:rPr lang="zh-CN" altLang="zh-CN" b="0" dirty="0">
                <a:solidFill>
                  <a:srgbClr val="4F4F4F"/>
                </a:solidFill>
                <a:latin typeface="微软雅黑" panose="020B0503020204020204" pitchFamily="34" charset="-122"/>
                <a:ea typeface="微软雅黑" panose="020B0503020204020204" pitchFamily="34" charset="-122"/>
              </a:rPr>
              <a:t>8）结点G变为</a:t>
            </a:r>
            <a:r>
              <a:rPr lang="zh-CN" altLang="en-US" b="0" dirty="0">
                <a:solidFill>
                  <a:srgbClr val="4F4F4F"/>
                </a:solidFill>
                <a:latin typeface="微软雅黑" panose="020B0503020204020204" pitchFamily="34" charset="-122"/>
                <a:ea typeface="微软雅黑" panose="020B0503020204020204" pitchFamily="34" charset="-122"/>
              </a:rPr>
              <a:t>扩展</a:t>
            </a:r>
            <a:r>
              <a:rPr lang="zh-CN" altLang="zh-CN" b="0" dirty="0">
                <a:solidFill>
                  <a:srgbClr val="4F4F4F"/>
                </a:solidFill>
                <a:latin typeface="微软雅黑" panose="020B0503020204020204" pitchFamily="34" charset="-122"/>
                <a:ea typeface="微软雅黑" panose="020B0503020204020204" pitchFamily="34" charset="-122"/>
              </a:rPr>
              <a:t>结点结点，叶结点N、O都被剪掉；</a:t>
            </a:r>
            <a:endParaRPr lang="zh-CN" altLang="zh-CN" b="0" dirty="0">
              <a:solidFill>
                <a:schemeClr val="tx1"/>
              </a:solidFill>
              <a:latin typeface="微软雅黑" panose="020B0503020204020204" pitchFamily="34" charset="-122"/>
              <a:ea typeface="微软雅黑" panose="020B0503020204020204" pitchFamily="34" charset="-122"/>
            </a:endParaRPr>
          </a:p>
          <a:p>
            <a:pPr lvl="0" algn="just" eaLnBrk="0" hangingPunct="0">
              <a:lnSpc>
                <a:spcPts val="3000"/>
              </a:lnSpc>
            </a:pPr>
            <a:r>
              <a:rPr lang="zh-CN" altLang="zh-CN" b="0" dirty="0">
                <a:solidFill>
                  <a:srgbClr val="4F4F4F"/>
                </a:solidFill>
                <a:latin typeface="微软雅黑" panose="020B0503020204020204" pitchFamily="34" charset="-122"/>
                <a:ea typeface="微软雅黑" panose="020B0503020204020204" pitchFamily="34" charset="-122"/>
              </a:rPr>
              <a:t>  此时队列空算法结束。</a:t>
            </a:r>
            <a:endParaRPr lang="zh-CN" altLang="zh-CN" b="0" dirty="0">
              <a:solidFill>
                <a:schemeClr val="tx1"/>
              </a:solidFill>
              <a:latin typeface="微软雅黑" panose="020B0503020204020204" pitchFamily="34" charset="-122"/>
              <a:ea typeface="微软雅黑" panose="020B0503020204020204" pitchFamily="34" charset="-122"/>
            </a:endParaRPr>
          </a:p>
        </p:txBody>
      </p:sp>
      <p:sp>
        <p:nvSpPr>
          <p:cNvPr id="5" name="矩形 4"/>
          <p:cNvSpPr/>
          <p:nvPr/>
        </p:nvSpPr>
        <p:spPr>
          <a:xfrm>
            <a:off x="2915816" y="94120"/>
            <a:ext cx="4007792" cy="584775"/>
          </a:xfrm>
          <a:prstGeom prst="rect">
            <a:avLst/>
          </a:prstGeom>
        </p:spPr>
        <p:txBody>
          <a:bodyPr wrap="square">
            <a:spAutoFit/>
          </a:bodyPr>
          <a:lstStyle/>
          <a:p>
            <a:r>
              <a:rPr lang="en-US" altLang="zh-CN" sz="3200" dirty="0"/>
              <a:t>FIFO</a:t>
            </a:r>
            <a:r>
              <a:rPr lang="zh-CN" altLang="en-US" sz="3200" dirty="0"/>
              <a:t>限界搜索过程</a:t>
            </a:r>
          </a:p>
        </p:txBody>
      </p:sp>
    </p:spTree>
    <p:extLst>
      <p:ext uri="{BB962C8B-B14F-4D97-AF65-F5344CB8AC3E}">
        <p14:creationId xmlns:p14="http://schemas.microsoft.com/office/powerpoint/2010/main" val="7717241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132856"/>
            <a:ext cx="9144000" cy="2664296"/>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200000"/>
              </a:lnSpc>
            </a:pPr>
            <a:r>
              <a:rPr lang="en-US" altLang="zh-CN" sz="4000" kern="0" dirty="0">
                <a:solidFill>
                  <a:srgbClr val="000000"/>
                </a:solidFill>
              </a:rPr>
              <a:t>6.5 </a:t>
            </a:r>
            <a:r>
              <a:rPr lang="zh-CN" altLang="en-US" sz="4000" kern="0" dirty="0">
                <a:solidFill>
                  <a:srgbClr val="000000"/>
                </a:solidFill>
              </a:rPr>
              <a:t>布线问题</a:t>
            </a:r>
            <a:endParaRPr lang="en-US" altLang="zh-CN" sz="4000" kern="0" dirty="0">
              <a:solidFill>
                <a:srgbClr val="000000"/>
              </a:solidFill>
            </a:endParaRPr>
          </a:p>
        </p:txBody>
      </p:sp>
    </p:spTree>
    <p:extLst>
      <p:ext uri="{BB962C8B-B14F-4D97-AF65-F5344CB8AC3E}">
        <p14:creationId xmlns:p14="http://schemas.microsoft.com/office/powerpoint/2010/main" val="193838562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675481" y="260648"/>
            <a:ext cx="7793037" cy="1054100"/>
          </a:xfrm>
        </p:spPr>
        <p:txBody>
          <a:bodyPr/>
          <a:lstStyle/>
          <a:p>
            <a:r>
              <a:rPr lang="zh-CN" altLang="en-US" dirty="0"/>
              <a:t>布线问题</a:t>
            </a:r>
          </a:p>
        </p:txBody>
      </p:sp>
      <p:sp>
        <p:nvSpPr>
          <p:cNvPr id="408579" name="Text Box 3"/>
          <p:cNvSpPr txBox="1">
            <a:spLocks noChangeArrowheads="1"/>
          </p:cNvSpPr>
          <p:nvPr/>
        </p:nvSpPr>
        <p:spPr bwMode="auto">
          <a:xfrm>
            <a:off x="467544" y="620688"/>
            <a:ext cx="5638800" cy="579437"/>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en-US" sz="3200" dirty="0">
                <a:solidFill>
                  <a:srgbClr val="3366FF"/>
                </a:solidFill>
                <a:latin typeface="微软雅黑" panose="020B0503020204020204" pitchFamily="34" charset="-122"/>
                <a:ea typeface="微软雅黑" panose="020B0503020204020204" pitchFamily="34" charset="-122"/>
              </a:rPr>
              <a:t>1. </a:t>
            </a:r>
            <a:r>
              <a:rPr kumimoji="1" lang="en-US" altLang="en-US" sz="3200" dirty="0" err="1">
                <a:solidFill>
                  <a:srgbClr val="3366FF"/>
                </a:solidFill>
                <a:latin typeface="微软雅黑" panose="020B0503020204020204" pitchFamily="34" charset="-122"/>
                <a:ea typeface="微软雅黑" panose="020B0503020204020204" pitchFamily="34" charset="-122"/>
              </a:rPr>
              <a:t>算法思想</a:t>
            </a:r>
            <a:endParaRPr kumimoji="1" lang="zh-CN" altLang="en-US" sz="3200" dirty="0">
              <a:solidFill>
                <a:srgbClr val="3366FF"/>
              </a:solidFill>
              <a:latin typeface="微软雅黑" panose="020B0503020204020204" pitchFamily="34" charset="-122"/>
              <a:ea typeface="微软雅黑" panose="020B0503020204020204" pitchFamily="34" charset="-122"/>
            </a:endParaRPr>
          </a:p>
        </p:txBody>
      </p:sp>
      <p:pic>
        <p:nvPicPr>
          <p:cNvPr id="408586" name="Picture 10" descr="108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4005263"/>
            <a:ext cx="2168525" cy="2592387"/>
          </a:xfrm>
          <a:prstGeom prst="rect">
            <a:avLst/>
          </a:prstGeom>
          <a:noFill/>
          <a:extLst>
            <a:ext uri="{909E8E84-426E-40DD-AFC4-6F175D3DCCD1}">
              <a14:hiddenFill xmlns:a14="http://schemas.microsoft.com/office/drawing/2010/main">
                <a:solidFill>
                  <a:srgbClr val="FFFFFF"/>
                </a:solidFill>
              </a14:hiddenFill>
            </a:ext>
          </a:extLst>
        </p:spPr>
      </p:pic>
      <p:pic>
        <p:nvPicPr>
          <p:cNvPr id="408589" name="Picture 13" descr="108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263" y="4008438"/>
            <a:ext cx="2165350" cy="2589212"/>
          </a:xfrm>
          <a:prstGeom prst="rect">
            <a:avLst/>
          </a:prstGeom>
          <a:noFill/>
          <a:extLst>
            <a:ext uri="{909E8E84-426E-40DD-AFC4-6F175D3DCCD1}">
              <a14:hiddenFill xmlns:a14="http://schemas.microsoft.com/office/drawing/2010/main">
                <a:solidFill>
                  <a:srgbClr val="FFFFFF"/>
                </a:solidFill>
              </a14:hiddenFill>
            </a:ext>
          </a:extLst>
        </p:spPr>
      </p:pic>
      <p:sp>
        <p:nvSpPr>
          <p:cNvPr id="408591" name="Rectangle 15"/>
          <p:cNvSpPr>
            <a:spLocks noChangeArrowheads="1"/>
          </p:cNvSpPr>
          <p:nvPr/>
        </p:nvSpPr>
        <p:spPr bwMode="auto">
          <a:xfrm>
            <a:off x="347836" y="1412776"/>
            <a:ext cx="84963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342900" indent="-342900">
              <a:buFont typeface="Wingdings" panose="05000000000000000000" pitchFamily="2" charset="2"/>
              <a:buChar char="u"/>
            </a:pPr>
            <a:r>
              <a:rPr lang="zh-CN" altLang="en-US" sz="2400" b="0" dirty="0">
                <a:latin typeface="微软雅黑" panose="020B0503020204020204" pitchFamily="34" charset="-122"/>
                <a:ea typeface="微软雅黑" panose="020B0503020204020204" pitchFamily="34" charset="-122"/>
              </a:rPr>
              <a:t>印刷电路板将布线区域划分成</a:t>
            </a:r>
            <a:r>
              <a:rPr lang="en-US" altLang="zh-CN" sz="2400" b="0" i="1" dirty="0" err="1">
                <a:latin typeface="微软雅黑" panose="020B0503020204020204" pitchFamily="34" charset="-122"/>
                <a:ea typeface="微软雅黑" panose="020B0503020204020204" pitchFamily="34" charset="-122"/>
              </a:rPr>
              <a:t>n</a:t>
            </a:r>
            <a:r>
              <a:rPr lang="en-US" altLang="en-US" b="0" dirty="0" err="1">
                <a:latin typeface="微软雅黑" panose="020B0503020204020204" pitchFamily="34" charset="-122"/>
                <a:ea typeface="微软雅黑" panose="020B0503020204020204" pitchFamily="34" charset="-122"/>
              </a:rPr>
              <a:t>×</a:t>
            </a:r>
            <a:r>
              <a:rPr lang="en-US" altLang="zh-CN" sz="2400" b="0" i="1" dirty="0" err="1">
                <a:latin typeface="微软雅黑" panose="020B0503020204020204" pitchFamily="34" charset="-122"/>
                <a:ea typeface="微软雅黑" panose="020B0503020204020204" pitchFamily="34" charset="-122"/>
              </a:rPr>
              <a:t>m</a:t>
            </a:r>
            <a:r>
              <a:rPr lang="zh-CN" altLang="en-US" sz="2400" b="0" dirty="0">
                <a:latin typeface="微软雅黑" panose="020B0503020204020204" pitchFamily="34" charset="-122"/>
                <a:ea typeface="微软雅黑" panose="020B0503020204020204" pitchFamily="34" charset="-122"/>
              </a:rPr>
              <a:t>个方格如图</a:t>
            </a:r>
            <a:r>
              <a:rPr lang="en-US" altLang="zh-CN" sz="2400" b="0" i="1" dirty="0">
                <a:latin typeface="微软雅黑" panose="020B0503020204020204" pitchFamily="34" charset="-122"/>
                <a:ea typeface="微软雅黑" panose="020B0503020204020204" pitchFamily="34" charset="-122"/>
              </a:rPr>
              <a:t>a</a:t>
            </a:r>
            <a:r>
              <a:rPr lang="zh-CN" altLang="en-US" sz="2400" b="0" dirty="0">
                <a:latin typeface="微软雅黑" panose="020B0503020204020204" pitchFamily="34" charset="-122"/>
                <a:ea typeface="微软雅黑" panose="020B0503020204020204" pitchFamily="34" charset="-122"/>
              </a:rPr>
              <a:t>所示。</a:t>
            </a:r>
            <a:endParaRPr lang="en-US" altLang="zh-CN" sz="2400" b="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u"/>
            </a:pPr>
            <a:r>
              <a:rPr lang="zh-CN" altLang="en-US" sz="2400" b="0" dirty="0">
                <a:latin typeface="微软雅黑" panose="020B0503020204020204" pitchFamily="34" charset="-122"/>
                <a:ea typeface="微软雅黑" panose="020B0503020204020204" pitchFamily="34" charset="-122"/>
              </a:rPr>
              <a:t>精确的电路布线问题要求确定连接方格</a:t>
            </a:r>
            <a:r>
              <a:rPr lang="en-US" altLang="zh-CN" sz="2400" b="0" i="1" dirty="0">
                <a:latin typeface="微软雅黑" panose="020B0503020204020204" pitchFamily="34" charset="-122"/>
                <a:ea typeface="微软雅黑" panose="020B0503020204020204" pitchFamily="34" charset="-122"/>
              </a:rPr>
              <a:t>a</a:t>
            </a:r>
            <a:r>
              <a:rPr lang="zh-CN" altLang="en-US" sz="2400" b="0" dirty="0">
                <a:latin typeface="微软雅黑" panose="020B0503020204020204" pitchFamily="34" charset="-122"/>
                <a:ea typeface="微软雅黑" panose="020B0503020204020204" pitchFamily="34" charset="-122"/>
              </a:rPr>
              <a:t>的中点到方格</a:t>
            </a:r>
            <a:r>
              <a:rPr lang="en-US" altLang="zh-CN" sz="2400" b="0" i="1" dirty="0">
                <a:latin typeface="微软雅黑" panose="020B0503020204020204" pitchFamily="34" charset="-122"/>
                <a:ea typeface="微软雅黑" panose="020B0503020204020204" pitchFamily="34" charset="-122"/>
              </a:rPr>
              <a:t>b</a:t>
            </a:r>
            <a:r>
              <a:rPr lang="zh-CN" altLang="en-US" sz="2400" b="0" dirty="0">
                <a:latin typeface="微软雅黑" panose="020B0503020204020204" pitchFamily="34" charset="-122"/>
                <a:ea typeface="微软雅黑" panose="020B0503020204020204" pitchFamily="34" charset="-122"/>
              </a:rPr>
              <a:t>的中点的最短布线方案。</a:t>
            </a:r>
            <a:endParaRPr lang="en-US" altLang="zh-CN" sz="2400" b="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u"/>
            </a:pPr>
            <a:r>
              <a:rPr lang="zh-CN" altLang="en-US" sz="2400" b="0" dirty="0">
                <a:latin typeface="微软雅黑" panose="020B0503020204020204" pitchFamily="34" charset="-122"/>
                <a:ea typeface="微软雅黑" panose="020B0503020204020204" pitchFamily="34" charset="-122"/>
              </a:rPr>
              <a:t>在布线时，电路只能沿直线或直角布线，如图</a:t>
            </a:r>
            <a:r>
              <a:rPr lang="en-US" altLang="zh-CN" sz="2400" b="0" i="1" dirty="0">
                <a:latin typeface="微软雅黑" panose="020B0503020204020204" pitchFamily="34" charset="-122"/>
                <a:ea typeface="微软雅黑" panose="020B0503020204020204" pitchFamily="34" charset="-122"/>
              </a:rPr>
              <a:t>b</a:t>
            </a:r>
            <a:r>
              <a:rPr lang="zh-CN" altLang="en-US" sz="2400" b="0" dirty="0">
                <a:latin typeface="微软雅黑" panose="020B0503020204020204" pitchFamily="34" charset="-122"/>
                <a:ea typeface="微软雅黑" panose="020B0503020204020204" pitchFamily="34" charset="-122"/>
              </a:rPr>
              <a:t>所示。</a:t>
            </a:r>
            <a:endParaRPr lang="en-US" altLang="zh-CN" sz="2400" b="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u"/>
            </a:pPr>
            <a:r>
              <a:rPr lang="zh-CN" altLang="en-US" sz="2400" b="0" dirty="0">
                <a:latin typeface="微软雅黑" panose="020B0503020204020204" pitchFamily="34" charset="-122"/>
                <a:ea typeface="微软雅黑" panose="020B0503020204020204" pitchFamily="34" charset="-122"/>
              </a:rPr>
              <a:t>为了避免线路相交，已布了线的方格做了封锁标记，其它线路不允穿过被封锁的方格。 </a:t>
            </a:r>
          </a:p>
        </p:txBody>
      </p:sp>
    </p:spTree>
    <p:extLst>
      <p:ext uri="{BB962C8B-B14F-4D97-AF65-F5344CB8AC3E}">
        <p14:creationId xmlns:p14="http://schemas.microsoft.com/office/powerpoint/2010/main" val="35282802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p:txBody>
          <a:bodyPr/>
          <a:lstStyle/>
          <a:p>
            <a:r>
              <a:rPr lang="zh-CN" altLang="en-US"/>
              <a:t>布线问题</a:t>
            </a:r>
          </a:p>
        </p:txBody>
      </p:sp>
      <p:sp>
        <p:nvSpPr>
          <p:cNvPr id="448515" name="Text Box 3"/>
          <p:cNvSpPr txBox="1">
            <a:spLocks noChangeArrowheads="1"/>
          </p:cNvSpPr>
          <p:nvPr/>
        </p:nvSpPr>
        <p:spPr bwMode="auto">
          <a:xfrm>
            <a:off x="323528" y="925514"/>
            <a:ext cx="5638800" cy="52322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en-US" sz="2800" dirty="0">
                <a:solidFill>
                  <a:srgbClr val="3366FF"/>
                </a:solidFill>
                <a:latin typeface="微软雅黑" panose="020B0503020204020204" pitchFamily="34" charset="-122"/>
                <a:ea typeface="微软雅黑" panose="020B0503020204020204" pitchFamily="34" charset="-122"/>
              </a:rPr>
              <a:t>1. </a:t>
            </a:r>
            <a:r>
              <a:rPr kumimoji="1" lang="en-US" altLang="en-US" sz="2800" dirty="0" err="1">
                <a:solidFill>
                  <a:srgbClr val="3366FF"/>
                </a:solidFill>
                <a:latin typeface="微软雅黑" panose="020B0503020204020204" pitchFamily="34" charset="-122"/>
                <a:ea typeface="微软雅黑" panose="020B0503020204020204" pitchFamily="34" charset="-122"/>
              </a:rPr>
              <a:t>算法思想</a:t>
            </a:r>
            <a:endParaRPr kumimoji="1" lang="zh-CN" altLang="en-US" sz="2800" dirty="0">
              <a:solidFill>
                <a:srgbClr val="3366FF"/>
              </a:solidFill>
              <a:latin typeface="微软雅黑" panose="020B0503020204020204" pitchFamily="34" charset="-122"/>
              <a:ea typeface="微软雅黑" panose="020B0503020204020204" pitchFamily="34" charset="-122"/>
            </a:endParaRPr>
          </a:p>
        </p:txBody>
      </p:sp>
      <p:sp>
        <p:nvSpPr>
          <p:cNvPr id="448518" name="Rectangle 6"/>
          <p:cNvSpPr>
            <a:spLocks noChangeArrowheads="1"/>
          </p:cNvSpPr>
          <p:nvPr/>
        </p:nvSpPr>
        <p:spPr bwMode="auto">
          <a:xfrm>
            <a:off x="250825" y="2105025"/>
            <a:ext cx="84963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800">
                <a:latin typeface="微软雅黑" panose="020B0503020204020204" pitchFamily="34" charset="-122"/>
                <a:ea typeface="微软雅黑" panose="020B0503020204020204" pitchFamily="34" charset="-122"/>
              </a:rPr>
              <a:t>一个布线的例子：图中包含障碍。起始点为</a:t>
            </a:r>
            <a:r>
              <a:rPr lang="en-US" altLang="zh-CN" sz="2800" i="1">
                <a:latin typeface="微软雅黑" panose="020B0503020204020204" pitchFamily="34" charset="-122"/>
                <a:ea typeface="微软雅黑" panose="020B0503020204020204" pitchFamily="34" charset="-122"/>
              </a:rPr>
              <a:t>a</a:t>
            </a:r>
            <a:r>
              <a:rPr lang="zh-CN" altLang="en-US" sz="2800">
                <a:latin typeface="微软雅黑" panose="020B0503020204020204" pitchFamily="34" charset="-122"/>
                <a:ea typeface="微软雅黑" panose="020B0503020204020204" pitchFamily="34" charset="-122"/>
              </a:rPr>
              <a:t>，目标点为</a:t>
            </a:r>
            <a:r>
              <a:rPr lang="en-US" altLang="zh-CN" sz="2800" i="1">
                <a:latin typeface="微软雅黑" panose="020B0503020204020204" pitchFamily="34" charset="-122"/>
                <a:ea typeface="微软雅黑" panose="020B0503020204020204" pitchFamily="34" charset="-122"/>
              </a:rPr>
              <a:t>b</a:t>
            </a:r>
            <a:r>
              <a:rPr lang="zh-CN" altLang="en-US" sz="2800">
                <a:latin typeface="微软雅黑" panose="020B0503020204020204" pitchFamily="34" charset="-122"/>
                <a:ea typeface="微软雅黑" panose="020B0503020204020204" pitchFamily="34" charset="-122"/>
              </a:rPr>
              <a:t>。</a:t>
            </a:r>
          </a:p>
        </p:txBody>
      </p:sp>
      <p:pic>
        <p:nvPicPr>
          <p:cNvPr id="448521" name="Picture 9" descr="108a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2928" y="3212976"/>
            <a:ext cx="2528887" cy="3024188"/>
          </a:xfrm>
          <a:prstGeom prst="rect">
            <a:avLst/>
          </a:prstGeom>
          <a:noFill/>
          <a:extLst>
            <a:ext uri="{909E8E84-426E-40DD-AFC4-6F175D3DCCD1}">
              <a14:hiddenFill xmlns:a14="http://schemas.microsoft.com/office/drawing/2010/main">
                <a:solidFill>
                  <a:srgbClr val="FFFFFF"/>
                </a:solidFill>
              </a14:hiddenFill>
            </a:ext>
          </a:extLst>
        </p:spPr>
      </p:pic>
      <p:pic>
        <p:nvPicPr>
          <p:cNvPr id="448523" name="Picture 11" descr="108b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4879" y="3284984"/>
            <a:ext cx="2525713" cy="302101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
          <p:cNvPicPr>
            <a:picLocks noGrp="1" noChangeAspect="1" noChangeArrowheads="1"/>
          </p:cNvPicPr>
          <p:nvPr>
            <p:ph type="body" idx="1"/>
          </p:nvPr>
        </p:nvPicPr>
        <p:blipFill>
          <a:blip r:embed="rId4">
            <a:extLst>
              <a:ext uri="{28A0092B-C50C-407E-A947-70E740481C1C}">
                <a14:useLocalDpi xmlns:a14="http://schemas.microsoft.com/office/drawing/2010/main" val="0"/>
              </a:ext>
            </a:extLst>
          </a:blip>
          <a:srcRect/>
          <a:stretch>
            <a:fillRect/>
          </a:stretch>
        </p:blipFill>
        <p:spPr>
          <a:xfrm>
            <a:off x="250825" y="3248620"/>
            <a:ext cx="2550885" cy="305010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6237174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r>
              <a:rPr lang="zh-CN" altLang="en-US"/>
              <a:t>布线问题</a:t>
            </a:r>
          </a:p>
        </p:txBody>
      </p:sp>
      <p:sp>
        <p:nvSpPr>
          <p:cNvPr id="447491" name="Text Box 3"/>
          <p:cNvSpPr txBox="1">
            <a:spLocks noChangeArrowheads="1"/>
          </p:cNvSpPr>
          <p:nvPr/>
        </p:nvSpPr>
        <p:spPr bwMode="auto">
          <a:xfrm>
            <a:off x="250825" y="957918"/>
            <a:ext cx="5638800" cy="52322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en-US" sz="2800" dirty="0">
                <a:solidFill>
                  <a:srgbClr val="3366FF"/>
                </a:solidFill>
                <a:latin typeface="微软雅黑" panose="020B0503020204020204" pitchFamily="34" charset="-122"/>
                <a:ea typeface="微软雅黑" panose="020B0503020204020204" pitchFamily="34" charset="-122"/>
              </a:rPr>
              <a:t>1. </a:t>
            </a:r>
            <a:r>
              <a:rPr kumimoji="1" lang="en-US" altLang="en-US" sz="2800" dirty="0" err="1">
                <a:solidFill>
                  <a:srgbClr val="3366FF"/>
                </a:solidFill>
                <a:latin typeface="微软雅黑" panose="020B0503020204020204" pitchFamily="34" charset="-122"/>
                <a:ea typeface="微软雅黑" panose="020B0503020204020204" pitchFamily="34" charset="-122"/>
              </a:rPr>
              <a:t>算法思想</a:t>
            </a:r>
            <a:endParaRPr kumimoji="1" lang="zh-CN" altLang="en-US" sz="2800" dirty="0">
              <a:solidFill>
                <a:srgbClr val="3366FF"/>
              </a:solidFill>
              <a:latin typeface="微软雅黑" panose="020B0503020204020204" pitchFamily="34" charset="-122"/>
              <a:ea typeface="微软雅黑" panose="020B0503020204020204" pitchFamily="34" charset="-122"/>
            </a:endParaRPr>
          </a:p>
        </p:txBody>
      </p:sp>
      <p:sp>
        <p:nvSpPr>
          <p:cNvPr id="6" name="Text Box 5"/>
          <p:cNvSpPr txBox="1">
            <a:spLocks noChangeArrowheads="1"/>
          </p:cNvSpPr>
          <p:nvPr/>
        </p:nvSpPr>
        <p:spPr bwMode="auto">
          <a:xfrm>
            <a:off x="828947" y="1687513"/>
            <a:ext cx="72723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50000"/>
              </a:spcBef>
              <a:buClr>
                <a:srgbClr val="CC0000"/>
              </a:buClr>
              <a:buFont typeface="Wingdings" pitchFamily="2" charset="2"/>
              <a:buChar char="p"/>
            </a:pPr>
            <a:r>
              <a:rPr lang="zh-CN" altLang="en-US" sz="2400" i="0" dirty="0">
                <a:effectLst/>
                <a:latin typeface="微软雅黑" panose="020B0503020204020204" pitchFamily="34" charset="-122"/>
                <a:ea typeface="微软雅黑" panose="020B0503020204020204" pitchFamily="34" charset="-122"/>
              </a:rPr>
              <a:t>解此问题的队列式分支限界法</a:t>
            </a:r>
            <a:r>
              <a:rPr lang="en-US" altLang="zh-CN" sz="2400" i="0" dirty="0">
                <a:effectLst/>
                <a:latin typeface="微软雅黑" panose="020B0503020204020204" pitchFamily="34" charset="-122"/>
                <a:ea typeface="微软雅黑" panose="020B0503020204020204" pitchFamily="34" charset="-122"/>
              </a:rPr>
              <a:t>,</a:t>
            </a:r>
            <a:r>
              <a:rPr lang="zh-CN" altLang="en-US" sz="2400" i="0" dirty="0">
                <a:effectLst/>
                <a:latin typeface="微软雅黑" panose="020B0503020204020204" pitchFamily="34" charset="-122"/>
                <a:ea typeface="微软雅黑" panose="020B0503020204020204" pitchFamily="34" charset="-122"/>
              </a:rPr>
              <a:t>从起始位置</a:t>
            </a:r>
            <a:r>
              <a:rPr lang="en-US" altLang="zh-CN" sz="2400" i="0" dirty="0">
                <a:effectLst/>
                <a:latin typeface="微软雅黑" panose="020B0503020204020204" pitchFamily="34" charset="-122"/>
                <a:ea typeface="微软雅黑" panose="020B0503020204020204" pitchFamily="34" charset="-122"/>
              </a:rPr>
              <a:t>a</a:t>
            </a:r>
            <a:r>
              <a:rPr lang="zh-CN" altLang="en-US" sz="2400" i="0" dirty="0">
                <a:effectLst/>
                <a:latin typeface="微软雅黑" panose="020B0503020204020204" pitchFamily="34" charset="-122"/>
                <a:ea typeface="微软雅黑" panose="020B0503020204020204" pitchFamily="34" charset="-122"/>
              </a:rPr>
              <a:t>开始</a:t>
            </a:r>
            <a:r>
              <a:rPr lang="en-US" altLang="zh-CN" sz="2400" i="0" dirty="0">
                <a:effectLst/>
                <a:latin typeface="微软雅黑" panose="020B0503020204020204" pitchFamily="34" charset="-122"/>
                <a:ea typeface="微软雅黑" panose="020B0503020204020204" pitchFamily="34" charset="-122"/>
              </a:rPr>
              <a:t>,</a:t>
            </a:r>
            <a:r>
              <a:rPr lang="zh-CN" altLang="en-US" sz="2400" i="0" dirty="0">
                <a:effectLst/>
                <a:latin typeface="微软雅黑" panose="020B0503020204020204" pitchFamily="34" charset="-122"/>
                <a:ea typeface="微软雅黑" panose="020B0503020204020204" pitchFamily="34" charset="-122"/>
              </a:rPr>
              <a:t>作为第一个扩展结点。</a:t>
            </a:r>
          </a:p>
        </p:txBody>
      </p:sp>
      <p:sp>
        <p:nvSpPr>
          <p:cNvPr id="7" name="Text Box 6"/>
          <p:cNvSpPr txBox="1">
            <a:spLocks noChangeArrowheads="1"/>
          </p:cNvSpPr>
          <p:nvPr/>
        </p:nvSpPr>
        <p:spPr bwMode="auto">
          <a:xfrm>
            <a:off x="757510" y="3848100"/>
            <a:ext cx="770413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50000"/>
              </a:spcBef>
              <a:buClr>
                <a:srgbClr val="CC0000"/>
              </a:buClr>
              <a:buFont typeface="Wingdings" pitchFamily="2" charset="2"/>
              <a:buChar char="p"/>
            </a:pPr>
            <a:r>
              <a:rPr lang="zh-CN" altLang="en-US" sz="2400" i="0" dirty="0">
                <a:effectLst/>
                <a:latin typeface="微软雅黑" panose="020B0503020204020204" pitchFamily="34" charset="-122"/>
                <a:ea typeface="微软雅黑" panose="020B0503020204020204" pitchFamily="34" charset="-122"/>
              </a:rPr>
              <a:t>算法从活结点队列中</a:t>
            </a:r>
            <a:r>
              <a:rPr lang="en-US" altLang="zh-CN" sz="2400" i="0" dirty="0">
                <a:effectLst/>
                <a:latin typeface="微软雅黑" panose="020B0503020204020204" pitchFamily="34" charset="-122"/>
                <a:ea typeface="微软雅黑" panose="020B0503020204020204" pitchFamily="34" charset="-122"/>
              </a:rPr>
              <a:t>,</a:t>
            </a:r>
            <a:r>
              <a:rPr lang="zh-CN" altLang="en-US" sz="2400" i="0" dirty="0">
                <a:effectLst/>
                <a:latin typeface="微软雅黑" panose="020B0503020204020204" pitchFamily="34" charset="-122"/>
                <a:ea typeface="微软雅黑" panose="020B0503020204020204" pitchFamily="34" charset="-122"/>
              </a:rPr>
              <a:t>取出队首结点作为下一个扩展结点，将与当前扩展结点相邻且</a:t>
            </a:r>
            <a:r>
              <a:rPr lang="zh-CN" altLang="en-US" sz="2400" i="0" dirty="0">
                <a:solidFill>
                  <a:srgbClr val="FF0000"/>
                </a:solidFill>
                <a:effectLst/>
                <a:latin typeface="微软雅黑" panose="020B0503020204020204" pitchFamily="34" charset="-122"/>
                <a:ea typeface="微软雅黑" panose="020B0503020204020204" pitchFamily="34" charset="-122"/>
              </a:rPr>
              <a:t>未标记过</a:t>
            </a:r>
            <a:r>
              <a:rPr lang="zh-CN" altLang="en-US" sz="2400" i="0" dirty="0">
                <a:effectLst/>
                <a:latin typeface="微软雅黑" panose="020B0503020204020204" pitchFamily="34" charset="-122"/>
                <a:ea typeface="微软雅黑" panose="020B0503020204020204" pitchFamily="34" charset="-122"/>
              </a:rPr>
              <a:t>的方格标记为2，并存入活结点队列。</a:t>
            </a:r>
          </a:p>
        </p:txBody>
      </p:sp>
      <p:sp>
        <p:nvSpPr>
          <p:cNvPr id="8" name="Text Box 8"/>
          <p:cNvSpPr txBox="1">
            <a:spLocks noChangeArrowheads="1"/>
          </p:cNvSpPr>
          <p:nvPr/>
        </p:nvSpPr>
        <p:spPr bwMode="auto">
          <a:xfrm>
            <a:off x="828947" y="2551113"/>
            <a:ext cx="748823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50000"/>
              </a:spcBef>
              <a:buClr>
                <a:srgbClr val="CC0000"/>
              </a:buClr>
              <a:buFont typeface="Wingdings" pitchFamily="2" charset="2"/>
              <a:buChar char="p"/>
            </a:pPr>
            <a:r>
              <a:rPr lang="zh-CN" altLang="en-US" sz="2400" i="0">
                <a:effectLst/>
                <a:latin typeface="微软雅黑" panose="020B0503020204020204" pitchFamily="34" charset="-122"/>
                <a:ea typeface="微软雅黑" panose="020B0503020204020204" pitchFamily="34" charset="-122"/>
              </a:rPr>
              <a:t>与该扩展结点相邻并可达的方格</a:t>
            </a:r>
            <a:r>
              <a:rPr lang="en-US" altLang="zh-CN" sz="2400" i="0">
                <a:effectLst/>
                <a:latin typeface="微软雅黑" panose="020B0503020204020204" pitchFamily="34" charset="-122"/>
                <a:ea typeface="微软雅黑" panose="020B0503020204020204" pitchFamily="34" charset="-122"/>
              </a:rPr>
              <a:t>,</a:t>
            </a:r>
            <a:r>
              <a:rPr lang="zh-CN" altLang="en-US" sz="2400" i="0">
                <a:effectLst/>
                <a:latin typeface="微软雅黑" panose="020B0503020204020204" pitchFamily="34" charset="-122"/>
                <a:ea typeface="微软雅黑" panose="020B0503020204020204" pitchFamily="34" charset="-122"/>
              </a:rPr>
              <a:t>成为可行结点被加入到活结点队列中，且将这些方格标记为1，即</a:t>
            </a:r>
            <a:r>
              <a:rPr lang="zh-CN" altLang="en-US" sz="2400" i="0">
                <a:solidFill>
                  <a:srgbClr val="000066"/>
                </a:solidFill>
                <a:effectLst/>
                <a:latin typeface="微软雅黑" panose="020B0503020204020204" pitchFamily="34" charset="-122"/>
                <a:ea typeface="微软雅黑" panose="020B0503020204020204" pitchFamily="34" charset="-122"/>
              </a:rPr>
              <a:t>从起始方格</a:t>
            </a:r>
            <a:r>
              <a:rPr lang="en-US" altLang="zh-CN" sz="2400" i="0">
                <a:solidFill>
                  <a:srgbClr val="000066"/>
                </a:solidFill>
                <a:effectLst/>
                <a:latin typeface="微软雅黑" panose="020B0503020204020204" pitchFamily="34" charset="-122"/>
                <a:ea typeface="微软雅黑" panose="020B0503020204020204" pitchFamily="34" charset="-122"/>
              </a:rPr>
              <a:t>a</a:t>
            </a:r>
            <a:r>
              <a:rPr lang="zh-CN" altLang="en-US" sz="2400" i="0">
                <a:solidFill>
                  <a:srgbClr val="000066"/>
                </a:solidFill>
                <a:effectLst/>
                <a:latin typeface="微软雅黑" panose="020B0503020204020204" pitchFamily="34" charset="-122"/>
                <a:ea typeface="微软雅黑" panose="020B0503020204020204" pitchFamily="34" charset="-122"/>
              </a:rPr>
              <a:t>到这些方格的距离为1</a:t>
            </a:r>
            <a:r>
              <a:rPr lang="zh-CN" altLang="en-US" sz="2400" i="0">
                <a:effectLst/>
                <a:latin typeface="微软雅黑" panose="020B0503020204020204" pitchFamily="34" charset="-122"/>
                <a:ea typeface="微软雅黑" panose="020B0503020204020204" pitchFamily="34" charset="-122"/>
              </a:rPr>
              <a:t>。</a:t>
            </a:r>
          </a:p>
        </p:txBody>
      </p:sp>
      <p:sp>
        <p:nvSpPr>
          <p:cNvPr id="9" name="Text Box 9"/>
          <p:cNvSpPr txBox="1">
            <a:spLocks noChangeArrowheads="1"/>
          </p:cNvSpPr>
          <p:nvPr/>
        </p:nvSpPr>
        <p:spPr bwMode="auto">
          <a:xfrm>
            <a:off x="828947" y="5359400"/>
            <a:ext cx="76327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50000"/>
              </a:spcBef>
              <a:buClr>
                <a:srgbClr val="CC0000"/>
              </a:buClr>
              <a:buFont typeface="Wingdings" pitchFamily="2" charset="2"/>
              <a:buChar char="p"/>
            </a:pPr>
            <a:r>
              <a:rPr lang="zh-CN" altLang="en-US" sz="2400" i="0" dirty="0">
                <a:effectLst/>
                <a:latin typeface="微软雅黑" panose="020B0503020204020204" pitchFamily="34" charset="-122"/>
                <a:ea typeface="微软雅黑" panose="020B0503020204020204" pitchFamily="34" charset="-122"/>
              </a:rPr>
              <a:t>上述过程一直继续到算法搜索到目标方格</a:t>
            </a:r>
            <a:r>
              <a:rPr lang="en-US" altLang="zh-CN" sz="2400" i="0" dirty="0">
                <a:effectLst/>
                <a:latin typeface="微软雅黑" panose="020B0503020204020204" pitchFamily="34" charset="-122"/>
                <a:ea typeface="微软雅黑" panose="020B0503020204020204" pitchFamily="34" charset="-122"/>
              </a:rPr>
              <a:t>b</a:t>
            </a:r>
            <a:r>
              <a:rPr lang="zh-CN" altLang="en-US" sz="2400" i="0" dirty="0">
                <a:effectLst/>
                <a:latin typeface="微软雅黑" panose="020B0503020204020204" pitchFamily="34" charset="-122"/>
                <a:ea typeface="微软雅黑" panose="020B0503020204020204" pitchFamily="34" charset="-122"/>
              </a:rPr>
              <a:t>，或活结点队列为空时为止。</a:t>
            </a:r>
          </a:p>
        </p:txBody>
      </p:sp>
    </p:spTree>
    <p:extLst>
      <p:ext uri="{BB962C8B-B14F-4D97-AF65-F5344CB8AC3E}">
        <p14:creationId xmlns:p14="http://schemas.microsoft.com/office/powerpoint/2010/main" val="850130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8" grpId="0" autoUpdateAnimBg="0"/>
      <p:bldP spid="9"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body" idx="1"/>
          </p:nvPr>
        </p:nvSpPr>
        <p:spPr>
          <a:xfrm>
            <a:off x="539750" y="1268413"/>
            <a:ext cx="8064500" cy="576262"/>
          </a:xfrm>
        </p:spPr>
        <p:txBody>
          <a:bodyPr/>
          <a:lstStyle/>
          <a:p>
            <a:pPr marL="457200" indent="-457200" algn="just">
              <a:spcBef>
                <a:spcPct val="50000"/>
              </a:spcBef>
              <a:buClr>
                <a:srgbClr val="CC0000"/>
              </a:buClr>
              <a:buFont typeface="Wingdings" pitchFamily="2" charset="2"/>
              <a:buChar char="p"/>
            </a:pPr>
            <a:r>
              <a:rPr lang="zh-CN" altLang="en-US" sz="2400" kern="1200" dirty="0">
                <a:solidFill>
                  <a:srgbClr val="000066"/>
                </a:solidFill>
              </a:rPr>
              <a:t>一旦方格</a:t>
            </a:r>
            <a:r>
              <a:rPr lang="en-US" altLang="zh-CN" sz="2400" kern="1200" dirty="0">
                <a:solidFill>
                  <a:srgbClr val="000066"/>
                </a:solidFill>
              </a:rPr>
              <a:t>b</a:t>
            </a:r>
            <a:r>
              <a:rPr lang="zh-CN" altLang="en-US" sz="2400" kern="1200" dirty="0">
                <a:solidFill>
                  <a:srgbClr val="000066"/>
                </a:solidFill>
              </a:rPr>
              <a:t>成为活节点</a:t>
            </a:r>
            <a:r>
              <a:rPr lang="en-US" altLang="zh-CN" sz="2400" kern="1200" dirty="0">
                <a:solidFill>
                  <a:srgbClr val="000066"/>
                </a:solidFill>
              </a:rPr>
              <a:t>, </a:t>
            </a:r>
            <a:r>
              <a:rPr lang="zh-CN" altLang="en-US" sz="2400" kern="1200" dirty="0">
                <a:solidFill>
                  <a:srgbClr val="000066"/>
                </a:solidFill>
              </a:rPr>
              <a:t>表示找到了最优方案。</a:t>
            </a:r>
          </a:p>
        </p:txBody>
      </p:sp>
      <p:sp>
        <p:nvSpPr>
          <p:cNvPr id="398339" name="Rectangle 3"/>
          <p:cNvSpPr>
            <a:spLocks noChangeArrowheads="1"/>
          </p:cNvSpPr>
          <p:nvPr/>
        </p:nvSpPr>
        <p:spPr bwMode="auto">
          <a:xfrm>
            <a:off x="539750" y="2205038"/>
            <a:ext cx="8064500" cy="93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lgn="just">
              <a:spcBef>
                <a:spcPct val="50000"/>
              </a:spcBef>
              <a:buClr>
                <a:srgbClr val="CC0000"/>
              </a:buClr>
              <a:buFont typeface="Wingdings" pitchFamily="2" charset="2"/>
              <a:buChar char="p"/>
            </a:pPr>
            <a:r>
              <a:rPr lang="zh-CN" altLang="en-US" sz="2400" dirty="0">
                <a:latin typeface="微软雅黑" panose="020B0503020204020204" pitchFamily="34" charset="-122"/>
                <a:ea typeface="微软雅黑" panose="020B0503020204020204" pitchFamily="34" charset="-122"/>
              </a:rPr>
              <a:t>为什么这条路径一定就是最短的呢？由搜索过程的特点决定。</a:t>
            </a:r>
          </a:p>
        </p:txBody>
      </p:sp>
      <p:sp>
        <p:nvSpPr>
          <p:cNvPr id="398340" name="Rectangle 4"/>
          <p:cNvSpPr>
            <a:spLocks noChangeArrowheads="1"/>
          </p:cNvSpPr>
          <p:nvPr/>
        </p:nvSpPr>
        <p:spPr bwMode="auto">
          <a:xfrm>
            <a:off x="539750" y="3571875"/>
            <a:ext cx="8064500"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lgn="just">
              <a:spcBef>
                <a:spcPct val="50000"/>
              </a:spcBef>
              <a:buClr>
                <a:srgbClr val="CC0000"/>
              </a:buClr>
              <a:buFont typeface="Wingdings" pitchFamily="2" charset="2"/>
              <a:buChar char="p"/>
            </a:pPr>
            <a:r>
              <a:rPr lang="zh-CN" altLang="en-US" sz="2400" dirty="0">
                <a:latin typeface="微软雅黑" panose="020B0503020204020204" pitchFamily="34" charset="-122"/>
                <a:ea typeface="微软雅黑" panose="020B0503020204020204" pitchFamily="34" charset="-122"/>
              </a:rPr>
              <a:t>假设存在一条由</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至</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的更短的路径，</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一定会更早地被加入到活结点队列中</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并得到处理。 </a:t>
            </a:r>
          </a:p>
        </p:txBody>
      </p:sp>
      <p:sp>
        <p:nvSpPr>
          <p:cNvPr id="398341" name="Rectangle 5"/>
          <p:cNvSpPr>
            <a:spLocks noChangeArrowheads="1"/>
          </p:cNvSpPr>
          <p:nvPr/>
        </p:nvSpPr>
        <p:spPr bwMode="auto">
          <a:xfrm>
            <a:off x="611188" y="4795838"/>
            <a:ext cx="80645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lgn="just">
              <a:spcBef>
                <a:spcPct val="50000"/>
              </a:spcBef>
              <a:buClr>
                <a:srgbClr val="CC0000"/>
              </a:buClr>
              <a:buFont typeface="Wingdings" pitchFamily="2" charset="2"/>
              <a:buChar char="p"/>
            </a:pPr>
            <a:r>
              <a:rPr lang="zh-CN" altLang="en-US" sz="2400" dirty="0">
                <a:latin typeface="微软雅黑" panose="020B0503020204020204" pitchFamily="34" charset="-122"/>
                <a:ea typeface="微软雅黑" panose="020B0503020204020204" pitchFamily="34" charset="-122"/>
              </a:rPr>
              <a:t>最后一个图表示了</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之间的最短布线路径。</a:t>
            </a:r>
          </a:p>
        </p:txBody>
      </p:sp>
    </p:spTree>
    <p:extLst>
      <p:ext uri="{BB962C8B-B14F-4D97-AF65-F5344CB8AC3E}">
        <p14:creationId xmlns:p14="http://schemas.microsoft.com/office/powerpoint/2010/main" val="14511979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8339">
                                            <p:txEl>
                                              <p:pRg st="0" end="0"/>
                                            </p:txEl>
                                          </p:spTgt>
                                        </p:tgtEl>
                                        <p:attrNameLst>
                                          <p:attrName>style.visibility</p:attrName>
                                        </p:attrNameLst>
                                      </p:cBhvr>
                                      <p:to>
                                        <p:strVal val="visible"/>
                                      </p:to>
                                    </p:set>
                                    <p:animEffect transition="in" filter="blinds(horizontal)">
                                      <p:cBhvr>
                                        <p:cTn id="7" dur="500"/>
                                        <p:tgtEl>
                                          <p:spTgt spid="398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nodeType="clickEffect">
                                  <p:stCondLst>
                                    <p:cond delay="0"/>
                                  </p:stCondLst>
                                  <p:childTnLst>
                                    <p:set>
                                      <p:cBhvr>
                                        <p:cTn id="11" dur="1" fill="hold">
                                          <p:stCondLst>
                                            <p:cond delay="0"/>
                                          </p:stCondLst>
                                        </p:cTn>
                                        <p:tgtEl>
                                          <p:spTgt spid="398340">
                                            <p:txEl>
                                              <p:pRg st="0" end="0"/>
                                            </p:txEl>
                                          </p:spTgt>
                                        </p:tgtEl>
                                        <p:attrNameLst>
                                          <p:attrName>style.visibility</p:attrName>
                                        </p:attrNameLst>
                                      </p:cBhvr>
                                      <p:to>
                                        <p:strVal val="visible"/>
                                      </p:to>
                                    </p:set>
                                    <p:animEffect transition="in" filter="barn(inHorizontal)">
                                      <p:cBhvr>
                                        <p:cTn id="12" dur="500"/>
                                        <p:tgtEl>
                                          <p:spTgt spid="39834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98341">
                                            <p:txEl>
                                              <p:pRg st="0" end="0"/>
                                            </p:txEl>
                                          </p:spTgt>
                                        </p:tgtEl>
                                        <p:attrNameLst>
                                          <p:attrName>style.visibility</p:attrName>
                                        </p:attrNameLst>
                                      </p:cBhvr>
                                      <p:to>
                                        <p:strVal val="visible"/>
                                      </p:to>
                                    </p:set>
                                    <p:animEffect transition="in" filter="box(in)">
                                      <p:cBhvr>
                                        <p:cTn id="17" dur="500"/>
                                        <p:tgtEl>
                                          <p:spTgt spid="3983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553200" y="6245225"/>
            <a:ext cx="2133600" cy="476250"/>
          </a:xfrm>
          <a:prstGeom prst="rect">
            <a:avLst/>
          </a:prstGeom>
        </p:spPr>
        <p:txBody>
          <a:bodyPr/>
          <a:lstStyle/>
          <a:p>
            <a:fld id="{4393ED44-CBAD-426B-9E63-FE2CCA185ABD}" type="slidenum">
              <a:rPr lang="zh-CN" altLang="en-US"/>
              <a:pPr/>
              <a:t>49</a:t>
            </a:fld>
            <a:endParaRPr lang="en-US" altLang="zh-CN"/>
          </a:p>
        </p:txBody>
      </p:sp>
      <p:sp>
        <p:nvSpPr>
          <p:cNvPr id="429058" name="Rectangle 2"/>
          <p:cNvSpPr>
            <a:spLocks noGrp="1" noChangeArrowheads="1"/>
          </p:cNvSpPr>
          <p:nvPr>
            <p:ph type="title"/>
          </p:nvPr>
        </p:nvSpPr>
        <p:spPr/>
        <p:txBody>
          <a:bodyPr/>
          <a:lstStyle/>
          <a:p>
            <a:r>
              <a:rPr lang="zh-CN" altLang="en-US"/>
              <a:t> </a:t>
            </a:r>
          </a:p>
        </p:txBody>
      </p:sp>
      <p:sp>
        <p:nvSpPr>
          <p:cNvPr id="429060" name="Rectangle 4"/>
          <p:cNvSpPr>
            <a:spLocks noChangeArrowheads="1"/>
          </p:cNvSpPr>
          <p:nvPr/>
        </p:nvSpPr>
        <p:spPr bwMode="auto">
          <a:xfrm>
            <a:off x="468313" y="1125538"/>
            <a:ext cx="8064500"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lgn="just" eaLnBrk="0" hangingPunct="0">
              <a:spcBef>
                <a:spcPct val="50000"/>
              </a:spcBef>
              <a:buClr>
                <a:srgbClr val="CC0000"/>
              </a:buClr>
              <a:buFont typeface="Wingdings" pitchFamily="2" charset="2"/>
              <a:buChar char="p"/>
            </a:pPr>
            <a:r>
              <a:rPr lang="zh-CN" altLang="en-US" sz="2400" dirty="0">
                <a:latin typeface="微软雅黑" panose="020B0503020204020204" pitchFamily="34" charset="-122"/>
                <a:ea typeface="微软雅黑" panose="020B0503020204020204" pitchFamily="34" charset="-122"/>
              </a:rPr>
              <a:t>搜索中，可以知道结点距起点的路径长度，但无法直接获得具体的路径描述（最优解）。</a:t>
            </a:r>
          </a:p>
        </p:txBody>
      </p:sp>
      <p:sp>
        <p:nvSpPr>
          <p:cNvPr id="429062" name="Rectangle 6"/>
          <p:cNvSpPr>
            <a:spLocks noChangeArrowheads="1"/>
          </p:cNvSpPr>
          <p:nvPr/>
        </p:nvSpPr>
        <p:spPr bwMode="auto">
          <a:xfrm>
            <a:off x="468313" y="2492375"/>
            <a:ext cx="8064500"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lgn="just" eaLnBrk="0" hangingPunct="0">
              <a:spcBef>
                <a:spcPct val="50000"/>
              </a:spcBef>
              <a:buClr>
                <a:srgbClr val="CC0000"/>
              </a:buClr>
              <a:buFont typeface="Wingdings" pitchFamily="2" charset="2"/>
              <a:buChar char="p"/>
            </a:pPr>
            <a:r>
              <a:rPr lang="zh-CN" altLang="en-US" sz="2400" dirty="0">
                <a:latin typeface="微软雅黑" panose="020B0503020204020204" pitchFamily="34" charset="-122"/>
                <a:ea typeface="微软雅黑" panose="020B0503020204020204" pitchFamily="34" charset="-122"/>
              </a:rPr>
              <a:t>为构造具体路径，需要从目标方格开始向起始方格回溯，逐步构造出最优解。</a:t>
            </a:r>
          </a:p>
        </p:txBody>
      </p:sp>
      <p:sp>
        <p:nvSpPr>
          <p:cNvPr id="429063" name="Rectangle 7"/>
          <p:cNvSpPr>
            <a:spLocks noChangeArrowheads="1"/>
          </p:cNvSpPr>
          <p:nvPr/>
        </p:nvSpPr>
        <p:spPr bwMode="auto">
          <a:xfrm>
            <a:off x="539750" y="4005263"/>
            <a:ext cx="8064500"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lgn="just" eaLnBrk="0" hangingPunct="0">
              <a:spcBef>
                <a:spcPct val="50000"/>
              </a:spcBef>
              <a:buClr>
                <a:srgbClr val="CC0000"/>
              </a:buClr>
              <a:buFont typeface="Wingdings" pitchFamily="2" charset="2"/>
              <a:buChar char="p"/>
            </a:pPr>
            <a:r>
              <a:rPr lang="zh-CN" altLang="en-US" sz="2400" dirty="0">
                <a:latin typeface="微软雅黑" panose="020B0503020204020204" pitchFamily="34" charset="-122"/>
                <a:ea typeface="微软雅黑" panose="020B0503020204020204" pitchFamily="34" charset="-122"/>
              </a:rPr>
              <a:t>每次向标记距离比当前方格距离少</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的相邻方格移动，直至到达起始方格时为止。 </a:t>
            </a:r>
          </a:p>
        </p:txBody>
      </p:sp>
    </p:spTree>
    <p:extLst>
      <p:ext uri="{BB962C8B-B14F-4D97-AF65-F5344CB8AC3E}">
        <p14:creationId xmlns:p14="http://schemas.microsoft.com/office/powerpoint/2010/main" val="20336283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29062">
                                            <p:txEl>
                                              <p:pRg st="0" end="0"/>
                                            </p:txEl>
                                          </p:spTgt>
                                        </p:tgtEl>
                                        <p:attrNameLst>
                                          <p:attrName>style.visibility</p:attrName>
                                        </p:attrNameLst>
                                      </p:cBhvr>
                                      <p:to>
                                        <p:strVal val="visible"/>
                                      </p:to>
                                    </p:set>
                                    <p:animEffect transition="in" filter="checkerboard(across)">
                                      <p:cBhvr>
                                        <p:cTn id="7" dur="500"/>
                                        <p:tgtEl>
                                          <p:spTgt spid="4290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429063">
                                            <p:txEl>
                                              <p:pRg st="0" end="0"/>
                                            </p:txEl>
                                          </p:spTgt>
                                        </p:tgtEl>
                                        <p:attrNameLst>
                                          <p:attrName>style.visibility</p:attrName>
                                        </p:attrNameLst>
                                      </p:cBhvr>
                                      <p:to>
                                        <p:strVal val="visible"/>
                                      </p:to>
                                    </p:set>
                                    <p:animEffect transition="in" filter="fade">
                                      <p:cBhvr>
                                        <p:cTn id="12" dur="1000"/>
                                        <p:tgtEl>
                                          <p:spTgt spid="429063">
                                            <p:txEl>
                                              <p:pRg st="0" end="0"/>
                                            </p:txEl>
                                          </p:spTgt>
                                        </p:tgtEl>
                                      </p:cBhvr>
                                    </p:animEffect>
                                    <p:anim calcmode="lin" valueType="num">
                                      <p:cBhvr>
                                        <p:cTn id="13" dur="1000" fill="hold"/>
                                        <p:tgtEl>
                                          <p:spTgt spid="42906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2906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0" y="44450"/>
            <a:ext cx="9144000" cy="563563"/>
          </a:xfrm>
          <a:prstGeom prst="rect">
            <a:avLst/>
          </a:prstGeom>
        </p:spPr>
        <p:txBody>
          <a:bodyPr/>
          <a:lstStyle/>
          <a:p>
            <a:pPr eaLnBrk="1" hangingPunct="1"/>
            <a:r>
              <a:rPr lang="zh-CN" altLang="en-US" sz="2800" dirty="0">
                <a:solidFill>
                  <a:srgbClr val="000000"/>
                </a:solidFill>
                <a:cs typeface="Courier New" pitchFamily="49" charset="0"/>
              </a:rPr>
              <a:t>分支限界法</a:t>
            </a:r>
          </a:p>
        </p:txBody>
      </p:sp>
      <p:sp>
        <p:nvSpPr>
          <p:cNvPr id="2258947" name="Rectangle 3"/>
          <p:cNvSpPr>
            <a:spLocks noGrp="1" noChangeArrowheads="1"/>
          </p:cNvSpPr>
          <p:nvPr>
            <p:ph type="body" idx="4294967295"/>
          </p:nvPr>
        </p:nvSpPr>
        <p:spPr>
          <a:xfrm>
            <a:off x="11027" y="764704"/>
            <a:ext cx="8893175" cy="5976938"/>
          </a:xfrm>
          <a:prstGeom prst="rect">
            <a:avLst/>
          </a:prstGeom>
        </p:spPr>
        <p:txBody>
          <a:bodyPr/>
          <a:lstStyle/>
          <a:p>
            <a:pPr marL="609600" indent="-609600" eaLnBrk="1" hangingPunct="1">
              <a:lnSpc>
                <a:spcPct val="150000"/>
              </a:lnSpc>
              <a:spcBef>
                <a:spcPts val="0"/>
              </a:spcBef>
            </a:pPr>
            <a:r>
              <a:rPr lang="zh-CN" altLang="en-US" sz="2200" dirty="0">
                <a:solidFill>
                  <a:srgbClr val="000000"/>
                </a:solidFill>
              </a:rPr>
              <a:t>分支限界法与回溯法的类似之处</a:t>
            </a:r>
            <a:endParaRPr lang="en-US" altLang="zh-CN" sz="2200" dirty="0">
              <a:solidFill>
                <a:srgbClr val="000000"/>
              </a:solidFill>
            </a:endParaRPr>
          </a:p>
          <a:p>
            <a:pPr marL="1008000" lvl="1" indent="-432000" eaLnBrk="1" hangingPunct="1">
              <a:lnSpc>
                <a:spcPct val="150000"/>
              </a:lnSpc>
              <a:spcBef>
                <a:spcPts val="0"/>
              </a:spcBef>
            </a:pPr>
            <a:r>
              <a:rPr lang="zh-CN" altLang="en-US" sz="2200" dirty="0">
                <a:solidFill>
                  <a:srgbClr val="000000"/>
                </a:solidFill>
              </a:rPr>
              <a:t>基本思路：在问题的解空间树上搜索问题的解</a:t>
            </a:r>
          </a:p>
          <a:p>
            <a:pPr marL="609600" indent="-609600" eaLnBrk="1" hangingPunct="1">
              <a:lnSpc>
                <a:spcPct val="150000"/>
              </a:lnSpc>
              <a:spcBef>
                <a:spcPts val="0"/>
              </a:spcBef>
            </a:pPr>
            <a:r>
              <a:rPr lang="zh-CN" altLang="en-US" sz="2200" dirty="0">
                <a:solidFill>
                  <a:srgbClr val="000000"/>
                </a:solidFill>
              </a:rPr>
              <a:t>分支限界法与回溯法的区别</a:t>
            </a:r>
            <a:endParaRPr lang="en-US" altLang="zh-CN" sz="2200" dirty="0">
              <a:solidFill>
                <a:srgbClr val="000000"/>
              </a:solidFill>
            </a:endParaRPr>
          </a:p>
          <a:p>
            <a:pPr marL="1008000" lvl="1" indent="-432000" eaLnBrk="1" hangingPunct="1">
              <a:lnSpc>
                <a:spcPct val="150000"/>
              </a:lnSpc>
              <a:spcBef>
                <a:spcPts val="0"/>
              </a:spcBef>
            </a:pPr>
            <a:r>
              <a:rPr lang="zh-CN" altLang="en-US" sz="2200" b="1" dirty="0">
                <a:solidFill>
                  <a:srgbClr val="000000"/>
                </a:solidFill>
              </a:rPr>
              <a:t>求解目标不同</a:t>
            </a:r>
            <a:endParaRPr lang="en-US" altLang="zh-CN" sz="2200" b="1" dirty="0">
              <a:solidFill>
                <a:srgbClr val="000000"/>
              </a:solidFill>
            </a:endParaRPr>
          </a:p>
          <a:p>
            <a:pPr marL="1440000" lvl="2" indent="-432000" eaLnBrk="1" hangingPunct="1">
              <a:lnSpc>
                <a:spcPct val="150000"/>
              </a:lnSpc>
              <a:spcBef>
                <a:spcPts val="0"/>
              </a:spcBef>
            </a:pPr>
            <a:r>
              <a:rPr lang="zh-CN" altLang="en-US" sz="2200" dirty="0">
                <a:solidFill>
                  <a:srgbClr val="000000"/>
                </a:solidFill>
              </a:rPr>
              <a:t>回溯法的求解目标是找出解空间树中满足约束条件的</a:t>
            </a:r>
            <a:r>
              <a:rPr lang="zh-CN" altLang="en-US" sz="2200" dirty="0">
                <a:solidFill>
                  <a:srgbClr val="FF0000"/>
                </a:solidFill>
              </a:rPr>
              <a:t>所有解</a:t>
            </a:r>
            <a:endParaRPr lang="en-US" altLang="zh-CN" sz="2200" dirty="0">
              <a:solidFill>
                <a:srgbClr val="FF0000"/>
              </a:solidFill>
            </a:endParaRPr>
          </a:p>
          <a:p>
            <a:pPr marL="1440000" lvl="2" indent="-432000" eaLnBrk="1" hangingPunct="1">
              <a:lnSpc>
                <a:spcPct val="150000"/>
              </a:lnSpc>
              <a:spcBef>
                <a:spcPts val="0"/>
              </a:spcBef>
            </a:pPr>
            <a:r>
              <a:rPr lang="zh-CN" altLang="en-US" sz="2200" dirty="0">
                <a:solidFill>
                  <a:srgbClr val="000000"/>
                </a:solidFill>
              </a:rPr>
              <a:t>分支限界法的求解目标则是尽快找出满足约束条件的</a:t>
            </a:r>
            <a:r>
              <a:rPr lang="zh-CN" altLang="en-US" sz="2200" dirty="0">
                <a:solidFill>
                  <a:srgbClr val="FF0000"/>
                </a:solidFill>
              </a:rPr>
              <a:t>一个解，</a:t>
            </a:r>
            <a:endParaRPr lang="en-US" altLang="zh-CN" sz="2200" dirty="0">
              <a:solidFill>
                <a:srgbClr val="FF0000"/>
              </a:solidFill>
            </a:endParaRPr>
          </a:p>
          <a:p>
            <a:pPr marL="1008000" lvl="2" indent="0" eaLnBrk="1" hangingPunct="1">
              <a:lnSpc>
                <a:spcPct val="150000"/>
              </a:lnSpc>
              <a:spcBef>
                <a:spcPts val="0"/>
              </a:spcBef>
              <a:buNone/>
            </a:pPr>
            <a:r>
              <a:rPr lang="zh-CN" altLang="en-US" sz="2200" dirty="0">
                <a:solidFill>
                  <a:srgbClr val="000000"/>
                </a:solidFill>
              </a:rPr>
              <a:t>     或是在满足约束条件的解中找出在某种意义下的</a:t>
            </a:r>
            <a:r>
              <a:rPr lang="zh-CN" altLang="en-US" sz="2200" dirty="0">
                <a:solidFill>
                  <a:srgbClr val="FF0000"/>
                </a:solidFill>
              </a:rPr>
              <a:t>最优解</a:t>
            </a:r>
            <a:endParaRPr lang="en-US" altLang="zh-CN" sz="2200" dirty="0">
              <a:solidFill>
                <a:srgbClr val="FF0000"/>
              </a:solidFill>
            </a:endParaRPr>
          </a:p>
          <a:p>
            <a:pPr marL="1440000" lvl="2" indent="-432000" eaLnBrk="1" hangingPunct="1">
              <a:lnSpc>
                <a:spcPct val="150000"/>
              </a:lnSpc>
              <a:spcBef>
                <a:spcPts val="0"/>
              </a:spcBef>
            </a:pPr>
            <a:r>
              <a:rPr lang="zh-CN" altLang="en-US" sz="2200" dirty="0">
                <a:solidFill>
                  <a:srgbClr val="000000"/>
                </a:solidFill>
              </a:rPr>
              <a:t>通常用于解决离散值的最优化问题</a:t>
            </a:r>
            <a:endParaRPr lang="en-US" altLang="zh-CN" sz="2200" dirty="0">
              <a:solidFill>
                <a:srgbClr val="000000"/>
              </a:solidFill>
            </a:endParaRPr>
          </a:p>
          <a:p>
            <a:pPr marL="1008000" lvl="1" indent="-432000" eaLnBrk="1" hangingPunct="1">
              <a:lnSpc>
                <a:spcPct val="150000"/>
              </a:lnSpc>
              <a:spcBef>
                <a:spcPts val="0"/>
              </a:spcBef>
            </a:pPr>
            <a:r>
              <a:rPr lang="zh-CN" altLang="en-US" sz="2200" b="1" dirty="0">
                <a:solidFill>
                  <a:srgbClr val="000000"/>
                </a:solidFill>
              </a:rPr>
              <a:t>搜索方式不同</a:t>
            </a:r>
            <a:endParaRPr lang="en-US" altLang="zh-CN" sz="2200" b="1" dirty="0">
              <a:solidFill>
                <a:srgbClr val="000000"/>
              </a:solidFill>
            </a:endParaRPr>
          </a:p>
          <a:p>
            <a:pPr marL="1440000" lvl="2" indent="-432000" eaLnBrk="1" hangingPunct="1">
              <a:lnSpc>
                <a:spcPct val="150000"/>
              </a:lnSpc>
              <a:spcBef>
                <a:spcPts val="0"/>
              </a:spcBef>
            </a:pPr>
            <a:r>
              <a:rPr lang="zh-CN" altLang="en-US" sz="2200" dirty="0">
                <a:solidFill>
                  <a:srgbClr val="000000"/>
                </a:solidFill>
              </a:rPr>
              <a:t>回溯法以</a:t>
            </a:r>
            <a:r>
              <a:rPr lang="zh-CN" altLang="en-US" sz="2200" dirty="0">
                <a:solidFill>
                  <a:srgbClr val="FF0000"/>
                </a:solidFill>
              </a:rPr>
              <a:t>深度优先</a:t>
            </a:r>
            <a:r>
              <a:rPr lang="zh-CN" altLang="en-US" sz="2200" dirty="0">
                <a:solidFill>
                  <a:srgbClr val="000000"/>
                </a:solidFill>
              </a:rPr>
              <a:t>的方式（遍历结点）搜索解空间树</a:t>
            </a:r>
            <a:endParaRPr lang="en-US" altLang="zh-CN" sz="2200" dirty="0">
              <a:solidFill>
                <a:srgbClr val="000000"/>
              </a:solidFill>
            </a:endParaRPr>
          </a:p>
          <a:p>
            <a:pPr marL="1440000" lvl="2" indent="-432000" eaLnBrk="1" hangingPunct="1">
              <a:lnSpc>
                <a:spcPct val="150000"/>
              </a:lnSpc>
              <a:spcBef>
                <a:spcPts val="0"/>
              </a:spcBef>
            </a:pPr>
            <a:r>
              <a:rPr lang="zh-CN" altLang="en-US" sz="2200" dirty="0">
                <a:solidFill>
                  <a:srgbClr val="000000"/>
                </a:solidFill>
              </a:rPr>
              <a:t>分支限界法以</a:t>
            </a:r>
            <a:r>
              <a:rPr lang="zh-CN" altLang="en-US" sz="2200" dirty="0">
                <a:solidFill>
                  <a:srgbClr val="FF0000"/>
                </a:solidFill>
              </a:rPr>
              <a:t>广度优先或最小耗费优先</a:t>
            </a:r>
            <a:r>
              <a:rPr lang="zh-CN" altLang="en-US" sz="2200" dirty="0">
                <a:solidFill>
                  <a:srgbClr val="000000"/>
                </a:solidFill>
              </a:rPr>
              <a:t>的方式搜索解空间树</a:t>
            </a:r>
          </a:p>
        </p:txBody>
      </p:sp>
    </p:spTree>
    <p:extLst>
      <p:ext uri="{BB962C8B-B14F-4D97-AF65-F5344CB8AC3E}">
        <p14:creationId xmlns:p14="http://schemas.microsoft.com/office/powerpoint/2010/main" val="4216074599"/>
      </p:ext>
    </p:extLst>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wipe(left)">
                                      <p:cBhvr>
                                        <p:cTn id="52" dur="500"/>
                                        <p:tgtEl>
                                          <p:spTgt spid="225894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258947">
                                            <p:txEl>
                                              <p:pRg st="10" end="10"/>
                                            </p:txEl>
                                          </p:spTgt>
                                        </p:tgtEl>
                                        <p:attrNameLst>
                                          <p:attrName>style.visibility</p:attrName>
                                        </p:attrNameLst>
                                      </p:cBhvr>
                                      <p:to>
                                        <p:strVal val="visible"/>
                                      </p:to>
                                    </p:set>
                                    <p:animEffect transition="in" filter="wipe(left)">
                                      <p:cBhvr>
                                        <p:cTn id="57" dur="500"/>
                                        <p:tgtEl>
                                          <p:spTgt spid="22589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r>
              <a:rPr lang="zh-CN" altLang="en-US"/>
              <a:t>布线问题</a:t>
            </a:r>
          </a:p>
        </p:txBody>
      </p:sp>
      <p:sp>
        <p:nvSpPr>
          <p:cNvPr id="409610" name="Text Box 10"/>
          <p:cNvSpPr txBox="1">
            <a:spLocks noChangeArrowheads="1"/>
          </p:cNvSpPr>
          <p:nvPr/>
        </p:nvSpPr>
        <p:spPr bwMode="auto">
          <a:xfrm>
            <a:off x="323850" y="1905000"/>
            <a:ext cx="5904334" cy="1938992"/>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lnSpc>
                <a:spcPct val="120000"/>
              </a:lnSpc>
            </a:pPr>
            <a:r>
              <a:rPr kumimoji="1" lang="en-US" altLang="zh-CN" sz="2000" dirty="0">
                <a:latin typeface="微软雅黑" panose="020B0503020204020204" pitchFamily="34" charset="-122"/>
                <a:ea typeface="微软雅黑" panose="020B0503020204020204" pitchFamily="34" charset="-122"/>
              </a:rPr>
              <a:t>Position offset[4</a:t>
            </a:r>
            <a:r>
              <a:rPr kumimoji="1" lang="en-US" altLang="zh-CN" dirty="0">
                <a:latin typeface="微软雅黑" panose="020B0503020204020204" pitchFamily="34" charset="-122"/>
                <a:ea typeface="微软雅黑" panose="020B0503020204020204" pitchFamily="34" charset="-122"/>
              </a:rPr>
              <a:t>]; ];</a:t>
            </a:r>
            <a:r>
              <a:rPr kumimoji="1" lang="en-US" altLang="zh-CN" dirty="0">
                <a:solidFill>
                  <a:srgbClr val="00B050"/>
                </a:solidFill>
                <a:latin typeface="微软雅黑" panose="020B0503020204020204" pitchFamily="34" charset="-122"/>
                <a:ea typeface="微软雅黑" panose="020B0503020204020204" pitchFamily="34" charset="-122"/>
              </a:rPr>
              <a:t>//offset</a:t>
            </a:r>
            <a:r>
              <a:rPr kumimoji="1" lang="zh-CN" altLang="en-US" dirty="0">
                <a:solidFill>
                  <a:srgbClr val="00B050"/>
                </a:solidFill>
                <a:latin typeface="微软雅黑" panose="020B0503020204020204" pitchFamily="34" charset="-122"/>
                <a:ea typeface="微软雅黑" panose="020B0503020204020204" pitchFamily="34" charset="-122"/>
              </a:rPr>
              <a:t>是位移矩阵</a:t>
            </a:r>
            <a:endParaRPr kumimoji="1" lang="en-US" altLang="zh-CN" sz="2000" dirty="0">
              <a:solidFill>
                <a:srgbClr val="00B050"/>
              </a:solidFill>
              <a:latin typeface="微软雅黑" panose="020B0503020204020204" pitchFamily="34" charset="-122"/>
              <a:ea typeface="微软雅黑" panose="020B0503020204020204" pitchFamily="34" charset="-122"/>
            </a:endParaRPr>
          </a:p>
          <a:p>
            <a:pPr>
              <a:lnSpc>
                <a:spcPct val="120000"/>
              </a:lnSpc>
            </a:pPr>
            <a:r>
              <a:rPr kumimoji="1" lang="en-US" altLang="zh-CN" sz="2000" dirty="0">
                <a:latin typeface="微软雅黑" panose="020B0503020204020204" pitchFamily="34" charset="-122"/>
                <a:ea typeface="微软雅黑" panose="020B0503020204020204" pitchFamily="34" charset="-122"/>
              </a:rPr>
              <a:t>   offset[0].row = 0; offset[0].col = 1; </a:t>
            </a:r>
            <a:r>
              <a:rPr kumimoji="1" lang="en-US" altLang="zh-CN" sz="2000" dirty="0">
                <a:solidFill>
                  <a:srgbClr val="008000"/>
                </a:solidFill>
                <a:latin typeface="微软雅黑" panose="020B0503020204020204" pitchFamily="34" charset="-122"/>
                <a:ea typeface="微软雅黑" panose="020B0503020204020204" pitchFamily="34" charset="-122"/>
              </a:rPr>
              <a:t>// </a:t>
            </a:r>
            <a:r>
              <a:rPr kumimoji="1" lang="zh-CN" altLang="en-US" sz="2000" dirty="0">
                <a:solidFill>
                  <a:srgbClr val="008000"/>
                </a:solidFill>
                <a:latin typeface="微软雅黑" panose="020B0503020204020204" pitchFamily="34" charset="-122"/>
                <a:ea typeface="微软雅黑" panose="020B0503020204020204" pitchFamily="34" charset="-122"/>
              </a:rPr>
              <a:t>右</a:t>
            </a:r>
          </a:p>
          <a:p>
            <a:pPr>
              <a:lnSpc>
                <a:spcPct val="120000"/>
              </a:lnSpc>
            </a:pPr>
            <a:r>
              <a:rPr kumimoji="1" lang="zh-CN" altLang="en-US" sz="2000" dirty="0">
                <a:latin typeface="微软雅黑" panose="020B0503020204020204" pitchFamily="34" charset="-122"/>
                <a:ea typeface="微软雅黑" panose="020B0503020204020204" pitchFamily="34" charset="-122"/>
              </a:rPr>
              <a:t>   </a:t>
            </a:r>
            <a:r>
              <a:rPr kumimoji="1" lang="en-US" altLang="zh-CN" sz="2000" dirty="0">
                <a:latin typeface="微软雅黑" panose="020B0503020204020204" pitchFamily="34" charset="-122"/>
                <a:ea typeface="微软雅黑" panose="020B0503020204020204" pitchFamily="34" charset="-122"/>
              </a:rPr>
              <a:t>offset[1].row = 1; offset[1].col = 0; </a:t>
            </a:r>
            <a:r>
              <a:rPr kumimoji="1" lang="en-US" altLang="zh-CN" sz="2000" dirty="0">
                <a:solidFill>
                  <a:srgbClr val="008000"/>
                </a:solidFill>
                <a:latin typeface="微软雅黑" panose="020B0503020204020204" pitchFamily="34" charset="-122"/>
                <a:ea typeface="微软雅黑" panose="020B0503020204020204" pitchFamily="34" charset="-122"/>
              </a:rPr>
              <a:t>// </a:t>
            </a:r>
            <a:r>
              <a:rPr kumimoji="1" lang="zh-CN" altLang="en-US" sz="2000" dirty="0">
                <a:solidFill>
                  <a:srgbClr val="008000"/>
                </a:solidFill>
                <a:latin typeface="微软雅黑" panose="020B0503020204020204" pitchFamily="34" charset="-122"/>
                <a:ea typeface="微软雅黑" panose="020B0503020204020204" pitchFamily="34" charset="-122"/>
              </a:rPr>
              <a:t>下</a:t>
            </a:r>
          </a:p>
          <a:p>
            <a:pPr>
              <a:lnSpc>
                <a:spcPct val="120000"/>
              </a:lnSpc>
            </a:pPr>
            <a:r>
              <a:rPr kumimoji="1" lang="zh-CN" altLang="en-US" sz="2000" dirty="0">
                <a:latin typeface="微软雅黑" panose="020B0503020204020204" pitchFamily="34" charset="-122"/>
                <a:ea typeface="微软雅黑" panose="020B0503020204020204" pitchFamily="34" charset="-122"/>
              </a:rPr>
              <a:t>   </a:t>
            </a:r>
            <a:r>
              <a:rPr kumimoji="1" lang="en-US" altLang="zh-CN" sz="2000" dirty="0">
                <a:latin typeface="微软雅黑" panose="020B0503020204020204" pitchFamily="34" charset="-122"/>
                <a:ea typeface="微软雅黑" panose="020B0503020204020204" pitchFamily="34" charset="-122"/>
              </a:rPr>
              <a:t>offset[2].row = 0; offset[2].col = -1; </a:t>
            </a:r>
            <a:r>
              <a:rPr kumimoji="1" lang="en-US" altLang="zh-CN" sz="2000" dirty="0">
                <a:solidFill>
                  <a:srgbClr val="008000"/>
                </a:solidFill>
                <a:latin typeface="微软雅黑" panose="020B0503020204020204" pitchFamily="34" charset="-122"/>
                <a:ea typeface="微软雅黑" panose="020B0503020204020204" pitchFamily="34" charset="-122"/>
              </a:rPr>
              <a:t>// </a:t>
            </a:r>
            <a:r>
              <a:rPr kumimoji="1" lang="zh-CN" altLang="en-US" sz="2000" dirty="0">
                <a:solidFill>
                  <a:srgbClr val="008000"/>
                </a:solidFill>
                <a:latin typeface="微软雅黑" panose="020B0503020204020204" pitchFamily="34" charset="-122"/>
                <a:ea typeface="微软雅黑" panose="020B0503020204020204" pitchFamily="34" charset="-122"/>
              </a:rPr>
              <a:t>左</a:t>
            </a:r>
          </a:p>
          <a:p>
            <a:pPr>
              <a:lnSpc>
                <a:spcPct val="120000"/>
              </a:lnSpc>
            </a:pPr>
            <a:r>
              <a:rPr kumimoji="1" lang="zh-CN" altLang="en-US" sz="2000" dirty="0">
                <a:latin typeface="微软雅黑" panose="020B0503020204020204" pitchFamily="34" charset="-122"/>
                <a:ea typeface="微软雅黑" panose="020B0503020204020204" pitchFamily="34" charset="-122"/>
              </a:rPr>
              <a:t>   </a:t>
            </a:r>
            <a:r>
              <a:rPr kumimoji="1" lang="en-US" altLang="zh-CN" sz="2000" dirty="0">
                <a:latin typeface="微软雅黑" panose="020B0503020204020204" pitchFamily="34" charset="-122"/>
                <a:ea typeface="微软雅黑" panose="020B0503020204020204" pitchFamily="34" charset="-122"/>
              </a:rPr>
              <a:t>offset[3].row = -1; offset[3].col = 0; </a:t>
            </a:r>
            <a:r>
              <a:rPr kumimoji="1" lang="en-US" altLang="zh-CN" sz="2000" dirty="0">
                <a:solidFill>
                  <a:srgbClr val="008000"/>
                </a:solidFill>
                <a:latin typeface="微软雅黑" panose="020B0503020204020204" pitchFamily="34" charset="-122"/>
                <a:ea typeface="微软雅黑" panose="020B0503020204020204" pitchFamily="34" charset="-122"/>
              </a:rPr>
              <a:t>// </a:t>
            </a:r>
            <a:r>
              <a:rPr kumimoji="1" lang="zh-CN" altLang="en-US" sz="2000" dirty="0">
                <a:solidFill>
                  <a:srgbClr val="008000"/>
                </a:solidFill>
                <a:latin typeface="微软雅黑" panose="020B0503020204020204" pitchFamily="34" charset="-122"/>
                <a:ea typeface="微软雅黑" panose="020B0503020204020204" pitchFamily="34" charset="-122"/>
              </a:rPr>
              <a:t>上</a:t>
            </a:r>
          </a:p>
        </p:txBody>
      </p:sp>
      <p:sp>
        <p:nvSpPr>
          <p:cNvPr id="409611" name="AutoShape 11"/>
          <p:cNvSpPr>
            <a:spLocks noChangeArrowheads="1"/>
          </p:cNvSpPr>
          <p:nvPr/>
        </p:nvSpPr>
        <p:spPr bwMode="auto">
          <a:xfrm>
            <a:off x="5796136" y="1524000"/>
            <a:ext cx="2678113" cy="914400"/>
          </a:xfrm>
          <a:prstGeom prst="wedgeRoundRectCallout">
            <a:avLst>
              <a:gd name="adj1" fmla="val -88824"/>
              <a:gd name="adj2" fmla="val 30731"/>
              <a:gd name="adj3" fmla="val 16667"/>
            </a:avLst>
          </a:prstGeom>
          <a:solidFill>
            <a:srgbClr val="FFFF99"/>
          </a:solidFill>
          <a:ln w="6350">
            <a:solidFill>
              <a:srgbClr val="DC59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a:r>
              <a:rPr lang="zh-CN" altLang="en-US" sz="2400" b="1" dirty="0">
                <a:latin typeface="微软雅黑" panose="020B0503020204020204" pitchFamily="34" charset="-122"/>
                <a:ea typeface="微软雅黑" panose="020B0503020204020204" pitchFamily="34" charset="-122"/>
              </a:rPr>
              <a:t>定义移动方向的相对位移</a:t>
            </a:r>
          </a:p>
        </p:txBody>
      </p:sp>
      <p:sp>
        <p:nvSpPr>
          <p:cNvPr id="409612" name="Text Box 12"/>
          <p:cNvSpPr txBox="1">
            <a:spLocks noChangeArrowheads="1"/>
          </p:cNvSpPr>
          <p:nvPr/>
        </p:nvSpPr>
        <p:spPr bwMode="auto">
          <a:xfrm>
            <a:off x="169863" y="4343400"/>
            <a:ext cx="7138441" cy="2308324"/>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lnSpc>
                <a:spcPct val="120000"/>
              </a:lnSpc>
            </a:pPr>
            <a:r>
              <a:rPr kumimoji="1" lang="en-US" altLang="zh-CN" dirty="0">
                <a:solidFill>
                  <a:srgbClr val="00B050"/>
                </a:solidFill>
                <a:latin typeface="微软雅黑" panose="020B0503020204020204" pitchFamily="34" charset="-122"/>
                <a:ea typeface="微软雅黑" panose="020B0503020204020204" pitchFamily="34" charset="-122"/>
              </a:rPr>
              <a:t>//grid</a:t>
            </a:r>
            <a:r>
              <a:rPr kumimoji="1" lang="zh-CN" altLang="en-US" dirty="0">
                <a:solidFill>
                  <a:srgbClr val="00B050"/>
                </a:solidFill>
                <a:latin typeface="微软雅黑" panose="020B0503020204020204" pitchFamily="34" charset="-122"/>
                <a:ea typeface="微软雅黑" panose="020B0503020204020204" pitchFamily="34" charset="-122"/>
              </a:rPr>
              <a:t>表示方格阵列，</a:t>
            </a:r>
            <a:r>
              <a:rPr kumimoji="1" lang="en-US" altLang="zh-CN" dirty="0">
                <a:solidFill>
                  <a:srgbClr val="00B050"/>
                </a:solidFill>
                <a:latin typeface="微软雅黑" panose="020B0503020204020204" pitchFamily="34" charset="-122"/>
                <a:ea typeface="微软雅黑" panose="020B0503020204020204" pitchFamily="34" charset="-122"/>
              </a:rPr>
              <a:t>n</a:t>
            </a:r>
            <a:r>
              <a:rPr kumimoji="1" lang="zh-CN" altLang="en-US" dirty="0">
                <a:solidFill>
                  <a:srgbClr val="00B050"/>
                </a:solidFill>
                <a:latin typeface="微软雅黑" panose="020B0503020204020204" pitchFamily="34" charset="-122"/>
                <a:ea typeface="微软雅黑" panose="020B0503020204020204" pitchFamily="34" charset="-122"/>
              </a:rPr>
              <a:t>行，</a:t>
            </a:r>
            <a:r>
              <a:rPr kumimoji="1" lang="en-US" altLang="zh-CN" dirty="0">
                <a:solidFill>
                  <a:srgbClr val="00B050"/>
                </a:solidFill>
                <a:latin typeface="微软雅黑" panose="020B0503020204020204" pitchFamily="34" charset="-122"/>
                <a:ea typeface="微软雅黑" panose="020B0503020204020204" pitchFamily="34" charset="-122"/>
              </a:rPr>
              <a:t>m</a:t>
            </a:r>
            <a:r>
              <a:rPr kumimoji="1" lang="zh-CN" altLang="en-US" dirty="0">
                <a:solidFill>
                  <a:srgbClr val="00B050"/>
                </a:solidFill>
                <a:latin typeface="微软雅黑" panose="020B0503020204020204" pitchFamily="34" charset="-122"/>
                <a:ea typeface="微软雅黑" panose="020B0503020204020204" pitchFamily="34" charset="-122"/>
              </a:rPr>
              <a:t>列</a:t>
            </a:r>
            <a:endParaRPr kumimoji="1" lang="en-US" altLang="zh-CN" dirty="0">
              <a:solidFill>
                <a:srgbClr val="00B050"/>
              </a:solidFill>
              <a:latin typeface="微软雅黑" panose="020B0503020204020204" pitchFamily="34" charset="-122"/>
              <a:ea typeface="微软雅黑" panose="020B0503020204020204" pitchFamily="34" charset="-122"/>
            </a:endParaRPr>
          </a:p>
          <a:p>
            <a:pPr>
              <a:lnSpc>
                <a:spcPct val="120000"/>
              </a:lnSpc>
            </a:pPr>
            <a:r>
              <a:rPr kumimoji="1" lang="en-US" altLang="zh-CN" sz="2000" dirty="0">
                <a:latin typeface="微软雅黑" panose="020B0503020204020204" pitchFamily="34" charset="-122"/>
                <a:ea typeface="微软雅黑" panose="020B0503020204020204" pitchFamily="34" charset="-122"/>
              </a:rPr>
              <a:t>for (</a:t>
            </a:r>
            <a:r>
              <a:rPr kumimoji="1" lang="en-US" altLang="zh-CN" sz="2000" dirty="0" err="1">
                <a:latin typeface="微软雅黑" panose="020B0503020204020204" pitchFamily="34" charset="-122"/>
                <a:ea typeface="微软雅黑" panose="020B0503020204020204" pitchFamily="34" charset="-122"/>
              </a:rPr>
              <a:t>int</a:t>
            </a:r>
            <a:r>
              <a:rPr kumimoji="1" lang="en-US" altLang="zh-CN" sz="2000" dirty="0">
                <a:latin typeface="微软雅黑" panose="020B0503020204020204" pitchFamily="34" charset="-122"/>
                <a:ea typeface="微软雅黑" panose="020B0503020204020204" pitchFamily="34" charset="-122"/>
              </a:rPr>
              <a:t> </a:t>
            </a:r>
            <a:r>
              <a:rPr kumimoji="1" lang="en-US" altLang="zh-CN" sz="2000" dirty="0" err="1">
                <a:latin typeface="微软雅黑" panose="020B0503020204020204" pitchFamily="34" charset="-122"/>
                <a:ea typeface="微软雅黑" panose="020B0503020204020204" pitchFamily="34" charset="-122"/>
              </a:rPr>
              <a:t>i</a:t>
            </a:r>
            <a:r>
              <a:rPr kumimoji="1" lang="en-US" altLang="zh-CN" sz="2000" dirty="0">
                <a:latin typeface="微软雅黑" panose="020B0503020204020204" pitchFamily="34" charset="-122"/>
                <a:ea typeface="微软雅黑" panose="020B0503020204020204" pitchFamily="34" charset="-122"/>
              </a:rPr>
              <a:t> = 0; </a:t>
            </a:r>
            <a:r>
              <a:rPr kumimoji="1" lang="en-US" altLang="zh-CN" sz="2000" dirty="0" err="1">
                <a:latin typeface="微软雅黑" panose="020B0503020204020204" pitchFamily="34" charset="-122"/>
                <a:ea typeface="微软雅黑" panose="020B0503020204020204" pitchFamily="34" charset="-122"/>
              </a:rPr>
              <a:t>i</a:t>
            </a:r>
            <a:r>
              <a:rPr kumimoji="1" lang="en-US" altLang="zh-CN" sz="2000" dirty="0">
                <a:latin typeface="微软雅黑" panose="020B0503020204020204" pitchFamily="34" charset="-122"/>
                <a:ea typeface="微软雅黑" panose="020B0503020204020204" pitchFamily="34" charset="-122"/>
              </a:rPr>
              <a:t> &lt;= m+1; </a:t>
            </a:r>
            <a:r>
              <a:rPr kumimoji="1" lang="en-US" altLang="zh-CN" sz="2000" dirty="0" err="1">
                <a:latin typeface="微软雅黑" panose="020B0503020204020204" pitchFamily="34" charset="-122"/>
                <a:ea typeface="微软雅黑" panose="020B0503020204020204" pitchFamily="34" charset="-122"/>
              </a:rPr>
              <a:t>i</a:t>
            </a:r>
            <a:r>
              <a:rPr kumimoji="1" lang="en-US" altLang="zh-CN" sz="2000" dirty="0">
                <a:latin typeface="微软雅黑" panose="020B0503020204020204" pitchFamily="34" charset="-122"/>
                <a:ea typeface="微软雅黑" panose="020B0503020204020204" pitchFamily="34" charset="-122"/>
              </a:rPr>
              <a:t>++)</a:t>
            </a:r>
          </a:p>
          <a:p>
            <a:pPr>
              <a:lnSpc>
                <a:spcPct val="120000"/>
              </a:lnSpc>
            </a:pPr>
            <a:r>
              <a:rPr kumimoji="1" lang="en-US" altLang="zh-CN" sz="2000" dirty="0">
                <a:latin typeface="微软雅黑" panose="020B0503020204020204" pitchFamily="34" charset="-122"/>
                <a:ea typeface="微软雅黑" panose="020B0503020204020204" pitchFamily="34" charset="-122"/>
              </a:rPr>
              <a:t>      grid[0][</a:t>
            </a:r>
            <a:r>
              <a:rPr kumimoji="1" lang="en-US" altLang="zh-CN" sz="2000" dirty="0" err="1">
                <a:latin typeface="微软雅黑" panose="020B0503020204020204" pitchFamily="34" charset="-122"/>
                <a:ea typeface="微软雅黑" panose="020B0503020204020204" pitchFamily="34" charset="-122"/>
              </a:rPr>
              <a:t>i</a:t>
            </a:r>
            <a:r>
              <a:rPr kumimoji="1" lang="en-US" altLang="zh-CN" sz="2000" dirty="0">
                <a:latin typeface="微软雅黑" panose="020B0503020204020204" pitchFamily="34" charset="-122"/>
                <a:ea typeface="微软雅黑" panose="020B0503020204020204" pitchFamily="34" charset="-122"/>
              </a:rPr>
              <a:t>] = grid[n+1][</a:t>
            </a:r>
            <a:r>
              <a:rPr kumimoji="1" lang="en-US" altLang="zh-CN" sz="2000" dirty="0" err="1">
                <a:latin typeface="微软雅黑" panose="020B0503020204020204" pitchFamily="34" charset="-122"/>
                <a:ea typeface="微软雅黑" panose="020B0503020204020204" pitchFamily="34" charset="-122"/>
              </a:rPr>
              <a:t>i</a:t>
            </a:r>
            <a:r>
              <a:rPr kumimoji="1" lang="en-US" altLang="zh-CN" sz="2000" dirty="0">
                <a:latin typeface="微软雅黑" panose="020B0503020204020204" pitchFamily="34" charset="-122"/>
                <a:ea typeface="微软雅黑" panose="020B0503020204020204" pitchFamily="34" charset="-122"/>
              </a:rPr>
              <a:t>] = 1; </a:t>
            </a:r>
            <a:r>
              <a:rPr kumimoji="1" lang="en-US" altLang="zh-CN" sz="2000" dirty="0">
                <a:solidFill>
                  <a:srgbClr val="008000"/>
                </a:solidFill>
                <a:latin typeface="微软雅黑" panose="020B0503020204020204" pitchFamily="34" charset="-122"/>
                <a:ea typeface="微软雅黑" panose="020B0503020204020204" pitchFamily="34" charset="-122"/>
              </a:rPr>
              <a:t>// </a:t>
            </a:r>
            <a:r>
              <a:rPr kumimoji="1" lang="zh-CN" altLang="en-US" sz="2000" dirty="0">
                <a:solidFill>
                  <a:srgbClr val="008000"/>
                </a:solidFill>
                <a:latin typeface="微软雅黑" panose="020B0503020204020204" pitchFamily="34" charset="-122"/>
                <a:ea typeface="微软雅黑" panose="020B0503020204020204" pitchFamily="34" charset="-122"/>
              </a:rPr>
              <a:t>顶部和底部</a:t>
            </a:r>
            <a:r>
              <a:rPr kumimoji="1" lang="zh-CN" altLang="en-US" dirty="0">
                <a:solidFill>
                  <a:srgbClr val="008000"/>
                </a:solidFill>
                <a:latin typeface="微软雅黑" panose="020B0503020204020204" pitchFamily="34" charset="-122"/>
                <a:ea typeface="微软雅黑" panose="020B0503020204020204" pitchFamily="34" charset="-122"/>
              </a:rPr>
              <a:t>被封锁</a:t>
            </a:r>
            <a:endParaRPr kumimoji="1" lang="zh-CN" altLang="en-US" sz="2000" dirty="0">
              <a:solidFill>
                <a:srgbClr val="008000"/>
              </a:solidFill>
              <a:latin typeface="微软雅黑" panose="020B0503020204020204" pitchFamily="34" charset="-122"/>
              <a:ea typeface="微软雅黑" panose="020B0503020204020204" pitchFamily="34" charset="-122"/>
            </a:endParaRPr>
          </a:p>
          <a:p>
            <a:pPr>
              <a:lnSpc>
                <a:spcPct val="120000"/>
              </a:lnSpc>
            </a:pPr>
            <a:r>
              <a:rPr kumimoji="1" lang="en-US" altLang="zh-CN" sz="2000" dirty="0">
                <a:latin typeface="微软雅黑" panose="020B0503020204020204" pitchFamily="34" charset="-122"/>
                <a:ea typeface="微软雅黑" panose="020B0503020204020204" pitchFamily="34" charset="-122"/>
              </a:rPr>
              <a:t> for (</a:t>
            </a:r>
            <a:r>
              <a:rPr kumimoji="1" lang="en-US" altLang="zh-CN" sz="2000" dirty="0" err="1">
                <a:latin typeface="微软雅黑" panose="020B0503020204020204" pitchFamily="34" charset="-122"/>
                <a:ea typeface="微软雅黑" panose="020B0503020204020204" pitchFamily="34" charset="-122"/>
              </a:rPr>
              <a:t>int</a:t>
            </a:r>
            <a:r>
              <a:rPr kumimoji="1" lang="en-US" altLang="zh-CN" sz="2000" dirty="0">
                <a:latin typeface="微软雅黑" panose="020B0503020204020204" pitchFamily="34" charset="-122"/>
                <a:ea typeface="微软雅黑" panose="020B0503020204020204" pitchFamily="34" charset="-122"/>
              </a:rPr>
              <a:t> </a:t>
            </a:r>
            <a:r>
              <a:rPr kumimoji="1" lang="en-US" altLang="zh-CN" sz="2000" dirty="0" err="1">
                <a:latin typeface="微软雅黑" panose="020B0503020204020204" pitchFamily="34" charset="-122"/>
                <a:ea typeface="微软雅黑" panose="020B0503020204020204" pitchFamily="34" charset="-122"/>
              </a:rPr>
              <a:t>i</a:t>
            </a:r>
            <a:r>
              <a:rPr kumimoji="1" lang="en-US" altLang="zh-CN" sz="2000" dirty="0">
                <a:latin typeface="微软雅黑" panose="020B0503020204020204" pitchFamily="34" charset="-122"/>
                <a:ea typeface="微软雅黑" panose="020B0503020204020204" pitchFamily="34" charset="-122"/>
              </a:rPr>
              <a:t> = 0; </a:t>
            </a:r>
            <a:r>
              <a:rPr kumimoji="1" lang="en-US" altLang="zh-CN" sz="2000" dirty="0" err="1">
                <a:latin typeface="微软雅黑" panose="020B0503020204020204" pitchFamily="34" charset="-122"/>
                <a:ea typeface="微软雅黑" panose="020B0503020204020204" pitchFamily="34" charset="-122"/>
              </a:rPr>
              <a:t>i</a:t>
            </a:r>
            <a:r>
              <a:rPr kumimoji="1" lang="en-US" altLang="zh-CN" sz="2000" dirty="0">
                <a:latin typeface="微软雅黑" panose="020B0503020204020204" pitchFamily="34" charset="-122"/>
                <a:ea typeface="微软雅黑" panose="020B0503020204020204" pitchFamily="34" charset="-122"/>
              </a:rPr>
              <a:t> &lt;= n+1; </a:t>
            </a:r>
            <a:r>
              <a:rPr kumimoji="1" lang="en-US" altLang="zh-CN" sz="2000" dirty="0" err="1">
                <a:latin typeface="微软雅黑" panose="020B0503020204020204" pitchFamily="34" charset="-122"/>
                <a:ea typeface="微软雅黑" panose="020B0503020204020204" pitchFamily="34" charset="-122"/>
              </a:rPr>
              <a:t>i</a:t>
            </a:r>
            <a:r>
              <a:rPr kumimoji="1" lang="en-US" altLang="zh-CN" sz="2000" dirty="0">
                <a:latin typeface="微软雅黑" panose="020B0503020204020204" pitchFamily="34" charset="-122"/>
                <a:ea typeface="微软雅黑" panose="020B0503020204020204" pitchFamily="34" charset="-122"/>
              </a:rPr>
              <a:t>++)</a:t>
            </a:r>
          </a:p>
          <a:p>
            <a:pPr>
              <a:lnSpc>
                <a:spcPct val="120000"/>
              </a:lnSpc>
            </a:pPr>
            <a:r>
              <a:rPr kumimoji="1" lang="en-US" altLang="zh-CN" sz="2000" dirty="0">
                <a:latin typeface="微软雅黑" panose="020B0503020204020204" pitchFamily="34" charset="-122"/>
                <a:ea typeface="微软雅黑" panose="020B0503020204020204" pitchFamily="34" charset="-122"/>
              </a:rPr>
              <a:t>      grid[</a:t>
            </a:r>
            <a:r>
              <a:rPr kumimoji="1" lang="en-US" altLang="zh-CN" sz="2000" dirty="0" err="1">
                <a:latin typeface="微软雅黑" panose="020B0503020204020204" pitchFamily="34" charset="-122"/>
                <a:ea typeface="微软雅黑" panose="020B0503020204020204" pitchFamily="34" charset="-122"/>
              </a:rPr>
              <a:t>i</a:t>
            </a:r>
            <a:r>
              <a:rPr kumimoji="1" lang="en-US" altLang="zh-CN" sz="2000" dirty="0">
                <a:latin typeface="微软雅黑" panose="020B0503020204020204" pitchFamily="34" charset="-122"/>
                <a:ea typeface="微软雅黑" panose="020B0503020204020204" pitchFamily="34" charset="-122"/>
              </a:rPr>
              <a:t>][0] = grid[</a:t>
            </a:r>
            <a:r>
              <a:rPr kumimoji="1" lang="en-US" altLang="zh-CN" sz="2000" dirty="0" err="1">
                <a:latin typeface="微软雅黑" panose="020B0503020204020204" pitchFamily="34" charset="-122"/>
                <a:ea typeface="微软雅黑" panose="020B0503020204020204" pitchFamily="34" charset="-122"/>
              </a:rPr>
              <a:t>i</a:t>
            </a:r>
            <a:r>
              <a:rPr kumimoji="1" lang="en-US" altLang="zh-CN" sz="2000" dirty="0">
                <a:latin typeface="微软雅黑" panose="020B0503020204020204" pitchFamily="34" charset="-122"/>
                <a:ea typeface="微软雅黑" panose="020B0503020204020204" pitchFamily="34" charset="-122"/>
              </a:rPr>
              <a:t>][m+1] = 1; </a:t>
            </a:r>
            <a:r>
              <a:rPr kumimoji="1" lang="en-US" altLang="zh-CN" sz="2000" dirty="0">
                <a:solidFill>
                  <a:srgbClr val="008000"/>
                </a:solidFill>
                <a:latin typeface="微软雅黑" panose="020B0503020204020204" pitchFamily="34" charset="-122"/>
                <a:ea typeface="微软雅黑" panose="020B0503020204020204" pitchFamily="34" charset="-122"/>
              </a:rPr>
              <a:t>// </a:t>
            </a:r>
            <a:r>
              <a:rPr kumimoji="1" lang="zh-CN" altLang="en-US" sz="2000" dirty="0">
                <a:solidFill>
                  <a:srgbClr val="008000"/>
                </a:solidFill>
                <a:latin typeface="微软雅黑" panose="020B0503020204020204" pitchFamily="34" charset="-122"/>
                <a:ea typeface="微软雅黑" panose="020B0503020204020204" pitchFamily="34" charset="-122"/>
              </a:rPr>
              <a:t>左翼和右翼</a:t>
            </a:r>
            <a:r>
              <a:rPr kumimoji="1" lang="zh-CN" altLang="en-US" dirty="0">
                <a:solidFill>
                  <a:srgbClr val="008000"/>
                </a:solidFill>
                <a:latin typeface="微软雅黑" panose="020B0503020204020204" pitchFamily="34" charset="-122"/>
                <a:ea typeface="微软雅黑" panose="020B0503020204020204" pitchFamily="34" charset="-122"/>
              </a:rPr>
              <a:t>被封锁</a:t>
            </a:r>
          </a:p>
          <a:p>
            <a:pPr>
              <a:lnSpc>
                <a:spcPct val="120000"/>
              </a:lnSpc>
            </a:pPr>
            <a:endParaRPr kumimoji="1" lang="zh-CN" altLang="en-US" sz="2000" dirty="0">
              <a:solidFill>
                <a:srgbClr val="008000"/>
              </a:solidFill>
              <a:latin typeface="微软雅黑" panose="020B0503020204020204" pitchFamily="34" charset="-122"/>
              <a:ea typeface="微软雅黑" panose="020B0503020204020204" pitchFamily="34" charset="-122"/>
            </a:endParaRPr>
          </a:p>
        </p:txBody>
      </p:sp>
      <p:sp>
        <p:nvSpPr>
          <p:cNvPr id="409613" name="AutoShape 13"/>
          <p:cNvSpPr>
            <a:spLocks noChangeArrowheads="1"/>
          </p:cNvSpPr>
          <p:nvPr/>
        </p:nvSpPr>
        <p:spPr bwMode="auto">
          <a:xfrm>
            <a:off x="6084168" y="3386792"/>
            <a:ext cx="2589213" cy="914400"/>
          </a:xfrm>
          <a:prstGeom prst="wedgeRoundRectCallout">
            <a:avLst>
              <a:gd name="adj1" fmla="val -102116"/>
              <a:gd name="adj2" fmla="val 51042"/>
              <a:gd name="adj3" fmla="val 16667"/>
            </a:avLst>
          </a:prstGeom>
          <a:solidFill>
            <a:srgbClr val="FFFF99"/>
          </a:solidFill>
          <a:ln w="6350">
            <a:solidFill>
              <a:srgbClr val="DC59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a:r>
              <a:rPr lang="zh-CN" altLang="en-US" sz="2400" b="1" dirty="0">
                <a:latin typeface="微软雅黑" panose="020B0503020204020204" pitchFamily="34" charset="-122"/>
                <a:ea typeface="微软雅黑" panose="020B0503020204020204" pitchFamily="34" charset="-122"/>
              </a:rPr>
              <a:t>设置边界的围墙</a:t>
            </a:r>
          </a:p>
        </p:txBody>
      </p:sp>
    </p:spTree>
    <p:extLst>
      <p:ext uri="{BB962C8B-B14F-4D97-AF65-F5344CB8AC3E}">
        <p14:creationId xmlns:p14="http://schemas.microsoft.com/office/powerpoint/2010/main" val="18024806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r>
              <a:rPr lang="zh-CN" altLang="en-US"/>
              <a:t>布线问题</a:t>
            </a:r>
          </a:p>
        </p:txBody>
      </p:sp>
      <p:sp>
        <p:nvSpPr>
          <p:cNvPr id="410634" name="Text Box 10"/>
          <p:cNvSpPr txBox="1">
            <a:spLocks noChangeArrowheads="1"/>
          </p:cNvSpPr>
          <p:nvPr/>
        </p:nvSpPr>
        <p:spPr bwMode="auto">
          <a:xfrm>
            <a:off x="395288" y="1124744"/>
            <a:ext cx="8208962" cy="4154984"/>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nSpc>
                <a:spcPct val="120000"/>
              </a:lnSpc>
            </a:pPr>
            <a:r>
              <a:rPr kumimoji="1" lang="en-US" altLang="zh-CN" sz="2000" dirty="0">
                <a:latin typeface="微软雅黑" panose="020B0503020204020204" pitchFamily="34" charset="-122"/>
                <a:ea typeface="微软雅黑" panose="020B0503020204020204" pitchFamily="34" charset="-122"/>
              </a:rPr>
              <a:t>for (int </a:t>
            </a:r>
            <a:r>
              <a:rPr kumimoji="1" lang="en-US" altLang="zh-CN" sz="2000" dirty="0" err="1">
                <a:latin typeface="微软雅黑" panose="020B0503020204020204" pitchFamily="34" charset="-122"/>
                <a:ea typeface="微软雅黑" panose="020B0503020204020204" pitchFamily="34" charset="-122"/>
              </a:rPr>
              <a:t>i</a:t>
            </a:r>
            <a:r>
              <a:rPr kumimoji="1" lang="en-US" altLang="zh-CN" sz="2000" dirty="0">
                <a:latin typeface="微软雅黑" panose="020B0503020204020204" pitchFamily="34" charset="-122"/>
                <a:ea typeface="微软雅黑" panose="020B0503020204020204" pitchFamily="34" charset="-122"/>
              </a:rPr>
              <a:t> = 0; </a:t>
            </a:r>
            <a:r>
              <a:rPr kumimoji="1" lang="en-US" altLang="zh-CN" sz="2000" dirty="0" err="1">
                <a:latin typeface="微软雅黑" panose="020B0503020204020204" pitchFamily="34" charset="-122"/>
                <a:ea typeface="微软雅黑" panose="020B0503020204020204" pitchFamily="34" charset="-122"/>
              </a:rPr>
              <a:t>i</a:t>
            </a:r>
            <a:r>
              <a:rPr kumimoji="1" lang="en-US" altLang="zh-CN" sz="2000" dirty="0">
                <a:latin typeface="微软雅黑" panose="020B0503020204020204" pitchFamily="34" charset="-122"/>
                <a:ea typeface="微软雅黑" panose="020B0503020204020204" pitchFamily="34" charset="-122"/>
              </a:rPr>
              <a:t> &lt; </a:t>
            </a:r>
            <a:r>
              <a:rPr kumimoji="1" lang="en-US" altLang="zh-CN" sz="2000" dirty="0" err="1">
                <a:latin typeface="微软雅黑" panose="020B0503020204020204" pitchFamily="34" charset="-122"/>
                <a:ea typeface="微软雅黑" panose="020B0503020204020204" pitchFamily="34" charset="-122"/>
              </a:rPr>
              <a:t>NumOfNbrs</a:t>
            </a:r>
            <a:r>
              <a:rPr kumimoji="1" lang="en-US" altLang="zh-CN" sz="2000" dirty="0">
                <a:latin typeface="微软雅黑" panose="020B0503020204020204" pitchFamily="34" charset="-122"/>
                <a:ea typeface="微软雅黑" panose="020B0503020204020204" pitchFamily="34" charset="-122"/>
              </a:rPr>
              <a:t>; </a:t>
            </a:r>
            <a:r>
              <a:rPr kumimoji="1" lang="en-US" altLang="zh-CN" sz="2000" dirty="0" err="1">
                <a:latin typeface="微软雅黑" panose="020B0503020204020204" pitchFamily="34" charset="-122"/>
                <a:ea typeface="微软雅黑" panose="020B0503020204020204" pitchFamily="34" charset="-122"/>
              </a:rPr>
              <a:t>i</a:t>
            </a:r>
            <a:r>
              <a:rPr kumimoji="1" lang="en-US" altLang="zh-CN" sz="2000" dirty="0">
                <a:latin typeface="微软雅黑" panose="020B0503020204020204" pitchFamily="34" charset="-122"/>
                <a:ea typeface="微软雅黑" panose="020B0503020204020204" pitchFamily="34" charset="-122"/>
              </a:rPr>
              <a:t>++) {</a:t>
            </a:r>
            <a:r>
              <a:rPr kumimoji="1" lang="en-US" altLang="zh-CN" dirty="0">
                <a:latin typeface="微软雅黑" panose="020B0503020204020204" pitchFamily="34" charset="-122"/>
                <a:ea typeface="微软雅黑" panose="020B0503020204020204" pitchFamily="34" charset="-122"/>
              </a:rPr>
              <a:t>// </a:t>
            </a:r>
            <a:r>
              <a:rPr kumimoji="1" lang="en-US" altLang="zh-CN" dirty="0" err="1">
                <a:solidFill>
                  <a:srgbClr val="FF0000"/>
                </a:solidFill>
                <a:latin typeface="微软雅黑" panose="020B0503020204020204" pitchFamily="34" charset="-122"/>
                <a:ea typeface="微软雅黑" panose="020B0503020204020204" pitchFamily="34" charset="-122"/>
              </a:rPr>
              <a:t>NumOfNbrs</a:t>
            </a:r>
            <a:r>
              <a:rPr kumimoji="1" lang="zh-CN" altLang="en-US" dirty="0">
                <a:solidFill>
                  <a:srgbClr val="FF0000"/>
                </a:solidFill>
                <a:latin typeface="微软雅黑" panose="020B0503020204020204" pitchFamily="34" charset="-122"/>
                <a:ea typeface="微软雅黑" panose="020B0503020204020204" pitchFamily="34" charset="-122"/>
              </a:rPr>
              <a:t>相邻方格数</a:t>
            </a:r>
            <a:endParaRPr kumimoji="1" lang="en-US" altLang="zh-CN" sz="2000" dirty="0">
              <a:latin typeface="微软雅黑" panose="020B0503020204020204" pitchFamily="34" charset="-122"/>
              <a:ea typeface="微软雅黑" panose="020B0503020204020204" pitchFamily="34" charset="-122"/>
            </a:endParaRPr>
          </a:p>
          <a:p>
            <a:pPr>
              <a:lnSpc>
                <a:spcPct val="120000"/>
              </a:lnSpc>
            </a:pPr>
            <a:r>
              <a:rPr kumimoji="1" lang="en-US" altLang="zh-CN" sz="2000" dirty="0">
                <a:latin typeface="微软雅黑" panose="020B0503020204020204" pitchFamily="34" charset="-122"/>
                <a:ea typeface="微软雅黑" panose="020B0503020204020204" pitchFamily="34" charset="-122"/>
              </a:rPr>
              <a:t>         </a:t>
            </a:r>
            <a:r>
              <a:rPr kumimoji="1" lang="en-US" altLang="zh-CN" sz="2000" dirty="0" err="1">
                <a:latin typeface="微软雅黑" panose="020B0503020204020204" pitchFamily="34" charset="-122"/>
                <a:ea typeface="微软雅黑" panose="020B0503020204020204" pitchFamily="34" charset="-122"/>
              </a:rPr>
              <a:t>nbr.row</a:t>
            </a:r>
            <a:r>
              <a:rPr kumimoji="1" lang="en-US" altLang="zh-CN" sz="2000" dirty="0">
                <a:latin typeface="微软雅黑" panose="020B0503020204020204" pitchFamily="34" charset="-122"/>
                <a:ea typeface="微软雅黑" panose="020B0503020204020204" pitchFamily="34" charset="-122"/>
              </a:rPr>
              <a:t> = </a:t>
            </a:r>
            <a:r>
              <a:rPr kumimoji="1" lang="en-US" altLang="zh-CN" sz="2000" dirty="0" err="1">
                <a:latin typeface="微软雅黑" panose="020B0503020204020204" pitchFamily="34" charset="-122"/>
                <a:ea typeface="微软雅黑" panose="020B0503020204020204" pitchFamily="34" charset="-122"/>
              </a:rPr>
              <a:t>here.row</a:t>
            </a:r>
            <a:r>
              <a:rPr kumimoji="1" lang="en-US" altLang="zh-CN" sz="2000" dirty="0">
                <a:latin typeface="微软雅黑" panose="020B0503020204020204" pitchFamily="34" charset="-122"/>
                <a:ea typeface="微软雅黑" panose="020B0503020204020204" pitchFamily="34" charset="-122"/>
              </a:rPr>
              <a:t> + offset[</a:t>
            </a:r>
            <a:r>
              <a:rPr kumimoji="1" lang="en-US" altLang="zh-CN" sz="2000" dirty="0" err="1">
                <a:latin typeface="微软雅黑" panose="020B0503020204020204" pitchFamily="34" charset="-122"/>
                <a:ea typeface="微软雅黑" panose="020B0503020204020204" pitchFamily="34" charset="-122"/>
              </a:rPr>
              <a:t>i</a:t>
            </a:r>
            <a:r>
              <a:rPr kumimoji="1" lang="en-US" altLang="zh-CN" sz="2000" dirty="0">
                <a:latin typeface="微软雅黑" panose="020B0503020204020204" pitchFamily="34" charset="-122"/>
                <a:ea typeface="微软雅黑" panose="020B0503020204020204" pitchFamily="34" charset="-122"/>
              </a:rPr>
              <a:t>].row;</a:t>
            </a:r>
          </a:p>
          <a:p>
            <a:pPr>
              <a:lnSpc>
                <a:spcPct val="120000"/>
              </a:lnSpc>
            </a:pPr>
            <a:r>
              <a:rPr kumimoji="1" lang="en-US" altLang="zh-CN" sz="2000" dirty="0">
                <a:latin typeface="微软雅黑" panose="020B0503020204020204" pitchFamily="34" charset="-122"/>
                <a:ea typeface="微软雅黑" panose="020B0503020204020204" pitchFamily="34" charset="-122"/>
              </a:rPr>
              <a:t>         </a:t>
            </a:r>
            <a:r>
              <a:rPr kumimoji="1" lang="en-US" altLang="zh-CN" sz="2000" dirty="0" err="1">
                <a:latin typeface="微软雅黑" panose="020B0503020204020204" pitchFamily="34" charset="-122"/>
                <a:ea typeface="微软雅黑" panose="020B0503020204020204" pitchFamily="34" charset="-122"/>
              </a:rPr>
              <a:t>nbr.col</a:t>
            </a:r>
            <a:r>
              <a:rPr kumimoji="1" lang="en-US" altLang="zh-CN" sz="2000" dirty="0">
                <a:latin typeface="微软雅黑" panose="020B0503020204020204" pitchFamily="34" charset="-122"/>
                <a:ea typeface="微软雅黑" panose="020B0503020204020204" pitchFamily="34" charset="-122"/>
              </a:rPr>
              <a:t> = </a:t>
            </a:r>
            <a:r>
              <a:rPr kumimoji="1" lang="en-US" altLang="zh-CN" sz="2000" dirty="0" err="1">
                <a:latin typeface="微软雅黑" panose="020B0503020204020204" pitchFamily="34" charset="-122"/>
                <a:ea typeface="微软雅黑" panose="020B0503020204020204" pitchFamily="34" charset="-122"/>
              </a:rPr>
              <a:t>here.col</a:t>
            </a:r>
            <a:r>
              <a:rPr kumimoji="1" lang="en-US" altLang="zh-CN" sz="2000" dirty="0">
                <a:latin typeface="微软雅黑" panose="020B0503020204020204" pitchFamily="34" charset="-122"/>
                <a:ea typeface="微软雅黑" panose="020B0503020204020204" pitchFamily="34" charset="-122"/>
              </a:rPr>
              <a:t> + offset[</a:t>
            </a:r>
            <a:r>
              <a:rPr kumimoji="1" lang="en-US" altLang="zh-CN" sz="2000" dirty="0" err="1">
                <a:latin typeface="微软雅黑" panose="020B0503020204020204" pitchFamily="34" charset="-122"/>
                <a:ea typeface="微软雅黑" panose="020B0503020204020204" pitchFamily="34" charset="-122"/>
              </a:rPr>
              <a:t>i</a:t>
            </a:r>
            <a:r>
              <a:rPr kumimoji="1" lang="en-US" altLang="zh-CN" sz="2000" dirty="0">
                <a:latin typeface="微软雅黑" panose="020B0503020204020204" pitchFamily="34" charset="-122"/>
                <a:ea typeface="微软雅黑" panose="020B0503020204020204" pitchFamily="34" charset="-122"/>
              </a:rPr>
              <a:t>].col;</a:t>
            </a:r>
          </a:p>
          <a:p>
            <a:pPr>
              <a:lnSpc>
                <a:spcPct val="120000"/>
              </a:lnSpc>
            </a:pPr>
            <a:r>
              <a:rPr kumimoji="1" lang="en-US" altLang="zh-CN" sz="2000" dirty="0">
                <a:latin typeface="微软雅黑" panose="020B0503020204020204" pitchFamily="34" charset="-122"/>
                <a:ea typeface="微软雅黑" panose="020B0503020204020204" pitchFamily="34" charset="-122"/>
              </a:rPr>
              <a:t>         if (grid[</a:t>
            </a:r>
            <a:r>
              <a:rPr kumimoji="1" lang="en-US" altLang="zh-CN" sz="2000" dirty="0" err="1">
                <a:latin typeface="微软雅黑" panose="020B0503020204020204" pitchFamily="34" charset="-122"/>
                <a:ea typeface="微软雅黑" panose="020B0503020204020204" pitchFamily="34" charset="-122"/>
              </a:rPr>
              <a:t>nbr.row</a:t>
            </a:r>
            <a:r>
              <a:rPr kumimoji="1" lang="en-US" altLang="zh-CN" sz="2000" dirty="0">
                <a:latin typeface="微软雅黑" panose="020B0503020204020204" pitchFamily="34" charset="-122"/>
                <a:ea typeface="微软雅黑" panose="020B0503020204020204" pitchFamily="34" charset="-122"/>
              </a:rPr>
              <a:t>][</a:t>
            </a:r>
            <a:r>
              <a:rPr kumimoji="1" lang="en-US" altLang="zh-CN" sz="2000" dirty="0" err="1">
                <a:latin typeface="微软雅黑" panose="020B0503020204020204" pitchFamily="34" charset="-122"/>
                <a:ea typeface="微软雅黑" panose="020B0503020204020204" pitchFamily="34" charset="-122"/>
              </a:rPr>
              <a:t>nbr.col</a:t>
            </a:r>
            <a:r>
              <a:rPr kumimoji="1" lang="en-US" altLang="zh-CN" sz="2000" dirty="0">
                <a:latin typeface="微软雅黑" panose="020B0503020204020204" pitchFamily="34" charset="-122"/>
                <a:ea typeface="微软雅黑" panose="020B0503020204020204" pitchFamily="34" charset="-122"/>
              </a:rPr>
              <a:t>] == 0) {</a:t>
            </a:r>
          </a:p>
          <a:p>
            <a:pPr>
              <a:lnSpc>
                <a:spcPct val="120000"/>
              </a:lnSpc>
            </a:pPr>
            <a:r>
              <a:rPr kumimoji="1" lang="en-US" altLang="zh-CN" sz="2000" dirty="0">
                <a:solidFill>
                  <a:srgbClr val="008000"/>
                </a:solidFill>
                <a:latin typeface="微软雅黑" panose="020B0503020204020204" pitchFamily="34" charset="-122"/>
                <a:ea typeface="微软雅黑" panose="020B0503020204020204" pitchFamily="34" charset="-122"/>
              </a:rPr>
              <a:t>             // </a:t>
            </a:r>
            <a:r>
              <a:rPr kumimoji="1" lang="zh-CN" altLang="en-US" sz="2000" dirty="0">
                <a:solidFill>
                  <a:srgbClr val="008000"/>
                </a:solidFill>
                <a:latin typeface="微软雅黑" panose="020B0503020204020204" pitchFamily="34" charset="-122"/>
                <a:ea typeface="微软雅黑" panose="020B0503020204020204" pitchFamily="34" charset="-122"/>
              </a:rPr>
              <a:t>该方格未标记</a:t>
            </a:r>
          </a:p>
          <a:p>
            <a:pPr>
              <a:lnSpc>
                <a:spcPct val="120000"/>
              </a:lnSpc>
            </a:pPr>
            <a:r>
              <a:rPr kumimoji="1" lang="zh-CN" altLang="en-US" sz="2000" dirty="0">
                <a:latin typeface="微软雅黑" panose="020B0503020204020204" pitchFamily="34" charset="-122"/>
                <a:ea typeface="微软雅黑" panose="020B0503020204020204" pitchFamily="34" charset="-122"/>
              </a:rPr>
              <a:t>             </a:t>
            </a:r>
            <a:r>
              <a:rPr kumimoji="1" lang="en-US" altLang="zh-CN" sz="2000" dirty="0">
                <a:latin typeface="微软雅黑" panose="020B0503020204020204" pitchFamily="34" charset="-122"/>
                <a:ea typeface="微软雅黑" panose="020B0503020204020204" pitchFamily="34" charset="-122"/>
              </a:rPr>
              <a:t>grid[</a:t>
            </a:r>
            <a:r>
              <a:rPr kumimoji="1" lang="en-US" altLang="zh-CN" sz="2000" dirty="0" err="1">
                <a:latin typeface="微软雅黑" panose="020B0503020204020204" pitchFamily="34" charset="-122"/>
                <a:ea typeface="微软雅黑" panose="020B0503020204020204" pitchFamily="34" charset="-122"/>
              </a:rPr>
              <a:t>nbr.row</a:t>
            </a:r>
            <a:r>
              <a:rPr kumimoji="1" lang="en-US" altLang="zh-CN" sz="2000" dirty="0">
                <a:latin typeface="微软雅黑" panose="020B0503020204020204" pitchFamily="34" charset="-122"/>
                <a:ea typeface="微软雅黑" panose="020B0503020204020204" pitchFamily="34" charset="-122"/>
              </a:rPr>
              <a:t>][</a:t>
            </a:r>
            <a:r>
              <a:rPr kumimoji="1" lang="en-US" altLang="zh-CN" sz="2000" dirty="0" err="1">
                <a:latin typeface="微软雅黑" panose="020B0503020204020204" pitchFamily="34" charset="-122"/>
                <a:ea typeface="微软雅黑" panose="020B0503020204020204" pitchFamily="34" charset="-122"/>
              </a:rPr>
              <a:t>nbr.col</a:t>
            </a:r>
            <a:r>
              <a:rPr kumimoji="1" lang="en-US" altLang="zh-CN" sz="2000" dirty="0">
                <a:latin typeface="微软雅黑" panose="020B0503020204020204" pitchFamily="34" charset="-122"/>
                <a:ea typeface="微软雅黑" panose="020B0503020204020204" pitchFamily="34" charset="-122"/>
              </a:rPr>
              <a:t>]</a:t>
            </a:r>
          </a:p>
          <a:p>
            <a:pPr>
              <a:lnSpc>
                <a:spcPct val="120000"/>
              </a:lnSpc>
            </a:pPr>
            <a:r>
              <a:rPr kumimoji="1" lang="en-US" altLang="zh-CN" sz="2000" dirty="0">
                <a:latin typeface="微软雅黑" panose="020B0503020204020204" pitchFamily="34" charset="-122"/>
                <a:ea typeface="微软雅黑" panose="020B0503020204020204" pitchFamily="34" charset="-122"/>
              </a:rPr>
              <a:t>                = grid[</a:t>
            </a:r>
            <a:r>
              <a:rPr kumimoji="1" lang="en-US" altLang="zh-CN" sz="2000" dirty="0" err="1">
                <a:latin typeface="微软雅黑" panose="020B0503020204020204" pitchFamily="34" charset="-122"/>
                <a:ea typeface="微软雅黑" panose="020B0503020204020204" pitchFamily="34" charset="-122"/>
              </a:rPr>
              <a:t>here.row</a:t>
            </a:r>
            <a:r>
              <a:rPr kumimoji="1" lang="en-US" altLang="zh-CN" sz="2000" dirty="0">
                <a:latin typeface="微软雅黑" panose="020B0503020204020204" pitchFamily="34" charset="-122"/>
                <a:ea typeface="微软雅黑" panose="020B0503020204020204" pitchFamily="34" charset="-122"/>
              </a:rPr>
              <a:t>][</a:t>
            </a:r>
            <a:r>
              <a:rPr kumimoji="1" lang="en-US" altLang="zh-CN" sz="2000" dirty="0" err="1">
                <a:latin typeface="微软雅黑" panose="020B0503020204020204" pitchFamily="34" charset="-122"/>
                <a:ea typeface="微软雅黑" panose="020B0503020204020204" pitchFamily="34" charset="-122"/>
              </a:rPr>
              <a:t>here.col</a:t>
            </a:r>
            <a:r>
              <a:rPr kumimoji="1" lang="en-US" altLang="zh-CN" sz="2000" dirty="0">
                <a:latin typeface="微软雅黑" panose="020B0503020204020204" pitchFamily="34" charset="-122"/>
                <a:ea typeface="微软雅黑" panose="020B0503020204020204" pitchFamily="34" charset="-122"/>
              </a:rPr>
              <a:t>] + 1;</a:t>
            </a:r>
          </a:p>
          <a:p>
            <a:pPr>
              <a:lnSpc>
                <a:spcPct val="120000"/>
              </a:lnSpc>
            </a:pPr>
            <a:r>
              <a:rPr kumimoji="1" lang="en-US" altLang="zh-CN" sz="2000" dirty="0">
                <a:latin typeface="微软雅黑" panose="020B0503020204020204" pitchFamily="34" charset="-122"/>
                <a:ea typeface="微软雅黑" panose="020B0503020204020204" pitchFamily="34" charset="-122"/>
              </a:rPr>
              <a:t>             if ((</a:t>
            </a:r>
            <a:r>
              <a:rPr kumimoji="1" lang="en-US" altLang="zh-CN" sz="2000" dirty="0" err="1">
                <a:latin typeface="微软雅黑" panose="020B0503020204020204" pitchFamily="34" charset="-122"/>
                <a:ea typeface="微软雅黑" panose="020B0503020204020204" pitchFamily="34" charset="-122"/>
              </a:rPr>
              <a:t>nbr.row</a:t>
            </a:r>
            <a:r>
              <a:rPr kumimoji="1" lang="en-US" altLang="zh-CN" sz="2000" dirty="0">
                <a:latin typeface="微软雅黑" panose="020B0503020204020204" pitchFamily="34" charset="-122"/>
                <a:ea typeface="微软雅黑" panose="020B0503020204020204" pitchFamily="34" charset="-122"/>
              </a:rPr>
              <a:t> == </a:t>
            </a:r>
            <a:r>
              <a:rPr kumimoji="1" lang="en-US" altLang="zh-CN" sz="2000" dirty="0" err="1">
                <a:latin typeface="微软雅黑" panose="020B0503020204020204" pitchFamily="34" charset="-122"/>
                <a:ea typeface="微软雅黑" panose="020B0503020204020204" pitchFamily="34" charset="-122"/>
              </a:rPr>
              <a:t>finish.row</a:t>
            </a:r>
            <a:r>
              <a:rPr kumimoji="1" lang="en-US" altLang="zh-CN" sz="2000" dirty="0">
                <a:latin typeface="微软雅黑" panose="020B0503020204020204" pitchFamily="34" charset="-122"/>
                <a:ea typeface="微软雅黑" panose="020B0503020204020204" pitchFamily="34" charset="-122"/>
              </a:rPr>
              <a:t>) &amp;&amp; (</a:t>
            </a:r>
            <a:r>
              <a:rPr kumimoji="1" lang="en-US" altLang="zh-CN" sz="2000" dirty="0" err="1">
                <a:latin typeface="微软雅黑" panose="020B0503020204020204" pitchFamily="34" charset="-122"/>
                <a:ea typeface="微软雅黑" panose="020B0503020204020204" pitchFamily="34" charset="-122"/>
              </a:rPr>
              <a:t>nbr.col</a:t>
            </a:r>
            <a:r>
              <a:rPr kumimoji="1" lang="en-US" altLang="zh-CN" sz="2000" dirty="0">
                <a:latin typeface="微软雅黑" panose="020B0503020204020204" pitchFamily="34" charset="-122"/>
                <a:ea typeface="微软雅黑" panose="020B0503020204020204" pitchFamily="34" charset="-122"/>
              </a:rPr>
              <a:t> == </a:t>
            </a:r>
            <a:r>
              <a:rPr kumimoji="1" lang="en-US" altLang="zh-CN" sz="2000" dirty="0" err="1">
                <a:latin typeface="微软雅黑" panose="020B0503020204020204" pitchFamily="34" charset="-122"/>
                <a:ea typeface="微软雅黑" panose="020B0503020204020204" pitchFamily="34" charset="-122"/>
              </a:rPr>
              <a:t>finish.col</a:t>
            </a:r>
            <a:r>
              <a:rPr kumimoji="1" lang="en-US" altLang="zh-CN" sz="2000" dirty="0">
                <a:latin typeface="微软雅黑" panose="020B0503020204020204" pitchFamily="34" charset="-122"/>
                <a:ea typeface="微软雅黑" panose="020B0503020204020204" pitchFamily="34" charset="-122"/>
              </a:rPr>
              <a:t>)) </a:t>
            </a:r>
          </a:p>
          <a:p>
            <a:pPr>
              <a:lnSpc>
                <a:spcPct val="120000"/>
              </a:lnSpc>
            </a:pPr>
            <a:r>
              <a:rPr kumimoji="1" lang="en-US" altLang="zh-CN" sz="2000" dirty="0">
                <a:latin typeface="微软雅黑" panose="020B0503020204020204" pitchFamily="34" charset="-122"/>
                <a:ea typeface="微软雅黑" panose="020B0503020204020204" pitchFamily="34" charset="-122"/>
              </a:rPr>
              <a:t>	     break; </a:t>
            </a:r>
            <a:r>
              <a:rPr kumimoji="1" lang="en-US" altLang="zh-CN" sz="2000" dirty="0">
                <a:solidFill>
                  <a:srgbClr val="008000"/>
                </a:solidFill>
                <a:latin typeface="微软雅黑" panose="020B0503020204020204" pitchFamily="34" charset="-122"/>
                <a:ea typeface="微软雅黑" panose="020B0503020204020204" pitchFamily="34" charset="-122"/>
              </a:rPr>
              <a:t>// </a:t>
            </a:r>
            <a:r>
              <a:rPr kumimoji="1" lang="zh-CN" altLang="en-US" sz="2000" dirty="0">
                <a:solidFill>
                  <a:srgbClr val="008000"/>
                </a:solidFill>
                <a:latin typeface="微软雅黑" panose="020B0503020204020204" pitchFamily="34" charset="-122"/>
                <a:ea typeface="微软雅黑" panose="020B0503020204020204" pitchFamily="34" charset="-122"/>
              </a:rPr>
              <a:t>完成布线</a:t>
            </a:r>
          </a:p>
          <a:p>
            <a:pPr>
              <a:lnSpc>
                <a:spcPct val="120000"/>
              </a:lnSpc>
            </a:pPr>
            <a:r>
              <a:rPr kumimoji="1" lang="zh-CN" altLang="en-US" sz="2000" dirty="0">
                <a:latin typeface="微软雅黑" panose="020B0503020204020204" pitchFamily="34" charset="-122"/>
                <a:ea typeface="微软雅黑" panose="020B0503020204020204" pitchFamily="34" charset="-122"/>
              </a:rPr>
              <a:t>         </a:t>
            </a:r>
            <a:r>
              <a:rPr kumimoji="1" lang="en-US" altLang="zh-CN" sz="2000" dirty="0" err="1">
                <a:latin typeface="微软雅黑" panose="020B0503020204020204" pitchFamily="34" charset="-122"/>
                <a:ea typeface="微软雅黑" panose="020B0503020204020204" pitchFamily="34" charset="-122"/>
              </a:rPr>
              <a:t>Q.Add</a:t>
            </a:r>
            <a:r>
              <a:rPr kumimoji="1" lang="en-US" altLang="zh-CN" sz="2000" dirty="0">
                <a:latin typeface="微软雅黑" panose="020B0503020204020204" pitchFamily="34" charset="-122"/>
                <a:ea typeface="微软雅黑" panose="020B0503020204020204" pitchFamily="34" charset="-122"/>
              </a:rPr>
              <a:t>(</a:t>
            </a:r>
            <a:r>
              <a:rPr kumimoji="1" lang="en-US" altLang="zh-CN" sz="2000" dirty="0" err="1">
                <a:latin typeface="微软雅黑" panose="020B0503020204020204" pitchFamily="34" charset="-122"/>
                <a:ea typeface="微软雅黑" panose="020B0503020204020204" pitchFamily="34" charset="-122"/>
              </a:rPr>
              <a:t>nbr</a:t>
            </a:r>
            <a:r>
              <a:rPr kumimoji="1" lang="en-US" altLang="zh-CN" sz="2000" dirty="0">
                <a:latin typeface="微软雅黑" panose="020B0503020204020204" pitchFamily="34" charset="-122"/>
                <a:ea typeface="微软雅黑" panose="020B0503020204020204" pitchFamily="34" charset="-122"/>
              </a:rPr>
              <a:t>);} </a:t>
            </a:r>
          </a:p>
          <a:p>
            <a:pPr>
              <a:lnSpc>
                <a:spcPct val="120000"/>
              </a:lnSpc>
            </a:pPr>
            <a:r>
              <a:rPr kumimoji="1" lang="en-US" altLang="zh-CN" sz="2000" dirty="0">
                <a:latin typeface="微软雅黑" panose="020B0503020204020204" pitchFamily="34" charset="-122"/>
                <a:ea typeface="微软雅黑" panose="020B0503020204020204" pitchFamily="34" charset="-122"/>
              </a:rPr>
              <a:t>         }</a:t>
            </a:r>
          </a:p>
        </p:txBody>
      </p:sp>
      <p:sp>
        <p:nvSpPr>
          <p:cNvPr id="410636" name="Text Box 12"/>
          <p:cNvSpPr txBox="1">
            <a:spLocks noChangeArrowheads="1"/>
          </p:cNvSpPr>
          <p:nvPr/>
        </p:nvSpPr>
        <p:spPr bwMode="auto">
          <a:xfrm>
            <a:off x="611188" y="5734050"/>
            <a:ext cx="7777162" cy="94615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800" dirty="0">
                <a:latin typeface="微软雅黑" panose="020B0503020204020204" pitchFamily="34" charset="-122"/>
                <a:ea typeface="微软雅黑" panose="020B0503020204020204" pitchFamily="34" charset="-122"/>
              </a:rPr>
              <a:t>找到目标位置后，可以通过回溯方法找到这条最短路径。</a:t>
            </a:r>
          </a:p>
        </p:txBody>
      </p:sp>
      <p:sp>
        <p:nvSpPr>
          <p:cNvPr id="5" name="AutoShape 9"/>
          <p:cNvSpPr>
            <a:spLocks noChangeArrowheads="1"/>
          </p:cNvSpPr>
          <p:nvPr/>
        </p:nvSpPr>
        <p:spPr bwMode="auto">
          <a:xfrm>
            <a:off x="5580112" y="2085975"/>
            <a:ext cx="2449513" cy="914400"/>
          </a:xfrm>
          <a:prstGeom prst="wedgeRoundRectCallout">
            <a:avLst>
              <a:gd name="adj1" fmla="val -99642"/>
              <a:gd name="adj2" fmla="val 75523"/>
              <a:gd name="adj3" fmla="val 16667"/>
            </a:avLst>
          </a:prstGeom>
          <a:solidFill>
            <a:srgbClr val="FFFF00"/>
          </a:solidFill>
          <a:ln w="6350">
            <a:solidFill>
              <a:schemeClr val="hlink"/>
            </a:solidFill>
            <a:miter lim="800000"/>
            <a:headEnd/>
            <a:tailEnd/>
          </a:ln>
          <a:effectLst/>
        </p:spPr>
        <p:txBody>
          <a:bodyPr anchor="ctr"/>
          <a:lstStyle/>
          <a:p>
            <a:pPr algn="ctr"/>
            <a:r>
              <a:rPr lang="zh-CN" altLang="en-US" sz="2000" b="1" i="0" dirty="0">
                <a:solidFill>
                  <a:schemeClr val="tx1"/>
                </a:solidFill>
                <a:effectLst/>
                <a:latin typeface="微软雅黑" panose="020B0503020204020204" pitchFamily="34" charset="-122"/>
                <a:ea typeface="微软雅黑" panose="020B0503020204020204" pitchFamily="34" charset="-122"/>
              </a:rPr>
              <a:t>标记可达相邻方格</a:t>
            </a:r>
          </a:p>
        </p:txBody>
      </p:sp>
    </p:spTree>
    <p:extLst>
      <p:ext uri="{BB962C8B-B14F-4D97-AF65-F5344CB8AC3E}">
        <p14:creationId xmlns:p14="http://schemas.microsoft.com/office/powerpoint/2010/main" val="2914290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body" idx="1"/>
          </p:nvPr>
        </p:nvSpPr>
        <p:spPr>
          <a:xfrm>
            <a:off x="503237" y="548680"/>
            <a:ext cx="8137525" cy="574675"/>
          </a:xfrm>
        </p:spPr>
        <p:txBody>
          <a:bodyPr/>
          <a:lstStyle/>
          <a:p>
            <a:pPr>
              <a:lnSpc>
                <a:spcPct val="90000"/>
              </a:lnSpc>
              <a:buClr>
                <a:srgbClr val="CC0000"/>
              </a:buClr>
              <a:buFont typeface="Wingdings" pitchFamily="2" charset="2"/>
              <a:buChar char="n"/>
            </a:pPr>
            <a:r>
              <a:rPr kumimoji="1" lang="zh-CN" altLang="en-US" sz="2400" dirty="0"/>
              <a:t>这个问题用</a:t>
            </a:r>
            <a:r>
              <a:rPr kumimoji="1" lang="zh-CN" altLang="en-US" sz="2400" b="1" dirty="0"/>
              <a:t>回溯法</a:t>
            </a:r>
            <a:r>
              <a:rPr kumimoji="1" lang="zh-CN" altLang="en-US" sz="2400" dirty="0"/>
              <a:t>来处理如何？</a:t>
            </a:r>
          </a:p>
        </p:txBody>
      </p:sp>
      <p:sp>
        <p:nvSpPr>
          <p:cNvPr id="399363" name="Rectangle 3"/>
          <p:cNvSpPr>
            <a:spLocks noChangeArrowheads="1"/>
          </p:cNvSpPr>
          <p:nvPr/>
        </p:nvSpPr>
        <p:spPr bwMode="auto">
          <a:xfrm>
            <a:off x="611188" y="1196976"/>
            <a:ext cx="813752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Font typeface="Wingdings" pitchFamily="2" charset="2"/>
              <a:buChar char="Ø"/>
            </a:pPr>
            <a:r>
              <a:rPr kumimoji="1" lang="zh-CN" altLang="en-US" sz="2400" b="0" i="0" dirty="0">
                <a:effectLst/>
                <a:latin typeface="微软雅黑" panose="020B0503020204020204" pitchFamily="34" charset="-122"/>
                <a:ea typeface="微软雅黑" panose="020B0503020204020204" pitchFamily="34" charset="-122"/>
              </a:rPr>
              <a:t>回溯法的搜索是依据深度优先的原则进行的。</a:t>
            </a:r>
          </a:p>
        </p:txBody>
      </p:sp>
      <p:sp>
        <p:nvSpPr>
          <p:cNvPr id="399364" name="Rectangle 4"/>
          <p:cNvSpPr>
            <a:spLocks noChangeArrowheads="1"/>
          </p:cNvSpPr>
          <p:nvPr/>
        </p:nvSpPr>
        <p:spPr bwMode="auto">
          <a:xfrm>
            <a:off x="611188" y="1773238"/>
            <a:ext cx="7921625"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Font typeface="Wingdings" pitchFamily="2" charset="2"/>
              <a:buChar char="Ø"/>
            </a:pPr>
            <a:r>
              <a:rPr kumimoji="1" lang="zh-CN" altLang="en-US" sz="2400" b="0" dirty="0">
                <a:latin typeface="微软雅黑" panose="020B0503020204020204" pitchFamily="34" charset="-122"/>
                <a:ea typeface="微软雅黑" panose="020B0503020204020204" pitchFamily="34" charset="-122"/>
              </a:rPr>
              <a:t>如果把上下左右四个方向规定一个固定的优先顺序去进行搜索，搜索会沿着某个路径一直进行下去，直到碰壁才换到另一个子路径</a:t>
            </a:r>
            <a:r>
              <a:rPr kumimoji="1" lang="zh-CN" altLang="en-US" sz="2400" i="0" dirty="0">
                <a:effectLst/>
                <a:latin typeface="微软雅黑" panose="020B0503020204020204" pitchFamily="34" charset="-122"/>
                <a:ea typeface="微软雅黑" panose="020B0503020204020204" pitchFamily="34" charset="-122"/>
              </a:rPr>
              <a:t>。</a:t>
            </a:r>
          </a:p>
        </p:txBody>
      </p:sp>
      <p:sp>
        <p:nvSpPr>
          <p:cNvPr id="399365" name="Rectangle 5"/>
          <p:cNvSpPr>
            <a:spLocks noChangeArrowheads="1"/>
          </p:cNvSpPr>
          <p:nvPr/>
        </p:nvSpPr>
        <p:spPr bwMode="auto">
          <a:xfrm>
            <a:off x="719137" y="3140968"/>
            <a:ext cx="7921625"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Font typeface="Wingdings" pitchFamily="2" charset="2"/>
              <a:buChar char="Ø"/>
            </a:pPr>
            <a:r>
              <a:rPr kumimoji="1" lang="zh-CN" altLang="en-US" sz="2400" b="0" dirty="0">
                <a:latin typeface="微软雅黑" panose="020B0503020204020204" pitchFamily="34" charset="-122"/>
                <a:ea typeface="微软雅黑" panose="020B0503020204020204" pitchFamily="34" charset="-122"/>
              </a:rPr>
              <a:t>开始时，根本无法判断正确的路径方向，这就造成了搜索的盲目和浪费。</a:t>
            </a:r>
          </a:p>
        </p:txBody>
      </p:sp>
      <p:sp>
        <p:nvSpPr>
          <p:cNvPr id="7" name="Rectangle 4"/>
          <p:cNvSpPr>
            <a:spLocks noChangeArrowheads="1"/>
          </p:cNvSpPr>
          <p:nvPr/>
        </p:nvSpPr>
        <p:spPr bwMode="auto">
          <a:xfrm>
            <a:off x="699690" y="4077072"/>
            <a:ext cx="8137525"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Font typeface="Wingdings" pitchFamily="2" charset="2"/>
              <a:buChar char="Ø"/>
            </a:pPr>
            <a:r>
              <a:rPr kumimoji="1" lang="zh-CN" altLang="en-US" sz="2400" b="0" dirty="0">
                <a:latin typeface="微软雅黑" panose="020B0503020204020204" pitchFamily="34" charset="-122"/>
                <a:ea typeface="微软雅黑" panose="020B0503020204020204" pitchFamily="34" charset="-122"/>
              </a:rPr>
              <a:t>即使搜索到了一条由</a:t>
            </a:r>
            <a:r>
              <a:rPr kumimoji="1" lang="en-US" altLang="zh-CN" sz="2400" b="0" dirty="0">
                <a:latin typeface="微软雅黑" panose="020B0503020204020204" pitchFamily="34" charset="-122"/>
                <a:ea typeface="微软雅黑" panose="020B0503020204020204" pitchFamily="34" charset="-122"/>
              </a:rPr>
              <a:t>a</a:t>
            </a:r>
            <a:r>
              <a:rPr kumimoji="1" lang="zh-CN" altLang="en-US" sz="2400" b="0" dirty="0">
                <a:latin typeface="微软雅黑" panose="020B0503020204020204" pitchFamily="34" charset="-122"/>
                <a:ea typeface="微软雅黑" panose="020B0503020204020204" pitchFamily="34" charset="-122"/>
              </a:rPr>
              <a:t>至</a:t>
            </a:r>
            <a:r>
              <a:rPr kumimoji="1" lang="en-US" altLang="zh-CN" sz="2400" b="0" dirty="0">
                <a:latin typeface="微软雅黑" panose="020B0503020204020204" pitchFamily="34" charset="-122"/>
                <a:ea typeface="微软雅黑" panose="020B0503020204020204" pitchFamily="34" charset="-122"/>
              </a:rPr>
              <a:t>b</a:t>
            </a:r>
            <a:r>
              <a:rPr kumimoji="1" lang="zh-CN" altLang="en-US" sz="2400" b="0" dirty="0">
                <a:latin typeface="微软雅黑" panose="020B0503020204020204" pitchFamily="34" charset="-122"/>
                <a:ea typeface="微软雅黑" panose="020B0503020204020204" pitchFamily="34" charset="-122"/>
              </a:rPr>
              <a:t>的路径，根本无法保证它就是所有路径中最短的。</a:t>
            </a:r>
          </a:p>
        </p:txBody>
      </p:sp>
      <p:sp>
        <p:nvSpPr>
          <p:cNvPr id="8" name="Rectangle 5"/>
          <p:cNvSpPr>
            <a:spLocks noChangeArrowheads="1"/>
          </p:cNvSpPr>
          <p:nvPr/>
        </p:nvSpPr>
        <p:spPr bwMode="auto">
          <a:xfrm>
            <a:off x="699690" y="4976117"/>
            <a:ext cx="8137525"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Font typeface="Wingdings" pitchFamily="2" charset="2"/>
              <a:buChar char="Ø"/>
            </a:pPr>
            <a:r>
              <a:rPr kumimoji="1" lang="zh-CN" altLang="en-US" sz="2400" b="0" dirty="0">
                <a:latin typeface="微软雅黑" panose="020B0503020204020204" pitchFamily="34" charset="-122"/>
                <a:ea typeface="微软雅黑" panose="020B0503020204020204" pitchFamily="34" charset="-122"/>
              </a:rPr>
              <a:t>必须把整个区域的所有路径逐一搜索后，才能得到最优解。</a:t>
            </a:r>
          </a:p>
        </p:txBody>
      </p:sp>
      <p:sp>
        <p:nvSpPr>
          <p:cNvPr id="9" name="Rectangle 6"/>
          <p:cNvSpPr>
            <a:spLocks noChangeArrowheads="1"/>
          </p:cNvSpPr>
          <p:nvPr/>
        </p:nvSpPr>
        <p:spPr bwMode="auto">
          <a:xfrm>
            <a:off x="754955" y="5917281"/>
            <a:ext cx="8137525"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Font typeface="Wingdings" pitchFamily="2" charset="2"/>
              <a:buChar char="Ø"/>
            </a:pPr>
            <a:r>
              <a:rPr kumimoji="1" lang="zh-CN" altLang="en-US" sz="2400" i="0" dirty="0">
                <a:effectLst/>
                <a:latin typeface="微软雅黑" panose="020B0503020204020204" pitchFamily="34" charset="-122"/>
                <a:ea typeface="微软雅黑" panose="020B0503020204020204" pitchFamily="34" charset="-122"/>
              </a:rPr>
              <a:t>因此，布线问题不适合用回溯法解决。</a:t>
            </a:r>
            <a:endParaRPr lang="zh-CN" altLang="en-US" sz="2400" i="0" dirty="0">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750251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9363">
                                            <p:txEl>
                                              <p:pRg st="0" end="0"/>
                                            </p:txEl>
                                          </p:spTgt>
                                        </p:tgtEl>
                                        <p:attrNameLst>
                                          <p:attrName>style.visibility</p:attrName>
                                        </p:attrNameLst>
                                      </p:cBhvr>
                                      <p:to>
                                        <p:strVal val="visible"/>
                                      </p:to>
                                    </p:set>
                                    <p:animEffect transition="in" filter="blinds(horizontal)">
                                      <p:cBhvr>
                                        <p:cTn id="7" dur="500"/>
                                        <p:tgtEl>
                                          <p:spTgt spid="399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99364">
                                            <p:txEl>
                                              <p:pRg st="0" end="0"/>
                                            </p:txEl>
                                          </p:spTgt>
                                        </p:tgtEl>
                                        <p:attrNameLst>
                                          <p:attrName>style.visibility</p:attrName>
                                        </p:attrNameLst>
                                      </p:cBhvr>
                                      <p:to>
                                        <p:strVal val="visible"/>
                                      </p:to>
                                    </p:set>
                                    <p:animEffect transition="in" filter="checkerboard(across)">
                                      <p:cBhvr>
                                        <p:cTn id="12" dur="500"/>
                                        <p:tgtEl>
                                          <p:spTgt spid="39936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nodeType="clickEffect">
                                  <p:stCondLst>
                                    <p:cond delay="0"/>
                                  </p:stCondLst>
                                  <p:childTnLst>
                                    <p:set>
                                      <p:cBhvr>
                                        <p:cTn id="16" dur="1" fill="hold">
                                          <p:stCondLst>
                                            <p:cond delay="0"/>
                                          </p:stCondLst>
                                        </p:cTn>
                                        <p:tgtEl>
                                          <p:spTgt spid="399365">
                                            <p:txEl>
                                              <p:pRg st="0" end="0"/>
                                            </p:txEl>
                                          </p:spTgt>
                                        </p:tgtEl>
                                        <p:attrNameLst>
                                          <p:attrName>style.visibility</p:attrName>
                                        </p:attrNameLst>
                                      </p:cBhvr>
                                      <p:to>
                                        <p:strVal val="visible"/>
                                      </p:to>
                                    </p:set>
                                    <p:animEffect transition="in" filter="barn(inHorizontal)">
                                      <p:cBhvr>
                                        <p:cTn id="17" dur="500"/>
                                        <p:tgtEl>
                                          <p:spTgt spid="39936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blinds(horizontal)">
                                      <p:cBhvr>
                                        <p:cTn id="22" dur="5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checkerboard(across)">
                                      <p:cBhvr>
                                        <p:cTn id="2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ctrTitle"/>
          </p:nvPr>
        </p:nvSpPr>
        <p:spPr>
          <a:xfrm>
            <a:off x="684213" y="476250"/>
            <a:ext cx="7772400" cy="792163"/>
          </a:xfrm>
        </p:spPr>
        <p:txBody>
          <a:bodyPr/>
          <a:lstStyle/>
          <a:p>
            <a:r>
              <a:rPr lang="zh-CN" altLang="en-US" sz="3600" dirty="0"/>
              <a:t>6.6 最大团问题</a:t>
            </a:r>
          </a:p>
        </p:txBody>
      </p:sp>
      <p:sp>
        <p:nvSpPr>
          <p:cNvPr id="328708" name="Text Box 4"/>
          <p:cNvSpPr txBox="1">
            <a:spLocks noChangeArrowheads="1"/>
          </p:cNvSpPr>
          <p:nvPr/>
        </p:nvSpPr>
        <p:spPr bwMode="auto">
          <a:xfrm>
            <a:off x="684213" y="3933825"/>
            <a:ext cx="7734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9900FF"/>
              </a:buClr>
              <a:buFont typeface="Wingdings" pitchFamily="2" charset="2"/>
              <a:buChar char="Ø"/>
            </a:pPr>
            <a:r>
              <a:rPr lang="zh-CN" altLang="en-US" sz="2400" i="0">
                <a:effectLst/>
                <a:latin typeface="Times New Roman" pitchFamily="18" charset="0"/>
                <a:ea typeface="楷体_GB2312" pitchFamily="49" charset="-122"/>
              </a:rPr>
              <a:t>最大团问题的解空间树是一棵子集树</a:t>
            </a:r>
          </a:p>
        </p:txBody>
      </p:sp>
      <p:sp>
        <p:nvSpPr>
          <p:cNvPr id="328709" name="Text Box 5"/>
          <p:cNvSpPr txBox="1">
            <a:spLocks noChangeArrowheads="1"/>
          </p:cNvSpPr>
          <p:nvPr/>
        </p:nvSpPr>
        <p:spPr bwMode="auto">
          <a:xfrm>
            <a:off x="323850" y="1341438"/>
            <a:ext cx="5943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i="0">
                <a:solidFill>
                  <a:schemeClr val="accent2"/>
                </a:solidFill>
                <a:effectLst/>
                <a:latin typeface="Times New Roman" pitchFamily="18" charset="0"/>
                <a:ea typeface="黑体" pitchFamily="2" charset="-122"/>
              </a:rPr>
              <a:t>1. 问题描述</a:t>
            </a:r>
            <a:endParaRPr lang="en-US" altLang="zh-CN" i="0">
              <a:solidFill>
                <a:schemeClr val="accent2"/>
              </a:solidFill>
              <a:effectLst/>
              <a:ea typeface="华文行楷" pitchFamily="2" charset="-122"/>
            </a:endParaRPr>
          </a:p>
        </p:txBody>
      </p:sp>
      <p:sp>
        <p:nvSpPr>
          <p:cNvPr id="328712" name="Text Box 8"/>
          <p:cNvSpPr txBox="1">
            <a:spLocks noChangeArrowheads="1"/>
          </p:cNvSpPr>
          <p:nvPr/>
        </p:nvSpPr>
        <p:spPr bwMode="auto">
          <a:xfrm>
            <a:off x="684213" y="1989138"/>
            <a:ext cx="77343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9900FF"/>
              </a:buClr>
              <a:buFont typeface="Wingdings" pitchFamily="2" charset="2"/>
              <a:buChar char="Ø"/>
            </a:pPr>
            <a:r>
              <a:rPr lang="zh-CN" altLang="en-US" sz="2400" i="0" dirty="0">
                <a:effectLst/>
                <a:latin typeface="Times New Roman" pitchFamily="18" charset="0"/>
                <a:ea typeface="楷体_GB2312" pitchFamily="49" charset="-122"/>
              </a:rPr>
              <a:t>给定无向图</a:t>
            </a:r>
            <a:r>
              <a:rPr lang="en-US" altLang="zh-CN" sz="2400" i="0" dirty="0">
                <a:effectLst/>
                <a:latin typeface="Times New Roman" pitchFamily="18" charset="0"/>
                <a:ea typeface="楷体_GB2312" pitchFamily="49" charset="-122"/>
              </a:rPr>
              <a:t>G=(V，E)。</a:t>
            </a:r>
            <a:r>
              <a:rPr lang="zh-CN" altLang="en-US" sz="2400" i="0" dirty="0">
                <a:effectLst/>
                <a:latin typeface="Times New Roman" pitchFamily="18" charset="0"/>
                <a:ea typeface="楷体_GB2312" pitchFamily="49" charset="-122"/>
              </a:rPr>
              <a:t>如果</a:t>
            </a:r>
            <a:r>
              <a:rPr lang="en-US" altLang="zh-CN" sz="2400" i="0" dirty="0">
                <a:effectLst/>
                <a:latin typeface="Times New Roman" pitchFamily="18" charset="0"/>
                <a:ea typeface="楷体_GB2312" pitchFamily="49" charset="-122"/>
              </a:rPr>
              <a:t>U</a:t>
            </a:r>
            <a:r>
              <a:rPr lang="en-US" altLang="zh-CN" sz="2400" i="0" dirty="0">
                <a:effectLst/>
                <a:latin typeface="Times New Roman" pitchFamily="18" charset="0"/>
                <a:ea typeface="楷体_GB2312" pitchFamily="49" charset="-122"/>
                <a:sym typeface="Symbol" pitchFamily="18" charset="2"/>
              </a:rPr>
              <a:t></a:t>
            </a:r>
            <a:r>
              <a:rPr lang="en-US" altLang="zh-CN" sz="2400" i="0" dirty="0">
                <a:effectLst/>
                <a:latin typeface="Times New Roman" pitchFamily="18" charset="0"/>
                <a:ea typeface="楷体_GB2312" pitchFamily="49" charset="-122"/>
              </a:rPr>
              <a:t>V，</a:t>
            </a:r>
            <a:r>
              <a:rPr lang="zh-CN" altLang="en-US" sz="2400" i="0" dirty="0">
                <a:effectLst/>
                <a:latin typeface="Times New Roman" pitchFamily="18" charset="0"/>
                <a:ea typeface="楷体_GB2312" pitchFamily="49" charset="-122"/>
              </a:rPr>
              <a:t>且对任意</a:t>
            </a:r>
            <a:r>
              <a:rPr lang="en-US" altLang="zh-CN" sz="2400" i="0" dirty="0" err="1">
                <a:effectLst/>
                <a:latin typeface="Times New Roman" pitchFamily="18" charset="0"/>
                <a:ea typeface="楷体_GB2312" pitchFamily="49" charset="-122"/>
              </a:rPr>
              <a:t>u，v</a:t>
            </a:r>
            <a:r>
              <a:rPr lang="en-US" altLang="zh-CN" sz="2400" i="0" dirty="0" err="1">
                <a:effectLst/>
                <a:latin typeface="Times New Roman" pitchFamily="18" charset="0"/>
                <a:ea typeface="楷体_GB2312" pitchFamily="49" charset="-122"/>
                <a:sym typeface="Symbol" pitchFamily="18" charset="2"/>
              </a:rPr>
              <a:t></a:t>
            </a:r>
            <a:r>
              <a:rPr lang="en-US" altLang="zh-CN" sz="2400" i="0" dirty="0" err="1">
                <a:effectLst/>
                <a:latin typeface="Times New Roman" pitchFamily="18" charset="0"/>
                <a:ea typeface="楷体_GB2312" pitchFamily="49" charset="-122"/>
              </a:rPr>
              <a:t>U</a:t>
            </a:r>
            <a:r>
              <a:rPr lang="zh-CN" altLang="en-US" sz="2400" i="0" dirty="0">
                <a:effectLst/>
                <a:latin typeface="Times New Roman" pitchFamily="18" charset="0"/>
                <a:ea typeface="楷体_GB2312" pitchFamily="49" charset="-122"/>
              </a:rPr>
              <a:t>有(</a:t>
            </a:r>
            <a:r>
              <a:rPr lang="en-US" altLang="zh-CN" sz="2400" i="0" dirty="0" err="1">
                <a:effectLst/>
                <a:latin typeface="Times New Roman" pitchFamily="18" charset="0"/>
                <a:ea typeface="楷体_GB2312" pitchFamily="49" charset="-122"/>
              </a:rPr>
              <a:t>u，v</a:t>
            </a:r>
            <a:r>
              <a:rPr lang="en-US" altLang="zh-CN" sz="2400" i="0" dirty="0">
                <a:effectLst/>
                <a:latin typeface="Times New Roman" pitchFamily="18" charset="0"/>
                <a:ea typeface="楷体_GB2312" pitchFamily="49" charset="-122"/>
              </a:rPr>
              <a:t>)</a:t>
            </a:r>
            <a:r>
              <a:rPr lang="en-US" altLang="zh-CN" sz="2400" i="0" dirty="0">
                <a:effectLst/>
                <a:latin typeface="Times New Roman" pitchFamily="18" charset="0"/>
                <a:ea typeface="楷体_GB2312" pitchFamily="49" charset="-122"/>
                <a:sym typeface="Symbol" pitchFamily="18" charset="2"/>
              </a:rPr>
              <a:t></a:t>
            </a:r>
            <a:r>
              <a:rPr lang="en-US" altLang="zh-CN" sz="2400" i="0" dirty="0">
                <a:effectLst/>
                <a:latin typeface="Times New Roman" pitchFamily="18" charset="0"/>
                <a:ea typeface="楷体_GB2312" pitchFamily="49" charset="-122"/>
              </a:rPr>
              <a:t>E，</a:t>
            </a:r>
            <a:r>
              <a:rPr lang="zh-CN" altLang="en-US" sz="2400" i="0" dirty="0">
                <a:effectLst/>
                <a:latin typeface="Times New Roman" pitchFamily="18" charset="0"/>
                <a:ea typeface="楷体_GB2312" pitchFamily="49" charset="-122"/>
              </a:rPr>
              <a:t>则称</a:t>
            </a:r>
            <a:r>
              <a:rPr lang="en-US" altLang="zh-CN" sz="2400" i="0" dirty="0">
                <a:effectLst/>
                <a:latin typeface="Times New Roman" pitchFamily="18" charset="0"/>
                <a:ea typeface="楷体_GB2312" pitchFamily="49" charset="-122"/>
              </a:rPr>
              <a:t>U</a:t>
            </a:r>
            <a:r>
              <a:rPr lang="zh-CN" altLang="en-US" sz="2400" i="0" dirty="0">
                <a:effectLst/>
                <a:latin typeface="Times New Roman" pitchFamily="18" charset="0"/>
                <a:ea typeface="楷体_GB2312" pitchFamily="49" charset="-122"/>
              </a:rPr>
              <a:t>是</a:t>
            </a:r>
            <a:r>
              <a:rPr lang="en-US" altLang="zh-CN" sz="2400" i="0" dirty="0">
                <a:effectLst/>
                <a:latin typeface="Times New Roman" pitchFamily="18" charset="0"/>
                <a:ea typeface="楷体_GB2312" pitchFamily="49" charset="-122"/>
              </a:rPr>
              <a:t>G</a:t>
            </a:r>
            <a:r>
              <a:rPr lang="zh-CN" altLang="en-US" sz="2400" i="0" dirty="0">
                <a:effectLst/>
                <a:latin typeface="Times New Roman" pitchFamily="18" charset="0"/>
                <a:ea typeface="楷体_GB2312" pitchFamily="49" charset="-122"/>
              </a:rPr>
              <a:t>的</a:t>
            </a:r>
            <a:r>
              <a:rPr lang="zh-CN" altLang="en-US" sz="2400" i="0" dirty="0">
                <a:solidFill>
                  <a:srgbClr val="CC0000"/>
                </a:solidFill>
                <a:effectLst/>
                <a:latin typeface="Times New Roman" pitchFamily="18" charset="0"/>
                <a:ea typeface="华文隶书" pitchFamily="2" charset="-122"/>
              </a:rPr>
              <a:t>完全子图</a:t>
            </a:r>
            <a:r>
              <a:rPr lang="zh-CN" altLang="en-US" sz="2400" i="0" dirty="0">
                <a:effectLst/>
                <a:latin typeface="Times New Roman" pitchFamily="18" charset="0"/>
                <a:ea typeface="楷体_GB2312" pitchFamily="49" charset="-122"/>
              </a:rPr>
              <a:t>。</a:t>
            </a:r>
          </a:p>
        </p:txBody>
      </p:sp>
      <p:sp>
        <p:nvSpPr>
          <p:cNvPr id="328713" name="Text Box 9"/>
          <p:cNvSpPr txBox="1">
            <a:spLocks noChangeArrowheads="1"/>
          </p:cNvSpPr>
          <p:nvPr/>
        </p:nvSpPr>
        <p:spPr bwMode="auto">
          <a:xfrm>
            <a:off x="684213" y="4508500"/>
            <a:ext cx="77343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9900FF"/>
              </a:buClr>
              <a:buFont typeface="Wingdings" pitchFamily="2" charset="2"/>
              <a:buChar char="Ø"/>
            </a:pPr>
            <a:r>
              <a:rPr lang="zh-CN" altLang="en-US" sz="2400" i="0" dirty="0">
                <a:effectLst/>
                <a:latin typeface="Times New Roman" pitchFamily="18" charset="0"/>
                <a:ea typeface="楷体_GB2312" pitchFamily="49" charset="-122"/>
              </a:rPr>
              <a:t>解最大团问题的优先队列式分支限界法</a:t>
            </a:r>
            <a:r>
              <a:rPr lang="en-US" altLang="zh-CN" sz="2400" i="0" dirty="0">
                <a:effectLst/>
                <a:latin typeface="Times New Roman" pitchFamily="18" charset="0"/>
                <a:ea typeface="楷体_GB2312" pitchFamily="49" charset="-122"/>
              </a:rPr>
              <a:t>, </a:t>
            </a:r>
            <a:r>
              <a:rPr lang="zh-CN" altLang="en-US" sz="2400" i="0" dirty="0">
                <a:effectLst/>
                <a:latin typeface="Times New Roman" pitchFamily="18" charset="0"/>
                <a:ea typeface="楷体_GB2312" pitchFamily="49" charset="-122"/>
              </a:rPr>
              <a:t>与解装载问题的优先队列式分支限界法相似。</a:t>
            </a:r>
          </a:p>
        </p:txBody>
      </p:sp>
      <p:sp>
        <p:nvSpPr>
          <p:cNvPr id="328714" name="Text Box 10"/>
          <p:cNvSpPr txBox="1">
            <a:spLocks noChangeArrowheads="1"/>
          </p:cNvSpPr>
          <p:nvPr/>
        </p:nvSpPr>
        <p:spPr bwMode="auto">
          <a:xfrm>
            <a:off x="611188" y="2997200"/>
            <a:ext cx="77343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9900FF"/>
              </a:buClr>
              <a:buFont typeface="Wingdings" pitchFamily="2" charset="2"/>
              <a:buChar char="Ø"/>
            </a:pPr>
            <a:r>
              <a:rPr lang="en-US" altLang="zh-CN" sz="2400" i="0">
                <a:effectLst/>
                <a:latin typeface="Times New Roman" pitchFamily="18" charset="0"/>
                <a:ea typeface="楷体_GB2312" pitchFamily="49" charset="-122"/>
              </a:rPr>
              <a:t>G</a:t>
            </a:r>
            <a:r>
              <a:rPr lang="zh-CN" altLang="en-US" sz="2400" i="0">
                <a:effectLst/>
                <a:latin typeface="Times New Roman" pitchFamily="18" charset="0"/>
                <a:ea typeface="楷体_GB2312" pitchFamily="49" charset="-122"/>
              </a:rPr>
              <a:t>的完全子图</a:t>
            </a:r>
            <a:r>
              <a:rPr lang="en-US" altLang="zh-CN" sz="2400" i="0">
                <a:effectLst/>
                <a:latin typeface="Times New Roman" pitchFamily="18" charset="0"/>
                <a:ea typeface="楷体_GB2312" pitchFamily="49" charset="-122"/>
              </a:rPr>
              <a:t>U</a:t>
            </a:r>
            <a:r>
              <a:rPr lang="zh-CN" altLang="en-US" sz="2400" i="0">
                <a:effectLst/>
                <a:latin typeface="Times New Roman" pitchFamily="18" charset="0"/>
                <a:ea typeface="楷体_GB2312" pitchFamily="49" charset="-122"/>
              </a:rPr>
              <a:t>是</a:t>
            </a:r>
            <a:r>
              <a:rPr lang="en-US" altLang="zh-CN" sz="2400" i="0">
                <a:effectLst/>
                <a:latin typeface="Times New Roman" pitchFamily="18" charset="0"/>
                <a:ea typeface="楷体_GB2312" pitchFamily="49" charset="-122"/>
              </a:rPr>
              <a:t>G</a:t>
            </a:r>
            <a:r>
              <a:rPr lang="zh-CN" altLang="en-US" sz="2400" i="0">
                <a:effectLst/>
                <a:latin typeface="Times New Roman" pitchFamily="18" charset="0"/>
                <a:ea typeface="楷体_GB2312" pitchFamily="49" charset="-122"/>
              </a:rPr>
              <a:t>的</a:t>
            </a:r>
            <a:r>
              <a:rPr lang="zh-CN" altLang="en-US" sz="2400" i="0">
                <a:solidFill>
                  <a:srgbClr val="CC0000"/>
                </a:solidFill>
                <a:effectLst/>
                <a:latin typeface="Times New Roman" pitchFamily="18" charset="0"/>
                <a:ea typeface="华文隶书" pitchFamily="2" charset="-122"/>
              </a:rPr>
              <a:t>团</a:t>
            </a:r>
            <a:r>
              <a:rPr lang="zh-CN" altLang="en-US" sz="2400" i="0">
                <a:effectLst/>
                <a:latin typeface="Times New Roman" pitchFamily="18" charset="0"/>
                <a:ea typeface="楷体_GB2312" pitchFamily="49" charset="-122"/>
              </a:rPr>
              <a:t>当且仅当</a:t>
            </a:r>
            <a:r>
              <a:rPr lang="en-US" altLang="zh-CN" sz="2400" i="0">
                <a:effectLst/>
                <a:latin typeface="Times New Roman" pitchFamily="18" charset="0"/>
                <a:ea typeface="楷体_GB2312" pitchFamily="49" charset="-122"/>
              </a:rPr>
              <a:t>U</a:t>
            </a:r>
            <a:r>
              <a:rPr lang="zh-CN" altLang="en-US" sz="2400" i="0">
                <a:effectLst/>
                <a:latin typeface="Times New Roman" pitchFamily="18" charset="0"/>
                <a:ea typeface="楷体_GB2312" pitchFamily="49" charset="-122"/>
              </a:rPr>
              <a:t>不包含在</a:t>
            </a:r>
            <a:r>
              <a:rPr lang="en-US" altLang="zh-CN" sz="2400" i="0">
                <a:effectLst/>
                <a:latin typeface="Times New Roman" pitchFamily="18" charset="0"/>
                <a:ea typeface="楷体_GB2312" pitchFamily="49" charset="-122"/>
              </a:rPr>
              <a:t>G</a:t>
            </a:r>
            <a:r>
              <a:rPr lang="zh-CN" altLang="en-US" sz="2400" i="0">
                <a:effectLst/>
                <a:latin typeface="Times New Roman" pitchFamily="18" charset="0"/>
                <a:ea typeface="楷体_GB2312" pitchFamily="49" charset="-122"/>
              </a:rPr>
              <a:t>的更大的完全子图中。</a:t>
            </a:r>
            <a:r>
              <a:rPr lang="en-US" altLang="zh-CN" sz="2400" i="0">
                <a:effectLst/>
                <a:latin typeface="Times New Roman" pitchFamily="18" charset="0"/>
                <a:ea typeface="楷体_GB2312" pitchFamily="49" charset="-122"/>
              </a:rPr>
              <a:t>G</a:t>
            </a:r>
            <a:r>
              <a:rPr lang="zh-CN" altLang="en-US" sz="2400" i="0">
                <a:effectLst/>
                <a:latin typeface="Times New Roman" pitchFamily="18" charset="0"/>
                <a:ea typeface="楷体_GB2312" pitchFamily="49" charset="-122"/>
              </a:rPr>
              <a:t>的</a:t>
            </a:r>
            <a:r>
              <a:rPr lang="zh-CN" altLang="en-US" sz="2400" i="0">
                <a:solidFill>
                  <a:srgbClr val="CC0000"/>
                </a:solidFill>
                <a:effectLst/>
                <a:latin typeface="Times New Roman" pitchFamily="18" charset="0"/>
                <a:ea typeface="华文隶书" pitchFamily="2" charset="-122"/>
              </a:rPr>
              <a:t>最大团</a:t>
            </a:r>
            <a:r>
              <a:rPr lang="zh-CN" altLang="en-US" sz="2400" i="0">
                <a:effectLst/>
                <a:latin typeface="Times New Roman" pitchFamily="18" charset="0"/>
                <a:ea typeface="楷体_GB2312" pitchFamily="49" charset="-122"/>
              </a:rPr>
              <a:t>是指</a:t>
            </a:r>
            <a:r>
              <a:rPr lang="en-US" altLang="zh-CN" sz="2400" i="0">
                <a:effectLst/>
                <a:latin typeface="Times New Roman" pitchFamily="18" charset="0"/>
                <a:ea typeface="楷体_GB2312" pitchFamily="49" charset="-122"/>
              </a:rPr>
              <a:t>G</a:t>
            </a:r>
            <a:r>
              <a:rPr lang="zh-CN" altLang="en-US" sz="2400" i="0">
                <a:effectLst/>
                <a:latin typeface="Times New Roman" pitchFamily="18" charset="0"/>
                <a:ea typeface="楷体_GB2312" pitchFamily="49" charset="-122"/>
              </a:rPr>
              <a:t>中所含顶点数最多的团。</a:t>
            </a:r>
          </a:p>
        </p:txBody>
      </p:sp>
    </p:spTree>
    <p:extLst>
      <p:ext uri="{BB962C8B-B14F-4D97-AF65-F5344CB8AC3E}">
        <p14:creationId xmlns:p14="http://schemas.microsoft.com/office/powerpoint/2010/main" val="1982500136"/>
      </p:ext>
    </p:extLst>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28709"/>
                                        </p:tgtEl>
                                        <p:attrNameLst>
                                          <p:attrName>style.visibility</p:attrName>
                                        </p:attrNameLst>
                                      </p:cBhvr>
                                      <p:to>
                                        <p:strVal val="visible"/>
                                      </p:to>
                                    </p:set>
                                    <p:anim calcmode="lin" valueType="num">
                                      <p:cBhvr additive="base">
                                        <p:cTn id="7" dur="500" fill="hold"/>
                                        <p:tgtEl>
                                          <p:spTgt spid="328709"/>
                                        </p:tgtEl>
                                        <p:attrNameLst>
                                          <p:attrName>ppt_x</p:attrName>
                                        </p:attrNameLst>
                                      </p:cBhvr>
                                      <p:tavLst>
                                        <p:tav tm="0">
                                          <p:val>
                                            <p:strVal val="1+#ppt_w/2"/>
                                          </p:val>
                                        </p:tav>
                                        <p:tav tm="100000">
                                          <p:val>
                                            <p:strVal val="#ppt_x"/>
                                          </p:val>
                                        </p:tav>
                                      </p:tavLst>
                                    </p:anim>
                                    <p:anim calcmode="lin" valueType="num">
                                      <p:cBhvr additive="base">
                                        <p:cTn id="8" dur="500" fill="hold"/>
                                        <p:tgtEl>
                                          <p:spTgt spid="32870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28712"/>
                                        </p:tgtEl>
                                        <p:attrNameLst>
                                          <p:attrName>style.visibility</p:attrName>
                                        </p:attrNameLst>
                                      </p:cBhvr>
                                      <p:to>
                                        <p:strVal val="visible"/>
                                      </p:to>
                                    </p:set>
                                    <p:animEffect transition="in" filter="blinds(horizontal)">
                                      <p:cBhvr>
                                        <p:cTn id="13" dur="500"/>
                                        <p:tgtEl>
                                          <p:spTgt spid="32871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28714"/>
                                        </p:tgtEl>
                                        <p:attrNameLst>
                                          <p:attrName>style.visibility</p:attrName>
                                        </p:attrNameLst>
                                      </p:cBhvr>
                                      <p:to>
                                        <p:strVal val="visible"/>
                                      </p:to>
                                    </p:set>
                                    <p:animEffect transition="in" filter="blinds(horizontal)">
                                      <p:cBhvr>
                                        <p:cTn id="18" dur="500"/>
                                        <p:tgtEl>
                                          <p:spTgt spid="32871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28708"/>
                                        </p:tgtEl>
                                        <p:attrNameLst>
                                          <p:attrName>style.visibility</p:attrName>
                                        </p:attrNameLst>
                                      </p:cBhvr>
                                      <p:to>
                                        <p:strVal val="visible"/>
                                      </p:to>
                                    </p:set>
                                    <p:animEffect transition="in" filter="blinds(horizontal)">
                                      <p:cBhvr>
                                        <p:cTn id="23" dur="500"/>
                                        <p:tgtEl>
                                          <p:spTgt spid="32870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28713"/>
                                        </p:tgtEl>
                                        <p:attrNameLst>
                                          <p:attrName>style.visibility</p:attrName>
                                        </p:attrNameLst>
                                      </p:cBhvr>
                                      <p:to>
                                        <p:strVal val="visible"/>
                                      </p:to>
                                    </p:set>
                                    <p:animEffect transition="in" filter="blinds(horizontal)">
                                      <p:cBhvr>
                                        <p:cTn id="28" dur="500"/>
                                        <p:tgtEl>
                                          <p:spTgt spid="328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8" grpId="0" autoUpdateAnimBg="0"/>
      <p:bldP spid="328709" grpId="0" autoUpdateAnimBg="0"/>
      <p:bldP spid="328712" grpId="0" autoUpdateAnimBg="0"/>
      <p:bldP spid="328713" grpId="0" autoUpdateAnimBg="0"/>
      <p:bldP spid="328714"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5225"/>
            <a:ext cx="2133600" cy="476250"/>
          </a:xfrm>
          <a:prstGeom prst="rect">
            <a:avLst/>
          </a:prstGeom>
        </p:spPr>
        <p:txBody>
          <a:bodyPr/>
          <a:lstStyle/>
          <a:p>
            <a:fld id="{753AF32B-7342-431D-AFEB-B3ADAD08DC4C}" type="slidenum">
              <a:rPr lang="zh-CN" altLang="en-US"/>
              <a:pPr/>
              <a:t>54</a:t>
            </a:fld>
            <a:endParaRPr lang="en-US" altLang="zh-CN"/>
          </a:p>
        </p:txBody>
      </p:sp>
      <p:pic>
        <p:nvPicPr>
          <p:cNvPr id="401412" name="Picture 4" descr="未命名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2708275"/>
            <a:ext cx="2819400" cy="1331913"/>
          </a:xfrm>
          <a:prstGeom prst="rect">
            <a:avLst/>
          </a:prstGeom>
          <a:noFill/>
          <a:extLst>
            <a:ext uri="{909E8E84-426E-40DD-AFC4-6F175D3DCCD1}">
              <a14:hiddenFill xmlns:a14="http://schemas.microsoft.com/office/drawing/2010/main">
                <a:solidFill>
                  <a:srgbClr val="FFFFFF"/>
                </a:solidFill>
              </a14:hiddenFill>
            </a:ext>
          </a:extLst>
        </p:spPr>
      </p:pic>
      <p:sp>
        <p:nvSpPr>
          <p:cNvPr id="401413" name="Text Box 5"/>
          <p:cNvSpPr txBox="1">
            <a:spLocks noChangeArrowheads="1"/>
          </p:cNvSpPr>
          <p:nvPr/>
        </p:nvSpPr>
        <p:spPr bwMode="auto">
          <a:xfrm>
            <a:off x="684213" y="1196975"/>
            <a:ext cx="77343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9900FF"/>
              </a:buClr>
              <a:buFont typeface="Wingdings" pitchFamily="2" charset="2"/>
              <a:buChar char="Ø"/>
            </a:pPr>
            <a:r>
              <a:rPr lang="zh-CN" altLang="en-US" sz="2400" i="0">
                <a:effectLst/>
                <a:latin typeface="Times New Roman" pitchFamily="18" charset="0"/>
                <a:ea typeface="楷体_GB2312" pitchFamily="49" charset="-122"/>
              </a:rPr>
              <a:t>下图</a:t>
            </a:r>
            <a:r>
              <a:rPr lang="en-US" altLang="zh-CN" sz="2400" i="0">
                <a:effectLst/>
                <a:latin typeface="Times New Roman" pitchFamily="18" charset="0"/>
                <a:ea typeface="楷体_GB2312" pitchFamily="49" charset="-122"/>
              </a:rPr>
              <a:t>G</a:t>
            </a:r>
            <a:r>
              <a:rPr lang="zh-CN" altLang="en-US" sz="2400" i="0">
                <a:effectLst/>
                <a:latin typeface="Times New Roman" pitchFamily="18" charset="0"/>
                <a:ea typeface="楷体_GB2312" pitchFamily="49" charset="-122"/>
              </a:rPr>
              <a:t>中，子集{1，2}是</a:t>
            </a:r>
            <a:r>
              <a:rPr lang="en-US" altLang="zh-CN" sz="2400" i="0">
                <a:effectLst/>
                <a:latin typeface="Times New Roman" pitchFamily="18" charset="0"/>
                <a:ea typeface="楷体_GB2312" pitchFamily="49" charset="-122"/>
              </a:rPr>
              <a:t>G</a:t>
            </a:r>
            <a:r>
              <a:rPr lang="zh-CN" altLang="en-US" sz="2400" i="0">
                <a:effectLst/>
                <a:latin typeface="Times New Roman" pitchFamily="18" charset="0"/>
                <a:ea typeface="楷体_GB2312" pitchFamily="49" charset="-122"/>
              </a:rPr>
              <a:t>的大小为2的完全子图。这个完全子图不是团，因为它被</a:t>
            </a:r>
            <a:r>
              <a:rPr lang="en-US" altLang="zh-CN" sz="2400" i="0">
                <a:effectLst/>
                <a:latin typeface="Times New Roman" pitchFamily="18" charset="0"/>
                <a:ea typeface="楷体_GB2312" pitchFamily="49" charset="-122"/>
              </a:rPr>
              <a:t>G</a:t>
            </a:r>
            <a:r>
              <a:rPr lang="zh-CN" altLang="en-US" sz="2400" i="0">
                <a:effectLst/>
                <a:latin typeface="Times New Roman" pitchFamily="18" charset="0"/>
                <a:ea typeface="楷体_GB2312" pitchFamily="49" charset="-122"/>
              </a:rPr>
              <a:t>的更大的完全子图{1，2，5}包含。</a:t>
            </a:r>
          </a:p>
        </p:txBody>
      </p:sp>
      <p:sp>
        <p:nvSpPr>
          <p:cNvPr id="401414" name="Text Box 6"/>
          <p:cNvSpPr txBox="1">
            <a:spLocks noChangeArrowheads="1"/>
          </p:cNvSpPr>
          <p:nvPr/>
        </p:nvSpPr>
        <p:spPr bwMode="auto">
          <a:xfrm>
            <a:off x="684213" y="4365625"/>
            <a:ext cx="77343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9900FF"/>
              </a:buClr>
              <a:buFont typeface="Wingdings" pitchFamily="2" charset="2"/>
              <a:buChar char="Ø"/>
            </a:pPr>
            <a:r>
              <a:rPr lang="zh-CN" altLang="en-US" sz="2400" i="0">
                <a:effectLst/>
                <a:latin typeface="Times New Roman" pitchFamily="18" charset="0"/>
                <a:ea typeface="楷体_GB2312" pitchFamily="49" charset="-122"/>
              </a:rPr>
              <a:t>{1，2，5}是</a:t>
            </a:r>
            <a:r>
              <a:rPr lang="en-US" altLang="zh-CN" sz="2400" i="0">
                <a:effectLst/>
                <a:latin typeface="Times New Roman" pitchFamily="18" charset="0"/>
                <a:ea typeface="楷体_GB2312" pitchFamily="49" charset="-122"/>
              </a:rPr>
              <a:t>G</a:t>
            </a:r>
            <a:r>
              <a:rPr lang="zh-CN" altLang="en-US" sz="2400" i="0">
                <a:effectLst/>
                <a:latin typeface="Times New Roman" pitchFamily="18" charset="0"/>
                <a:ea typeface="楷体_GB2312" pitchFamily="49" charset="-122"/>
              </a:rPr>
              <a:t>的最大团。{1，4，5}和{2，3，5}也是</a:t>
            </a:r>
            <a:r>
              <a:rPr lang="en-US" altLang="zh-CN" sz="2400" i="0">
                <a:effectLst/>
                <a:latin typeface="Times New Roman" pitchFamily="18" charset="0"/>
                <a:ea typeface="楷体_GB2312" pitchFamily="49" charset="-122"/>
              </a:rPr>
              <a:t>G</a:t>
            </a:r>
            <a:r>
              <a:rPr lang="zh-CN" altLang="en-US" sz="2400" i="0">
                <a:effectLst/>
                <a:latin typeface="Times New Roman" pitchFamily="18" charset="0"/>
                <a:ea typeface="楷体_GB2312" pitchFamily="49" charset="-122"/>
              </a:rPr>
              <a:t>的最大团。 </a:t>
            </a:r>
          </a:p>
        </p:txBody>
      </p:sp>
    </p:spTree>
    <p:extLst>
      <p:ext uri="{BB962C8B-B14F-4D97-AF65-F5344CB8AC3E}">
        <p14:creationId xmlns:p14="http://schemas.microsoft.com/office/powerpoint/2010/main" val="20674562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1412"/>
                                        </p:tgtEl>
                                        <p:attrNameLst>
                                          <p:attrName>style.visibility</p:attrName>
                                        </p:attrNameLst>
                                      </p:cBhvr>
                                      <p:to>
                                        <p:strVal val="visible"/>
                                      </p:to>
                                    </p:set>
                                    <p:anim calcmode="lin" valueType="num">
                                      <p:cBhvr additive="base">
                                        <p:cTn id="7" dur="500" fill="hold"/>
                                        <p:tgtEl>
                                          <p:spTgt spid="401412"/>
                                        </p:tgtEl>
                                        <p:attrNameLst>
                                          <p:attrName>ppt_x</p:attrName>
                                        </p:attrNameLst>
                                      </p:cBhvr>
                                      <p:tavLst>
                                        <p:tav tm="0">
                                          <p:val>
                                            <p:strVal val="#ppt_x"/>
                                          </p:val>
                                        </p:tav>
                                        <p:tav tm="100000">
                                          <p:val>
                                            <p:strVal val="#ppt_x"/>
                                          </p:val>
                                        </p:tav>
                                      </p:tavLst>
                                    </p:anim>
                                    <p:anim calcmode="lin" valueType="num">
                                      <p:cBhvr additive="base">
                                        <p:cTn id="8" dur="500" fill="hold"/>
                                        <p:tgtEl>
                                          <p:spTgt spid="40141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01414"/>
                                        </p:tgtEl>
                                        <p:attrNameLst>
                                          <p:attrName>style.visibility</p:attrName>
                                        </p:attrNameLst>
                                      </p:cBhvr>
                                      <p:to>
                                        <p:strVal val="visible"/>
                                      </p:to>
                                    </p:set>
                                    <p:animEffect transition="in" filter="blinds(horizontal)">
                                      <p:cBhvr>
                                        <p:cTn id="13" dur="500"/>
                                        <p:tgtEl>
                                          <p:spTgt spid="401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4"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60" name="Text Box 4"/>
          <p:cNvSpPr txBox="1">
            <a:spLocks noChangeArrowheads="1"/>
          </p:cNvSpPr>
          <p:nvPr/>
        </p:nvSpPr>
        <p:spPr bwMode="auto">
          <a:xfrm>
            <a:off x="533400" y="2057400"/>
            <a:ext cx="502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ctr">
              <a:spcBef>
                <a:spcPct val="50000"/>
              </a:spcBef>
            </a:pPr>
            <a:endParaRPr lang="zh-CN" altLang="en-US" i="0">
              <a:solidFill>
                <a:schemeClr val="accent2"/>
              </a:solidFill>
              <a:effectLst/>
              <a:ea typeface="华文行楷" pitchFamily="2" charset="-122"/>
            </a:endParaRPr>
          </a:p>
        </p:txBody>
      </p:sp>
      <p:sp>
        <p:nvSpPr>
          <p:cNvPr id="301061" name="Text Box 5"/>
          <p:cNvSpPr txBox="1">
            <a:spLocks noChangeArrowheads="1"/>
          </p:cNvSpPr>
          <p:nvPr/>
        </p:nvSpPr>
        <p:spPr bwMode="auto">
          <a:xfrm>
            <a:off x="468313" y="692150"/>
            <a:ext cx="5943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i="0">
                <a:solidFill>
                  <a:schemeClr val="accent2"/>
                </a:solidFill>
                <a:effectLst/>
                <a:latin typeface="Times New Roman" pitchFamily="18" charset="0"/>
                <a:ea typeface="黑体" pitchFamily="2" charset="-122"/>
              </a:rPr>
              <a:t>2. 上界函数</a:t>
            </a:r>
            <a:endParaRPr lang="en-US" altLang="zh-CN" i="0">
              <a:solidFill>
                <a:schemeClr val="accent2"/>
              </a:solidFill>
              <a:effectLst/>
              <a:ea typeface="华文行楷" pitchFamily="2" charset="-122"/>
            </a:endParaRPr>
          </a:p>
        </p:txBody>
      </p:sp>
      <p:sp>
        <p:nvSpPr>
          <p:cNvPr id="301062" name="Text Box 6"/>
          <p:cNvSpPr txBox="1">
            <a:spLocks noChangeArrowheads="1"/>
          </p:cNvSpPr>
          <p:nvPr/>
        </p:nvSpPr>
        <p:spPr bwMode="auto">
          <a:xfrm>
            <a:off x="827088" y="1341438"/>
            <a:ext cx="723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chemeClr val="folHlink"/>
              </a:buClr>
              <a:buFont typeface="Wingdings" pitchFamily="2" charset="2"/>
              <a:buChar char="p"/>
            </a:pPr>
            <a:r>
              <a:rPr lang="zh-CN" altLang="en-US" sz="2400" i="0">
                <a:effectLst/>
                <a:latin typeface="Times New Roman" pitchFamily="18" charset="0"/>
                <a:ea typeface="楷体_GB2312" pitchFamily="49" charset="-122"/>
              </a:rPr>
              <a:t>活结点优先队列中元素类型为</a:t>
            </a:r>
            <a:r>
              <a:rPr lang="en-US" altLang="zh-CN" sz="2400" i="0">
                <a:effectLst/>
                <a:latin typeface="Times New Roman" pitchFamily="18" charset="0"/>
                <a:ea typeface="楷体_GB2312" pitchFamily="49" charset="-122"/>
              </a:rPr>
              <a:t>CliqueNode</a:t>
            </a:r>
            <a:endParaRPr lang="zh-CN" altLang="en-US" sz="2400" i="0">
              <a:effectLst/>
              <a:latin typeface="Times New Roman" pitchFamily="18" charset="0"/>
              <a:ea typeface="楷体_GB2312" pitchFamily="49" charset="-122"/>
            </a:endParaRPr>
          </a:p>
        </p:txBody>
      </p:sp>
      <p:sp>
        <p:nvSpPr>
          <p:cNvPr id="301063" name="Text Box 7"/>
          <p:cNvSpPr txBox="1">
            <a:spLocks noChangeArrowheads="1"/>
          </p:cNvSpPr>
          <p:nvPr/>
        </p:nvSpPr>
        <p:spPr bwMode="auto">
          <a:xfrm>
            <a:off x="755650" y="3716338"/>
            <a:ext cx="7489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chemeClr val="folHlink"/>
              </a:buClr>
              <a:buFont typeface="Wingdings" pitchFamily="2" charset="2"/>
              <a:buChar char="p"/>
            </a:pPr>
            <a:r>
              <a:rPr lang="en-US" altLang="zh-CN" sz="2400" i="0">
                <a:effectLst/>
                <a:latin typeface="Times New Roman" pitchFamily="18" charset="0"/>
                <a:ea typeface="楷体_GB2312" pitchFamily="49" charset="-122"/>
              </a:rPr>
              <a:t>un</a:t>
            </a:r>
            <a:r>
              <a:rPr lang="zh-CN" altLang="en-US" sz="2400" i="0">
                <a:effectLst/>
                <a:latin typeface="Times New Roman" pitchFamily="18" charset="0"/>
                <a:ea typeface="楷体_GB2312" pitchFamily="49" charset="-122"/>
              </a:rPr>
              <a:t>作为优先队列中元素的优先级</a:t>
            </a:r>
          </a:p>
        </p:txBody>
      </p:sp>
      <p:sp>
        <p:nvSpPr>
          <p:cNvPr id="301065" name="Text Box 9"/>
          <p:cNvSpPr txBox="1">
            <a:spLocks noChangeArrowheads="1"/>
          </p:cNvSpPr>
          <p:nvPr/>
        </p:nvSpPr>
        <p:spPr bwMode="auto">
          <a:xfrm>
            <a:off x="827088" y="1989138"/>
            <a:ext cx="74898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chemeClr val="folHlink"/>
              </a:buClr>
              <a:buFont typeface="Wingdings" pitchFamily="2" charset="2"/>
              <a:buChar char="p"/>
            </a:pPr>
            <a:r>
              <a:rPr lang="zh-CN" altLang="en-US" sz="2400" i="0">
                <a:effectLst/>
                <a:latin typeface="Times New Roman" pitchFamily="18" charset="0"/>
                <a:ea typeface="楷体_GB2312" pitchFamily="49" charset="-122"/>
              </a:rPr>
              <a:t>对每个活结点，用</a:t>
            </a:r>
            <a:r>
              <a:rPr lang="en-US" altLang="zh-CN" sz="2400" i="0">
                <a:solidFill>
                  <a:srgbClr val="CC0000"/>
                </a:solidFill>
                <a:effectLst/>
                <a:latin typeface="Times New Roman" pitchFamily="18" charset="0"/>
                <a:ea typeface="楷体_GB2312" pitchFamily="49" charset="-122"/>
              </a:rPr>
              <a:t>cn</a:t>
            </a:r>
            <a:r>
              <a:rPr lang="zh-CN" altLang="en-US" sz="2400" i="0">
                <a:solidFill>
                  <a:srgbClr val="CC0000"/>
                </a:solidFill>
                <a:effectLst/>
                <a:latin typeface="Times New Roman" pitchFamily="18" charset="0"/>
                <a:ea typeface="华文新魏" pitchFamily="2" charset="-122"/>
              </a:rPr>
              <a:t>表示与该结点相应团的顶点数</a:t>
            </a:r>
            <a:r>
              <a:rPr lang="zh-CN" altLang="en-US" sz="2400" i="0">
                <a:effectLst/>
                <a:latin typeface="Times New Roman" pitchFamily="18" charset="0"/>
                <a:ea typeface="楷体_GB2312" pitchFamily="49" charset="-122"/>
              </a:rPr>
              <a:t>；</a:t>
            </a:r>
            <a:r>
              <a:rPr lang="en-US" altLang="zh-CN" sz="2400" i="0">
                <a:effectLst/>
                <a:latin typeface="Times New Roman" pitchFamily="18" charset="0"/>
                <a:ea typeface="楷体_GB2312" pitchFamily="49" charset="-122"/>
              </a:rPr>
              <a:t>level</a:t>
            </a:r>
            <a:r>
              <a:rPr lang="zh-CN" altLang="en-US" sz="2400" i="0">
                <a:effectLst/>
                <a:latin typeface="Times New Roman" pitchFamily="18" charset="0"/>
                <a:ea typeface="楷体_GB2312" pitchFamily="49" charset="-122"/>
              </a:rPr>
              <a:t>表示结点在子集空间树中所处的</a:t>
            </a:r>
            <a:r>
              <a:rPr lang="zh-CN" altLang="en-US" sz="2400" i="0">
                <a:solidFill>
                  <a:srgbClr val="CC0000"/>
                </a:solidFill>
                <a:effectLst/>
                <a:latin typeface="Times New Roman" pitchFamily="18" charset="0"/>
                <a:ea typeface="华文新魏" pitchFamily="2" charset="-122"/>
              </a:rPr>
              <a:t>层次</a:t>
            </a:r>
            <a:r>
              <a:rPr lang="zh-CN" altLang="en-US" sz="2400" i="0">
                <a:effectLst/>
                <a:latin typeface="Times New Roman" pitchFamily="18" charset="0"/>
                <a:ea typeface="楷体_GB2312" pitchFamily="49" charset="-122"/>
              </a:rPr>
              <a:t>；用</a:t>
            </a:r>
            <a:r>
              <a:rPr lang="en-US" altLang="zh-CN" sz="2400" i="0">
                <a:solidFill>
                  <a:srgbClr val="FF0000"/>
                </a:solidFill>
                <a:effectLst/>
                <a:latin typeface="Times New Roman" pitchFamily="18" charset="0"/>
                <a:ea typeface="楷体_GB2312" pitchFamily="49" charset="-122"/>
              </a:rPr>
              <a:t>cn+n-level+1</a:t>
            </a:r>
            <a:r>
              <a:rPr lang="zh-CN" altLang="en-US" sz="2400" i="0">
                <a:effectLst/>
                <a:latin typeface="Times New Roman" pitchFamily="18" charset="0"/>
                <a:ea typeface="楷体_GB2312" pitchFamily="49" charset="-122"/>
              </a:rPr>
              <a:t>作为顶点数上界</a:t>
            </a:r>
            <a:r>
              <a:rPr lang="en-US" altLang="zh-CN" sz="2400" i="0">
                <a:effectLst/>
                <a:latin typeface="Times New Roman" pitchFamily="18" charset="0"/>
                <a:ea typeface="楷体_GB2312" pitchFamily="49" charset="-122"/>
              </a:rPr>
              <a:t>un</a:t>
            </a:r>
            <a:r>
              <a:rPr lang="zh-CN" altLang="en-US" sz="2400" i="0">
                <a:effectLst/>
                <a:latin typeface="Times New Roman" pitchFamily="18" charset="0"/>
                <a:ea typeface="楷体_GB2312" pitchFamily="49" charset="-122"/>
              </a:rPr>
              <a:t>的值，其中</a:t>
            </a:r>
            <a:r>
              <a:rPr lang="en-US" altLang="zh-CN" sz="2400" b="1" i="0">
                <a:solidFill>
                  <a:srgbClr val="000066"/>
                </a:solidFill>
                <a:effectLst/>
                <a:latin typeface="Times New Roman" pitchFamily="18" charset="0"/>
                <a:ea typeface="楷体_GB2312" pitchFamily="49" charset="-122"/>
              </a:rPr>
              <a:t>un</a:t>
            </a:r>
            <a:r>
              <a:rPr lang="zh-CN" altLang="en-US" sz="2400" b="1" i="0">
                <a:solidFill>
                  <a:srgbClr val="000066"/>
                </a:solidFill>
                <a:effectLst/>
                <a:latin typeface="Times New Roman" pitchFamily="18" charset="0"/>
                <a:ea typeface="楷体_GB2312" pitchFamily="49" charset="-122"/>
              </a:rPr>
              <a:t>是该结点为根的子树中最大顶点数的上界</a:t>
            </a:r>
            <a:r>
              <a:rPr lang="zh-CN" altLang="en-US" sz="2400" i="0">
                <a:effectLst/>
                <a:latin typeface="Times New Roman" pitchFamily="18" charset="0"/>
                <a:ea typeface="楷体_GB2312" pitchFamily="49" charset="-122"/>
              </a:rPr>
              <a:t>。 </a:t>
            </a:r>
          </a:p>
        </p:txBody>
      </p:sp>
      <p:sp>
        <p:nvSpPr>
          <p:cNvPr id="301066" name="Text Box 10"/>
          <p:cNvSpPr txBox="1">
            <a:spLocks noChangeArrowheads="1"/>
          </p:cNvSpPr>
          <p:nvPr/>
        </p:nvSpPr>
        <p:spPr bwMode="auto">
          <a:xfrm>
            <a:off x="827088" y="4508500"/>
            <a:ext cx="74898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chemeClr val="folHlink"/>
              </a:buClr>
              <a:buFont typeface="Wingdings" pitchFamily="2" charset="2"/>
              <a:buChar char="p"/>
            </a:pPr>
            <a:r>
              <a:rPr lang="zh-CN" altLang="en-US" sz="2400" i="0">
                <a:effectLst/>
                <a:latin typeface="Times New Roman" pitchFamily="18" charset="0"/>
                <a:ea typeface="楷体_GB2312" pitchFamily="49" charset="-122"/>
              </a:rPr>
              <a:t>算法总是从活结点优先队列中</a:t>
            </a:r>
            <a:r>
              <a:rPr lang="en-US" altLang="zh-CN" sz="2400" i="0">
                <a:effectLst/>
                <a:latin typeface="Times New Roman" pitchFamily="18" charset="0"/>
                <a:ea typeface="楷体_GB2312" pitchFamily="49" charset="-122"/>
              </a:rPr>
              <a:t>, </a:t>
            </a:r>
            <a:r>
              <a:rPr lang="zh-CN" altLang="en-US" sz="2400" i="0">
                <a:effectLst/>
                <a:latin typeface="Times New Roman" pitchFamily="18" charset="0"/>
                <a:ea typeface="楷体_GB2312" pitchFamily="49" charset="-122"/>
              </a:rPr>
              <a:t>抽取具有最大</a:t>
            </a:r>
            <a:r>
              <a:rPr lang="en-US" altLang="zh-CN" sz="2400" i="0">
                <a:effectLst/>
                <a:latin typeface="Times New Roman" pitchFamily="18" charset="0"/>
                <a:ea typeface="楷体_GB2312" pitchFamily="49" charset="-122"/>
              </a:rPr>
              <a:t>un</a:t>
            </a:r>
            <a:r>
              <a:rPr lang="zh-CN" altLang="en-US" sz="2400" i="0">
                <a:effectLst/>
                <a:latin typeface="Times New Roman" pitchFamily="18" charset="0"/>
                <a:ea typeface="楷体_GB2312" pitchFamily="49" charset="-122"/>
              </a:rPr>
              <a:t>值的元素作为下一个扩展结点。 </a:t>
            </a:r>
          </a:p>
        </p:txBody>
      </p:sp>
    </p:spTree>
    <p:extLst>
      <p:ext uri="{BB962C8B-B14F-4D97-AF65-F5344CB8AC3E}">
        <p14:creationId xmlns:p14="http://schemas.microsoft.com/office/powerpoint/2010/main" val="2515314874"/>
      </p:ext>
    </p:extLst>
  </p:cSld>
  <p:clrMapOvr>
    <a:masterClrMapping/>
  </p:clrMapOvr>
  <p:transition>
    <p:spli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01062"/>
                                        </p:tgtEl>
                                        <p:attrNameLst>
                                          <p:attrName>style.visibility</p:attrName>
                                        </p:attrNameLst>
                                      </p:cBhvr>
                                      <p:to>
                                        <p:strVal val="visible"/>
                                      </p:to>
                                    </p:set>
                                    <p:animEffect transition="in" filter="randombar(horizontal)">
                                      <p:cBhvr>
                                        <p:cTn id="7" dur="500"/>
                                        <p:tgtEl>
                                          <p:spTgt spid="3010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01065"/>
                                        </p:tgtEl>
                                        <p:attrNameLst>
                                          <p:attrName>style.visibility</p:attrName>
                                        </p:attrNameLst>
                                      </p:cBhvr>
                                      <p:to>
                                        <p:strVal val="visible"/>
                                      </p:to>
                                    </p:set>
                                    <p:animEffect transition="in" filter="randombar(horizontal)">
                                      <p:cBhvr>
                                        <p:cTn id="12" dur="500"/>
                                        <p:tgtEl>
                                          <p:spTgt spid="3010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301063"/>
                                        </p:tgtEl>
                                        <p:attrNameLst>
                                          <p:attrName>style.visibility</p:attrName>
                                        </p:attrNameLst>
                                      </p:cBhvr>
                                      <p:to>
                                        <p:strVal val="visible"/>
                                      </p:to>
                                    </p:set>
                                    <p:animEffect transition="in" filter="randombar(vertical)">
                                      <p:cBhvr>
                                        <p:cTn id="17" dur="500"/>
                                        <p:tgtEl>
                                          <p:spTgt spid="3010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301066"/>
                                        </p:tgtEl>
                                        <p:attrNameLst>
                                          <p:attrName>style.visibility</p:attrName>
                                        </p:attrNameLst>
                                      </p:cBhvr>
                                      <p:to>
                                        <p:strVal val="visible"/>
                                      </p:to>
                                    </p:set>
                                    <p:animEffect transition="in" filter="randombar(vertical)">
                                      <p:cBhvr>
                                        <p:cTn id="22" dur="500"/>
                                        <p:tgtEl>
                                          <p:spTgt spid="301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2" grpId="0" autoUpdateAnimBg="0"/>
      <p:bldP spid="301063" grpId="0" autoUpdateAnimBg="0"/>
      <p:bldP spid="301065" grpId="0" autoUpdateAnimBg="0"/>
      <p:bldP spid="301066"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4" name="Text Box 4"/>
          <p:cNvSpPr txBox="1">
            <a:spLocks noChangeArrowheads="1"/>
          </p:cNvSpPr>
          <p:nvPr/>
        </p:nvSpPr>
        <p:spPr bwMode="auto">
          <a:xfrm>
            <a:off x="539750" y="836613"/>
            <a:ext cx="5943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i="0">
                <a:solidFill>
                  <a:schemeClr val="accent2"/>
                </a:solidFill>
                <a:effectLst/>
                <a:latin typeface="Times New Roman" pitchFamily="18" charset="0"/>
                <a:ea typeface="黑体" pitchFamily="2" charset="-122"/>
              </a:rPr>
              <a:t>3. 算法思想</a:t>
            </a:r>
            <a:endParaRPr lang="en-US" altLang="zh-CN" i="0">
              <a:solidFill>
                <a:schemeClr val="accent2"/>
              </a:solidFill>
              <a:effectLst/>
              <a:ea typeface="华文行楷" pitchFamily="2" charset="-122"/>
            </a:endParaRPr>
          </a:p>
        </p:txBody>
      </p:sp>
      <p:sp>
        <p:nvSpPr>
          <p:cNvPr id="302085" name="Text Box 5"/>
          <p:cNvSpPr txBox="1">
            <a:spLocks noChangeArrowheads="1"/>
          </p:cNvSpPr>
          <p:nvPr/>
        </p:nvSpPr>
        <p:spPr bwMode="auto">
          <a:xfrm>
            <a:off x="539750" y="1484313"/>
            <a:ext cx="7543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A50021"/>
              </a:buClr>
              <a:buFont typeface="Wingdings" pitchFamily="2" charset="2"/>
              <a:buChar char="u"/>
            </a:pPr>
            <a:r>
              <a:rPr lang="zh-CN" altLang="en-US" sz="2400" i="0">
                <a:effectLst/>
                <a:latin typeface="Times New Roman" pitchFamily="18" charset="0"/>
                <a:ea typeface="楷体_GB2312" pitchFamily="49" charset="-122"/>
              </a:rPr>
              <a:t>子集树的根结点是初始扩展结点，对于这个特殊的扩展结点，其</a:t>
            </a:r>
            <a:r>
              <a:rPr lang="en-US" altLang="zh-CN" sz="2400" i="0">
                <a:effectLst/>
                <a:latin typeface="Times New Roman" pitchFamily="18" charset="0"/>
                <a:ea typeface="楷体_GB2312" pitchFamily="49" charset="-122"/>
              </a:rPr>
              <a:t>cn</a:t>
            </a:r>
            <a:r>
              <a:rPr lang="zh-CN" altLang="en-US" sz="2400" i="0">
                <a:effectLst/>
                <a:latin typeface="Times New Roman" pitchFamily="18" charset="0"/>
                <a:ea typeface="楷体_GB2312" pitchFamily="49" charset="-122"/>
              </a:rPr>
              <a:t>的值为0。 </a:t>
            </a:r>
            <a:r>
              <a:rPr lang="en-US" altLang="zh-CN" i="0">
                <a:solidFill>
                  <a:srgbClr val="9900FF"/>
                </a:solidFill>
                <a:effectLst/>
                <a:latin typeface="华文新魏" pitchFamily="2" charset="-122"/>
                <a:ea typeface="华文新魏" pitchFamily="2" charset="-122"/>
              </a:rPr>
              <a:t>cn</a:t>
            </a:r>
            <a:r>
              <a:rPr lang="zh-CN" altLang="en-US" i="0">
                <a:solidFill>
                  <a:srgbClr val="9900FF"/>
                </a:solidFill>
                <a:effectLst/>
                <a:latin typeface="华文新魏" pitchFamily="2" charset="-122"/>
                <a:ea typeface="华文新魏" pitchFamily="2" charset="-122"/>
              </a:rPr>
              <a:t>表示当前团的顶点数</a:t>
            </a:r>
            <a:r>
              <a:rPr lang="zh-CN" altLang="en-US" i="0">
                <a:solidFill>
                  <a:srgbClr val="9900FF"/>
                </a:solidFill>
                <a:effectLst/>
              </a:rPr>
              <a:t>。</a:t>
            </a:r>
          </a:p>
        </p:txBody>
      </p:sp>
      <p:sp>
        <p:nvSpPr>
          <p:cNvPr id="302086" name="Text Box 6"/>
          <p:cNvSpPr txBox="1">
            <a:spLocks noChangeArrowheads="1"/>
          </p:cNvSpPr>
          <p:nvPr/>
        </p:nvSpPr>
        <p:spPr bwMode="auto">
          <a:xfrm>
            <a:off x="539750" y="23495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50000"/>
              </a:spcBef>
              <a:buClr>
                <a:srgbClr val="A50021"/>
              </a:buClr>
              <a:buFont typeface="Wingdings" pitchFamily="2" charset="2"/>
              <a:buChar char="u"/>
            </a:pPr>
            <a:r>
              <a:rPr lang="zh-CN" altLang="en-US" sz="2400" i="0">
                <a:effectLst/>
                <a:latin typeface="Times New Roman" pitchFamily="18" charset="0"/>
                <a:ea typeface="楷体_GB2312" pitchFamily="49" charset="-122"/>
              </a:rPr>
              <a:t>算法在扩展内部结点时，首先考察其</a:t>
            </a:r>
            <a:r>
              <a:rPr lang="zh-CN" altLang="en-US" sz="2400" i="0">
                <a:solidFill>
                  <a:srgbClr val="CC0000"/>
                </a:solidFill>
                <a:effectLst/>
                <a:latin typeface="Times New Roman" pitchFamily="18" charset="0"/>
                <a:ea typeface="楷体_GB2312" pitchFamily="49" charset="-122"/>
              </a:rPr>
              <a:t>左儿子</a:t>
            </a:r>
            <a:r>
              <a:rPr lang="zh-CN" altLang="en-US" sz="2400" i="0">
                <a:effectLst/>
                <a:latin typeface="Times New Roman" pitchFamily="18" charset="0"/>
                <a:ea typeface="楷体_GB2312" pitchFamily="49" charset="-122"/>
              </a:rPr>
              <a:t>结点。</a:t>
            </a:r>
          </a:p>
        </p:txBody>
      </p:sp>
      <p:sp>
        <p:nvSpPr>
          <p:cNvPr id="302089" name="Text Box 9"/>
          <p:cNvSpPr txBox="1">
            <a:spLocks noChangeArrowheads="1"/>
          </p:cNvSpPr>
          <p:nvPr/>
        </p:nvSpPr>
        <p:spPr bwMode="auto">
          <a:xfrm>
            <a:off x="539750" y="2924175"/>
            <a:ext cx="7543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50000"/>
              </a:spcBef>
              <a:buClr>
                <a:srgbClr val="A50021"/>
              </a:buClr>
              <a:buFont typeface="Wingdings" pitchFamily="2" charset="2"/>
              <a:buChar char="u"/>
            </a:pPr>
            <a:r>
              <a:rPr lang="zh-CN" altLang="en-US" sz="2400" i="0">
                <a:effectLst/>
                <a:latin typeface="Times New Roman" pitchFamily="18" charset="0"/>
                <a:ea typeface="楷体_GB2312" pitchFamily="49" charset="-122"/>
              </a:rPr>
              <a:t>在左儿子结点处，将顶点</a:t>
            </a:r>
            <a:r>
              <a:rPr lang="en-US" altLang="zh-CN" sz="2400" i="0">
                <a:effectLst/>
                <a:latin typeface="Times New Roman" pitchFamily="18" charset="0"/>
                <a:ea typeface="楷体_GB2312" pitchFamily="49" charset="-122"/>
              </a:rPr>
              <a:t>i</a:t>
            </a:r>
            <a:r>
              <a:rPr lang="zh-CN" altLang="en-US" sz="2400" i="0">
                <a:effectLst/>
                <a:latin typeface="Times New Roman" pitchFamily="18" charset="0"/>
                <a:ea typeface="楷体_GB2312" pitchFamily="49" charset="-122"/>
              </a:rPr>
              <a:t>加入到当前团中，并检查该顶点与当前团中其它顶点之间</a:t>
            </a:r>
            <a:r>
              <a:rPr lang="zh-CN" altLang="en-US" sz="2400" b="1" i="0">
                <a:solidFill>
                  <a:srgbClr val="000066"/>
                </a:solidFill>
                <a:effectLst/>
                <a:latin typeface="Times New Roman" pitchFamily="18" charset="0"/>
                <a:ea typeface="楷体_GB2312" pitchFamily="49" charset="-122"/>
              </a:rPr>
              <a:t>是否有边相连</a:t>
            </a:r>
            <a:r>
              <a:rPr lang="zh-CN" altLang="en-US" sz="2400" i="0">
                <a:effectLst/>
                <a:latin typeface="Times New Roman" pitchFamily="18" charset="0"/>
                <a:ea typeface="楷体_GB2312" pitchFamily="49" charset="-122"/>
              </a:rPr>
              <a:t>。</a:t>
            </a:r>
          </a:p>
        </p:txBody>
      </p:sp>
      <p:sp>
        <p:nvSpPr>
          <p:cNvPr id="302090" name="Text Box 10"/>
          <p:cNvSpPr txBox="1">
            <a:spLocks noChangeArrowheads="1"/>
          </p:cNvSpPr>
          <p:nvPr/>
        </p:nvSpPr>
        <p:spPr bwMode="auto">
          <a:xfrm>
            <a:off x="611188" y="4149725"/>
            <a:ext cx="7543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50000"/>
              </a:spcBef>
              <a:buClr>
                <a:srgbClr val="A50021"/>
              </a:buClr>
              <a:buFont typeface="Wingdings" pitchFamily="2" charset="2"/>
              <a:buChar char="u"/>
            </a:pPr>
            <a:r>
              <a:rPr lang="zh-CN" altLang="en-US" sz="2400" i="0">
                <a:effectLst/>
                <a:latin typeface="Times New Roman" pitchFamily="18" charset="0"/>
                <a:ea typeface="楷体_GB2312" pitchFamily="49" charset="-122"/>
              </a:rPr>
              <a:t>当顶点</a:t>
            </a:r>
            <a:r>
              <a:rPr lang="en-US" altLang="zh-CN" sz="2400" i="0">
                <a:effectLst/>
                <a:latin typeface="Times New Roman" pitchFamily="18" charset="0"/>
                <a:ea typeface="楷体_GB2312" pitchFamily="49" charset="-122"/>
              </a:rPr>
              <a:t>i</a:t>
            </a:r>
            <a:r>
              <a:rPr lang="zh-CN" altLang="en-US" sz="2400" i="0">
                <a:effectLst/>
                <a:latin typeface="Times New Roman" pitchFamily="18" charset="0"/>
                <a:ea typeface="楷体_GB2312" pitchFamily="49" charset="-122"/>
              </a:rPr>
              <a:t>与当前团中</a:t>
            </a:r>
            <a:r>
              <a:rPr lang="zh-CN" altLang="en-US" sz="2400" i="0">
                <a:solidFill>
                  <a:srgbClr val="CC0000"/>
                </a:solidFill>
                <a:effectLst/>
                <a:latin typeface="Times New Roman" pitchFamily="18" charset="0"/>
                <a:ea typeface="楷体_GB2312" pitchFamily="49" charset="-122"/>
              </a:rPr>
              <a:t>所有顶点</a:t>
            </a:r>
            <a:r>
              <a:rPr lang="zh-CN" altLang="en-US" sz="2400" i="0">
                <a:effectLst/>
                <a:latin typeface="Times New Roman" pitchFamily="18" charset="0"/>
                <a:ea typeface="楷体_GB2312" pitchFamily="49" charset="-122"/>
              </a:rPr>
              <a:t>之间都有边相连，则相应的左儿子结点是可行结点，将它加入到子集树中并插入活结点优先队列，否则就不是可行结点。</a:t>
            </a:r>
          </a:p>
        </p:txBody>
      </p:sp>
    </p:spTree>
    <p:extLst>
      <p:ext uri="{BB962C8B-B14F-4D97-AF65-F5344CB8AC3E}">
        <p14:creationId xmlns:p14="http://schemas.microsoft.com/office/powerpoint/2010/main" val="197402237"/>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2085"/>
                                        </p:tgtEl>
                                        <p:attrNameLst>
                                          <p:attrName>style.visibility</p:attrName>
                                        </p:attrNameLst>
                                      </p:cBhvr>
                                      <p:to>
                                        <p:strVal val="visible"/>
                                      </p:to>
                                    </p:set>
                                    <p:animEffect transition="in" filter="wipe(up)">
                                      <p:cBhvr>
                                        <p:cTn id="7" dur="500"/>
                                        <p:tgtEl>
                                          <p:spTgt spid="3020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02086"/>
                                        </p:tgtEl>
                                        <p:attrNameLst>
                                          <p:attrName>style.visibility</p:attrName>
                                        </p:attrNameLst>
                                      </p:cBhvr>
                                      <p:to>
                                        <p:strVal val="visible"/>
                                      </p:to>
                                    </p:set>
                                    <p:animEffect transition="in" filter="wipe(down)">
                                      <p:cBhvr>
                                        <p:cTn id="12" dur="500"/>
                                        <p:tgtEl>
                                          <p:spTgt spid="3020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02089"/>
                                        </p:tgtEl>
                                        <p:attrNameLst>
                                          <p:attrName>style.visibility</p:attrName>
                                        </p:attrNameLst>
                                      </p:cBhvr>
                                      <p:to>
                                        <p:strVal val="visible"/>
                                      </p:to>
                                    </p:set>
                                    <p:animEffect transition="in" filter="wipe(down)">
                                      <p:cBhvr>
                                        <p:cTn id="17" dur="500"/>
                                        <p:tgtEl>
                                          <p:spTgt spid="3020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02090"/>
                                        </p:tgtEl>
                                        <p:attrNameLst>
                                          <p:attrName>style.visibility</p:attrName>
                                        </p:attrNameLst>
                                      </p:cBhvr>
                                      <p:to>
                                        <p:strVal val="visible"/>
                                      </p:to>
                                    </p:set>
                                    <p:animEffect transition="in" filter="wipe(down)">
                                      <p:cBhvr>
                                        <p:cTn id="22" dur="500"/>
                                        <p:tgtEl>
                                          <p:spTgt spid="302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5" grpId="0" autoUpdateAnimBg="0"/>
      <p:bldP spid="302086" grpId="0" autoUpdateAnimBg="0"/>
      <p:bldP spid="302089" grpId="0" autoUpdateAnimBg="0"/>
      <p:bldP spid="302090"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10" name="Text Box 6"/>
          <p:cNvSpPr txBox="1">
            <a:spLocks noChangeArrowheads="1"/>
          </p:cNvSpPr>
          <p:nvPr/>
        </p:nvSpPr>
        <p:spPr bwMode="auto">
          <a:xfrm>
            <a:off x="827088" y="2276475"/>
            <a:ext cx="77057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A50021"/>
              </a:buClr>
              <a:buFont typeface="Wingdings" pitchFamily="2" charset="2"/>
              <a:buChar char="u"/>
            </a:pPr>
            <a:r>
              <a:rPr lang="en-US" altLang="zh-CN" sz="2400" i="0">
                <a:effectLst/>
                <a:latin typeface="Times New Roman" pitchFamily="18" charset="0"/>
                <a:ea typeface="楷体_GB2312" pitchFamily="49" charset="-122"/>
              </a:rPr>
              <a:t>while</a:t>
            </a:r>
            <a:r>
              <a:rPr lang="zh-CN" altLang="en-US" sz="2400" i="0">
                <a:effectLst/>
                <a:latin typeface="Times New Roman" pitchFamily="18" charset="0"/>
                <a:ea typeface="楷体_GB2312" pitchFamily="49" charset="-122"/>
              </a:rPr>
              <a:t>循环的</a:t>
            </a:r>
            <a:r>
              <a:rPr lang="zh-CN" altLang="en-US" sz="2400" i="0">
                <a:solidFill>
                  <a:srgbClr val="CC0000"/>
                </a:solidFill>
                <a:effectLst/>
                <a:latin typeface="Times New Roman" pitchFamily="18" charset="0"/>
                <a:ea typeface="楷体_GB2312" pitchFamily="49" charset="-122"/>
              </a:rPr>
              <a:t>终止条件</a:t>
            </a:r>
            <a:r>
              <a:rPr lang="zh-CN" altLang="en-US" sz="2400" i="0">
                <a:effectLst/>
                <a:latin typeface="Times New Roman" pitchFamily="18" charset="0"/>
                <a:ea typeface="楷体_GB2312" pitchFamily="49" charset="-122"/>
              </a:rPr>
              <a:t>是</a:t>
            </a:r>
            <a:r>
              <a:rPr lang="en-US" altLang="zh-CN" sz="2400" i="0">
                <a:effectLst/>
                <a:latin typeface="Times New Roman" pitchFamily="18" charset="0"/>
                <a:ea typeface="楷体_GB2312" pitchFamily="49" charset="-122"/>
              </a:rPr>
              <a:t>: </a:t>
            </a:r>
            <a:r>
              <a:rPr lang="zh-CN" altLang="en-US" sz="2400" i="0">
                <a:effectLst/>
                <a:latin typeface="Times New Roman" pitchFamily="18" charset="0"/>
                <a:ea typeface="楷体_GB2312" pitchFamily="49" charset="-122"/>
              </a:rPr>
              <a:t>遇到子集树中的一个叶结点(即</a:t>
            </a:r>
            <a:r>
              <a:rPr lang="en-US" altLang="zh-CN" sz="2400" i="0">
                <a:solidFill>
                  <a:srgbClr val="CC0000"/>
                </a:solidFill>
                <a:effectLst/>
                <a:latin typeface="Times New Roman" pitchFamily="18" charset="0"/>
                <a:ea typeface="楷体_GB2312" pitchFamily="49" charset="-122"/>
              </a:rPr>
              <a:t>n+1</a:t>
            </a:r>
            <a:r>
              <a:rPr lang="zh-CN" altLang="en-US" sz="2400" i="0">
                <a:solidFill>
                  <a:srgbClr val="CC0000"/>
                </a:solidFill>
                <a:effectLst/>
                <a:latin typeface="Times New Roman" pitchFamily="18" charset="0"/>
                <a:ea typeface="楷体_GB2312" pitchFamily="49" charset="-122"/>
              </a:rPr>
              <a:t>层结点</a:t>
            </a:r>
            <a:r>
              <a:rPr lang="zh-CN" altLang="en-US" sz="2400" i="0">
                <a:effectLst/>
                <a:latin typeface="Times New Roman" pitchFamily="18" charset="0"/>
                <a:ea typeface="楷体_GB2312" pitchFamily="49" charset="-122"/>
              </a:rPr>
              <a:t>)成为当前扩展结点。</a:t>
            </a:r>
          </a:p>
        </p:txBody>
      </p:sp>
      <p:sp>
        <p:nvSpPr>
          <p:cNvPr id="303112" name="Text Box 8"/>
          <p:cNvSpPr txBox="1">
            <a:spLocks noChangeArrowheads="1"/>
          </p:cNvSpPr>
          <p:nvPr/>
        </p:nvSpPr>
        <p:spPr bwMode="auto">
          <a:xfrm>
            <a:off x="827088" y="620713"/>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50000"/>
              </a:spcBef>
              <a:buClr>
                <a:srgbClr val="A50021"/>
              </a:buClr>
              <a:buFont typeface="Wingdings" pitchFamily="2" charset="2"/>
              <a:buChar char="u"/>
            </a:pPr>
            <a:r>
              <a:rPr lang="zh-CN" altLang="en-US" sz="2400" i="0">
                <a:effectLst/>
                <a:latin typeface="Times New Roman" pitchFamily="18" charset="0"/>
                <a:ea typeface="楷体_GB2312" pitchFamily="49" charset="-122"/>
              </a:rPr>
              <a:t>继续考察当前扩展结点的</a:t>
            </a:r>
            <a:r>
              <a:rPr lang="zh-CN" altLang="en-US" sz="2400" i="0">
                <a:solidFill>
                  <a:srgbClr val="CC0000"/>
                </a:solidFill>
                <a:effectLst/>
                <a:latin typeface="Times New Roman" pitchFamily="18" charset="0"/>
                <a:ea typeface="楷体_GB2312" pitchFamily="49" charset="-122"/>
              </a:rPr>
              <a:t>右儿子</a:t>
            </a:r>
            <a:r>
              <a:rPr lang="zh-CN" altLang="en-US" sz="2400" i="0">
                <a:effectLst/>
                <a:latin typeface="Times New Roman" pitchFamily="18" charset="0"/>
                <a:ea typeface="楷体_GB2312" pitchFamily="49" charset="-122"/>
              </a:rPr>
              <a:t>结点。</a:t>
            </a:r>
            <a:endParaRPr lang="en-US" altLang="zh-CN" sz="2400" i="0">
              <a:effectLst/>
              <a:latin typeface="Times New Roman" pitchFamily="18" charset="0"/>
              <a:ea typeface="楷体_GB2312" pitchFamily="49" charset="-122"/>
            </a:endParaRPr>
          </a:p>
        </p:txBody>
      </p:sp>
      <p:sp>
        <p:nvSpPr>
          <p:cNvPr id="303113" name="Text Box 9"/>
          <p:cNvSpPr txBox="1">
            <a:spLocks noChangeArrowheads="1"/>
          </p:cNvSpPr>
          <p:nvPr/>
        </p:nvSpPr>
        <p:spPr bwMode="auto">
          <a:xfrm>
            <a:off x="827088" y="3141663"/>
            <a:ext cx="7705725"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A50021"/>
              </a:buClr>
              <a:buFont typeface="Wingdings" pitchFamily="2" charset="2"/>
              <a:buChar char="u"/>
            </a:pPr>
            <a:r>
              <a:rPr lang="zh-CN" altLang="en-US" sz="2400" i="0">
                <a:effectLst/>
                <a:latin typeface="Times New Roman" pitchFamily="18" charset="0"/>
                <a:ea typeface="楷体_GB2312" pitchFamily="49" charset="-122"/>
              </a:rPr>
              <a:t>对于子集树中的叶结点，有</a:t>
            </a:r>
            <a:r>
              <a:rPr lang="en-US" altLang="zh-CN" sz="2400" i="0">
                <a:effectLst/>
                <a:latin typeface="Times New Roman" pitchFamily="18" charset="0"/>
                <a:ea typeface="楷体_GB2312" pitchFamily="49" charset="-122"/>
              </a:rPr>
              <a:t>un＝cn。</a:t>
            </a:r>
          </a:p>
          <a:p>
            <a:pPr>
              <a:spcBef>
                <a:spcPct val="50000"/>
              </a:spcBef>
              <a:buClr>
                <a:srgbClr val="A50021"/>
              </a:buClr>
              <a:buFont typeface="Wingdings" pitchFamily="2" charset="2"/>
              <a:buChar char="u"/>
            </a:pPr>
            <a:r>
              <a:rPr lang="zh-CN" altLang="en-US" sz="2400" i="0">
                <a:effectLst/>
                <a:latin typeface="Times New Roman" pitchFamily="18" charset="0"/>
                <a:ea typeface="楷体_GB2312" pitchFamily="49" charset="-122"/>
              </a:rPr>
              <a:t>此时活结点优先队列中，</a:t>
            </a:r>
            <a:r>
              <a:rPr lang="zh-CN" altLang="en-US" sz="2400" i="0">
                <a:solidFill>
                  <a:srgbClr val="000066"/>
                </a:solidFill>
                <a:effectLst/>
                <a:latin typeface="Times New Roman" pitchFamily="18" charset="0"/>
                <a:ea typeface="楷体_GB2312" pitchFamily="49" charset="-122"/>
              </a:rPr>
              <a:t>剩余结点的</a:t>
            </a:r>
            <a:r>
              <a:rPr lang="en-US" altLang="zh-CN" sz="2400" i="0">
                <a:solidFill>
                  <a:srgbClr val="000066"/>
                </a:solidFill>
                <a:effectLst/>
                <a:latin typeface="Times New Roman" pitchFamily="18" charset="0"/>
                <a:ea typeface="楷体_GB2312" pitchFamily="49" charset="-122"/>
              </a:rPr>
              <a:t>un</a:t>
            </a:r>
            <a:r>
              <a:rPr lang="zh-CN" altLang="en-US" sz="2400" i="0">
                <a:solidFill>
                  <a:srgbClr val="000066"/>
                </a:solidFill>
                <a:effectLst/>
                <a:latin typeface="Times New Roman" pitchFamily="18" charset="0"/>
                <a:ea typeface="楷体_GB2312" pitchFamily="49" charset="-122"/>
              </a:rPr>
              <a:t>值均不超过当前扩展结点的</a:t>
            </a:r>
            <a:r>
              <a:rPr lang="en-US" altLang="zh-CN" sz="2400" i="0">
                <a:solidFill>
                  <a:srgbClr val="000066"/>
                </a:solidFill>
                <a:effectLst/>
                <a:latin typeface="Times New Roman" pitchFamily="18" charset="0"/>
                <a:ea typeface="楷体_GB2312" pitchFamily="49" charset="-122"/>
              </a:rPr>
              <a:t>un</a:t>
            </a:r>
            <a:r>
              <a:rPr lang="zh-CN" altLang="en-US" sz="2400" i="0">
                <a:solidFill>
                  <a:srgbClr val="000066"/>
                </a:solidFill>
                <a:effectLst/>
                <a:latin typeface="Times New Roman" pitchFamily="18" charset="0"/>
                <a:ea typeface="楷体_GB2312" pitchFamily="49" charset="-122"/>
              </a:rPr>
              <a:t>值。</a:t>
            </a:r>
          </a:p>
          <a:p>
            <a:pPr>
              <a:spcBef>
                <a:spcPct val="50000"/>
              </a:spcBef>
              <a:buClr>
                <a:srgbClr val="A50021"/>
              </a:buClr>
              <a:buFont typeface="Wingdings" pitchFamily="2" charset="2"/>
              <a:buChar char="u"/>
            </a:pPr>
            <a:r>
              <a:rPr lang="zh-CN" altLang="en-US" sz="2400" i="0">
                <a:effectLst/>
                <a:latin typeface="Times New Roman" pitchFamily="18" charset="0"/>
                <a:ea typeface="楷体_GB2312" pitchFamily="49" charset="-122"/>
              </a:rPr>
              <a:t>进一步搜索不可能得到更大的团，</a:t>
            </a:r>
            <a:r>
              <a:rPr lang="zh-CN" altLang="en-US" sz="2400" i="0">
                <a:solidFill>
                  <a:srgbClr val="CC0000"/>
                </a:solidFill>
                <a:effectLst/>
                <a:latin typeface="Times New Roman" pitchFamily="18" charset="0"/>
                <a:ea typeface="楷体_GB2312" pitchFamily="49" charset="-122"/>
              </a:rPr>
              <a:t>此时算法已找到一个最优解</a:t>
            </a:r>
            <a:r>
              <a:rPr lang="zh-CN" altLang="en-US" sz="2400" i="0">
                <a:effectLst/>
                <a:latin typeface="Times New Roman" pitchFamily="18" charset="0"/>
                <a:ea typeface="楷体_GB2312" pitchFamily="49" charset="-122"/>
              </a:rPr>
              <a:t>。 </a:t>
            </a:r>
          </a:p>
          <a:p>
            <a:pPr>
              <a:spcBef>
                <a:spcPct val="50000"/>
              </a:spcBef>
              <a:buClr>
                <a:srgbClr val="A50021"/>
              </a:buClr>
              <a:buFont typeface="Wingdings" pitchFamily="2" charset="2"/>
              <a:buNone/>
            </a:pPr>
            <a:r>
              <a:rPr lang="en-US" altLang="zh-CN" i="0">
                <a:solidFill>
                  <a:srgbClr val="CC0000"/>
                </a:solidFill>
                <a:effectLst/>
              </a:rPr>
              <a:t> </a:t>
            </a:r>
            <a:r>
              <a:rPr lang="en-US" altLang="zh-CN" i="0">
                <a:solidFill>
                  <a:srgbClr val="9900FF"/>
                </a:solidFill>
                <a:effectLst/>
                <a:latin typeface="华文新魏" pitchFamily="2" charset="-122"/>
                <a:ea typeface="华文新魏" pitchFamily="2" charset="-122"/>
              </a:rPr>
              <a:t>un</a:t>
            </a:r>
            <a:r>
              <a:rPr lang="zh-CN" altLang="en-US" i="0">
                <a:solidFill>
                  <a:srgbClr val="9900FF"/>
                </a:solidFill>
                <a:effectLst/>
                <a:latin typeface="华文新魏" pitchFamily="2" charset="-122"/>
                <a:ea typeface="华文新魏" pitchFamily="2" charset="-122"/>
              </a:rPr>
              <a:t>是当前团最大顶点数的上界， </a:t>
            </a:r>
            <a:r>
              <a:rPr lang="en-US" altLang="zh-CN" i="0">
                <a:solidFill>
                  <a:srgbClr val="9900FF"/>
                </a:solidFill>
                <a:effectLst/>
                <a:latin typeface="华文新魏" pitchFamily="2" charset="-122"/>
                <a:ea typeface="华文新魏" pitchFamily="2" charset="-122"/>
              </a:rPr>
              <a:t>cn</a:t>
            </a:r>
            <a:r>
              <a:rPr lang="zh-CN" altLang="en-US" i="0">
                <a:solidFill>
                  <a:srgbClr val="9900FF"/>
                </a:solidFill>
                <a:effectLst/>
                <a:latin typeface="华文新魏" pitchFamily="2" charset="-122"/>
                <a:ea typeface="华文新魏" pitchFamily="2" charset="-122"/>
              </a:rPr>
              <a:t>表示当前团的顶点数</a:t>
            </a:r>
            <a:r>
              <a:rPr lang="zh-CN" altLang="en-US" i="0">
                <a:solidFill>
                  <a:srgbClr val="9900FF"/>
                </a:solidFill>
                <a:effectLst/>
              </a:rPr>
              <a:t>。</a:t>
            </a:r>
          </a:p>
        </p:txBody>
      </p:sp>
      <p:sp>
        <p:nvSpPr>
          <p:cNvPr id="303114" name="Text Box 10"/>
          <p:cNvSpPr txBox="1">
            <a:spLocks noChangeArrowheads="1"/>
          </p:cNvSpPr>
          <p:nvPr/>
        </p:nvSpPr>
        <p:spPr bwMode="auto">
          <a:xfrm>
            <a:off x="827088" y="1196975"/>
            <a:ext cx="7543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50000"/>
              </a:spcBef>
              <a:buClr>
                <a:srgbClr val="A50021"/>
              </a:buClr>
              <a:buFont typeface="Wingdings" pitchFamily="2" charset="2"/>
              <a:buChar char="u"/>
            </a:pPr>
            <a:r>
              <a:rPr lang="zh-CN" altLang="en-US" sz="2400" i="0">
                <a:effectLst/>
                <a:latin typeface="Times New Roman" pitchFamily="18" charset="0"/>
                <a:ea typeface="楷体_GB2312" pitchFamily="49" charset="-122"/>
              </a:rPr>
              <a:t>当</a:t>
            </a:r>
            <a:r>
              <a:rPr lang="en-US" altLang="zh-CN" sz="2400" i="0">
                <a:effectLst/>
                <a:latin typeface="Times New Roman" pitchFamily="18" charset="0"/>
                <a:ea typeface="楷体_GB2312" pitchFamily="49" charset="-122"/>
              </a:rPr>
              <a:t>un&gt;bestn</a:t>
            </a:r>
            <a:r>
              <a:rPr lang="zh-CN" altLang="en-US" sz="2400" i="0">
                <a:effectLst/>
                <a:latin typeface="Times New Roman" pitchFamily="18" charset="0"/>
                <a:ea typeface="楷体_GB2312" pitchFamily="49" charset="-122"/>
              </a:rPr>
              <a:t>时，右子树中可能含有最优解，此时将右儿子结点加入到子集树中</a:t>
            </a:r>
            <a:r>
              <a:rPr lang="en-US" altLang="zh-CN" sz="2400" i="0">
                <a:effectLst/>
                <a:latin typeface="Times New Roman" pitchFamily="18" charset="0"/>
                <a:ea typeface="楷体_GB2312" pitchFamily="49" charset="-122"/>
              </a:rPr>
              <a:t>,</a:t>
            </a:r>
            <a:r>
              <a:rPr lang="zh-CN" altLang="en-US" sz="2400" i="0">
                <a:effectLst/>
                <a:latin typeface="Times New Roman" pitchFamily="18" charset="0"/>
                <a:ea typeface="楷体_GB2312" pitchFamily="49" charset="-122"/>
              </a:rPr>
              <a:t>并插入到活结点优先队列中。</a:t>
            </a:r>
            <a:endParaRPr lang="zh-CN" altLang="en-US" sz="2400" i="0">
              <a:solidFill>
                <a:schemeClr val="accent2"/>
              </a:solidFill>
              <a:effectLst/>
              <a:latin typeface="Times New Roman" pitchFamily="18" charset="0"/>
              <a:ea typeface="华文行楷" pitchFamily="2" charset="-122"/>
            </a:endParaRPr>
          </a:p>
        </p:txBody>
      </p:sp>
    </p:spTree>
    <p:extLst>
      <p:ext uri="{BB962C8B-B14F-4D97-AF65-F5344CB8AC3E}">
        <p14:creationId xmlns:p14="http://schemas.microsoft.com/office/powerpoint/2010/main" val="1543463932"/>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3114"/>
                                        </p:tgtEl>
                                        <p:attrNameLst>
                                          <p:attrName>style.visibility</p:attrName>
                                        </p:attrNameLst>
                                      </p:cBhvr>
                                      <p:to>
                                        <p:strVal val="visible"/>
                                      </p:to>
                                    </p:set>
                                    <p:animEffect transition="in" filter="wipe(up)">
                                      <p:cBhvr>
                                        <p:cTn id="7" dur="500"/>
                                        <p:tgtEl>
                                          <p:spTgt spid="3031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03110"/>
                                        </p:tgtEl>
                                        <p:attrNameLst>
                                          <p:attrName>style.visibility</p:attrName>
                                        </p:attrNameLst>
                                      </p:cBhvr>
                                      <p:to>
                                        <p:strVal val="visible"/>
                                      </p:to>
                                    </p:set>
                                    <p:animEffect transition="in" filter="barn(inHorizontal)">
                                      <p:cBhvr>
                                        <p:cTn id="12" dur="500"/>
                                        <p:tgtEl>
                                          <p:spTgt spid="3031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03113">
                                            <p:txEl>
                                              <p:pRg st="0" end="0"/>
                                            </p:txEl>
                                          </p:spTgt>
                                        </p:tgtEl>
                                        <p:attrNameLst>
                                          <p:attrName>style.visibility</p:attrName>
                                        </p:attrNameLst>
                                      </p:cBhvr>
                                      <p:to>
                                        <p:strVal val="visible"/>
                                      </p:to>
                                    </p:set>
                                    <p:animEffect transition="in" filter="box(in)">
                                      <p:cBhvr>
                                        <p:cTn id="17" dur="500"/>
                                        <p:tgtEl>
                                          <p:spTgt spid="30311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303113">
                                            <p:txEl>
                                              <p:pRg st="1" end="1"/>
                                            </p:txEl>
                                          </p:spTgt>
                                        </p:tgtEl>
                                        <p:attrNameLst>
                                          <p:attrName>style.visibility</p:attrName>
                                        </p:attrNameLst>
                                      </p:cBhvr>
                                      <p:to>
                                        <p:strVal val="visible"/>
                                      </p:to>
                                    </p:set>
                                    <p:animEffect transition="in" filter="diamond(in)">
                                      <p:cBhvr>
                                        <p:cTn id="22" dur="2000"/>
                                        <p:tgtEl>
                                          <p:spTgt spid="303113">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nodeType="clickEffect">
                                  <p:stCondLst>
                                    <p:cond delay="0"/>
                                  </p:stCondLst>
                                  <p:childTnLst>
                                    <p:set>
                                      <p:cBhvr>
                                        <p:cTn id="26" dur="1" fill="hold">
                                          <p:stCondLst>
                                            <p:cond delay="0"/>
                                          </p:stCondLst>
                                        </p:cTn>
                                        <p:tgtEl>
                                          <p:spTgt spid="303113">
                                            <p:txEl>
                                              <p:pRg st="2" end="2"/>
                                            </p:txEl>
                                          </p:spTgt>
                                        </p:tgtEl>
                                        <p:attrNameLst>
                                          <p:attrName>style.visibility</p:attrName>
                                        </p:attrNameLst>
                                      </p:cBhvr>
                                      <p:to>
                                        <p:strVal val="visible"/>
                                      </p:to>
                                    </p:set>
                                    <p:animEffect transition="in" filter="diamond(in)">
                                      <p:cBhvr>
                                        <p:cTn id="27" dur="2000"/>
                                        <p:tgtEl>
                                          <p:spTgt spid="3031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10" grpId="0" autoUpdateAnimBg="0"/>
      <p:bldP spid="303114"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986304B-50E6-4D14-9993-0ED8CC1B50BC}"/>
              </a:ext>
            </a:extLst>
          </p:cNvPr>
          <p:cNvSpPr>
            <a:spLocks noGrp="1"/>
          </p:cNvSpPr>
          <p:nvPr>
            <p:ph type="title"/>
          </p:nvPr>
        </p:nvSpPr>
        <p:spPr>
          <a:xfrm>
            <a:off x="675481" y="221142"/>
            <a:ext cx="7793037" cy="1054100"/>
          </a:xfrm>
        </p:spPr>
        <p:txBody>
          <a:bodyPr/>
          <a:lstStyle/>
          <a:p>
            <a:r>
              <a:rPr lang="zh-CN" altLang="en-US" dirty="0"/>
              <a:t>实例</a:t>
            </a:r>
          </a:p>
        </p:txBody>
      </p:sp>
      <p:sp>
        <p:nvSpPr>
          <p:cNvPr id="3" name="内容占位符 2">
            <a:extLst>
              <a:ext uri="{FF2B5EF4-FFF2-40B4-BE49-F238E27FC236}">
                <a16:creationId xmlns:a16="http://schemas.microsoft.com/office/drawing/2014/main" xmlns="" id="{063848C0-CCEC-4AB6-B820-11DE39B1DE49}"/>
              </a:ext>
            </a:extLst>
          </p:cNvPr>
          <p:cNvSpPr>
            <a:spLocks noGrp="1"/>
          </p:cNvSpPr>
          <p:nvPr>
            <p:ph idx="1"/>
          </p:nvPr>
        </p:nvSpPr>
        <p:spPr>
          <a:xfrm>
            <a:off x="323528" y="748192"/>
            <a:ext cx="9145016" cy="4503738"/>
          </a:xfrm>
        </p:spPr>
        <p:txBody>
          <a:bodyPr/>
          <a:lstStyle/>
          <a:p>
            <a:r>
              <a:rPr lang="zh-CN" altLang="en-US" sz="2400" dirty="0"/>
              <a:t>顶点编号顺序为</a:t>
            </a:r>
            <a:r>
              <a:rPr lang="en-US" altLang="zh-CN" sz="2400" dirty="0"/>
              <a:t>1, 2, 3, 4, 5, </a:t>
            </a:r>
            <a:r>
              <a:rPr lang="zh-CN" altLang="en-US" sz="2400" dirty="0"/>
              <a:t>对应</a:t>
            </a:r>
            <a:r>
              <a:rPr lang="en-US" altLang="zh-CN" sz="2400" dirty="0"/>
              <a:t>x</a:t>
            </a:r>
            <a:r>
              <a:rPr lang="en-US" altLang="zh-CN" sz="2400" baseline="-25000" dirty="0"/>
              <a:t>1</a:t>
            </a:r>
            <a:r>
              <a:rPr lang="en-US" altLang="zh-CN" sz="2400" dirty="0"/>
              <a:t>, x</a:t>
            </a:r>
            <a:r>
              <a:rPr lang="en-US" altLang="zh-CN" sz="2400" baseline="-25000" dirty="0"/>
              <a:t>2</a:t>
            </a:r>
            <a:r>
              <a:rPr lang="en-US" altLang="zh-CN" sz="2400" dirty="0"/>
              <a:t>, x</a:t>
            </a:r>
            <a:r>
              <a:rPr lang="en-US" altLang="zh-CN" sz="2400" baseline="-25000" dirty="0"/>
              <a:t>3</a:t>
            </a:r>
            <a:r>
              <a:rPr lang="en-US" altLang="zh-CN" sz="2400" dirty="0"/>
              <a:t>, x</a:t>
            </a:r>
            <a:r>
              <a:rPr lang="en-US" altLang="zh-CN" sz="2400" baseline="-25000" dirty="0"/>
              <a:t>4</a:t>
            </a:r>
            <a:r>
              <a:rPr lang="en-US" altLang="zh-CN" sz="2400" dirty="0"/>
              <a:t>, x</a:t>
            </a:r>
            <a:r>
              <a:rPr lang="en-US" altLang="zh-CN" sz="2400" baseline="-25000" dirty="0"/>
              <a:t>5</a:t>
            </a:r>
            <a:r>
              <a:rPr lang="en-US" altLang="zh-CN" sz="2400" dirty="0"/>
              <a:t>,</a:t>
            </a:r>
          </a:p>
          <a:p>
            <a:pPr marL="0" indent="0">
              <a:buNone/>
            </a:pPr>
            <a:r>
              <a:rPr lang="en-US" altLang="zh-CN" sz="2400" dirty="0"/>
              <a:t>    x</a:t>
            </a:r>
            <a:r>
              <a:rPr lang="en-US" altLang="zh-CN" sz="2400" baseline="-25000" dirty="0"/>
              <a:t>i</a:t>
            </a:r>
            <a:r>
              <a:rPr lang="en-US" altLang="zh-CN" sz="2400" dirty="0"/>
              <a:t> = 1 </a:t>
            </a:r>
            <a:r>
              <a:rPr lang="zh-CN" altLang="en-US" sz="2400" dirty="0"/>
              <a:t>当且仅当</a:t>
            </a:r>
            <a:r>
              <a:rPr lang="en-US" altLang="zh-CN" sz="2400" dirty="0" err="1"/>
              <a:t>i</a:t>
            </a:r>
            <a:r>
              <a:rPr lang="en-US" altLang="zh-CN" sz="2400" dirty="0"/>
              <a:t> </a:t>
            </a:r>
            <a:r>
              <a:rPr lang="zh-CN" altLang="en-US" sz="2400" dirty="0"/>
              <a:t>在团内</a:t>
            </a:r>
          </a:p>
          <a:p>
            <a:pPr marL="0" indent="0">
              <a:buNone/>
            </a:pPr>
            <a:r>
              <a:rPr lang="zh-CN" altLang="en-US" sz="2400" dirty="0"/>
              <a:t>   分支规定左子树为</a:t>
            </a:r>
            <a:r>
              <a:rPr lang="en-US" altLang="zh-CN" sz="2400" dirty="0"/>
              <a:t>1</a:t>
            </a:r>
            <a:r>
              <a:rPr lang="zh-CN" altLang="en-US" sz="2400" dirty="0"/>
              <a:t>，右子树为</a:t>
            </a:r>
            <a:r>
              <a:rPr lang="en-US" altLang="zh-CN" sz="2400" dirty="0"/>
              <a:t>0.</a:t>
            </a:r>
          </a:p>
          <a:p>
            <a:pPr marL="0" indent="0">
              <a:buNone/>
            </a:pPr>
            <a:r>
              <a:rPr lang="zh-CN" altLang="en-US" sz="2400" dirty="0"/>
              <a:t>约束条件：该顶点与当前团内每个顶点都有边相连</a:t>
            </a:r>
          </a:p>
          <a:p>
            <a:pPr marL="0" indent="0">
              <a:buNone/>
            </a:pPr>
            <a:r>
              <a:rPr lang="zh-CN" altLang="en-US" sz="2400" dirty="0"/>
              <a:t>界：当前已检索到的极大团的顶点数</a:t>
            </a:r>
            <a:endParaRPr lang="en-US" altLang="zh-CN" sz="2400" dirty="0"/>
          </a:p>
          <a:p>
            <a:r>
              <a:rPr lang="en-US" altLang="zh-CN" sz="2400" dirty="0"/>
              <a:t>B </a:t>
            </a:r>
            <a:r>
              <a:rPr lang="zh-CN" altLang="en-US" sz="2400" dirty="0"/>
              <a:t>为界，</a:t>
            </a:r>
            <a:r>
              <a:rPr lang="en-US" altLang="zh-CN" sz="2400" dirty="0"/>
              <a:t>F </a:t>
            </a:r>
            <a:r>
              <a:rPr lang="zh-CN" altLang="en-US" sz="2400" dirty="0"/>
              <a:t>为代价函数值</a:t>
            </a:r>
            <a:r>
              <a:rPr lang="en-US" altLang="zh-CN" sz="2400" dirty="0"/>
              <a:t>.</a:t>
            </a:r>
            <a:endParaRPr lang="zh-CN" altLang="en-US" sz="2400" dirty="0"/>
          </a:p>
        </p:txBody>
      </p:sp>
      <p:pic>
        <p:nvPicPr>
          <p:cNvPr id="4" name="图片 3">
            <a:extLst>
              <a:ext uri="{FF2B5EF4-FFF2-40B4-BE49-F238E27FC236}">
                <a16:creationId xmlns:a16="http://schemas.microsoft.com/office/drawing/2014/main" xmlns="" id="{8647B51F-DCC1-4BCC-B3F6-F72D114751FB}"/>
              </a:ext>
            </a:extLst>
          </p:cNvPr>
          <p:cNvPicPr>
            <a:picLocks noChangeAspect="1"/>
          </p:cNvPicPr>
          <p:nvPr/>
        </p:nvPicPr>
        <p:blipFill>
          <a:blip r:embed="rId2"/>
          <a:stretch>
            <a:fillRect/>
          </a:stretch>
        </p:blipFill>
        <p:spPr>
          <a:xfrm>
            <a:off x="1475656" y="3955786"/>
            <a:ext cx="5439374" cy="2592288"/>
          </a:xfrm>
          <a:prstGeom prst="rect">
            <a:avLst/>
          </a:prstGeom>
        </p:spPr>
      </p:pic>
    </p:spTree>
    <p:extLst>
      <p:ext uri="{BB962C8B-B14F-4D97-AF65-F5344CB8AC3E}">
        <p14:creationId xmlns:p14="http://schemas.microsoft.com/office/powerpoint/2010/main" val="30593894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935924A-28F1-4B96-AB7F-8180DEA5071A}"/>
              </a:ext>
            </a:extLst>
          </p:cNvPr>
          <p:cNvSpPr>
            <a:spLocks noGrp="1"/>
          </p:cNvSpPr>
          <p:nvPr>
            <p:ph type="title"/>
          </p:nvPr>
        </p:nvSpPr>
        <p:spPr>
          <a:xfrm>
            <a:off x="-556348" y="234605"/>
            <a:ext cx="7793037" cy="766415"/>
          </a:xfrm>
        </p:spPr>
        <p:txBody>
          <a:bodyPr/>
          <a:lstStyle/>
          <a:p>
            <a:r>
              <a:rPr lang="zh-CN" altLang="en-US" dirty="0"/>
              <a:t>搜索树</a:t>
            </a:r>
            <a:br>
              <a:rPr lang="zh-CN" altLang="en-US" dirty="0"/>
            </a:br>
            <a:endParaRPr lang="zh-CN" altLang="en-US" dirty="0"/>
          </a:p>
        </p:txBody>
      </p:sp>
      <p:sp>
        <p:nvSpPr>
          <p:cNvPr id="3" name="内容占位符 2">
            <a:extLst>
              <a:ext uri="{FF2B5EF4-FFF2-40B4-BE49-F238E27FC236}">
                <a16:creationId xmlns:a16="http://schemas.microsoft.com/office/drawing/2014/main" xmlns="" id="{4C873BA2-4B88-4456-BEDF-15E165C4548A}"/>
              </a:ext>
            </a:extLst>
          </p:cNvPr>
          <p:cNvSpPr>
            <a:spLocks noGrp="1"/>
          </p:cNvSpPr>
          <p:nvPr>
            <p:ph idx="1"/>
          </p:nvPr>
        </p:nvSpPr>
        <p:spPr>
          <a:xfrm>
            <a:off x="462424" y="1177131"/>
            <a:ext cx="8128000" cy="4503738"/>
          </a:xfrm>
        </p:spPr>
        <p:txBody>
          <a:bodyPr/>
          <a:lstStyle/>
          <a:p>
            <a:pPr marL="0" indent="0" algn="l">
              <a:buNone/>
            </a:pPr>
            <a:r>
              <a:rPr lang="en-US" altLang="zh-CN" sz="2800" b="1" i="1" u="none" strike="noStrike" baseline="0" dirty="0">
                <a:solidFill>
                  <a:srgbClr val="000000"/>
                </a:solidFill>
                <a:latin typeface="Times New Roman" panose="02020603050405020304" pitchFamily="18" charset="0"/>
                <a:ea typeface="宋体" panose="02010600030101010101" pitchFamily="2" charset="-122"/>
              </a:rPr>
              <a:t>a</a:t>
            </a:r>
            <a:r>
              <a:rPr lang="en-US" altLang="zh-CN" sz="2800" b="1" i="0" u="none" strike="noStrike" baseline="0" dirty="0">
                <a:solidFill>
                  <a:srgbClr val="000000"/>
                </a:solidFill>
                <a:latin typeface="Times New Roman" panose="02020603050405020304" pitchFamily="18" charset="0"/>
                <a:ea typeface="宋体" panose="02010600030101010101" pitchFamily="2" charset="-122"/>
              </a:rPr>
              <a:t>: </a:t>
            </a:r>
            <a:r>
              <a:rPr lang="zh-CN" altLang="en-US" sz="2800" b="0" i="0" u="none" strike="noStrike" baseline="0" dirty="0">
                <a:solidFill>
                  <a:srgbClr val="000000"/>
                </a:solidFill>
                <a:latin typeface="宋体" panose="02010600030101010101" pitchFamily="2" charset="-122"/>
                <a:ea typeface="宋体" panose="02010600030101010101" pitchFamily="2" charset="-122"/>
              </a:rPr>
              <a:t>极大团</a:t>
            </a:r>
            <a:r>
              <a:rPr lang="en-US" altLang="zh-CN" sz="2800" b="1" i="0" u="none" strike="noStrike" baseline="0" dirty="0">
                <a:solidFill>
                  <a:srgbClr val="000000"/>
                </a:solidFill>
                <a:latin typeface="Times New Roman" panose="02020603050405020304" pitchFamily="18" charset="0"/>
                <a:ea typeface="宋体" panose="02010600030101010101" pitchFamily="2" charset="-122"/>
              </a:rPr>
              <a:t>{1,2,4},</a:t>
            </a:r>
          </a:p>
          <a:p>
            <a:pPr marL="0" indent="0" algn="l">
              <a:buNone/>
            </a:pPr>
            <a:r>
              <a:rPr lang="zh-CN" altLang="en-US" sz="2800" b="0" i="0" u="none" strike="noStrike" baseline="0" dirty="0">
                <a:solidFill>
                  <a:srgbClr val="000000"/>
                </a:solidFill>
                <a:latin typeface="宋体" panose="02010600030101010101" pitchFamily="2" charset="-122"/>
                <a:ea typeface="宋体" panose="02010600030101010101" pitchFamily="2" charset="-122"/>
              </a:rPr>
              <a:t>  顶点数为</a:t>
            </a:r>
            <a:r>
              <a:rPr lang="en-US" altLang="zh-CN" sz="2800" b="1" i="0" u="none" strike="noStrike" baseline="0" dirty="0">
                <a:solidFill>
                  <a:srgbClr val="000000"/>
                </a:solidFill>
                <a:latin typeface="Times New Roman" panose="02020603050405020304" pitchFamily="18" charset="0"/>
                <a:ea typeface="宋体" panose="02010600030101010101" pitchFamily="2" charset="-122"/>
              </a:rPr>
              <a:t>3, </a:t>
            </a:r>
            <a:r>
              <a:rPr lang="zh-CN" altLang="en-US" sz="2800" b="0" i="0" u="none" strike="noStrike" baseline="0" dirty="0">
                <a:solidFill>
                  <a:srgbClr val="000000"/>
                </a:solidFill>
                <a:latin typeface="宋体" panose="02010600030101010101" pitchFamily="2" charset="-122"/>
                <a:ea typeface="宋体" panose="02010600030101010101" pitchFamily="2" charset="-122"/>
              </a:rPr>
              <a:t>界</a:t>
            </a:r>
            <a:r>
              <a:rPr lang="en-US" altLang="zh-CN" sz="2800" b="1" i="1" u="none" strike="noStrike" baseline="0" dirty="0">
                <a:solidFill>
                  <a:srgbClr val="000000"/>
                </a:solidFill>
                <a:latin typeface="Times New Roman" panose="02020603050405020304" pitchFamily="18" charset="0"/>
                <a:ea typeface="宋体" panose="02010600030101010101" pitchFamily="2" charset="-122"/>
              </a:rPr>
              <a:t>B</a:t>
            </a:r>
            <a:r>
              <a:rPr lang="en-US" altLang="zh-CN" sz="2800" b="1" i="0" u="none" strike="noStrike" baseline="0" dirty="0">
                <a:solidFill>
                  <a:srgbClr val="000000"/>
                </a:solidFill>
                <a:latin typeface="Times New Roman" panose="02020603050405020304" pitchFamily="18" charset="0"/>
                <a:ea typeface="宋体" panose="02010600030101010101" pitchFamily="2" charset="-122"/>
              </a:rPr>
              <a:t>=3</a:t>
            </a:r>
            <a:r>
              <a:rPr lang="zh-CN" altLang="en-US" sz="2800" b="0" i="0" u="none" strike="noStrike" baseline="0" dirty="0">
                <a:solidFill>
                  <a:srgbClr val="000000"/>
                </a:solidFill>
                <a:latin typeface="宋体" panose="02010600030101010101" pitchFamily="2" charset="-122"/>
                <a:ea typeface="宋体" panose="02010600030101010101" pitchFamily="2" charset="-122"/>
              </a:rPr>
              <a:t>； </a:t>
            </a:r>
            <a:endParaRPr lang="en-US" altLang="zh-CN" sz="2800" b="0" i="0" u="none" strike="noStrike" baseline="0" dirty="0">
              <a:solidFill>
                <a:srgbClr val="000000"/>
              </a:solidFill>
              <a:latin typeface="宋体" panose="02010600030101010101" pitchFamily="2" charset="-122"/>
              <a:ea typeface="宋体" panose="02010600030101010101" pitchFamily="2" charset="-122"/>
            </a:endParaRPr>
          </a:p>
          <a:p>
            <a:pPr marL="0" indent="0" algn="l">
              <a:buNone/>
            </a:pPr>
            <a:r>
              <a:rPr lang="en-US" altLang="zh-CN" sz="2800" b="1" i="1" u="none" strike="noStrike" baseline="0" dirty="0">
                <a:solidFill>
                  <a:srgbClr val="000000"/>
                </a:solidFill>
                <a:latin typeface="Times New Roman" panose="02020603050405020304" pitchFamily="18" charset="0"/>
                <a:ea typeface="宋体" panose="02010600030101010101" pitchFamily="2" charset="-122"/>
              </a:rPr>
              <a:t>b</a:t>
            </a:r>
            <a:r>
              <a:rPr lang="en-US" altLang="zh-CN" sz="2800" b="1" i="0" u="none" strike="noStrike" baseline="0" dirty="0">
                <a:solidFill>
                  <a:srgbClr val="000000"/>
                </a:solidFill>
                <a:latin typeface="Times New Roman" panose="02020603050405020304" pitchFamily="18" charset="0"/>
                <a:ea typeface="宋体" panose="02010600030101010101" pitchFamily="2" charset="-122"/>
              </a:rPr>
              <a:t>:</a:t>
            </a:r>
            <a:r>
              <a:rPr lang="zh-CN" altLang="en-US" sz="2800" b="0" i="0" u="none" strike="noStrike" baseline="0" dirty="0">
                <a:solidFill>
                  <a:srgbClr val="000000"/>
                </a:solidFill>
                <a:latin typeface="宋体" panose="02010600030101010101" pitchFamily="2" charset="-122"/>
                <a:ea typeface="宋体" panose="02010600030101010101" pitchFamily="2" charset="-122"/>
              </a:rPr>
              <a:t>代价函数值</a:t>
            </a:r>
            <a:r>
              <a:rPr lang="en-US" altLang="zh-CN" sz="2800" b="1" i="1" u="none" strike="noStrike" baseline="0" dirty="0">
                <a:solidFill>
                  <a:srgbClr val="000000"/>
                </a:solidFill>
                <a:latin typeface="Times New Roman" panose="02020603050405020304" pitchFamily="18" charset="0"/>
                <a:ea typeface="宋体" panose="02010600030101010101" pitchFamily="2" charset="-122"/>
              </a:rPr>
              <a:t>F</a:t>
            </a:r>
            <a:r>
              <a:rPr lang="en-US" altLang="zh-CN" sz="2800" b="1" i="0" u="none" strike="noStrike" baseline="0" dirty="0">
                <a:solidFill>
                  <a:srgbClr val="000000"/>
                </a:solidFill>
                <a:latin typeface="Times New Roman" panose="02020603050405020304" pitchFamily="18" charset="0"/>
                <a:ea typeface="宋体" panose="02010600030101010101" pitchFamily="2" charset="-122"/>
              </a:rPr>
              <a:t>=3, </a:t>
            </a:r>
            <a:r>
              <a:rPr lang="zh-CN" altLang="en-US" sz="2800" b="0" i="0" u="none" strike="noStrike" baseline="0" dirty="0">
                <a:solidFill>
                  <a:srgbClr val="000000"/>
                </a:solidFill>
                <a:latin typeface="宋体" panose="02010600030101010101" pitchFamily="2" charset="-122"/>
                <a:ea typeface="宋体" panose="02010600030101010101" pitchFamily="2" charset="-122"/>
              </a:rPr>
              <a:t>回溯；</a:t>
            </a:r>
          </a:p>
          <a:p>
            <a:pPr marL="0" indent="0" algn="l">
              <a:buNone/>
            </a:pPr>
            <a:r>
              <a:rPr lang="en-US" altLang="zh-CN" sz="2800" b="1" i="1" u="none" strike="noStrike" baseline="0" dirty="0">
                <a:solidFill>
                  <a:srgbClr val="000000"/>
                </a:solidFill>
                <a:latin typeface="Times New Roman" panose="02020603050405020304" pitchFamily="18" charset="0"/>
                <a:ea typeface="宋体" panose="02010600030101010101" pitchFamily="2" charset="-122"/>
              </a:rPr>
              <a:t>c</a:t>
            </a:r>
            <a:r>
              <a:rPr lang="en-US" altLang="zh-CN" sz="2800" b="1" i="0" u="none" strike="noStrike" baseline="0" dirty="0">
                <a:solidFill>
                  <a:srgbClr val="000000"/>
                </a:solidFill>
                <a:latin typeface="Times New Roman" panose="02020603050405020304" pitchFamily="18" charset="0"/>
                <a:ea typeface="宋体" panose="02010600030101010101" pitchFamily="2" charset="-122"/>
              </a:rPr>
              <a:t>: </a:t>
            </a:r>
            <a:r>
              <a:rPr lang="zh-CN" altLang="en-US" sz="2800" b="0" i="0" u="none" strike="noStrike" baseline="0" dirty="0">
                <a:solidFill>
                  <a:srgbClr val="000000"/>
                </a:solidFill>
                <a:latin typeface="宋体" panose="02010600030101010101" pitchFamily="2" charset="-122"/>
                <a:ea typeface="宋体" panose="02010600030101010101" pitchFamily="2" charset="-122"/>
              </a:rPr>
              <a:t>极大团</a:t>
            </a:r>
            <a:r>
              <a:rPr lang="en-US" altLang="zh-CN" sz="2800" b="1" i="0" u="none" strike="noStrike" baseline="0" dirty="0">
                <a:solidFill>
                  <a:srgbClr val="000000"/>
                </a:solidFill>
                <a:latin typeface="Times New Roman" panose="02020603050405020304" pitchFamily="18" charset="0"/>
                <a:ea typeface="宋体" panose="02010600030101010101" pitchFamily="2" charset="-122"/>
              </a:rPr>
              <a:t>{1,3,4,5},</a:t>
            </a:r>
          </a:p>
          <a:p>
            <a:pPr marL="0" indent="0" algn="l">
              <a:buNone/>
            </a:pPr>
            <a:r>
              <a:rPr lang="zh-CN" altLang="en-US" sz="2800" b="0" i="0" u="none" strike="noStrike" baseline="0" dirty="0">
                <a:solidFill>
                  <a:srgbClr val="000000"/>
                </a:solidFill>
                <a:latin typeface="宋体" panose="02010600030101010101" pitchFamily="2" charset="-122"/>
                <a:ea typeface="宋体" panose="02010600030101010101" pitchFamily="2" charset="-122"/>
              </a:rPr>
              <a:t>  顶点数为</a:t>
            </a:r>
            <a:r>
              <a:rPr lang="en-US" altLang="zh-CN" sz="2800" b="1" i="0" u="none" strike="noStrike" baseline="0" dirty="0">
                <a:solidFill>
                  <a:srgbClr val="000000"/>
                </a:solidFill>
                <a:latin typeface="Times New Roman" panose="02020603050405020304" pitchFamily="18" charset="0"/>
                <a:ea typeface="宋体" panose="02010600030101010101" pitchFamily="2" charset="-122"/>
              </a:rPr>
              <a:t>4, </a:t>
            </a:r>
          </a:p>
          <a:p>
            <a:pPr marL="0" indent="0" algn="l">
              <a:buNone/>
            </a:pPr>
            <a:r>
              <a:rPr lang="zh-CN" altLang="en-US" sz="2800" b="0" i="0" u="none" strike="noStrike" baseline="0" dirty="0">
                <a:solidFill>
                  <a:srgbClr val="000000"/>
                </a:solidFill>
                <a:latin typeface="宋体" panose="02010600030101010101" pitchFamily="2" charset="-122"/>
                <a:ea typeface="宋体" panose="02010600030101010101" pitchFamily="2" charset="-122"/>
              </a:rPr>
              <a:t>  修改界</a:t>
            </a:r>
            <a:r>
              <a:rPr lang="en-US" altLang="zh-CN" sz="2800" b="1" i="1" u="none" strike="noStrike" baseline="0" dirty="0">
                <a:solidFill>
                  <a:srgbClr val="000000"/>
                </a:solidFill>
                <a:latin typeface="Times New Roman" panose="02020603050405020304" pitchFamily="18" charset="0"/>
                <a:ea typeface="宋体" panose="02010600030101010101" pitchFamily="2" charset="-122"/>
              </a:rPr>
              <a:t>B</a:t>
            </a:r>
            <a:r>
              <a:rPr lang="en-US" altLang="zh-CN" sz="2800" b="1" i="0" u="none" strike="noStrike" baseline="0" dirty="0">
                <a:solidFill>
                  <a:srgbClr val="000000"/>
                </a:solidFill>
                <a:latin typeface="Times New Roman" panose="02020603050405020304" pitchFamily="18" charset="0"/>
                <a:ea typeface="宋体" panose="02010600030101010101" pitchFamily="2" charset="-122"/>
              </a:rPr>
              <a:t>=4</a:t>
            </a:r>
            <a:r>
              <a:rPr lang="zh-CN" altLang="en-US" sz="2800" b="0" i="0" u="none" strike="noStrike" baseline="0" dirty="0">
                <a:solidFill>
                  <a:srgbClr val="000000"/>
                </a:solidFill>
                <a:latin typeface="宋体" panose="02010600030101010101" pitchFamily="2" charset="-122"/>
                <a:ea typeface="宋体" panose="02010600030101010101" pitchFamily="2" charset="-122"/>
              </a:rPr>
              <a:t>；</a:t>
            </a:r>
          </a:p>
          <a:p>
            <a:pPr marL="0" indent="0" algn="l">
              <a:buNone/>
            </a:pPr>
            <a:r>
              <a:rPr lang="en-US" altLang="zh-CN" sz="2800" b="1" i="1" u="none" strike="noStrike" baseline="0" dirty="0">
                <a:solidFill>
                  <a:srgbClr val="000000"/>
                </a:solidFill>
                <a:latin typeface="Times New Roman" panose="02020603050405020304" pitchFamily="18" charset="0"/>
                <a:ea typeface="宋体" panose="02010600030101010101" pitchFamily="2" charset="-122"/>
              </a:rPr>
              <a:t>d</a:t>
            </a:r>
            <a:r>
              <a:rPr lang="en-US" altLang="zh-CN" sz="2800" b="1" i="0" u="none" strike="noStrike" baseline="0" dirty="0">
                <a:solidFill>
                  <a:srgbClr val="000000"/>
                </a:solidFill>
                <a:latin typeface="Times New Roman" panose="02020603050405020304" pitchFamily="18" charset="0"/>
                <a:ea typeface="宋体" panose="02010600030101010101" pitchFamily="2" charset="-122"/>
              </a:rPr>
              <a:t>: </a:t>
            </a:r>
            <a:r>
              <a:rPr lang="en-US" altLang="zh-CN" sz="2800" b="1" i="1" u="none" strike="noStrike" baseline="0" dirty="0">
                <a:solidFill>
                  <a:srgbClr val="000000"/>
                </a:solidFill>
                <a:latin typeface="Times New Roman" panose="02020603050405020304" pitchFamily="18" charset="0"/>
                <a:ea typeface="宋体" panose="02010600030101010101" pitchFamily="2" charset="-122"/>
              </a:rPr>
              <a:t>F</a:t>
            </a:r>
            <a:r>
              <a:rPr lang="en-US" altLang="zh-CN" sz="2800" b="1" i="0" u="none" strike="noStrike" baseline="0" dirty="0">
                <a:solidFill>
                  <a:srgbClr val="000000"/>
                </a:solidFill>
                <a:latin typeface="Times New Roman" panose="02020603050405020304" pitchFamily="18" charset="0"/>
                <a:ea typeface="宋体" panose="02010600030101010101" pitchFamily="2" charset="-122"/>
              </a:rPr>
              <a:t>=3,</a:t>
            </a:r>
            <a:r>
              <a:rPr lang="zh-CN" altLang="en-US" sz="2800" b="0" i="0" u="none" strike="noStrike" baseline="0" dirty="0">
                <a:solidFill>
                  <a:srgbClr val="000000"/>
                </a:solidFill>
                <a:latin typeface="宋体" panose="02010600030101010101" pitchFamily="2" charset="-122"/>
                <a:ea typeface="宋体" panose="02010600030101010101" pitchFamily="2" charset="-122"/>
              </a:rPr>
              <a:t>不必搜索</a:t>
            </a:r>
            <a:r>
              <a:rPr lang="en-US" altLang="zh-CN" sz="2800" b="1" i="0" u="none" strike="noStrike" baseline="0" dirty="0">
                <a:solidFill>
                  <a:srgbClr val="000000"/>
                </a:solidFill>
                <a:latin typeface="Times New Roman" panose="02020603050405020304" pitchFamily="18" charset="0"/>
                <a:ea typeface="宋体" panose="02010600030101010101" pitchFamily="2" charset="-122"/>
              </a:rPr>
              <a:t>;</a:t>
            </a:r>
          </a:p>
          <a:p>
            <a:pPr marL="0" indent="0" algn="l">
              <a:buNone/>
            </a:pPr>
            <a:r>
              <a:rPr lang="en-US" altLang="zh-CN" sz="2800" b="1" i="1" u="none" strike="noStrike" baseline="0" dirty="0">
                <a:solidFill>
                  <a:srgbClr val="000000"/>
                </a:solidFill>
                <a:latin typeface="Times New Roman" panose="02020603050405020304" pitchFamily="18" charset="0"/>
                <a:ea typeface="宋体" panose="02010600030101010101" pitchFamily="2" charset="-122"/>
              </a:rPr>
              <a:t>e</a:t>
            </a:r>
            <a:r>
              <a:rPr lang="en-US" altLang="zh-CN" sz="2800" b="1" i="0" u="none" strike="noStrike" baseline="0" dirty="0">
                <a:solidFill>
                  <a:srgbClr val="000000"/>
                </a:solidFill>
                <a:latin typeface="Times New Roman" panose="02020603050405020304" pitchFamily="18" charset="0"/>
                <a:ea typeface="宋体" panose="02010600030101010101" pitchFamily="2" charset="-122"/>
              </a:rPr>
              <a:t>: </a:t>
            </a:r>
            <a:r>
              <a:rPr lang="en-US" altLang="zh-CN" sz="2800" b="1" i="1" u="none" strike="noStrike" baseline="0" dirty="0">
                <a:solidFill>
                  <a:srgbClr val="000000"/>
                </a:solidFill>
                <a:latin typeface="Times New Roman" panose="02020603050405020304" pitchFamily="18" charset="0"/>
                <a:ea typeface="宋体" panose="02010600030101010101" pitchFamily="2" charset="-122"/>
              </a:rPr>
              <a:t>F</a:t>
            </a:r>
            <a:r>
              <a:rPr lang="en-US" altLang="zh-CN" sz="2800" b="1" i="0" u="none" strike="noStrike" baseline="0" dirty="0">
                <a:solidFill>
                  <a:srgbClr val="000000"/>
                </a:solidFill>
                <a:latin typeface="Times New Roman" panose="02020603050405020304" pitchFamily="18" charset="0"/>
                <a:ea typeface="宋体" panose="02010600030101010101" pitchFamily="2" charset="-122"/>
              </a:rPr>
              <a:t>=4, </a:t>
            </a:r>
            <a:r>
              <a:rPr lang="zh-CN" altLang="en-US" sz="2800" b="0" i="0" u="none" strike="noStrike" baseline="0" dirty="0">
                <a:solidFill>
                  <a:srgbClr val="000000"/>
                </a:solidFill>
                <a:latin typeface="宋体" panose="02010600030101010101" pitchFamily="2" charset="-122"/>
                <a:ea typeface="宋体" panose="02010600030101010101" pitchFamily="2" charset="-122"/>
              </a:rPr>
              <a:t>不必搜索</a:t>
            </a:r>
            <a:r>
              <a:rPr lang="en-US" altLang="zh-CN" sz="2800" b="1" i="0" u="none" strike="noStrike" baseline="0" dirty="0">
                <a:solidFill>
                  <a:srgbClr val="000000"/>
                </a:solidFill>
                <a:latin typeface="Times New Roman" panose="02020603050405020304" pitchFamily="18" charset="0"/>
                <a:ea typeface="宋体" panose="02010600030101010101" pitchFamily="2" charset="-122"/>
              </a:rPr>
              <a:t>.</a:t>
            </a:r>
          </a:p>
          <a:p>
            <a:pPr marL="0" indent="0" algn="l">
              <a:buNone/>
            </a:pPr>
            <a:r>
              <a:rPr lang="zh-CN" altLang="en-US" sz="2800" b="1" i="0" u="none" strike="noStrike" baseline="0" dirty="0">
                <a:solidFill>
                  <a:srgbClr val="000000"/>
                </a:solidFill>
                <a:latin typeface="Times New Roman" panose="02020603050405020304" pitchFamily="18" charset="0"/>
                <a:ea typeface="宋体" panose="02010600030101010101" pitchFamily="2" charset="-122"/>
              </a:rPr>
              <a:t>输出最大团</a:t>
            </a:r>
            <a:r>
              <a:rPr lang="en-US" altLang="zh-CN" sz="2800" b="1" i="0" u="none" strike="noStrike" baseline="0" dirty="0">
                <a:solidFill>
                  <a:srgbClr val="000000"/>
                </a:solidFill>
                <a:latin typeface="Times New Roman" panose="02020603050405020304" pitchFamily="18" charset="0"/>
                <a:ea typeface="宋体" panose="02010600030101010101" pitchFamily="2" charset="-122"/>
              </a:rPr>
              <a:t>{1,3,4,5}, </a:t>
            </a:r>
            <a:r>
              <a:rPr lang="zh-CN" altLang="en-US" sz="2800" b="1" i="0" u="none" strike="noStrike" baseline="0" dirty="0">
                <a:solidFill>
                  <a:srgbClr val="000000"/>
                </a:solidFill>
                <a:latin typeface="Times New Roman" panose="02020603050405020304" pitchFamily="18" charset="0"/>
                <a:ea typeface="宋体" panose="02010600030101010101" pitchFamily="2" charset="-122"/>
              </a:rPr>
              <a:t>顶点数为</a:t>
            </a:r>
            <a:r>
              <a:rPr lang="en-US" altLang="zh-CN" sz="2800" b="1" i="0" u="none" strike="noStrike" baseline="0" dirty="0">
                <a:solidFill>
                  <a:srgbClr val="000000"/>
                </a:solidFill>
                <a:latin typeface="Times New Roman" panose="02020603050405020304" pitchFamily="18" charset="0"/>
                <a:ea typeface="宋体" panose="02010600030101010101" pitchFamily="2" charset="-122"/>
              </a:rPr>
              <a:t>4.</a:t>
            </a:r>
          </a:p>
        </p:txBody>
      </p:sp>
      <p:pic>
        <p:nvPicPr>
          <p:cNvPr id="4" name="图片 3">
            <a:extLst>
              <a:ext uri="{FF2B5EF4-FFF2-40B4-BE49-F238E27FC236}">
                <a16:creationId xmlns:a16="http://schemas.microsoft.com/office/drawing/2014/main" xmlns="" id="{4019369E-47B6-4637-B4D4-A063A2E2C3CC}"/>
              </a:ext>
            </a:extLst>
          </p:cNvPr>
          <p:cNvPicPr>
            <a:picLocks noChangeAspect="1"/>
          </p:cNvPicPr>
          <p:nvPr/>
        </p:nvPicPr>
        <p:blipFill>
          <a:blip r:embed="rId2"/>
          <a:stretch>
            <a:fillRect/>
          </a:stretch>
        </p:blipFill>
        <p:spPr>
          <a:xfrm>
            <a:off x="5179477" y="1844824"/>
            <a:ext cx="3775611" cy="4012156"/>
          </a:xfrm>
          <a:prstGeom prst="rect">
            <a:avLst/>
          </a:prstGeom>
        </p:spPr>
      </p:pic>
      <p:pic>
        <p:nvPicPr>
          <p:cNvPr id="5" name="图片 4">
            <a:extLst>
              <a:ext uri="{FF2B5EF4-FFF2-40B4-BE49-F238E27FC236}">
                <a16:creationId xmlns:a16="http://schemas.microsoft.com/office/drawing/2014/main" xmlns="" id="{23BACE20-87C7-409A-9EF7-C427C311B2D7}"/>
              </a:ext>
            </a:extLst>
          </p:cNvPr>
          <p:cNvPicPr>
            <a:picLocks noChangeAspect="1"/>
          </p:cNvPicPr>
          <p:nvPr/>
        </p:nvPicPr>
        <p:blipFill>
          <a:blip r:embed="rId3"/>
          <a:stretch>
            <a:fillRect/>
          </a:stretch>
        </p:blipFill>
        <p:spPr>
          <a:xfrm>
            <a:off x="6084168" y="319065"/>
            <a:ext cx="2506256" cy="1258043"/>
          </a:xfrm>
          <a:prstGeom prst="rect">
            <a:avLst/>
          </a:prstGeom>
        </p:spPr>
      </p:pic>
    </p:spTree>
    <p:extLst>
      <p:ext uri="{BB962C8B-B14F-4D97-AF65-F5344CB8AC3E}">
        <p14:creationId xmlns:p14="http://schemas.microsoft.com/office/powerpoint/2010/main" val="234432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0" y="44450"/>
            <a:ext cx="9144000" cy="563563"/>
          </a:xfrm>
          <a:prstGeom prst="rect">
            <a:avLst/>
          </a:prstGeom>
        </p:spPr>
        <p:txBody>
          <a:bodyPr/>
          <a:lstStyle/>
          <a:p>
            <a:pPr eaLnBrk="1" hangingPunct="1"/>
            <a:r>
              <a:rPr lang="zh-CN" altLang="en-US" sz="2800" dirty="0">
                <a:solidFill>
                  <a:srgbClr val="000000"/>
                </a:solidFill>
                <a:cs typeface="Courier New" pitchFamily="49" charset="0"/>
              </a:rPr>
              <a:t>分支限界法</a:t>
            </a:r>
          </a:p>
        </p:txBody>
      </p:sp>
      <p:sp>
        <p:nvSpPr>
          <p:cNvPr id="2258947" name="Rectangle 3"/>
          <p:cNvSpPr>
            <a:spLocks noGrp="1" noChangeArrowheads="1"/>
          </p:cNvSpPr>
          <p:nvPr>
            <p:ph type="body" idx="4294967295"/>
          </p:nvPr>
        </p:nvSpPr>
        <p:spPr>
          <a:xfrm>
            <a:off x="209881" y="751527"/>
            <a:ext cx="8893175" cy="5976938"/>
          </a:xfrm>
          <a:prstGeom prst="rect">
            <a:avLst/>
          </a:prstGeom>
        </p:spPr>
        <p:txBody>
          <a:bodyPr/>
          <a:lstStyle/>
          <a:p>
            <a:pPr marL="609600" indent="-609600" eaLnBrk="1" hangingPunct="1">
              <a:lnSpc>
                <a:spcPct val="150000"/>
              </a:lnSpc>
              <a:spcBef>
                <a:spcPts val="600"/>
              </a:spcBef>
            </a:pPr>
            <a:r>
              <a:rPr lang="zh-CN" altLang="en-US" sz="2200" dirty="0">
                <a:solidFill>
                  <a:srgbClr val="000000"/>
                </a:solidFill>
              </a:rPr>
              <a:t>分支限界法与回溯法的区别</a:t>
            </a:r>
            <a:endParaRPr lang="en-US" altLang="zh-CN" sz="2200" dirty="0">
              <a:solidFill>
                <a:srgbClr val="000000"/>
              </a:solidFill>
            </a:endParaRPr>
          </a:p>
          <a:p>
            <a:pPr marL="1008000" lvl="1" indent="-432000" eaLnBrk="1" hangingPunct="1">
              <a:lnSpc>
                <a:spcPct val="150000"/>
              </a:lnSpc>
              <a:spcBef>
                <a:spcPts val="600"/>
              </a:spcBef>
            </a:pPr>
            <a:r>
              <a:rPr lang="zh-CN" altLang="en-US" sz="2200" b="1" dirty="0">
                <a:solidFill>
                  <a:srgbClr val="000000"/>
                </a:solidFill>
              </a:rPr>
              <a:t>对扩展结点的扩展方式不同</a:t>
            </a:r>
            <a:endParaRPr lang="en-US" altLang="zh-CN" sz="2200" b="1" dirty="0">
              <a:solidFill>
                <a:srgbClr val="000000"/>
              </a:solidFill>
            </a:endParaRPr>
          </a:p>
          <a:p>
            <a:pPr marL="1440000" lvl="2" indent="-432000" eaLnBrk="1" hangingPunct="1">
              <a:lnSpc>
                <a:spcPct val="150000"/>
              </a:lnSpc>
              <a:spcBef>
                <a:spcPts val="600"/>
              </a:spcBef>
            </a:pPr>
            <a:r>
              <a:rPr lang="zh-CN" altLang="en-US" sz="2200" dirty="0">
                <a:solidFill>
                  <a:srgbClr val="000000"/>
                </a:solidFill>
              </a:rPr>
              <a:t>分支限界法中，每一个活结点只有一次机会成为扩展结点</a:t>
            </a:r>
            <a:endParaRPr lang="en-US" altLang="zh-CN" sz="2200" dirty="0">
              <a:solidFill>
                <a:srgbClr val="000000"/>
              </a:solidFill>
            </a:endParaRPr>
          </a:p>
          <a:p>
            <a:pPr marL="1440000" lvl="2" indent="-432000" eaLnBrk="1" hangingPunct="1">
              <a:lnSpc>
                <a:spcPct val="150000"/>
              </a:lnSpc>
              <a:spcBef>
                <a:spcPts val="600"/>
              </a:spcBef>
            </a:pPr>
            <a:r>
              <a:rPr lang="zh-CN" altLang="en-US" sz="2200" dirty="0">
                <a:solidFill>
                  <a:srgbClr val="000000"/>
                </a:solidFill>
              </a:rPr>
              <a:t>活结点一旦成为扩展结点，就一次性产生其所有儿子结点</a:t>
            </a:r>
            <a:endParaRPr lang="en-US" altLang="zh-CN" sz="2200" dirty="0">
              <a:solidFill>
                <a:srgbClr val="000000"/>
              </a:solidFill>
            </a:endParaRPr>
          </a:p>
          <a:p>
            <a:pPr marL="1008000" lvl="1" indent="-432000" eaLnBrk="1" hangingPunct="1">
              <a:lnSpc>
                <a:spcPct val="150000"/>
              </a:lnSpc>
              <a:spcBef>
                <a:spcPts val="600"/>
              </a:spcBef>
            </a:pPr>
            <a:r>
              <a:rPr lang="zh-CN" altLang="en-US" sz="2200" b="1" dirty="0">
                <a:solidFill>
                  <a:srgbClr val="000000"/>
                </a:solidFill>
              </a:rPr>
              <a:t>存储空间的要求不同</a:t>
            </a:r>
            <a:endParaRPr lang="en-US" altLang="zh-CN" sz="2200" b="1" dirty="0">
              <a:solidFill>
                <a:srgbClr val="000000"/>
              </a:solidFill>
            </a:endParaRPr>
          </a:p>
          <a:p>
            <a:pPr marL="1440000" lvl="2" indent="-432000" eaLnBrk="1" hangingPunct="1">
              <a:lnSpc>
                <a:spcPct val="150000"/>
              </a:lnSpc>
              <a:spcBef>
                <a:spcPts val="600"/>
              </a:spcBef>
            </a:pPr>
            <a:r>
              <a:rPr lang="zh-CN" altLang="en-US" sz="2200" dirty="0">
                <a:solidFill>
                  <a:srgbClr val="000000"/>
                </a:solidFill>
              </a:rPr>
              <a:t>分支限界法的存储空间比回溯法大得多</a:t>
            </a:r>
            <a:endParaRPr lang="en-US" altLang="zh-CN" sz="2200" dirty="0">
              <a:solidFill>
                <a:srgbClr val="000000"/>
              </a:solidFill>
            </a:endParaRPr>
          </a:p>
          <a:p>
            <a:pPr marL="1440000" lvl="2" indent="-432000" eaLnBrk="1" hangingPunct="1">
              <a:lnSpc>
                <a:spcPct val="150000"/>
              </a:lnSpc>
              <a:spcBef>
                <a:spcPts val="600"/>
              </a:spcBef>
            </a:pPr>
            <a:r>
              <a:rPr lang="zh-CN" altLang="en-US" sz="2200" dirty="0">
                <a:solidFill>
                  <a:srgbClr val="000000"/>
                </a:solidFill>
              </a:rPr>
              <a:t>因此当内存容量有限时，回溯法成功的可能性更大</a:t>
            </a:r>
            <a:endParaRPr lang="en-US" altLang="zh-CN" sz="2200" dirty="0">
              <a:solidFill>
                <a:srgbClr val="000000"/>
              </a:solidFill>
            </a:endParaRPr>
          </a:p>
          <a:p>
            <a:pPr marL="1008000" lvl="1" indent="-432000" eaLnBrk="1" hangingPunct="1">
              <a:lnSpc>
                <a:spcPct val="150000"/>
              </a:lnSpc>
              <a:spcBef>
                <a:spcPts val="600"/>
              </a:spcBef>
            </a:pPr>
            <a:r>
              <a:rPr lang="zh-CN" altLang="en-US" sz="2200" b="1" dirty="0">
                <a:solidFill>
                  <a:srgbClr val="000000"/>
                </a:solidFill>
              </a:rPr>
              <a:t>二者区别小结</a:t>
            </a:r>
            <a:endParaRPr lang="en-US" altLang="zh-CN" sz="2200" b="1" dirty="0">
              <a:solidFill>
                <a:srgbClr val="000000"/>
              </a:solidFill>
            </a:endParaRPr>
          </a:p>
          <a:p>
            <a:pPr marL="1440000" lvl="2" indent="-432000" eaLnBrk="1" hangingPunct="1">
              <a:lnSpc>
                <a:spcPct val="150000"/>
              </a:lnSpc>
              <a:spcBef>
                <a:spcPts val="600"/>
              </a:spcBef>
            </a:pPr>
            <a:r>
              <a:rPr lang="zh-CN" altLang="en-US" sz="2200" dirty="0">
                <a:solidFill>
                  <a:srgbClr val="000000"/>
                </a:solidFill>
              </a:rPr>
              <a:t>回溯法空间效率高；分支限界法往往更“快”</a:t>
            </a:r>
            <a:endParaRPr lang="en-US" altLang="zh-CN" sz="2200" dirty="0">
              <a:solidFill>
                <a:srgbClr val="000000"/>
              </a:solidFill>
            </a:endParaRPr>
          </a:p>
          <a:p>
            <a:pPr marL="1440000" lvl="2" indent="-432000" eaLnBrk="1" hangingPunct="1">
              <a:lnSpc>
                <a:spcPct val="150000"/>
              </a:lnSpc>
              <a:spcBef>
                <a:spcPts val="600"/>
              </a:spcBef>
            </a:pPr>
            <a:r>
              <a:rPr lang="zh-CN" altLang="en-US" sz="2200" dirty="0">
                <a:solidFill>
                  <a:srgbClr val="000000"/>
                </a:solidFill>
              </a:rPr>
              <a:t>限界函数常基于问题的目标函数，适用于求解最优化问题</a:t>
            </a:r>
          </a:p>
        </p:txBody>
      </p:sp>
    </p:spTree>
    <p:extLst>
      <p:ext uri="{BB962C8B-B14F-4D97-AF65-F5344CB8AC3E}">
        <p14:creationId xmlns:p14="http://schemas.microsoft.com/office/powerpoint/2010/main" val="926321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wipe(left)">
                                      <p:cBhvr>
                                        <p:cTn id="52" dur="500"/>
                                        <p:tgtEl>
                                          <p:spTgt spid="22589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ctrTitle"/>
          </p:nvPr>
        </p:nvSpPr>
        <p:spPr>
          <a:xfrm>
            <a:off x="827088" y="333375"/>
            <a:ext cx="7620000" cy="647700"/>
          </a:xfrm>
        </p:spPr>
        <p:txBody>
          <a:bodyPr/>
          <a:lstStyle/>
          <a:p>
            <a:r>
              <a:rPr lang="zh-CN" altLang="en-US" sz="3600" dirty="0"/>
              <a:t>6.7 旅行售货员问题</a:t>
            </a:r>
          </a:p>
        </p:txBody>
      </p:sp>
      <p:sp>
        <p:nvSpPr>
          <p:cNvPr id="322564" name="Text Box 4"/>
          <p:cNvSpPr txBox="1">
            <a:spLocks noChangeArrowheads="1"/>
          </p:cNvSpPr>
          <p:nvPr/>
        </p:nvSpPr>
        <p:spPr bwMode="auto">
          <a:xfrm>
            <a:off x="323850" y="908050"/>
            <a:ext cx="5943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i="0">
                <a:solidFill>
                  <a:schemeClr val="accent2"/>
                </a:solidFill>
                <a:effectLst/>
                <a:latin typeface="Times New Roman" pitchFamily="18" charset="0"/>
                <a:ea typeface="黑体" pitchFamily="2" charset="-122"/>
              </a:rPr>
              <a:t>1. 问题描述</a:t>
            </a:r>
            <a:endParaRPr lang="en-US" altLang="zh-CN" i="0">
              <a:solidFill>
                <a:schemeClr val="accent2"/>
              </a:solidFill>
              <a:effectLst/>
              <a:ea typeface="华文行楷" pitchFamily="2" charset="-122"/>
            </a:endParaRPr>
          </a:p>
        </p:txBody>
      </p:sp>
      <p:sp>
        <p:nvSpPr>
          <p:cNvPr id="322565" name="Text Box 5"/>
          <p:cNvSpPr txBox="1">
            <a:spLocks noChangeArrowheads="1"/>
          </p:cNvSpPr>
          <p:nvPr/>
        </p:nvSpPr>
        <p:spPr bwMode="auto">
          <a:xfrm>
            <a:off x="684213" y="1484313"/>
            <a:ext cx="820896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9900FF"/>
              </a:buClr>
              <a:buFont typeface="Wingdings" pitchFamily="2" charset="2"/>
              <a:buChar char="p"/>
            </a:pPr>
            <a:r>
              <a:rPr lang="zh-CN" altLang="en-US" sz="2400" i="0">
                <a:effectLst/>
                <a:latin typeface="楷体_GB2312" pitchFamily="49" charset="-122"/>
                <a:ea typeface="楷体_GB2312" pitchFamily="49" charset="-122"/>
              </a:rPr>
              <a:t>某售货员要到若干城市去推销商品，已知各城市之间的路程(或旅费)。他要选定一条从驻地出发，</a:t>
            </a:r>
            <a:r>
              <a:rPr lang="zh-CN" altLang="en-US" sz="2400" b="1" i="0">
                <a:solidFill>
                  <a:srgbClr val="A50021"/>
                </a:solidFill>
                <a:effectLst/>
                <a:latin typeface="楷体_GB2312" pitchFamily="49" charset="-122"/>
                <a:ea typeface="楷体_GB2312" pitchFamily="49" charset="-122"/>
              </a:rPr>
              <a:t>经过每个城市一次</a:t>
            </a:r>
            <a:r>
              <a:rPr lang="zh-CN" altLang="en-US" sz="2400" i="0">
                <a:effectLst/>
                <a:latin typeface="楷体_GB2312" pitchFamily="49" charset="-122"/>
                <a:ea typeface="楷体_GB2312" pitchFamily="49" charset="-122"/>
              </a:rPr>
              <a:t>，最后回到驻地的路线，使总的路程(或总旅费)最小。 </a:t>
            </a:r>
          </a:p>
        </p:txBody>
      </p:sp>
      <p:sp>
        <p:nvSpPr>
          <p:cNvPr id="322566" name="Text Box 6"/>
          <p:cNvSpPr txBox="1">
            <a:spLocks noChangeArrowheads="1"/>
          </p:cNvSpPr>
          <p:nvPr/>
        </p:nvSpPr>
        <p:spPr bwMode="auto">
          <a:xfrm>
            <a:off x="611188" y="2852738"/>
            <a:ext cx="80645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9900FF"/>
              </a:buClr>
              <a:buFont typeface="Wingdings" pitchFamily="2" charset="2"/>
              <a:buChar char="p"/>
            </a:pPr>
            <a:r>
              <a:rPr lang="zh-CN" altLang="en-US" sz="2400" i="0">
                <a:effectLst/>
                <a:latin typeface="楷体_GB2312" pitchFamily="49" charset="-122"/>
                <a:ea typeface="楷体_GB2312" pitchFamily="49" charset="-122"/>
              </a:rPr>
              <a:t>路线是一个</a:t>
            </a:r>
            <a:r>
              <a:rPr lang="zh-CN" altLang="en-US" sz="2400" i="0">
                <a:solidFill>
                  <a:srgbClr val="A50021"/>
                </a:solidFill>
                <a:effectLst/>
                <a:latin typeface="华文隶书" pitchFamily="2" charset="-122"/>
                <a:ea typeface="华文隶书" pitchFamily="2" charset="-122"/>
              </a:rPr>
              <a:t>带权图</a:t>
            </a:r>
            <a:r>
              <a:rPr lang="zh-CN" altLang="en-US" sz="2400" i="0">
                <a:effectLst/>
                <a:latin typeface="楷体_GB2312" pitchFamily="49" charset="-122"/>
                <a:ea typeface="楷体_GB2312" pitchFamily="49" charset="-122"/>
              </a:rPr>
              <a:t>。图中各边的费用（权）为正数。图的一条周游路线是</a:t>
            </a:r>
            <a:r>
              <a:rPr lang="zh-CN" altLang="en-US" sz="2400" b="1" i="0">
                <a:solidFill>
                  <a:srgbClr val="A50021"/>
                </a:solidFill>
                <a:effectLst/>
                <a:latin typeface="楷体_GB2312" pitchFamily="49" charset="-122"/>
                <a:ea typeface="楷体_GB2312" pitchFamily="49" charset="-122"/>
              </a:rPr>
              <a:t>包括</a:t>
            </a:r>
            <a:r>
              <a:rPr lang="en-US" altLang="zh-CN" sz="2400" b="1" i="0">
                <a:solidFill>
                  <a:srgbClr val="A50021"/>
                </a:solidFill>
                <a:effectLst/>
                <a:latin typeface="楷体_GB2312" pitchFamily="49" charset="-122"/>
                <a:ea typeface="楷体_GB2312" pitchFamily="49" charset="-122"/>
              </a:rPr>
              <a:t>V</a:t>
            </a:r>
            <a:r>
              <a:rPr lang="zh-CN" altLang="en-US" sz="2400" b="1" i="0">
                <a:solidFill>
                  <a:srgbClr val="A50021"/>
                </a:solidFill>
                <a:effectLst/>
                <a:latin typeface="楷体_GB2312" pitchFamily="49" charset="-122"/>
                <a:ea typeface="楷体_GB2312" pitchFamily="49" charset="-122"/>
              </a:rPr>
              <a:t>中的每个顶点在内的一条回路</a:t>
            </a:r>
            <a:r>
              <a:rPr lang="zh-CN" altLang="en-US" sz="2400" i="0">
                <a:effectLst/>
                <a:latin typeface="楷体_GB2312" pitchFamily="49" charset="-122"/>
                <a:ea typeface="楷体_GB2312" pitchFamily="49" charset="-122"/>
              </a:rPr>
              <a:t>。周游路线的费用是这条路线上所有边的费用之和。 </a:t>
            </a:r>
          </a:p>
        </p:txBody>
      </p:sp>
      <p:sp>
        <p:nvSpPr>
          <p:cNvPr id="322567" name="Text Box 7"/>
          <p:cNvSpPr txBox="1">
            <a:spLocks noChangeArrowheads="1"/>
          </p:cNvSpPr>
          <p:nvPr/>
        </p:nvSpPr>
        <p:spPr bwMode="auto">
          <a:xfrm>
            <a:off x="684213" y="4221163"/>
            <a:ext cx="7848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9900FF"/>
              </a:buClr>
              <a:buFont typeface="Wingdings" pitchFamily="2" charset="2"/>
              <a:buChar char="p"/>
            </a:pPr>
            <a:r>
              <a:rPr lang="zh-CN" altLang="en-US" sz="2400" i="0">
                <a:effectLst/>
                <a:latin typeface="楷体_GB2312" pitchFamily="49" charset="-122"/>
                <a:ea typeface="楷体_GB2312" pitchFamily="49" charset="-122"/>
              </a:rPr>
              <a:t>旅行售货员问题的解空间可以组织成一棵排列树，从树的根结点到任一叶结点的路径定义了图的一条周游路线。</a:t>
            </a:r>
          </a:p>
        </p:txBody>
      </p:sp>
      <p:sp>
        <p:nvSpPr>
          <p:cNvPr id="322568" name="Text Box 8"/>
          <p:cNvSpPr txBox="1">
            <a:spLocks noChangeArrowheads="1"/>
          </p:cNvSpPr>
          <p:nvPr/>
        </p:nvSpPr>
        <p:spPr bwMode="auto">
          <a:xfrm>
            <a:off x="611188" y="5373688"/>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9900FF"/>
              </a:buClr>
              <a:buFont typeface="Wingdings" pitchFamily="2" charset="2"/>
              <a:buChar char="p"/>
            </a:pPr>
            <a:r>
              <a:rPr lang="zh-CN" altLang="en-US" sz="2400" i="0">
                <a:effectLst/>
                <a:latin typeface="楷体_GB2312" pitchFamily="49" charset="-122"/>
                <a:ea typeface="楷体_GB2312" pitchFamily="49" charset="-122"/>
              </a:rPr>
              <a:t>旅行售货员问题要在图</a:t>
            </a:r>
            <a:r>
              <a:rPr lang="en-US" altLang="zh-CN" sz="2400" i="0">
                <a:effectLst/>
                <a:latin typeface="楷体_GB2312" pitchFamily="49" charset="-122"/>
                <a:ea typeface="楷体_GB2312" pitchFamily="49" charset="-122"/>
              </a:rPr>
              <a:t>G</a:t>
            </a:r>
            <a:r>
              <a:rPr lang="zh-CN" altLang="en-US" sz="2400" i="0">
                <a:effectLst/>
                <a:latin typeface="楷体_GB2312" pitchFamily="49" charset="-122"/>
                <a:ea typeface="楷体_GB2312" pitchFamily="49" charset="-122"/>
              </a:rPr>
              <a:t>中找出费用最小的周游路线。  </a:t>
            </a:r>
          </a:p>
        </p:txBody>
      </p:sp>
    </p:spTree>
    <p:extLst>
      <p:ext uri="{BB962C8B-B14F-4D97-AF65-F5344CB8AC3E}">
        <p14:creationId xmlns:p14="http://schemas.microsoft.com/office/powerpoint/2010/main" val="3611931828"/>
      </p:ext>
    </p:extLst>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22564"/>
                                        </p:tgtEl>
                                        <p:attrNameLst>
                                          <p:attrName>style.visibility</p:attrName>
                                        </p:attrNameLst>
                                      </p:cBhvr>
                                      <p:to>
                                        <p:strVal val="visible"/>
                                      </p:to>
                                    </p:set>
                                    <p:anim calcmode="lin" valueType="num">
                                      <p:cBhvr additive="base">
                                        <p:cTn id="7" dur="500" fill="hold"/>
                                        <p:tgtEl>
                                          <p:spTgt spid="322564"/>
                                        </p:tgtEl>
                                        <p:attrNameLst>
                                          <p:attrName>ppt_x</p:attrName>
                                        </p:attrNameLst>
                                      </p:cBhvr>
                                      <p:tavLst>
                                        <p:tav tm="0">
                                          <p:val>
                                            <p:strVal val="1+#ppt_w/2"/>
                                          </p:val>
                                        </p:tav>
                                        <p:tav tm="100000">
                                          <p:val>
                                            <p:strVal val="#ppt_x"/>
                                          </p:val>
                                        </p:tav>
                                      </p:tavLst>
                                    </p:anim>
                                    <p:anim calcmode="lin" valueType="num">
                                      <p:cBhvr additive="base">
                                        <p:cTn id="8" dur="500" fill="hold"/>
                                        <p:tgtEl>
                                          <p:spTgt spid="32256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322565"/>
                                        </p:tgtEl>
                                        <p:attrNameLst>
                                          <p:attrName>style.visibility</p:attrName>
                                        </p:attrNameLst>
                                      </p:cBhvr>
                                      <p:to>
                                        <p:strVal val="visible"/>
                                      </p:to>
                                    </p:set>
                                    <p:animEffect transition="in" filter="dissolve">
                                      <p:cBhvr>
                                        <p:cTn id="13" dur="500"/>
                                        <p:tgtEl>
                                          <p:spTgt spid="32256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22566"/>
                                        </p:tgtEl>
                                        <p:attrNameLst>
                                          <p:attrName>style.visibility</p:attrName>
                                        </p:attrNameLst>
                                      </p:cBhvr>
                                      <p:to>
                                        <p:strVal val="visible"/>
                                      </p:to>
                                    </p:set>
                                    <p:animEffect transition="in" filter="dissolve">
                                      <p:cBhvr>
                                        <p:cTn id="18" dur="500"/>
                                        <p:tgtEl>
                                          <p:spTgt spid="32256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22567"/>
                                        </p:tgtEl>
                                        <p:attrNameLst>
                                          <p:attrName>style.visibility</p:attrName>
                                        </p:attrNameLst>
                                      </p:cBhvr>
                                      <p:to>
                                        <p:strVal val="visible"/>
                                      </p:to>
                                    </p:set>
                                    <p:animEffect transition="in" filter="dissolve">
                                      <p:cBhvr>
                                        <p:cTn id="23" dur="500"/>
                                        <p:tgtEl>
                                          <p:spTgt spid="32256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22568"/>
                                        </p:tgtEl>
                                        <p:attrNameLst>
                                          <p:attrName>style.visibility</p:attrName>
                                        </p:attrNameLst>
                                      </p:cBhvr>
                                      <p:to>
                                        <p:strVal val="visible"/>
                                      </p:to>
                                    </p:set>
                                    <p:animEffect transition="in" filter="dissolve">
                                      <p:cBhvr>
                                        <p:cTn id="28" dur="500"/>
                                        <p:tgtEl>
                                          <p:spTgt spid="3225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4" grpId="0" autoUpdateAnimBg="0"/>
      <p:bldP spid="322565" grpId="0" autoUpdateAnimBg="0"/>
      <p:bldP spid="322566" grpId="0" autoUpdateAnimBg="0"/>
      <p:bldP spid="322567" grpId="0" autoUpdateAnimBg="0"/>
      <p:bldP spid="322568"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553200" y="6245225"/>
            <a:ext cx="2133600" cy="476250"/>
          </a:xfrm>
          <a:prstGeom prst="rect">
            <a:avLst/>
          </a:prstGeom>
        </p:spPr>
        <p:txBody>
          <a:bodyPr/>
          <a:lstStyle/>
          <a:p>
            <a:fld id="{ABB3CD03-D11F-4550-B7B6-E8E6272BBA05}" type="slidenum">
              <a:rPr lang="zh-CN" altLang="en-US"/>
              <a:pPr/>
              <a:t>61</a:t>
            </a:fld>
            <a:endParaRPr lang="en-US" altLang="zh-CN"/>
          </a:p>
        </p:txBody>
      </p:sp>
      <p:sp>
        <p:nvSpPr>
          <p:cNvPr id="402436" name="Text Box 4"/>
          <p:cNvSpPr txBox="1">
            <a:spLocks noChangeArrowheads="1"/>
          </p:cNvSpPr>
          <p:nvPr/>
        </p:nvSpPr>
        <p:spPr bwMode="auto">
          <a:xfrm>
            <a:off x="755650" y="836613"/>
            <a:ext cx="7696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9900FF"/>
              </a:buClr>
              <a:buFont typeface="Wingdings" pitchFamily="2" charset="2"/>
              <a:buChar char="p"/>
            </a:pPr>
            <a:r>
              <a:rPr lang="zh-CN" altLang="en-US" sz="2400" i="0">
                <a:effectLst/>
                <a:latin typeface="楷体_GB2312" pitchFamily="49" charset="-122"/>
                <a:ea typeface="楷体_GB2312" pitchFamily="49" charset="-122"/>
              </a:rPr>
              <a:t>与子集树的讨论相似，实现对排列树搜索的优先队列式分支限界法也可以有两种不同的实现方式：</a:t>
            </a:r>
          </a:p>
        </p:txBody>
      </p:sp>
      <p:sp>
        <p:nvSpPr>
          <p:cNvPr id="402437" name="Text Box 5"/>
          <p:cNvSpPr txBox="1">
            <a:spLocks noChangeArrowheads="1"/>
          </p:cNvSpPr>
          <p:nvPr/>
        </p:nvSpPr>
        <p:spPr bwMode="auto">
          <a:xfrm>
            <a:off x="755650" y="1885950"/>
            <a:ext cx="7696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9900FF"/>
              </a:buClr>
              <a:buFont typeface="Wingdings" pitchFamily="2" charset="2"/>
              <a:buNone/>
            </a:pPr>
            <a:r>
              <a:rPr lang="zh-CN" altLang="en-US" sz="2400" i="0">
                <a:effectLst/>
                <a:latin typeface="楷体_GB2312" pitchFamily="49" charset="-122"/>
                <a:ea typeface="楷体_GB2312" pitchFamily="49" charset="-122"/>
              </a:rPr>
              <a:t>（</a:t>
            </a:r>
            <a:r>
              <a:rPr lang="en-US" altLang="zh-CN" sz="2400" i="0">
                <a:effectLst/>
                <a:latin typeface="楷体_GB2312" pitchFamily="49" charset="-122"/>
                <a:ea typeface="楷体_GB2312" pitchFamily="49" charset="-122"/>
              </a:rPr>
              <a:t>1</a:t>
            </a:r>
            <a:r>
              <a:rPr lang="zh-CN" altLang="en-US" sz="2400" i="0">
                <a:effectLst/>
                <a:latin typeface="楷体_GB2312" pitchFamily="49" charset="-122"/>
                <a:ea typeface="楷体_GB2312" pitchFamily="49" charset="-122"/>
              </a:rPr>
              <a:t>）用优先队列来存储活结点。优先队列中</a:t>
            </a:r>
            <a:r>
              <a:rPr lang="zh-CN" altLang="en-US" sz="2400" b="1" i="0">
                <a:solidFill>
                  <a:srgbClr val="A50021"/>
                </a:solidFill>
                <a:effectLst/>
                <a:latin typeface="楷体_GB2312" pitchFamily="49" charset="-122"/>
                <a:ea typeface="楷体_GB2312" pitchFamily="49" charset="-122"/>
              </a:rPr>
              <a:t>每个活结点都存储从根到该活结点的相应路径</a:t>
            </a:r>
            <a:r>
              <a:rPr lang="zh-CN" altLang="en-US" sz="2400" i="0">
                <a:effectLst/>
                <a:latin typeface="楷体_GB2312" pitchFamily="49" charset="-122"/>
                <a:ea typeface="楷体_GB2312" pitchFamily="49" charset="-122"/>
              </a:rPr>
              <a:t>。</a:t>
            </a:r>
          </a:p>
        </p:txBody>
      </p:sp>
      <p:sp>
        <p:nvSpPr>
          <p:cNvPr id="402438" name="Text Box 6"/>
          <p:cNvSpPr txBox="1">
            <a:spLocks noChangeArrowheads="1"/>
          </p:cNvSpPr>
          <p:nvPr/>
        </p:nvSpPr>
        <p:spPr bwMode="auto">
          <a:xfrm>
            <a:off x="755650" y="2955925"/>
            <a:ext cx="7696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9900FF"/>
              </a:buClr>
              <a:buFont typeface="Wingdings" pitchFamily="2" charset="2"/>
              <a:buNone/>
            </a:pPr>
            <a:r>
              <a:rPr lang="zh-CN" altLang="en-US" sz="2400" i="0">
                <a:effectLst/>
                <a:latin typeface="楷体_GB2312" pitchFamily="49" charset="-122"/>
                <a:ea typeface="楷体_GB2312" pitchFamily="49" charset="-122"/>
              </a:rPr>
              <a:t>（</a:t>
            </a:r>
            <a:r>
              <a:rPr lang="en-US" altLang="zh-CN" sz="2400" i="0">
                <a:effectLst/>
                <a:latin typeface="楷体_GB2312" pitchFamily="49" charset="-122"/>
                <a:ea typeface="楷体_GB2312" pitchFamily="49" charset="-122"/>
              </a:rPr>
              <a:t>2</a:t>
            </a:r>
            <a:r>
              <a:rPr lang="zh-CN" altLang="en-US" sz="2400" i="0">
                <a:effectLst/>
                <a:latin typeface="楷体_GB2312" pitchFamily="49" charset="-122"/>
                <a:ea typeface="楷体_GB2312" pitchFamily="49" charset="-122"/>
              </a:rPr>
              <a:t>）用优先队列来存储活结点，并同时存储</a:t>
            </a:r>
            <a:r>
              <a:rPr lang="zh-CN" altLang="en-US" sz="2400" b="1" i="0">
                <a:solidFill>
                  <a:srgbClr val="A50021"/>
                </a:solidFill>
                <a:effectLst/>
                <a:latin typeface="楷体_GB2312" pitchFamily="49" charset="-122"/>
                <a:ea typeface="楷体_GB2312" pitchFamily="49" charset="-122"/>
              </a:rPr>
              <a:t>当前已构造出的部分排列树</a:t>
            </a:r>
            <a:r>
              <a:rPr lang="zh-CN" altLang="en-US" sz="2400" i="0">
                <a:effectLst/>
                <a:latin typeface="楷体_GB2312" pitchFamily="49" charset="-122"/>
                <a:ea typeface="楷体_GB2312" pitchFamily="49" charset="-122"/>
              </a:rPr>
              <a:t>。优先队列中的活结点不必存储从根到该活结点的相应路径，该路径必要时</a:t>
            </a:r>
            <a:r>
              <a:rPr lang="zh-CN" altLang="en-US" sz="2400" b="1" i="0">
                <a:solidFill>
                  <a:srgbClr val="A50021"/>
                </a:solidFill>
                <a:effectLst/>
                <a:latin typeface="楷体_GB2312" pitchFamily="49" charset="-122"/>
                <a:ea typeface="楷体_GB2312" pitchFamily="49" charset="-122"/>
              </a:rPr>
              <a:t>从存储的部分排列树中获得</a:t>
            </a:r>
            <a:r>
              <a:rPr lang="zh-CN" altLang="en-US" sz="2400" i="0">
                <a:effectLst/>
                <a:latin typeface="楷体_GB2312" pitchFamily="49" charset="-122"/>
                <a:ea typeface="楷体_GB2312" pitchFamily="49" charset="-122"/>
              </a:rPr>
              <a:t>。</a:t>
            </a:r>
          </a:p>
        </p:txBody>
      </p:sp>
      <p:sp>
        <p:nvSpPr>
          <p:cNvPr id="402439" name="Text Box 7"/>
          <p:cNvSpPr txBox="1">
            <a:spLocks noChangeArrowheads="1"/>
          </p:cNvSpPr>
          <p:nvPr/>
        </p:nvSpPr>
        <p:spPr bwMode="auto">
          <a:xfrm>
            <a:off x="755650" y="4700588"/>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9900FF"/>
              </a:buClr>
              <a:buFont typeface="Wingdings" pitchFamily="2" charset="2"/>
              <a:buChar char="p"/>
            </a:pPr>
            <a:r>
              <a:rPr lang="zh-CN" altLang="en-US" sz="2400" i="0">
                <a:effectLst/>
                <a:latin typeface="楷体_GB2312" pitchFamily="49" charset="-122"/>
                <a:ea typeface="楷体_GB2312" pitchFamily="49" charset="-122"/>
              </a:rPr>
              <a:t>旅行售货员问题采用第一种实现方式。</a:t>
            </a:r>
          </a:p>
        </p:txBody>
      </p:sp>
    </p:spTree>
    <p:extLst>
      <p:ext uri="{BB962C8B-B14F-4D97-AF65-F5344CB8AC3E}">
        <p14:creationId xmlns:p14="http://schemas.microsoft.com/office/powerpoint/2010/main" val="4894829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2437"/>
                                        </p:tgtEl>
                                        <p:attrNameLst>
                                          <p:attrName>style.visibility</p:attrName>
                                        </p:attrNameLst>
                                      </p:cBhvr>
                                      <p:to>
                                        <p:strVal val="visible"/>
                                      </p:to>
                                    </p:set>
                                    <p:animEffect transition="in" filter="dissolve">
                                      <p:cBhvr>
                                        <p:cTn id="7" dur="500"/>
                                        <p:tgtEl>
                                          <p:spTgt spid="4024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02438"/>
                                        </p:tgtEl>
                                        <p:attrNameLst>
                                          <p:attrName>style.visibility</p:attrName>
                                        </p:attrNameLst>
                                      </p:cBhvr>
                                      <p:to>
                                        <p:strVal val="visible"/>
                                      </p:to>
                                    </p:set>
                                    <p:animEffect transition="in" filter="dissolve">
                                      <p:cBhvr>
                                        <p:cTn id="12" dur="500"/>
                                        <p:tgtEl>
                                          <p:spTgt spid="4024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02439"/>
                                        </p:tgtEl>
                                        <p:attrNameLst>
                                          <p:attrName>style.visibility</p:attrName>
                                        </p:attrNameLst>
                                      </p:cBhvr>
                                      <p:to>
                                        <p:strVal val="visible"/>
                                      </p:to>
                                    </p:set>
                                    <p:animEffect transition="in" filter="dissolve">
                                      <p:cBhvr>
                                        <p:cTn id="17" dur="500"/>
                                        <p:tgtEl>
                                          <p:spTgt spid="402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7" grpId="0" autoUpdateAnimBg="0"/>
      <p:bldP spid="402438" grpId="0" autoUpdateAnimBg="0"/>
      <p:bldP spid="402439"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2" name="Text Box 4"/>
          <p:cNvSpPr txBox="1">
            <a:spLocks noChangeArrowheads="1"/>
          </p:cNvSpPr>
          <p:nvPr/>
        </p:nvSpPr>
        <p:spPr bwMode="auto">
          <a:xfrm>
            <a:off x="395288" y="836613"/>
            <a:ext cx="5943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i="0">
                <a:solidFill>
                  <a:schemeClr val="accent2"/>
                </a:solidFill>
                <a:effectLst/>
                <a:latin typeface="Times New Roman" pitchFamily="18" charset="0"/>
                <a:ea typeface="黑体" pitchFamily="2" charset="-122"/>
              </a:rPr>
              <a:t>2. 算法描述</a:t>
            </a:r>
            <a:endParaRPr lang="en-US" altLang="zh-CN" i="0">
              <a:solidFill>
                <a:schemeClr val="accent2"/>
              </a:solidFill>
              <a:effectLst/>
              <a:ea typeface="华文行楷" pitchFamily="2" charset="-122"/>
            </a:endParaRPr>
          </a:p>
        </p:txBody>
      </p:sp>
      <p:sp>
        <p:nvSpPr>
          <p:cNvPr id="304133" name="Text Box 5"/>
          <p:cNvSpPr txBox="1">
            <a:spLocks noChangeArrowheads="1"/>
          </p:cNvSpPr>
          <p:nvPr/>
        </p:nvSpPr>
        <p:spPr bwMode="auto">
          <a:xfrm>
            <a:off x="781050" y="2395538"/>
            <a:ext cx="811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chemeClr val="hlink"/>
              </a:buClr>
              <a:buFont typeface="Wingdings" pitchFamily="2" charset="2"/>
              <a:buChar char="u"/>
            </a:pPr>
            <a:r>
              <a:rPr lang="zh-CN" altLang="en-US" sz="2400" i="0">
                <a:effectLst/>
                <a:latin typeface="Times New Roman" pitchFamily="18" charset="0"/>
                <a:ea typeface="楷体_GB2312" pitchFamily="49" charset="-122"/>
              </a:rPr>
              <a:t>算法开始时创建一个最小堆，用于表示活结点优先队列。</a:t>
            </a:r>
          </a:p>
        </p:txBody>
      </p:sp>
      <p:sp>
        <p:nvSpPr>
          <p:cNvPr id="304136" name="Text Box 8"/>
          <p:cNvSpPr txBox="1">
            <a:spLocks noChangeArrowheads="1"/>
          </p:cNvSpPr>
          <p:nvPr/>
        </p:nvSpPr>
        <p:spPr bwMode="auto">
          <a:xfrm>
            <a:off x="755650" y="1598613"/>
            <a:ext cx="79200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chemeClr val="hlink"/>
              </a:buClr>
              <a:buFont typeface="Wingdings" pitchFamily="2" charset="2"/>
              <a:buChar char="u"/>
            </a:pPr>
            <a:r>
              <a:rPr lang="zh-CN" altLang="en-US" sz="2400" i="0">
                <a:effectLst/>
                <a:latin typeface="楷体_GB2312" pitchFamily="49" charset="-122"/>
                <a:ea typeface="楷体_GB2312" pitchFamily="49" charset="-122"/>
              </a:rPr>
              <a:t>要找最小费用旅行售货员回路，选用最小堆表示活结点优先队列。</a:t>
            </a:r>
          </a:p>
        </p:txBody>
      </p:sp>
      <p:sp>
        <p:nvSpPr>
          <p:cNvPr id="304137" name="Text Box 9"/>
          <p:cNvSpPr txBox="1">
            <a:spLocks noChangeArrowheads="1"/>
          </p:cNvSpPr>
          <p:nvPr/>
        </p:nvSpPr>
        <p:spPr bwMode="auto">
          <a:xfrm>
            <a:off x="755650" y="3038475"/>
            <a:ext cx="79200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chemeClr val="hlink"/>
              </a:buClr>
              <a:buFont typeface="Wingdings" pitchFamily="2" charset="2"/>
              <a:buChar char="u"/>
            </a:pPr>
            <a:r>
              <a:rPr lang="zh-CN" altLang="en-US" sz="2400" i="0" dirty="0">
                <a:effectLst/>
                <a:latin typeface="Times New Roman" pitchFamily="18" charset="0"/>
                <a:ea typeface="楷体_GB2312" pitchFamily="49" charset="-122"/>
              </a:rPr>
              <a:t>堆中每个结点的</a:t>
            </a:r>
            <a:r>
              <a:rPr lang="zh-CN" altLang="en-US" sz="2400" b="1" i="0" dirty="0">
                <a:solidFill>
                  <a:srgbClr val="A50021"/>
                </a:solidFill>
                <a:effectLst/>
                <a:latin typeface="Times New Roman" pitchFamily="18" charset="0"/>
                <a:ea typeface="华文隶书" pitchFamily="2" charset="-122"/>
              </a:rPr>
              <a:t>子树费用的下界</a:t>
            </a:r>
            <a:r>
              <a:rPr lang="en-US" altLang="zh-CN" sz="2400" b="1" i="0" dirty="0" err="1">
                <a:solidFill>
                  <a:srgbClr val="A50021"/>
                </a:solidFill>
                <a:effectLst/>
                <a:latin typeface="Times New Roman" pitchFamily="18" charset="0"/>
                <a:ea typeface="楷体_GB2312" pitchFamily="49" charset="-122"/>
              </a:rPr>
              <a:t>lcost</a:t>
            </a:r>
            <a:r>
              <a:rPr lang="zh-CN" altLang="en-US" sz="2400" i="0" dirty="0">
                <a:effectLst/>
                <a:latin typeface="Times New Roman" pitchFamily="18" charset="0"/>
                <a:ea typeface="楷体_GB2312" pitchFamily="49" charset="-122"/>
              </a:rPr>
              <a:t>值，是优先队列的</a:t>
            </a:r>
            <a:r>
              <a:rPr lang="zh-CN" altLang="en-US" sz="2400" b="1" i="0" dirty="0">
                <a:solidFill>
                  <a:srgbClr val="000066"/>
                </a:solidFill>
                <a:effectLst/>
                <a:latin typeface="Times New Roman" pitchFamily="18" charset="0"/>
                <a:ea typeface="楷体_GB2312" pitchFamily="49" charset="-122"/>
              </a:rPr>
              <a:t>优先级</a:t>
            </a:r>
            <a:r>
              <a:rPr lang="zh-CN" altLang="en-US" sz="2400" i="0" dirty="0">
                <a:effectLst/>
                <a:latin typeface="Times New Roman" pitchFamily="18" charset="0"/>
                <a:ea typeface="楷体_GB2312" pitchFamily="49" charset="-122"/>
              </a:rPr>
              <a:t>。</a:t>
            </a:r>
          </a:p>
        </p:txBody>
      </p:sp>
      <p:sp>
        <p:nvSpPr>
          <p:cNvPr id="304138" name="Text Box 10"/>
          <p:cNvSpPr txBox="1">
            <a:spLocks noChangeArrowheads="1"/>
          </p:cNvSpPr>
          <p:nvPr/>
        </p:nvSpPr>
        <p:spPr bwMode="auto">
          <a:xfrm>
            <a:off x="755650" y="3835400"/>
            <a:ext cx="7920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chemeClr val="hlink"/>
              </a:buClr>
              <a:buFont typeface="Wingdings" pitchFamily="2" charset="2"/>
              <a:buChar char="u"/>
            </a:pPr>
            <a:r>
              <a:rPr lang="zh-CN" altLang="en-US" sz="2400" i="0" dirty="0">
                <a:effectLst/>
                <a:latin typeface="Times New Roman" pitchFamily="18" charset="0"/>
                <a:ea typeface="楷体_GB2312" pitchFamily="49" charset="-122"/>
              </a:rPr>
              <a:t>计算每个顶点的</a:t>
            </a:r>
            <a:r>
              <a:rPr lang="zh-CN" altLang="en-US" sz="2400" b="1" i="0" dirty="0">
                <a:solidFill>
                  <a:srgbClr val="000066"/>
                </a:solidFill>
                <a:effectLst/>
                <a:latin typeface="Times New Roman" pitchFamily="18" charset="0"/>
                <a:ea typeface="楷体_GB2312" pitchFamily="49" charset="-122"/>
              </a:rPr>
              <a:t>最小费用出边</a:t>
            </a:r>
            <a:r>
              <a:rPr lang="zh-CN" altLang="en-US" sz="2400" i="0" dirty="0">
                <a:effectLst/>
                <a:latin typeface="Times New Roman" pitchFamily="18" charset="0"/>
                <a:ea typeface="楷体_GB2312" pitchFamily="49" charset="-122"/>
              </a:rPr>
              <a:t>并用</a:t>
            </a:r>
            <a:r>
              <a:rPr lang="en-US" altLang="zh-CN" sz="2400" i="0" dirty="0" err="1">
                <a:effectLst/>
                <a:latin typeface="Times New Roman" pitchFamily="18" charset="0"/>
                <a:ea typeface="楷体_GB2312" pitchFamily="49" charset="-122"/>
              </a:rPr>
              <a:t>minout</a:t>
            </a:r>
            <a:r>
              <a:rPr lang="zh-CN" altLang="en-US" sz="2400" i="0" dirty="0">
                <a:effectLst/>
                <a:latin typeface="Times New Roman" pitchFamily="18" charset="0"/>
                <a:ea typeface="楷体_GB2312" pitchFamily="49" charset="-122"/>
              </a:rPr>
              <a:t>记录</a:t>
            </a:r>
          </a:p>
        </p:txBody>
      </p:sp>
      <p:sp>
        <p:nvSpPr>
          <p:cNvPr id="304139" name="Text Box 11"/>
          <p:cNvSpPr txBox="1">
            <a:spLocks noChangeArrowheads="1"/>
          </p:cNvSpPr>
          <p:nvPr/>
        </p:nvSpPr>
        <p:spPr bwMode="auto">
          <a:xfrm>
            <a:off x="781050" y="4262438"/>
            <a:ext cx="77517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chemeClr val="hlink"/>
              </a:buClr>
              <a:buFont typeface="Wingdings" pitchFamily="2" charset="2"/>
              <a:buChar char="u"/>
            </a:pPr>
            <a:r>
              <a:rPr lang="zh-CN" altLang="en-US" sz="2400" i="0" dirty="0">
                <a:effectLst/>
                <a:latin typeface="Times New Roman" pitchFamily="18" charset="0"/>
                <a:ea typeface="楷体_GB2312" pitchFamily="49" charset="-122"/>
              </a:rPr>
              <a:t>如果所给的有向图中某个顶点没有出边，则该图不可能有回路，算法结束。</a:t>
            </a:r>
          </a:p>
        </p:txBody>
      </p:sp>
      <p:sp>
        <p:nvSpPr>
          <p:cNvPr id="304140" name="Text Box 12"/>
          <p:cNvSpPr txBox="1">
            <a:spLocks noChangeArrowheads="1"/>
          </p:cNvSpPr>
          <p:nvPr/>
        </p:nvSpPr>
        <p:spPr bwMode="auto">
          <a:xfrm>
            <a:off x="755650" y="5084763"/>
            <a:ext cx="75612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chemeClr val="hlink"/>
              </a:buClr>
              <a:buFont typeface="Wingdings" pitchFamily="2" charset="2"/>
              <a:buChar char="u"/>
            </a:pPr>
            <a:r>
              <a:rPr lang="zh-CN" altLang="en-US" sz="2400" i="0" dirty="0">
                <a:effectLst/>
                <a:latin typeface="Times New Roman" pitchFamily="18" charset="0"/>
                <a:ea typeface="楷体_GB2312" pitchFamily="49" charset="-122"/>
              </a:rPr>
              <a:t>如果每个顶点都有出边，则根据计算出的</a:t>
            </a:r>
            <a:r>
              <a:rPr lang="en-US" altLang="zh-CN" sz="2400" i="0" dirty="0" err="1">
                <a:effectLst/>
                <a:latin typeface="Times New Roman" pitchFamily="18" charset="0"/>
                <a:ea typeface="楷体_GB2312" pitchFamily="49" charset="-122"/>
              </a:rPr>
              <a:t>minout</a:t>
            </a:r>
            <a:r>
              <a:rPr lang="zh-CN" altLang="en-US" sz="2400" i="0" dirty="0">
                <a:effectLst/>
                <a:latin typeface="Times New Roman" pitchFamily="18" charset="0"/>
                <a:ea typeface="楷体_GB2312" pitchFamily="49" charset="-122"/>
              </a:rPr>
              <a:t>作算法初始化。 </a:t>
            </a:r>
          </a:p>
        </p:txBody>
      </p:sp>
    </p:spTree>
    <p:extLst>
      <p:ext uri="{BB962C8B-B14F-4D97-AF65-F5344CB8AC3E}">
        <p14:creationId xmlns:p14="http://schemas.microsoft.com/office/powerpoint/2010/main" val="1096241522"/>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4136"/>
                                        </p:tgtEl>
                                        <p:attrNameLst>
                                          <p:attrName>style.visibility</p:attrName>
                                        </p:attrNameLst>
                                      </p:cBhvr>
                                      <p:to>
                                        <p:strVal val="visible"/>
                                      </p:to>
                                    </p:set>
                                    <p:animEffect transition="in" filter="blinds(horizontal)">
                                      <p:cBhvr>
                                        <p:cTn id="7" dur="500"/>
                                        <p:tgtEl>
                                          <p:spTgt spid="3041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4133"/>
                                        </p:tgtEl>
                                        <p:attrNameLst>
                                          <p:attrName>style.visibility</p:attrName>
                                        </p:attrNameLst>
                                      </p:cBhvr>
                                      <p:to>
                                        <p:strVal val="visible"/>
                                      </p:to>
                                    </p:set>
                                    <p:animEffect transition="in" filter="blinds(horizontal)">
                                      <p:cBhvr>
                                        <p:cTn id="12" dur="500"/>
                                        <p:tgtEl>
                                          <p:spTgt spid="3041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4137"/>
                                        </p:tgtEl>
                                        <p:attrNameLst>
                                          <p:attrName>style.visibility</p:attrName>
                                        </p:attrNameLst>
                                      </p:cBhvr>
                                      <p:to>
                                        <p:strVal val="visible"/>
                                      </p:to>
                                    </p:set>
                                    <p:animEffect transition="in" filter="blinds(horizontal)">
                                      <p:cBhvr>
                                        <p:cTn id="17" dur="500"/>
                                        <p:tgtEl>
                                          <p:spTgt spid="3041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4138"/>
                                        </p:tgtEl>
                                        <p:attrNameLst>
                                          <p:attrName>style.visibility</p:attrName>
                                        </p:attrNameLst>
                                      </p:cBhvr>
                                      <p:to>
                                        <p:strVal val="visible"/>
                                      </p:to>
                                    </p:set>
                                    <p:animEffect transition="in" filter="blinds(horizontal)">
                                      <p:cBhvr>
                                        <p:cTn id="22" dur="500"/>
                                        <p:tgtEl>
                                          <p:spTgt spid="30413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4139"/>
                                        </p:tgtEl>
                                        <p:attrNameLst>
                                          <p:attrName>style.visibility</p:attrName>
                                        </p:attrNameLst>
                                      </p:cBhvr>
                                      <p:to>
                                        <p:strVal val="visible"/>
                                      </p:to>
                                    </p:set>
                                    <p:animEffect transition="in" filter="blinds(horizontal)">
                                      <p:cBhvr>
                                        <p:cTn id="27" dur="500"/>
                                        <p:tgtEl>
                                          <p:spTgt spid="30413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04140"/>
                                        </p:tgtEl>
                                        <p:attrNameLst>
                                          <p:attrName>style.visibility</p:attrName>
                                        </p:attrNameLst>
                                      </p:cBhvr>
                                      <p:to>
                                        <p:strVal val="visible"/>
                                      </p:to>
                                    </p:set>
                                    <p:animEffect transition="in" filter="blinds(horizontal)">
                                      <p:cBhvr>
                                        <p:cTn id="32" dur="500"/>
                                        <p:tgtEl>
                                          <p:spTgt spid="304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3" grpId="0" autoUpdateAnimBg="0"/>
      <p:bldP spid="304136" grpId="0" autoUpdateAnimBg="0"/>
      <p:bldP spid="304137" grpId="0" autoUpdateAnimBg="0"/>
      <p:bldP spid="304138" grpId="0" autoUpdateAnimBg="0"/>
      <p:bldP spid="304139" grpId="0" autoUpdateAnimBg="0"/>
      <p:bldP spid="304140"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7" name="Text Box 5"/>
          <p:cNvSpPr txBox="1">
            <a:spLocks noChangeArrowheads="1"/>
          </p:cNvSpPr>
          <p:nvPr/>
        </p:nvSpPr>
        <p:spPr bwMode="auto">
          <a:xfrm>
            <a:off x="684213" y="2708275"/>
            <a:ext cx="75390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CC0000"/>
              </a:buClr>
              <a:buFont typeface="Wingdings" pitchFamily="2" charset="2"/>
              <a:buChar char="Ø"/>
            </a:pPr>
            <a:r>
              <a:rPr lang="zh-CN" altLang="en-US" sz="2400" i="0">
                <a:effectLst/>
                <a:latin typeface="楷体_GB2312" pitchFamily="49" charset="-122"/>
                <a:ea typeface="楷体_GB2312" pitchFamily="49" charset="-122"/>
              </a:rPr>
              <a:t>考虑排列树层次</a:t>
            </a:r>
            <a:r>
              <a:rPr lang="en-US" altLang="zh-CN" sz="2400" i="0">
                <a:effectLst/>
                <a:latin typeface="Times New Roman" pitchFamily="18" charset="0"/>
                <a:ea typeface="楷体_GB2312" pitchFamily="49" charset="-122"/>
              </a:rPr>
              <a:t>s=n-2</a:t>
            </a:r>
            <a:r>
              <a:rPr lang="zh-CN" altLang="en-US" sz="2400" i="0">
                <a:effectLst/>
                <a:latin typeface="Times New Roman" pitchFamily="18" charset="0"/>
                <a:ea typeface="楷体_GB2312" pitchFamily="49" charset="-122"/>
              </a:rPr>
              <a:t>的情形</a:t>
            </a:r>
            <a:r>
              <a:rPr lang="zh-CN" altLang="en-US" sz="2400" i="0">
                <a:effectLst/>
                <a:latin typeface="楷体_GB2312" pitchFamily="49" charset="-122"/>
                <a:ea typeface="楷体_GB2312" pitchFamily="49" charset="-122"/>
              </a:rPr>
              <a:t>，此时当前扩展结点是排列树中某个</a:t>
            </a:r>
            <a:r>
              <a:rPr lang="zh-CN" altLang="en-US" sz="2400" b="1">
                <a:solidFill>
                  <a:srgbClr val="CC0000"/>
                </a:solidFill>
                <a:effectLst/>
                <a:latin typeface="楷体_GB2312" pitchFamily="49" charset="-122"/>
                <a:ea typeface="楷体_GB2312" pitchFamily="49" charset="-122"/>
              </a:rPr>
              <a:t>叶结点的父结点</a:t>
            </a:r>
            <a:r>
              <a:rPr lang="zh-CN" altLang="en-US" sz="2400" i="0">
                <a:effectLst/>
                <a:latin typeface="楷体_GB2312" pitchFamily="49" charset="-122"/>
                <a:ea typeface="楷体_GB2312" pitchFamily="49" charset="-122"/>
              </a:rPr>
              <a:t>。</a:t>
            </a:r>
          </a:p>
        </p:txBody>
      </p:sp>
      <p:sp>
        <p:nvSpPr>
          <p:cNvPr id="305160" name="Text Box 8"/>
          <p:cNvSpPr txBox="1">
            <a:spLocks noChangeArrowheads="1"/>
          </p:cNvSpPr>
          <p:nvPr/>
        </p:nvSpPr>
        <p:spPr bwMode="auto">
          <a:xfrm>
            <a:off x="684213" y="981075"/>
            <a:ext cx="7391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chemeClr val="hlink"/>
              </a:buClr>
              <a:buFont typeface="Wingdings" pitchFamily="2" charset="2"/>
              <a:buChar char="u"/>
            </a:pPr>
            <a:r>
              <a:rPr lang="en-US" altLang="zh-CN" sz="2400" b="1" i="0">
                <a:solidFill>
                  <a:srgbClr val="CC0000"/>
                </a:solidFill>
                <a:effectLst/>
                <a:latin typeface="楷体_GB2312" pitchFamily="49" charset="-122"/>
                <a:ea typeface="楷体_GB2312" pitchFamily="49" charset="-122"/>
              </a:rPr>
              <a:t>while</a:t>
            </a:r>
            <a:r>
              <a:rPr lang="zh-CN" altLang="en-US" sz="2400" b="1" i="0">
                <a:solidFill>
                  <a:srgbClr val="CC0000"/>
                </a:solidFill>
                <a:effectLst/>
                <a:latin typeface="楷体_GB2312" pitchFamily="49" charset="-122"/>
                <a:ea typeface="楷体_GB2312" pitchFamily="49" charset="-122"/>
              </a:rPr>
              <a:t>循环完成对排列树内部结点的扩展</a:t>
            </a:r>
            <a:r>
              <a:rPr lang="zh-CN" altLang="en-US" sz="2400" i="0">
                <a:effectLst/>
                <a:latin typeface="楷体_GB2312" pitchFamily="49" charset="-122"/>
                <a:ea typeface="楷体_GB2312" pitchFamily="49" charset="-122"/>
              </a:rPr>
              <a:t>。对于当前扩展结点，算法分两种情况进行处理：</a:t>
            </a:r>
          </a:p>
        </p:txBody>
      </p:sp>
      <p:sp>
        <p:nvSpPr>
          <p:cNvPr id="305161" name="Text Box 9"/>
          <p:cNvSpPr txBox="1">
            <a:spLocks noChangeArrowheads="1"/>
          </p:cNvSpPr>
          <p:nvPr/>
        </p:nvSpPr>
        <p:spPr bwMode="auto">
          <a:xfrm>
            <a:off x="684213" y="3789363"/>
            <a:ext cx="753903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CC0000"/>
              </a:buClr>
              <a:buFont typeface="Wingdings" pitchFamily="2" charset="2"/>
              <a:buChar char="Ø"/>
            </a:pPr>
            <a:r>
              <a:rPr lang="zh-CN" altLang="en-US" sz="2400" i="0">
                <a:effectLst/>
                <a:latin typeface="楷体_GB2312" pitchFamily="49" charset="-122"/>
                <a:ea typeface="楷体_GB2312" pitchFamily="49" charset="-122"/>
              </a:rPr>
              <a:t>如果该叶结点</a:t>
            </a:r>
            <a:r>
              <a:rPr lang="zh-CN" altLang="en-US" sz="2400" b="1" i="0">
                <a:solidFill>
                  <a:srgbClr val="CC0000"/>
                </a:solidFill>
                <a:effectLst/>
                <a:latin typeface="楷体_GB2312" pitchFamily="49" charset="-122"/>
                <a:ea typeface="楷体_GB2312" pitchFamily="49" charset="-122"/>
              </a:rPr>
              <a:t>相应一条可行回路，且费用小于当前最小费用</a:t>
            </a:r>
            <a:r>
              <a:rPr lang="zh-CN" altLang="en-US" sz="2400" i="0">
                <a:effectLst/>
                <a:latin typeface="楷体_GB2312" pitchFamily="49" charset="-122"/>
                <a:ea typeface="楷体_GB2312" pitchFamily="49" charset="-122"/>
              </a:rPr>
              <a:t>，则将该叶结点插入到优先队列中，否则舍去该叶结点。</a:t>
            </a:r>
          </a:p>
        </p:txBody>
      </p:sp>
      <p:sp>
        <p:nvSpPr>
          <p:cNvPr id="305162" name="Text Box 10"/>
          <p:cNvSpPr txBox="1">
            <a:spLocks noChangeArrowheads="1"/>
          </p:cNvSpPr>
          <p:nvPr/>
        </p:nvSpPr>
        <p:spPr bwMode="auto">
          <a:xfrm>
            <a:off x="611188" y="1989138"/>
            <a:ext cx="3384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800" i="0">
                <a:solidFill>
                  <a:schemeClr val="accent2"/>
                </a:solidFill>
                <a:effectLst/>
                <a:latin typeface="华文隶书" pitchFamily="2" charset="-122"/>
                <a:ea typeface="华文隶书" pitchFamily="2" charset="-122"/>
              </a:rPr>
              <a:t>第一种情况：</a:t>
            </a:r>
          </a:p>
        </p:txBody>
      </p:sp>
    </p:spTree>
    <p:extLst>
      <p:ext uri="{BB962C8B-B14F-4D97-AF65-F5344CB8AC3E}">
        <p14:creationId xmlns:p14="http://schemas.microsoft.com/office/powerpoint/2010/main" val="41773375"/>
      </p:ext>
    </p:extLst>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5162"/>
                                        </p:tgtEl>
                                        <p:attrNameLst>
                                          <p:attrName>style.visibility</p:attrName>
                                        </p:attrNameLst>
                                      </p:cBhvr>
                                      <p:to>
                                        <p:strVal val="visible"/>
                                      </p:to>
                                    </p:set>
                                    <p:animEffect transition="in" filter="box(in)">
                                      <p:cBhvr>
                                        <p:cTn id="7" dur="500"/>
                                        <p:tgtEl>
                                          <p:spTgt spid="3051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5157"/>
                                        </p:tgtEl>
                                        <p:attrNameLst>
                                          <p:attrName>style.visibility</p:attrName>
                                        </p:attrNameLst>
                                      </p:cBhvr>
                                      <p:to>
                                        <p:strVal val="visible"/>
                                      </p:to>
                                    </p:set>
                                    <p:animEffect transition="in" filter="box(in)">
                                      <p:cBhvr>
                                        <p:cTn id="12" dur="500"/>
                                        <p:tgtEl>
                                          <p:spTgt spid="3051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05161"/>
                                        </p:tgtEl>
                                        <p:attrNameLst>
                                          <p:attrName>style.visibility</p:attrName>
                                        </p:attrNameLst>
                                      </p:cBhvr>
                                      <p:to>
                                        <p:strVal val="visible"/>
                                      </p:to>
                                    </p:set>
                                    <p:animEffect transition="in" filter="box(in)">
                                      <p:cBhvr>
                                        <p:cTn id="17" dur="500"/>
                                        <p:tgtEl>
                                          <p:spTgt spid="305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7" grpId="0" autoUpdateAnimBg="0"/>
      <p:bldP spid="305161" grpId="0" autoUpdateAnimBg="0"/>
      <p:bldP spid="305162"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4294967295"/>
          </p:nvPr>
        </p:nvSpPr>
        <p:spPr>
          <a:xfrm>
            <a:off x="6553200" y="6245225"/>
            <a:ext cx="2133600" cy="476250"/>
          </a:xfrm>
          <a:prstGeom prst="rect">
            <a:avLst/>
          </a:prstGeom>
        </p:spPr>
        <p:txBody>
          <a:bodyPr/>
          <a:lstStyle/>
          <a:p>
            <a:fld id="{298A3A23-829E-439A-A783-B24F2F0B0671}" type="slidenum">
              <a:rPr lang="zh-CN" altLang="en-US"/>
              <a:pPr/>
              <a:t>64</a:t>
            </a:fld>
            <a:endParaRPr lang="en-US" altLang="zh-CN"/>
          </a:p>
        </p:txBody>
      </p:sp>
      <p:sp>
        <p:nvSpPr>
          <p:cNvPr id="403458" name="Rectangle 2"/>
          <p:cNvSpPr>
            <a:spLocks noGrp="1" noChangeArrowheads="1"/>
          </p:cNvSpPr>
          <p:nvPr>
            <p:ph type="title"/>
          </p:nvPr>
        </p:nvSpPr>
        <p:spPr/>
        <p:txBody>
          <a:bodyPr/>
          <a:lstStyle/>
          <a:p>
            <a:r>
              <a:rPr lang="zh-CN" altLang="en-US"/>
              <a:t> </a:t>
            </a:r>
          </a:p>
        </p:txBody>
      </p:sp>
      <p:sp>
        <p:nvSpPr>
          <p:cNvPr id="403460" name="Text Box 4"/>
          <p:cNvSpPr txBox="1">
            <a:spLocks noChangeArrowheads="1"/>
          </p:cNvSpPr>
          <p:nvPr/>
        </p:nvSpPr>
        <p:spPr bwMode="auto">
          <a:xfrm>
            <a:off x="900113" y="1412875"/>
            <a:ext cx="7391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chemeClr val="hlink"/>
              </a:buClr>
              <a:buFont typeface="Wingdings" pitchFamily="2" charset="2"/>
              <a:buChar char="Ø"/>
            </a:pPr>
            <a:r>
              <a:rPr lang="zh-CN" altLang="en-US" sz="2400" i="0">
                <a:effectLst/>
                <a:latin typeface="Times New Roman" pitchFamily="18" charset="0"/>
                <a:ea typeface="楷体_GB2312" pitchFamily="49" charset="-122"/>
              </a:rPr>
              <a:t>当排列树层次</a:t>
            </a:r>
            <a:r>
              <a:rPr lang="en-US" altLang="zh-CN" sz="2400" i="0">
                <a:effectLst/>
                <a:latin typeface="Times New Roman" pitchFamily="18" charset="0"/>
                <a:ea typeface="楷体_GB2312" pitchFamily="49" charset="-122"/>
              </a:rPr>
              <a:t>s&lt;n-2</a:t>
            </a:r>
            <a:r>
              <a:rPr lang="zh-CN" altLang="en-US" sz="2400" i="0">
                <a:effectLst/>
                <a:latin typeface="Times New Roman" pitchFamily="18" charset="0"/>
                <a:ea typeface="楷体_GB2312" pitchFamily="49" charset="-122"/>
              </a:rPr>
              <a:t>时，算法依次产生当前扩展结点的</a:t>
            </a:r>
            <a:r>
              <a:rPr lang="zh-CN" altLang="en-US" sz="2400" b="1" i="0">
                <a:solidFill>
                  <a:schemeClr val="accent2"/>
                </a:solidFill>
                <a:effectLst/>
                <a:latin typeface="Times New Roman" pitchFamily="18" charset="0"/>
                <a:ea typeface="楷体_GB2312" pitchFamily="49" charset="-122"/>
              </a:rPr>
              <a:t>所有儿子结点</a:t>
            </a:r>
            <a:r>
              <a:rPr lang="zh-CN" altLang="en-US" sz="2400" i="0">
                <a:effectLst/>
                <a:latin typeface="Times New Roman" pitchFamily="18" charset="0"/>
                <a:ea typeface="楷体_GB2312" pitchFamily="49" charset="-122"/>
              </a:rPr>
              <a:t>。</a:t>
            </a:r>
          </a:p>
        </p:txBody>
      </p:sp>
      <p:sp>
        <p:nvSpPr>
          <p:cNvPr id="403461" name="Text Box 5"/>
          <p:cNvSpPr txBox="1">
            <a:spLocks noChangeArrowheads="1"/>
          </p:cNvSpPr>
          <p:nvPr/>
        </p:nvSpPr>
        <p:spPr bwMode="auto">
          <a:xfrm>
            <a:off x="611188" y="692150"/>
            <a:ext cx="3384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800" i="0">
                <a:solidFill>
                  <a:schemeClr val="accent2"/>
                </a:solidFill>
                <a:effectLst/>
                <a:latin typeface="华文隶书" pitchFamily="2" charset="-122"/>
                <a:ea typeface="华文隶书" pitchFamily="2" charset="-122"/>
              </a:rPr>
              <a:t>第二种情况：</a:t>
            </a:r>
          </a:p>
        </p:txBody>
      </p:sp>
      <p:sp>
        <p:nvSpPr>
          <p:cNvPr id="403462" name="Text Box 6"/>
          <p:cNvSpPr txBox="1">
            <a:spLocks noChangeArrowheads="1"/>
          </p:cNvSpPr>
          <p:nvPr/>
        </p:nvSpPr>
        <p:spPr bwMode="auto">
          <a:xfrm>
            <a:off x="925513" y="2349500"/>
            <a:ext cx="7391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chemeClr val="hlink"/>
              </a:buClr>
              <a:buFont typeface="Wingdings" pitchFamily="2" charset="2"/>
              <a:buChar char="Ø"/>
            </a:pPr>
            <a:r>
              <a:rPr lang="zh-CN" altLang="en-US" sz="2400" i="0">
                <a:effectLst/>
                <a:latin typeface="Times New Roman" pitchFamily="18" charset="0"/>
                <a:ea typeface="楷体_GB2312" pitchFamily="49" charset="-122"/>
              </a:rPr>
              <a:t>当前扩展结点所相应的路径是</a:t>
            </a:r>
            <a:r>
              <a:rPr lang="en-US" altLang="zh-CN" sz="2400" i="0">
                <a:effectLst/>
                <a:latin typeface="Times New Roman" pitchFamily="18" charset="0"/>
                <a:ea typeface="楷体_GB2312" pitchFamily="49" charset="-122"/>
              </a:rPr>
              <a:t>x[0: s]，</a:t>
            </a:r>
            <a:r>
              <a:rPr lang="zh-CN" altLang="en-US" sz="2400" i="0">
                <a:effectLst/>
                <a:latin typeface="Times New Roman" pitchFamily="18" charset="0"/>
                <a:ea typeface="楷体_GB2312" pitchFamily="49" charset="-122"/>
              </a:rPr>
              <a:t>其可行儿子结点是从剩余顶点</a:t>
            </a:r>
            <a:r>
              <a:rPr lang="en-US" altLang="zh-CN" sz="2400" i="0">
                <a:effectLst/>
                <a:latin typeface="Times New Roman" pitchFamily="18" charset="0"/>
                <a:ea typeface="楷体_GB2312" pitchFamily="49" charset="-122"/>
              </a:rPr>
              <a:t>x[s+1: n-1]</a:t>
            </a:r>
            <a:r>
              <a:rPr lang="zh-CN" altLang="en-US" sz="2400" i="0">
                <a:effectLst/>
                <a:latin typeface="Times New Roman" pitchFamily="18" charset="0"/>
                <a:ea typeface="楷体_GB2312" pitchFamily="49" charset="-122"/>
              </a:rPr>
              <a:t>中选取的顶点</a:t>
            </a:r>
            <a:r>
              <a:rPr lang="en-US" altLang="zh-CN" sz="2400" i="0">
                <a:effectLst/>
                <a:latin typeface="Times New Roman" pitchFamily="18" charset="0"/>
                <a:ea typeface="楷体_GB2312" pitchFamily="49" charset="-122"/>
              </a:rPr>
              <a:t>x[i]，</a:t>
            </a:r>
            <a:r>
              <a:rPr lang="zh-CN" altLang="en-US" sz="2400" i="0">
                <a:effectLst/>
                <a:latin typeface="Times New Roman" pitchFamily="18" charset="0"/>
                <a:ea typeface="楷体_GB2312" pitchFamily="49" charset="-122"/>
              </a:rPr>
              <a:t>且</a:t>
            </a:r>
            <a:r>
              <a:rPr lang="zh-CN" altLang="en-US" sz="2400" b="1" i="0">
                <a:solidFill>
                  <a:schemeClr val="accent2"/>
                </a:solidFill>
                <a:effectLst/>
                <a:latin typeface="Times New Roman" pitchFamily="18" charset="0"/>
                <a:ea typeface="楷体_GB2312" pitchFamily="49" charset="-122"/>
              </a:rPr>
              <a:t>(</a:t>
            </a:r>
            <a:r>
              <a:rPr lang="en-US" altLang="zh-CN" sz="2400" b="1" i="0">
                <a:solidFill>
                  <a:schemeClr val="accent2"/>
                </a:solidFill>
                <a:effectLst/>
                <a:latin typeface="Times New Roman" pitchFamily="18" charset="0"/>
                <a:ea typeface="楷体_GB2312" pitchFamily="49" charset="-122"/>
              </a:rPr>
              <a:t>x[s]，x[i])</a:t>
            </a:r>
            <a:r>
              <a:rPr lang="zh-CN" altLang="en-US" sz="2400" b="1" i="0">
                <a:solidFill>
                  <a:schemeClr val="accent2"/>
                </a:solidFill>
                <a:effectLst/>
                <a:latin typeface="Times New Roman" pitchFamily="18" charset="0"/>
                <a:ea typeface="楷体_GB2312" pitchFamily="49" charset="-122"/>
              </a:rPr>
              <a:t>是所给有向图</a:t>
            </a:r>
            <a:r>
              <a:rPr lang="en-US" altLang="zh-CN" sz="2400" b="1" i="0">
                <a:solidFill>
                  <a:schemeClr val="accent2"/>
                </a:solidFill>
                <a:effectLst/>
                <a:latin typeface="Times New Roman" pitchFamily="18" charset="0"/>
                <a:ea typeface="楷体_GB2312" pitchFamily="49" charset="-122"/>
              </a:rPr>
              <a:t>G</a:t>
            </a:r>
            <a:r>
              <a:rPr lang="zh-CN" altLang="en-US" sz="2400" b="1" i="0">
                <a:solidFill>
                  <a:schemeClr val="accent2"/>
                </a:solidFill>
                <a:effectLst/>
                <a:latin typeface="Times New Roman" pitchFamily="18" charset="0"/>
                <a:ea typeface="楷体_GB2312" pitchFamily="49" charset="-122"/>
              </a:rPr>
              <a:t>中的一条边</a:t>
            </a:r>
            <a:r>
              <a:rPr lang="zh-CN" altLang="en-US" sz="2400" i="0">
                <a:effectLst/>
                <a:latin typeface="Times New Roman" pitchFamily="18" charset="0"/>
                <a:ea typeface="楷体_GB2312" pitchFamily="49" charset="-122"/>
              </a:rPr>
              <a:t>。</a:t>
            </a:r>
          </a:p>
        </p:txBody>
      </p:sp>
      <p:sp>
        <p:nvSpPr>
          <p:cNvPr id="403463" name="Text Box 7"/>
          <p:cNvSpPr txBox="1">
            <a:spLocks noChangeArrowheads="1"/>
          </p:cNvSpPr>
          <p:nvPr/>
        </p:nvSpPr>
        <p:spPr bwMode="auto">
          <a:xfrm>
            <a:off x="971550" y="3709988"/>
            <a:ext cx="7391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chemeClr val="hlink"/>
              </a:buClr>
              <a:buFont typeface="Wingdings" pitchFamily="2" charset="2"/>
              <a:buChar char="Ø"/>
            </a:pPr>
            <a:r>
              <a:rPr lang="zh-CN" altLang="en-US" sz="2400" i="0">
                <a:effectLst/>
                <a:latin typeface="Times New Roman" pitchFamily="18" charset="0"/>
                <a:ea typeface="楷体_GB2312" pitchFamily="49" charset="-122"/>
              </a:rPr>
              <a:t>对于当前扩展结点的每一个可行儿子结点，计算出其前缀(</a:t>
            </a:r>
            <a:r>
              <a:rPr lang="en-US" altLang="zh-CN" sz="2400" i="0">
                <a:effectLst/>
                <a:latin typeface="Times New Roman" pitchFamily="18" charset="0"/>
                <a:ea typeface="楷体_GB2312" pitchFamily="49" charset="-122"/>
              </a:rPr>
              <a:t>x[0:s]，x[i])</a:t>
            </a:r>
            <a:r>
              <a:rPr lang="zh-CN" altLang="en-US" sz="2400" i="0">
                <a:effectLst/>
                <a:latin typeface="Times New Roman" pitchFamily="18" charset="0"/>
                <a:ea typeface="楷体_GB2312" pitchFamily="49" charset="-122"/>
              </a:rPr>
              <a:t>的费用</a:t>
            </a:r>
            <a:r>
              <a:rPr lang="en-US" altLang="zh-CN" sz="2400" i="0">
                <a:effectLst/>
                <a:latin typeface="Times New Roman" pitchFamily="18" charset="0"/>
                <a:ea typeface="楷体_GB2312" pitchFamily="49" charset="-122"/>
              </a:rPr>
              <a:t>cc</a:t>
            </a:r>
            <a:r>
              <a:rPr lang="zh-CN" altLang="en-US" sz="2400" i="0">
                <a:effectLst/>
                <a:latin typeface="Times New Roman" pitchFamily="18" charset="0"/>
                <a:ea typeface="楷体_GB2312" pitchFamily="49" charset="-122"/>
              </a:rPr>
              <a:t>和相应的下界</a:t>
            </a:r>
            <a:r>
              <a:rPr lang="en-US" altLang="zh-CN" sz="2400" i="0">
                <a:effectLst/>
                <a:latin typeface="Times New Roman" pitchFamily="18" charset="0"/>
                <a:ea typeface="楷体_GB2312" pitchFamily="49" charset="-122"/>
              </a:rPr>
              <a:t>lcost。</a:t>
            </a:r>
          </a:p>
        </p:txBody>
      </p:sp>
      <p:sp>
        <p:nvSpPr>
          <p:cNvPr id="403464" name="Text Box 8"/>
          <p:cNvSpPr txBox="1">
            <a:spLocks noChangeArrowheads="1"/>
          </p:cNvSpPr>
          <p:nvPr/>
        </p:nvSpPr>
        <p:spPr bwMode="auto">
          <a:xfrm>
            <a:off x="971550" y="4652963"/>
            <a:ext cx="7391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chemeClr val="hlink"/>
              </a:buClr>
              <a:buFont typeface="Wingdings" pitchFamily="2" charset="2"/>
              <a:buChar char="Ø"/>
            </a:pPr>
            <a:r>
              <a:rPr lang="zh-CN" altLang="en-US" sz="2400" i="0">
                <a:effectLst/>
                <a:latin typeface="Times New Roman" pitchFamily="18" charset="0"/>
                <a:ea typeface="楷体_GB2312" pitchFamily="49" charset="-122"/>
              </a:rPr>
              <a:t>当</a:t>
            </a:r>
            <a:r>
              <a:rPr lang="en-US" altLang="zh-CN" sz="2400" i="0">
                <a:effectLst/>
                <a:latin typeface="Times New Roman" pitchFamily="18" charset="0"/>
                <a:ea typeface="楷体_GB2312" pitchFamily="49" charset="-122"/>
              </a:rPr>
              <a:t>lcost&lt;bestc</a:t>
            </a:r>
            <a:r>
              <a:rPr lang="zh-CN" altLang="en-US" sz="2400" i="0">
                <a:effectLst/>
                <a:latin typeface="Times New Roman" pitchFamily="18" charset="0"/>
                <a:ea typeface="楷体_GB2312" pitchFamily="49" charset="-122"/>
              </a:rPr>
              <a:t>时，将这个可行儿子结点插入到活结点优先队列中。 </a:t>
            </a:r>
          </a:p>
        </p:txBody>
      </p:sp>
    </p:spTree>
    <p:extLst>
      <p:ext uri="{BB962C8B-B14F-4D97-AF65-F5344CB8AC3E}">
        <p14:creationId xmlns:p14="http://schemas.microsoft.com/office/powerpoint/2010/main" val="24799728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03460"/>
                                        </p:tgtEl>
                                        <p:attrNameLst>
                                          <p:attrName>style.visibility</p:attrName>
                                        </p:attrNameLst>
                                      </p:cBhvr>
                                      <p:to>
                                        <p:strVal val="visible"/>
                                      </p:to>
                                    </p:set>
                                    <p:animEffect transition="in" filter="box(in)">
                                      <p:cBhvr>
                                        <p:cTn id="7" dur="500"/>
                                        <p:tgtEl>
                                          <p:spTgt spid="4034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03462"/>
                                        </p:tgtEl>
                                        <p:attrNameLst>
                                          <p:attrName>style.visibility</p:attrName>
                                        </p:attrNameLst>
                                      </p:cBhvr>
                                      <p:to>
                                        <p:strVal val="visible"/>
                                      </p:to>
                                    </p:set>
                                    <p:animEffect transition="in" filter="box(in)">
                                      <p:cBhvr>
                                        <p:cTn id="12" dur="500"/>
                                        <p:tgtEl>
                                          <p:spTgt spid="4034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03463"/>
                                        </p:tgtEl>
                                        <p:attrNameLst>
                                          <p:attrName>style.visibility</p:attrName>
                                        </p:attrNameLst>
                                      </p:cBhvr>
                                      <p:to>
                                        <p:strVal val="visible"/>
                                      </p:to>
                                    </p:set>
                                    <p:animEffect transition="in" filter="box(in)">
                                      <p:cBhvr>
                                        <p:cTn id="17" dur="500"/>
                                        <p:tgtEl>
                                          <p:spTgt spid="4034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03464"/>
                                        </p:tgtEl>
                                        <p:attrNameLst>
                                          <p:attrName>style.visibility</p:attrName>
                                        </p:attrNameLst>
                                      </p:cBhvr>
                                      <p:to>
                                        <p:strVal val="visible"/>
                                      </p:to>
                                    </p:set>
                                    <p:animEffect transition="in" filter="box(in)">
                                      <p:cBhvr>
                                        <p:cTn id="22" dur="500"/>
                                        <p:tgtEl>
                                          <p:spTgt spid="403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60" grpId="0" autoUpdateAnimBg="0"/>
      <p:bldP spid="403462" grpId="0" autoUpdateAnimBg="0"/>
      <p:bldP spid="403463" grpId="0" autoUpdateAnimBg="0"/>
      <p:bldP spid="403464"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81" name="Text Box 5"/>
          <p:cNvSpPr txBox="1">
            <a:spLocks noChangeArrowheads="1"/>
          </p:cNvSpPr>
          <p:nvPr/>
        </p:nvSpPr>
        <p:spPr bwMode="auto">
          <a:xfrm>
            <a:off x="539750" y="1816100"/>
            <a:ext cx="81359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663300"/>
              </a:buClr>
              <a:buFont typeface="Wingdings" pitchFamily="2" charset="2"/>
              <a:buChar char="n"/>
            </a:pPr>
            <a:r>
              <a:rPr lang="en-US" altLang="zh-CN" sz="2400" i="0">
                <a:effectLst/>
                <a:latin typeface="Times New Roman" pitchFamily="18" charset="0"/>
                <a:ea typeface="楷体_GB2312" pitchFamily="49" charset="-122"/>
              </a:rPr>
              <a:t>while</a:t>
            </a:r>
            <a:r>
              <a:rPr lang="zh-CN" altLang="en-US" sz="2400" i="0">
                <a:effectLst/>
                <a:latin typeface="Times New Roman" pitchFamily="18" charset="0"/>
                <a:ea typeface="楷体_GB2312" pitchFamily="49" charset="-122"/>
              </a:rPr>
              <a:t>循环的终止条件：排列树的一个叶结点成为当前扩展结点</a:t>
            </a:r>
          </a:p>
        </p:txBody>
      </p:sp>
      <p:sp>
        <p:nvSpPr>
          <p:cNvPr id="306183" name="Text Box 7"/>
          <p:cNvSpPr txBox="1">
            <a:spLocks noChangeArrowheads="1"/>
          </p:cNvSpPr>
          <p:nvPr/>
        </p:nvSpPr>
        <p:spPr bwMode="auto">
          <a:xfrm>
            <a:off x="539750" y="2986088"/>
            <a:ext cx="81359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663300"/>
              </a:buClr>
              <a:buFont typeface="Wingdings" pitchFamily="2" charset="2"/>
              <a:buChar char="n"/>
            </a:pPr>
            <a:r>
              <a:rPr lang="zh-CN" altLang="en-US" sz="2400" i="0">
                <a:effectLst/>
                <a:latin typeface="Times New Roman" pitchFamily="18" charset="0"/>
                <a:ea typeface="楷体_GB2312" pitchFamily="49" charset="-122"/>
              </a:rPr>
              <a:t>当</a:t>
            </a:r>
            <a:r>
              <a:rPr lang="en-US" altLang="zh-CN" sz="2400" i="0">
                <a:effectLst/>
                <a:latin typeface="Times New Roman" pitchFamily="18" charset="0"/>
                <a:ea typeface="楷体_GB2312" pitchFamily="49" charset="-122"/>
              </a:rPr>
              <a:t>s=n-1</a:t>
            </a:r>
            <a:r>
              <a:rPr lang="zh-CN" altLang="en-US" sz="2400" i="0">
                <a:effectLst/>
                <a:latin typeface="Times New Roman" pitchFamily="18" charset="0"/>
                <a:ea typeface="楷体_GB2312" pitchFamily="49" charset="-122"/>
              </a:rPr>
              <a:t>时，已找到的回路前缀是</a:t>
            </a:r>
            <a:r>
              <a:rPr lang="en-US" altLang="zh-CN" sz="2400" i="0">
                <a:effectLst/>
                <a:latin typeface="Times New Roman" pitchFamily="18" charset="0"/>
                <a:ea typeface="楷体_GB2312" pitchFamily="49" charset="-122"/>
              </a:rPr>
              <a:t>x[0: n-1]，</a:t>
            </a:r>
            <a:r>
              <a:rPr lang="zh-CN" altLang="en-US" sz="2400" i="0">
                <a:effectLst/>
                <a:latin typeface="Times New Roman" pitchFamily="18" charset="0"/>
                <a:ea typeface="楷体_GB2312" pitchFamily="49" charset="-122"/>
              </a:rPr>
              <a:t>它已包含图</a:t>
            </a:r>
            <a:r>
              <a:rPr lang="en-US" altLang="zh-CN" sz="2400" i="0">
                <a:effectLst/>
                <a:latin typeface="Times New Roman" pitchFamily="18" charset="0"/>
                <a:ea typeface="楷体_GB2312" pitchFamily="49" charset="-122"/>
              </a:rPr>
              <a:t>G</a:t>
            </a:r>
            <a:r>
              <a:rPr lang="zh-CN" altLang="en-US" sz="2400" i="0">
                <a:effectLst/>
                <a:latin typeface="Times New Roman" pitchFamily="18" charset="0"/>
                <a:ea typeface="楷体_GB2312" pitchFamily="49" charset="-122"/>
              </a:rPr>
              <a:t>的所有</a:t>
            </a:r>
            <a:r>
              <a:rPr lang="en-US" altLang="zh-CN" sz="2400" i="0">
                <a:effectLst/>
                <a:latin typeface="Times New Roman" pitchFamily="18" charset="0"/>
                <a:ea typeface="楷体_GB2312" pitchFamily="49" charset="-122"/>
              </a:rPr>
              <a:t>n</a:t>
            </a:r>
            <a:r>
              <a:rPr lang="zh-CN" altLang="en-US" sz="2400" i="0">
                <a:effectLst/>
                <a:latin typeface="Times New Roman" pitchFamily="18" charset="0"/>
                <a:ea typeface="楷体_GB2312" pitchFamily="49" charset="-122"/>
              </a:rPr>
              <a:t>个顶点。</a:t>
            </a:r>
          </a:p>
        </p:txBody>
      </p:sp>
      <p:sp>
        <p:nvSpPr>
          <p:cNvPr id="306184" name="Text Box 8"/>
          <p:cNvSpPr txBox="1">
            <a:spLocks noChangeArrowheads="1"/>
          </p:cNvSpPr>
          <p:nvPr/>
        </p:nvSpPr>
        <p:spPr bwMode="auto">
          <a:xfrm>
            <a:off x="539750" y="4186238"/>
            <a:ext cx="813593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663300"/>
              </a:buClr>
              <a:buFont typeface="Wingdings" pitchFamily="2" charset="2"/>
              <a:buChar char="n"/>
            </a:pPr>
            <a:r>
              <a:rPr lang="zh-CN" altLang="en-US" sz="2400" i="0">
                <a:effectLst/>
                <a:latin typeface="Times New Roman" pitchFamily="18" charset="0"/>
                <a:ea typeface="楷体_GB2312" pitchFamily="49" charset="-122"/>
              </a:rPr>
              <a:t>因此，当</a:t>
            </a:r>
            <a:r>
              <a:rPr lang="en-US" altLang="zh-CN" sz="2400" i="0">
                <a:effectLst/>
                <a:latin typeface="Times New Roman" pitchFamily="18" charset="0"/>
                <a:ea typeface="楷体_GB2312" pitchFamily="49" charset="-122"/>
              </a:rPr>
              <a:t>s=n-1</a:t>
            </a:r>
            <a:r>
              <a:rPr lang="zh-CN" altLang="en-US" sz="2400" i="0">
                <a:effectLst/>
                <a:latin typeface="Times New Roman" pitchFamily="18" charset="0"/>
                <a:ea typeface="楷体_GB2312" pitchFamily="49" charset="-122"/>
              </a:rPr>
              <a:t>时，相应的扩展结点表示一个叶结点。该</a:t>
            </a:r>
            <a:r>
              <a:rPr lang="zh-CN" altLang="en-US" sz="2400" b="1" i="0">
                <a:solidFill>
                  <a:srgbClr val="CC0000"/>
                </a:solidFill>
                <a:effectLst/>
                <a:latin typeface="Times New Roman" pitchFamily="18" charset="0"/>
                <a:ea typeface="楷体_GB2312" pitchFamily="49" charset="-122"/>
              </a:rPr>
              <a:t>叶结点所相应的回路的费用等于当前费用</a:t>
            </a:r>
            <a:r>
              <a:rPr lang="en-US" altLang="zh-CN" sz="2400" b="1" i="0">
                <a:solidFill>
                  <a:srgbClr val="CC0000"/>
                </a:solidFill>
                <a:effectLst/>
                <a:latin typeface="Times New Roman" pitchFamily="18" charset="0"/>
                <a:ea typeface="楷体_GB2312" pitchFamily="49" charset="-122"/>
              </a:rPr>
              <a:t>cc</a:t>
            </a:r>
            <a:r>
              <a:rPr lang="zh-CN" altLang="en-US" sz="2400" b="1" i="0">
                <a:solidFill>
                  <a:srgbClr val="CC0000"/>
                </a:solidFill>
                <a:effectLst/>
                <a:latin typeface="Times New Roman" pitchFamily="18" charset="0"/>
                <a:ea typeface="楷体_GB2312" pitchFamily="49" charset="-122"/>
              </a:rPr>
              <a:t>和子树费用下界</a:t>
            </a:r>
            <a:r>
              <a:rPr lang="en-US" altLang="zh-CN" sz="2400" b="1" i="0">
                <a:solidFill>
                  <a:srgbClr val="CC0000"/>
                </a:solidFill>
                <a:effectLst/>
                <a:latin typeface="Times New Roman" pitchFamily="18" charset="0"/>
                <a:ea typeface="楷体_GB2312" pitchFamily="49" charset="-122"/>
              </a:rPr>
              <a:t>lcost</a:t>
            </a:r>
            <a:r>
              <a:rPr lang="zh-CN" altLang="en-US" sz="2400" b="1" i="0">
                <a:solidFill>
                  <a:srgbClr val="CC0000"/>
                </a:solidFill>
                <a:effectLst/>
                <a:latin typeface="Times New Roman" pitchFamily="18" charset="0"/>
                <a:ea typeface="楷体_GB2312" pitchFamily="49" charset="-122"/>
              </a:rPr>
              <a:t>的值</a:t>
            </a:r>
            <a:r>
              <a:rPr lang="zh-CN" altLang="en-US" sz="2400" i="0">
                <a:effectLst/>
                <a:latin typeface="Times New Roman" pitchFamily="18" charset="0"/>
                <a:ea typeface="楷体_GB2312" pitchFamily="49" charset="-122"/>
              </a:rPr>
              <a:t>。</a:t>
            </a:r>
          </a:p>
        </p:txBody>
      </p:sp>
      <p:sp>
        <p:nvSpPr>
          <p:cNvPr id="306185" name="Text Box 9"/>
          <p:cNvSpPr txBox="1">
            <a:spLocks noChangeArrowheads="1"/>
          </p:cNvSpPr>
          <p:nvPr/>
        </p:nvSpPr>
        <p:spPr bwMode="auto">
          <a:xfrm>
            <a:off x="395288" y="904875"/>
            <a:ext cx="5943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i="0">
                <a:solidFill>
                  <a:schemeClr val="accent2"/>
                </a:solidFill>
                <a:effectLst/>
                <a:latin typeface="Times New Roman" pitchFamily="18" charset="0"/>
                <a:ea typeface="黑体" pitchFamily="2" charset="-122"/>
              </a:rPr>
              <a:t>算法描述</a:t>
            </a:r>
            <a:endParaRPr lang="en-US" altLang="zh-CN" i="0">
              <a:solidFill>
                <a:schemeClr val="accent2"/>
              </a:solidFill>
              <a:effectLst/>
              <a:ea typeface="华文行楷" pitchFamily="2" charset="-122"/>
            </a:endParaRPr>
          </a:p>
        </p:txBody>
      </p:sp>
    </p:spTree>
    <p:extLst>
      <p:ext uri="{BB962C8B-B14F-4D97-AF65-F5344CB8AC3E}">
        <p14:creationId xmlns:p14="http://schemas.microsoft.com/office/powerpoint/2010/main" val="391502078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06181"/>
                                        </p:tgtEl>
                                        <p:attrNameLst>
                                          <p:attrName>style.visibility</p:attrName>
                                        </p:attrNameLst>
                                      </p:cBhvr>
                                      <p:to>
                                        <p:strVal val="visible"/>
                                      </p:to>
                                    </p:set>
                                    <p:animEffect transition="in" filter="strips(downLeft)">
                                      <p:cBhvr>
                                        <p:cTn id="7" dur="500"/>
                                        <p:tgtEl>
                                          <p:spTgt spid="3061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06183"/>
                                        </p:tgtEl>
                                        <p:attrNameLst>
                                          <p:attrName>style.visibility</p:attrName>
                                        </p:attrNameLst>
                                      </p:cBhvr>
                                      <p:to>
                                        <p:strVal val="visible"/>
                                      </p:to>
                                    </p:set>
                                    <p:animEffect transition="in" filter="strips(downLeft)">
                                      <p:cBhvr>
                                        <p:cTn id="12" dur="500"/>
                                        <p:tgtEl>
                                          <p:spTgt spid="3061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306184"/>
                                        </p:tgtEl>
                                        <p:attrNameLst>
                                          <p:attrName>style.visibility</p:attrName>
                                        </p:attrNameLst>
                                      </p:cBhvr>
                                      <p:to>
                                        <p:strVal val="visible"/>
                                      </p:to>
                                    </p:set>
                                    <p:animEffect transition="in" filter="strips(downLeft)">
                                      <p:cBhvr>
                                        <p:cTn id="17" dur="500"/>
                                        <p:tgtEl>
                                          <p:spTgt spid="306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1" grpId="0" autoUpdateAnimBg="0"/>
      <p:bldP spid="306183" grpId="0" autoUpdateAnimBg="0"/>
      <p:bldP spid="306184"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4294967295"/>
          </p:nvPr>
        </p:nvSpPr>
        <p:spPr>
          <a:xfrm>
            <a:off x="6553200" y="6245225"/>
            <a:ext cx="2133600" cy="476250"/>
          </a:xfrm>
          <a:prstGeom prst="rect">
            <a:avLst/>
          </a:prstGeom>
        </p:spPr>
        <p:txBody>
          <a:bodyPr/>
          <a:lstStyle/>
          <a:p>
            <a:fld id="{FF323014-24FB-450C-AC69-70149C615BF9}" type="slidenum">
              <a:rPr lang="zh-CN" altLang="en-US"/>
              <a:pPr/>
              <a:t>66</a:t>
            </a:fld>
            <a:endParaRPr lang="en-US" altLang="zh-CN"/>
          </a:p>
        </p:txBody>
      </p:sp>
      <p:sp>
        <p:nvSpPr>
          <p:cNvPr id="404482" name="Rectangle 2"/>
          <p:cNvSpPr>
            <a:spLocks noGrp="1" noChangeArrowheads="1"/>
          </p:cNvSpPr>
          <p:nvPr>
            <p:ph type="title"/>
          </p:nvPr>
        </p:nvSpPr>
        <p:spPr/>
        <p:txBody>
          <a:bodyPr/>
          <a:lstStyle/>
          <a:p>
            <a:r>
              <a:rPr lang="zh-CN" altLang="en-US" dirty="0"/>
              <a:t> </a:t>
            </a:r>
          </a:p>
        </p:txBody>
      </p:sp>
      <p:sp>
        <p:nvSpPr>
          <p:cNvPr id="404484" name="Text Box 4"/>
          <p:cNvSpPr txBox="1">
            <a:spLocks noChangeArrowheads="1"/>
          </p:cNvSpPr>
          <p:nvPr/>
        </p:nvSpPr>
        <p:spPr bwMode="auto">
          <a:xfrm>
            <a:off x="539750" y="1124744"/>
            <a:ext cx="81359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663300"/>
              </a:buClr>
              <a:buFont typeface="Wingdings" pitchFamily="2" charset="2"/>
              <a:buChar char="n"/>
            </a:pPr>
            <a:r>
              <a:rPr lang="zh-CN" altLang="en-US" sz="2400" i="0">
                <a:effectLst/>
                <a:latin typeface="Times New Roman" pitchFamily="18" charset="0"/>
                <a:ea typeface="楷体_GB2312" pitchFamily="49" charset="-122"/>
              </a:rPr>
              <a:t>剩余活结点的</a:t>
            </a:r>
            <a:r>
              <a:rPr lang="en-US" altLang="zh-CN" sz="2400" i="0">
                <a:effectLst/>
                <a:latin typeface="Times New Roman" pitchFamily="18" charset="0"/>
                <a:ea typeface="楷体_GB2312" pitchFamily="49" charset="-122"/>
              </a:rPr>
              <a:t>lcost</a:t>
            </a:r>
            <a:r>
              <a:rPr lang="zh-CN" altLang="en-US" sz="2400" i="0">
                <a:effectLst/>
                <a:latin typeface="Times New Roman" pitchFamily="18" charset="0"/>
                <a:ea typeface="楷体_GB2312" pitchFamily="49" charset="-122"/>
              </a:rPr>
              <a:t>值，</a:t>
            </a:r>
            <a:r>
              <a:rPr lang="zh-CN" altLang="en-US" sz="2400" b="1" i="0">
                <a:solidFill>
                  <a:srgbClr val="CC0000"/>
                </a:solidFill>
                <a:effectLst/>
                <a:latin typeface="Times New Roman" pitchFamily="18" charset="0"/>
                <a:ea typeface="楷体_GB2312" pitchFamily="49" charset="-122"/>
              </a:rPr>
              <a:t>不小于已找到的回路的费用</a:t>
            </a:r>
            <a:r>
              <a:rPr lang="zh-CN" altLang="en-US" sz="2400" i="0">
                <a:effectLst/>
                <a:latin typeface="Times New Roman" pitchFamily="18" charset="0"/>
                <a:ea typeface="楷体_GB2312" pitchFamily="49" charset="-122"/>
              </a:rPr>
              <a:t>。它们都</a:t>
            </a:r>
            <a:r>
              <a:rPr lang="zh-CN" altLang="en-US" sz="2400" b="1" i="0">
                <a:solidFill>
                  <a:schemeClr val="accent2"/>
                </a:solidFill>
                <a:effectLst/>
                <a:latin typeface="Times New Roman" pitchFamily="18" charset="0"/>
                <a:ea typeface="楷体_GB2312" pitchFamily="49" charset="-122"/>
              </a:rPr>
              <a:t>不可能导致费用更小的回路</a:t>
            </a:r>
            <a:r>
              <a:rPr lang="zh-CN" altLang="en-US" sz="2400" i="0">
                <a:effectLst/>
                <a:latin typeface="Times New Roman" pitchFamily="18" charset="0"/>
                <a:ea typeface="楷体_GB2312" pitchFamily="49" charset="-122"/>
              </a:rPr>
              <a:t>。</a:t>
            </a:r>
          </a:p>
        </p:txBody>
      </p:sp>
      <p:sp>
        <p:nvSpPr>
          <p:cNvPr id="404485" name="Text Box 5"/>
          <p:cNvSpPr txBox="1">
            <a:spLocks noChangeArrowheads="1"/>
          </p:cNvSpPr>
          <p:nvPr/>
        </p:nvSpPr>
        <p:spPr bwMode="auto">
          <a:xfrm>
            <a:off x="539750" y="2059781"/>
            <a:ext cx="81359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663300"/>
              </a:buClr>
              <a:buFont typeface="Wingdings" pitchFamily="2" charset="2"/>
              <a:buChar char="n"/>
            </a:pPr>
            <a:r>
              <a:rPr lang="zh-CN" altLang="en-US" sz="2400" i="0">
                <a:effectLst/>
                <a:latin typeface="Times New Roman" pitchFamily="18" charset="0"/>
                <a:ea typeface="楷体_GB2312" pitchFamily="49" charset="-122"/>
              </a:rPr>
              <a:t>已找到叶结点所相应的回路，是一个最小费用旅行售货员回路，算法结束。</a:t>
            </a:r>
          </a:p>
        </p:txBody>
      </p:sp>
      <p:sp>
        <p:nvSpPr>
          <p:cNvPr id="404486" name="Text Box 6"/>
          <p:cNvSpPr txBox="1">
            <a:spLocks noChangeArrowheads="1"/>
          </p:cNvSpPr>
          <p:nvPr/>
        </p:nvSpPr>
        <p:spPr bwMode="auto">
          <a:xfrm>
            <a:off x="550862" y="2878991"/>
            <a:ext cx="81359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663300"/>
              </a:buClr>
              <a:buFont typeface="Wingdings" pitchFamily="2" charset="2"/>
              <a:buChar char="n"/>
            </a:pPr>
            <a:r>
              <a:rPr lang="zh-CN" altLang="en-US" sz="2400" i="0">
                <a:effectLst/>
                <a:latin typeface="Times New Roman" pitchFamily="18" charset="0"/>
                <a:ea typeface="楷体_GB2312" pitchFamily="49" charset="-122"/>
              </a:rPr>
              <a:t>算法结束时，返回找到的最小费用，相应的最优解由数组</a:t>
            </a:r>
            <a:r>
              <a:rPr lang="en-US" altLang="zh-CN" sz="2400" i="0">
                <a:effectLst/>
                <a:latin typeface="Times New Roman" pitchFamily="18" charset="0"/>
                <a:ea typeface="楷体_GB2312" pitchFamily="49" charset="-122"/>
              </a:rPr>
              <a:t>v</a:t>
            </a:r>
            <a:r>
              <a:rPr lang="zh-CN" altLang="en-US" sz="2400" i="0">
                <a:effectLst/>
                <a:latin typeface="Times New Roman" pitchFamily="18" charset="0"/>
                <a:ea typeface="楷体_GB2312" pitchFamily="49" charset="-122"/>
              </a:rPr>
              <a:t>给出。 </a:t>
            </a:r>
          </a:p>
        </p:txBody>
      </p:sp>
      <p:sp>
        <p:nvSpPr>
          <p:cNvPr id="404487" name="Text Box 7"/>
          <p:cNvSpPr txBox="1">
            <a:spLocks noChangeArrowheads="1"/>
          </p:cNvSpPr>
          <p:nvPr/>
        </p:nvSpPr>
        <p:spPr bwMode="auto">
          <a:xfrm>
            <a:off x="395536" y="233800"/>
            <a:ext cx="5943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i="0" dirty="0">
                <a:solidFill>
                  <a:schemeClr val="accent2"/>
                </a:solidFill>
                <a:effectLst/>
                <a:latin typeface="Times New Roman" pitchFamily="18" charset="0"/>
                <a:ea typeface="黑体" pitchFamily="2" charset="-122"/>
              </a:rPr>
              <a:t>算法描述</a:t>
            </a:r>
            <a:endParaRPr lang="en-US" altLang="zh-CN" i="0" dirty="0">
              <a:solidFill>
                <a:schemeClr val="accent2"/>
              </a:solidFill>
              <a:effectLst/>
              <a:ea typeface="华文行楷" pitchFamily="2" charset="-122"/>
            </a:endParaRPr>
          </a:p>
        </p:txBody>
      </p:sp>
      <p:sp>
        <p:nvSpPr>
          <p:cNvPr id="9" name="Text Box 4"/>
          <p:cNvSpPr txBox="1">
            <a:spLocks noChangeArrowheads="1"/>
          </p:cNvSpPr>
          <p:nvPr/>
        </p:nvSpPr>
        <p:spPr bwMode="auto">
          <a:xfrm>
            <a:off x="401972" y="4175026"/>
            <a:ext cx="8640960" cy="2492990"/>
          </a:xfrm>
          <a:prstGeom prst="rect">
            <a:avLst/>
          </a:prstGeom>
          <a:solidFill>
            <a:srgbClr val="FFFF00"/>
          </a:solidFill>
          <a:ln>
            <a:noFill/>
          </a:ln>
          <a:effectLst/>
        </p:spPr>
        <p:txBody>
          <a:bodyPr wrap="square">
            <a:spAutoFit/>
          </a:bodyPr>
          <a:lstStyle/>
          <a:p>
            <a:pPr marL="457200" indent="-457200">
              <a:spcBef>
                <a:spcPct val="50000"/>
              </a:spcBef>
              <a:buFont typeface="Wingdings" panose="05000000000000000000" pitchFamily="2" charset="2"/>
              <a:buChar char="Ø"/>
            </a:pPr>
            <a:r>
              <a:rPr kumimoji="0" lang="zh-CN" altLang="en-US" sz="2400" dirty="0">
                <a:latin typeface="Arial" panose="020B0604020202020204" pitchFamily="34" charset="0"/>
                <a:ea typeface="宋体" panose="02010600030101010101" pitchFamily="2" charset="-122"/>
              </a:rPr>
              <a:t>确定目标函数的界</a:t>
            </a:r>
            <a:r>
              <a:rPr kumimoji="0" lang="en-US" altLang="zh-CN" sz="2400" dirty="0">
                <a:latin typeface="Arial" panose="020B0604020202020204" pitchFamily="34" charset="0"/>
                <a:ea typeface="宋体" panose="02010600030101010101" pitchFamily="2" charset="-122"/>
              </a:rPr>
              <a:t>[down, up] </a:t>
            </a:r>
            <a:r>
              <a:rPr kumimoji="0" lang="zh-CN" altLang="en-US" sz="2400" dirty="0">
                <a:latin typeface="Arial" panose="020B0604020202020204" pitchFamily="34" charset="0"/>
                <a:ea typeface="宋体" panose="02010600030101010101" pitchFamily="2" charset="-122"/>
              </a:rPr>
              <a:t>。</a:t>
            </a:r>
            <a:endParaRPr kumimoji="0" lang="en-US" altLang="zh-CN" sz="2400" dirty="0">
              <a:latin typeface="Arial" panose="020B0604020202020204" pitchFamily="34" charset="0"/>
              <a:ea typeface="宋体" panose="02010600030101010101" pitchFamily="2" charset="-122"/>
            </a:endParaRPr>
          </a:p>
          <a:p>
            <a:pPr>
              <a:spcBef>
                <a:spcPct val="50000"/>
              </a:spcBef>
            </a:pPr>
            <a:r>
              <a:rPr lang="en-US" altLang="zh-CN" sz="2400" dirty="0">
                <a:latin typeface="Arial" panose="020B0604020202020204" pitchFamily="34" charset="0"/>
              </a:rPr>
              <a:t>          </a:t>
            </a:r>
            <a:r>
              <a:rPr kumimoji="0" lang="zh-CN" altLang="en-US" sz="2400" dirty="0">
                <a:latin typeface="Arial" panose="020B0604020202020204" pitchFamily="34" charset="0"/>
                <a:ea typeface="宋体" panose="02010600030101010101" pitchFamily="2" charset="-122"/>
              </a:rPr>
              <a:t>（提示：如何确定上、下界？） </a:t>
            </a:r>
          </a:p>
          <a:p>
            <a:pPr>
              <a:spcBef>
                <a:spcPct val="50000"/>
              </a:spcBef>
              <a:buClr>
                <a:srgbClr val="000099"/>
              </a:buClr>
              <a:buFont typeface="Wingdings" panose="05000000000000000000" pitchFamily="2" charset="2"/>
              <a:buChar char="Ø"/>
            </a:pPr>
            <a:r>
              <a:rPr kumimoji="0" lang="zh-CN" altLang="en-US" sz="2400" dirty="0">
                <a:latin typeface="Arial" panose="020B0604020202020204" pitchFamily="34" charset="0"/>
                <a:ea typeface="宋体" panose="02010600030101010101" pitchFamily="2" charset="-122"/>
              </a:rPr>
              <a:t> 确定目标函数值的计算方法（限界函数）。</a:t>
            </a:r>
          </a:p>
          <a:p>
            <a:pPr>
              <a:spcBef>
                <a:spcPct val="50000"/>
              </a:spcBef>
              <a:buClr>
                <a:srgbClr val="000099"/>
              </a:buClr>
              <a:buFont typeface="Wingdings" panose="05000000000000000000" pitchFamily="2" charset="2"/>
              <a:buChar char="Ø"/>
            </a:pPr>
            <a:r>
              <a:rPr kumimoji="0" lang="zh-CN" altLang="en-US" sz="2400" dirty="0">
                <a:latin typeface="Arial" panose="020B0604020202020204" pitchFamily="34" charset="0"/>
                <a:ea typeface="宋体" panose="02010600030101010101" pitchFamily="2" charset="-122"/>
              </a:rPr>
              <a:t> 基于上、下界，按分支限界法设计思想，搜索解空间树，得到最优解。</a:t>
            </a:r>
          </a:p>
        </p:txBody>
      </p:sp>
    </p:spTree>
    <p:extLst>
      <p:ext uri="{BB962C8B-B14F-4D97-AF65-F5344CB8AC3E}">
        <p14:creationId xmlns:p14="http://schemas.microsoft.com/office/powerpoint/2010/main" val="8656787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04484"/>
                                        </p:tgtEl>
                                        <p:attrNameLst>
                                          <p:attrName>style.visibility</p:attrName>
                                        </p:attrNameLst>
                                      </p:cBhvr>
                                      <p:to>
                                        <p:strVal val="visible"/>
                                      </p:to>
                                    </p:set>
                                    <p:animEffect transition="in" filter="strips(downLeft)">
                                      <p:cBhvr>
                                        <p:cTn id="7" dur="500"/>
                                        <p:tgtEl>
                                          <p:spTgt spid="4044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404485"/>
                                        </p:tgtEl>
                                        <p:attrNameLst>
                                          <p:attrName>style.visibility</p:attrName>
                                        </p:attrNameLst>
                                      </p:cBhvr>
                                      <p:to>
                                        <p:strVal val="visible"/>
                                      </p:to>
                                    </p:set>
                                    <p:animEffect transition="in" filter="strips(downLeft)">
                                      <p:cBhvr>
                                        <p:cTn id="12" dur="500"/>
                                        <p:tgtEl>
                                          <p:spTgt spid="4044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404486"/>
                                        </p:tgtEl>
                                        <p:attrNameLst>
                                          <p:attrName>style.visibility</p:attrName>
                                        </p:attrNameLst>
                                      </p:cBhvr>
                                      <p:to>
                                        <p:strVal val="visible"/>
                                      </p:to>
                                    </p:set>
                                    <p:animEffect transition="in" filter="strips(downLeft)">
                                      <p:cBhvr>
                                        <p:cTn id="17" dur="500"/>
                                        <p:tgtEl>
                                          <p:spTgt spid="404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4" grpId="0" autoUpdateAnimBg="0"/>
      <p:bldP spid="404485" grpId="0" autoUpdateAnimBg="0"/>
      <p:bldP spid="404486"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zh-CN" altLang="en-US"/>
              <a:t>旅行售货员问题</a:t>
            </a:r>
          </a:p>
        </p:txBody>
      </p:sp>
      <p:sp>
        <p:nvSpPr>
          <p:cNvPr id="449539" name="Text Box 3"/>
          <p:cNvSpPr txBox="1">
            <a:spLocks noChangeArrowheads="1"/>
          </p:cNvSpPr>
          <p:nvPr/>
        </p:nvSpPr>
        <p:spPr bwMode="auto">
          <a:xfrm>
            <a:off x="304800" y="1412875"/>
            <a:ext cx="5943600"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zh-CN" sz="3200">
                <a:solidFill>
                  <a:srgbClr val="3366FF"/>
                </a:solidFill>
                <a:latin typeface="Times New Roman" pitchFamily="18" charset="0"/>
                <a:ea typeface="黑体" pitchFamily="2" charset="-122"/>
              </a:rPr>
              <a:t>3</a:t>
            </a:r>
            <a:r>
              <a:rPr kumimoji="1" lang="en-US" altLang="en-US" sz="3200">
                <a:solidFill>
                  <a:srgbClr val="3366FF"/>
                </a:solidFill>
                <a:latin typeface="Times New Roman" pitchFamily="18" charset="0"/>
                <a:ea typeface="黑体" pitchFamily="2" charset="-122"/>
              </a:rPr>
              <a:t>. </a:t>
            </a:r>
            <a:r>
              <a:rPr kumimoji="1" lang="zh-CN" altLang="en-US" sz="3200">
                <a:solidFill>
                  <a:srgbClr val="3366FF"/>
                </a:solidFill>
                <a:latin typeface="Times New Roman" pitchFamily="18" charset="0"/>
                <a:ea typeface="黑体" pitchFamily="2" charset="-122"/>
              </a:rPr>
              <a:t>算法举例</a:t>
            </a:r>
          </a:p>
        </p:txBody>
      </p:sp>
      <p:sp>
        <p:nvSpPr>
          <p:cNvPr id="449540" name="Text Box 4"/>
          <p:cNvSpPr txBox="1">
            <a:spLocks noChangeArrowheads="1"/>
          </p:cNvSpPr>
          <p:nvPr/>
        </p:nvSpPr>
        <p:spPr bwMode="auto">
          <a:xfrm>
            <a:off x="0" y="1916113"/>
            <a:ext cx="8785225" cy="519112"/>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30000"/>
              </a:spcBef>
            </a:pPr>
            <a:r>
              <a:rPr lang="en-US" altLang="zh-CN" sz="2800">
                <a:latin typeface="Times New Roman" pitchFamily="18" charset="0"/>
                <a:ea typeface="楷体_GB2312" pitchFamily="49" charset="-122"/>
              </a:rPr>
              <a:t>   </a:t>
            </a:r>
            <a:r>
              <a:rPr lang="zh-CN" altLang="en-US" sz="2800">
                <a:latin typeface="Times New Roman" pitchFamily="18" charset="0"/>
                <a:ea typeface="楷体_GB2312" pitchFamily="49" charset="-122"/>
              </a:rPr>
              <a:t>参见一个五结点的</a:t>
            </a:r>
            <a:r>
              <a:rPr lang="en-US" altLang="zh-CN" sz="2800">
                <a:latin typeface="Times New Roman" pitchFamily="18" charset="0"/>
                <a:ea typeface="楷体_GB2312" pitchFamily="49" charset="-122"/>
              </a:rPr>
              <a:t>TSP</a:t>
            </a:r>
            <a:r>
              <a:rPr lang="zh-CN" altLang="en-US" sz="2800">
                <a:latin typeface="Times New Roman" pitchFamily="18" charset="0"/>
                <a:ea typeface="楷体_GB2312" pitchFamily="49" charset="-122"/>
              </a:rPr>
              <a:t>实例。</a:t>
            </a:r>
          </a:p>
        </p:txBody>
      </p:sp>
      <p:graphicFrame>
        <p:nvGraphicFramePr>
          <p:cNvPr id="449543" name="Object 7"/>
          <p:cNvGraphicFramePr>
            <a:graphicFrameLocks noChangeAspect="1"/>
          </p:cNvGraphicFramePr>
          <p:nvPr/>
        </p:nvGraphicFramePr>
        <p:xfrm>
          <a:off x="179388" y="2565400"/>
          <a:ext cx="3887787" cy="3811588"/>
        </p:xfrm>
        <a:graphic>
          <a:graphicData uri="http://schemas.openxmlformats.org/presentationml/2006/ole">
            <mc:AlternateContent xmlns:mc="http://schemas.openxmlformats.org/markup-compatibility/2006">
              <mc:Choice xmlns:v="urn:schemas-microsoft-com:vml" Requires="v">
                <p:oleObj spid="_x0000_s208969" name="Visio" r:id="rId4" imgW="1204265" imgH="1181710" progId="Visio.Drawing.11">
                  <p:embed/>
                </p:oleObj>
              </mc:Choice>
              <mc:Fallback>
                <p:oleObj name="Visio" r:id="rId4" imgW="1204265" imgH="118171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2565400"/>
                        <a:ext cx="3887787" cy="381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9544" name="Object 8"/>
          <p:cNvGraphicFramePr>
            <a:graphicFrameLocks noGrp="1" noChangeAspect="1"/>
          </p:cNvGraphicFramePr>
          <p:nvPr>
            <p:ph idx="1"/>
          </p:nvPr>
        </p:nvGraphicFramePr>
        <p:xfrm>
          <a:off x="4240213" y="2349500"/>
          <a:ext cx="4903787" cy="4064000"/>
        </p:xfrm>
        <a:graphic>
          <a:graphicData uri="http://schemas.openxmlformats.org/presentationml/2006/ole">
            <mc:AlternateContent xmlns:mc="http://schemas.openxmlformats.org/markup-compatibility/2006">
              <mc:Choice xmlns:v="urn:schemas-microsoft-com:vml" Requires="v">
                <p:oleObj spid="_x0000_s208970" name="公式" r:id="rId6" imgW="1409400" imgH="1168200" progId="Equation.3">
                  <p:embed/>
                </p:oleObj>
              </mc:Choice>
              <mc:Fallback>
                <p:oleObj name="公式" r:id="rId6" imgW="1409400" imgH="1168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40213" y="2349500"/>
                        <a:ext cx="4903787"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32"/>
          <p:cNvSpPr txBox="1">
            <a:spLocks noChangeArrowheads="1"/>
          </p:cNvSpPr>
          <p:nvPr/>
        </p:nvSpPr>
        <p:spPr bwMode="auto">
          <a:xfrm>
            <a:off x="395536" y="6404189"/>
            <a:ext cx="8640960" cy="366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spcBef>
                <a:spcPct val="0"/>
              </a:spcBef>
            </a:pPr>
            <a:r>
              <a:rPr kumimoji="0" lang="en-US" altLang="zh-CN" sz="1800" dirty="0">
                <a:latin typeface="Times New Roman" panose="02020603050405020304" pitchFamily="18" charset="0"/>
                <a:ea typeface="宋体" panose="02010600030101010101" pitchFamily="2" charset="-122"/>
              </a:rPr>
              <a:t>(a) </a:t>
            </a:r>
            <a:r>
              <a:rPr kumimoji="0" lang="zh-CN" altLang="en-US" sz="1800" dirty="0">
                <a:latin typeface="Times New Roman" panose="02020603050405020304" pitchFamily="18" charset="0"/>
                <a:ea typeface="宋体" panose="02010600030101010101" pitchFamily="2" charset="-122"/>
              </a:rPr>
              <a:t>一个无向图                                                             </a:t>
            </a:r>
            <a:r>
              <a:rPr kumimoji="0" lang="en-US" altLang="zh-CN" sz="1800" dirty="0">
                <a:latin typeface="Times New Roman" panose="02020603050405020304" pitchFamily="18" charset="0"/>
                <a:ea typeface="宋体" panose="02010600030101010101" pitchFamily="2" charset="-122"/>
              </a:rPr>
              <a:t>(b) </a:t>
            </a:r>
            <a:r>
              <a:rPr kumimoji="0" lang="zh-CN" altLang="en-US" sz="1800" dirty="0">
                <a:latin typeface="Times New Roman" panose="02020603050405020304" pitchFamily="18" charset="0"/>
                <a:ea typeface="宋体" panose="02010600030101010101" pitchFamily="2" charset="-122"/>
              </a:rPr>
              <a:t>无向图的代价矩阵</a:t>
            </a:r>
          </a:p>
        </p:txBody>
      </p:sp>
    </p:spTree>
    <p:extLst>
      <p:ext uri="{BB962C8B-B14F-4D97-AF65-F5344CB8AC3E}">
        <p14:creationId xmlns:p14="http://schemas.microsoft.com/office/powerpoint/2010/main" val="29186530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42" name="Text Box 2"/>
          <p:cNvSpPr txBox="1">
            <a:spLocks noChangeArrowheads="1"/>
          </p:cNvSpPr>
          <p:nvPr/>
        </p:nvSpPr>
        <p:spPr bwMode="auto">
          <a:xfrm>
            <a:off x="731838" y="1411288"/>
            <a:ext cx="79200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rgbClr val="000099"/>
                </a:solidFill>
                <a:latin typeface="黑体" panose="02010609060101010101" pitchFamily="49" charset="-122"/>
                <a:ea typeface="黑体" panose="02010609060101010101" pitchFamily="49" charset="-122"/>
              </a:rPr>
              <a:t>2.</a:t>
            </a:r>
            <a:r>
              <a:rPr lang="zh-CN" altLang="en-US" sz="2800" dirty="0">
                <a:solidFill>
                  <a:srgbClr val="000099"/>
                </a:solidFill>
                <a:latin typeface="黑体" panose="02010609060101010101" pitchFamily="49" charset="-122"/>
                <a:ea typeface="黑体" panose="02010609060101010101" pitchFamily="49" charset="-122"/>
              </a:rPr>
              <a:t>确定限界函数计算方法</a:t>
            </a:r>
          </a:p>
        </p:txBody>
      </p:sp>
      <p:sp>
        <p:nvSpPr>
          <p:cNvPr id="1546243" name="Text Box 3"/>
          <p:cNvSpPr txBox="1">
            <a:spLocks noChangeArrowheads="1"/>
          </p:cNvSpPr>
          <p:nvPr/>
        </p:nvSpPr>
        <p:spPr bwMode="auto">
          <a:xfrm>
            <a:off x="808038" y="2165350"/>
            <a:ext cx="792003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latin typeface="Times New Roman" panose="02020603050405020304" pitchFamily="18" charset="0"/>
                <a:ea typeface="宋体" panose="02010600030101010101" pitchFamily="2" charset="-122"/>
              </a:rPr>
              <a:t>一般情况下，假设当前已确定的路径为</a:t>
            </a:r>
            <a:r>
              <a:rPr lang="en-US" altLang="zh-CN" sz="2400" i="1" dirty="0">
                <a:latin typeface="Times New Roman" panose="02020603050405020304" pitchFamily="18" charset="0"/>
                <a:ea typeface="宋体" panose="02010600030101010101" pitchFamily="2" charset="-122"/>
              </a:rPr>
              <a:t>U</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r</a:t>
            </a:r>
            <a:r>
              <a:rPr lang="en-US" altLang="zh-CN" sz="2400" baseline="-30000" dirty="0">
                <a:latin typeface="Times New Roman" panose="02020603050405020304" pitchFamily="18" charset="0"/>
                <a:ea typeface="宋体" panose="02010600030101010101" pitchFamily="2" charset="-122"/>
              </a:rPr>
              <a:t>1</a:t>
            </a: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r</a:t>
            </a:r>
            <a:r>
              <a:rPr lang="en-US" altLang="zh-CN" sz="2400" baseline="-30000" dirty="0">
                <a:latin typeface="Times New Roman" panose="02020603050405020304" pitchFamily="18" charset="0"/>
                <a:ea typeface="宋体" panose="02010600030101010101" pitchFamily="2" charset="-122"/>
              </a:rPr>
              <a:t>2</a:t>
            </a:r>
            <a:r>
              <a:rPr lang="en-US" altLang="zh-CN" sz="2400" dirty="0">
                <a:latin typeface="Times New Roman" panose="02020603050405020304" pitchFamily="18" charset="0"/>
                <a:ea typeface="宋体" panose="02010600030101010101" pitchFamily="2" charset="-122"/>
              </a:rPr>
              <a:t>, …, </a:t>
            </a:r>
            <a:r>
              <a:rPr lang="en-US" altLang="zh-CN" sz="2400" i="1" dirty="0" err="1">
                <a:latin typeface="Times New Roman" panose="02020603050405020304" pitchFamily="18" charset="0"/>
                <a:ea typeface="宋体" panose="02010600030101010101" pitchFamily="2" charset="-122"/>
              </a:rPr>
              <a:t>r</a:t>
            </a:r>
            <a:r>
              <a:rPr lang="en-US" altLang="zh-CN" sz="2400" i="1" baseline="-25000" dirty="0" err="1">
                <a:latin typeface="Times New Roman" panose="02020603050405020304" pitchFamily="18" charset="0"/>
                <a:ea typeface="宋体" panose="02010600030101010101" pitchFamily="2" charset="-122"/>
              </a:rPr>
              <a:t>k</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，即路径上已确定了</a:t>
            </a:r>
            <a:r>
              <a:rPr lang="en-US" altLang="zh-CN" sz="2400" i="1" dirty="0">
                <a:latin typeface="Times New Roman" panose="02020603050405020304" pitchFamily="18" charset="0"/>
                <a:ea typeface="宋体" panose="02010600030101010101" pitchFamily="2" charset="-122"/>
              </a:rPr>
              <a:t>k</a:t>
            </a:r>
            <a:r>
              <a:rPr lang="zh-CN" altLang="en-US" sz="2400" dirty="0">
                <a:latin typeface="Times New Roman" panose="02020603050405020304" pitchFamily="18" charset="0"/>
                <a:ea typeface="宋体" panose="02010600030101010101" pitchFamily="2" charset="-122"/>
              </a:rPr>
              <a:t>个顶点</a:t>
            </a:r>
            <a:r>
              <a:rPr lang="zh-CN" altLang="en-US" sz="2400" b="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此时，该部分解的目标函数值的计算方法如下：</a:t>
            </a:r>
          </a:p>
        </p:txBody>
      </p:sp>
      <p:graphicFrame>
        <p:nvGraphicFramePr>
          <p:cNvPr id="1546244" name="Object 4"/>
          <p:cNvGraphicFramePr>
            <a:graphicFrameLocks noGrp="1" noChangeAspect="1"/>
          </p:cNvGraphicFramePr>
          <p:nvPr>
            <p:ph/>
            <p:extLst>
              <p:ext uri="{D42A27DB-BD31-4B8C-83A1-F6EECF244321}">
                <p14:modId xmlns:p14="http://schemas.microsoft.com/office/powerpoint/2010/main" val="1784576515"/>
              </p:ext>
            </p:extLst>
          </p:nvPr>
        </p:nvGraphicFramePr>
        <p:xfrm>
          <a:off x="1743797" y="3429000"/>
          <a:ext cx="5591090" cy="946149"/>
        </p:xfrm>
        <a:graphic>
          <a:graphicData uri="http://schemas.openxmlformats.org/presentationml/2006/ole">
            <mc:AlternateContent xmlns:mc="http://schemas.openxmlformats.org/markup-compatibility/2006">
              <mc:Choice xmlns:v="urn:schemas-microsoft-com:vml" Requires="v">
                <p:oleObj spid="_x0000_s213017" name="Equation" r:id="rId4" imgW="2552400" imgH="431640" progId="Equation.DSMT4">
                  <p:embed/>
                </p:oleObj>
              </mc:Choice>
              <mc:Fallback>
                <p:oleObj name="Equation" r:id="rId4" imgW="2552400" imgH="431640" progId="Equation.DSMT4">
                  <p:embed/>
                  <p:pic>
                    <p:nvPicPr>
                      <p:cNvPr id="1546244" name="Object 4"/>
                      <p:cNvPicPr>
                        <a:picLocks noGrp="1" noChangeAspect="1" noChangeArrowheads="1"/>
                      </p:cNvPicPr>
                      <p:nvPr/>
                    </p:nvPicPr>
                    <p:blipFill>
                      <a:blip r:embed="rId5"/>
                      <a:srcRect/>
                      <a:stretch>
                        <a:fillRect/>
                      </a:stretch>
                    </p:blipFill>
                    <p:spPr bwMode="auto">
                      <a:xfrm>
                        <a:off x="1743797" y="3429000"/>
                        <a:ext cx="5591090" cy="946149"/>
                      </a:xfrm>
                      <a:prstGeom prst="rect">
                        <a:avLst/>
                      </a:prstGeom>
                      <a:noFill/>
                      <a:ln>
                        <a:noFill/>
                      </a:ln>
                      <a:effectLst/>
                    </p:spPr>
                  </p:pic>
                </p:oleObj>
              </mc:Fallback>
            </mc:AlternateContent>
          </a:graphicData>
        </a:graphic>
      </p:graphicFrame>
      <p:sp>
        <p:nvSpPr>
          <p:cNvPr id="1546245" name="Text Box 5"/>
          <p:cNvSpPr txBox="1">
            <a:spLocks noChangeArrowheads="1"/>
          </p:cNvSpPr>
          <p:nvPr/>
        </p:nvSpPr>
        <p:spPr bwMode="auto">
          <a:xfrm>
            <a:off x="731838" y="4508500"/>
            <a:ext cx="8102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rgbClr val="000099"/>
                </a:solidFill>
                <a:latin typeface="黑体" panose="02010609060101010101" pitchFamily="49" charset="-122"/>
                <a:ea typeface="黑体" panose="02010609060101010101" pitchFamily="49" charset="-122"/>
              </a:rPr>
              <a:t>3. </a:t>
            </a:r>
            <a:r>
              <a:rPr lang="zh-CN" altLang="en-US" sz="2800" dirty="0">
                <a:solidFill>
                  <a:srgbClr val="000099"/>
                </a:solidFill>
                <a:latin typeface="黑体" panose="02010609060101010101" pitchFamily="49" charset="-122"/>
                <a:ea typeface="黑体" panose="02010609060101010101" pitchFamily="49" charset="-122"/>
              </a:rPr>
              <a:t>基于分支限界法的思想，从根结点开始依次计算目标函数值加入待处理结点表中直至叶子结点。</a:t>
            </a:r>
          </a:p>
        </p:txBody>
      </p:sp>
      <p:sp>
        <p:nvSpPr>
          <p:cNvPr id="6" name="Text Box 33"/>
          <p:cNvSpPr txBox="1">
            <a:spLocks noChangeArrowheads="1"/>
          </p:cNvSpPr>
          <p:nvPr/>
        </p:nvSpPr>
        <p:spPr bwMode="auto">
          <a:xfrm>
            <a:off x="615950" y="188640"/>
            <a:ext cx="62658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rgbClr val="000099"/>
                </a:solidFill>
                <a:latin typeface="黑体" panose="02010609060101010101" pitchFamily="49" charset="-122"/>
                <a:ea typeface="黑体" panose="02010609060101010101" pitchFamily="49" charset="-122"/>
              </a:rPr>
              <a:t>1.</a:t>
            </a:r>
            <a:r>
              <a:rPr lang="zh-CN" altLang="en-US" sz="2800" dirty="0">
                <a:solidFill>
                  <a:srgbClr val="000099"/>
                </a:solidFill>
                <a:latin typeface="黑体" panose="02010609060101010101" pitchFamily="49" charset="-122"/>
                <a:ea typeface="黑体" panose="02010609060101010101" pitchFamily="49" charset="-122"/>
              </a:rPr>
              <a:t>确定问题的上界</a:t>
            </a:r>
            <a:r>
              <a:rPr lang="en-US" altLang="zh-CN" sz="2800" dirty="0">
                <a:solidFill>
                  <a:srgbClr val="000099"/>
                </a:solidFill>
                <a:latin typeface="黑体" panose="02010609060101010101" pitchFamily="49" charset="-122"/>
                <a:ea typeface="黑体" panose="02010609060101010101" pitchFamily="49" charset="-122"/>
              </a:rPr>
              <a:t>16</a:t>
            </a:r>
            <a:r>
              <a:rPr lang="zh-CN" altLang="en-US" sz="2800" dirty="0">
                <a:solidFill>
                  <a:srgbClr val="000099"/>
                </a:solidFill>
                <a:latin typeface="黑体" panose="02010609060101010101" pitchFamily="49" charset="-122"/>
                <a:ea typeface="黑体" panose="02010609060101010101" pitchFamily="49" charset="-122"/>
              </a:rPr>
              <a:t>，下界</a:t>
            </a:r>
            <a:r>
              <a:rPr lang="en-US" altLang="zh-CN" sz="2800" dirty="0">
                <a:solidFill>
                  <a:srgbClr val="000099"/>
                </a:solidFill>
                <a:latin typeface="黑体" panose="02010609060101010101" pitchFamily="49" charset="-122"/>
                <a:ea typeface="黑体" panose="02010609060101010101" pitchFamily="49" charset="-122"/>
              </a:rPr>
              <a:t>10</a:t>
            </a:r>
            <a:r>
              <a:rPr lang="zh-CN" altLang="en-US" sz="2800" dirty="0">
                <a:solidFill>
                  <a:srgbClr val="000099"/>
                </a:solidFill>
                <a:latin typeface="黑体" panose="02010609060101010101" pitchFamily="49" charset="-122"/>
                <a:ea typeface="黑体" panose="02010609060101010101" pitchFamily="49" charset="-122"/>
              </a:rPr>
              <a:t>。</a:t>
            </a:r>
          </a:p>
        </p:txBody>
      </p:sp>
      <p:pic>
        <p:nvPicPr>
          <p:cNvPr id="7" name="Picture 3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41839" y="745081"/>
            <a:ext cx="404643" cy="667048"/>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35"/>
          <p:cNvSpPr txBox="1">
            <a:spLocks noChangeArrowheads="1"/>
          </p:cNvSpPr>
          <p:nvPr/>
        </p:nvSpPr>
        <p:spPr bwMode="auto">
          <a:xfrm>
            <a:off x="1729666" y="787127"/>
            <a:ext cx="4679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a:latin typeface="Arial" panose="020B0604020202020204" pitchFamily="34" charset="0"/>
                <a:ea typeface="宋体" panose="02010600030101010101" pitchFamily="2" charset="-122"/>
              </a:rPr>
              <a:t>如何设计求上、下界策略？</a:t>
            </a:r>
          </a:p>
        </p:txBody>
      </p:sp>
    </p:spTree>
    <p:extLst>
      <p:ext uri="{BB962C8B-B14F-4D97-AF65-F5344CB8AC3E}">
        <p14:creationId xmlns:p14="http://schemas.microsoft.com/office/powerpoint/2010/main" val="384793358"/>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8290" name="Text Box 2"/>
          <p:cNvSpPr txBox="1">
            <a:spLocks noChangeArrowheads="1"/>
          </p:cNvSpPr>
          <p:nvPr/>
        </p:nvSpPr>
        <p:spPr bwMode="auto">
          <a:xfrm>
            <a:off x="193675" y="1398588"/>
            <a:ext cx="8950325" cy="4679950"/>
          </a:xfrm>
          <a:prstGeom prst="rect">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a:spcBef>
                <a:spcPct val="0"/>
              </a:spcBef>
              <a:defRPr kumimoji="1" sz="2400">
                <a:solidFill>
                  <a:schemeClr val="tx1"/>
                </a:solidFill>
                <a:latin typeface="Times New Roman" panose="02020603050405020304" pitchFamily="18" charset="0"/>
                <a:ea typeface="宋体" panose="02010600030101010101" pitchFamily="2" charset="-122"/>
              </a:defRPr>
            </a:lvl1pPr>
            <a:lvl2pPr marL="914400" indent="-457200">
              <a:spcBef>
                <a:spcPct val="0"/>
              </a:spcBef>
              <a:defRPr kumimoji="1" sz="2400">
                <a:solidFill>
                  <a:schemeClr val="tx1"/>
                </a:solidFill>
                <a:latin typeface="Times New Roman" panose="02020603050405020304" pitchFamily="18" charset="0"/>
                <a:ea typeface="宋体" panose="02010600030101010101" pitchFamily="2" charset="-122"/>
              </a:defRPr>
            </a:lvl2pPr>
            <a:lvl3pPr marL="1371600" indent="-457200">
              <a:spcBef>
                <a:spcPct val="0"/>
              </a:spcBef>
              <a:defRPr kumimoji="1" sz="2400">
                <a:solidFill>
                  <a:schemeClr val="tx1"/>
                </a:solidFill>
                <a:latin typeface="Times New Roman" panose="02020603050405020304" pitchFamily="18" charset="0"/>
                <a:ea typeface="宋体" panose="02010600030101010101" pitchFamily="2" charset="-122"/>
              </a:defRPr>
            </a:lvl3pPr>
            <a:lvl4pPr marL="1828800" indent="-4572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indent="-4572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Aft>
                <a:spcPts val="775"/>
              </a:spcAft>
              <a:buFontTx/>
              <a:buAutoNum type="arabicPeriod"/>
            </a:pPr>
            <a:r>
              <a:rPr kumimoji="0" lang="zh-CN" altLang="en-US">
                <a:latin typeface="Arial" panose="020B0604020202020204" pitchFamily="34" charset="0"/>
              </a:rPr>
              <a:t>根据限界函数计算目标函数的下界</a:t>
            </a:r>
            <a:r>
              <a:rPr kumimoji="0" lang="en-US" altLang="zh-CN">
                <a:latin typeface="Arial" panose="020B0604020202020204" pitchFamily="34" charset="0"/>
              </a:rPr>
              <a:t>down</a:t>
            </a:r>
            <a:r>
              <a:rPr kumimoji="0" lang="zh-CN" altLang="en-US">
                <a:latin typeface="Arial" panose="020B0604020202020204" pitchFamily="34" charset="0"/>
              </a:rPr>
              <a:t>；</a:t>
            </a:r>
          </a:p>
          <a:p>
            <a:pPr eaLnBrk="0" hangingPunct="0">
              <a:spcAft>
                <a:spcPts val="775"/>
              </a:spcAft>
            </a:pPr>
            <a:r>
              <a:rPr kumimoji="0" lang="zh-CN" altLang="en-US">
                <a:latin typeface="Arial" panose="020B0604020202020204" pitchFamily="34" charset="0"/>
              </a:rPr>
              <a:t>     采用贪心法得到上界</a:t>
            </a:r>
            <a:r>
              <a:rPr kumimoji="0" lang="en-US" altLang="zh-CN">
                <a:latin typeface="Arial" panose="020B0604020202020204" pitchFamily="34" charset="0"/>
              </a:rPr>
              <a:t>up</a:t>
            </a:r>
            <a:r>
              <a:rPr kumimoji="0" lang="zh-CN" altLang="en-US">
                <a:latin typeface="Arial" panose="020B0604020202020204" pitchFamily="34" charset="0"/>
              </a:rPr>
              <a:t>；</a:t>
            </a:r>
          </a:p>
          <a:p>
            <a:r>
              <a:rPr kumimoji="0" lang="en-US" altLang="zh-CN">
                <a:latin typeface="Arial" panose="020B0604020202020204" pitchFamily="34" charset="0"/>
              </a:rPr>
              <a:t>2. </a:t>
            </a:r>
            <a:r>
              <a:rPr kumimoji="0" lang="zh-CN" altLang="en-US">
                <a:latin typeface="Arial" panose="020B0604020202020204" pitchFamily="34" charset="0"/>
              </a:rPr>
              <a:t>计算根结点的目标函数值并加入待处理结点表</a:t>
            </a:r>
            <a:r>
              <a:rPr kumimoji="0" lang="en-US" altLang="zh-CN">
                <a:latin typeface="Arial" panose="020B0604020202020204" pitchFamily="34" charset="0"/>
              </a:rPr>
              <a:t>PT</a:t>
            </a:r>
            <a:r>
              <a:rPr kumimoji="0" lang="zh-CN" altLang="en-US">
                <a:latin typeface="Arial" panose="020B0604020202020204" pitchFamily="34" charset="0"/>
              </a:rPr>
              <a:t>；</a:t>
            </a:r>
          </a:p>
          <a:p>
            <a:r>
              <a:rPr kumimoji="0" lang="en-US" altLang="zh-CN">
                <a:latin typeface="Arial" panose="020B0604020202020204" pitchFamily="34" charset="0"/>
              </a:rPr>
              <a:t>3. </a:t>
            </a:r>
            <a:r>
              <a:rPr kumimoji="0" lang="zh-CN" altLang="en-US">
                <a:latin typeface="Arial" panose="020B0604020202020204" pitchFamily="34" charset="0"/>
              </a:rPr>
              <a:t>循环直到某个叶子结点的目标函数值在表</a:t>
            </a:r>
            <a:r>
              <a:rPr kumimoji="0" lang="en-US" altLang="zh-CN">
                <a:latin typeface="Arial" panose="020B0604020202020204" pitchFamily="34" charset="0"/>
              </a:rPr>
              <a:t>PT</a:t>
            </a:r>
            <a:r>
              <a:rPr kumimoji="0" lang="zh-CN" altLang="en-US">
                <a:latin typeface="Arial" panose="020B0604020202020204" pitchFamily="34" charset="0"/>
              </a:rPr>
              <a:t>中取得极小值</a:t>
            </a:r>
          </a:p>
          <a:p>
            <a:r>
              <a:rPr kumimoji="0" lang="zh-CN" altLang="en-US">
                <a:latin typeface="Arial" panose="020B0604020202020204" pitchFamily="34" charset="0"/>
              </a:rPr>
              <a:t>   </a:t>
            </a:r>
            <a:r>
              <a:rPr kumimoji="0" lang="en-US" altLang="zh-CN">
                <a:latin typeface="Arial" panose="020B0604020202020204" pitchFamily="34" charset="0"/>
              </a:rPr>
              <a:t>3.1  i = </a:t>
            </a:r>
            <a:r>
              <a:rPr kumimoji="0" lang="zh-CN" altLang="en-US">
                <a:latin typeface="Arial" panose="020B0604020202020204" pitchFamily="34" charset="0"/>
              </a:rPr>
              <a:t>表</a:t>
            </a:r>
            <a:r>
              <a:rPr kumimoji="0" lang="en-US" altLang="zh-CN">
                <a:latin typeface="Arial" panose="020B0604020202020204" pitchFamily="34" charset="0"/>
              </a:rPr>
              <a:t>PT</a:t>
            </a:r>
            <a:r>
              <a:rPr kumimoji="0" lang="zh-CN" altLang="en-US">
                <a:latin typeface="Arial" panose="020B0604020202020204" pitchFamily="34" charset="0"/>
              </a:rPr>
              <a:t>中具有最小值的结点；</a:t>
            </a:r>
          </a:p>
          <a:p>
            <a:r>
              <a:rPr kumimoji="0" lang="zh-CN" altLang="en-US">
                <a:latin typeface="Arial" panose="020B0604020202020204" pitchFamily="34" charset="0"/>
              </a:rPr>
              <a:t>   </a:t>
            </a:r>
            <a:r>
              <a:rPr kumimoji="0" lang="en-US" altLang="zh-CN">
                <a:latin typeface="Arial" panose="020B0604020202020204" pitchFamily="34" charset="0"/>
              </a:rPr>
              <a:t>3.2 </a:t>
            </a:r>
            <a:r>
              <a:rPr kumimoji="0" lang="zh-CN" altLang="en-US">
                <a:latin typeface="Arial" panose="020B0604020202020204" pitchFamily="34" charset="0"/>
              </a:rPr>
              <a:t>对结点</a:t>
            </a:r>
            <a:r>
              <a:rPr kumimoji="0" lang="en-US" altLang="zh-CN">
                <a:latin typeface="Arial" panose="020B0604020202020204" pitchFamily="34" charset="0"/>
              </a:rPr>
              <a:t>i</a:t>
            </a:r>
            <a:r>
              <a:rPr kumimoji="0" lang="zh-CN" altLang="en-US">
                <a:latin typeface="Arial" panose="020B0604020202020204" pitchFamily="34" charset="0"/>
              </a:rPr>
              <a:t>的每个孩子结点</a:t>
            </a:r>
            <a:r>
              <a:rPr kumimoji="0" lang="en-US" altLang="zh-CN">
                <a:latin typeface="Arial" panose="020B0604020202020204" pitchFamily="34" charset="0"/>
              </a:rPr>
              <a:t>x</a:t>
            </a:r>
            <a:r>
              <a:rPr kumimoji="0" lang="zh-CN" altLang="en-US">
                <a:latin typeface="Arial" panose="020B0604020202020204" pitchFamily="34" charset="0"/>
              </a:rPr>
              <a:t>执行下列操作：</a:t>
            </a:r>
          </a:p>
          <a:p>
            <a:r>
              <a:rPr kumimoji="0" lang="zh-CN" altLang="en-US">
                <a:latin typeface="Arial" panose="020B0604020202020204" pitchFamily="34" charset="0"/>
              </a:rPr>
              <a:t>          </a:t>
            </a:r>
            <a:r>
              <a:rPr kumimoji="0" lang="en-US" altLang="zh-CN">
                <a:latin typeface="Arial" panose="020B0604020202020204" pitchFamily="34" charset="0"/>
              </a:rPr>
              <a:t>3.2.1 </a:t>
            </a:r>
            <a:r>
              <a:rPr kumimoji="0" lang="zh-CN" altLang="en-US">
                <a:latin typeface="Arial" panose="020B0604020202020204" pitchFamily="34" charset="0"/>
              </a:rPr>
              <a:t>估算结点</a:t>
            </a:r>
            <a:r>
              <a:rPr kumimoji="0" lang="en-US" altLang="zh-CN">
                <a:latin typeface="Arial" panose="020B0604020202020204" pitchFamily="34" charset="0"/>
              </a:rPr>
              <a:t>x</a:t>
            </a:r>
            <a:r>
              <a:rPr kumimoji="0" lang="zh-CN" altLang="en-US">
                <a:latin typeface="Arial" panose="020B0604020202020204" pitchFamily="34" charset="0"/>
              </a:rPr>
              <a:t>的目标函数值</a:t>
            </a:r>
            <a:r>
              <a:rPr kumimoji="0" lang="en-US" altLang="zh-CN">
                <a:latin typeface="Arial" panose="020B0604020202020204" pitchFamily="34" charset="0"/>
              </a:rPr>
              <a:t>lb;</a:t>
            </a:r>
          </a:p>
          <a:p>
            <a:r>
              <a:rPr kumimoji="0" lang="en-US" altLang="zh-CN">
                <a:latin typeface="Arial" panose="020B0604020202020204" pitchFamily="34" charset="0"/>
              </a:rPr>
              <a:t>          3.2.2 </a:t>
            </a:r>
            <a:r>
              <a:rPr kumimoji="0" lang="zh-CN" altLang="en-US">
                <a:latin typeface="Arial" panose="020B0604020202020204" pitchFamily="34" charset="0"/>
              </a:rPr>
              <a:t>若</a:t>
            </a:r>
            <a:r>
              <a:rPr kumimoji="0" lang="en-US" altLang="zh-CN">
                <a:latin typeface="Arial" panose="020B0604020202020204" pitchFamily="34" charset="0"/>
              </a:rPr>
              <a:t>(lb&lt;=up)</a:t>
            </a:r>
            <a:r>
              <a:rPr kumimoji="0" lang="zh-CN" altLang="en-US">
                <a:latin typeface="Arial" panose="020B0604020202020204" pitchFamily="34" charset="0"/>
              </a:rPr>
              <a:t>，则将结点</a:t>
            </a:r>
            <a:r>
              <a:rPr kumimoji="0" lang="en-US" altLang="zh-CN">
                <a:latin typeface="Arial" panose="020B0604020202020204" pitchFamily="34" charset="0"/>
              </a:rPr>
              <a:t>x</a:t>
            </a:r>
            <a:r>
              <a:rPr kumimoji="0" lang="zh-CN" altLang="en-US">
                <a:latin typeface="Arial" panose="020B0604020202020204" pitchFamily="34" charset="0"/>
              </a:rPr>
              <a:t>加入表</a:t>
            </a:r>
            <a:r>
              <a:rPr kumimoji="0" lang="en-US" altLang="zh-CN">
                <a:latin typeface="Arial" panose="020B0604020202020204" pitchFamily="34" charset="0"/>
              </a:rPr>
              <a:t>PT</a:t>
            </a:r>
            <a:r>
              <a:rPr kumimoji="0" lang="zh-CN" altLang="en-US">
                <a:latin typeface="Arial" panose="020B0604020202020204" pitchFamily="34" charset="0"/>
              </a:rPr>
              <a:t>中；</a:t>
            </a:r>
          </a:p>
          <a:p>
            <a:r>
              <a:rPr kumimoji="0" lang="zh-CN" altLang="en-US">
                <a:latin typeface="Arial" panose="020B0604020202020204" pitchFamily="34" charset="0"/>
              </a:rPr>
              <a:t>                   否则丢弃该结点；</a:t>
            </a:r>
          </a:p>
          <a:p>
            <a:r>
              <a:rPr kumimoji="0" lang="en-US" altLang="zh-CN">
                <a:latin typeface="Arial" panose="020B0604020202020204" pitchFamily="34" charset="0"/>
              </a:rPr>
              <a:t>4. </a:t>
            </a:r>
            <a:r>
              <a:rPr kumimoji="0" lang="zh-CN" altLang="en-US">
                <a:latin typeface="Arial" panose="020B0604020202020204" pitchFamily="34" charset="0"/>
              </a:rPr>
              <a:t>将叶子结点对应的最优值输出，回溯求得最优解的各个分量；</a:t>
            </a:r>
          </a:p>
        </p:txBody>
      </p:sp>
      <p:sp>
        <p:nvSpPr>
          <p:cNvPr id="1548291" name="Text Box 3"/>
          <p:cNvSpPr txBox="1">
            <a:spLocks noChangeArrowheads="1"/>
          </p:cNvSpPr>
          <p:nvPr/>
        </p:nvSpPr>
        <p:spPr bwMode="auto">
          <a:xfrm>
            <a:off x="501650" y="758825"/>
            <a:ext cx="6918325"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zh-CN" altLang="en-US" sz="2800">
                <a:solidFill>
                  <a:srgbClr val="990000"/>
                </a:solidFill>
                <a:latin typeface="Times New Roman" panose="02020603050405020304" pitchFamily="18" charset="0"/>
                <a:ea typeface="宋体" panose="02010600030101010101" pitchFamily="2" charset="-122"/>
              </a:rPr>
              <a:t>算法描述：</a:t>
            </a:r>
          </a:p>
        </p:txBody>
      </p:sp>
    </p:spTree>
    <p:extLst>
      <p:ext uri="{BB962C8B-B14F-4D97-AF65-F5344CB8AC3E}">
        <p14:creationId xmlns:p14="http://schemas.microsoft.com/office/powerpoint/2010/main" val="50131332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0" y="44450"/>
            <a:ext cx="9144000" cy="563563"/>
          </a:xfrm>
          <a:prstGeom prst="rect">
            <a:avLst/>
          </a:prstGeom>
        </p:spPr>
        <p:txBody>
          <a:bodyPr/>
          <a:lstStyle/>
          <a:p>
            <a:pPr eaLnBrk="1" hangingPunct="1"/>
            <a:r>
              <a:rPr lang="zh-CN" altLang="en-US" sz="2800" dirty="0">
                <a:solidFill>
                  <a:srgbClr val="000000"/>
                </a:solidFill>
                <a:cs typeface="Courier New" pitchFamily="49" charset="0"/>
              </a:rPr>
              <a:t>分支限界法</a:t>
            </a:r>
          </a:p>
        </p:txBody>
      </p:sp>
      <p:sp>
        <p:nvSpPr>
          <p:cNvPr id="2258947" name="Rectangle 3"/>
          <p:cNvSpPr>
            <a:spLocks noGrp="1" noChangeArrowheads="1"/>
          </p:cNvSpPr>
          <p:nvPr>
            <p:ph type="body" idx="4294967295"/>
          </p:nvPr>
        </p:nvSpPr>
        <p:spPr>
          <a:xfrm>
            <a:off x="209881" y="751527"/>
            <a:ext cx="8893175" cy="5976938"/>
          </a:xfrm>
          <a:prstGeom prst="rect">
            <a:avLst/>
          </a:prstGeom>
        </p:spPr>
        <p:txBody>
          <a:bodyPr/>
          <a:lstStyle/>
          <a:p>
            <a:pPr marL="609600" indent="-609600" eaLnBrk="1" hangingPunct="1">
              <a:lnSpc>
                <a:spcPct val="150000"/>
              </a:lnSpc>
              <a:spcBef>
                <a:spcPts val="0"/>
              </a:spcBef>
            </a:pPr>
            <a:r>
              <a:rPr lang="zh-CN" altLang="en-US" sz="2200" dirty="0">
                <a:solidFill>
                  <a:srgbClr val="000000"/>
                </a:solidFill>
              </a:rPr>
              <a:t>分支限界法的基本思想：以广度优先或以最小耗费（最大效益）优先的方式搜索问题的解空间树</a:t>
            </a:r>
            <a:endParaRPr lang="en-US" altLang="zh-CN" sz="2200" dirty="0">
              <a:solidFill>
                <a:srgbClr val="000000"/>
              </a:solidFill>
            </a:endParaRPr>
          </a:p>
          <a:p>
            <a:pPr marL="1008000" lvl="1" indent="-432000" eaLnBrk="1" hangingPunct="1">
              <a:lnSpc>
                <a:spcPct val="150000"/>
              </a:lnSpc>
              <a:spcBef>
                <a:spcPts val="0"/>
              </a:spcBef>
            </a:pPr>
            <a:r>
              <a:rPr lang="zh-CN" altLang="en-US" sz="2200" dirty="0">
                <a:solidFill>
                  <a:srgbClr val="000000"/>
                </a:solidFill>
              </a:rPr>
              <a:t>分支限界法中，每一个活结点只有一次机会成为扩展结点</a:t>
            </a:r>
            <a:endParaRPr lang="en-US" altLang="zh-CN" sz="2200" dirty="0">
              <a:solidFill>
                <a:srgbClr val="000000"/>
              </a:solidFill>
            </a:endParaRPr>
          </a:p>
          <a:p>
            <a:pPr marL="1008000" lvl="1" indent="-432000" eaLnBrk="1" hangingPunct="1">
              <a:lnSpc>
                <a:spcPct val="150000"/>
              </a:lnSpc>
              <a:spcBef>
                <a:spcPts val="0"/>
              </a:spcBef>
            </a:pPr>
            <a:r>
              <a:rPr lang="zh-CN" altLang="en-US" sz="2200" dirty="0">
                <a:solidFill>
                  <a:srgbClr val="000000"/>
                </a:solidFill>
              </a:rPr>
              <a:t>活结点一旦成为扩展结点，就一次性产生其所有儿子结点</a:t>
            </a:r>
            <a:endParaRPr lang="en-US" altLang="zh-CN" sz="2200" dirty="0">
              <a:solidFill>
                <a:srgbClr val="000000"/>
              </a:solidFill>
            </a:endParaRPr>
          </a:p>
          <a:p>
            <a:pPr marL="1440000" lvl="2" indent="-432000" eaLnBrk="1" hangingPunct="1">
              <a:lnSpc>
                <a:spcPct val="150000"/>
              </a:lnSpc>
              <a:spcBef>
                <a:spcPts val="0"/>
              </a:spcBef>
            </a:pPr>
            <a:r>
              <a:rPr lang="zh-CN" altLang="en-US" sz="2200" dirty="0">
                <a:solidFill>
                  <a:srgbClr val="000000"/>
                </a:solidFill>
              </a:rPr>
              <a:t>其中导致不可行解或导致非最优解的儿子结点被舍弃</a:t>
            </a:r>
            <a:endParaRPr lang="en-US" altLang="zh-CN" sz="2200" dirty="0">
              <a:solidFill>
                <a:srgbClr val="000000"/>
              </a:solidFill>
            </a:endParaRPr>
          </a:p>
          <a:p>
            <a:pPr marL="1440000" lvl="2" indent="-432000" eaLnBrk="1" hangingPunct="1">
              <a:lnSpc>
                <a:spcPct val="150000"/>
              </a:lnSpc>
              <a:spcBef>
                <a:spcPts val="0"/>
              </a:spcBef>
            </a:pPr>
            <a:r>
              <a:rPr lang="zh-CN" altLang="en-US" sz="2200" dirty="0">
                <a:solidFill>
                  <a:srgbClr val="000000"/>
                </a:solidFill>
              </a:rPr>
              <a:t>其余儿子结点被加入</a:t>
            </a:r>
            <a:r>
              <a:rPr lang="zh-CN" altLang="en-US" sz="2200" dirty="0">
                <a:solidFill>
                  <a:srgbClr val="CC0000"/>
                </a:solidFill>
              </a:rPr>
              <a:t>活结点表</a:t>
            </a:r>
            <a:r>
              <a:rPr lang="en-US" altLang="zh-CN" sz="2200" dirty="0">
                <a:solidFill>
                  <a:srgbClr val="CC0000"/>
                </a:solidFill>
              </a:rPr>
              <a:t>PT</a:t>
            </a:r>
            <a:r>
              <a:rPr lang="zh-CN" altLang="en-US" sz="2200" dirty="0">
                <a:solidFill>
                  <a:srgbClr val="000000"/>
                </a:solidFill>
              </a:rPr>
              <a:t>中</a:t>
            </a:r>
            <a:endParaRPr lang="en-US" altLang="zh-CN" sz="2200" dirty="0">
              <a:solidFill>
                <a:srgbClr val="000000"/>
              </a:solidFill>
            </a:endParaRPr>
          </a:p>
          <a:p>
            <a:pPr marL="1440000" lvl="2" indent="-432000" eaLnBrk="1" hangingPunct="1">
              <a:lnSpc>
                <a:spcPct val="150000"/>
              </a:lnSpc>
              <a:spcBef>
                <a:spcPts val="0"/>
              </a:spcBef>
            </a:pPr>
            <a:r>
              <a:rPr lang="zh-CN" altLang="en-US" sz="2200" dirty="0">
                <a:solidFill>
                  <a:srgbClr val="000000"/>
                </a:solidFill>
              </a:rPr>
              <a:t>含义：根据限界函数估算目标函数的可能取值</a:t>
            </a:r>
            <a:endParaRPr lang="en-US" altLang="zh-CN" sz="2200" dirty="0">
              <a:solidFill>
                <a:srgbClr val="000000"/>
              </a:solidFill>
            </a:endParaRPr>
          </a:p>
          <a:p>
            <a:pPr marL="1440000" lvl="2" indent="-432000" eaLnBrk="1" hangingPunct="1">
              <a:lnSpc>
                <a:spcPct val="150000"/>
              </a:lnSpc>
              <a:spcBef>
                <a:spcPts val="0"/>
              </a:spcBef>
            </a:pPr>
            <a:r>
              <a:rPr lang="zh-CN" altLang="en-US" sz="2200" dirty="0">
                <a:solidFill>
                  <a:srgbClr val="000000"/>
                </a:solidFill>
              </a:rPr>
              <a:t>选取可能使目标函数取得</a:t>
            </a:r>
            <a:r>
              <a:rPr lang="zh-CN" altLang="en-US" sz="2200" dirty="0">
                <a:solidFill>
                  <a:srgbClr val="FF0000"/>
                </a:solidFill>
              </a:rPr>
              <a:t>极值</a:t>
            </a:r>
            <a:r>
              <a:rPr lang="zh-CN" altLang="en-US" sz="2200" dirty="0">
                <a:solidFill>
                  <a:srgbClr val="000000"/>
                </a:solidFill>
              </a:rPr>
              <a:t>的结点优先进行搜索</a:t>
            </a:r>
            <a:endParaRPr lang="en-US" altLang="zh-CN" sz="2200" dirty="0">
              <a:solidFill>
                <a:srgbClr val="000000"/>
              </a:solidFill>
            </a:endParaRPr>
          </a:p>
          <a:p>
            <a:pPr marL="1008000" lvl="1" indent="-432000" eaLnBrk="1" hangingPunct="1">
              <a:lnSpc>
                <a:spcPct val="150000"/>
              </a:lnSpc>
              <a:spcBef>
                <a:spcPts val="0"/>
              </a:spcBef>
            </a:pPr>
            <a:r>
              <a:rPr lang="zh-CN" altLang="en-US" sz="2200" dirty="0">
                <a:solidFill>
                  <a:srgbClr val="000000"/>
                </a:solidFill>
              </a:rPr>
              <a:t>然后从活结点表中取下一结点成为当前扩展结点</a:t>
            </a:r>
            <a:endParaRPr lang="en-US" altLang="zh-CN" sz="2200" dirty="0">
              <a:solidFill>
                <a:srgbClr val="000000"/>
              </a:solidFill>
            </a:endParaRPr>
          </a:p>
          <a:p>
            <a:pPr marL="1008000" lvl="1" indent="-432000" eaLnBrk="1" hangingPunct="1">
              <a:lnSpc>
                <a:spcPct val="150000"/>
              </a:lnSpc>
              <a:spcBef>
                <a:spcPts val="0"/>
              </a:spcBef>
            </a:pPr>
            <a:r>
              <a:rPr lang="zh-CN" altLang="en-US" sz="2200" dirty="0">
                <a:solidFill>
                  <a:srgbClr val="000000"/>
                </a:solidFill>
              </a:rPr>
              <a:t>重复上述结点扩展过程</a:t>
            </a:r>
            <a:endParaRPr lang="en-US" altLang="zh-CN" sz="2200" dirty="0">
              <a:solidFill>
                <a:srgbClr val="000000"/>
              </a:solidFill>
            </a:endParaRPr>
          </a:p>
          <a:p>
            <a:pPr marL="1440000" lvl="2" indent="-432000" eaLnBrk="1" hangingPunct="1">
              <a:lnSpc>
                <a:spcPct val="150000"/>
              </a:lnSpc>
              <a:spcBef>
                <a:spcPts val="0"/>
              </a:spcBef>
            </a:pPr>
            <a:r>
              <a:rPr lang="zh-CN" altLang="en-US" sz="2200" dirty="0">
                <a:solidFill>
                  <a:srgbClr val="000000"/>
                </a:solidFill>
              </a:rPr>
              <a:t>直至到找到所需的解或活结点表为空时为止</a:t>
            </a:r>
            <a:endParaRPr lang="en-US" altLang="zh-CN" sz="2200" dirty="0">
              <a:solidFill>
                <a:srgbClr val="000000"/>
              </a:solidFill>
            </a:endParaRPr>
          </a:p>
        </p:txBody>
      </p:sp>
    </p:spTree>
    <p:extLst>
      <p:ext uri="{BB962C8B-B14F-4D97-AF65-F5344CB8AC3E}">
        <p14:creationId xmlns:p14="http://schemas.microsoft.com/office/powerpoint/2010/main" val="7742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wipe(left)">
                                      <p:cBhvr>
                                        <p:cTn id="52" dur="500"/>
                                        <p:tgtEl>
                                          <p:spTgt spid="22589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6"/>
          <p:cNvSpPr>
            <a:spLocks noGrp="1" noChangeArrowheads="1"/>
          </p:cNvSpPr>
          <p:nvPr>
            <p:ph type="body" idx="1"/>
          </p:nvPr>
        </p:nvSpPr>
        <p:spPr>
          <a:xfrm>
            <a:off x="457200" y="1052513"/>
            <a:ext cx="8229600" cy="5545137"/>
          </a:xfrm>
        </p:spPr>
        <p:txBody>
          <a:bodyPr/>
          <a:lstStyle/>
          <a:p>
            <a:pPr eaLnBrk="1" hangingPunct="1"/>
            <a:r>
              <a:rPr lang="zh-CN" altLang="en-US" dirty="0"/>
              <a:t>问题描述：</a:t>
            </a:r>
            <a:r>
              <a:rPr kumimoji="1" lang="zh-CN" altLang="en-US" dirty="0"/>
              <a:t>给定</a:t>
            </a:r>
            <a:r>
              <a:rPr kumimoji="1" lang="en-US" altLang="zh-CN" i="1" dirty="0"/>
              <a:t>n</a:t>
            </a:r>
            <a:r>
              <a:rPr kumimoji="1" lang="zh-CN" altLang="en-US" dirty="0"/>
              <a:t>个作业的集合</a:t>
            </a:r>
            <a:r>
              <a:rPr kumimoji="1" lang="en-US" altLang="zh-CN" i="1" dirty="0"/>
              <a:t>J</a:t>
            </a:r>
            <a:r>
              <a:rPr kumimoji="1" lang="en-US" altLang="zh-CN" dirty="0"/>
              <a:t>={</a:t>
            </a:r>
            <a:r>
              <a:rPr kumimoji="1" lang="en-US" altLang="zh-CN" i="1" dirty="0"/>
              <a:t>J</a:t>
            </a:r>
            <a:r>
              <a:rPr kumimoji="1" lang="en-US" altLang="zh-CN" baseline="-25000" dirty="0"/>
              <a:t>1</a:t>
            </a:r>
            <a:r>
              <a:rPr kumimoji="1" lang="en-US" altLang="zh-CN" dirty="0"/>
              <a:t>, </a:t>
            </a:r>
            <a:r>
              <a:rPr kumimoji="1" lang="en-US" altLang="zh-CN" i="1" dirty="0"/>
              <a:t>J</a:t>
            </a:r>
            <a:r>
              <a:rPr kumimoji="1" lang="en-US" altLang="zh-CN" baseline="-25000" dirty="0"/>
              <a:t>2</a:t>
            </a:r>
            <a:r>
              <a:rPr kumimoji="1" lang="en-US" altLang="zh-CN" dirty="0"/>
              <a:t>, …, </a:t>
            </a:r>
            <a:r>
              <a:rPr kumimoji="1" lang="en-US" altLang="zh-CN" i="1" dirty="0" err="1"/>
              <a:t>J</a:t>
            </a:r>
            <a:r>
              <a:rPr kumimoji="1" lang="en-US" altLang="zh-CN" i="1" baseline="-25000" dirty="0" err="1"/>
              <a:t>n</a:t>
            </a:r>
            <a:r>
              <a:rPr kumimoji="1" lang="en-US" altLang="zh-CN" dirty="0"/>
              <a:t>}</a:t>
            </a:r>
            <a:r>
              <a:rPr kumimoji="1" lang="zh-CN" altLang="en-US" dirty="0"/>
              <a:t>，每个作业都有</a:t>
            </a:r>
            <a:r>
              <a:rPr kumimoji="1" lang="en-US" altLang="zh-CN" dirty="0"/>
              <a:t>3</a:t>
            </a:r>
            <a:r>
              <a:rPr kumimoji="1" lang="zh-CN" altLang="en-US" dirty="0"/>
              <a:t>项任务分别在</a:t>
            </a:r>
            <a:r>
              <a:rPr kumimoji="1" lang="en-US" altLang="zh-CN" dirty="0"/>
              <a:t>3</a:t>
            </a:r>
            <a:r>
              <a:rPr kumimoji="1" lang="zh-CN" altLang="en-US" dirty="0"/>
              <a:t>台机器上完成，作业</a:t>
            </a:r>
            <a:r>
              <a:rPr kumimoji="1" lang="en-US" altLang="zh-CN" i="1" dirty="0"/>
              <a:t>J</a:t>
            </a:r>
            <a:r>
              <a:rPr kumimoji="1" lang="en-US" altLang="zh-CN" i="1" baseline="-25000" dirty="0"/>
              <a:t>i</a:t>
            </a:r>
            <a:r>
              <a:rPr kumimoji="1" lang="zh-CN" altLang="en-US" dirty="0"/>
              <a:t>需要机器</a:t>
            </a:r>
            <a:r>
              <a:rPr kumimoji="1" lang="en-US" altLang="zh-CN" i="1" dirty="0"/>
              <a:t>j </a:t>
            </a:r>
            <a:r>
              <a:rPr kumimoji="1" lang="zh-CN" altLang="en-US" dirty="0"/>
              <a:t>的处理时间为</a:t>
            </a:r>
            <a:r>
              <a:rPr kumimoji="1" lang="en-US" altLang="zh-CN" i="1" dirty="0" err="1"/>
              <a:t>t</a:t>
            </a:r>
            <a:r>
              <a:rPr kumimoji="1" lang="en-US" altLang="zh-CN" i="1" baseline="-25000" dirty="0" err="1"/>
              <a:t>ij</a:t>
            </a:r>
            <a:r>
              <a:rPr kumimoji="1" lang="en-US" altLang="zh-CN" i="1" baseline="-25000" dirty="0"/>
              <a:t> </a:t>
            </a:r>
            <a:r>
              <a:rPr kumimoji="1" lang="en-US" altLang="zh-CN" dirty="0"/>
              <a:t>(1≤</a:t>
            </a:r>
            <a:r>
              <a:rPr kumimoji="1" lang="en-US" altLang="zh-CN" i="1" dirty="0"/>
              <a:t>i</a:t>
            </a:r>
            <a:r>
              <a:rPr kumimoji="1" lang="en-US" altLang="zh-CN" dirty="0"/>
              <a:t>≤</a:t>
            </a:r>
            <a:r>
              <a:rPr kumimoji="1" lang="en-US" altLang="zh-CN" i="1" dirty="0"/>
              <a:t>n</a:t>
            </a:r>
            <a:r>
              <a:rPr kumimoji="1" lang="en-US" altLang="zh-CN" dirty="0"/>
              <a:t>, 1≤</a:t>
            </a:r>
            <a:r>
              <a:rPr kumimoji="1" lang="en-US" altLang="zh-CN" i="1" dirty="0"/>
              <a:t>j</a:t>
            </a:r>
            <a:r>
              <a:rPr kumimoji="1" lang="en-US" altLang="zh-CN" dirty="0"/>
              <a:t>≤3)</a:t>
            </a:r>
            <a:r>
              <a:rPr kumimoji="1" lang="zh-CN" altLang="en-US" dirty="0"/>
              <a:t>，每个作业必须先由机器</a:t>
            </a:r>
            <a:r>
              <a:rPr kumimoji="1" lang="en-US" altLang="zh-CN" dirty="0"/>
              <a:t>1</a:t>
            </a:r>
            <a:r>
              <a:rPr kumimoji="1" lang="zh-CN" altLang="en-US" dirty="0"/>
              <a:t>处理，再由机器</a:t>
            </a:r>
            <a:r>
              <a:rPr kumimoji="1" lang="en-US" altLang="zh-CN" dirty="0"/>
              <a:t>2</a:t>
            </a:r>
            <a:r>
              <a:rPr kumimoji="1" lang="zh-CN" altLang="en-US" dirty="0"/>
              <a:t>处理，最后由机器</a:t>
            </a:r>
            <a:r>
              <a:rPr kumimoji="1" lang="en-US" altLang="zh-CN" dirty="0"/>
              <a:t>3</a:t>
            </a:r>
            <a:r>
              <a:rPr kumimoji="1" lang="zh-CN" altLang="en-US" dirty="0"/>
              <a:t>处理。</a:t>
            </a:r>
          </a:p>
          <a:p>
            <a:pPr lvl="1" eaLnBrk="1" hangingPunct="1"/>
            <a:r>
              <a:rPr kumimoji="1" lang="zh-CN" altLang="en-US" dirty="0"/>
              <a:t>批处理作业调度问题要求确定这</a:t>
            </a:r>
            <a:r>
              <a:rPr kumimoji="1" lang="en-US" altLang="zh-CN" i="1" dirty="0"/>
              <a:t>n</a:t>
            </a:r>
            <a:r>
              <a:rPr kumimoji="1" lang="zh-CN" altLang="en-US" dirty="0"/>
              <a:t>个作业的最优处理顺序，使得从第</a:t>
            </a:r>
            <a:r>
              <a:rPr kumimoji="1" lang="en-US" altLang="zh-CN" dirty="0"/>
              <a:t>1</a:t>
            </a:r>
            <a:r>
              <a:rPr kumimoji="1" lang="zh-CN" altLang="en-US" dirty="0"/>
              <a:t>个作业在机器</a:t>
            </a:r>
            <a:r>
              <a:rPr kumimoji="1" lang="en-US" altLang="zh-CN" dirty="0"/>
              <a:t>1</a:t>
            </a:r>
            <a:r>
              <a:rPr kumimoji="1" lang="zh-CN" altLang="en-US" dirty="0"/>
              <a:t>上处理开始，到最后一个作业在机器</a:t>
            </a:r>
            <a:r>
              <a:rPr kumimoji="1" lang="en-US" altLang="zh-CN" dirty="0"/>
              <a:t>3</a:t>
            </a:r>
            <a:r>
              <a:rPr kumimoji="1" lang="zh-CN" altLang="en-US" dirty="0"/>
              <a:t>上处理结束所需的时间最少。</a:t>
            </a:r>
          </a:p>
        </p:txBody>
      </p:sp>
      <p:sp>
        <p:nvSpPr>
          <p:cNvPr id="2" name="矩形 1"/>
          <p:cNvSpPr/>
          <p:nvPr/>
        </p:nvSpPr>
        <p:spPr>
          <a:xfrm>
            <a:off x="2483768" y="404663"/>
            <a:ext cx="4623382" cy="584775"/>
          </a:xfrm>
          <a:prstGeom prst="rect">
            <a:avLst/>
          </a:prstGeom>
        </p:spPr>
        <p:txBody>
          <a:bodyPr wrap="none">
            <a:spAutoFit/>
          </a:bodyPr>
          <a:lstStyle/>
          <a:p>
            <a:pPr eaLnBrk="1" hangingPunct="1">
              <a:buFont typeface="Wingdings" pitchFamily="2" charset="2"/>
              <a:buNone/>
            </a:pPr>
            <a:r>
              <a:rPr lang="en-US" altLang="zh-CN" sz="3200" dirty="0">
                <a:solidFill>
                  <a:srgbClr val="4D4D4D"/>
                </a:solidFill>
                <a:latin typeface="微软雅黑" panose="020B0503020204020204" pitchFamily="34" charset="-122"/>
                <a:ea typeface="微软雅黑" panose="020B0503020204020204" pitchFamily="34" charset="-122"/>
              </a:rPr>
              <a:t>6.8</a:t>
            </a:r>
            <a:r>
              <a:rPr lang="en-US" altLang="zh-CN" sz="3200" dirty="0">
                <a:latin typeface="微软雅黑" panose="020B0503020204020204" pitchFamily="34" charset="-122"/>
                <a:ea typeface="微软雅黑" panose="020B0503020204020204" pitchFamily="34" charset="-122"/>
              </a:rPr>
              <a:t> </a:t>
            </a:r>
            <a:r>
              <a:rPr lang="zh-CN" altLang="en-US" sz="3200" dirty="0">
                <a:latin typeface="微软雅黑" panose="020B0503020204020204" pitchFamily="34" charset="-122"/>
                <a:ea typeface="微软雅黑" panose="020B0503020204020204" pitchFamily="34" charset="-122"/>
              </a:rPr>
              <a:t>批处理作业调度问题</a:t>
            </a:r>
          </a:p>
        </p:txBody>
      </p:sp>
    </p:spTree>
    <p:extLst>
      <p:ext uri="{BB962C8B-B14F-4D97-AF65-F5344CB8AC3E}">
        <p14:creationId xmlns:p14="http://schemas.microsoft.com/office/powerpoint/2010/main" val="9278100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1"/>
          </p:nvPr>
        </p:nvSpPr>
        <p:spPr>
          <a:xfrm>
            <a:off x="457200" y="862013"/>
            <a:ext cx="8229600" cy="5473700"/>
          </a:xfrm>
        </p:spPr>
        <p:txBody>
          <a:bodyPr/>
          <a:lstStyle/>
          <a:p>
            <a:pPr eaLnBrk="1" hangingPunct="1">
              <a:buFont typeface="Wingdings" pitchFamily="2" charset="2"/>
              <a:buNone/>
            </a:pPr>
            <a:r>
              <a:rPr lang="zh-CN" altLang="en-US" dirty="0"/>
              <a:t>实例：</a:t>
            </a:r>
            <a:r>
              <a:rPr kumimoji="1" lang="zh-CN" altLang="en-US" dirty="0"/>
              <a:t>设</a:t>
            </a:r>
            <a:r>
              <a:rPr kumimoji="1" lang="en-US" altLang="zh-CN" i="1" dirty="0"/>
              <a:t>J</a:t>
            </a:r>
            <a:r>
              <a:rPr kumimoji="1" lang="en-US" altLang="zh-CN" dirty="0"/>
              <a:t>={</a:t>
            </a:r>
            <a:r>
              <a:rPr kumimoji="1" lang="en-US" altLang="zh-CN" i="1" dirty="0"/>
              <a:t>J</a:t>
            </a:r>
            <a:r>
              <a:rPr kumimoji="1" lang="en-US" altLang="zh-CN" baseline="-25000" dirty="0"/>
              <a:t>1</a:t>
            </a:r>
            <a:r>
              <a:rPr kumimoji="1" lang="en-US" altLang="zh-CN" dirty="0"/>
              <a:t>, </a:t>
            </a:r>
            <a:r>
              <a:rPr kumimoji="1" lang="en-US" altLang="zh-CN" i="1" dirty="0"/>
              <a:t>J</a:t>
            </a:r>
            <a:r>
              <a:rPr kumimoji="1" lang="en-US" altLang="zh-CN" baseline="-25000" dirty="0"/>
              <a:t>2</a:t>
            </a:r>
            <a:r>
              <a:rPr kumimoji="1" lang="en-US" altLang="zh-CN" dirty="0"/>
              <a:t>, </a:t>
            </a:r>
            <a:r>
              <a:rPr kumimoji="1" lang="en-US" altLang="zh-CN" i="1" dirty="0"/>
              <a:t>J</a:t>
            </a:r>
            <a:r>
              <a:rPr kumimoji="1" lang="en-US" altLang="zh-CN" baseline="-25000" dirty="0"/>
              <a:t>3</a:t>
            </a:r>
            <a:r>
              <a:rPr kumimoji="1" lang="en-US" altLang="zh-CN" dirty="0"/>
              <a:t>, </a:t>
            </a:r>
            <a:r>
              <a:rPr kumimoji="1" lang="en-US" altLang="zh-CN" i="1" dirty="0"/>
              <a:t>J</a:t>
            </a:r>
            <a:r>
              <a:rPr kumimoji="1" lang="en-US" altLang="zh-CN" baseline="-25000" dirty="0"/>
              <a:t>4</a:t>
            </a:r>
            <a:r>
              <a:rPr kumimoji="1" lang="en-US" altLang="zh-CN" dirty="0"/>
              <a:t>}</a:t>
            </a:r>
            <a:r>
              <a:rPr kumimoji="1" lang="zh-CN" altLang="en-US" dirty="0"/>
              <a:t>是</a:t>
            </a:r>
            <a:r>
              <a:rPr kumimoji="1" lang="en-US" altLang="zh-CN" dirty="0"/>
              <a:t>4</a:t>
            </a:r>
            <a:r>
              <a:rPr kumimoji="1" lang="zh-CN" altLang="en-US" dirty="0"/>
              <a:t>个待处理的作业，需要的处理时间如下所示。</a:t>
            </a:r>
          </a:p>
          <a:p>
            <a:pPr eaLnBrk="1" hangingPunct="1">
              <a:buFont typeface="Wingdings" pitchFamily="2" charset="2"/>
              <a:buNone/>
            </a:pPr>
            <a:endParaRPr kumimoji="1" lang="zh-CN" altLang="en-US" sz="2400" dirty="0"/>
          </a:p>
          <a:p>
            <a:pPr eaLnBrk="1" hangingPunct="1">
              <a:buFont typeface="Wingdings" pitchFamily="2" charset="2"/>
              <a:buNone/>
            </a:pPr>
            <a:endParaRPr kumimoji="1" lang="zh-CN" altLang="en-US" sz="2400" dirty="0"/>
          </a:p>
          <a:p>
            <a:pPr eaLnBrk="1" hangingPunct="1">
              <a:buFont typeface="Wingdings" pitchFamily="2" charset="2"/>
              <a:buNone/>
            </a:pPr>
            <a:endParaRPr kumimoji="1" lang="zh-CN" altLang="en-US" sz="2400" dirty="0"/>
          </a:p>
          <a:p>
            <a:pPr eaLnBrk="1" hangingPunct="1">
              <a:buFont typeface="Wingdings" pitchFamily="2" charset="2"/>
              <a:buNone/>
            </a:pPr>
            <a:r>
              <a:rPr kumimoji="1" lang="zh-CN" altLang="en-US" dirty="0"/>
              <a:t>若处理顺序为</a:t>
            </a:r>
            <a:r>
              <a:rPr kumimoji="1" lang="en-US" altLang="zh-CN" dirty="0"/>
              <a:t>(</a:t>
            </a:r>
            <a:r>
              <a:rPr kumimoji="1" lang="en-US" altLang="zh-CN" i="1" dirty="0"/>
              <a:t>J</a:t>
            </a:r>
            <a:r>
              <a:rPr kumimoji="1" lang="en-US" altLang="zh-CN" baseline="-25000" dirty="0"/>
              <a:t>2</a:t>
            </a:r>
            <a:r>
              <a:rPr kumimoji="1" lang="en-US" altLang="zh-CN" dirty="0"/>
              <a:t>, </a:t>
            </a:r>
            <a:r>
              <a:rPr kumimoji="1" lang="en-US" altLang="zh-CN" i="1" dirty="0"/>
              <a:t>J</a:t>
            </a:r>
            <a:r>
              <a:rPr kumimoji="1" lang="en-US" altLang="zh-CN" baseline="-25000" dirty="0"/>
              <a:t>3</a:t>
            </a:r>
            <a:r>
              <a:rPr kumimoji="1" lang="en-US" altLang="zh-CN" dirty="0"/>
              <a:t>, </a:t>
            </a:r>
            <a:r>
              <a:rPr kumimoji="1" lang="en-US" altLang="zh-CN" i="1" dirty="0"/>
              <a:t>J</a:t>
            </a:r>
            <a:r>
              <a:rPr kumimoji="1" lang="en-US" altLang="zh-CN" baseline="-25000" dirty="0"/>
              <a:t>1</a:t>
            </a:r>
            <a:r>
              <a:rPr kumimoji="1" lang="en-US" altLang="zh-CN" dirty="0"/>
              <a:t>, </a:t>
            </a:r>
            <a:r>
              <a:rPr kumimoji="1" lang="en-US" altLang="zh-CN" i="1" dirty="0"/>
              <a:t>J</a:t>
            </a:r>
            <a:r>
              <a:rPr kumimoji="1" lang="en-US" altLang="zh-CN" baseline="-25000" dirty="0"/>
              <a:t>4</a:t>
            </a:r>
            <a:r>
              <a:rPr kumimoji="1" lang="en-US" altLang="zh-CN" dirty="0"/>
              <a:t>)</a:t>
            </a:r>
            <a:r>
              <a:rPr kumimoji="1" lang="zh-CN" altLang="en-US" dirty="0"/>
              <a:t>，则从作业</a:t>
            </a:r>
            <a:r>
              <a:rPr kumimoji="1" lang="en-US" altLang="zh-CN" dirty="0"/>
              <a:t>2</a:t>
            </a:r>
            <a:r>
              <a:rPr kumimoji="1" lang="zh-CN" altLang="en-US" dirty="0"/>
              <a:t>在机器</a:t>
            </a:r>
            <a:r>
              <a:rPr kumimoji="1" lang="en-US" altLang="zh-CN" dirty="0"/>
              <a:t>1</a:t>
            </a:r>
            <a:r>
              <a:rPr kumimoji="1" lang="zh-CN" altLang="en-US" dirty="0"/>
              <a:t>处理开始到作业</a:t>
            </a:r>
            <a:r>
              <a:rPr kumimoji="1" lang="en-US" altLang="zh-CN" dirty="0"/>
              <a:t>4</a:t>
            </a:r>
            <a:r>
              <a:rPr kumimoji="1" lang="zh-CN" altLang="en-US" dirty="0"/>
              <a:t>在机器</a:t>
            </a:r>
            <a:r>
              <a:rPr kumimoji="1" lang="en-US" altLang="zh-CN" dirty="0"/>
              <a:t>3</a:t>
            </a:r>
            <a:r>
              <a:rPr kumimoji="1" lang="zh-CN" altLang="en-US" dirty="0"/>
              <a:t>处理完成的调度方案如下：</a:t>
            </a:r>
          </a:p>
        </p:txBody>
      </p:sp>
      <p:grpSp>
        <p:nvGrpSpPr>
          <p:cNvPr id="43011" name="Group 48"/>
          <p:cNvGrpSpPr>
            <a:grpSpLocks/>
          </p:cNvGrpSpPr>
          <p:nvPr/>
        </p:nvGrpSpPr>
        <p:grpSpPr bwMode="auto">
          <a:xfrm>
            <a:off x="2339975" y="1943100"/>
            <a:ext cx="3765550" cy="1677988"/>
            <a:chOff x="1479" y="1026"/>
            <a:chExt cx="2372" cy="1057"/>
          </a:xfrm>
        </p:grpSpPr>
        <p:sp>
          <p:nvSpPr>
            <p:cNvPr id="43059" name="Text Box 49"/>
            <p:cNvSpPr txBox="1">
              <a:spLocks noChangeArrowheads="1"/>
            </p:cNvSpPr>
            <p:nvPr/>
          </p:nvSpPr>
          <p:spPr bwMode="auto">
            <a:xfrm>
              <a:off x="1479" y="1131"/>
              <a:ext cx="2252" cy="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endParaRPr lang="en-US" altLang="zh-CN" sz="2000" b="0">
                <a:latin typeface="Times New Roman" pitchFamily="18" charset="0"/>
                <a:ea typeface="宋体" charset="-122"/>
              </a:endParaRPr>
            </a:p>
            <a:p>
              <a:pPr algn="just"/>
              <a:endParaRPr lang="en-US" altLang="zh-CN" sz="2000" b="0">
                <a:latin typeface="Times New Roman" pitchFamily="18" charset="0"/>
                <a:ea typeface="宋体" charset="-122"/>
              </a:endParaRPr>
            </a:p>
            <a:p>
              <a:pPr algn="just"/>
              <a:r>
                <a:rPr lang="en-US" altLang="zh-CN" sz="2000" b="0" i="1">
                  <a:latin typeface="Times New Roman" pitchFamily="18" charset="0"/>
                  <a:ea typeface="宋体" charset="-122"/>
                </a:rPr>
                <a:t>T</a:t>
              </a:r>
              <a:r>
                <a:rPr lang="zh-CN" altLang="en-US" sz="2000" b="0">
                  <a:latin typeface="Times New Roman" pitchFamily="18" charset="0"/>
                  <a:ea typeface="宋体" charset="-122"/>
                </a:rPr>
                <a:t>＝ </a:t>
              </a:r>
            </a:p>
          </p:txBody>
        </p:sp>
        <p:sp>
          <p:nvSpPr>
            <p:cNvPr id="43060" name="AutoShape 50"/>
            <p:cNvSpPr>
              <a:spLocks noChangeArrowheads="1"/>
            </p:cNvSpPr>
            <p:nvPr/>
          </p:nvSpPr>
          <p:spPr bwMode="auto">
            <a:xfrm>
              <a:off x="2245" y="1186"/>
              <a:ext cx="1134" cy="785"/>
            </a:xfrm>
            <a:prstGeom prst="bracketPair">
              <a:avLst>
                <a:gd name="adj" fmla="val 6819"/>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54000" tIns="10800" rIns="18000" bIns="10800"/>
            <a:lstStyle/>
            <a:p>
              <a:pPr algn="just" eaLnBrk="0" hangingPunct="0"/>
              <a:r>
                <a:rPr lang="en-US" altLang="zh-CN" sz="2000" b="0">
                  <a:latin typeface="Times New Roman" pitchFamily="18" charset="0"/>
                  <a:ea typeface="宋体" charset="-122"/>
                </a:rPr>
                <a:t>5         7         9</a:t>
              </a:r>
            </a:p>
            <a:p>
              <a:pPr algn="just" eaLnBrk="0" hangingPunct="0"/>
              <a:r>
                <a:rPr lang="en-US" altLang="zh-CN" sz="2000" b="0">
                  <a:latin typeface="Times New Roman" pitchFamily="18" charset="0"/>
                  <a:ea typeface="宋体" charset="-122"/>
                </a:rPr>
                <a:t>10       5         2</a:t>
              </a:r>
            </a:p>
            <a:p>
              <a:pPr algn="just" eaLnBrk="0" hangingPunct="0"/>
              <a:r>
                <a:rPr lang="en-US" altLang="zh-CN" sz="2000" b="0">
                  <a:latin typeface="Times New Roman" pitchFamily="18" charset="0"/>
                  <a:ea typeface="宋体" charset="-122"/>
                </a:rPr>
                <a:t> 9        9         5</a:t>
              </a:r>
            </a:p>
            <a:p>
              <a:pPr algn="just" eaLnBrk="0" hangingPunct="0"/>
              <a:r>
                <a:rPr lang="en-US" altLang="zh-CN" sz="2000" b="0">
                  <a:latin typeface="Times New Roman" pitchFamily="18" charset="0"/>
                  <a:ea typeface="宋体" charset="-122"/>
                </a:rPr>
                <a:t> 7        8        10</a:t>
              </a:r>
            </a:p>
          </p:txBody>
        </p:sp>
        <p:sp>
          <p:nvSpPr>
            <p:cNvPr id="43061" name="Text Box 51"/>
            <p:cNvSpPr txBox="1">
              <a:spLocks noChangeArrowheads="1"/>
            </p:cNvSpPr>
            <p:nvPr/>
          </p:nvSpPr>
          <p:spPr bwMode="auto">
            <a:xfrm>
              <a:off x="1904" y="1220"/>
              <a:ext cx="314" cy="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r>
                <a:rPr lang="en-US" altLang="zh-CN" sz="2000" b="0" i="1">
                  <a:latin typeface="Times New Roman" pitchFamily="18" charset="0"/>
                  <a:ea typeface="宋体" charset="-122"/>
                </a:rPr>
                <a:t>J</a:t>
              </a:r>
              <a:r>
                <a:rPr lang="en-US" altLang="zh-CN" sz="2000" b="0" baseline="-25000">
                  <a:latin typeface="Times New Roman" pitchFamily="18" charset="0"/>
                  <a:ea typeface="宋体" charset="-122"/>
                </a:rPr>
                <a:t>1</a:t>
              </a:r>
              <a:endParaRPr lang="en-US" altLang="zh-CN" sz="2000" b="0">
                <a:latin typeface="Times New Roman" pitchFamily="18" charset="0"/>
                <a:ea typeface="宋体" charset="-122"/>
              </a:endParaRPr>
            </a:p>
            <a:p>
              <a:pPr algn="just"/>
              <a:r>
                <a:rPr lang="en-US" altLang="zh-CN" sz="2000" b="0" i="1">
                  <a:latin typeface="Times New Roman" pitchFamily="18" charset="0"/>
                  <a:ea typeface="宋体" charset="-122"/>
                </a:rPr>
                <a:t>J</a:t>
              </a:r>
              <a:r>
                <a:rPr lang="en-US" altLang="zh-CN" sz="2000" b="0" baseline="-25000">
                  <a:latin typeface="Times New Roman" pitchFamily="18" charset="0"/>
                  <a:ea typeface="宋体" charset="-122"/>
                </a:rPr>
                <a:t>2</a:t>
              </a:r>
              <a:endParaRPr lang="en-US" altLang="zh-CN" sz="2000" b="0">
                <a:latin typeface="Times New Roman" pitchFamily="18" charset="0"/>
                <a:ea typeface="宋体" charset="-122"/>
              </a:endParaRPr>
            </a:p>
            <a:p>
              <a:pPr algn="just"/>
              <a:r>
                <a:rPr lang="en-US" altLang="zh-CN" sz="2000" b="0" i="1">
                  <a:latin typeface="Times New Roman" pitchFamily="18" charset="0"/>
                  <a:ea typeface="宋体" charset="-122"/>
                </a:rPr>
                <a:t>J</a:t>
              </a:r>
              <a:r>
                <a:rPr lang="en-US" altLang="zh-CN" sz="2000" b="0" baseline="-25000">
                  <a:latin typeface="Times New Roman" pitchFamily="18" charset="0"/>
                  <a:ea typeface="宋体" charset="-122"/>
                </a:rPr>
                <a:t>3</a:t>
              </a:r>
              <a:endParaRPr lang="en-US" altLang="zh-CN" sz="2000" b="0">
                <a:latin typeface="Times New Roman" pitchFamily="18" charset="0"/>
                <a:ea typeface="宋体" charset="-122"/>
              </a:endParaRPr>
            </a:p>
            <a:p>
              <a:pPr algn="just"/>
              <a:r>
                <a:rPr lang="en-US" altLang="zh-CN" sz="2000" b="0" i="1">
                  <a:latin typeface="Times New Roman" pitchFamily="18" charset="0"/>
                  <a:ea typeface="宋体" charset="-122"/>
                </a:rPr>
                <a:t>J</a:t>
              </a:r>
              <a:r>
                <a:rPr lang="en-US" altLang="zh-CN" sz="2000" b="0" baseline="-25000">
                  <a:latin typeface="Times New Roman" pitchFamily="18" charset="0"/>
                  <a:ea typeface="宋体" charset="-122"/>
                </a:rPr>
                <a:t>4</a:t>
              </a:r>
              <a:endParaRPr lang="en-US" altLang="zh-CN" sz="2000" b="0">
                <a:latin typeface="Times New Roman" pitchFamily="18" charset="0"/>
                <a:ea typeface="宋体" charset="-122"/>
              </a:endParaRPr>
            </a:p>
          </p:txBody>
        </p:sp>
        <p:sp>
          <p:nvSpPr>
            <p:cNvPr id="43062" name="Text Box 52"/>
            <p:cNvSpPr txBox="1">
              <a:spLocks noChangeArrowheads="1"/>
            </p:cNvSpPr>
            <p:nvPr/>
          </p:nvSpPr>
          <p:spPr bwMode="auto">
            <a:xfrm>
              <a:off x="2218" y="1026"/>
              <a:ext cx="163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80000"/>
                </a:lnSpc>
              </a:pPr>
              <a:r>
                <a:rPr lang="zh-CN" altLang="en-US" sz="2000" b="0">
                  <a:latin typeface="Times New Roman" pitchFamily="18" charset="0"/>
                  <a:ea typeface="宋体" charset="-122"/>
                </a:rPr>
                <a:t>机器</a:t>
              </a:r>
              <a:r>
                <a:rPr lang="en-US" altLang="zh-CN" sz="2000" b="0">
                  <a:latin typeface="Times New Roman" pitchFamily="18" charset="0"/>
                  <a:ea typeface="宋体" charset="-122"/>
                </a:rPr>
                <a:t>1 </a:t>
              </a:r>
              <a:r>
                <a:rPr lang="zh-CN" altLang="en-US" sz="2000" b="0">
                  <a:latin typeface="Times New Roman" pitchFamily="18" charset="0"/>
                  <a:ea typeface="宋体" charset="-122"/>
                </a:rPr>
                <a:t>机器</a:t>
              </a:r>
              <a:r>
                <a:rPr lang="en-US" altLang="zh-CN" sz="2000" b="0">
                  <a:latin typeface="Times New Roman" pitchFamily="18" charset="0"/>
                  <a:ea typeface="宋体" charset="-122"/>
                </a:rPr>
                <a:t>2 </a:t>
              </a:r>
              <a:r>
                <a:rPr lang="zh-CN" altLang="en-US" sz="2000" b="0">
                  <a:latin typeface="Times New Roman" pitchFamily="18" charset="0"/>
                  <a:ea typeface="宋体" charset="-122"/>
                </a:rPr>
                <a:t>机器</a:t>
              </a:r>
              <a:r>
                <a:rPr lang="en-US" altLang="zh-CN" sz="2000" b="0">
                  <a:latin typeface="Times New Roman" pitchFamily="18" charset="0"/>
                  <a:ea typeface="宋体" charset="-122"/>
                </a:rPr>
                <a:t>3</a:t>
              </a:r>
            </a:p>
          </p:txBody>
        </p:sp>
      </p:grpSp>
      <p:grpSp>
        <p:nvGrpSpPr>
          <p:cNvPr id="43012" name="Group 102"/>
          <p:cNvGrpSpPr>
            <a:grpSpLocks/>
          </p:cNvGrpSpPr>
          <p:nvPr/>
        </p:nvGrpSpPr>
        <p:grpSpPr bwMode="auto">
          <a:xfrm>
            <a:off x="684213" y="4614863"/>
            <a:ext cx="7559675" cy="1720850"/>
            <a:chOff x="431" y="2800"/>
            <a:chExt cx="4762" cy="1084"/>
          </a:xfrm>
        </p:grpSpPr>
        <p:sp>
          <p:nvSpPr>
            <p:cNvPr id="43016" name="Line 58"/>
            <p:cNvSpPr>
              <a:spLocks noChangeShapeType="1"/>
            </p:cNvSpPr>
            <p:nvPr/>
          </p:nvSpPr>
          <p:spPr bwMode="auto">
            <a:xfrm>
              <a:off x="943" y="2942"/>
              <a:ext cx="0" cy="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7" name="Line 59"/>
            <p:cNvSpPr>
              <a:spLocks noChangeShapeType="1"/>
            </p:cNvSpPr>
            <p:nvPr/>
          </p:nvSpPr>
          <p:spPr bwMode="auto">
            <a:xfrm>
              <a:off x="948" y="2982"/>
              <a:ext cx="7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8" name="Line 60"/>
            <p:cNvSpPr>
              <a:spLocks noChangeShapeType="1"/>
            </p:cNvSpPr>
            <p:nvPr/>
          </p:nvSpPr>
          <p:spPr bwMode="auto">
            <a:xfrm>
              <a:off x="1729" y="2939"/>
              <a:ext cx="0" cy="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9" name="Line 61"/>
            <p:cNvSpPr>
              <a:spLocks noChangeShapeType="1"/>
            </p:cNvSpPr>
            <p:nvPr/>
          </p:nvSpPr>
          <p:spPr bwMode="auto">
            <a:xfrm>
              <a:off x="1725" y="2983"/>
              <a:ext cx="69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0" name="Line 62"/>
            <p:cNvSpPr>
              <a:spLocks noChangeShapeType="1"/>
            </p:cNvSpPr>
            <p:nvPr/>
          </p:nvSpPr>
          <p:spPr bwMode="auto">
            <a:xfrm>
              <a:off x="2426" y="2941"/>
              <a:ext cx="0" cy="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1" name="Line 63"/>
            <p:cNvSpPr>
              <a:spLocks noChangeShapeType="1"/>
            </p:cNvSpPr>
            <p:nvPr/>
          </p:nvSpPr>
          <p:spPr bwMode="auto">
            <a:xfrm>
              <a:off x="2434" y="2983"/>
              <a:ext cx="38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2" name="Line 64"/>
            <p:cNvSpPr>
              <a:spLocks noChangeShapeType="1"/>
            </p:cNvSpPr>
            <p:nvPr/>
          </p:nvSpPr>
          <p:spPr bwMode="auto">
            <a:xfrm>
              <a:off x="2829" y="2943"/>
              <a:ext cx="0" cy="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3" name="Text Box 65"/>
            <p:cNvSpPr txBox="1">
              <a:spLocks noChangeArrowheads="1"/>
            </p:cNvSpPr>
            <p:nvPr/>
          </p:nvSpPr>
          <p:spPr bwMode="auto">
            <a:xfrm>
              <a:off x="1264" y="2800"/>
              <a:ext cx="2118"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80000"/>
                </a:lnSpc>
              </a:pPr>
              <a:r>
                <a:rPr lang="en-US" altLang="zh-CN" sz="2000" i="1">
                  <a:latin typeface="Times New Roman" pitchFamily="18" charset="0"/>
                  <a:ea typeface="宋体" charset="-122"/>
                </a:rPr>
                <a:t>J</a:t>
              </a:r>
              <a:r>
                <a:rPr lang="en-US" altLang="zh-CN" sz="2000" baseline="-25000">
                  <a:latin typeface="Times New Roman" pitchFamily="18" charset="0"/>
                  <a:ea typeface="宋体" charset="-122"/>
                </a:rPr>
                <a:t>2</a:t>
              </a:r>
              <a:r>
                <a:rPr lang="en-US" altLang="zh-CN" sz="2000">
                  <a:latin typeface="Times New Roman" pitchFamily="18" charset="0"/>
                  <a:ea typeface="宋体" charset="-122"/>
                </a:rPr>
                <a:t>:10       </a:t>
              </a:r>
              <a:r>
                <a:rPr lang="en-US" altLang="zh-CN" sz="2000" i="1">
                  <a:latin typeface="Times New Roman" pitchFamily="18" charset="0"/>
                  <a:ea typeface="宋体" charset="-122"/>
                </a:rPr>
                <a:t>J</a:t>
              </a:r>
              <a:r>
                <a:rPr lang="en-US" altLang="zh-CN" sz="2000" baseline="-25000">
                  <a:latin typeface="Times New Roman" pitchFamily="18" charset="0"/>
                  <a:ea typeface="宋体" charset="-122"/>
                </a:rPr>
                <a:t>3</a:t>
              </a:r>
              <a:r>
                <a:rPr lang="en-US" altLang="zh-CN" sz="2000">
                  <a:latin typeface="Times New Roman" pitchFamily="18" charset="0"/>
                  <a:ea typeface="宋体" charset="-122"/>
                </a:rPr>
                <a:t>:9      </a:t>
              </a:r>
              <a:r>
                <a:rPr lang="en-US" altLang="zh-CN" sz="2000" i="1">
                  <a:latin typeface="Times New Roman" pitchFamily="18" charset="0"/>
                  <a:ea typeface="宋体" charset="-122"/>
                </a:rPr>
                <a:t>J</a:t>
              </a:r>
              <a:r>
                <a:rPr lang="en-US" altLang="zh-CN" sz="2000" baseline="-25000">
                  <a:latin typeface="Times New Roman" pitchFamily="18" charset="0"/>
                  <a:ea typeface="宋体" charset="-122"/>
                </a:rPr>
                <a:t>1</a:t>
              </a:r>
              <a:r>
                <a:rPr lang="en-US" altLang="zh-CN" sz="2000">
                  <a:latin typeface="Times New Roman" pitchFamily="18" charset="0"/>
                  <a:ea typeface="宋体" charset="-122"/>
                </a:rPr>
                <a:t>:5     </a:t>
              </a:r>
              <a:r>
                <a:rPr lang="en-US" altLang="zh-CN" sz="2000" i="1">
                  <a:latin typeface="Times New Roman" pitchFamily="18" charset="0"/>
                  <a:ea typeface="宋体" charset="-122"/>
                </a:rPr>
                <a:t>J</a:t>
              </a:r>
              <a:r>
                <a:rPr lang="en-US" altLang="zh-CN" sz="2000" baseline="-25000">
                  <a:latin typeface="Times New Roman" pitchFamily="18" charset="0"/>
                  <a:ea typeface="宋体" charset="-122"/>
                </a:rPr>
                <a:t>4</a:t>
              </a:r>
              <a:r>
                <a:rPr lang="en-US" altLang="zh-CN" sz="2000">
                  <a:latin typeface="Times New Roman" pitchFamily="18" charset="0"/>
                  <a:ea typeface="宋体" charset="-122"/>
                </a:rPr>
                <a:t>:7</a:t>
              </a:r>
            </a:p>
          </p:txBody>
        </p:sp>
        <p:sp>
          <p:nvSpPr>
            <p:cNvPr id="43024" name="Line 66"/>
            <p:cNvSpPr>
              <a:spLocks noChangeShapeType="1"/>
            </p:cNvSpPr>
            <p:nvPr/>
          </p:nvSpPr>
          <p:spPr bwMode="auto">
            <a:xfrm>
              <a:off x="943" y="3247"/>
              <a:ext cx="0" cy="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5" name="Line 67"/>
            <p:cNvSpPr>
              <a:spLocks noChangeShapeType="1"/>
            </p:cNvSpPr>
            <p:nvPr/>
          </p:nvSpPr>
          <p:spPr bwMode="auto">
            <a:xfrm>
              <a:off x="950" y="3288"/>
              <a:ext cx="775"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6" name="Line 68"/>
            <p:cNvSpPr>
              <a:spLocks noChangeShapeType="1"/>
            </p:cNvSpPr>
            <p:nvPr/>
          </p:nvSpPr>
          <p:spPr bwMode="auto">
            <a:xfrm>
              <a:off x="1729" y="3252"/>
              <a:ext cx="0" cy="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7" name="Line 69"/>
            <p:cNvSpPr>
              <a:spLocks noChangeShapeType="1"/>
            </p:cNvSpPr>
            <p:nvPr/>
          </p:nvSpPr>
          <p:spPr bwMode="auto">
            <a:xfrm>
              <a:off x="3690" y="3288"/>
              <a:ext cx="6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8" name="Line 70"/>
            <p:cNvSpPr>
              <a:spLocks noChangeShapeType="1"/>
            </p:cNvSpPr>
            <p:nvPr/>
          </p:nvSpPr>
          <p:spPr bwMode="auto">
            <a:xfrm>
              <a:off x="1729" y="3288"/>
              <a:ext cx="38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9" name="Line 71"/>
            <p:cNvSpPr>
              <a:spLocks noChangeShapeType="1"/>
            </p:cNvSpPr>
            <p:nvPr/>
          </p:nvSpPr>
          <p:spPr bwMode="auto">
            <a:xfrm>
              <a:off x="3690" y="3254"/>
              <a:ext cx="0" cy="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0" name="Line 72"/>
            <p:cNvSpPr>
              <a:spLocks noChangeShapeType="1"/>
            </p:cNvSpPr>
            <p:nvPr/>
          </p:nvSpPr>
          <p:spPr bwMode="auto">
            <a:xfrm>
              <a:off x="4305" y="3249"/>
              <a:ext cx="0" cy="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1" name="Text Box 73"/>
            <p:cNvSpPr txBox="1">
              <a:spLocks noChangeArrowheads="1"/>
            </p:cNvSpPr>
            <p:nvPr/>
          </p:nvSpPr>
          <p:spPr bwMode="auto">
            <a:xfrm>
              <a:off x="431" y="2888"/>
              <a:ext cx="466" cy="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r>
                <a:rPr lang="zh-CN" altLang="en-US" sz="2000">
                  <a:latin typeface="Times New Roman" pitchFamily="18" charset="0"/>
                  <a:ea typeface="宋体" charset="-122"/>
                </a:rPr>
                <a:t>机器</a:t>
              </a:r>
              <a:r>
                <a:rPr lang="en-US" altLang="zh-CN" sz="2000">
                  <a:latin typeface="Times New Roman" pitchFamily="18" charset="0"/>
                  <a:ea typeface="宋体" charset="-122"/>
                </a:rPr>
                <a:t>1</a:t>
              </a:r>
            </a:p>
            <a:p>
              <a:pPr algn="just">
                <a:spcBef>
                  <a:spcPts val="1000"/>
                </a:spcBef>
                <a:spcAft>
                  <a:spcPts val="1000"/>
                </a:spcAft>
              </a:pPr>
              <a:r>
                <a:rPr lang="zh-CN" altLang="en-US" sz="2000">
                  <a:latin typeface="Times New Roman" pitchFamily="18" charset="0"/>
                  <a:ea typeface="宋体" charset="-122"/>
                </a:rPr>
                <a:t>机器</a:t>
              </a:r>
              <a:r>
                <a:rPr lang="en-US" altLang="zh-CN" sz="2000">
                  <a:latin typeface="Times New Roman" pitchFamily="18" charset="0"/>
                  <a:ea typeface="宋体" charset="-122"/>
                </a:rPr>
                <a:t>2</a:t>
              </a:r>
            </a:p>
            <a:p>
              <a:pPr algn="just"/>
              <a:r>
                <a:rPr lang="zh-CN" altLang="en-US" sz="2000">
                  <a:latin typeface="Times New Roman" pitchFamily="18" charset="0"/>
                  <a:ea typeface="宋体" charset="-122"/>
                </a:rPr>
                <a:t>机器</a:t>
              </a:r>
              <a:r>
                <a:rPr lang="en-US" altLang="zh-CN" sz="2000">
                  <a:latin typeface="Times New Roman" pitchFamily="18" charset="0"/>
                  <a:ea typeface="宋体" charset="-122"/>
                </a:rPr>
                <a:t>3</a:t>
              </a:r>
            </a:p>
          </p:txBody>
        </p:sp>
        <p:sp>
          <p:nvSpPr>
            <p:cNvPr id="43032" name="Line 74"/>
            <p:cNvSpPr>
              <a:spLocks noChangeShapeType="1"/>
            </p:cNvSpPr>
            <p:nvPr/>
          </p:nvSpPr>
          <p:spPr bwMode="auto">
            <a:xfrm>
              <a:off x="2440" y="3287"/>
              <a:ext cx="69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3" name="Line 75"/>
            <p:cNvSpPr>
              <a:spLocks noChangeShapeType="1"/>
            </p:cNvSpPr>
            <p:nvPr/>
          </p:nvSpPr>
          <p:spPr bwMode="auto">
            <a:xfrm>
              <a:off x="3143" y="3248"/>
              <a:ext cx="0" cy="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4" name="Line 76"/>
            <p:cNvSpPr>
              <a:spLocks noChangeShapeType="1"/>
            </p:cNvSpPr>
            <p:nvPr/>
          </p:nvSpPr>
          <p:spPr bwMode="auto">
            <a:xfrm>
              <a:off x="2440" y="3250"/>
              <a:ext cx="0" cy="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5" name="Line 77"/>
            <p:cNvSpPr>
              <a:spLocks noChangeShapeType="1"/>
            </p:cNvSpPr>
            <p:nvPr/>
          </p:nvSpPr>
          <p:spPr bwMode="auto">
            <a:xfrm>
              <a:off x="943" y="3540"/>
              <a:ext cx="0" cy="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6" name="Line 78"/>
            <p:cNvSpPr>
              <a:spLocks noChangeShapeType="1"/>
            </p:cNvSpPr>
            <p:nvPr/>
          </p:nvSpPr>
          <p:spPr bwMode="auto">
            <a:xfrm>
              <a:off x="950" y="3582"/>
              <a:ext cx="1162"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7" name="Line 79"/>
            <p:cNvSpPr>
              <a:spLocks noChangeShapeType="1"/>
            </p:cNvSpPr>
            <p:nvPr/>
          </p:nvSpPr>
          <p:spPr bwMode="auto">
            <a:xfrm>
              <a:off x="2125" y="3545"/>
              <a:ext cx="0" cy="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8" name="Line 80"/>
            <p:cNvSpPr>
              <a:spLocks noChangeShapeType="1"/>
            </p:cNvSpPr>
            <p:nvPr/>
          </p:nvSpPr>
          <p:spPr bwMode="auto">
            <a:xfrm flipV="1">
              <a:off x="3538" y="3585"/>
              <a:ext cx="174"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9" name="Line 81"/>
            <p:cNvSpPr>
              <a:spLocks noChangeShapeType="1"/>
            </p:cNvSpPr>
            <p:nvPr/>
          </p:nvSpPr>
          <p:spPr bwMode="auto">
            <a:xfrm>
              <a:off x="2132" y="3583"/>
              <a:ext cx="15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0" name="Line 82"/>
            <p:cNvSpPr>
              <a:spLocks noChangeShapeType="1"/>
            </p:cNvSpPr>
            <p:nvPr/>
          </p:nvSpPr>
          <p:spPr bwMode="auto">
            <a:xfrm>
              <a:off x="3540" y="3547"/>
              <a:ext cx="0" cy="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1" name="Line 83"/>
            <p:cNvSpPr>
              <a:spLocks noChangeShapeType="1"/>
            </p:cNvSpPr>
            <p:nvPr/>
          </p:nvSpPr>
          <p:spPr bwMode="auto">
            <a:xfrm>
              <a:off x="4421" y="3548"/>
              <a:ext cx="0" cy="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2" name="Line 84"/>
            <p:cNvSpPr>
              <a:spLocks noChangeShapeType="1"/>
            </p:cNvSpPr>
            <p:nvPr/>
          </p:nvSpPr>
          <p:spPr bwMode="auto">
            <a:xfrm>
              <a:off x="2296" y="3582"/>
              <a:ext cx="839"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3" name="Line 85"/>
            <p:cNvSpPr>
              <a:spLocks noChangeShapeType="1"/>
            </p:cNvSpPr>
            <p:nvPr/>
          </p:nvSpPr>
          <p:spPr bwMode="auto">
            <a:xfrm>
              <a:off x="3143" y="3547"/>
              <a:ext cx="0" cy="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4" name="Text Box 86"/>
            <p:cNvSpPr txBox="1">
              <a:spLocks noChangeArrowheads="1"/>
            </p:cNvSpPr>
            <p:nvPr/>
          </p:nvSpPr>
          <p:spPr bwMode="auto">
            <a:xfrm>
              <a:off x="1393" y="3752"/>
              <a:ext cx="2848"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80000"/>
                </a:lnSpc>
              </a:pPr>
              <a:r>
                <a:rPr lang="en-US" altLang="zh-CN" sz="2000" dirty="0">
                  <a:latin typeface="Times New Roman" pitchFamily="18" charset="0"/>
                  <a:ea typeface="宋体" charset="-122"/>
                </a:rPr>
                <a:t>(       </a:t>
              </a:r>
              <a:r>
                <a:rPr lang="zh-CN" altLang="en-US" sz="2000" dirty="0">
                  <a:latin typeface="Times New Roman" pitchFamily="18" charset="0"/>
                  <a:ea typeface="宋体" charset="-122"/>
                </a:rPr>
                <a:t>表示空闲，最后完成处理时间为</a:t>
              </a:r>
              <a:r>
                <a:rPr lang="en-US" altLang="zh-CN" sz="2000" dirty="0">
                  <a:latin typeface="Times New Roman" pitchFamily="18" charset="0"/>
                  <a:ea typeface="宋体" charset="-122"/>
                </a:rPr>
                <a:t>54)</a:t>
              </a:r>
            </a:p>
          </p:txBody>
        </p:sp>
        <p:sp>
          <p:nvSpPr>
            <p:cNvPr id="43045" name="Line 87"/>
            <p:cNvSpPr>
              <a:spLocks noChangeShapeType="1"/>
            </p:cNvSpPr>
            <p:nvPr/>
          </p:nvSpPr>
          <p:spPr bwMode="auto">
            <a:xfrm>
              <a:off x="2830" y="2982"/>
              <a:ext cx="54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6" name="Line 88"/>
            <p:cNvSpPr>
              <a:spLocks noChangeShapeType="1"/>
            </p:cNvSpPr>
            <p:nvPr/>
          </p:nvSpPr>
          <p:spPr bwMode="auto">
            <a:xfrm>
              <a:off x="3376" y="2942"/>
              <a:ext cx="0" cy="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7" name="Text Box 89"/>
            <p:cNvSpPr txBox="1">
              <a:spLocks noChangeArrowheads="1"/>
            </p:cNvSpPr>
            <p:nvPr/>
          </p:nvSpPr>
          <p:spPr bwMode="auto">
            <a:xfrm>
              <a:off x="1073" y="3109"/>
              <a:ext cx="3464"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80000"/>
                </a:lnSpc>
              </a:pPr>
              <a:r>
                <a:rPr lang="zh-CN" altLang="en-US" sz="2000">
                  <a:solidFill>
                    <a:srgbClr val="009900"/>
                  </a:solidFill>
                  <a:latin typeface="Times New Roman" pitchFamily="18" charset="0"/>
                  <a:ea typeface="宋体" charset="-122"/>
                </a:rPr>
                <a:t>空闲</a:t>
              </a:r>
              <a:r>
                <a:rPr lang="en-US" altLang="zh-CN" sz="2000">
                  <a:solidFill>
                    <a:srgbClr val="009900"/>
                  </a:solidFill>
                  <a:latin typeface="Times New Roman" pitchFamily="18" charset="0"/>
                  <a:ea typeface="宋体" charset="-122"/>
                </a:rPr>
                <a:t>:10</a:t>
              </a:r>
              <a:r>
                <a:rPr lang="en-US" altLang="zh-CN" sz="2000">
                  <a:latin typeface="Times New Roman" pitchFamily="18" charset="0"/>
                  <a:ea typeface="宋体" charset="-122"/>
                </a:rPr>
                <a:t>    </a:t>
              </a:r>
              <a:r>
                <a:rPr lang="en-US" altLang="zh-CN" sz="2000" i="1">
                  <a:latin typeface="Times New Roman" pitchFamily="18" charset="0"/>
                  <a:ea typeface="宋体" charset="-122"/>
                </a:rPr>
                <a:t>J</a:t>
              </a:r>
              <a:r>
                <a:rPr lang="en-US" altLang="zh-CN" sz="2000" baseline="-25000">
                  <a:latin typeface="Times New Roman" pitchFamily="18" charset="0"/>
                  <a:ea typeface="宋体" charset="-122"/>
                </a:rPr>
                <a:t>2</a:t>
              </a:r>
              <a:r>
                <a:rPr lang="en-US" altLang="zh-CN" sz="2000">
                  <a:latin typeface="Times New Roman" pitchFamily="18" charset="0"/>
                  <a:ea typeface="宋体" charset="-122"/>
                </a:rPr>
                <a:t>:5 </a:t>
              </a:r>
              <a:r>
                <a:rPr lang="zh-CN" altLang="en-US" sz="1600">
                  <a:solidFill>
                    <a:srgbClr val="009900"/>
                  </a:solidFill>
                  <a:latin typeface="Times New Roman" pitchFamily="18" charset="0"/>
                  <a:ea typeface="宋体" charset="-122"/>
                </a:rPr>
                <a:t>空闲</a:t>
              </a:r>
              <a:r>
                <a:rPr lang="en-US" altLang="zh-CN" sz="1600">
                  <a:solidFill>
                    <a:srgbClr val="009900"/>
                  </a:solidFill>
                  <a:latin typeface="Times New Roman" pitchFamily="18" charset="0"/>
                  <a:ea typeface="宋体" charset="-122"/>
                </a:rPr>
                <a:t>:4</a:t>
              </a:r>
              <a:r>
                <a:rPr lang="en-US" altLang="zh-CN" sz="2000">
                  <a:latin typeface="Times New Roman" pitchFamily="18" charset="0"/>
                  <a:ea typeface="宋体" charset="-122"/>
                </a:rPr>
                <a:t>      </a:t>
              </a:r>
              <a:r>
                <a:rPr lang="en-US" altLang="zh-CN" sz="2000" i="1">
                  <a:latin typeface="Times New Roman" pitchFamily="18" charset="0"/>
                  <a:ea typeface="宋体" charset="-122"/>
                </a:rPr>
                <a:t>J</a:t>
              </a:r>
              <a:r>
                <a:rPr lang="en-US" altLang="zh-CN" sz="2000" baseline="-25000">
                  <a:latin typeface="Times New Roman" pitchFamily="18" charset="0"/>
                  <a:ea typeface="宋体" charset="-122"/>
                </a:rPr>
                <a:t>3</a:t>
              </a:r>
              <a:r>
                <a:rPr lang="en-US" altLang="zh-CN" sz="2000">
                  <a:latin typeface="Times New Roman" pitchFamily="18" charset="0"/>
                  <a:ea typeface="宋体" charset="-122"/>
                </a:rPr>
                <a:t>:9          </a:t>
              </a:r>
              <a:r>
                <a:rPr lang="en-US" altLang="zh-CN" sz="2000" i="1">
                  <a:latin typeface="Times New Roman" pitchFamily="18" charset="0"/>
                  <a:ea typeface="宋体" charset="-122"/>
                </a:rPr>
                <a:t>J</a:t>
              </a:r>
              <a:r>
                <a:rPr lang="en-US" altLang="zh-CN" sz="2000" baseline="-25000">
                  <a:latin typeface="Times New Roman" pitchFamily="18" charset="0"/>
                  <a:ea typeface="宋体" charset="-122"/>
                </a:rPr>
                <a:t>1</a:t>
              </a:r>
              <a:r>
                <a:rPr lang="en-US" altLang="zh-CN" sz="2000">
                  <a:latin typeface="Times New Roman" pitchFamily="18" charset="0"/>
                  <a:ea typeface="宋体" charset="-122"/>
                </a:rPr>
                <a:t>:7      </a:t>
              </a:r>
              <a:r>
                <a:rPr lang="en-US" altLang="zh-CN" sz="2000" i="1">
                  <a:latin typeface="Times New Roman" pitchFamily="18" charset="0"/>
                  <a:ea typeface="宋体" charset="-122"/>
                </a:rPr>
                <a:t>J</a:t>
              </a:r>
              <a:r>
                <a:rPr lang="en-US" altLang="zh-CN" sz="2000" baseline="-25000">
                  <a:latin typeface="Times New Roman" pitchFamily="18" charset="0"/>
                  <a:ea typeface="宋体" charset="-122"/>
                </a:rPr>
                <a:t>4</a:t>
              </a:r>
              <a:r>
                <a:rPr lang="en-US" altLang="zh-CN" sz="2000">
                  <a:latin typeface="Times New Roman" pitchFamily="18" charset="0"/>
                  <a:ea typeface="宋体" charset="-122"/>
                </a:rPr>
                <a:t>:8</a:t>
              </a:r>
            </a:p>
          </p:txBody>
        </p:sp>
        <p:sp>
          <p:nvSpPr>
            <p:cNvPr id="43048" name="Line 90"/>
            <p:cNvSpPr>
              <a:spLocks noChangeShapeType="1"/>
            </p:cNvSpPr>
            <p:nvPr/>
          </p:nvSpPr>
          <p:spPr bwMode="auto">
            <a:xfrm>
              <a:off x="2118" y="3248"/>
              <a:ext cx="0" cy="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9" name="Line 91"/>
            <p:cNvSpPr>
              <a:spLocks noChangeShapeType="1"/>
            </p:cNvSpPr>
            <p:nvPr/>
          </p:nvSpPr>
          <p:spPr bwMode="auto">
            <a:xfrm>
              <a:off x="2125" y="3288"/>
              <a:ext cx="31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0" name="Line 92"/>
            <p:cNvSpPr>
              <a:spLocks noChangeShapeType="1"/>
            </p:cNvSpPr>
            <p:nvPr/>
          </p:nvSpPr>
          <p:spPr bwMode="auto">
            <a:xfrm>
              <a:off x="3148" y="3288"/>
              <a:ext cx="54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1" name="Text Box 93"/>
            <p:cNvSpPr txBox="1">
              <a:spLocks noChangeArrowheads="1"/>
            </p:cNvSpPr>
            <p:nvPr/>
          </p:nvSpPr>
          <p:spPr bwMode="auto">
            <a:xfrm>
              <a:off x="1305" y="3398"/>
              <a:ext cx="3738"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80000"/>
                </a:lnSpc>
              </a:pPr>
              <a:r>
                <a:rPr lang="zh-CN" altLang="en-US" sz="2000">
                  <a:solidFill>
                    <a:srgbClr val="009900"/>
                  </a:solidFill>
                  <a:latin typeface="Times New Roman" pitchFamily="18" charset="0"/>
                  <a:ea typeface="宋体" charset="-122"/>
                </a:rPr>
                <a:t>空闲</a:t>
              </a:r>
              <a:r>
                <a:rPr lang="en-US" altLang="zh-CN" sz="2000">
                  <a:solidFill>
                    <a:srgbClr val="009900"/>
                  </a:solidFill>
                  <a:latin typeface="Times New Roman" pitchFamily="18" charset="0"/>
                  <a:ea typeface="宋体" charset="-122"/>
                </a:rPr>
                <a:t>:15</a:t>
              </a:r>
              <a:r>
                <a:rPr lang="en-US" altLang="zh-CN" sz="2000">
                  <a:latin typeface="Times New Roman" pitchFamily="18" charset="0"/>
                  <a:ea typeface="宋体" charset="-122"/>
                </a:rPr>
                <a:t>      </a:t>
              </a:r>
              <a:r>
                <a:rPr lang="en-US" altLang="zh-CN" sz="2000" i="1">
                  <a:latin typeface="Times New Roman" pitchFamily="18" charset="0"/>
                  <a:ea typeface="宋体" charset="-122"/>
                </a:rPr>
                <a:t>J</a:t>
              </a:r>
              <a:r>
                <a:rPr lang="en-US" altLang="zh-CN" sz="2000" baseline="-25000">
                  <a:latin typeface="Times New Roman" pitchFamily="18" charset="0"/>
                  <a:ea typeface="宋体" charset="-122"/>
                </a:rPr>
                <a:t>2</a:t>
              </a:r>
              <a:r>
                <a:rPr lang="en-US" altLang="zh-CN" sz="2000">
                  <a:latin typeface="Times New Roman" pitchFamily="18" charset="0"/>
                  <a:ea typeface="宋体" charset="-122"/>
                </a:rPr>
                <a:t>:2 </a:t>
              </a:r>
              <a:r>
                <a:rPr lang="zh-CN" altLang="en-US" sz="2000">
                  <a:solidFill>
                    <a:srgbClr val="009900"/>
                  </a:solidFill>
                  <a:latin typeface="Times New Roman" pitchFamily="18" charset="0"/>
                  <a:ea typeface="宋体" charset="-122"/>
                </a:rPr>
                <a:t>空闲</a:t>
              </a:r>
              <a:r>
                <a:rPr lang="en-US" altLang="zh-CN" sz="2000">
                  <a:solidFill>
                    <a:srgbClr val="009900"/>
                  </a:solidFill>
                  <a:latin typeface="Times New Roman" pitchFamily="18" charset="0"/>
                  <a:ea typeface="宋体" charset="-122"/>
                </a:rPr>
                <a:t>:11</a:t>
              </a:r>
              <a:r>
                <a:rPr lang="en-US" altLang="zh-CN" sz="2000">
                  <a:latin typeface="Times New Roman" pitchFamily="18" charset="0"/>
                  <a:ea typeface="宋体" charset="-122"/>
                </a:rPr>
                <a:t>      </a:t>
              </a:r>
              <a:r>
                <a:rPr lang="en-US" altLang="zh-CN" sz="2000" i="1">
                  <a:latin typeface="Times New Roman" pitchFamily="18" charset="0"/>
                  <a:ea typeface="宋体" charset="-122"/>
                </a:rPr>
                <a:t>J</a:t>
              </a:r>
              <a:r>
                <a:rPr lang="en-US" altLang="zh-CN" sz="2000" baseline="-25000">
                  <a:latin typeface="Times New Roman" pitchFamily="18" charset="0"/>
                  <a:ea typeface="宋体" charset="-122"/>
                </a:rPr>
                <a:t>3</a:t>
              </a:r>
              <a:r>
                <a:rPr lang="en-US" altLang="zh-CN" sz="2000">
                  <a:latin typeface="Times New Roman" pitchFamily="18" charset="0"/>
                  <a:ea typeface="宋体" charset="-122"/>
                </a:rPr>
                <a:t>:5 </a:t>
              </a:r>
              <a:r>
                <a:rPr lang="zh-CN" altLang="en-US" sz="1600">
                  <a:solidFill>
                    <a:srgbClr val="009900"/>
                  </a:solidFill>
                  <a:latin typeface="Times New Roman" pitchFamily="18" charset="0"/>
                  <a:ea typeface="宋体" charset="-122"/>
                </a:rPr>
                <a:t>空闲</a:t>
              </a:r>
              <a:r>
                <a:rPr lang="en-US" altLang="zh-CN" sz="1600">
                  <a:solidFill>
                    <a:srgbClr val="009900"/>
                  </a:solidFill>
                  <a:latin typeface="Times New Roman" pitchFamily="18" charset="0"/>
                  <a:ea typeface="宋体" charset="-122"/>
                </a:rPr>
                <a:t>:2</a:t>
              </a:r>
              <a:r>
                <a:rPr lang="en-US" altLang="zh-CN" sz="2000">
                  <a:latin typeface="Times New Roman" pitchFamily="18" charset="0"/>
                  <a:ea typeface="宋体" charset="-122"/>
                </a:rPr>
                <a:t>   </a:t>
              </a:r>
              <a:r>
                <a:rPr lang="en-US" altLang="zh-CN" sz="2000" i="1">
                  <a:latin typeface="Times New Roman" pitchFamily="18" charset="0"/>
                  <a:ea typeface="宋体" charset="-122"/>
                </a:rPr>
                <a:t>J</a:t>
              </a:r>
              <a:r>
                <a:rPr lang="en-US" altLang="zh-CN" sz="2000" baseline="-25000">
                  <a:latin typeface="Times New Roman" pitchFamily="18" charset="0"/>
                  <a:ea typeface="宋体" charset="-122"/>
                </a:rPr>
                <a:t>1</a:t>
              </a:r>
              <a:r>
                <a:rPr lang="en-US" altLang="zh-CN" sz="2000">
                  <a:latin typeface="Times New Roman" pitchFamily="18" charset="0"/>
                  <a:ea typeface="宋体" charset="-122"/>
                </a:rPr>
                <a:t>:9        </a:t>
              </a:r>
              <a:r>
                <a:rPr lang="en-US" altLang="zh-CN" sz="2000" i="1">
                  <a:latin typeface="Times New Roman" pitchFamily="18" charset="0"/>
                  <a:ea typeface="宋体" charset="-122"/>
                </a:rPr>
                <a:t>J</a:t>
              </a:r>
              <a:r>
                <a:rPr lang="en-US" altLang="zh-CN" sz="2000" baseline="-25000">
                  <a:latin typeface="Times New Roman" pitchFamily="18" charset="0"/>
                  <a:ea typeface="宋体" charset="-122"/>
                </a:rPr>
                <a:t>4</a:t>
              </a:r>
              <a:r>
                <a:rPr lang="en-US" altLang="zh-CN" sz="2000">
                  <a:latin typeface="Times New Roman" pitchFamily="18" charset="0"/>
                  <a:ea typeface="宋体" charset="-122"/>
                </a:rPr>
                <a:t>:10</a:t>
              </a:r>
            </a:p>
          </p:txBody>
        </p:sp>
        <p:sp>
          <p:nvSpPr>
            <p:cNvPr id="43052" name="Line 94"/>
            <p:cNvSpPr>
              <a:spLocks noChangeShapeType="1"/>
            </p:cNvSpPr>
            <p:nvPr/>
          </p:nvSpPr>
          <p:spPr bwMode="auto">
            <a:xfrm>
              <a:off x="2289" y="3549"/>
              <a:ext cx="0" cy="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3" name="Line 95"/>
            <p:cNvSpPr>
              <a:spLocks noChangeShapeType="1"/>
            </p:cNvSpPr>
            <p:nvPr/>
          </p:nvSpPr>
          <p:spPr bwMode="auto">
            <a:xfrm>
              <a:off x="3150" y="3582"/>
              <a:ext cx="3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4" name="Line 96"/>
            <p:cNvSpPr>
              <a:spLocks noChangeShapeType="1"/>
            </p:cNvSpPr>
            <p:nvPr/>
          </p:nvSpPr>
          <p:spPr bwMode="auto">
            <a:xfrm>
              <a:off x="3710" y="3548"/>
              <a:ext cx="0" cy="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5" name="Line 97"/>
            <p:cNvSpPr>
              <a:spLocks noChangeShapeType="1"/>
            </p:cNvSpPr>
            <p:nvPr/>
          </p:nvSpPr>
          <p:spPr bwMode="auto">
            <a:xfrm>
              <a:off x="3719" y="3582"/>
              <a:ext cx="69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6" name="Line 98"/>
            <p:cNvSpPr>
              <a:spLocks noChangeShapeType="1"/>
            </p:cNvSpPr>
            <p:nvPr/>
          </p:nvSpPr>
          <p:spPr bwMode="auto">
            <a:xfrm>
              <a:off x="4417" y="3584"/>
              <a:ext cx="7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7" name="Line 99"/>
            <p:cNvSpPr>
              <a:spLocks noChangeShapeType="1"/>
            </p:cNvSpPr>
            <p:nvPr/>
          </p:nvSpPr>
          <p:spPr bwMode="auto">
            <a:xfrm>
              <a:off x="5193" y="3539"/>
              <a:ext cx="0" cy="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8" name="Line 100"/>
            <p:cNvSpPr>
              <a:spLocks noChangeShapeType="1"/>
            </p:cNvSpPr>
            <p:nvPr/>
          </p:nvSpPr>
          <p:spPr bwMode="auto">
            <a:xfrm flipV="1">
              <a:off x="1527" y="3811"/>
              <a:ext cx="174"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76935" name="Line 103"/>
          <p:cNvSpPr>
            <a:spLocks noChangeShapeType="1"/>
          </p:cNvSpPr>
          <p:nvPr/>
        </p:nvSpPr>
        <p:spPr bwMode="auto">
          <a:xfrm>
            <a:off x="4572000" y="6407150"/>
            <a:ext cx="1439863"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76936" name="Line 104"/>
          <p:cNvSpPr>
            <a:spLocks noChangeShapeType="1"/>
          </p:cNvSpPr>
          <p:nvPr/>
        </p:nvSpPr>
        <p:spPr bwMode="auto">
          <a:xfrm>
            <a:off x="5219700" y="6407150"/>
            <a:ext cx="0" cy="144463"/>
          </a:xfrm>
          <a:prstGeom prst="line">
            <a:avLst/>
          </a:prstGeom>
          <a:noFill/>
          <a:ln w="25400">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76937" name="Text Box 105"/>
          <p:cNvSpPr txBox="1">
            <a:spLocks noChangeArrowheads="1"/>
          </p:cNvSpPr>
          <p:nvPr/>
        </p:nvSpPr>
        <p:spPr bwMode="auto">
          <a:xfrm>
            <a:off x="3924300" y="6427788"/>
            <a:ext cx="2952750" cy="45720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eaLnBrk="1" hangingPunct="1"/>
            <a:r>
              <a:rPr lang="zh-CN" altLang="en-US">
                <a:solidFill>
                  <a:srgbClr val="0000FF"/>
                </a:solidFill>
                <a:latin typeface="Times New Roman" pitchFamily="18" charset="0"/>
              </a:rPr>
              <a:t>等待时间</a:t>
            </a:r>
            <a:r>
              <a:rPr lang="en-US" altLang="zh-CN">
                <a:solidFill>
                  <a:srgbClr val="0000FF"/>
                </a:solidFill>
                <a:latin typeface="Times New Roman" pitchFamily="18" charset="0"/>
              </a:rPr>
              <a:t>+</a:t>
            </a:r>
            <a:r>
              <a:rPr lang="zh-CN" altLang="en-US">
                <a:solidFill>
                  <a:srgbClr val="0000FF"/>
                </a:solidFill>
                <a:latin typeface="Times New Roman" pitchFamily="18" charset="0"/>
              </a:rPr>
              <a:t>处理时间</a:t>
            </a:r>
          </a:p>
        </p:txBody>
      </p:sp>
    </p:spTree>
    <p:extLst>
      <p:ext uri="{BB962C8B-B14F-4D97-AF65-F5344CB8AC3E}">
        <p14:creationId xmlns:p14="http://schemas.microsoft.com/office/powerpoint/2010/main" val="40167838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76935"/>
                                        </p:tgtEl>
                                        <p:attrNameLst>
                                          <p:attrName>style.visibility</p:attrName>
                                        </p:attrNameLst>
                                      </p:cBhvr>
                                      <p:to>
                                        <p:strVal val="visible"/>
                                      </p:to>
                                    </p:set>
                                    <p:animEffect transition="in" filter="wipe(up)">
                                      <p:cBhvr>
                                        <p:cTn id="7" dur="500"/>
                                        <p:tgtEl>
                                          <p:spTgt spid="37693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76936"/>
                                        </p:tgtEl>
                                        <p:attrNameLst>
                                          <p:attrName>style.visibility</p:attrName>
                                        </p:attrNameLst>
                                      </p:cBhvr>
                                      <p:to>
                                        <p:strVal val="visible"/>
                                      </p:to>
                                    </p:set>
                                    <p:animEffect transition="in" filter="wipe(up)">
                                      <p:cBhvr>
                                        <p:cTn id="10" dur="500"/>
                                        <p:tgtEl>
                                          <p:spTgt spid="37693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76937"/>
                                        </p:tgtEl>
                                        <p:attrNameLst>
                                          <p:attrName>style.visibility</p:attrName>
                                        </p:attrNameLst>
                                      </p:cBhvr>
                                      <p:to>
                                        <p:strVal val="visible"/>
                                      </p:to>
                                    </p:set>
                                    <p:animEffect transition="in" filter="wipe(up)">
                                      <p:cBhvr>
                                        <p:cTn id="13" dur="500"/>
                                        <p:tgtEl>
                                          <p:spTgt spid="3769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935" grpId="0" animBg="1"/>
      <p:bldP spid="376936" grpId="0" animBg="1"/>
      <p:bldP spid="37693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9" name="Rectangle 3"/>
          <p:cNvSpPr>
            <a:spLocks noGrp="1" noChangeArrowheads="1"/>
          </p:cNvSpPr>
          <p:nvPr>
            <p:ph type="body" idx="1"/>
          </p:nvPr>
        </p:nvSpPr>
        <p:spPr>
          <a:xfrm>
            <a:off x="395536" y="279400"/>
            <a:ext cx="8229600" cy="5616575"/>
          </a:xfrm>
        </p:spPr>
        <p:txBody>
          <a:bodyPr/>
          <a:lstStyle/>
          <a:p>
            <a:pPr eaLnBrk="1" hangingPunct="1"/>
            <a:r>
              <a:rPr lang="zh-CN" altLang="en-US" sz="2600" dirty="0"/>
              <a:t>分析：</a:t>
            </a:r>
          </a:p>
          <a:p>
            <a:pPr lvl="1" eaLnBrk="1" hangingPunct="1"/>
            <a:r>
              <a:rPr lang="zh-CN" altLang="en-US" sz="2400" dirty="0"/>
              <a:t>解向量：</a:t>
            </a:r>
            <a:r>
              <a:rPr lang="en-US" altLang="zh-CN" sz="2400" i="1" dirty="0"/>
              <a:t>X</a:t>
            </a:r>
            <a:r>
              <a:rPr lang="en-US" altLang="zh-CN" sz="2400" dirty="0"/>
              <a:t>=(</a:t>
            </a:r>
            <a:r>
              <a:rPr lang="en-US" altLang="zh-CN" sz="2400" i="1" dirty="0"/>
              <a:t>x</a:t>
            </a:r>
            <a:r>
              <a:rPr lang="en-US" altLang="zh-CN" sz="2400" baseline="-25000" dirty="0"/>
              <a:t>1</a:t>
            </a:r>
            <a:r>
              <a:rPr lang="en-US" altLang="zh-CN" sz="2400" dirty="0"/>
              <a:t>, </a:t>
            </a:r>
            <a:r>
              <a:rPr lang="en-US" altLang="zh-CN" sz="2400" i="1" dirty="0"/>
              <a:t>x</a:t>
            </a:r>
            <a:r>
              <a:rPr lang="en-US" altLang="zh-CN" sz="2400" baseline="-25000" dirty="0"/>
              <a:t>2</a:t>
            </a:r>
            <a:r>
              <a:rPr lang="en-US" altLang="zh-CN" sz="2400" dirty="0"/>
              <a:t>, ..., </a:t>
            </a:r>
            <a:r>
              <a:rPr lang="en-US" altLang="zh-CN" sz="2400" i="1" dirty="0" err="1"/>
              <a:t>x</a:t>
            </a:r>
            <a:r>
              <a:rPr lang="en-US" altLang="zh-CN" sz="2400" i="1" baseline="-25000" dirty="0" err="1"/>
              <a:t>n</a:t>
            </a:r>
            <a:r>
              <a:rPr lang="en-US" altLang="zh-CN" sz="2400" dirty="0"/>
              <a:t>)——</a:t>
            </a:r>
            <a:r>
              <a:rPr lang="zh-CN" altLang="en-US" sz="2400" dirty="0"/>
              <a:t>排列树</a:t>
            </a:r>
          </a:p>
          <a:p>
            <a:pPr lvl="1" eaLnBrk="1" hangingPunct="1"/>
            <a:r>
              <a:rPr lang="zh-CN" altLang="en-US" sz="2400" dirty="0"/>
              <a:t>约束条件：</a:t>
            </a:r>
          </a:p>
          <a:p>
            <a:pPr lvl="2" eaLnBrk="1" hangingPunct="1"/>
            <a:r>
              <a:rPr lang="zh-CN" altLang="en-US" sz="2200" dirty="0"/>
              <a:t>显式：</a:t>
            </a:r>
            <a:r>
              <a:rPr lang="en-US" altLang="zh-CN" sz="2200" i="1" dirty="0"/>
              <a:t>x</a:t>
            </a:r>
            <a:r>
              <a:rPr lang="en-US" altLang="zh-CN" sz="2200" i="1" baseline="-25000" dirty="0"/>
              <a:t>i</a:t>
            </a:r>
            <a:r>
              <a:rPr lang="en-US" altLang="zh-CN" sz="2200" dirty="0"/>
              <a:t>=</a:t>
            </a:r>
            <a:r>
              <a:rPr lang="en-US" altLang="zh-CN" sz="2200" i="1" dirty="0"/>
              <a:t>J</a:t>
            </a:r>
            <a:r>
              <a:rPr lang="en-US" altLang="zh-CN" sz="2200" baseline="-25000" dirty="0"/>
              <a:t>1</a:t>
            </a:r>
            <a:r>
              <a:rPr lang="en-US" altLang="zh-CN" sz="2200" dirty="0"/>
              <a:t>, </a:t>
            </a:r>
            <a:r>
              <a:rPr lang="en-US" altLang="zh-CN" sz="2200" i="1" dirty="0"/>
              <a:t>J</a:t>
            </a:r>
            <a:r>
              <a:rPr lang="en-US" altLang="zh-CN" sz="2200" baseline="-25000" dirty="0"/>
              <a:t>2</a:t>
            </a:r>
            <a:r>
              <a:rPr lang="en-US" altLang="zh-CN" sz="2200" dirty="0"/>
              <a:t>, ..., </a:t>
            </a:r>
            <a:r>
              <a:rPr lang="en-US" altLang="zh-CN" sz="2200" i="1" dirty="0" err="1"/>
              <a:t>J</a:t>
            </a:r>
            <a:r>
              <a:rPr lang="en-US" altLang="zh-CN" sz="2200" i="1" baseline="-25000" dirty="0" err="1"/>
              <a:t>n</a:t>
            </a:r>
            <a:endParaRPr lang="en-US" altLang="zh-CN" sz="2200" i="1" baseline="-25000" dirty="0"/>
          </a:p>
          <a:p>
            <a:pPr lvl="2" eaLnBrk="1" hangingPunct="1">
              <a:buFont typeface="Wingdings" pitchFamily="2" charset="2"/>
              <a:buNone/>
            </a:pPr>
            <a:endParaRPr lang="en-US" altLang="zh-CN" sz="2000" dirty="0"/>
          </a:p>
          <a:p>
            <a:pPr lvl="1" eaLnBrk="1" hangingPunct="1"/>
            <a:r>
              <a:rPr lang="zh-CN" altLang="en-US" sz="2400" dirty="0"/>
              <a:t>目标函数</a:t>
            </a:r>
            <a:r>
              <a:rPr lang="en-US" altLang="zh-CN" sz="2400" dirty="0"/>
              <a:t>:</a:t>
            </a:r>
            <a:r>
              <a:rPr lang="en-US" altLang="zh-CN" sz="2400" i="1" dirty="0"/>
              <a:t>sum</a:t>
            </a:r>
            <a:r>
              <a:rPr lang="en-US" altLang="zh-CN" sz="2400" dirty="0"/>
              <a:t>3</a:t>
            </a:r>
            <a:r>
              <a:rPr lang="en-US" altLang="zh-CN" sz="2400" i="1" dirty="0"/>
              <a:t>=</a:t>
            </a:r>
          </a:p>
          <a:p>
            <a:pPr lvl="1" eaLnBrk="1" hangingPunct="1"/>
            <a:endParaRPr lang="en-US" altLang="zh-CN" sz="2300" i="1" dirty="0"/>
          </a:p>
          <a:p>
            <a:pPr lvl="1" eaLnBrk="1" hangingPunct="1"/>
            <a:endParaRPr lang="en-US" altLang="zh-CN" sz="2300" dirty="0"/>
          </a:p>
          <a:p>
            <a:pPr lvl="1" eaLnBrk="1" hangingPunct="1"/>
            <a:endParaRPr lang="en-US" altLang="zh-CN" sz="2300" dirty="0"/>
          </a:p>
          <a:p>
            <a:pPr lvl="1" eaLnBrk="1" hangingPunct="1"/>
            <a:r>
              <a:rPr lang="zh-CN" altLang="en-US" sz="2400" dirty="0"/>
              <a:t>限界函数：</a:t>
            </a:r>
          </a:p>
        </p:txBody>
      </p:sp>
      <p:grpSp>
        <p:nvGrpSpPr>
          <p:cNvPr id="44035" name="Group 36"/>
          <p:cNvGrpSpPr>
            <a:grpSpLocks/>
          </p:cNvGrpSpPr>
          <p:nvPr/>
        </p:nvGrpSpPr>
        <p:grpSpPr bwMode="auto">
          <a:xfrm>
            <a:off x="3557587" y="2543377"/>
            <a:ext cx="2524125" cy="1020763"/>
            <a:chOff x="2160" y="1719"/>
            <a:chExt cx="1590" cy="643"/>
          </a:xfrm>
        </p:grpSpPr>
        <p:sp>
          <p:nvSpPr>
            <p:cNvPr id="44047" name="AutoShape 20"/>
            <p:cNvSpPr>
              <a:spLocks/>
            </p:cNvSpPr>
            <p:nvPr/>
          </p:nvSpPr>
          <p:spPr bwMode="auto">
            <a:xfrm>
              <a:off x="2160" y="1797"/>
              <a:ext cx="136" cy="545"/>
            </a:xfrm>
            <a:prstGeom prst="leftBrace">
              <a:avLst>
                <a:gd name="adj1" fmla="val 33395"/>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4048" name="Object 21"/>
            <p:cNvGraphicFramePr>
              <a:graphicFrameLocks noChangeAspect="1"/>
            </p:cNvGraphicFramePr>
            <p:nvPr>
              <p:extLst>
                <p:ext uri="{D42A27DB-BD31-4B8C-83A1-F6EECF244321}">
                  <p14:modId xmlns:p14="http://schemas.microsoft.com/office/powerpoint/2010/main" val="1629195978"/>
                </p:ext>
              </p:extLst>
            </p:nvPr>
          </p:nvGraphicFramePr>
          <p:xfrm>
            <a:off x="2323" y="1719"/>
            <a:ext cx="1187" cy="334"/>
          </p:xfrm>
          <a:graphic>
            <a:graphicData uri="http://schemas.openxmlformats.org/presentationml/2006/ole">
              <mc:AlternateContent xmlns:mc="http://schemas.openxmlformats.org/markup-compatibility/2006">
                <mc:Choice xmlns:v="urn:schemas-microsoft-com:vml" Requires="v">
                  <p:oleObj spid="_x0000_s210028" name="公式" r:id="rId3" imgW="812447" imgH="228501" progId="Equation.3">
                    <p:embed/>
                  </p:oleObj>
                </mc:Choice>
                <mc:Fallback>
                  <p:oleObj name="公式" r:id="rId3" imgW="812447" imgH="22850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3" y="1719"/>
                          <a:ext cx="1187"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9" name="Object 28"/>
            <p:cNvGraphicFramePr>
              <a:graphicFrameLocks noChangeAspect="1"/>
            </p:cNvGraphicFramePr>
            <p:nvPr/>
          </p:nvGraphicFramePr>
          <p:xfrm>
            <a:off x="2281" y="2023"/>
            <a:ext cx="1469" cy="339"/>
          </p:xfrm>
          <a:graphic>
            <a:graphicData uri="http://schemas.openxmlformats.org/presentationml/2006/ole">
              <mc:AlternateContent xmlns:mc="http://schemas.openxmlformats.org/markup-compatibility/2006">
                <mc:Choice xmlns:v="urn:schemas-microsoft-com:vml" Requires="v">
                  <p:oleObj spid="_x0000_s210029" name="公式" r:id="rId5" imgW="990600" imgH="228600" progId="Equation.3">
                    <p:embed/>
                  </p:oleObj>
                </mc:Choice>
                <mc:Fallback>
                  <p:oleObj name="公式" r:id="rId5" imgW="9906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1" y="2023"/>
                          <a:ext cx="1469" cy="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4036" name="Text Box 31"/>
          <p:cNvSpPr txBox="1">
            <a:spLocks noChangeArrowheads="1"/>
          </p:cNvSpPr>
          <p:nvPr/>
        </p:nvSpPr>
        <p:spPr bwMode="auto">
          <a:xfrm>
            <a:off x="6042552" y="2535238"/>
            <a:ext cx="15890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eaLnBrk="1" hangingPunct="1"/>
            <a:r>
              <a:rPr lang="zh-CN" altLang="en-US" sz="2000" dirty="0">
                <a:latin typeface="Times New Roman" pitchFamily="18" charset="0"/>
                <a:ea typeface="宋体" charset="-122"/>
              </a:rPr>
              <a:t>机器</a:t>
            </a:r>
            <a:r>
              <a:rPr lang="en-US" altLang="zh-CN" sz="2000" dirty="0">
                <a:latin typeface="Times New Roman" pitchFamily="18" charset="0"/>
                <a:ea typeface="宋体" charset="-122"/>
              </a:rPr>
              <a:t>3</a:t>
            </a:r>
            <a:r>
              <a:rPr lang="zh-CN" altLang="en-US" sz="2000" dirty="0">
                <a:latin typeface="Times New Roman" pitchFamily="18" charset="0"/>
                <a:ea typeface="宋体" charset="-122"/>
              </a:rPr>
              <a:t>有空闲</a:t>
            </a:r>
          </a:p>
        </p:txBody>
      </p:sp>
      <p:sp>
        <p:nvSpPr>
          <p:cNvPr id="44037" name="Text Box 32"/>
          <p:cNvSpPr txBox="1">
            <a:spLocks noChangeArrowheads="1"/>
          </p:cNvSpPr>
          <p:nvPr/>
        </p:nvSpPr>
        <p:spPr bwMode="auto">
          <a:xfrm>
            <a:off x="6073634" y="3099796"/>
            <a:ext cx="15890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eaLnBrk="1" hangingPunct="1"/>
            <a:r>
              <a:rPr lang="zh-CN" altLang="en-US" sz="2000" dirty="0">
                <a:latin typeface="Times New Roman" pitchFamily="18" charset="0"/>
                <a:ea typeface="宋体" charset="-122"/>
              </a:rPr>
              <a:t>机器</a:t>
            </a:r>
            <a:r>
              <a:rPr lang="en-US" altLang="zh-CN" sz="2000" dirty="0">
                <a:latin typeface="Times New Roman" pitchFamily="18" charset="0"/>
                <a:ea typeface="宋体" charset="-122"/>
              </a:rPr>
              <a:t>3</a:t>
            </a:r>
            <a:r>
              <a:rPr lang="zh-CN" altLang="en-US" sz="2000" dirty="0">
                <a:latin typeface="Times New Roman" pitchFamily="18" charset="0"/>
                <a:ea typeface="宋体" charset="-122"/>
              </a:rPr>
              <a:t>有积压</a:t>
            </a:r>
          </a:p>
        </p:txBody>
      </p:sp>
      <p:sp>
        <p:nvSpPr>
          <p:cNvPr id="44038" name="Text Box 33"/>
          <p:cNvSpPr txBox="1">
            <a:spLocks noChangeArrowheads="1"/>
          </p:cNvSpPr>
          <p:nvPr/>
        </p:nvSpPr>
        <p:spPr bwMode="auto">
          <a:xfrm>
            <a:off x="7564438" y="2957513"/>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eaLnBrk="1" hangingPunct="1"/>
            <a:r>
              <a:rPr lang="zh-CN" altLang="en-US">
                <a:ea typeface="宋体" charset="-122"/>
              </a:rPr>
              <a:t>，极小化</a:t>
            </a:r>
          </a:p>
        </p:txBody>
      </p:sp>
      <p:graphicFrame>
        <p:nvGraphicFramePr>
          <p:cNvPr id="377890" name="Object 34"/>
          <p:cNvGraphicFramePr>
            <a:graphicFrameLocks noChangeAspect="1"/>
          </p:cNvGraphicFramePr>
          <p:nvPr>
            <p:extLst>
              <p:ext uri="{D42A27DB-BD31-4B8C-83A1-F6EECF244321}">
                <p14:modId xmlns:p14="http://schemas.microsoft.com/office/powerpoint/2010/main" val="4116487812"/>
              </p:ext>
            </p:extLst>
          </p:nvPr>
        </p:nvGraphicFramePr>
        <p:xfrm>
          <a:off x="1770856" y="5348288"/>
          <a:ext cx="6605587" cy="727075"/>
        </p:xfrm>
        <a:graphic>
          <a:graphicData uri="http://schemas.openxmlformats.org/presentationml/2006/ole">
            <mc:AlternateContent xmlns:mc="http://schemas.openxmlformats.org/markup-compatibility/2006">
              <mc:Choice xmlns:v="urn:schemas-microsoft-com:vml" Requires="v">
                <p:oleObj spid="_x0000_s210030" name="公式" r:id="rId7" imgW="3403600" imgH="368300" progId="Equation.3">
                  <p:embed/>
                </p:oleObj>
              </mc:Choice>
              <mc:Fallback>
                <p:oleObj name="公式" r:id="rId7" imgW="3403600" imgH="368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0856" y="5348288"/>
                        <a:ext cx="6605587"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40" name="Text Box 35"/>
          <p:cNvSpPr txBox="1">
            <a:spLocks noChangeArrowheads="1"/>
          </p:cNvSpPr>
          <p:nvPr/>
        </p:nvSpPr>
        <p:spPr bwMode="auto">
          <a:xfrm>
            <a:off x="981075" y="3808413"/>
            <a:ext cx="616426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eaLnBrk="1" hangingPunct="1"/>
            <a:r>
              <a:rPr lang="zh-CN" altLang="en-US" sz="2200" dirty="0">
                <a:solidFill>
                  <a:srgbClr val="0000FF"/>
                </a:solidFill>
                <a:latin typeface="Times New Roman" pitchFamily="18" charset="0"/>
                <a:ea typeface="宋体" charset="-122"/>
              </a:rPr>
              <a:t>其中</a:t>
            </a:r>
            <a:r>
              <a:rPr lang="zh-CN" altLang="en-US" sz="2200" dirty="0">
                <a:latin typeface="Times New Roman" pitchFamily="18" charset="0"/>
                <a:ea typeface="宋体" charset="-122"/>
              </a:rPr>
              <a:t>， </a:t>
            </a:r>
            <a:r>
              <a:rPr kumimoji="1" lang="en-US" altLang="zh-CN" sz="2200" i="1" dirty="0">
                <a:latin typeface="Times New Roman" pitchFamily="18" charset="0"/>
                <a:ea typeface="宋体" charset="-122"/>
              </a:rPr>
              <a:t>sum</a:t>
            </a:r>
            <a:r>
              <a:rPr kumimoji="1" lang="en-US" altLang="zh-CN" sz="2200" dirty="0">
                <a:latin typeface="Times New Roman" pitchFamily="18" charset="0"/>
                <a:ea typeface="宋体" charset="-122"/>
              </a:rPr>
              <a:t>2[</a:t>
            </a:r>
            <a:r>
              <a:rPr kumimoji="1" lang="en-US" altLang="zh-CN" sz="2200" i="1" dirty="0">
                <a:latin typeface="Times New Roman" pitchFamily="18" charset="0"/>
                <a:ea typeface="宋体" charset="-122"/>
              </a:rPr>
              <a:t>n</a:t>
            </a:r>
            <a:r>
              <a:rPr kumimoji="1" lang="en-US" altLang="zh-CN" sz="2200" dirty="0">
                <a:latin typeface="Times New Roman" pitchFamily="18" charset="0"/>
                <a:ea typeface="宋体" charset="-122"/>
              </a:rPr>
              <a:t>]=</a:t>
            </a:r>
            <a:r>
              <a:rPr kumimoji="1" lang="en-US" altLang="zh-CN" sz="2200" i="1" dirty="0">
                <a:latin typeface="Times New Roman" pitchFamily="18" charset="0"/>
                <a:ea typeface="宋体" charset="-122"/>
              </a:rPr>
              <a:t>max</a:t>
            </a:r>
            <a:r>
              <a:rPr kumimoji="1" lang="en-US" altLang="zh-CN" sz="2200" dirty="0">
                <a:latin typeface="Times New Roman" pitchFamily="18" charset="0"/>
                <a:ea typeface="宋体" charset="-122"/>
              </a:rPr>
              <a:t>{</a:t>
            </a:r>
            <a:r>
              <a:rPr kumimoji="1" lang="en-US" altLang="zh-CN" sz="2200" i="1" dirty="0">
                <a:solidFill>
                  <a:srgbClr val="0000FF"/>
                </a:solidFill>
                <a:latin typeface="Times New Roman" pitchFamily="18" charset="0"/>
                <a:ea typeface="宋体" charset="-122"/>
              </a:rPr>
              <a:t>sum</a:t>
            </a:r>
            <a:r>
              <a:rPr kumimoji="1" lang="en-US" altLang="zh-CN" sz="2200" dirty="0">
                <a:solidFill>
                  <a:srgbClr val="0000FF"/>
                </a:solidFill>
                <a:latin typeface="Times New Roman" pitchFamily="18" charset="0"/>
                <a:ea typeface="宋体" charset="-122"/>
              </a:rPr>
              <a:t>1[</a:t>
            </a:r>
            <a:r>
              <a:rPr kumimoji="1" lang="en-US" altLang="zh-CN" sz="2200" i="1" dirty="0">
                <a:solidFill>
                  <a:srgbClr val="0000FF"/>
                </a:solidFill>
                <a:latin typeface="Times New Roman" pitchFamily="18" charset="0"/>
                <a:ea typeface="宋体" charset="-122"/>
              </a:rPr>
              <a:t>n</a:t>
            </a:r>
            <a:r>
              <a:rPr kumimoji="1" lang="en-US" altLang="zh-CN" sz="2200" dirty="0">
                <a:solidFill>
                  <a:srgbClr val="0000FF"/>
                </a:solidFill>
                <a:latin typeface="Times New Roman" pitchFamily="18" charset="0"/>
                <a:ea typeface="宋体" charset="-122"/>
              </a:rPr>
              <a:t>]</a:t>
            </a:r>
            <a:r>
              <a:rPr kumimoji="1" lang="en-US" altLang="zh-CN" sz="2200" dirty="0">
                <a:latin typeface="Times New Roman" pitchFamily="18" charset="0"/>
                <a:ea typeface="宋体" charset="-122"/>
              </a:rPr>
              <a:t>, </a:t>
            </a:r>
            <a:r>
              <a:rPr kumimoji="1" lang="en-US" altLang="zh-CN" sz="2200" i="1" dirty="0">
                <a:latin typeface="Times New Roman" pitchFamily="18" charset="0"/>
                <a:ea typeface="宋体" charset="-122"/>
              </a:rPr>
              <a:t>sum</a:t>
            </a:r>
            <a:r>
              <a:rPr kumimoji="1" lang="en-US" altLang="zh-CN" sz="2200" dirty="0">
                <a:latin typeface="Times New Roman" pitchFamily="18" charset="0"/>
                <a:ea typeface="宋体" charset="-122"/>
              </a:rPr>
              <a:t>2[</a:t>
            </a:r>
            <a:r>
              <a:rPr kumimoji="1" lang="en-US" altLang="zh-CN" sz="2200" i="1" dirty="0">
                <a:latin typeface="Times New Roman" pitchFamily="18" charset="0"/>
                <a:ea typeface="宋体" charset="-122"/>
              </a:rPr>
              <a:t>n</a:t>
            </a:r>
            <a:r>
              <a:rPr kumimoji="1" lang="en-US" altLang="zh-CN" sz="2200" dirty="0">
                <a:latin typeface="Times New Roman" pitchFamily="18" charset="0"/>
                <a:ea typeface="宋体" charset="-122"/>
              </a:rPr>
              <a:t>-1]} + </a:t>
            </a:r>
            <a:r>
              <a:rPr kumimoji="1" lang="en-US" altLang="zh-CN" sz="2200" i="1" dirty="0">
                <a:latin typeface="Times New Roman" pitchFamily="18" charset="0"/>
                <a:ea typeface="宋体" charset="-122"/>
              </a:rPr>
              <a:t>t</a:t>
            </a:r>
            <a:r>
              <a:rPr kumimoji="1" lang="en-US" altLang="zh-CN" sz="2200" i="1" baseline="-25000" dirty="0">
                <a:latin typeface="Times New Roman" pitchFamily="18" charset="0"/>
                <a:ea typeface="宋体" charset="-122"/>
              </a:rPr>
              <a:t>n</a:t>
            </a:r>
            <a:r>
              <a:rPr kumimoji="1" lang="en-US" altLang="zh-CN" sz="2200" baseline="-25000" dirty="0">
                <a:latin typeface="Times New Roman" pitchFamily="18" charset="0"/>
                <a:ea typeface="宋体" charset="-122"/>
              </a:rPr>
              <a:t>2</a:t>
            </a:r>
            <a:r>
              <a:rPr lang="en-US" altLang="zh-CN" sz="2200" dirty="0">
                <a:latin typeface="Times New Roman" pitchFamily="18" charset="0"/>
                <a:ea typeface="宋体" charset="-122"/>
              </a:rPr>
              <a:t> </a:t>
            </a:r>
            <a:r>
              <a:rPr kumimoji="1" lang="zh-CN" altLang="en-US" sz="2200" dirty="0">
                <a:latin typeface="Times New Roman" pitchFamily="18" charset="0"/>
                <a:ea typeface="宋体" charset="-122"/>
              </a:rPr>
              <a:t>；</a:t>
            </a:r>
          </a:p>
          <a:p>
            <a:pPr eaLnBrk="1" hangingPunct="1"/>
            <a:r>
              <a:rPr kumimoji="1" lang="zh-CN" altLang="en-US" sz="2200" dirty="0">
                <a:latin typeface="Times New Roman" pitchFamily="18" charset="0"/>
                <a:ea typeface="宋体" charset="-122"/>
              </a:rPr>
              <a:t>             </a:t>
            </a:r>
            <a:r>
              <a:rPr kumimoji="1" lang="en-US" altLang="zh-CN" sz="2200" i="1" dirty="0">
                <a:solidFill>
                  <a:srgbClr val="0000FF"/>
                </a:solidFill>
                <a:latin typeface="Times New Roman" pitchFamily="18" charset="0"/>
                <a:ea typeface="宋体" charset="-122"/>
              </a:rPr>
              <a:t>sum</a:t>
            </a:r>
            <a:r>
              <a:rPr kumimoji="1" lang="en-US" altLang="zh-CN" sz="2200" dirty="0">
                <a:solidFill>
                  <a:srgbClr val="0000FF"/>
                </a:solidFill>
                <a:latin typeface="Times New Roman" pitchFamily="18" charset="0"/>
                <a:ea typeface="宋体" charset="-122"/>
              </a:rPr>
              <a:t>1[</a:t>
            </a:r>
            <a:r>
              <a:rPr kumimoji="1" lang="en-US" altLang="zh-CN" sz="2200" i="1" dirty="0">
                <a:solidFill>
                  <a:srgbClr val="0000FF"/>
                </a:solidFill>
                <a:latin typeface="Times New Roman" pitchFamily="18" charset="0"/>
                <a:ea typeface="宋体" charset="-122"/>
              </a:rPr>
              <a:t>n</a:t>
            </a:r>
            <a:r>
              <a:rPr kumimoji="1" lang="en-US" altLang="zh-CN" sz="2200" dirty="0">
                <a:solidFill>
                  <a:srgbClr val="0000FF"/>
                </a:solidFill>
                <a:latin typeface="Times New Roman" pitchFamily="18" charset="0"/>
                <a:ea typeface="宋体" charset="-122"/>
              </a:rPr>
              <a:t>]</a:t>
            </a:r>
            <a:r>
              <a:rPr kumimoji="1" lang="en-US" altLang="zh-CN" sz="2200" dirty="0">
                <a:latin typeface="Times New Roman" pitchFamily="18" charset="0"/>
                <a:ea typeface="宋体" charset="-122"/>
              </a:rPr>
              <a:t>=</a:t>
            </a:r>
            <a:r>
              <a:rPr kumimoji="1" lang="en-US" altLang="zh-CN" sz="2200" i="1" dirty="0">
                <a:latin typeface="Times New Roman" pitchFamily="18" charset="0"/>
                <a:ea typeface="宋体" charset="-122"/>
              </a:rPr>
              <a:t>sum</a:t>
            </a:r>
            <a:r>
              <a:rPr kumimoji="1" lang="en-US" altLang="zh-CN" sz="2200" dirty="0">
                <a:latin typeface="Times New Roman" pitchFamily="18" charset="0"/>
                <a:ea typeface="宋体" charset="-122"/>
              </a:rPr>
              <a:t>1[</a:t>
            </a:r>
            <a:r>
              <a:rPr kumimoji="1" lang="en-US" altLang="zh-CN" sz="2200" i="1" dirty="0">
                <a:latin typeface="Times New Roman" pitchFamily="18" charset="0"/>
                <a:ea typeface="宋体" charset="-122"/>
              </a:rPr>
              <a:t>n</a:t>
            </a:r>
            <a:r>
              <a:rPr kumimoji="1" lang="en-US" altLang="zh-CN" sz="2200" dirty="0">
                <a:latin typeface="Times New Roman" pitchFamily="18" charset="0"/>
                <a:ea typeface="宋体" charset="-122"/>
              </a:rPr>
              <a:t>-1]+ </a:t>
            </a:r>
            <a:r>
              <a:rPr kumimoji="1" lang="en-US" altLang="zh-CN" sz="2200" i="1" dirty="0">
                <a:latin typeface="Times New Roman" pitchFamily="18" charset="0"/>
                <a:ea typeface="宋体" charset="-122"/>
              </a:rPr>
              <a:t>t</a:t>
            </a:r>
            <a:r>
              <a:rPr kumimoji="1" lang="en-US" altLang="zh-CN" sz="2200" i="1" baseline="-25000" dirty="0">
                <a:latin typeface="Times New Roman" pitchFamily="18" charset="0"/>
                <a:ea typeface="宋体" charset="-122"/>
              </a:rPr>
              <a:t>n</a:t>
            </a:r>
            <a:r>
              <a:rPr kumimoji="1" lang="en-US" altLang="zh-CN" sz="2200" baseline="-25000" dirty="0">
                <a:latin typeface="Times New Roman" pitchFamily="18" charset="0"/>
                <a:ea typeface="宋体" charset="-122"/>
              </a:rPr>
              <a:t>1</a:t>
            </a:r>
          </a:p>
        </p:txBody>
      </p:sp>
      <p:sp>
        <p:nvSpPr>
          <p:cNvPr id="377893" name="Text Box 37"/>
          <p:cNvSpPr txBox="1">
            <a:spLocks noChangeArrowheads="1"/>
          </p:cNvSpPr>
          <p:nvPr/>
        </p:nvSpPr>
        <p:spPr bwMode="auto">
          <a:xfrm>
            <a:off x="2997200" y="4672013"/>
            <a:ext cx="6083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eaLnBrk="1" hangingPunct="1"/>
            <a:r>
              <a:rPr lang="zh-CN" altLang="en-US" sz="2000">
                <a:latin typeface="Times New Roman" pitchFamily="18" charset="0"/>
                <a:ea typeface="宋体" charset="-122"/>
              </a:rPr>
              <a:t>设</a:t>
            </a:r>
            <a:r>
              <a:rPr lang="en-US" altLang="zh-CN" sz="2000">
                <a:latin typeface="Times New Roman" pitchFamily="18" charset="0"/>
                <a:ea typeface="宋体" charset="-122"/>
              </a:rPr>
              <a:t>M</a:t>
            </a:r>
            <a:r>
              <a:rPr lang="zh-CN" altLang="en-US" sz="2000">
                <a:latin typeface="Times New Roman" pitchFamily="18" charset="0"/>
                <a:ea typeface="宋体" charset="-122"/>
              </a:rPr>
              <a:t>是已安排好的作业集合，</a:t>
            </a:r>
            <a:r>
              <a:rPr lang="en-US" altLang="zh-CN" sz="2000">
                <a:latin typeface="Times New Roman" pitchFamily="18" charset="0"/>
                <a:ea typeface="宋体" charset="-122"/>
              </a:rPr>
              <a:t>M</a:t>
            </a:r>
            <a:r>
              <a:rPr lang="en-US" altLang="zh-CN" sz="2000">
                <a:latin typeface="Times New Roman" pitchFamily="18" charset="0"/>
                <a:ea typeface="宋体" charset="-122"/>
                <a:sym typeface="Symbol" pitchFamily="18" charset="2"/>
              </a:rPr>
              <a:t>{1, 2, ..., </a:t>
            </a:r>
            <a:r>
              <a:rPr lang="en-US" altLang="zh-CN" sz="2000" i="1">
                <a:latin typeface="Times New Roman" pitchFamily="18" charset="0"/>
                <a:ea typeface="宋体" charset="-122"/>
                <a:sym typeface="Symbol" pitchFamily="18" charset="2"/>
              </a:rPr>
              <a:t>n</a:t>
            </a:r>
            <a:r>
              <a:rPr lang="en-US" altLang="zh-CN" sz="2000">
                <a:latin typeface="Times New Roman" pitchFamily="18" charset="0"/>
                <a:ea typeface="宋体" charset="-122"/>
                <a:sym typeface="Symbol" pitchFamily="18" charset="2"/>
              </a:rPr>
              <a:t>}, </a:t>
            </a:r>
            <a:r>
              <a:rPr lang="en-US" altLang="zh-CN" sz="2000">
                <a:latin typeface="Times New Roman" pitchFamily="18" charset="0"/>
                <a:ea typeface="宋体" charset="-122"/>
              </a:rPr>
              <a:t>|M|=</a:t>
            </a:r>
            <a:r>
              <a:rPr lang="en-US" altLang="zh-CN" sz="2000" i="1">
                <a:latin typeface="Times New Roman" pitchFamily="18" charset="0"/>
                <a:ea typeface="宋体" charset="-122"/>
              </a:rPr>
              <a:t>k</a:t>
            </a:r>
            <a:r>
              <a:rPr lang="zh-CN" altLang="en-US" sz="2000">
                <a:latin typeface="Times New Roman" pitchFamily="18" charset="0"/>
                <a:ea typeface="宋体" charset="-122"/>
              </a:rPr>
              <a:t>。</a:t>
            </a:r>
          </a:p>
          <a:p>
            <a:pPr eaLnBrk="1" hangingPunct="1"/>
            <a:r>
              <a:rPr lang="zh-CN" altLang="en-US" sz="2000">
                <a:latin typeface="Times New Roman" pitchFamily="18" charset="0"/>
                <a:ea typeface="宋体" charset="-122"/>
              </a:rPr>
              <a:t>现在要处理作业</a:t>
            </a:r>
            <a:r>
              <a:rPr lang="en-US" altLang="zh-CN" sz="2000" i="1">
                <a:latin typeface="Times New Roman" pitchFamily="18" charset="0"/>
                <a:ea typeface="宋体" charset="-122"/>
              </a:rPr>
              <a:t>k</a:t>
            </a:r>
            <a:r>
              <a:rPr lang="en-US" altLang="zh-CN" sz="2000">
                <a:latin typeface="Times New Roman" pitchFamily="18" charset="0"/>
                <a:ea typeface="宋体" charset="-122"/>
              </a:rPr>
              <a:t>+1</a:t>
            </a:r>
            <a:r>
              <a:rPr lang="zh-CN" altLang="en-US" sz="2000">
                <a:latin typeface="Times New Roman" pitchFamily="18" charset="0"/>
                <a:ea typeface="宋体" charset="-122"/>
              </a:rPr>
              <a:t>，有：</a:t>
            </a:r>
          </a:p>
        </p:txBody>
      </p:sp>
      <p:sp>
        <p:nvSpPr>
          <p:cNvPr id="377894" name="Text Box 38"/>
          <p:cNvSpPr txBox="1">
            <a:spLocks noChangeArrowheads="1"/>
          </p:cNvSpPr>
          <p:nvPr/>
        </p:nvSpPr>
        <p:spPr bwMode="auto">
          <a:xfrm>
            <a:off x="1054100" y="5895975"/>
            <a:ext cx="500697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eaLnBrk="1" hangingPunct="1"/>
            <a:r>
              <a:rPr kumimoji="1" lang="en-US" altLang="zh-CN" sz="2000" i="1" dirty="0">
                <a:latin typeface="Times New Roman" pitchFamily="18" charset="0"/>
                <a:ea typeface="宋体" charset="-122"/>
              </a:rPr>
              <a:t>sum</a:t>
            </a:r>
            <a:r>
              <a:rPr kumimoji="1" lang="en-US" altLang="zh-CN" sz="2000" dirty="0">
                <a:latin typeface="Times New Roman" pitchFamily="18" charset="0"/>
                <a:ea typeface="宋体" charset="-122"/>
              </a:rPr>
              <a:t>1[</a:t>
            </a:r>
            <a:r>
              <a:rPr kumimoji="1" lang="en-US" altLang="zh-CN" sz="2000" i="1" dirty="0">
                <a:latin typeface="Times New Roman" pitchFamily="18" charset="0"/>
                <a:ea typeface="宋体" charset="-122"/>
              </a:rPr>
              <a:t>k</a:t>
            </a:r>
            <a:r>
              <a:rPr kumimoji="1" lang="en-US" altLang="zh-CN" sz="2000" dirty="0">
                <a:latin typeface="Times New Roman" pitchFamily="18" charset="0"/>
                <a:ea typeface="宋体" charset="-122"/>
              </a:rPr>
              <a:t>+1]=</a:t>
            </a:r>
            <a:r>
              <a:rPr kumimoji="1" lang="en-US" altLang="zh-CN" sz="2000" i="1" dirty="0">
                <a:latin typeface="Times New Roman" pitchFamily="18" charset="0"/>
                <a:ea typeface="宋体" charset="-122"/>
              </a:rPr>
              <a:t>sum</a:t>
            </a:r>
            <a:r>
              <a:rPr kumimoji="1" lang="en-US" altLang="zh-CN" sz="2000" dirty="0">
                <a:latin typeface="Times New Roman" pitchFamily="18" charset="0"/>
                <a:ea typeface="宋体" charset="-122"/>
              </a:rPr>
              <a:t>1[</a:t>
            </a:r>
            <a:r>
              <a:rPr kumimoji="1" lang="en-US" altLang="zh-CN" sz="2000" i="1" dirty="0">
                <a:latin typeface="Times New Roman" pitchFamily="18" charset="0"/>
                <a:ea typeface="宋体" charset="-122"/>
              </a:rPr>
              <a:t>k</a:t>
            </a:r>
            <a:r>
              <a:rPr kumimoji="1" lang="en-US" altLang="zh-CN" sz="2000" dirty="0">
                <a:latin typeface="Times New Roman" pitchFamily="18" charset="0"/>
                <a:ea typeface="宋体" charset="-122"/>
              </a:rPr>
              <a:t>]+ </a:t>
            </a:r>
            <a:r>
              <a:rPr kumimoji="1" lang="en-US" altLang="zh-CN" sz="2000" i="1" dirty="0">
                <a:latin typeface="Times New Roman" pitchFamily="18" charset="0"/>
                <a:ea typeface="宋体" charset="-122"/>
              </a:rPr>
              <a:t>t</a:t>
            </a:r>
            <a:r>
              <a:rPr kumimoji="1" lang="en-US" altLang="zh-CN" sz="2000" i="1" baseline="-25000" dirty="0">
                <a:latin typeface="Times New Roman" pitchFamily="18" charset="0"/>
                <a:ea typeface="宋体" charset="-122"/>
              </a:rPr>
              <a:t>k+</a:t>
            </a:r>
            <a:r>
              <a:rPr kumimoji="1" lang="en-US" altLang="zh-CN" sz="2000" baseline="-25000" dirty="0">
                <a:latin typeface="Times New Roman" pitchFamily="18" charset="0"/>
                <a:ea typeface="宋体" charset="-122"/>
              </a:rPr>
              <a:t>1</a:t>
            </a:r>
            <a:r>
              <a:rPr kumimoji="1" lang="en-US" altLang="zh-CN" sz="2000" i="1" baseline="-25000" dirty="0">
                <a:latin typeface="Times New Roman" pitchFamily="18" charset="0"/>
                <a:ea typeface="宋体" charset="-122"/>
              </a:rPr>
              <a:t>,</a:t>
            </a:r>
            <a:r>
              <a:rPr kumimoji="1" lang="en-US" altLang="zh-CN" sz="2000" baseline="-25000" dirty="0">
                <a:latin typeface="Times New Roman" pitchFamily="18" charset="0"/>
                <a:ea typeface="宋体" charset="-122"/>
              </a:rPr>
              <a:t>1</a:t>
            </a:r>
          </a:p>
          <a:p>
            <a:pPr eaLnBrk="1" hangingPunct="1"/>
            <a:r>
              <a:rPr kumimoji="1" lang="en-US" altLang="zh-CN" sz="2000" i="1" dirty="0">
                <a:latin typeface="Times New Roman" pitchFamily="18" charset="0"/>
                <a:ea typeface="宋体" charset="-122"/>
              </a:rPr>
              <a:t>sum</a:t>
            </a:r>
            <a:r>
              <a:rPr kumimoji="1" lang="en-US" altLang="zh-CN" sz="2000" dirty="0">
                <a:latin typeface="Times New Roman" pitchFamily="18" charset="0"/>
                <a:ea typeface="宋体" charset="-122"/>
              </a:rPr>
              <a:t>2[</a:t>
            </a:r>
            <a:r>
              <a:rPr kumimoji="1" lang="en-US" altLang="zh-CN" sz="2000" i="1" dirty="0">
                <a:latin typeface="Times New Roman" pitchFamily="18" charset="0"/>
                <a:ea typeface="宋体" charset="-122"/>
              </a:rPr>
              <a:t>k</a:t>
            </a:r>
            <a:r>
              <a:rPr kumimoji="1" lang="en-US" altLang="zh-CN" sz="2000" dirty="0">
                <a:latin typeface="Times New Roman" pitchFamily="18" charset="0"/>
                <a:ea typeface="宋体" charset="-122"/>
              </a:rPr>
              <a:t>+1]=</a:t>
            </a:r>
            <a:r>
              <a:rPr kumimoji="1" lang="en-US" altLang="zh-CN" sz="2000" i="1" dirty="0">
                <a:latin typeface="Times New Roman" pitchFamily="18" charset="0"/>
                <a:ea typeface="宋体" charset="-122"/>
              </a:rPr>
              <a:t>max</a:t>
            </a:r>
            <a:r>
              <a:rPr kumimoji="1" lang="en-US" altLang="zh-CN" sz="2000" dirty="0">
                <a:latin typeface="Times New Roman" pitchFamily="18" charset="0"/>
                <a:ea typeface="宋体" charset="-122"/>
              </a:rPr>
              <a:t>{</a:t>
            </a:r>
            <a:r>
              <a:rPr kumimoji="1" lang="en-US" altLang="zh-CN" sz="2000" i="1" dirty="0">
                <a:latin typeface="Times New Roman" pitchFamily="18" charset="0"/>
                <a:ea typeface="宋体" charset="-122"/>
              </a:rPr>
              <a:t>sum</a:t>
            </a:r>
            <a:r>
              <a:rPr kumimoji="1" lang="en-US" altLang="zh-CN" sz="2000" dirty="0">
                <a:latin typeface="Times New Roman" pitchFamily="18" charset="0"/>
                <a:ea typeface="宋体" charset="-122"/>
              </a:rPr>
              <a:t>1[</a:t>
            </a:r>
            <a:r>
              <a:rPr kumimoji="1" lang="en-US" altLang="zh-CN" sz="2000" i="1" dirty="0">
                <a:latin typeface="Times New Roman" pitchFamily="18" charset="0"/>
                <a:ea typeface="宋体" charset="-122"/>
              </a:rPr>
              <a:t>k</a:t>
            </a:r>
            <a:r>
              <a:rPr kumimoji="1" lang="en-US" altLang="zh-CN" sz="2000" dirty="0">
                <a:latin typeface="Times New Roman" pitchFamily="18" charset="0"/>
                <a:ea typeface="宋体" charset="-122"/>
              </a:rPr>
              <a:t>+1], </a:t>
            </a:r>
            <a:r>
              <a:rPr kumimoji="1" lang="en-US" altLang="zh-CN" sz="2000" i="1" dirty="0">
                <a:latin typeface="Times New Roman" pitchFamily="18" charset="0"/>
                <a:ea typeface="宋体" charset="-122"/>
              </a:rPr>
              <a:t>sum</a:t>
            </a:r>
            <a:r>
              <a:rPr kumimoji="1" lang="en-US" altLang="zh-CN" sz="2000" dirty="0">
                <a:latin typeface="Times New Roman" pitchFamily="18" charset="0"/>
                <a:ea typeface="宋体" charset="-122"/>
              </a:rPr>
              <a:t>2[</a:t>
            </a:r>
            <a:r>
              <a:rPr kumimoji="1" lang="en-US" altLang="zh-CN" sz="2000" i="1" dirty="0">
                <a:latin typeface="Times New Roman" pitchFamily="18" charset="0"/>
                <a:ea typeface="宋体" charset="-122"/>
              </a:rPr>
              <a:t>k</a:t>
            </a:r>
            <a:r>
              <a:rPr kumimoji="1" lang="en-US" altLang="zh-CN" sz="2000" dirty="0">
                <a:latin typeface="Times New Roman" pitchFamily="18" charset="0"/>
                <a:ea typeface="宋体" charset="-122"/>
              </a:rPr>
              <a:t>]} + </a:t>
            </a:r>
            <a:r>
              <a:rPr kumimoji="1" lang="en-US" altLang="zh-CN" sz="2000" i="1" dirty="0">
                <a:latin typeface="Times New Roman" pitchFamily="18" charset="0"/>
                <a:ea typeface="宋体" charset="-122"/>
              </a:rPr>
              <a:t>t</a:t>
            </a:r>
            <a:r>
              <a:rPr kumimoji="1" lang="en-US" altLang="zh-CN" sz="2000" i="1" baseline="-25000" dirty="0">
                <a:latin typeface="Times New Roman" pitchFamily="18" charset="0"/>
                <a:ea typeface="宋体" charset="-122"/>
              </a:rPr>
              <a:t>k+</a:t>
            </a:r>
            <a:r>
              <a:rPr kumimoji="1" lang="en-US" altLang="zh-CN" sz="2000" baseline="-25000" dirty="0">
                <a:latin typeface="Times New Roman" pitchFamily="18" charset="0"/>
                <a:ea typeface="宋体" charset="-122"/>
              </a:rPr>
              <a:t>1</a:t>
            </a:r>
            <a:r>
              <a:rPr kumimoji="1" lang="en-US" altLang="zh-CN" sz="2000" i="1" baseline="-25000" dirty="0">
                <a:latin typeface="Times New Roman" pitchFamily="18" charset="0"/>
                <a:ea typeface="宋体" charset="-122"/>
              </a:rPr>
              <a:t>,</a:t>
            </a:r>
            <a:r>
              <a:rPr kumimoji="1" lang="en-US" altLang="zh-CN" sz="2000" baseline="-25000" dirty="0">
                <a:latin typeface="Times New Roman" pitchFamily="18" charset="0"/>
                <a:ea typeface="宋体" charset="-122"/>
              </a:rPr>
              <a:t>2</a:t>
            </a:r>
          </a:p>
        </p:txBody>
      </p:sp>
      <p:sp>
        <p:nvSpPr>
          <p:cNvPr id="377895" name="Text Box 39"/>
          <p:cNvSpPr txBox="1">
            <a:spLocks noChangeArrowheads="1"/>
          </p:cNvSpPr>
          <p:nvPr/>
        </p:nvSpPr>
        <p:spPr bwMode="auto">
          <a:xfrm>
            <a:off x="3563888" y="2564904"/>
            <a:ext cx="4171950" cy="1143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eaLnBrk="1" hangingPunct="1"/>
            <a:endParaRPr lang="en-US" altLang="zh-CN" sz="2000" dirty="0">
              <a:latin typeface="Times New Roman" pitchFamily="18" charset="0"/>
              <a:ea typeface="宋体" charset="-122"/>
            </a:endParaRPr>
          </a:p>
          <a:p>
            <a:pPr eaLnBrk="1" hangingPunct="1"/>
            <a:r>
              <a:rPr lang="en-US" altLang="zh-CN" i="1" dirty="0">
                <a:latin typeface="Times New Roman" pitchFamily="18" charset="0"/>
                <a:ea typeface="宋体" charset="-122"/>
              </a:rPr>
              <a:t>max</a:t>
            </a:r>
            <a:r>
              <a:rPr lang="en-US" altLang="zh-CN" dirty="0">
                <a:latin typeface="Times New Roman" pitchFamily="18" charset="0"/>
                <a:ea typeface="宋体" charset="-122"/>
              </a:rPr>
              <a:t>{</a:t>
            </a:r>
            <a:r>
              <a:rPr lang="en-US" altLang="zh-CN" i="1" dirty="0">
                <a:latin typeface="Times New Roman" pitchFamily="18" charset="0"/>
                <a:ea typeface="宋体" charset="-122"/>
              </a:rPr>
              <a:t>sum</a:t>
            </a:r>
            <a:r>
              <a:rPr lang="en-US" altLang="zh-CN" dirty="0">
                <a:latin typeface="Times New Roman" pitchFamily="18" charset="0"/>
                <a:ea typeface="宋体" charset="-122"/>
              </a:rPr>
              <a:t>2[</a:t>
            </a:r>
            <a:r>
              <a:rPr lang="en-US" altLang="zh-CN" i="1" dirty="0">
                <a:latin typeface="Times New Roman" pitchFamily="18" charset="0"/>
                <a:ea typeface="宋体" charset="-122"/>
              </a:rPr>
              <a:t>n</a:t>
            </a:r>
            <a:r>
              <a:rPr lang="en-US" altLang="zh-CN" dirty="0">
                <a:latin typeface="Times New Roman" pitchFamily="18" charset="0"/>
                <a:ea typeface="宋体" charset="-122"/>
              </a:rPr>
              <a:t>], </a:t>
            </a:r>
            <a:r>
              <a:rPr lang="en-US" altLang="zh-CN" i="1" dirty="0">
                <a:latin typeface="Times New Roman" pitchFamily="18" charset="0"/>
                <a:ea typeface="宋体" charset="-122"/>
              </a:rPr>
              <a:t>sum</a:t>
            </a:r>
            <a:r>
              <a:rPr lang="en-US" altLang="zh-CN" dirty="0">
                <a:latin typeface="Times New Roman" pitchFamily="18" charset="0"/>
                <a:ea typeface="宋体" charset="-122"/>
              </a:rPr>
              <a:t>3[</a:t>
            </a:r>
            <a:r>
              <a:rPr lang="en-US" altLang="zh-CN" i="1" dirty="0">
                <a:latin typeface="Times New Roman" pitchFamily="18" charset="0"/>
                <a:ea typeface="宋体" charset="-122"/>
              </a:rPr>
              <a:t>n</a:t>
            </a:r>
            <a:r>
              <a:rPr lang="en-US" altLang="zh-CN" dirty="0">
                <a:latin typeface="Times New Roman" pitchFamily="18" charset="0"/>
                <a:ea typeface="宋体" charset="-122"/>
              </a:rPr>
              <a:t>-1]}+</a:t>
            </a:r>
            <a:r>
              <a:rPr lang="en-US" altLang="zh-CN" i="1" dirty="0">
                <a:latin typeface="Times New Roman" pitchFamily="18" charset="0"/>
                <a:ea typeface="宋体" charset="-122"/>
              </a:rPr>
              <a:t>t</a:t>
            </a:r>
            <a:r>
              <a:rPr lang="en-US" altLang="zh-CN" i="1" baseline="-25000" dirty="0">
                <a:latin typeface="Times New Roman" pitchFamily="18" charset="0"/>
                <a:ea typeface="宋体" charset="-122"/>
              </a:rPr>
              <a:t>n</a:t>
            </a:r>
            <a:r>
              <a:rPr lang="en-US" altLang="zh-CN" baseline="-25000" dirty="0">
                <a:latin typeface="Times New Roman" pitchFamily="18" charset="0"/>
                <a:ea typeface="宋体" charset="-122"/>
              </a:rPr>
              <a:t>3  </a:t>
            </a:r>
          </a:p>
          <a:p>
            <a:pPr eaLnBrk="1" hangingPunct="1"/>
            <a:endParaRPr lang="en-US" altLang="zh-CN" sz="2500" dirty="0">
              <a:latin typeface="Times New Roman" pitchFamily="18" charset="0"/>
              <a:ea typeface="宋体" charset="-122"/>
            </a:endParaRPr>
          </a:p>
        </p:txBody>
      </p:sp>
      <p:sp>
        <p:nvSpPr>
          <p:cNvPr id="377896" name="Line 40"/>
          <p:cNvSpPr>
            <a:spLocks noChangeShapeType="1"/>
          </p:cNvSpPr>
          <p:nvPr/>
        </p:nvSpPr>
        <p:spPr bwMode="auto">
          <a:xfrm>
            <a:off x="1116013" y="6256338"/>
            <a:ext cx="1152525" cy="0"/>
          </a:xfrm>
          <a:prstGeom prst="line">
            <a:avLst/>
          </a:prstGeom>
          <a:noFill/>
          <a:ln w="2540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77897" name="Line 41"/>
          <p:cNvSpPr>
            <a:spLocks noChangeShapeType="1"/>
          </p:cNvSpPr>
          <p:nvPr/>
        </p:nvSpPr>
        <p:spPr bwMode="auto">
          <a:xfrm>
            <a:off x="1116013" y="6545263"/>
            <a:ext cx="1152525" cy="0"/>
          </a:xfrm>
          <a:prstGeom prst="line">
            <a:avLst/>
          </a:prstGeom>
          <a:noFill/>
          <a:ln w="2540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77898" name="Line 42"/>
          <p:cNvSpPr>
            <a:spLocks noChangeShapeType="1"/>
          </p:cNvSpPr>
          <p:nvPr/>
        </p:nvSpPr>
        <p:spPr bwMode="auto">
          <a:xfrm>
            <a:off x="4211638" y="6545263"/>
            <a:ext cx="862012" cy="0"/>
          </a:xfrm>
          <a:prstGeom prst="line">
            <a:avLst/>
          </a:prstGeom>
          <a:noFill/>
          <a:ln w="2540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extLst>
      <p:ext uri="{BB962C8B-B14F-4D97-AF65-F5344CB8AC3E}">
        <p14:creationId xmlns:p14="http://schemas.microsoft.com/office/powerpoint/2010/main" val="14512990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77895"/>
                                        </p:tgtEl>
                                        <p:attrNameLst>
                                          <p:attrName>style.visibility</p:attrName>
                                        </p:attrNameLst>
                                      </p:cBhvr>
                                      <p:to>
                                        <p:strVal val="visible"/>
                                      </p:to>
                                    </p:set>
                                    <p:animEffect transition="in" filter="wipe(up)">
                                      <p:cBhvr>
                                        <p:cTn id="7" dur="500"/>
                                        <p:tgtEl>
                                          <p:spTgt spid="3778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7859">
                                            <p:txEl>
                                              <p:pRg st="9" end="9"/>
                                            </p:txEl>
                                          </p:spTgt>
                                        </p:tgtEl>
                                        <p:attrNameLst>
                                          <p:attrName>style.visibility</p:attrName>
                                        </p:attrNameLst>
                                      </p:cBhvr>
                                      <p:to>
                                        <p:strVal val="visible"/>
                                      </p:to>
                                    </p:set>
                                    <p:animEffect transition="in" filter="blinds(horizontal)">
                                      <p:cBhvr>
                                        <p:cTn id="12" dur="500"/>
                                        <p:tgtEl>
                                          <p:spTgt spid="377859">
                                            <p:txEl>
                                              <p:pRg st="9" end="9"/>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77893"/>
                                        </p:tgtEl>
                                        <p:attrNameLst>
                                          <p:attrName>style.visibility</p:attrName>
                                        </p:attrNameLst>
                                      </p:cBhvr>
                                      <p:to>
                                        <p:strVal val="visible"/>
                                      </p:to>
                                    </p:set>
                                    <p:animEffect transition="in" filter="blinds(horizontal)">
                                      <p:cBhvr>
                                        <p:cTn id="15" dur="500"/>
                                        <p:tgtEl>
                                          <p:spTgt spid="377893"/>
                                        </p:tgtEl>
                                      </p:cBhvr>
                                    </p:animEffect>
                                  </p:childTnLst>
                                </p:cTn>
                              </p:par>
                              <p:par>
                                <p:cTn id="16" presetID="3" presetClass="entr" presetSubtype="10" fill="hold" nodeType="withEffect">
                                  <p:stCondLst>
                                    <p:cond delay="0"/>
                                  </p:stCondLst>
                                  <p:childTnLst>
                                    <p:set>
                                      <p:cBhvr>
                                        <p:cTn id="17" dur="1" fill="hold">
                                          <p:stCondLst>
                                            <p:cond delay="0"/>
                                          </p:stCondLst>
                                        </p:cTn>
                                        <p:tgtEl>
                                          <p:spTgt spid="377890"/>
                                        </p:tgtEl>
                                        <p:attrNameLst>
                                          <p:attrName>style.visibility</p:attrName>
                                        </p:attrNameLst>
                                      </p:cBhvr>
                                      <p:to>
                                        <p:strVal val="visible"/>
                                      </p:to>
                                    </p:set>
                                    <p:animEffect transition="in" filter="blinds(horizontal)">
                                      <p:cBhvr>
                                        <p:cTn id="18" dur="500"/>
                                        <p:tgtEl>
                                          <p:spTgt spid="37789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77894"/>
                                        </p:tgtEl>
                                        <p:attrNameLst>
                                          <p:attrName>style.visibility</p:attrName>
                                        </p:attrNameLst>
                                      </p:cBhvr>
                                      <p:to>
                                        <p:strVal val="visible"/>
                                      </p:to>
                                    </p:set>
                                    <p:animEffect transition="in" filter="blinds(horizontal)">
                                      <p:cBhvr>
                                        <p:cTn id="21" dur="500"/>
                                        <p:tgtEl>
                                          <p:spTgt spid="37789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77896"/>
                                        </p:tgtEl>
                                        <p:attrNameLst>
                                          <p:attrName>style.visibility</p:attrName>
                                        </p:attrNameLst>
                                      </p:cBhvr>
                                      <p:to>
                                        <p:strVal val="visible"/>
                                      </p:to>
                                    </p:set>
                                    <p:animEffect transition="in" filter="wipe(left)">
                                      <p:cBhvr>
                                        <p:cTn id="26" dur="500"/>
                                        <p:tgtEl>
                                          <p:spTgt spid="377896"/>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77897"/>
                                        </p:tgtEl>
                                        <p:attrNameLst>
                                          <p:attrName>style.visibility</p:attrName>
                                        </p:attrNameLst>
                                      </p:cBhvr>
                                      <p:to>
                                        <p:strVal val="visible"/>
                                      </p:to>
                                    </p:set>
                                    <p:animEffect transition="in" filter="wipe(left)">
                                      <p:cBhvr>
                                        <p:cTn id="29" dur="500"/>
                                        <p:tgtEl>
                                          <p:spTgt spid="377897"/>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77898"/>
                                        </p:tgtEl>
                                        <p:attrNameLst>
                                          <p:attrName>style.visibility</p:attrName>
                                        </p:attrNameLst>
                                      </p:cBhvr>
                                      <p:to>
                                        <p:strVal val="visible"/>
                                      </p:to>
                                    </p:set>
                                    <p:animEffect transition="in" filter="wipe(left)">
                                      <p:cBhvr>
                                        <p:cTn id="32" dur="500"/>
                                        <p:tgtEl>
                                          <p:spTgt spid="377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93" grpId="0"/>
      <p:bldP spid="377894" grpId="0"/>
      <p:bldP spid="377895" grpId="0" animBg="1"/>
      <p:bldP spid="377896" grpId="0" animBg="1"/>
      <p:bldP spid="377897" grpId="0" animBg="1"/>
      <p:bldP spid="37789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1"/>
          </p:nvPr>
        </p:nvSpPr>
        <p:spPr>
          <a:xfrm>
            <a:off x="107504" y="1179512"/>
            <a:ext cx="8229600" cy="3816350"/>
          </a:xfrm>
        </p:spPr>
        <p:txBody>
          <a:bodyPr/>
          <a:lstStyle/>
          <a:p>
            <a:pPr lvl="2" eaLnBrk="1" hangingPunct="1"/>
            <a:r>
              <a:rPr lang="zh-CN" altLang="en-US" dirty="0"/>
              <a:t>目标函数的下界</a:t>
            </a:r>
            <a:r>
              <a:rPr lang="en-US" altLang="zh-CN" dirty="0"/>
              <a:t>:</a:t>
            </a:r>
            <a:r>
              <a:rPr lang="en-US" altLang="zh-CN" i="1" dirty="0"/>
              <a:t>sum</a:t>
            </a:r>
            <a:r>
              <a:rPr lang="en-US" altLang="zh-CN" dirty="0"/>
              <a:t>3</a:t>
            </a:r>
            <a:r>
              <a:rPr lang="en-US" altLang="zh-CN" i="1" baseline="-25000" dirty="0"/>
              <a:t>db</a:t>
            </a:r>
            <a:r>
              <a:rPr lang="en-US" altLang="zh-CN" dirty="0"/>
              <a:t>=</a:t>
            </a:r>
          </a:p>
          <a:p>
            <a:pPr lvl="2" eaLnBrk="1" hangingPunct="1"/>
            <a:endParaRPr lang="en-US" altLang="zh-CN" sz="2000" dirty="0"/>
          </a:p>
          <a:p>
            <a:pPr lvl="2" eaLnBrk="1" hangingPunct="1">
              <a:buFont typeface="Wingdings" pitchFamily="2" charset="2"/>
              <a:buNone/>
            </a:pPr>
            <a:r>
              <a:rPr lang="en-US" altLang="zh-CN" dirty="0">
                <a:solidFill>
                  <a:srgbClr val="0000FF"/>
                </a:solidFill>
              </a:rPr>
              <a:t>   </a:t>
            </a:r>
            <a:r>
              <a:rPr lang="zh-CN" altLang="en-US" dirty="0">
                <a:solidFill>
                  <a:srgbClr val="0000FF"/>
                </a:solidFill>
              </a:rPr>
              <a:t>说明</a:t>
            </a:r>
            <a:r>
              <a:rPr lang="zh-CN" altLang="en-US" dirty="0"/>
              <a:t>：最理想的情况下，机器</a:t>
            </a:r>
            <a:r>
              <a:rPr lang="en-US" altLang="zh-CN" dirty="0"/>
              <a:t>1</a:t>
            </a:r>
            <a:r>
              <a:rPr lang="zh-CN" altLang="en-US" dirty="0"/>
              <a:t>和机器</a:t>
            </a:r>
            <a:r>
              <a:rPr lang="en-US" altLang="zh-CN" dirty="0"/>
              <a:t>2</a:t>
            </a:r>
            <a:r>
              <a:rPr lang="zh-CN" altLang="en-US" dirty="0"/>
              <a:t>均无空闲，最后处理的作业恰好是在机器</a:t>
            </a:r>
            <a:r>
              <a:rPr lang="en-US" altLang="zh-CN" dirty="0"/>
              <a:t>3</a:t>
            </a:r>
            <a:r>
              <a:rPr lang="zh-CN" altLang="en-US" dirty="0"/>
              <a:t>上处理时间最短的作业。</a:t>
            </a:r>
          </a:p>
          <a:p>
            <a:pPr lvl="2" eaLnBrk="1" hangingPunct="1">
              <a:buFont typeface="Wingdings" pitchFamily="2" charset="2"/>
              <a:buNone/>
            </a:pPr>
            <a:r>
              <a:rPr lang="zh-CN" altLang="en-US" dirty="0"/>
              <a:t>如上实例，</a:t>
            </a:r>
            <a:r>
              <a:rPr lang="en-US" altLang="zh-CN" i="1" dirty="0"/>
              <a:t>sum</a:t>
            </a:r>
            <a:r>
              <a:rPr lang="en-US" altLang="zh-CN" dirty="0"/>
              <a:t>3</a:t>
            </a:r>
            <a:r>
              <a:rPr lang="en-US" altLang="zh-CN" i="1" baseline="-25000" dirty="0"/>
              <a:t>db</a:t>
            </a:r>
            <a:r>
              <a:rPr lang="en-US" altLang="zh-CN" dirty="0"/>
              <a:t>=                           =36</a:t>
            </a:r>
          </a:p>
          <a:p>
            <a:pPr lvl="2" eaLnBrk="1" hangingPunct="1">
              <a:buFont typeface="Wingdings" pitchFamily="2" charset="2"/>
              <a:buNone/>
            </a:pPr>
            <a:endParaRPr lang="en-US" altLang="zh-CN" sz="1400" dirty="0"/>
          </a:p>
          <a:p>
            <a:pPr lvl="1" eaLnBrk="1" hangingPunct="1"/>
            <a:r>
              <a:rPr lang="zh-CN" altLang="en-US" dirty="0"/>
              <a:t>遍历并估算解空间树上各结点的目标函数的下界值：</a:t>
            </a:r>
          </a:p>
          <a:p>
            <a:pPr lvl="2" eaLnBrk="1" hangingPunct="1">
              <a:buFont typeface="Wingdings" pitchFamily="2" charset="2"/>
              <a:buNone/>
            </a:pPr>
            <a:r>
              <a:rPr lang="zh-CN" altLang="en-US" sz="2000" dirty="0"/>
              <a:t>根结点：</a:t>
            </a:r>
            <a:r>
              <a:rPr lang="en-US" altLang="zh-CN" sz="2000" i="1" dirty="0"/>
              <a:t>sum</a:t>
            </a:r>
            <a:r>
              <a:rPr lang="en-US" altLang="zh-CN" sz="2000" dirty="0"/>
              <a:t>1=0, </a:t>
            </a:r>
            <a:r>
              <a:rPr lang="en-US" altLang="zh-CN" sz="2000" i="1" dirty="0"/>
              <a:t>sum</a:t>
            </a:r>
            <a:r>
              <a:rPr lang="en-US" altLang="zh-CN" sz="2000" dirty="0"/>
              <a:t>2=0, M={}</a:t>
            </a:r>
          </a:p>
          <a:p>
            <a:pPr lvl="2" eaLnBrk="1" hangingPunct="1">
              <a:buFont typeface="Wingdings" pitchFamily="2" charset="2"/>
              <a:buNone/>
            </a:pPr>
            <a:r>
              <a:rPr lang="en-US" altLang="zh-CN" sz="2000" dirty="0"/>
              <a:t>                 </a:t>
            </a:r>
            <a:r>
              <a:rPr lang="en-US" altLang="zh-CN" sz="2000" i="1" dirty="0"/>
              <a:t>k</a:t>
            </a:r>
            <a:r>
              <a:rPr lang="en-US" altLang="zh-CN" sz="2000" dirty="0"/>
              <a:t>=0</a:t>
            </a:r>
          </a:p>
        </p:txBody>
      </p:sp>
      <p:graphicFrame>
        <p:nvGraphicFramePr>
          <p:cNvPr id="45060" name="Object 7"/>
          <p:cNvGraphicFramePr>
            <a:graphicFrameLocks noChangeAspect="1"/>
          </p:cNvGraphicFramePr>
          <p:nvPr>
            <p:extLst>
              <p:ext uri="{D42A27DB-BD31-4B8C-83A1-F6EECF244321}">
                <p14:modId xmlns:p14="http://schemas.microsoft.com/office/powerpoint/2010/main" val="3361086069"/>
              </p:ext>
            </p:extLst>
          </p:nvPr>
        </p:nvGraphicFramePr>
        <p:xfrm>
          <a:off x="4427984" y="3212976"/>
          <a:ext cx="1944688" cy="933450"/>
        </p:xfrm>
        <a:graphic>
          <a:graphicData uri="http://schemas.openxmlformats.org/presentationml/2006/ole">
            <mc:AlternateContent xmlns:mc="http://schemas.openxmlformats.org/markup-compatibility/2006">
              <mc:Choice xmlns:v="urn:schemas-microsoft-com:vml" Requires="v">
                <p:oleObj spid="_x0000_s211022" name="公式" r:id="rId3" imgW="926698" imgH="444307" progId="Equation.3">
                  <p:embed/>
                </p:oleObj>
              </mc:Choice>
              <mc:Fallback>
                <p:oleObj name="公式" r:id="rId3" imgW="926698" imgH="44430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4" y="3212976"/>
                        <a:ext cx="1944688"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5061" name="Group 8"/>
          <p:cNvGrpSpPr>
            <a:grpSpLocks/>
          </p:cNvGrpSpPr>
          <p:nvPr/>
        </p:nvGrpSpPr>
        <p:grpSpPr bwMode="auto">
          <a:xfrm>
            <a:off x="5611813" y="4995862"/>
            <a:ext cx="3765550" cy="1677987"/>
            <a:chOff x="1479" y="1026"/>
            <a:chExt cx="2372" cy="1057"/>
          </a:xfrm>
        </p:grpSpPr>
        <p:sp>
          <p:nvSpPr>
            <p:cNvPr id="45062" name="Text Box 9"/>
            <p:cNvSpPr txBox="1">
              <a:spLocks noChangeArrowheads="1"/>
            </p:cNvSpPr>
            <p:nvPr/>
          </p:nvSpPr>
          <p:spPr bwMode="auto">
            <a:xfrm>
              <a:off x="1479" y="1131"/>
              <a:ext cx="2252" cy="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endParaRPr lang="en-US" altLang="zh-CN" sz="2000" b="0">
                <a:latin typeface="Times New Roman" pitchFamily="18" charset="0"/>
                <a:ea typeface="宋体" charset="-122"/>
              </a:endParaRPr>
            </a:p>
            <a:p>
              <a:pPr algn="just"/>
              <a:endParaRPr lang="en-US" altLang="zh-CN" sz="2000" b="0">
                <a:latin typeface="Times New Roman" pitchFamily="18" charset="0"/>
                <a:ea typeface="宋体" charset="-122"/>
              </a:endParaRPr>
            </a:p>
            <a:p>
              <a:pPr algn="just"/>
              <a:r>
                <a:rPr lang="en-US" altLang="zh-CN" sz="2000" b="0" i="1">
                  <a:latin typeface="Times New Roman" pitchFamily="18" charset="0"/>
                  <a:ea typeface="宋体" charset="-122"/>
                </a:rPr>
                <a:t>T</a:t>
              </a:r>
              <a:r>
                <a:rPr lang="zh-CN" altLang="en-US" sz="2000" b="0">
                  <a:latin typeface="Times New Roman" pitchFamily="18" charset="0"/>
                  <a:ea typeface="宋体" charset="-122"/>
                </a:rPr>
                <a:t>＝ </a:t>
              </a:r>
            </a:p>
          </p:txBody>
        </p:sp>
        <p:sp>
          <p:nvSpPr>
            <p:cNvPr id="45063" name="AutoShape 10"/>
            <p:cNvSpPr>
              <a:spLocks noChangeArrowheads="1"/>
            </p:cNvSpPr>
            <p:nvPr/>
          </p:nvSpPr>
          <p:spPr bwMode="auto">
            <a:xfrm>
              <a:off x="2245" y="1186"/>
              <a:ext cx="1134" cy="785"/>
            </a:xfrm>
            <a:prstGeom prst="bracketPair">
              <a:avLst>
                <a:gd name="adj" fmla="val 6819"/>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54000" tIns="10800" rIns="18000" bIns="10800"/>
            <a:lstStyle/>
            <a:p>
              <a:pPr algn="just" eaLnBrk="0" hangingPunct="0"/>
              <a:r>
                <a:rPr lang="en-US" altLang="zh-CN" sz="2000" b="0" dirty="0">
                  <a:latin typeface="Times New Roman" pitchFamily="18" charset="0"/>
                  <a:ea typeface="宋体" charset="-122"/>
                </a:rPr>
                <a:t>5         7         9</a:t>
              </a:r>
            </a:p>
            <a:p>
              <a:pPr algn="just" eaLnBrk="0" hangingPunct="0"/>
              <a:r>
                <a:rPr lang="en-US" altLang="zh-CN" sz="2000" b="0" dirty="0">
                  <a:latin typeface="Times New Roman" pitchFamily="18" charset="0"/>
                  <a:ea typeface="宋体" charset="-122"/>
                </a:rPr>
                <a:t>10       5         2</a:t>
              </a:r>
            </a:p>
            <a:p>
              <a:pPr algn="just" eaLnBrk="0" hangingPunct="0"/>
              <a:r>
                <a:rPr lang="en-US" altLang="zh-CN" sz="2000" b="0" dirty="0">
                  <a:latin typeface="Times New Roman" pitchFamily="18" charset="0"/>
                  <a:ea typeface="宋体" charset="-122"/>
                </a:rPr>
                <a:t> 9        9         5</a:t>
              </a:r>
            </a:p>
            <a:p>
              <a:pPr algn="just" eaLnBrk="0" hangingPunct="0"/>
              <a:r>
                <a:rPr lang="en-US" altLang="zh-CN" sz="2000" b="0" dirty="0">
                  <a:latin typeface="Times New Roman" pitchFamily="18" charset="0"/>
                  <a:ea typeface="宋体" charset="-122"/>
                </a:rPr>
                <a:t> 7        8        10</a:t>
              </a:r>
            </a:p>
          </p:txBody>
        </p:sp>
        <p:sp>
          <p:nvSpPr>
            <p:cNvPr id="45064" name="Text Box 11"/>
            <p:cNvSpPr txBox="1">
              <a:spLocks noChangeArrowheads="1"/>
            </p:cNvSpPr>
            <p:nvPr/>
          </p:nvSpPr>
          <p:spPr bwMode="auto">
            <a:xfrm>
              <a:off x="1904" y="1220"/>
              <a:ext cx="314" cy="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r>
                <a:rPr lang="en-US" altLang="zh-CN" sz="2000" b="0" i="1">
                  <a:latin typeface="Times New Roman" pitchFamily="18" charset="0"/>
                  <a:ea typeface="宋体" charset="-122"/>
                </a:rPr>
                <a:t>J</a:t>
              </a:r>
              <a:r>
                <a:rPr lang="en-US" altLang="zh-CN" sz="2000" b="0" baseline="-25000">
                  <a:latin typeface="Times New Roman" pitchFamily="18" charset="0"/>
                  <a:ea typeface="宋体" charset="-122"/>
                </a:rPr>
                <a:t>1</a:t>
              </a:r>
              <a:endParaRPr lang="en-US" altLang="zh-CN" sz="2000" b="0">
                <a:latin typeface="Times New Roman" pitchFamily="18" charset="0"/>
                <a:ea typeface="宋体" charset="-122"/>
              </a:endParaRPr>
            </a:p>
            <a:p>
              <a:pPr algn="just"/>
              <a:r>
                <a:rPr lang="en-US" altLang="zh-CN" sz="2000" b="0" i="1">
                  <a:latin typeface="Times New Roman" pitchFamily="18" charset="0"/>
                  <a:ea typeface="宋体" charset="-122"/>
                </a:rPr>
                <a:t>J</a:t>
              </a:r>
              <a:r>
                <a:rPr lang="en-US" altLang="zh-CN" sz="2000" b="0" baseline="-25000">
                  <a:latin typeface="Times New Roman" pitchFamily="18" charset="0"/>
                  <a:ea typeface="宋体" charset="-122"/>
                </a:rPr>
                <a:t>2</a:t>
              </a:r>
              <a:endParaRPr lang="en-US" altLang="zh-CN" sz="2000" b="0">
                <a:latin typeface="Times New Roman" pitchFamily="18" charset="0"/>
                <a:ea typeface="宋体" charset="-122"/>
              </a:endParaRPr>
            </a:p>
            <a:p>
              <a:pPr algn="just"/>
              <a:r>
                <a:rPr lang="en-US" altLang="zh-CN" sz="2000" b="0" i="1">
                  <a:latin typeface="Times New Roman" pitchFamily="18" charset="0"/>
                  <a:ea typeface="宋体" charset="-122"/>
                </a:rPr>
                <a:t>J</a:t>
              </a:r>
              <a:r>
                <a:rPr lang="en-US" altLang="zh-CN" sz="2000" b="0" baseline="-25000">
                  <a:latin typeface="Times New Roman" pitchFamily="18" charset="0"/>
                  <a:ea typeface="宋体" charset="-122"/>
                </a:rPr>
                <a:t>3</a:t>
              </a:r>
              <a:endParaRPr lang="en-US" altLang="zh-CN" sz="2000" b="0">
                <a:latin typeface="Times New Roman" pitchFamily="18" charset="0"/>
                <a:ea typeface="宋体" charset="-122"/>
              </a:endParaRPr>
            </a:p>
            <a:p>
              <a:pPr algn="just"/>
              <a:r>
                <a:rPr lang="en-US" altLang="zh-CN" sz="2000" b="0" i="1">
                  <a:latin typeface="Times New Roman" pitchFamily="18" charset="0"/>
                  <a:ea typeface="宋体" charset="-122"/>
                </a:rPr>
                <a:t>J</a:t>
              </a:r>
              <a:r>
                <a:rPr lang="en-US" altLang="zh-CN" sz="2000" b="0" baseline="-25000">
                  <a:latin typeface="Times New Roman" pitchFamily="18" charset="0"/>
                  <a:ea typeface="宋体" charset="-122"/>
                </a:rPr>
                <a:t>4</a:t>
              </a:r>
              <a:endParaRPr lang="en-US" altLang="zh-CN" sz="2000" b="0">
                <a:latin typeface="Times New Roman" pitchFamily="18" charset="0"/>
                <a:ea typeface="宋体" charset="-122"/>
              </a:endParaRPr>
            </a:p>
          </p:txBody>
        </p:sp>
        <p:sp>
          <p:nvSpPr>
            <p:cNvPr id="45065" name="Text Box 12"/>
            <p:cNvSpPr txBox="1">
              <a:spLocks noChangeArrowheads="1"/>
            </p:cNvSpPr>
            <p:nvPr/>
          </p:nvSpPr>
          <p:spPr bwMode="auto">
            <a:xfrm>
              <a:off x="2218" y="1026"/>
              <a:ext cx="163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80000"/>
                </a:lnSpc>
              </a:pPr>
              <a:r>
                <a:rPr lang="zh-CN" altLang="en-US" sz="2000" b="0">
                  <a:latin typeface="Times New Roman" pitchFamily="18" charset="0"/>
                  <a:ea typeface="宋体" charset="-122"/>
                </a:rPr>
                <a:t>机器</a:t>
              </a:r>
              <a:r>
                <a:rPr lang="en-US" altLang="zh-CN" sz="2000" b="0">
                  <a:latin typeface="Times New Roman" pitchFamily="18" charset="0"/>
                  <a:ea typeface="宋体" charset="-122"/>
                </a:rPr>
                <a:t>1 </a:t>
              </a:r>
              <a:r>
                <a:rPr lang="zh-CN" altLang="en-US" sz="2000" b="0">
                  <a:latin typeface="Times New Roman" pitchFamily="18" charset="0"/>
                  <a:ea typeface="宋体" charset="-122"/>
                </a:rPr>
                <a:t>机器</a:t>
              </a:r>
              <a:r>
                <a:rPr lang="en-US" altLang="zh-CN" sz="2000" b="0">
                  <a:latin typeface="Times New Roman" pitchFamily="18" charset="0"/>
                  <a:ea typeface="宋体" charset="-122"/>
                </a:rPr>
                <a:t>2 </a:t>
              </a:r>
              <a:r>
                <a:rPr lang="zh-CN" altLang="en-US" sz="2000" b="0">
                  <a:latin typeface="Times New Roman" pitchFamily="18" charset="0"/>
                  <a:ea typeface="宋体" charset="-122"/>
                </a:rPr>
                <a:t>机器</a:t>
              </a:r>
              <a:r>
                <a:rPr lang="en-US" altLang="zh-CN" sz="2000" b="0">
                  <a:latin typeface="Times New Roman" pitchFamily="18" charset="0"/>
                  <a:ea typeface="宋体" charset="-122"/>
                </a:rPr>
                <a:t>3</a:t>
              </a:r>
            </a:p>
          </p:txBody>
        </p:sp>
      </p:grpSp>
      <p:graphicFrame>
        <p:nvGraphicFramePr>
          <p:cNvPr id="3" name="对象 2"/>
          <p:cNvGraphicFramePr>
            <a:graphicFrameLocks noChangeAspect="1"/>
          </p:cNvGraphicFramePr>
          <p:nvPr>
            <p:extLst>
              <p:ext uri="{D42A27DB-BD31-4B8C-83A1-F6EECF244321}">
                <p14:modId xmlns:p14="http://schemas.microsoft.com/office/powerpoint/2010/main" val="3264679105"/>
              </p:ext>
            </p:extLst>
          </p:nvPr>
        </p:nvGraphicFramePr>
        <p:xfrm>
          <a:off x="4932907" y="980728"/>
          <a:ext cx="3205662" cy="876548"/>
        </p:xfrm>
        <a:graphic>
          <a:graphicData uri="http://schemas.openxmlformats.org/presentationml/2006/ole">
            <mc:AlternateContent xmlns:mc="http://schemas.openxmlformats.org/markup-compatibility/2006">
              <mc:Choice xmlns:v="urn:schemas-microsoft-com:vml" Requires="v">
                <p:oleObj spid="_x0000_s211023" name="Equation" r:id="rId5" imgW="1625400" imgH="444240" progId="Equation.DSMT4">
                  <p:embed/>
                </p:oleObj>
              </mc:Choice>
              <mc:Fallback>
                <p:oleObj name="Equation" r:id="rId5" imgW="1625400" imgH="444240" progId="Equation.DSMT4">
                  <p:embed/>
                  <p:pic>
                    <p:nvPicPr>
                      <p:cNvPr id="0" name=""/>
                      <p:cNvPicPr/>
                      <p:nvPr/>
                    </p:nvPicPr>
                    <p:blipFill>
                      <a:blip r:embed="rId6"/>
                      <a:stretch>
                        <a:fillRect/>
                      </a:stretch>
                    </p:blipFill>
                    <p:spPr>
                      <a:xfrm>
                        <a:off x="4932907" y="980728"/>
                        <a:ext cx="3205662" cy="876548"/>
                      </a:xfrm>
                      <a:prstGeom prst="rect">
                        <a:avLst/>
                      </a:prstGeom>
                    </p:spPr>
                  </p:pic>
                </p:oleObj>
              </mc:Fallback>
            </mc:AlternateContent>
          </a:graphicData>
        </a:graphic>
      </p:graphicFrame>
    </p:spTree>
    <p:extLst>
      <p:ext uri="{BB962C8B-B14F-4D97-AF65-F5344CB8AC3E}">
        <p14:creationId xmlns:p14="http://schemas.microsoft.com/office/powerpoint/2010/main" val="28791987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矩形 1"/>
          <p:cNvSpPr>
            <a:spLocks noChangeArrowheads="1"/>
          </p:cNvSpPr>
          <p:nvPr/>
        </p:nvSpPr>
        <p:spPr bwMode="auto">
          <a:xfrm>
            <a:off x="6910388" y="333375"/>
            <a:ext cx="2111375" cy="1417638"/>
          </a:xfrm>
          <a:prstGeom prst="rect">
            <a:avLst/>
          </a:prstGeom>
          <a:solidFill>
            <a:srgbClr val="FFCC0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6083" name="Rectangle 3"/>
          <p:cNvSpPr>
            <a:spLocks noGrp="1" noChangeArrowheads="1"/>
          </p:cNvSpPr>
          <p:nvPr>
            <p:ph type="body" idx="1"/>
          </p:nvPr>
        </p:nvSpPr>
        <p:spPr>
          <a:xfrm>
            <a:off x="457200" y="598488"/>
            <a:ext cx="8229600" cy="576262"/>
          </a:xfrm>
        </p:spPr>
        <p:txBody>
          <a:bodyPr/>
          <a:lstStyle/>
          <a:p>
            <a:pPr eaLnBrk="1" hangingPunct="1"/>
            <a:r>
              <a:rPr kumimoji="1" lang="zh-CN" altLang="en-US"/>
              <a:t>优先队列式分支限界法求解过程：</a:t>
            </a:r>
          </a:p>
        </p:txBody>
      </p:sp>
      <p:sp>
        <p:nvSpPr>
          <p:cNvPr id="378885" name="Text Box 5"/>
          <p:cNvSpPr txBox="1">
            <a:spLocks noChangeArrowheads="1"/>
          </p:cNvSpPr>
          <p:nvPr/>
        </p:nvSpPr>
        <p:spPr bwMode="auto">
          <a:xfrm>
            <a:off x="7812088" y="2446338"/>
            <a:ext cx="1222375" cy="731837"/>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90000"/>
              </a:lnSpc>
            </a:pPr>
            <a:r>
              <a:rPr lang="en-US" altLang="zh-CN" sz="1600" i="1">
                <a:solidFill>
                  <a:srgbClr val="CC0099"/>
                </a:solidFill>
                <a:latin typeface="Times New Roman" pitchFamily="18" charset="0"/>
                <a:ea typeface="宋体" charset="-122"/>
              </a:rPr>
              <a:t>J</a:t>
            </a:r>
            <a:r>
              <a:rPr lang="en-US" altLang="zh-CN" sz="1600" baseline="-25000">
                <a:solidFill>
                  <a:srgbClr val="CC0099"/>
                </a:solidFill>
                <a:latin typeface="Times New Roman" pitchFamily="18" charset="0"/>
                <a:ea typeface="宋体" charset="-122"/>
              </a:rPr>
              <a:t>4</a:t>
            </a:r>
            <a:r>
              <a:rPr lang="en-US" altLang="zh-CN" sz="1600">
                <a:latin typeface="Times New Roman" pitchFamily="18" charset="0"/>
                <a:ea typeface="宋体" charset="-122"/>
              </a:rPr>
              <a:t>, sum1=0+7</a:t>
            </a:r>
          </a:p>
          <a:p>
            <a:pPr algn="just">
              <a:lnSpc>
                <a:spcPct val="90000"/>
              </a:lnSpc>
            </a:pPr>
            <a:r>
              <a:rPr lang="en-US" altLang="zh-CN" sz="1600" i="1">
                <a:latin typeface="Times New Roman" pitchFamily="18" charset="0"/>
                <a:ea typeface="宋体" charset="-122"/>
              </a:rPr>
              <a:t>db</a:t>
            </a:r>
            <a:r>
              <a:rPr lang="en-US" altLang="zh-CN" sz="1600">
                <a:latin typeface="Times New Roman" pitchFamily="18" charset="0"/>
                <a:ea typeface="宋体" charset="-122"/>
              </a:rPr>
              <a:t>=38</a:t>
            </a:r>
          </a:p>
          <a:p>
            <a:pPr algn="just">
              <a:lnSpc>
                <a:spcPct val="90000"/>
              </a:lnSpc>
            </a:pPr>
            <a:r>
              <a:rPr lang="en-US" altLang="zh-CN" sz="1600">
                <a:latin typeface="Times New Roman" pitchFamily="18" charset="0"/>
                <a:ea typeface="宋体" charset="-122"/>
              </a:rPr>
              <a:t>sum2=15</a:t>
            </a:r>
          </a:p>
        </p:txBody>
      </p:sp>
      <p:sp>
        <p:nvSpPr>
          <p:cNvPr id="378886" name="Line 6"/>
          <p:cNvSpPr>
            <a:spLocks noChangeShapeType="1"/>
          </p:cNvSpPr>
          <p:nvPr/>
        </p:nvSpPr>
        <p:spPr bwMode="auto">
          <a:xfrm flipV="1">
            <a:off x="7808913" y="2693988"/>
            <a:ext cx="12128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887" name="Line 7"/>
          <p:cNvSpPr>
            <a:spLocks noChangeShapeType="1"/>
          </p:cNvSpPr>
          <p:nvPr/>
        </p:nvSpPr>
        <p:spPr bwMode="auto">
          <a:xfrm flipV="1">
            <a:off x="7824788" y="2938463"/>
            <a:ext cx="12112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888" name="Text Box 8"/>
          <p:cNvSpPr txBox="1">
            <a:spLocks noChangeArrowheads="1"/>
          </p:cNvSpPr>
          <p:nvPr/>
        </p:nvSpPr>
        <p:spPr bwMode="auto">
          <a:xfrm>
            <a:off x="1863725" y="2174875"/>
            <a:ext cx="1052513"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90000"/>
              </a:lnSpc>
            </a:pPr>
            <a:r>
              <a:rPr lang="en-US" altLang="zh-CN" sz="1600">
                <a:solidFill>
                  <a:srgbClr val="0000FF"/>
                </a:solidFill>
                <a:latin typeface="Times New Roman" pitchFamily="18" charset="0"/>
                <a:ea typeface="宋体" charset="-122"/>
              </a:rPr>
              <a:t>2</a:t>
            </a:r>
            <a:r>
              <a:rPr lang="en-US" altLang="zh-CN" sz="1600">
                <a:latin typeface="Times New Roman" pitchFamily="18" charset="0"/>
                <a:ea typeface="宋体" charset="-122"/>
              </a:rPr>
              <a:t> M={} k=1</a:t>
            </a:r>
          </a:p>
        </p:txBody>
      </p:sp>
      <p:sp>
        <p:nvSpPr>
          <p:cNvPr id="378889" name="Text Box 9"/>
          <p:cNvSpPr txBox="1">
            <a:spLocks noChangeArrowheads="1"/>
          </p:cNvSpPr>
          <p:nvPr/>
        </p:nvSpPr>
        <p:spPr bwMode="auto">
          <a:xfrm>
            <a:off x="1824038" y="2405063"/>
            <a:ext cx="1220787" cy="731837"/>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90000"/>
              </a:lnSpc>
            </a:pPr>
            <a:r>
              <a:rPr lang="en-US" altLang="zh-CN" sz="1600" i="1">
                <a:solidFill>
                  <a:srgbClr val="CC0099"/>
                </a:solidFill>
                <a:latin typeface="Times New Roman" pitchFamily="18" charset="0"/>
                <a:ea typeface="宋体" charset="-122"/>
              </a:rPr>
              <a:t>J</a:t>
            </a:r>
            <a:r>
              <a:rPr lang="en-US" altLang="zh-CN" sz="1600" baseline="-25000">
                <a:solidFill>
                  <a:srgbClr val="CC0099"/>
                </a:solidFill>
                <a:latin typeface="Times New Roman" pitchFamily="18" charset="0"/>
                <a:ea typeface="宋体" charset="-122"/>
              </a:rPr>
              <a:t>1</a:t>
            </a:r>
            <a:r>
              <a:rPr lang="en-US" altLang="zh-CN" sz="1600">
                <a:latin typeface="Times New Roman" pitchFamily="18" charset="0"/>
                <a:ea typeface="宋体" charset="-122"/>
              </a:rPr>
              <a:t>, sum1=0+5</a:t>
            </a:r>
          </a:p>
          <a:p>
            <a:pPr algn="just">
              <a:lnSpc>
                <a:spcPct val="90000"/>
              </a:lnSpc>
            </a:pPr>
            <a:r>
              <a:rPr lang="en-US" altLang="zh-CN" sz="1600" i="1">
                <a:latin typeface="Times New Roman" pitchFamily="18" charset="0"/>
                <a:ea typeface="宋体" charset="-122"/>
              </a:rPr>
              <a:t>db</a:t>
            </a:r>
            <a:r>
              <a:rPr lang="en-US" altLang="zh-CN" sz="1600">
                <a:latin typeface="Times New Roman" pitchFamily="18" charset="0"/>
                <a:ea typeface="宋体" charset="-122"/>
              </a:rPr>
              <a:t>=36</a:t>
            </a:r>
          </a:p>
          <a:p>
            <a:pPr algn="just">
              <a:lnSpc>
                <a:spcPct val="90000"/>
              </a:lnSpc>
            </a:pPr>
            <a:r>
              <a:rPr lang="en-US" altLang="zh-CN" sz="1500">
                <a:latin typeface="Times New Roman" pitchFamily="18" charset="0"/>
                <a:ea typeface="宋体" charset="-122"/>
              </a:rPr>
              <a:t>sum2=5+7=12</a:t>
            </a:r>
          </a:p>
        </p:txBody>
      </p:sp>
      <p:sp>
        <p:nvSpPr>
          <p:cNvPr id="378890" name="Line 10"/>
          <p:cNvSpPr>
            <a:spLocks noChangeShapeType="1"/>
          </p:cNvSpPr>
          <p:nvPr/>
        </p:nvSpPr>
        <p:spPr bwMode="auto">
          <a:xfrm flipV="1">
            <a:off x="1820863" y="2652713"/>
            <a:ext cx="12128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892" name="Line 12"/>
          <p:cNvSpPr>
            <a:spLocks noChangeShapeType="1"/>
          </p:cNvSpPr>
          <p:nvPr/>
        </p:nvSpPr>
        <p:spPr bwMode="auto">
          <a:xfrm flipV="1">
            <a:off x="1835150" y="2895600"/>
            <a:ext cx="1211263"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1" name="Text Box 13"/>
          <p:cNvSpPr txBox="1">
            <a:spLocks noChangeArrowheads="1"/>
          </p:cNvSpPr>
          <p:nvPr/>
        </p:nvSpPr>
        <p:spPr bwMode="auto">
          <a:xfrm>
            <a:off x="4679950" y="1247775"/>
            <a:ext cx="11874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90000"/>
              </a:lnSpc>
            </a:pPr>
            <a:r>
              <a:rPr lang="en-US" altLang="zh-CN" sz="1600">
                <a:solidFill>
                  <a:srgbClr val="0000FF"/>
                </a:solidFill>
                <a:latin typeface="Times New Roman" pitchFamily="18" charset="0"/>
                <a:ea typeface="宋体" charset="-122"/>
              </a:rPr>
              <a:t>1</a:t>
            </a:r>
            <a:r>
              <a:rPr lang="en-US" altLang="zh-CN" sz="1600">
                <a:latin typeface="Times New Roman" pitchFamily="18" charset="0"/>
                <a:ea typeface="宋体" charset="-122"/>
              </a:rPr>
              <a:t> M={} k=0</a:t>
            </a:r>
          </a:p>
        </p:txBody>
      </p:sp>
      <p:sp>
        <p:nvSpPr>
          <p:cNvPr id="46092" name="Text Box 14"/>
          <p:cNvSpPr txBox="1">
            <a:spLocks noChangeArrowheads="1"/>
          </p:cNvSpPr>
          <p:nvPr/>
        </p:nvSpPr>
        <p:spPr bwMode="auto">
          <a:xfrm>
            <a:off x="4640263" y="1468438"/>
            <a:ext cx="1739900" cy="506412"/>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90000"/>
              </a:lnSpc>
            </a:pPr>
            <a:r>
              <a:rPr lang="en-US" altLang="zh-CN" sz="1600" i="1">
                <a:latin typeface="Times New Roman" pitchFamily="18" charset="0"/>
                <a:ea typeface="宋体" charset="-122"/>
              </a:rPr>
              <a:t>start</a:t>
            </a:r>
            <a:endParaRPr lang="en-US" altLang="zh-CN" sz="1600">
              <a:latin typeface="Times New Roman" pitchFamily="18" charset="0"/>
              <a:ea typeface="宋体" charset="-122"/>
            </a:endParaRPr>
          </a:p>
          <a:p>
            <a:pPr algn="just">
              <a:lnSpc>
                <a:spcPct val="90000"/>
              </a:lnSpc>
            </a:pPr>
            <a:r>
              <a:rPr lang="en-US" altLang="zh-CN" sz="1600">
                <a:latin typeface="Times New Roman" pitchFamily="18" charset="0"/>
                <a:ea typeface="宋体" charset="-122"/>
              </a:rPr>
              <a:t>sum1=0, sum2=0</a:t>
            </a:r>
          </a:p>
        </p:txBody>
      </p:sp>
      <p:sp>
        <p:nvSpPr>
          <p:cNvPr id="46093" name="Line 15"/>
          <p:cNvSpPr>
            <a:spLocks noChangeShapeType="1"/>
          </p:cNvSpPr>
          <p:nvPr/>
        </p:nvSpPr>
        <p:spPr bwMode="auto">
          <a:xfrm flipV="1">
            <a:off x="4640263" y="1724025"/>
            <a:ext cx="17303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896" name="Line 16"/>
          <p:cNvSpPr>
            <a:spLocks noChangeShapeType="1"/>
          </p:cNvSpPr>
          <p:nvPr/>
        </p:nvSpPr>
        <p:spPr bwMode="auto">
          <a:xfrm flipH="1">
            <a:off x="2767013" y="1979613"/>
            <a:ext cx="1960562" cy="425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897" name="Text Box 17"/>
          <p:cNvSpPr txBox="1">
            <a:spLocks noChangeArrowheads="1"/>
          </p:cNvSpPr>
          <p:nvPr/>
        </p:nvSpPr>
        <p:spPr bwMode="auto">
          <a:xfrm>
            <a:off x="3883025" y="2193925"/>
            <a:ext cx="112077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90000"/>
              </a:lnSpc>
            </a:pPr>
            <a:r>
              <a:rPr lang="en-US" altLang="zh-CN" sz="1600">
                <a:solidFill>
                  <a:srgbClr val="0000FF"/>
                </a:solidFill>
                <a:latin typeface="Times New Roman" pitchFamily="18" charset="0"/>
                <a:ea typeface="宋体" charset="-122"/>
              </a:rPr>
              <a:t>3</a:t>
            </a:r>
            <a:r>
              <a:rPr lang="en-US" altLang="zh-CN" sz="1600">
                <a:latin typeface="Times New Roman" pitchFamily="18" charset="0"/>
                <a:ea typeface="宋体" charset="-122"/>
              </a:rPr>
              <a:t> M={} k=1</a:t>
            </a:r>
          </a:p>
        </p:txBody>
      </p:sp>
      <p:sp>
        <p:nvSpPr>
          <p:cNvPr id="378898" name="Text Box 18"/>
          <p:cNvSpPr txBox="1">
            <a:spLocks noChangeArrowheads="1"/>
          </p:cNvSpPr>
          <p:nvPr/>
        </p:nvSpPr>
        <p:spPr bwMode="auto">
          <a:xfrm>
            <a:off x="3843338" y="2425700"/>
            <a:ext cx="1304925" cy="731838"/>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90000"/>
              </a:lnSpc>
            </a:pPr>
            <a:r>
              <a:rPr lang="en-US" altLang="zh-CN" sz="1600" i="1" dirty="0">
                <a:solidFill>
                  <a:srgbClr val="CC0099"/>
                </a:solidFill>
                <a:latin typeface="Times New Roman" pitchFamily="18" charset="0"/>
                <a:ea typeface="宋体" charset="-122"/>
              </a:rPr>
              <a:t>J</a:t>
            </a:r>
            <a:r>
              <a:rPr lang="en-US" altLang="zh-CN" sz="1600" baseline="-25000" dirty="0">
                <a:solidFill>
                  <a:srgbClr val="CC0099"/>
                </a:solidFill>
                <a:latin typeface="Times New Roman" pitchFamily="18" charset="0"/>
                <a:ea typeface="宋体" charset="-122"/>
              </a:rPr>
              <a:t>2</a:t>
            </a:r>
            <a:r>
              <a:rPr lang="en-US" altLang="zh-CN" sz="1600" dirty="0">
                <a:latin typeface="Times New Roman" pitchFamily="18" charset="0"/>
                <a:ea typeface="宋体" charset="-122"/>
              </a:rPr>
              <a:t>, sum1=0+10</a:t>
            </a:r>
          </a:p>
          <a:p>
            <a:pPr algn="just">
              <a:lnSpc>
                <a:spcPct val="90000"/>
              </a:lnSpc>
            </a:pPr>
            <a:r>
              <a:rPr lang="en-US" altLang="zh-CN" sz="1600" i="1" dirty="0" err="1">
                <a:latin typeface="Times New Roman" pitchFamily="18" charset="0"/>
                <a:ea typeface="宋体" charset="-122"/>
              </a:rPr>
              <a:t>db</a:t>
            </a:r>
            <a:r>
              <a:rPr lang="en-US" altLang="zh-CN" sz="1600" dirty="0">
                <a:latin typeface="Times New Roman" pitchFamily="18" charset="0"/>
                <a:ea typeface="宋体" charset="-122"/>
              </a:rPr>
              <a:t>=44</a:t>
            </a:r>
          </a:p>
          <a:p>
            <a:pPr algn="just">
              <a:lnSpc>
                <a:spcPct val="90000"/>
              </a:lnSpc>
            </a:pPr>
            <a:r>
              <a:rPr lang="en-US" altLang="zh-CN" sz="1600" dirty="0">
                <a:latin typeface="Times New Roman" pitchFamily="18" charset="0"/>
                <a:ea typeface="宋体" charset="-122"/>
              </a:rPr>
              <a:t>sum2=15</a:t>
            </a:r>
          </a:p>
        </p:txBody>
      </p:sp>
      <p:sp>
        <p:nvSpPr>
          <p:cNvPr id="378899" name="Line 19"/>
          <p:cNvSpPr>
            <a:spLocks noChangeShapeType="1"/>
          </p:cNvSpPr>
          <p:nvPr/>
        </p:nvSpPr>
        <p:spPr bwMode="auto">
          <a:xfrm flipV="1">
            <a:off x="3840163" y="2671763"/>
            <a:ext cx="13081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00" name="Line 20"/>
          <p:cNvSpPr>
            <a:spLocks noChangeShapeType="1"/>
          </p:cNvSpPr>
          <p:nvPr/>
        </p:nvSpPr>
        <p:spPr bwMode="auto">
          <a:xfrm flipV="1">
            <a:off x="3854450" y="2916238"/>
            <a:ext cx="12938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01" name="Text Box 21"/>
          <p:cNvSpPr txBox="1">
            <a:spLocks noChangeArrowheads="1"/>
          </p:cNvSpPr>
          <p:nvPr/>
        </p:nvSpPr>
        <p:spPr bwMode="auto">
          <a:xfrm>
            <a:off x="6018213" y="2203450"/>
            <a:ext cx="1001712"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90000"/>
              </a:lnSpc>
            </a:pPr>
            <a:r>
              <a:rPr lang="en-US" altLang="zh-CN" sz="1600">
                <a:solidFill>
                  <a:srgbClr val="0000FF"/>
                </a:solidFill>
                <a:latin typeface="Times New Roman" pitchFamily="18" charset="0"/>
                <a:ea typeface="宋体" charset="-122"/>
              </a:rPr>
              <a:t>4 </a:t>
            </a:r>
            <a:r>
              <a:rPr lang="en-US" altLang="zh-CN" sz="1600">
                <a:latin typeface="Times New Roman" pitchFamily="18" charset="0"/>
                <a:ea typeface="宋体" charset="-122"/>
              </a:rPr>
              <a:t>M={} k=1</a:t>
            </a:r>
          </a:p>
        </p:txBody>
      </p:sp>
      <p:sp>
        <p:nvSpPr>
          <p:cNvPr id="378902" name="Text Box 22"/>
          <p:cNvSpPr txBox="1">
            <a:spLocks noChangeArrowheads="1"/>
          </p:cNvSpPr>
          <p:nvPr/>
        </p:nvSpPr>
        <p:spPr bwMode="auto">
          <a:xfrm>
            <a:off x="5886450" y="2433638"/>
            <a:ext cx="1220788" cy="731837"/>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90000"/>
              </a:lnSpc>
            </a:pPr>
            <a:r>
              <a:rPr lang="en-US" altLang="zh-CN" sz="1600" i="1">
                <a:solidFill>
                  <a:srgbClr val="CC0099"/>
                </a:solidFill>
                <a:latin typeface="Times New Roman" pitchFamily="18" charset="0"/>
                <a:ea typeface="宋体" charset="-122"/>
              </a:rPr>
              <a:t>J</a:t>
            </a:r>
            <a:r>
              <a:rPr lang="en-US" altLang="zh-CN" sz="1600" baseline="-25000">
                <a:solidFill>
                  <a:srgbClr val="CC0099"/>
                </a:solidFill>
                <a:latin typeface="Times New Roman" pitchFamily="18" charset="0"/>
                <a:ea typeface="宋体" charset="-122"/>
              </a:rPr>
              <a:t>3</a:t>
            </a:r>
            <a:r>
              <a:rPr lang="en-US" altLang="zh-CN" sz="1600">
                <a:latin typeface="Times New Roman" pitchFamily="18" charset="0"/>
                <a:ea typeface="宋体" charset="-122"/>
              </a:rPr>
              <a:t>, sum1=0+9</a:t>
            </a:r>
          </a:p>
          <a:p>
            <a:pPr algn="just">
              <a:lnSpc>
                <a:spcPct val="90000"/>
              </a:lnSpc>
            </a:pPr>
            <a:r>
              <a:rPr lang="en-US" altLang="zh-CN" sz="1600" i="1">
                <a:latin typeface="Times New Roman" pitchFamily="18" charset="0"/>
                <a:ea typeface="宋体" charset="-122"/>
              </a:rPr>
              <a:t>db</a:t>
            </a:r>
            <a:r>
              <a:rPr lang="en-US" altLang="zh-CN" sz="1600">
                <a:latin typeface="Times New Roman" pitchFamily="18" charset="0"/>
                <a:ea typeface="宋体" charset="-122"/>
              </a:rPr>
              <a:t>=40</a:t>
            </a:r>
          </a:p>
          <a:p>
            <a:pPr algn="just">
              <a:lnSpc>
                <a:spcPct val="90000"/>
              </a:lnSpc>
            </a:pPr>
            <a:r>
              <a:rPr lang="en-US" altLang="zh-CN" sz="1600">
                <a:latin typeface="Times New Roman" pitchFamily="18" charset="0"/>
                <a:ea typeface="宋体" charset="-122"/>
              </a:rPr>
              <a:t>sum2=18</a:t>
            </a:r>
          </a:p>
        </p:txBody>
      </p:sp>
      <p:sp>
        <p:nvSpPr>
          <p:cNvPr id="378903" name="Line 23"/>
          <p:cNvSpPr>
            <a:spLocks noChangeShapeType="1"/>
          </p:cNvSpPr>
          <p:nvPr/>
        </p:nvSpPr>
        <p:spPr bwMode="auto">
          <a:xfrm flipV="1">
            <a:off x="5883275" y="2681288"/>
            <a:ext cx="12128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04" name="Line 24"/>
          <p:cNvSpPr>
            <a:spLocks noChangeShapeType="1"/>
          </p:cNvSpPr>
          <p:nvPr/>
        </p:nvSpPr>
        <p:spPr bwMode="auto">
          <a:xfrm flipV="1">
            <a:off x="5897563" y="2924175"/>
            <a:ext cx="121285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05" name="Text Box 25"/>
          <p:cNvSpPr txBox="1">
            <a:spLocks noChangeArrowheads="1"/>
          </p:cNvSpPr>
          <p:nvPr/>
        </p:nvSpPr>
        <p:spPr bwMode="auto">
          <a:xfrm>
            <a:off x="7956550" y="2182813"/>
            <a:ext cx="1187450"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90000"/>
              </a:lnSpc>
            </a:pPr>
            <a:r>
              <a:rPr lang="en-US" altLang="zh-CN" sz="1600">
                <a:solidFill>
                  <a:srgbClr val="0000FF"/>
                </a:solidFill>
                <a:latin typeface="Times New Roman" pitchFamily="18" charset="0"/>
                <a:ea typeface="宋体" charset="-122"/>
              </a:rPr>
              <a:t>5</a:t>
            </a:r>
            <a:r>
              <a:rPr lang="en-US" altLang="zh-CN" sz="1600">
                <a:latin typeface="Times New Roman" pitchFamily="18" charset="0"/>
                <a:ea typeface="宋体" charset="-122"/>
              </a:rPr>
              <a:t> M={} k=1</a:t>
            </a:r>
          </a:p>
        </p:txBody>
      </p:sp>
      <p:sp>
        <p:nvSpPr>
          <p:cNvPr id="378906" name="Line 26"/>
          <p:cNvSpPr>
            <a:spLocks noChangeShapeType="1"/>
          </p:cNvSpPr>
          <p:nvPr/>
        </p:nvSpPr>
        <p:spPr bwMode="auto">
          <a:xfrm flipH="1">
            <a:off x="4716463" y="1974850"/>
            <a:ext cx="530225" cy="4524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07" name="Line 27"/>
          <p:cNvSpPr>
            <a:spLocks noChangeShapeType="1"/>
          </p:cNvSpPr>
          <p:nvPr/>
        </p:nvSpPr>
        <p:spPr bwMode="auto">
          <a:xfrm>
            <a:off x="5756275" y="1976438"/>
            <a:ext cx="519113" cy="4540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08" name="Line 28"/>
          <p:cNvSpPr>
            <a:spLocks noChangeShapeType="1"/>
          </p:cNvSpPr>
          <p:nvPr/>
        </p:nvSpPr>
        <p:spPr bwMode="auto">
          <a:xfrm>
            <a:off x="6310313" y="1976438"/>
            <a:ext cx="1903412" cy="4651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09" name="Text Box 29"/>
          <p:cNvSpPr txBox="1">
            <a:spLocks noChangeArrowheads="1"/>
          </p:cNvSpPr>
          <p:nvPr/>
        </p:nvSpPr>
        <p:spPr bwMode="auto">
          <a:xfrm>
            <a:off x="365125" y="3368675"/>
            <a:ext cx="111125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90000"/>
              </a:lnSpc>
            </a:pPr>
            <a:r>
              <a:rPr lang="en-US" altLang="zh-CN" sz="1600">
                <a:solidFill>
                  <a:srgbClr val="0000FF"/>
                </a:solidFill>
                <a:latin typeface="Times New Roman" pitchFamily="18" charset="0"/>
                <a:ea typeface="宋体" charset="-122"/>
              </a:rPr>
              <a:t>6</a:t>
            </a:r>
            <a:r>
              <a:rPr lang="en-US" altLang="zh-CN" sz="1600">
                <a:latin typeface="Times New Roman" pitchFamily="18" charset="0"/>
                <a:ea typeface="宋体" charset="-122"/>
              </a:rPr>
              <a:t> M={1} k=2</a:t>
            </a:r>
          </a:p>
        </p:txBody>
      </p:sp>
      <p:sp>
        <p:nvSpPr>
          <p:cNvPr id="378910" name="Text Box 30"/>
          <p:cNvSpPr txBox="1">
            <a:spLocks noChangeArrowheads="1"/>
          </p:cNvSpPr>
          <p:nvPr/>
        </p:nvSpPr>
        <p:spPr bwMode="auto">
          <a:xfrm>
            <a:off x="328613" y="3598863"/>
            <a:ext cx="1309687" cy="731837"/>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90000"/>
              </a:lnSpc>
            </a:pPr>
            <a:r>
              <a:rPr lang="en-US" altLang="zh-CN" sz="1600" i="1">
                <a:latin typeface="Times New Roman" pitchFamily="18" charset="0"/>
                <a:ea typeface="宋体" charset="-122"/>
              </a:rPr>
              <a:t>J</a:t>
            </a:r>
            <a:r>
              <a:rPr lang="en-US" altLang="zh-CN" sz="1600" baseline="-25000">
                <a:latin typeface="Times New Roman" pitchFamily="18" charset="0"/>
                <a:ea typeface="宋体" charset="-122"/>
              </a:rPr>
              <a:t>1</a:t>
            </a:r>
            <a:r>
              <a:rPr lang="en-US" altLang="zh-CN" sz="1600" i="1">
                <a:latin typeface="Times New Roman" pitchFamily="18" charset="0"/>
                <a:ea typeface="宋体" charset="-122"/>
              </a:rPr>
              <a:t>J</a:t>
            </a:r>
            <a:r>
              <a:rPr lang="en-US" altLang="zh-CN" sz="1600" baseline="-25000">
                <a:latin typeface="Times New Roman" pitchFamily="18" charset="0"/>
                <a:ea typeface="宋体" charset="-122"/>
              </a:rPr>
              <a:t>2</a:t>
            </a:r>
            <a:r>
              <a:rPr lang="en-US" altLang="zh-CN" sz="1600">
                <a:latin typeface="Times New Roman" pitchFamily="18" charset="0"/>
                <a:ea typeface="宋体" charset="-122"/>
              </a:rPr>
              <a:t>, sum1=15</a:t>
            </a:r>
          </a:p>
          <a:p>
            <a:pPr algn="just">
              <a:lnSpc>
                <a:spcPct val="90000"/>
              </a:lnSpc>
            </a:pPr>
            <a:r>
              <a:rPr lang="en-US" altLang="zh-CN" sz="1600" i="1">
                <a:latin typeface="Times New Roman" pitchFamily="18" charset="0"/>
                <a:ea typeface="宋体" charset="-122"/>
              </a:rPr>
              <a:t>db</a:t>
            </a:r>
            <a:r>
              <a:rPr lang="en-US" altLang="zh-CN" sz="1600">
                <a:latin typeface="Times New Roman" pitchFamily="18" charset="0"/>
                <a:ea typeface="宋体" charset="-122"/>
              </a:rPr>
              <a:t>=42</a:t>
            </a:r>
          </a:p>
          <a:p>
            <a:pPr algn="just">
              <a:lnSpc>
                <a:spcPct val="90000"/>
              </a:lnSpc>
            </a:pPr>
            <a:r>
              <a:rPr lang="en-US" altLang="zh-CN" sz="1600">
                <a:latin typeface="Times New Roman" pitchFamily="18" charset="0"/>
                <a:ea typeface="宋体" charset="-122"/>
              </a:rPr>
              <a:t>sum2=20</a:t>
            </a:r>
          </a:p>
        </p:txBody>
      </p:sp>
      <p:sp>
        <p:nvSpPr>
          <p:cNvPr id="378911" name="Line 31"/>
          <p:cNvSpPr>
            <a:spLocks noChangeShapeType="1"/>
          </p:cNvSpPr>
          <p:nvPr/>
        </p:nvSpPr>
        <p:spPr bwMode="auto">
          <a:xfrm flipV="1">
            <a:off x="322263" y="3844925"/>
            <a:ext cx="13081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12" name="Line 32"/>
          <p:cNvSpPr>
            <a:spLocks noChangeShapeType="1"/>
          </p:cNvSpPr>
          <p:nvPr/>
        </p:nvSpPr>
        <p:spPr bwMode="auto">
          <a:xfrm flipV="1">
            <a:off x="325438" y="4086225"/>
            <a:ext cx="1309687"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13" name="Text Box 33"/>
          <p:cNvSpPr txBox="1">
            <a:spLocks noChangeArrowheads="1"/>
          </p:cNvSpPr>
          <p:nvPr/>
        </p:nvSpPr>
        <p:spPr bwMode="auto">
          <a:xfrm>
            <a:off x="1863725" y="3376613"/>
            <a:ext cx="12684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90000"/>
              </a:lnSpc>
            </a:pPr>
            <a:r>
              <a:rPr lang="en-US" altLang="zh-CN" sz="1600">
                <a:solidFill>
                  <a:srgbClr val="0000FF"/>
                </a:solidFill>
                <a:latin typeface="Times New Roman" pitchFamily="18" charset="0"/>
                <a:ea typeface="宋体" charset="-122"/>
              </a:rPr>
              <a:t>7</a:t>
            </a:r>
            <a:r>
              <a:rPr lang="en-US" altLang="zh-CN" sz="1600">
                <a:latin typeface="Times New Roman" pitchFamily="18" charset="0"/>
                <a:ea typeface="宋体" charset="-122"/>
              </a:rPr>
              <a:t> M={1} k=2</a:t>
            </a:r>
          </a:p>
        </p:txBody>
      </p:sp>
      <p:sp>
        <p:nvSpPr>
          <p:cNvPr id="378914" name="Text Box 34"/>
          <p:cNvSpPr txBox="1">
            <a:spLocks noChangeArrowheads="1"/>
          </p:cNvSpPr>
          <p:nvPr/>
        </p:nvSpPr>
        <p:spPr bwMode="auto">
          <a:xfrm>
            <a:off x="1820863" y="3606800"/>
            <a:ext cx="1308100" cy="731838"/>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90000"/>
              </a:lnSpc>
            </a:pPr>
            <a:r>
              <a:rPr lang="en-US" altLang="zh-CN" sz="1600" i="1">
                <a:latin typeface="Times New Roman" pitchFamily="18" charset="0"/>
                <a:ea typeface="宋体" charset="-122"/>
              </a:rPr>
              <a:t>J</a:t>
            </a:r>
            <a:r>
              <a:rPr lang="en-US" altLang="zh-CN" sz="1600" baseline="-25000">
                <a:latin typeface="Times New Roman" pitchFamily="18" charset="0"/>
                <a:ea typeface="宋体" charset="-122"/>
              </a:rPr>
              <a:t>1</a:t>
            </a:r>
            <a:r>
              <a:rPr lang="en-US" altLang="zh-CN" sz="1600" i="1">
                <a:latin typeface="Times New Roman" pitchFamily="18" charset="0"/>
                <a:ea typeface="宋体" charset="-122"/>
              </a:rPr>
              <a:t>J</a:t>
            </a:r>
            <a:r>
              <a:rPr lang="en-US" altLang="zh-CN" sz="1600" baseline="-25000">
                <a:latin typeface="Times New Roman" pitchFamily="18" charset="0"/>
                <a:ea typeface="宋体" charset="-122"/>
              </a:rPr>
              <a:t>3</a:t>
            </a:r>
            <a:r>
              <a:rPr lang="en-US" altLang="zh-CN" sz="1600">
                <a:latin typeface="Times New Roman" pitchFamily="18" charset="0"/>
                <a:ea typeface="宋体" charset="-122"/>
              </a:rPr>
              <a:t>, sum1=14</a:t>
            </a:r>
          </a:p>
          <a:p>
            <a:pPr algn="just">
              <a:lnSpc>
                <a:spcPct val="90000"/>
              </a:lnSpc>
            </a:pPr>
            <a:r>
              <a:rPr lang="en-US" altLang="zh-CN" sz="1600" i="1">
                <a:latin typeface="Times New Roman" pitchFamily="18" charset="0"/>
                <a:ea typeface="宋体" charset="-122"/>
              </a:rPr>
              <a:t>db</a:t>
            </a:r>
            <a:r>
              <a:rPr lang="en-US" altLang="zh-CN" sz="1600">
                <a:latin typeface="Times New Roman" pitchFamily="18" charset="0"/>
                <a:ea typeface="宋体" charset="-122"/>
              </a:rPr>
              <a:t>=38</a:t>
            </a:r>
          </a:p>
          <a:p>
            <a:pPr algn="just">
              <a:lnSpc>
                <a:spcPct val="90000"/>
              </a:lnSpc>
            </a:pPr>
            <a:r>
              <a:rPr lang="en-US" altLang="zh-CN" sz="1600">
                <a:latin typeface="Times New Roman" pitchFamily="18" charset="0"/>
                <a:ea typeface="宋体" charset="-122"/>
              </a:rPr>
              <a:t>sum2=22</a:t>
            </a:r>
          </a:p>
        </p:txBody>
      </p:sp>
      <p:sp>
        <p:nvSpPr>
          <p:cNvPr id="378915" name="Line 35"/>
          <p:cNvSpPr>
            <a:spLocks noChangeShapeType="1"/>
          </p:cNvSpPr>
          <p:nvPr/>
        </p:nvSpPr>
        <p:spPr bwMode="auto">
          <a:xfrm flipV="1">
            <a:off x="1820863" y="3854450"/>
            <a:ext cx="13081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16" name="Line 36"/>
          <p:cNvSpPr>
            <a:spLocks noChangeShapeType="1"/>
          </p:cNvSpPr>
          <p:nvPr/>
        </p:nvSpPr>
        <p:spPr bwMode="auto">
          <a:xfrm flipV="1">
            <a:off x="1824038" y="4098925"/>
            <a:ext cx="13081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17" name="Text Box 37"/>
          <p:cNvSpPr txBox="1">
            <a:spLocks noChangeArrowheads="1"/>
          </p:cNvSpPr>
          <p:nvPr/>
        </p:nvSpPr>
        <p:spPr bwMode="auto">
          <a:xfrm>
            <a:off x="3732213" y="3375025"/>
            <a:ext cx="14160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90000"/>
              </a:lnSpc>
            </a:pPr>
            <a:r>
              <a:rPr lang="en-US" altLang="zh-CN" sz="1600">
                <a:solidFill>
                  <a:srgbClr val="0000FF"/>
                </a:solidFill>
                <a:latin typeface="Times New Roman" pitchFamily="18" charset="0"/>
                <a:ea typeface="宋体" charset="-122"/>
              </a:rPr>
              <a:t>8</a:t>
            </a:r>
            <a:r>
              <a:rPr lang="en-US" altLang="zh-CN" sz="1600">
                <a:latin typeface="Times New Roman" pitchFamily="18" charset="0"/>
                <a:ea typeface="宋体" charset="-122"/>
              </a:rPr>
              <a:t> M={1} k=2</a:t>
            </a:r>
          </a:p>
        </p:txBody>
      </p:sp>
      <p:sp>
        <p:nvSpPr>
          <p:cNvPr id="378918" name="Text Box 38"/>
          <p:cNvSpPr txBox="1">
            <a:spLocks noChangeArrowheads="1"/>
          </p:cNvSpPr>
          <p:nvPr/>
        </p:nvSpPr>
        <p:spPr bwMode="auto">
          <a:xfrm>
            <a:off x="3313113" y="3605213"/>
            <a:ext cx="1308100" cy="731837"/>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90000"/>
              </a:lnSpc>
            </a:pPr>
            <a:r>
              <a:rPr lang="en-US" altLang="zh-CN" sz="1600" i="1">
                <a:latin typeface="Times New Roman" pitchFamily="18" charset="0"/>
                <a:ea typeface="宋体" charset="-122"/>
              </a:rPr>
              <a:t>J</a:t>
            </a:r>
            <a:r>
              <a:rPr lang="en-US" altLang="zh-CN" sz="1600" baseline="-25000">
                <a:latin typeface="Times New Roman" pitchFamily="18" charset="0"/>
                <a:ea typeface="宋体" charset="-122"/>
              </a:rPr>
              <a:t>1</a:t>
            </a:r>
            <a:r>
              <a:rPr lang="en-US" altLang="zh-CN" sz="1600" i="1">
                <a:latin typeface="Times New Roman" pitchFamily="18" charset="0"/>
                <a:ea typeface="宋体" charset="-122"/>
              </a:rPr>
              <a:t>J</a:t>
            </a:r>
            <a:r>
              <a:rPr lang="en-US" altLang="zh-CN" sz="1600" baseline="-25000">
                <a:latin typeface="Times New Roman" pitchFamily="18" charset="0"/>
                <a:ea typeface="宋体" charset="-122"/>
              </a:rPr>
              <a:t>4</a:t>
            </a:r>
            <a:r>
              <a:rPr lang="en-US" altLang="zh-CN" sz="1600">
                <a:latin typeface="Times New Roman" pitchFamily="18" charset="0"/>
                <a:ea typeface="宋体" charset="-122"/>
              </a:rPr>
              <a:t>, sum1=12</a:t>
            </a:r>
          </a:p>
          <a:p>
            <a:pPr algn="just">
              <a:lnSpc>
                <a:spcPct val="90000"/>
              </a:lnSpc>
            </a:pPr>
            <a:r>
              <a:rPr lang="en-US" altLang="zh-CN" sz="1600" i="1">
                <a:latin typeface="Times New Roman" pitchFamily="18" charset="0"/>
                <a:ea typeface="宋体" charset="-122"/>
              </a:rPr>
              <a:t>db</a:t>
            </a:r>
            <a:r>
              <a:rPr lang="en-US" altLang="zh-CN" sz="1600">
                <a:latin typeface="Times New Roman" pitchFamily="18" charset="0"/>
                <a:ea typeface="宋体" charset="-122"/>
              </a:rPr>
              <a:t>=36</a:t>
            </a:r>
          </a:p>
          <a:p>
            <a:pPr algn="just">
              <a:lnSpc>
                <a:spcPct val="90000"/>
              </a:lnSpc>
            </a:pPr>
            <a:r>
              <a:rPr lang="en-US" altLang="zh-CN" sz="1600">
                <a:latin typeface="Times New Roman" pitchFamily="18" charset="0"/>
                <a:ea typeface="宋体" charset="-122"/>
              </a:rPr>
              <a:t>sum2=20</a:t>
            </a:r>
          </a:p>
        </p:txBody>
      </p:sp>
      <p:sp>
        <p:nvSpPr>
          <p:cNvPr id="378919" name="Line 39"/>
          <p:cNvSpPr>
            <a:spLocks noChangeShapeType="1"/>
          </p:cNvSpPr>
          <p:nvPr/>
        </p:nvSpPr>
        <p:spPr bwMode="auto">
          <a:xfrm flipV="1">
            <a:off x="3309938" y="3851275"/>
            <a:ext cx="13081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20" name="Line 40"/>
          <p:cNvSpPr>
            <a:spLocks noChangeShapeType="1"/>
          </p:cNvSpPr>
          <p:nvPr/>
        </p:nvSpPr>
        <p:spPr bwMode="auto">
          <a:xfrm flipV="1">
            <a:off x="3324225" y="4098925"/>
            <a:ext cx="13081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21" name="Line 41"/>
          <p:cNvSpPr>
            <a:spLocks noChangeShapeType="1"/>
          </p:cNvSpPr>
          <p:nvPr/>
        </p:nvSpPr>
        <p:spPr bwMode="auto">
          <a:xfrm>
            <a:off x="2420938" y="3141663"/>
            <a:ext cx="0" cy="4635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22" name="Line 42"/>
          <p:cNvSpPr>
            <a:spLocks noChangeShapeType="1"/>
          </p:cNvSpPr>
          <p:nvPr/>
        </p:nvSpPr>
        <p:spPr bwMode="auto">
          <a:xfrm flipH="1">
            <a:off x="1277938" y="3132138"/>
            <a:ext cx="725487" cy="4730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23" name="Line 43"/>
          <p:cNvSpPr>
            <a:spLocks noChangeShapeType="1"/>
          </p:cNvSpPr>
          <p:nvPr/>
        </p:nvSpPr>
        <p:spPr bwMode="auto">
          <a:xfrm>
            <a:off x="2870200" y="3140075"/>
            <a:ext cx="715963" cy="4540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24" name="Text Box 44"/>
          <p:cNvSpPr txBox="1">
            <a:spLocks noChangeArrowheads="1"/>
          </p:cNvSpPr>
          <p:nvPr/>
        </p:nvSpPr>
        <p:spPr bwMode="auto">
          <a:xfrm>
            <a:off x="2411413" y="4603750"/>
            <a:ext cx="1439862"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90000"/>
              </a:lnSpc>
            </a:pPr>
            <a:r>
              <a:rPr lang="en-US" altLang="zh-CN" sz="1600">
                <a:solidFill>
                  <a:srgbClr val="0000FF"/>
                </a:solidFill>
                <a:latin typeface="Times New Roman" pitchFamily="18" charset="0"/>
                <a:ea typeface="宋体" charset="-122"/>
              </a:rPr>
              <a:t>9</a:t>
            </a:r>
            <a:r>
              <a:rPr lang="en-US" altLang="zh-CN" sz="1600">
                <a:latin typeface="Times New Roman" pitchFamily="18" charset="0"/>
                <a:ea typeface="宋体" charset="-122"/>
              </a:rPr>
              <a:t> M={1, 4} k=3</a:t>
            </a:r>
          </a:p>
        </p:txBody>
      </p:sp>
      <p:sp>
        <p:nvSpPr>
          <p:cNvPr id="378925" name="Text Box 45"/>
          <p:cNvSpPr txBox="1">
            <a:spLocks noChangeArrowheads="1"/>
          </p:cNvSpPr>
          <p:nvPr/>
        </p:nvSpPr>
        <p:spPr bwMode="auto">
          <a:xfrm>
            <a:off x="2478088" y="4835525"/>
            <a:ext cx="1492250" cy="731838"/>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90000"/>
              </a:lnSpc>
            </a:pPr>
            <a:r>
              <a:rPr lang="en-US" altLang="zh-CN" sz="1600" i="1">
                <a:latin typeface="Times New Roman" pitchFamily="18" charset="0"/>
                <a:ea typeface="宋体" charset="-122"/>
              </a:rPr>
              <a:t>J</a:t>
            </a:r>
            <a:r>
              <a:rPr lang="en-US" altLang="zh-CN" sz="1600" baseline="-25000">
                <a:latin typeface="Times New Roman" pitchFamily="18" charset="0"/>
                <a:ea typeface="宋体" charset="-122"/>
              </a:rPr>
              <a:t>1</a:t>
            </a:r>
            <a:r>
              <a:rPr lang="en-US" altLang="zh-CN" sz="1600" i="1">
                <a:latin typeface="Times New Roman" pitchFamily="18" charset="0"/>
                <a:ea typeface="宋体" charset="-122"/>
              </a:rPr>
              <a:t>J</a:t>
            </a:r>
            <a:r>
              <a:rPr lang="en-US" altLang="zh-CN" sz="1600" baseline="-25000">
                <a:latin typeface="Times New Roman" pitchFamily="18" charset="0"/>
                <a:ea typeface="宋体" charset="-122"/>
              </a:rPr>
              <a:t>4</a:t>
            </a:r>
            <a:r>
              <a:rPr lang="en-US" altLang="zh-CN" sz="1600" i="1">
                <a:latin typeface="Times New Roman" pitchFamily="18" charset="0"/>
                <a:ea typeface="宋体" charset="-122"/>
              </a:rPr>
              <a:t>J</a:t>
            </a:r>
            <a:r>
              <a:rPr lang="en-US" altLang="zh-CN" sz="1600" baseline="-25000">
                <a:latin typeface="Times New Roman" pitchFamily="18" charset="0"/>
                <a:ea typeface="宋体" charset="-122"/>
              </a:rPr>
              <a:t>2</a:t>
            </a:r>
            <a:r>
              <a:rPr lang="en-US" altLang="zh-CN" sz="1600">
                <a:latin typeface="Times New Roman" pitchFamily="18" charset="0"/>
                <a:ea typeface="宋体" charset="-122"/>
              </a:rPr>
              <a:t>, sum1=22</a:t>
            </a:r>
          </a:p>
          <a:p>
            <a:pPr algn="just">
              <a:lnSpc>
                <a:spcPct val="90000"/>
              </a:lnSpc>
            </a:pPr>
            <a:r>
              <a:rPr lang="en-US" altLang="zh-CN" sz="1600" i="1">
                <a:latin typeface="Times New Roman" pitchFamily="18" charset="0"/>
                <a:ea typeface="宋体" charset="-122"/>
              </a:rPr>
              <a:t>db</a:t>
            </a:r>
            <a:r>
              <a:rPr lang="en-US" altLang="zh-CN" sz="1600">
                <a:latin typeface="Times New Roman" pitchFamily="18" charset="0"/>
                <a:ea typeface="宋体" charset="-122"/>
              </a:rPr>
              <a:t>=41</a:t>
            </a:r>
          </a:p>
          <a:p>
            <a:pPr algn="just">
              <a:lnSpc>
                <a:spcPct val="90000"/>
              </a:lnSpc>
            </a:pPr>
            <a:r>
              <a:rPr lang="en-US" altLang="zh-CN" sz="1600">
                <a:latin typeface="Times New Roman" pitchFamily="18" charset="0"/>
                <a:ea typeface="宋体" charset="-122"/>
              </a:rPr>
              <a:t>sum2=27</a:t>
            </a:r>
          </a:p>
        </p:txBody>
      </p:sp>
      <p:sp>
        <p:nvSpPr>
          <p:cNvPr id="378926" name="Line 46"/>
          <p:cNvSpPr>
            <a:spLocks noChangeShapeType="1"/>
          </p:cNvSpPr>
          <p:nvPr/>
        </p:nvSpPr>
        <p:spPr bwMode="auto">
          <a:xfrm flipV="1">
            <a:off x="2478088" y="5083175"/>
            <a:ext cx="14779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27" name="Line 47"/>
          <p:cNvSpPr>
            <a:spLocks noChangeShapeType="1"/>
          </p:cNvSpPr>
          <p:nvPr/>
        </p:nvSpPr>
        <p:spPr bwMode="auto">
          <a:xfrm>
            <a:off x="2493963" y="5327650"/>
            <a:ext cx="14779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28" name="Text Box 48"/>
          <p:cNvSpPr txBox="1">
            <a:spLocks noChangeArrowheads="1"/>
          </p:cNvSpPr>
          <p:nvPr/>
        </p:nvSpPr>
        <p:spPr bwMode="auto">
          <a:xfrm>
            <a:off x="4205288" y="4603750"/>
            <a:ext cx="1662112"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90000"/>
              </a:lnSpc>
            </a:pPr>
            <a:r>
              <a:rPr lang="en-US" altLang="zh-CN" sz="1600">
                <a:solidFill>
                  <a:srgbClr val="0000FF"/>
                </a:solidFill>
                <a:latin typeface="Times New Roman" pitchFamily="18" charset="0"/>
                <a:ea typeface="宋体" charset="-122"/>
              </a:rPr>
              <a:t>10</a:t>
            </a:r>
            <a:r>
              <a:rPr lang="en-US" altLang="zh-CN" sz="1600">
                <a:latin typeface="Times New Roman" pitchFamily="18" charset="0"/>
                <a:ea typeface="宋体" charset="-122"/>
              </a:rPr>
              <a:t> M={1, 4} k=3</a:t>
            </a:r>
          </a:p>
        </p:txBody>
      </p:sp>
      <p:sp>
        <p:nvSpPr>
          <p:cNvPr id="378929" name="Text Box 49"/>
          <p:cNvSpPr txBox="1">
            <a:spLocks noChangeArrowheads="1"/>
          </p:cNvSpPr>
          <p:nvPr/>
        </p:nvSpPr>
        <p:spPr bwMode="auto">
          <a:xfrm>
            <a:off x="4143375" y="4841875"/>
            <a:ext cx="1492250" cy="731838"/>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90000"/>
              </a:lnSpc>
            </a:pPr>
            <a:r>
              <a:rPr lang="en-US" altLang="zh-CN" sz="1600" i="1">
                <a:latin typeface="Times New Roman" pitchFamily="18" charset="0"/>
                <a:ea typeface="宋体" charset="-122"/>
              </a:rPr>
              <a:t>J</a:t>
            </a:r>
            <a:r>
              <a:rPr lang="en-US" altLang="zh-CN" sz="1600" baseline="-25000">
                <a:latin typeface="Times New Roman" pitchFamily="18" charset="0"/>
                <a:ea typeface="宋体" charset="-122"/>
              </a:rPr>
              <a:t>1</a:t>
            </a:r>
            <a:r>
              <a:rPr lang="en-US" altLang="zh-CN" sz="1600" i="1">
                <a:latin typeface="Times New Roman" pitchFamily="18" charset="0"/>
                <a:ea typeface="宋体" charset="-122"/>
              </a:rPr>
              <a:t>J</a:t>
            </a:r>
            <a:r>
              <a:rPr lang="en-US" altLang="zh-CN" sz="1600" baseline="-25000">
                <a:latin typeface="Times New Roman" pitchFamily="18" charset="0"/>
                <a:ea typeface="宋体" charset="-122"/>
              </a:rPr>
              <a:t>4</a:t>
            </a:r>
            <a:r>
              <a:rPr lang="en-US" altLang="zh-CN" sz="1600" i="1">
                <a:latin typeface="Times New Roman" pitchFamily="18" charset="0"/>
                <a:ea typeface="宋体" charset="-122"/>
              </a:rPr>
              <a:t>J</a:t>
            </a:r>
            <a:r>
              <a:rPr lang="en-US" altLang="zh-CN" sz="1600" baseline="-25000">
                <a:latin typeface="Times New Roman" pitchFamily="18" charset="0"/>
                <a:ea typeface="宋体" charset="-122"/>
              </a:rPr>
              <a:t>3</a:t>
            </a:r>
            <a:r>
              <a:rPr lang="en-US" altLang="zh-CN" sz="1600">
                <a:latin typeface="Times New Roman" pitchFamily="18" charset="0"/>
                <a:ea typeface="宋体" charset="-122"/>
              </a:rPr>
              <a:t>, sum1=21</a:t>
            </a:r>
          </a:p>
          <a:p>
            <a:pPr algn="just">
              <a:lnSpc>
                <a:spcPct val="90000"/>
              </a:lnSpc>
            </a:pPr>
            <a:r>
              <a:rPr lang="en-US" altLang="zh-CN" sz="1600" i="1">
                <a:latin typeface="Times New Roman" pitchFamily="18" charset="0"/>
                <a:ea typeface="宋体" charset="-122"/>
              </a:rPr>
              <a:t>db</a:t>
            </a:r>
            <a:r>
              <a:rPr lang="en-US" altLang="zh-CN" sz="1600">
                <a:latin typeface="Times New Roman" pitchFamily="18" charset="0"/>
                <a:ea typeface="宋体" charset="-122"/>
              </a:rPr>
              <a:t>=37</a:t>
            </a:r>
          </a:p>
          <a:p>
            <a:pPr algn="just">
              <a:lnSpc>
                <a:spcPct val="90000"/>
              </a:lnSpc>
            </a:pPr>
            <a:r>
              <a:rPr lang="en-US" altLang="zh-CN" sz="1600">
                <a:latin typeface="Times New Roman" pitchFamily="18" charset="0"/>
                <a:ea typeface="宋体" charset="-122"/>
              </a:rPr>
              <a:t>sum2=30</a:t>
            </a:r>
          </a:p>
        </p:txBody>
      </p:sp>
      <p:sp>
        <p:nvSpPr>
          <p:cNvPr id="378930" name="Line 50"/>
          <p:cNvSpPr>
            <a:spLocks noChangeShapeType="1"/>
          </p:cNvSpPr>
          <p:nvPr/>
        </p:nvSpPr>
        <p:spPr bwMode="auto">
          <a:xfrm flipV="1">
            <a:off x="4151313" y="5089525"/>
            <a:ext cx="14795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31" name="Line 51"/>
          <p:cNvSpPr>
            <a:spLocks noChangeShapeType="1"/>
          </p:cNvSpPr>
          <p:nvPr/>
        </p:nvSpPr>
        <p:spPr bwMode="auto">
          <a:xfrm flipV="1">
            <a:off x="4154488" y="5338763"/>
            <a:ext cx="14795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32" name="Line 52"/>
          <p:cNvSpPr>
            <a:spLocks noChangeShapeType="1"/>
          </p:cNvSpPr>
          <p:nvPr/>
        </p:nvSpPr>
        <p:spPr bwMode="auto">
          <a:xfrm flipH="1">
            <a:off x="3297238" y="4340225"/>
            <a:ext cx="427037" cy="4905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33" name="Line 53"/>
          <p:cNvSpPr>
            <a:spLocks noChangeShapeType="1"/>
          </p:cNvSpPr>
          <p:nvPr/>
        </p:nvSpPr>
        <p:spPr bwMode="auto">
          <a:xfrm>
            <a:off x="4254500" y="4341813"/>
            <a:ext cx="461963" cy="5000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34" name="Text Box 54"/>
          <p:cNvSpPr txBox="1">
            <a:spLocks noChangeArrowheads="1"/>
          </p:cNvSpPr>
          <p:nvPr/>
        </p:nvSpPr>
        <p:spPr bwMode="auto">
          <a:xfrm>
            <a:off x="4137025" y="5843588"/>
            <a:ext cx="1730375"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90000"/>
              </a:lnSpc>
            </a:pPr>
            <a:r>
              <a:rPr lang="en-US" altLang="zh-CN" sz="1600">
                <a:solidFill>
                  <a:srgbClr val="0000FF"/>
                </a:solidFill>
                <a:latin typeface="Times New Roman" pitchFamily="18" charset="0"/>
                <a:ea typeface="宋体" charset="-122"/>
              </a:rPr>
              <a:t>11</a:t>
            </a:r>
            <a:r>
              <a:rPr lang="en-US" altLang="zh-CN" sz="1600">
                <a:latin typeface="Times New Roman" pitchFamily="18" charset="0"/>
                <a:ea typeface="宋体" charset="-122"/>
              </a:rPr>
              <a:t> M={1, 4, 3} k=4</a:t>
            </a:r>
          </a:p>
        </p:txBody>
      </p:sp>
      <p:sp>
        <p:nvSpPr>
          <p:cNvPr id="378935" name="Text Box 55"/>
          <p:cNvSpPr txBox="1">
            <a:spLocks noChangeArrowheads="1"/>
          </p:cNvSpPr>
          <p:nvPr/>
        </p:nvSpPr>
        <p:spPr bwMode="auto">
          <a:xfrm>
            <a:off x="4075113" y="6081713"/>
            <a:ext cx="1655762" cy="731837"/>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90000"/>
              </a:lnSpc>
            </a:pPr>
            <a:r>
              <a:rPr lang="en-US" altLang="zh-CN" sz="1600" i="1">
                <a:latin typeface="Times New Roman" pitchFamily="18" charset="0"/>
                <a:ea typeface="宋体" charset="-122"/>
              </a:rPr>
              <a:t>J</a:t>
            </a:r>
            <a:r>
              <a:rPr lang="en-US" altLang="zh-CN" sz="1600" baseline="-25000">
                <a:latin typeface="Times New Roman" pitchFamily="18" charset="0"/>
                <a:ea typeface="宋体" charset="-122"/>
              </a:rPr>
              <a:t>1</a:t>
            </a:r>
            <a:r>
              <a:rPr lang="en-US" altLang="zh-CN" sz="1600" i="1">
                <a:latin typeface="Times New Roman" pitchFamily="18" charset="0"/>
                <a:ea typeface="宋体" charset="-122"/>
              </a:rPr>
              <a:t>J</a:t>
            </a:r>
            <a:r>
              <a:rPr lang="en-US" altLang="zh-CN" sz="1600" baseline="-25000">
                <a:latin typeface="Times New Roman" pitchFamily="18" charset="0"/>
                <a:ea typeface="宋体" charset="-122"/>
              </a:rPr>
              <a:t>4</a:t>
            </a:r>
            <a:r>
              <a:rPr lang="en-US" altLang="zh-CN" sz="1600" i="1">
                <a:latin typeface="Times New Roman" pitchFamily="18" charset="0"/>
                <a:ea typeface="宋体" charset="-122"/>
              </a:rPr>
              <a:t>J</a:t>
            </a:r>
            <a:r>
              <a:rPr lang="en-US" altLang="zh-CN" sz="1600" baseline="-25000">
                <a:latin typeface="Times New Roman" pitchFamily="18" charset="0"/>
                <a:ea typeface="宋体" charset="-122"/>
              </a:rPr>
              <a:t>3</a:t>
            </a:r>
            <a:r>
              <a:rPr lang="en-US" altLang="zh-CN" sz="1600" i="1">
                <a:latin typeface="Times New Roman" pitchFamily="18" charset="0"/>
                <a:ea typeface="宋体" charset="-122"/>
              </a:rPr>
              <a:t>J</a:t>
            </a:r>
            <a:r>
              <a:rPr lang="en-US" altLang="zh-CN" sz="1600" baseline="-25000">
                <a:latin typeface="Times New Roman" pitchFamily="18" charset="0"/>
                <a:ea typeface="宋体" charset="-122"/>
              </a:rPr>
              <a:t>2</a:t>
            </a:r>
            <a:r>
              <a:rPr lang="en-US" altLang="zh-CN" sz="1600">
                <a:latin typeface="Times New Roman" pitchFamily="18" charset="0"/>
                <a:ea typeface="宋体" charset="-122"/>
              </a:rPr>
              <a:t>, sum1=31</a:t>
            </a:r>
          </a:p>
          <a:p>
            <a:pPr algn="just">
              <a:lnSpc>
                <a:spcPct val="90000"/>
              </a:lnSpc>
            </a:pPr>
            <a:r>
              <a:rPr lang="en-US" altLang="zh-CN" sz="1600" i="1">
                <a:latin typeface="Times New Roman" pitchFamily="18" charset="0"/>
                <a:ea typeface="宋体" charset="-122"/>
              </a:rPr>
              <a:t>db</a:t>
            </a:r>
            <a:r>
              <a:rPr lang="en-US" altLang="zh-CN" sz="1600">
                <a:latin typeface="Times New Roman" pitchFamily="18" charset="0"/>
                <a:ea typeface="宋体" charset="-122"/>
              </a:rPr>
              <a:t>=36</a:t>
            </a:r>
          </a:p>
          <a:p>
            <a:pPr algn="just">
              <a:lnSpc>
                <a:spcPct val="90000"/>
              </a:lnSpc>
            </a:pPr>
            <a:r>
              <a:rPr lang="en-US" altLang="zh-CN" sz="1600">
                <a:latin typeface="Times New Roman" pitchFamily="18" charset="0"/>
                <a:ea typeface="宋体" charset="-122"/>
              </a:rPr>
              <a:t>sum2[4]=36</a:t>
            </a:r>
          </a:p>
        </p:txBody>
      </p:sp>
      <p:sp>
        <p:nvSpPr>
          <p:cNvPr id="378936" name="Line 56"/>
          <p:cNvSpPr>
            <a:spLocks noChangeShapeType="1"/>
          </p:cNvSpPr>
          <p:nvPr/>
        </p:nvSpPr>
        <p:spPr bwMode="auto">
          <a:xfrm>
            <a:off x="4083050" y="6330950"/>
            <a:ext cx="16224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37" name="Line 57"/>
          <p:cNvSpPr>
            <a:spLocks noChangeShapeType="1"/>
          </p:cNvSpPr>
          <p:nvPr/>
        </p:nvSpPr>
        <p:spPr bwMode="auto">
          <a:xfrm flipV="1">
            <a:off x="4086225" y="6578600"/>
            <a:ext cx="16224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38" name="Line 58"/>
          <p:cNvSpPr>
            <a:spLocks noChangeShapeType="1"/>
          </p:cNvSpPr>
          <p:nvPr/>
        </p:nvSpPr>
        <p:spPr bwMode="auto">
          <a:xfrm>
            <a:off x="4900613" y="5581650"/>
            <a:ext cx="1587" cy="4921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39" name="Text Box 59"/>
          <p:cNvSpPr txBox="1">
            <a:spLocks noChangeArrowheads="1"/>
          </p:cNvSpPr>
          <p:nvPr/>
        </p:nvSpPr>
        <p:spPr bwMode="auto">
          <a:xfrm>
            <a:off x="250825" y="2543175"/>
            <a:ext cx="1587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eaLnBrk="1" hangingPunct="1"/>
            <a:r>
              <a:rPr lang="en-US" altLang="zh-CN" sz="1800" dirty="0">
                <a:solidFill>
                  <a:srgbClr val="0000FF"/>
                </a:solidFill>
                <a:latin typeface="Times New Roman" pitchFamily="18" charset="0"/>
                <a:ea typeface="宋体" charset="-122"/>
              </a:rPr>
              <a:t>PT={2, 5, 4, 3}</a:t>
            </a:r>
          </a:p>
        </p:txBody>
      </p:sp>
      <p:sp>
        <p:nvSpPr>
          <p:cNvPr id="378940" name="Rectangle 60"/>
          <p:cNvSpPr>
            <a:spLocks noChangeArrowheads="1"/>
          </p:cNvSpPr>
          <p:nvPr/>
        </p:nvSpPr>
        <p:spPr bwMode="auto">
          <a:xfrm>
            <a:off x="1830388" y="2398713"/>
            <a:ext cx="1228725" cy="727075"/>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41" name="Text Box 61"/>
          <p:cNvSpPr txBox="1">
            <a:spLocks noChangeArrowheads="1"/>
          </p:cNvSpPr>
          <p:nvPr/>
        </p:nvSpPr>
        <p:spPr bwMode="auto">
          <a:xfrm>
            <a:off x="4711700" y="3760788"/>
            <a:ext cx="21210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eaLnBrk="1" hangingPunct="1"/>
            <a:r>
              <a:rPr lang="en-US" altLang="zh-CN" sz="1800" dirty="0">
                <a:solidFill>
                  <a:srgbClr val="0000FF"/>
                </a:solidFill>
                <a:latin typeface="Times New Roman" pitchFamily="18" charset="0"/>
                <a:ea typeface="宋体" charset="-122"/>
              </a:rPr>
              <a:t>PT={ 8, 7, 5, 4, 6, 3}</a:t>
            </a:r>
          </a:p>
        </p:txBody>
      </p:sp>
      <p:sp>
        <p:nvSpPr>
          <p:cNvPr id="378942" name="Rectangle 62"/>
          <p:cNvSpPr>
            <a:spLocks noChangeArrowheads="1"/>
          </p:cNvSpPr>
          <p:nvPr/>
        </p:nvSpPr>
        <p:spPr bwMode="auto">
          <a:xfrm>
            <a:off x="3308350" y="3616325"/>
            <a:ext cx="1317625" cy="727075"/>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43" name="Text Box 63"/>
          <p:cNvSpPr txBox="1">
            <a:spLocks noChangeArrowheads="1"/>
          </p:cNvSpPr>
          <p:nvPr/>
        </p:nvSpPr>
        <p:spPr bwMode="auto">
          <a:xfrm>
            <a:off x="5694363" y="5056188"/>
            <a:ext cx="2387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eaLnBrk="1" hangingPunct="1"/>
            <a:r>
              <a:rPr lang="en-US" altLang="zh-CN" sz="1800">
                <a:solidFill>
                  <a:srgbClr val="0000FF"/>
                </a:solidFill>
                <a:latin typeface="Times New Roman" pitchFamily="18" charset="0"/>
                <a:ea typeface="宋体" charset="-122"/>
              </a:rPr>
              <a:t>PT={6, 7, 9, 10, 3, 4, 5}</a:t>
            </a:r>
          </a:p>
        </p:txBody>
      </p:sp>
      <p:sp>
        <p:nvSpPr>
          <p:cNvPr id="378944" name="Rectangle 64"/>
          <p:cNvSpPr>
            <a:spLocks noChangeArrowheads="1"/>
          </p:cNvSpPr>
          <p:nvPr/>
        </p:nvSpPr>
        <p:spPr bwMode="auto">
          <a:xfrm>
            <a:off x="4138613" y="4840288"/>
            <a:ext cx="1489075" cy="727075"/>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45" name="Text Box 65"/>
          <p:cNvSpPr txBox="1">
            <a:spLocks noChangeArrowheads="1"/>
          </p:cNvSpPr>
          <p:nvPr/>
        </p:nvSpPr>
        <p:spPr bwMode="auto">
          <a:xfrm>
            <a:off x="5794375" y="6280150"/>
            <a:ext cx="2387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eaLnBrk="1" hangingPunct="1"/>
            <a:r>
              <a:rPr lang="en-US" altLang="zh-CN" sz="1800">
                <a:solidFill>
                  <a:srgbClr val="0000FF"/>
                </a:solidFill>
                <a:latin typeface="Times New Roman" pitchFamily="18" charset="0"/>
                <a:ea typeface="宋体" charset="-122"/>
              </a:rPr>
              <a:t>PT={6, 7, 9, </a:t>
            </a:r>
            <a:r>
              <a:rPr lang="en-US" altLang="zh-CN" sz="1800">
                <a:solidFill>
                  <a:srgbClr val="F72401"/>
                </a:solidFill>
                <a:latin typeface="Times New Roman" pitchFamily="18" charset="0"/>
                <a:ea typeface="宋体" charset="-122"/>
              </a:rPr>
              <a:t>11</a:t>
            </a:r>
            <a:r>
              <a:rPr lang="en-US" altLang="zh-CN" sz="1800">
                <a:solidFill>
                  <a:srgbClr val="0000FF"/>
                </a:solidFill>
                <a:latin typeface="Times New Roman" pitchFamily="18" charset="0"/>
                <a:ea typeface="宋体" charset="-122"/>
              </a:rPr>
              <a:t>, 3, 4, 5}</a:t>
            </a:r>
          </a:p>
        </p:txBody>
      </p:sp>
      <p:sp>
        <p:nvSpPr>
          <p:cNvPr id="378946" name="Text Box 66"/>
          <p:cNvSpPr txBox="1">
            <a:spLocks noChangeArrowheads="1"/>
          </p:cNvSpPr>
          <p:nvPr/>
        </p:nvSpPr>
        <p:spPr bwMode="auto">
          <a:xfrm>
            <a:off x="877888" y="6069013"/>
            <a:ext cx="2571750" cy="701675"/>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eaLnBrk="1" hangingPunct="1"/>
            <a:r>
              <a:rPr lang="en-US" altLang="zh-CN" sz="2000">
                <a:latin typeface="Times New Roman" pitchFamily="18" charset="0"/>
                <a:ea typeface="宋体" charset="-122"/>
              </a:rPr>
              <a:t>X=(</a:t>
            </a:r>
            <a:r>
              <a:rPr lang="en-US" altLang="zh-CN" sz="2000" i="1">
                <a:latin typeface="Times New Roman" pitchFamily="18" charset="0"/>
                <a:ea typeface="宋体" charset="-122"/>
              </a:rPr>
              <a:t>J</a:t>
            </a:r>
            <a:r>
              <a:rPr lang="en-US" altLang="zh-CN" sz="2000" baseline="-25000">
                <a:latin typeface="Times New Roman" pitchFamily="18" charset="0"/>
                <a:ea typeface="宋体" charset="-122"/>
              </a:rPr>
              <a:t>1</a:t>
            </a:r>
            <a:r>
              <a:rPr lang="en-US" altLang="zh-CN" sz="2000">
                <a:latin typeface="Times New Roman" pitchFamily="18" charset="0"/>
                <a:ea typeface="宋体" charset="-122"/>
              </a:rPr>
              <a:t>, </a:t>
            </a:r>
            <a:r>
              <a:rPr lang="en-US" altLang="zh-CN" sz="2000" i="1">
                <a:latin typeface="Times New Roman" pitchFamily="18" charset="0"/>
                <a:ea typeface="宋体" charset="-122"/>
              </a:rPr>
              <a:t>J</a:t>
            </a:r>
            <a:r>
              <a:rPr lang="en-US" altLang="zh-CN" sz="2000" baseline="-25000">
                <a:latin typeface="Times New Roman" pitchFamily="18" charset="0"/>
                <a:ea typeface="宋体" charset="-122"/>
              </a:rPr>
              <a:t>4</a:t>
            </a:r>
            <a:r>
              <a:rPr lang="en-US" altLang="zh-CN" sz="2000">
                <a:latin typeface="Times New Roman" pitchFamily="18" charset="0"/>
                <a:ea typeface="宋体" charset="-122"/>
              </a:rPr>
              <a:t>, </a:t>
            </a:r>
            <a:r>
              <a:rPr lang="en-US" altLang="zh-CN" sz="2000" i="1">
                <a:latin typeface="Times New Roman" pitchFamily="18" charset="0"/>
                <a:ea typeface="宋体" charset="-122"/>
              </a:rPr>
              <a:t>J</a:t>
            </a:r>
            <a:r>
              <a:rPr lang="en-US" altLang="zh-CN" sz="2000" baseline="-25000">
                <a:latin typeface="Times New Roman" pitchFamily="18" charset="0"/>
                <a:ea typeface="宋体" charset="-122"/>
              </a:rPr>
              <a:t>3</a:t>
            </a:r>
            <a:r>
              <a:rPr lang="en-US" altLang="zh-CN" sz="2000">
                <a:latin typeface="Times New Roman" pitchFamily="18" charset="0"/>
                <a:ea typeface="宋体" charset="-122"/>
              </a:rPr>
              <a:t>, </a:t>
            </a:r>
            <a:r>
              <a:rPr lang="en-US" altLang="zh-CN" sz="2000" i="1">
                <a:latin typeface="Times New Roman" pitchFamily="18" charset="0"/>
                <a:ea typeface="宋体" charset="-122"/>
              </a:rPr>
              <a:t>J</a:t>
            </a:r>
            <a:r>
              <a:rPr lang="en-US" altLang="zh-CN" sz="2000" baseline="-25000">
                <a:latin typeface="Times New Roman" pitchFamily="18" charset="0"/>
                <a:ea typeface="宋体" charset="-122"/>
              </a:rPr>
              <a:t>2</a:t>
            </a:r>
            <a:r>
              <a:rPr lang="en-US" altLang="zh-CN" sz="2000">
                <a:latin typeface="Times New Roman" pitchFamily="18" charset="0"/>
                <a:ea typeface="宋体" charset="-122"/>
              </a:rPr>
              <a:t>)</a:t>
            </a:r>
          </a:p>
          <a:p>
            <a:pPr eaLnBrk="1" hangingPunct="1"/>
            <a:r>
              <a:rPr lang="en-US" altLang="zh-CN" sz="2000">
                <a:latin typeface="Times New Roman" pitchFamily="18" charset="0"/>
                <a:ea typeface="宋体" charset="-122"/>
              </a:rPr>
              <a:t>sum3=sum2[4]+t</a:t>
            </a:r>
            <a:r>
              <a:rPr lang="en-US" altLang="zh-CN" sz="2000" baseline="-25000">
                <a:latin typeface="Times New Roman" pitchFamily="18" charset="0"/>
                <a:ea typeface="宋体" charset="-122"/>
              </a:rPr>
              <a:t>23</a:t>
            </a:r>
            <a:r>
              <a:rPr lang="en-US" altLang="zh-CN" sz="2000">
                <a:latin typeface="Times New Roman" pitchFamily="18" charset="0"/>
                <a:ea typeface="宋体" charset="-122"/>
              </a:rPr>
              <a:t>=38</a:t>
            </a:r>
          </a:p>
        </p:txBody>
      </p:sp>
      <p:graphicFrame>
        <p:nvGraphicFramePr>
          <p:cNvPr id="46145" name="Object 67"/>
          <p:cNvGraphicFramePr>
            <a:graphicFrameLocks noChangeAspect="1"/>
          </p:cNvGraphicFramePr>
          <p:nvPr/>
        </p:nvGraphicFramePr>
        <p:xfrm>
          <a:off x="92075" y="1093788"/>
          <a:ext cx="4384675" cy="501650"/>
        </p:xfrm>
        <a:graphic>
          <a:graphicData uri="http://schemas.openxmlformats.org/presentationml/2006/ole">
            <mc:AlternateContent xmlns:mc="http://schemas.openxmlformats.org/markup-compatibility/2006">
              <mc:Choice xmlns:v="urn:schemas-microsoft-com:vml" Requires="v">
                <p:oleObj spid="_x0000_s212005" name="公式" r:id="rId3" imgW="3276600" imgH="368300" progId="Equation.3">
                  <p:embed/>
                </p:oleObj>
              </mc:Choice>
              <mc:Fallback>
                <p:oleObj name="公式" r:id="rId3" imgW="3276600" imgH="368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75" y="1093788"/>
                        <a:ext cx="438467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146" name="Text Box 68"/>
          <p:cNvSpPr txBox="1">
            <a:spLocks noChangeArrowheads="1"/>
          </p:cNvSpPr>
          <p:nvPr/>
        </p:nvSpPr>
        <p:spPr bwMode="auto">
          <a:xfrm>
            <a:off x="179388" y="1390650"/>
            <a:ext cx="3690937"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eaLnBrk="1" hangingPunct="1"/>
            <a:r>
              <a:rPr kumimoji="1" lang="en-US" altLang="zh-CN" sz="1600">
                <a:latin typeface="Times New Roman" pitchFamily="18" charset="0"/>
                <a:ea typeface="宋体" charset="-122"/>
              </a:rPr>
              <a:t>sum1[k]=sum1[k-1]+ </a:t>
            </a:r>
            <a:r>
              <a:rPr kumimoji="1" lang="en-US" altLang="zh-CN" sz="1600" i="1">
                <a:latin typeface="Times New Roman" pitchFamily="18" charset="0"/>
                <a:ea typeface="宋体" charset="-122"/>
              </a:rPr>
              <a:t>t</a:t>
            </a:r>
            <a:r>
              <a:rPr kumimoji="1" lang="en-US" altLang="zh-CN" sz="1600" i="1" baseline="-25000">
                <a:latin typeface="Times New Roman" pitchFamily="18" charset="0"/>
                <a:ea typeface="宋体" charset="-122"/>
              </a:rPr>
              <a:t>k,</a:t>
            </a:r>
            <a:r>
              <a:rPr kumimoji="1" lang="en-US" altLang="zh-CN" sz="1600" baseline="-25000">
                <a:latin typeface="Times New Roman" pitchFamily="18" charset="0"/>
                <a:ea typeface="宋体" charset="-122"/>
              </a:rPr>
              <a:t>1</a:t>
            </a:r>
          </a:p>
          <a:p>
            <a:pPr eaLnBrk="1" hangingPunct="1"/>
            <a:r>
              <a:rPr kumimoji="1" lang="en-US" altLang="zh-CN" sz="1600">
                <a:latin typeface="Times New Roman" pitchFamily="18" charset="0"/>
                <a:ea typeface="宋体" charset="-122"/>
              </a:rPr>
              <a:t>sum2[k]=max{sum1[k], sum2[k-1]} + </a:t>
            </a:r>
            <a:r>
              <a:rPr kumimoji="1" lang="en-US" altLang="zh-CN" sz="1600" i="1">
                <a:latin typeface="Times New Roman" pitchFamily="18" charset="0"/>
                <a:ea typeface="宋体" charset="-122"/>
              </a:rPr>
              <a:t>t</a:t>
            </a:r>
            <a:r>
              <a:rPr kumimoji="1" lang="en-US" altLang="zh-CN" sz="1600" i="1" baseline="-25000">
                <a:latin typeface="Times New Roman" pitchFamily="18" charset="0"/>
                <a:ea typeface="宋体" charset="-122"/>
              </a:rPr>
              <a:t>k,</a:t>
            </a:r>
            <a:r>
              <a:rPr kumimoji="1" lang="en-US" altLang="zh-CN" sz="1600" baseline="-25000">
                <a:latin typeface="Times New Roman" pitchFamily="18" charset="0"/>
                <a:ea typeface="宋体" charset="-122"/>
              </a:rPr>
              <a:t>2</a:t>
            </a:r>
          </a:p>
        </p:txBody>
      </p:sp>
      <p:sp>
        <p:nvSpPr>
          <p:cNvPr id="46147" name="Rectangle 69"/>
          <p:cNvSpPr>
            <a:spLocks noChangeArrowheads="1"/>
          </p:cNvSpPr>
          <p:nvPr/>
        </p:nvSpPr>
        <p:spPr bwMode="auto">
          <a:xfrm>
            <a:off x="0" y="1101725"/>
            <a:ext cx="4572000" cy="865188"/>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6148" name="Group 70"/>
          <p:cNvGrpSpPr>
            <a:grpSpLocks/>
          </p:cNvGrpSpPr>
          <p:nvPr/>
        </p:nvGrpSpPr>
        <p:grpSpPr bwMode="auto">
          <a:xfrm>
            <a:off x="6351588" y="455613"/>
            <a:ext cx="3116262" cy="1438275"/>
            <a:chOff x="1479" y="1026"/>
            <a:chExt cx="2372" cy="1057"/>
          </a:xfrm>
        </p:grpSpPr>
        <p:sp>
          <p:nvSpPr>
            <p:cNvPr id="46150" name="Text Box 71"/>
            <p:cNvSpPr txBox="1">
              <a:spLocks noChangeArrowheads="1"/>
            </p:cNvSpPr>
            <p:nvPr/>
          </p:nvSpPr>
          <p:spPr bwMode="auto">
            <a:xfrm>
              <a:off x="1479" y="1131"/>
              <a:ext cx="2252" cy="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endParaRPr lang="en-US" altLang="zh-CN" sz="1600">
                <a:latin typeface="Times New Roman" pitchFamily="18" charset="0"/>
                <a:ea typeface="宋体" charset="-122"/>
              </a:endParaRPr>
            </a:p>
            <a:p>
              <a:pPr algn="just"/>
              <a:endParaRPr lang="en-US" altLang="zh-CN" sz="1600">
                <a:latin typeface="Times New Roman" pitchFamily="18" charset="0"/>
                <a:ea typeface="宋体" charset="-122"/>
              </a:endParaRPr>
            </a:p>
            <a:p>
              <a:pPr algn="just"/>
              <a:r>
                <a:rPr lang="en-US" altLang="zh-CN" sz="1600" i="1">
                  <a:latin typeface="Times New Roman" pitchFamily="18" charset="0"/>
                  <a:ea typeface="宋体" charset="-122"/>
                </a:rPr>
                <a:t>T</a:t>
              </a:r>
              <a:r>
                <a:rPr lang="zh-CN" altLang="en-US" sz="1600">
                  <a:latin typeface="Times New Roman" pitchFamily="18" charset="0"/>
                  <a:ea typeface="宋体" charset="-122"/>
                </a:rPr>
                <a:t>＝ </a:t>
              </a:r>
            </a:p>
          </p:txBody>
        </p:sp>
        <p:sp>
          <p:nvSpPr>
            <p:cNvPr id="46151" name="AutoShape 72"/>
            <p:cNvSpPr>
              <a:spLocks noChangeArrowheads="1"/>
            </p:cNvSpPr>
            <p:nvPr/>
          </p:nvSpPr>
          <p:spPr bwMode="auto">
            <a:xfrm>
              <a:off x="2245" y="1186"/>
              <a:ext cx="1134" cy="785"/>
            </a:xfrm>
            <a:prstGeom prst="bracketPair">
              <a:avLst>
                <a:gd name="adj" fmla="val 6819"/>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54000" tIns="10800" rIns="18000" bIns="10800"/>
            <a:lstStyle/>
            <a:p>
              <a:pPr algn="just" eaLnBrk="0" hangingPunct="0"/>
              <a:r>
                <a:rPr lang="en-US" altLang="zh-CN" sz="1600">
                  <a:latin typeface="Times New Roman" pitchFamily="18" charset="0"/>
                  <a:ea typeface="宋体" charset="-122"/>
                </a:rPr>
                <a:t>5         7         9</a:t>
              </a:r>
            </a:p>
            <a:p>
              <a:pPr algn="just" eaLnBrk="0" hangingPunct="0"/>
              <a:r>
                <a:rPr lang="en-US" altLang="zh-CN" sz="1600">
                  <a:latin typeface="Times New Roman" pitchFamily="18" charset="0"/>
                  <a:ea typeface="宋体" charset="-122"/>
                </a:rPr>
                <a:t>10       5         2</a:t>
              </a:r>
            </a:p>
            <a:p>
              <a:pPr algn="just" eaLnBrk="0" hangingPunct="0"/>
              <a:r>
                <a:rPr lang="en-US" altLang="zh-CN" sz="1600">
                  <a:latin typeface="Times New Roman" pitchFamily="18" charset="0"/>
                  <a:ea typeface="宋体" charset="-122"/>
                </a:rPr>
                <a:t> 9        9         5</a:t>
              </a:r>
            </a:p>
            <a:p>
              <a:pPr algn="just" eaLnBrk="0" hangingPunct="0"/>
              <a:r>
                <a:rPr lang="en-US" altLang="zh-CN" sz="1600">
                  <a:latin typeface="Times New Roman" pitchFamily="18" charset="0"/>
                  <a:ea typeface="宋体" charset="-122"/>
                </a:rPr>
                <a:t> 7        8        10</a:t>
              </a:r>
            </a:p>
          </p:txBody>
        </p:sp>
        <p:sp>
          <p:nvSpPr>
            <p:cNvPr id="46152" name="Text Box 73"/>
            <p:cNvSpPr txBox="1">
              <a:spLocks noChangeArrowheads="1"/>
            </p:cNvSpPr>
            <p:nvPr/>
          </p:nvSpPr>
          <p:spPr bwMode="auto">
            <a:xfrm>
              <a:off x="1904" y="1220"/>
              <a:ext cx="314" cy="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r>
                <a:rPr lang="en-US" altLang="zh-CN" sz="1600" i="1">
                  <a:latin typeface="Times New Roman" pitchFamily="18" charset="0"/>
                  <a:ea typeface="宋体" charset="-122"/>
                </a:rPr>
                <a:t>J</a:t>
              </a:r>
              <a:r>
                <a:rPr lang="en-US" altLang="zh-CN" sz="1600" baseline="-25000">
                  <a:latin typeface="Times New Roman" pitchFamily="18" charset="0"/>
                  <a:ea typeface="宋体" charset="-122"/>
                </a:rPr>
                <a:t>1</a:t>
              </a:r>
              <a:endParaRPr lang="en-US" altLang="zh-CN" sz="1600">
                <a:latin typeface="Times New Roman" pitchFamily="18" charset="0"/>
                <a:ea typeface="宋体" charset="-122"/>
              </a:endParaRPr>
            </a:p>
            <a:p>
              <a:pPr algn="just"/>
              <a:r>
                <a:rPr lang="en-US" altLang="zh-CN" sz="1600" i="1">
                  <a:latin typeface="Times New Roman" pitchFamily="18" charset="0"/>
                  <a:ea typeface="宋体" charset="-122"/>
                </a:rPr>
                <a:t>J</a:t>
              </a:r>
              <a:r>
                <a:rPr lang="en-US" altLang="zh-CN" sz="1600" baseline="-25000">
                  <a:latin typeface="Times New Roman" pitchFamily="18" charset="0"/>
                  <a:ea typeface="宋体" charset="-122"/>
                </a:rPr>
                <a:t>2</a:t>
              </a:r>
              <a:endParaRPr lang="en-US" altLang="zh-CN" sz="1600">
                <a:latin typeface="Times New Roman" pitchFamily="18" charset="0"/>
                <a:ea typeface="宋体" charset="-122"/>
              </a:endParaRPr>
            </a:p>
            <a:p>
              <a:pPr algn="just"/>
              <a:r>
                <a:rPr lang="en-US" altLang="zh-CN" sz="1600" i="1">
                  <a:latin typeface="Times New Roman" pitchFamily="18" charset="0"/>
                  <a:ea typeface="宋体" charset="-122"/>
                </a:rPr>
                <a:t>J</a:t>
              </a:r>
              <a:r>
                <a:rPr lang="en-US" altLang="zh-CN" sz="1600" baseline="-25000">
                  <a:latin typeface="Times New Roman" pitchFamily="18" charset="0"/>
                  <a:ea typeface="宋体" charset="-122"/>
                </a:rPr>
                <a:t>3</a:t>
              </a:r>
              <a:endParaRPr lang="en-US" altLang="zh-CN" sz="1600">
                <a:latin typeface="Times New Roman" pitchFamily="18" charset="0"/>
                <a:ea typeface="宋体" charset="-122"/>
              </a:endParaRPr>
            </a:p>
            <a:p>
              <a:pPr algn="just"/>
              <a:r>
                <a:rPr lang="en-US" altLang="zh-CN" sz="1600" i="1">
                  <a:latin typeface="Times New Roman" pitchFamily="18" charset="0"/>
                  <a:ea typeface="宋体" charset="-122"/>
                </a:rPr>
                <a:t>J</a:t>
              </a:r>
              <a:r>
                <a:rPr lang="en-US" altLang="zh-CN" sz="1600" baseline="-25000">
                  <a:latin typeface="Times New Roman" pitchFamily="18" charset="0"/>
                  <a:ea typeface="宋体" charset="-122"/>
                </a:rPr>
                <a:t>4</a:t>
              </a:r>
              <a:endParaRPr lang="en-US" altLang="zh-CN" sz="1600">
                <a:latin typeface="Times New Roman" pitchFamily="18" charset="0"/>
                <a:ea typeface="宋体" charset="-122"/>
              </a:endParaRPr>
            </a:p>
          </p:txBody>
        </p:sp>
        <p:sp>
          <p:nvSpPr>
            <p:cNvPr id="46153" name="Text Box 74"/>
            <p:cNvSpPr txBox="1">
              <a:spLocks noChangeArrowheads="1"/>
            </p:cNvSpPr>
            <p:nvPr/>
          </p:nvSpPr>
          <p:spPr bwMode="auto">
            <a:xfrm>
              <a:off x="2218" y="1026"/>
              <a:ext cx="163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80000"/>
                </a:lnSpc>
              </a:pPr>
              <a:r>
                <a:rPr lang="zh-CN" altLang="en-US" sz="1600">
                  <a:latin typeface="Times New Roman" pitchFamily="18" charset="0"/>
                  <a:ea typeface="宋体" charset="-122"/>
                </a:rPr>
                <a:t>机器</a:t>
              </a:r>
              <a:r>
                <a:rPr lang="en-US" altLang="zh-CN" sz="1600">
                  <a:latin typeface="Times New Roman" pitchFamily="18" charset="0"/>
                  <a:ea typeface="宋体" charset="-122"/>
                </a:rPr>
                <a:t>1 </a:t>
              </a:r>
              <a:r>
                <a:rPr lang="zh-CN" altLang="en-US" sz="1600">
                  <a:latin typeface="Times New Roman" pitchFamily="18" charset="0"/>
                  <a:ea typeface="宋体" charset="-122"/>
                </a:rPr>
                <a:t>机器</a:t>
              </a:r>
              <a:r>
                <a:rPr lang="en-US" altLang="zh-CN" sz="1600">
                  <a:latin typeface="Times New Roman" pitchFamily="18" charset="0"/>
                  <a:ea typeface="宋体" charset="-122"/>
                </a:rPr>
                <a:t>2 </a:t>
              </a:r>
              <a:r>
                <a:rPr lang="zh-CN" altLang="en-US" sz="1600">
                  <a:latin typeface="Times New Roman" pitchFamily="18" charset="0"/>
                  <a:ea typeface="宋体" charset="-122"/>
                </a:rPr>
                <a:t>机器</a:t>
              </a:r>
              <a:r>
                <a:rPr lang="en-US" altLang="zh-CN" sz="1600">
                  <a:latin typeface="Times New Roman" pitchFamily="18" charset="0"/>
                  <a:ea typeface="宋体" charset="-122"/>
                </a:rPr>
                <a:t>3</a:t>
              </a:r>
            </a:p>
          </p:txBody>
        </p:sp>
      </p:grpSp>
      <p:sp>
        <p:nvSpPr>
          <p:cNvPr id="46149" name="Text Box 75"/>
          <p:cNvSpPr txBox="1">
            <a:spLocks noChangeArrowheads="1"/>
          </p:cNvSpPr>
          <p:nvPr/>
        </p:nvSpPr>
        <p:spPr bwMode="auto">
          <a:xfrm>
            <a:off x="7092950" y="1751013"/>
            <a:ext cx="1663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eaLnBrk="1" hangingPunct="1"/>
            <a:r>
              <a:rPr lang="zh-CN" altLang="en-US" sz="1800">
                <a:solidFill>
                  <a:srgbClr val="0000FF"/>
                </a:solidFill>
                <a:latin typeface="Times New Roman" pitchFamily="18" charset="0"/>
                <a:ea typeface="宋体" charset="-122"/>
              </a:rPr>
              <a:t>下界</a:t>
            </a:r>
            <a:r>
              <a:rPr lang="en-US" altLang="zh-CN" sz="1800" i="1">
                <a:solidFill>
                  <a:srgbClr val="0000FF"/>
                </a:solidFill>
                <a:latin typeface="Times New Roman" pitchFamily="18" charset="0"/>
                <a:ea typeface="宋体" charset="-122"/>
              </a:rPr>
              <a:t>sum</a:t>
            </a:r>
            <a:r>
              <a:rPr lang="en-US" altLang="zh-CN" sz="1800">
                <a:solidFill>
                  <a:srgbClr val="0000FF"/>
                </a:solidFill>
                <a:latin typeface="Times New Roman" pitchFamily="18" charset="0"/>
                <a:ea typeface="宋体" charset="-122"/>
              </a:rPr>
              <a:t>3</a:t>
            </a:r>
            <a:r>
              <a:rPr lang="en-US" altLang="zh-CN" sz="1800" i="1" baseline="-25000">
                <a:solidFill>
                  <a:srgbClr val="0000FF"/>
                </a:solidFill>
                <a:latin typeface="Times New Roman" pitchFamily="18" charset="0"/>
                <a:ea typeface="宋体" charset="-122"/>
              </a:rPr>
              <a:t>db</a:t>
            </a:r>
            <a:r>
              <a:rPr lang="en-US" altLang="zh-CN" sz="1800">
                <a:solidFill>
                  <a:srgbClr val="0000FF"/>
                </a:solidFill>
                <a:latin typeface="Times New Roman" pitchFamily="18" charset="0"/>
                <a:ea typeface="宋体" charset="-122"/>
              </a:rPr>
              <a:t>=36</a:t>
            </a:r>
          </a:p>
        </p:txBody>
      </p:sp>
    </p:spTree>
    <p:extLst>
      <p:ext uri="{BB962C8B-B14F-4D97-AF65-F5344CB8AC3E}">
        <p14:creationId xmlns:p14="http://schemas.microsoft.com/office/powerpoint/2010/main" val="37815842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78896"/>
                                        </p:tgtEl>
                                        <p:attrNameLst>
                                          <p:attrName>style.visibility</p:attrName>
                                        </p:attrNameLst>
                                      </p:cBhvr>
                                      <p:to>
                                        <p:strVal val="visible"/>
                                      </p:to>
                                    </p:set>
                                    <p:animEffect transition="in" filter="wipe(up)">
                                      <p:cBhvr>
                                        <p:cTn id="7" dur="500"/>
                                        <p:tgtEl>
                                          <p:spTgt spid="37889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78906"/>
                                        </p:tgtEl>
                                        <p:attrNameLst>
                                          <p:attrName>style.visibility</p:attrName>
                                        </p:attrNameLst>
                                      </p:cBhvr>
                                      <p:to>
                                        <p:strVal val="visible"/>
                                      </p:to>
                                    </p:set>
                                    <p:animEffect transition="in" filter="wipe(up)">
                                      <p:cBhvr>
                                        <p:cTn id="10" dur="500"/>
                                        <p:tgtEl>
                                          <p:spTgt spid="37890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78907"/>
                                        </p:tgtEl>
                                        <p:attrNameLst>
                                          <p:attrName>style.visibility</p:attrName>
                                        </p:attrNameLst>
                                      </p:cBhvr>
                                      <p:to>
                                        <p:strVal val="visible"/>
                                      </p:to>
                                    </p:set>
                                    <p:animEffect transition="in" filter="wipe(up)">
                                      <p:cBhvr>
                                        <p:cTn id="13" dur="500"/>
                                        <p:tgtEl>
                                          <p:spTgt spid="378907"/>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78908"/>
                                        </p:tgtEl>
                                        <p:attrNameLst>
                                          <p:attrName>style.visibility</p:attrName>
                                        </p:attrNameLst>
                                      </p:cBhvr>
                                      <p:to>
                                        <p:strVal val="visible"/>
                                      </p:to>
                                    </p:set>
                                    <p:animEffect transition="in" filter="wipe(up)">
                                      <p:cBhvr>
                                        <p:cTn id="16" dur="500"/>
                                        <p:tgtEl>
                                          <p:spTgt spid="378908"/>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78888"/>
                                        </p:tgtEl>
                                        <p:attrNameLst>
                                          <p:attrName>style.visibility</p:attrName>
                                        </p:attrNameLst>
                                      </p:cBhvr>
                                      <p:to>
                                        <p:strVal val="visible"/>
                                      </p:to>
                                    </p:set>
                                    <p:animEffect transition="in" filter="wipe(up)">
                                      <p:cBhvr>
                                        <p:cTn id="19" dur="500"/>
                                        <p:tgtEl>
                                          <p:spTgt spid="378888"/>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78897"/>
                                        </p:tgtEl>
                                        <p:attrNameLst>
                                          <p:attrName>style.visibility</p:attrName>
                                        </p:attrNameLst>
                                      </p:cBhvr>
                                      <p:to>
                                        <p:strVal val="visible"/>
                                      </p:to>
                                    </p:set>
                                    <p:animEffect transition="in" filter="wipe(up)">
                                      <p:cBhvr>
                                        <p:cTn id="22" dur="500"/>
                                        <p:tgtEl>
                                          <p:spTgt spid="378897"/>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378901"/>
                                        </p:tgtEl>
                                        <p:attrNameLst>
                                          <p:attrName>style.visibility</p:attrName>
                                        </p:attrNameLst>
                                      </p:cBhvr>
                                      <p:to>
                                        <p:strVal val="visible"/>
                                      </p:to>
                                    </p:set>
                                    <p:animEffect transition="in" filter="wipe(up)">
                                      <p:cBhvr>
                                        <p:cTn id="25" dur="500"/>
                                        <p:tgtEl>
                                          <p:spTgt spid="378901"/>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378905"/>
                                        </p:tgtEl>
                                        <p:attrNameLst>
                                          <p:attrName>style.visibility</p:attrName>
                                        </p:attrNameLst>
                                      </p:cBhvr>
                                      <p:to>
                                        <p:strVal val="visible"/>
                                      </p:to>
                                    </p:set>
                                    <p:animEffect transition="in" filter="wipe(up)">
                                      <p:cBhvr>
                                        <p:cTn id="28" dur="500"/>
                                        <p:tgtEl>
                                          <p:spTgt spid="378905"/>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378889"/>
                                        </p:tgtEl>
                                        <p:attrNameLst>
                                          <p:attrName>style.visibility</p:attrName>
                                        </p:attrNameLst>
                                      </p:cBhvr>
                                      <p:to>
                                        <p:strVal val="visible"/>
                                      </p:to>
                                    </p:set>
                                    <p:animEffect transition="in" filter="wipe(up)">
                                      <p:cBhvr>
                                        <p:cTn id="31" dur="500"/>
                                        <p:tgtEl>
                                          <p:spTgt spid="378889"/>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378890"/>
                                        </p:tgtEl>
                                        <p:attrNameLst>
                                          <p:attrName>style.visibility</p:attrName>
                                        </p:attrNameLst>
                                      </p:cBhvr>
                                      <p:to>
                                        <p:strVal val="visible"/>
                                      </p:to>
                                    </p:set>
                                    <p:animEffect transition="in" filter="wipe(up)">
                                      <p:cBhvr>
                                        <p:cTn id="34" dur="500"/>
                                        <p:tgtEl>
                                          <p:spTgt spid="378890"/>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378892"/>
                                        </p:tgtEl>
                                        <p:attrNameLst>
                                          <p:attrName>style.visibility</p:attrName>
                                        </p:attrNameLst>
                                      </p:cBhvr>
                                      <p:to>
                                        <p:strVal val="visible"/>
                                      </p:to>
                                    </p:set>
                                    <p:animEffect transition="in" filter="wipe(up)">
                                      <p:cBhvr>
                                        <p:cTn id="37" dur="500"/>
                                        <p:tgtEl>
                                          <p:spTgt spid="378892"/>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378898"/>
                                        </p:tgtEl>
                                        <p:attrNameLst>
                                          <p:attrName>style.visibility</p:attrName>
                                        </p:attrNameLst>
                                      </p:cBhvr>
                                      <p:to>
                                        <p:strVal val="visible"/>
                                      </p:to>
                                    </p:set>
                                    <p:animEffect transition="in" filter="wipe(up)">
                                      <p:cBhvr>
                                        <p:cTn id="40" dur="500"/>
                                        <p:tgtEl>
                                          <p:spTgt spid="378898"/>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378899"/>
                                        </p:tgtEl>
                                        <p:attrNameLst>
                                          <p:attrName>style.visibility</p:attrName>
                                        </p:attrNameLst>
                                      </p:cBhvr>
                                      <p:to>
                                        <p:strVal val="visible"/>
                                      </p:to>
                                    </p:set>
                                    <p:animEffect transition="in" filter="wipe(up)">
                                      <p:cBhvr>
                                        <p:cTn id="43" dur="500"/>
                                        <p:tgtEl>
                                          <p:spTgt spid="378899"/>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378900"/>
                                        </p:tgtEl>
                                        <p:attrNameLst>
                                          <p:attrName>style.visibility</p:attrName>
                                        </p:attrNameLst>
                                      </p:cBhvr>
                                      <p:to>
                                        <p:strVal val="visible"/>
                                      </p:to>
                                    </p:set>
                                    <p:animEffect transition="in" filter="wipe(up)">
                                      <p:cBhvr>
                                        <p:cTn id="46" dur="500"/>
                                        <p:tgtEl>
                                          <p:spTgt spid="378900"/>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378902"/>
                                        </p:tgtEl>
                                        <p:attrNameLst>
                                          <p:attrName>style.visibility</p:attrName>
                                        </p:attrNameLst>
                                      </p:cBhvr>
                                      <p:to>
                                        <p:strVal val="visible"/>
                                      </p:to>
                                    </p:set>
                                    <p:animEffect transition="in" filter="wipe(up)">
                                      <p:cBhvr>
                                        <p:cTn id="49" dur="500"/>
                                        <p:tgtEl>
                                          <p:spTgt spid="378902"/>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378903"/>
                                        </p:tgtEl>
                                        <p:attrNameLst>
                                          <p:attrName>style.visibility</p:attrName>
                                        </p:attrNameLst>
                                      </p:cBhvr>
                                      <p:to>
                                        <p:strVal val="visible"/>
                                      </p:to>
                                    </p:set>
                                    <p:animEffect transition="in" filter="wipe(up)">
                                      <p:cBhvr>
                                        <p:cTn id="52" dur="500"/>
                                        <p:tgtEl>
                                          <p:spTgt spid="378903"/>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378904"/>
                                        </p:tgtEl>
                                        <p:attrNameLst>
                                          <p:attrName>style.visibility</p:attrName>
                                        </p:attrNameLst>
                                      </p:cBhvr>
                                      <p:to>
                                        <p:strVal val="visible"/>
                                      </p:to>
                                    </p:set>
                                    <p:animEffect transition="in" filter="wipe(up)">
                                      <p:cBhvr>
                                        <p:cTn id="55" dur="500"/>
                                        <p:tgtEl>
                                          <p:spTgt spid="378904"/>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378885"/>
                                        </p:tgtEl>
                                        <p:attrNameLst>
                                          <p:attrName>style.visibility</p:attrName>
                                        </p:attrNameLst>
                                      </p:cBhvr>
                                      <p:to>
                                        <p:strVal val="visible"/>
                                      </p:to>
                                    </p:set>
                                    <p:animEffect transition="in" filter="wipe(up)">
                                      <p:cBhvr>
                                        <p:cTn id="58" dur="500"/>
                                        <p:tgtEl>
                                          <p:spTgt spid="378885"/>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378886"/>
                                        </p:tgtEl>
                                        <p:attrNameLst>
                                          <p:attrName>style.visibility</p:attrName>
                                        </p:attrNameLst>
                                      </p:cBhvr>
                                      <p:to>
                                        <p:strVal val="visible"/>
                                      </p:to>
                                    </p:set>
                                    <p:animEffect transition="in" filter="wipe(up)">
                                      <p:cBhvr>
                                        <p:cTn id="61" dur="500"/>
                                        <p:tgtEl>
                                          <p:spTgt spid="378886"/>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378887"/>
                                        </p:tgtEl>
                                        <p:attrNameLst>
                                          <p:attrName>style.visibility</p:attrName>
                                        </p:attrNameLst>
                                      </p:cBhvr>
                                      <p:to>
                                        <p:strVal val="visible"/>
                                      </p:to>
                                    </p:set>
                                    <p:animEffect transition="in" filter="wipe(up)">
                                      <p:cBhvr>
                                        <p:cTn id="64" dur="500"/>
                                        <p:tgtEl>
                                          <p:spTgt spid="37888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378939"/>
                                        </p:tgtEl>
                                        <p:attrNameLst>
                                          <p:attrName>style.visibility</p:attrName>
                                        </p:attrNameLst>
                                      </p:cBhvr>
                                      <p:to>
                                        <p:strVal val="visible"/>
                                      </p:to>
                                    </p:set>
                                    <p:anim calcmode="lin" valueType="num">
                                      <p:cBhvr additive="base">
                                        <p:cTn id="69" dur="500" fill="hold"/>
                                        <p:tgtEl>
                                          <p:spTgt spid="378939"/>
                                        </p:tgtEl>
                                        <p:attrNameLst>
                                          <p:attrName>ppt_x</p:attrName>
                                        </p:attrNameLst>
                                      </p:cBhvr>
                                      <p:tavLst>
                                        <p:tav tm="0">
                                          <p:val>
                                            <p:strVal val="0-#ppt_w/2"/>
                                          </p:val>
                                        </p:tav>
                                        <p:tav tm="100000">
                                          <p:val>
                                            <p:strVal val="#ppt_x"/>
                                          </p:val>
                                        </p:tav>
                                      </p:tavLst>
                                    </p:anim>
                                    <p:anim calcmode="lin" valueType="num">
                                      <p:cBhvr additive="base">
                                        <p:cTn id="70" dur="500" fill="hold"/>
                                        <p:tgtEl>
                                          <p:spTgt spid="378939"/>
                                        </p:tgtEl>
                                        <p:attrNameLst>
                                          <p:attrName>ppt_y</p:attrName>
                                        </p:attrNameLst>
                                      </p:cBhvr>
                                      <p:tavLst>
                                        <p:tav tm="0">
                                          <p:val>
                                            <p:strVal val="#ppt_y"/>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8" presetClass="entr" presetSubtype="32" fill="hold" grpId="0" nodeType="clickEffect">
                                  <p:stCondLst>
                                    <p:cond delay="0"/>
                                  </p:stCondLst>
                                  <p:childTnLst>
                                    <p:set>
                                      <p:cBhvr>
                                        <p:cTn id="74" dur="1" fill="hold">
                                          <p:stCondLst>
                                            <p:cond delay="0"/>
                                          </p:stCondLst>
                                        </p:cTn>
                                        <p:tgtEl>
                                          <p:spTgt spid="378940"/>
                                        </p:tgtEl>
                                        <p:attrNameLst>
                                          <p:attrName>style.visibility</p:attrName>
                                        </p:attrNameLst>
                                      </p:cBhvr>
                                      <p:to>
                                        <p:strVal val="visible"/>
                                      </p:to>
                                    </p:set>
                                    <p:animEffect transition="in" filter="diamond(out)">
                                      <p:cBhvr>
                                        <p:cTn id="75" dur="500"/>
                                        <p:tgtEl>
                                          <p:spTgt spid="378940"/>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378922"/>
                                        </p:tgtEl>
                                        <p:attrNameLst>
                                          <p:attrName>style.visibility</p:attrName>
                                        </p:attrNameLst>
                                      </p:cBhvr>
                                      <p:to>
                                        <p:strVal val="visible"/>
                                      </p:to>
                                    </p:set>
                                    <p:animEffect transition="in" filter="wipe(up)">
                                      <p:cBhvr>
                                        <p:cTn id="80" dur="500"/>
                                        <p:tgtEl>
                                          <p:spTgt spid="378922"/>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378921"/>
                                        </p:tgtEl>
                                        <p:attrNameLst>
                                          <p:attrName>style.visibility</p:attrName>
                                        </p:attrNameLst>
                                      </p:cBhvr>
                                      <p:to>
                                        <p:strVal val="visible"/>
                                      </p:to>
                                    </p:set>
                                    <p:animEffect transition="in" filter="wipe(up)">
                                      <p:cBhvr>
                                        <p:cTn id="83" dur="500"/>
                                        <p:tgtEl>
                                          <p:spTgt spid="378921"/>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378923"/>
                                        </p:tgtEl>
                                        <p:attrNameLst>
                                          <p:attrName>style.visibility</p:attrName>
                                        </p:attrNameLst>
                                      </p:cBhvr>
                                      <p:to>
                                        <p:strVal val="visible"/>
                                      </p:to>
                                    </p:set>
                                    <p:animEffect transition="in" filter="wipe(up)">
                                      <p:cBhvr>
                                        <p:cTn id="86" dur="500"/>
                                        <p:tgtEl>
                                          <p:spTgt spid="378923"/>
                                        </p:tgtEl>
                                      </p:cBhvr>
                                    </p:animEffect>
                                  </p:childTnLst>
                                </p:cTn>
                              </p:par>
                              <p:par>
                                <p:cTn id="87" presetID="22" presetClass="entr" presetSubtype="1" fill="hold" grpId="0" nodeType="withEffect">
                                  <p:stCondLst>
                                    <p:cond delay="0"/>
                                  </p:stCondLst>
                                  <p:childTnLst>
                                    <p:set>
                                      <p:cBhvr>
                                        <p:cTn id="88" dur="1" fill="hold">
                                          <p:stCondLst>
                                            <p:cond delay="0"/>
                                          </p:stCondLst>
                                        </p:cTn>
                                        <p:tgtEl>
                                          <p:spTgt spid="378909"/>
                                        </p:tgtEl>
                                        <p:attrNameLst>
                                          <p:attrName>style.visibility</p:attrName>
                                        </p:attrNameLst>
                                      </p:cBhvr>
                                      <p:to>
                                        <p:strVal val="visible"/>
                                      </p:to>
                                    </p:set>
                                    <p:animEffect transition="in" filter="wipe(up)">
                                      <p:cBhvr>
                                        <p:cTn id="89" dur="500"/>
                                        <p:tgtEl>
                                          <p:spTgt spid="378909"/>
                                        </p:tgtEl>
                                      </p:cBhvr>
                                    </p:animEffect>
                                  </p:childTnLst>
                                </p:cTn>
                              </p:par>
                              <p:par>
                                <p:cTn id="90" presetID="22" presetClass="entr" presetSubtype="1" fill="hold" grpId="0" nodeType="withEffect">
                                  <p:stCondLst>
                                    <p:cond delay="0"/>
                                  </p:stCondLst>
                                  <p:childTnLst>
                                    <p:set>
                                      <p:cBhvr>
                                        <p:cTn id="91" dur="1" fill="hold">
                                          <p:stCondLst>
                                            <p:cond delay="0"/>
                                          </p:stCondLst>
                                        </p:cTn>
                                        <p:tgtEl>
                                          <p:spTgt spid="378913"/>
                                        </p:tgtEl>
                                        <p:attrNameLst>
                                          <p:attrName>style.visibility</p:attrName>
                                        </p:attrNameLst>
                                      </p:cBhvr>
                                      <p:to>
                                        <p:strVal val="visible"/>
                                      </p:to>
                                    </p:set>
                                    <p:animEffect transition="in" filter="wipe(up)">
                                      <p:cBhvr>
                                        <p:cTn id="92" dur="500"/>
                                        <p:tgtEl>
                                          <p:spTgt spid="378913"/>
                                        </p:tgtEl>
                                      </p:cBhvr>
                                    </p:animEffect>
                                  </p:childTnLst>
                                </p:cTn>
                              </p:par>
                              <p:par>
                                <p:cTn id="93" presetID="22" presetClass="entr" presetSubtype="1" fill="hold" grpId="0" nodeType="withEffect">
                                  <p:stCondLst>
                                    <p:cond delay="0"/>
                                  </p:stCondLst>
                                  <p:childTnLst>
                                    <p:set>
                                      <p:cBhvr>
                                        <p:cTn id="94" dur="1" fill="hold">
                                          <p:stCondLst>
                                            <p:cond delay="0"/>
                                          </p:stCondLst>
                                        </p:cTn>
                                        <p:tgtEl>
                                          <p:spTgt spid="378917"/>
                                        </p:tgtEl>
                                        <p:attrNameLst>
                                          <p:attrName>style.visibility</p:attrName>
                                        </p:attrNameLst>
                                      </p:cBhvr>
                                      <p:to>
                                        <p:strVal val="visible"/>
                                      </p:to>
                                    </p:set>
                                    <p:animEffect transition="in" filter="wipe(up)">
                                      <p:cBhvr>
                                        <p:cTn id="95" dur="500"/>
                                        <p:tgtEl>
                                          <p:spTgt spid="378917"/>
                                        </p:tgtEl>
                                      </p:cBhvr>
                                    </p:animEffect>
                                  </p:childTnLst>
                                </p:cTn>
                              </p:par>
                              <p:par>
                                <p:cTn id="96" presetID="22" presetClass="entr" presetSubtype="1" fill="hold" grpId="0" nodeType="withEffect">
                                  <p:stCondLst>
                                    <p:cond delay="0"/>
                                  </p:stCondLst>
                                  <p:childTnLst>
                                    <p:set>
                                      <p:cBhvr>
                                        <p:cTn id="97" dur="1" fill="hold">
                                          <p:stCondLst>
                                            <p:cond delay="0"/>
                                          </p:stCondLst>
                                        </p:cTn>
                                        <p:tgtEl>
                                          <p:spTgt spid="378910"/>
                                        </p:tgtEl>
                                        <p:attrNameLst>
                                          <p:attrName>style.visibility</p:attrName>
                                        </p:attrNameLst>
                                      </p:cBhvr>
                                      <p:to>
                                        <p:strVal val="visible"/>
                                      </p:to>
                                    </p:set>
                                    <p:animEffect transition="in" filter="wipe(up)">
                                      <p:cBhvr>
                                        <p:cTn id="98" dur="500"/>
                                        <p:tgtEl>
                                          <p:spTgt spid="378910"/>
                                        </p:tgtEl>
                                      </p:cBhvr>
                                    </p:animEffect>
                                  </p:childTnLst>
                                </p:cTn>
                              </p:par>
                              <p:par>
                                <p:cTn id="99" presetID="22" presetClass="entr" presetSubtype="1" fill="hold" grpId="0" nodeType="withEffect">
                                  <p:stCondLst>
                                    <p:cond delay="0"/>
                                  </p:stCondLst>
                                  <p:childTnLst>
                                    <p:set>
                                      <p:cBhvr>
                                        <p:cTn id="100" dur="1" fill="hold">
                                          <p:stCondLst>
                                            <p:cond delay="0"/>
                                          </p:stCondLst>
                                        </p:cTn>
                                        <p:tgtEl>
                                          <p:spTgt spid="378911"/>
                                        </p:tgtEl>
                                        <p:attrNameLst>
                                          <p:attrName>style.visibility</p:attrName>
                                        </p:attrNameLst>
                                      </p:cBhvr>
                                      <p:to>
                                        <p:strVal val="visible"/>
                                      </p:to>
                                    </p:set>
                                    <p:animEffect transition="in" filter="wipe(up)">
                                      <p:cBhvr>
                                        <p:cTn id="101" dur="500"/>
                                        <p:tgtEl>
                                          <p:spTgt spid="378911"/>
                                        </p:tgtEl>
                                      </p:cBhvr>
                                    </p:animEffect>
                                  </p:childTnLst>
                                </p:cTn>
                              </p:par>
                              <p:par>
                                <p:cTn id="102" presetID="22" presetClass="entr" presetSubtype="1" fill="hold" grpId="0" nodeType="withEffect">
                                  <p:stCondLst>
                                    <p:cond delay="0"/>
                                  </p:stCondLst>
                                  <p:childTnLst>
                                    <p:set>
                                      <p:cBhvr>
                                        <p:cTn id="103" dur="1" fill="hold">
                                          <p:stCondLst>
                                            <p:cond delay="0"/>
                                          </p:stCondLst>
                                        </p:cTn>
                                        <p:tgtEl>
                                          <p:spTgt spid="378912"/>
                                        </p:tgtEl>
                                        <p:attrNameLst>
                                          <p:attrName>style.visibility</p:attrName>
                                        </p:attrNameLst>
                                      </p:cBhvr>
                                      <p:to>
                                        <p:strVal val="visible"/>
                                      </p:to>
                                    </p:set>
                                    <p:animEffect transition="in" filter="wipe(up)">
                                      <p:cBhvr>
                                        <p:cTn id="104" dur="500"/>
                                        <p:tgtEl>
                                          <p:spTgt spid="378912"/>
                                        </p:tgtEl>
                                      </p:cBhvr>
                                    </p:animEffect>
                                  </p:childTnLst>
                                </p:cTn>
                              </p:par>
                              <p:par>
                                <p:cTn id="105" presetID="22" presetClass="entr" presetSubtype="1" fill="hold" grpId="0" nodeType="withEffect">
                                  <p:stCondLst>
                                    <p:cond delay="0"/>
                                  </p:stCondLst>
                                  <p:childTnLst>
                                    <p:set>
                                      <p:cBhvr>
                                        <p:cTn id="106" dur="1" fill="hold">
                                          <p:stCondLst>
                                            <p:cond delay="0"/>
                                          </p:stCondLst>
                                        </p:cTn>
                                        <p:tgtEl>
                                          <p:spTgt spid="378914"/>
                                        </p:tgtEl>
                                        <p:attrNameLst>
                                          <p:attrName>style.visibility</p:attrName>
                                        </p:attrNameLst>
                                      </p:cBhvr>
                                      <p:to>
                                        <p:strVal val="visible"/>
                                      </p:to>
                                    </p:set>
                                    <p:animEffect transition="in" filter="wipe(up)">
                                      <p:cBhvr>
                                        <p:cTn id="107" dur="500"/>
                                        <p:tgtEl>
                                          <p:spTgt spid="378914"/>
                                        </p:tgtEl>
                                      </p:cBhvr>
                                    </p:animEffect>
                                  </p:childTnLst>
                                </p:cTn>
                              </p:par>
                              <p:par>
                                <p:cTn id="108" presetID="22" presetClass="entr" presetSubtype="1" fill="hold" grpId="0" nodeType="withEffect">
                                  <p:stCondLst>
                                    <p:cond delay="0"/>
                                  </p:stCondLst>
                                  <p:childTnLst>
                                    <p:set>
                                      <p:cBhvr>
                                        <p:cTn id="109" dur="1" fill="hold">
                                          <p:stCondLst>
                                            <p:cond delay="0"/>
                                          </p:stCondLst>
                                        </p:cTn>
                                        <p:tgtEl>
                                          <p:spTgt spid="378915"/>
                                        </p:tgtEl>
                                        <p:attrNameLst>
                                          <p:attrName>style.visibility</p:attrName>
                                        </p:attrNameLst>
                                      </p:cBhvr>
                                      <p:to>
                                        <p:strVal val="visible"/>
                                      </p:to>
                                    </p:set>
                                    <p:animEffect transition="in" filter="wipe(up)">
                                      <p:cBhvr>
                                        <p:cTn id="110" dur="500"/>
                                        <p:tgtEl>
                                          <p:spTgt spid="378915"/>
                                        </p:tgtEl>
                                      </p:cBhvr>
                                    </p:animEffect>
                                  </p:childTnLst>
                                </p:cTn>
                              </p:par>
                              <p:par>
                                <p:cTn id="111" presetID="22" presetClass="entr" presetSubtype="1" fill="hold" grpId="0" nodeType="withEffect">
                                  <p:stCondLst>
                                    <p:cond delay="0"/>
                                  </p:stCondLst>
                                  <p:childTnLst>
                                    <p:set>
                                      <p:cBhvr>
                                        <p:cTn id="112" dur="1" fill="hold">
                                          <p:stCondLst>
                                            <p:cond delay="0"/>
                                          </p:stCondLst>
                                        </p:cTn>
                                        <p:tgtEl>
                                          <p:spTgt spid="378916"/>
                                        </p:tgtEl>
                                        <p:attrNameLst>
                                          <p:attrName>style.visibility</p:attrName>
                                        </p:attrNameLst>
                                      </p:cBhvr>
                                      <p:to>
                                        <p:strVal val="visible"/>
                                      </p:to>
                                    </p:set>
                                    <p:animEffect transition="in" filter="wipe(up)">
                                      <p:cBhvr>
                                        <p:cTn id="113" dur="500"/>
                                        <p:tgtEl>
                                          <p:spTgt spid="378916"/>
                                        </p:tgtEl>
                                      </p:cBhvr>
                                    </p:animEffect>
                                  </p:childTnLst>
                                </p:cTn>
                              </p:par>
                              <p:par>
                                <p:cTn id="114" presetID="22" presetClass="entr" presetSubtype="1" fill="hold" grpId="0" nodeType="withEffect">
                                  <p:stCondLst>
                                    <p:cond delay="0"/>
                                  </p:stCondLst>
                                  <p:childTnLst>
                                    <p:set>
                                      <p:cBhvr>
                                        <p:cTn id="115" dur="1" fill="hold">
                                          <p:stCondLst>
                                            <p:cond delay="0"/>
                                          </p:stCondLst>
                                        </p:cTn>
                                        <p:tgtEl>
                                          <p:spTgt spid="378918"/>
                                        </p:tgtEl>
                                        <p:attrNameLst>
                                          <p:attrName>style.visibility</p:attrName>
                                        </p:attrNameLst>
                                      </p:cBhvr>
                                      <p:to>
                                        <p:strVal val="visible"/>
                                      </p:to>
                                    </p:set>
                                    <p:animEffect transition="in" filter="wipe(up)">
                                      <p:cBhvr>
                                        <p:cTn id="116" dur="500"/>
                                        <p:tgtEl>
                                          <p:spTgt spid="378918"/>
                                        </p:tgtEl>
                                      </p:cBhvr>
                                    </p:animEffect>
                                  </p:childTnLst>
                                </p:cTn>
                              </p:par>
                              <p:par>
                                <p:cTn id="117" presetID="22" presetClass="entr" presetSubtype="1" fill="hold" grpId="0" nodeType="withEffect">
                                  <p:stCondLst>
                                    <p:cond delay="0"/>
                                  </p:stCondLst>
                                  <p:childTnLst>
                                    <p:set>
                                      <p:cBhvr>
                                        <p:cTn id="118" dur="1" fill="hold">
                                          <p:stCondLst>
                                            <p:cond delay="0"/>
                                          </p:stCondLst>
                                        </p:cTn>
                                        <p:tgtEl>
                                          <p:spTgt spid="378919"/>
                                        </p:tgtEl>
                                        <p:attrNameLst>
                                          <p:attrName>style.visibility</p:attrName>
                                        </p:attrNameLst>
                                      </p:cBhvr>
                                      <p:to>
                                        <p:strVal val="visible"/>
                                      </p:to>
                                    </p:set>
                                    <p:animEffect transition="in" filter="wipe(up)">
                                      <p:cBhvr>
                                        <p:cTn id="119" dur="500"/>
                                        <p:tgtEl>
                                          <p:spTgt spid="378919"/>
                                        </p:tgtEl>
                                      </p:cBhvr>
                                    </p:animEffect>
                                  </p:childTnLst>
                                </p:cTn>
                              </p:par>
                              <p:par>
                                <p:cTn id="120" presetID="22" presetClass="entr" presetSubtype="1" fill="hold" grpId="0" nodeType="withEffect">
                                  <p:stCondLst>
                                    <p:cond delay="0"/>
                                  </p:stCondLst>
                                  <p:childTnLst>
                                    <p:set>
                                      <p:cBhvr>
                                        <p:cTn id="121" dur="1" fill="hold">
                                          <p:stCondLst>
                                            <p:cond delay="0"/>
                                          </p:stCondLst>
                                        </p:cTn>
                                        <p:tgtEl>
                                          <p:spTgt spid="378920"/>
                                        </p:tgtEl>
                                        <p:attrNameLst>
                                          <p:attrName>style.visibility</p:attrName>
                                        </p:attrNameLst>
                                      </p:cBhvr>
                                      <p:to>
                                        <p:strVal val="visible"/>
                                      </p:to>
                                    </p:set>
                                    <p:animEffect transition="in" filter="wipe(up)">
                                      <p:cBhvr>
                                        <p:cTn id="122" dur="500"/>
                                        <p:tgtEl>
                                          <p:spTgt spid="378920"/>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2" fill="hold" grpId="0" nodeType="clickEffect">
                                  <p:stCondLst>
                                    <p:cond delay="0"/>
                                  </p:stCondLst>
                                  <p:childTnLst>
                                    <p:set>
                                      <p:cBhvr>
                                        <p:cTn id="126" dur="1" fill="hold">
                                          <p:stCondLst>
                                            <p:cond delay="0"/>
                                          </p:stCondLst>
                                        </p:cTn>
                                        <p:tgtEl>
                                          <p:spTgt spid="378941"/>
                                        </p:tgtEl>
                                        <p:attrNameLst>
                                          <p:attrName>style.visibility</p:attrName>
                                        </p:attrNameLst>
                                      </p:cBhvr>
                                      <p:to>
                                        <p:strVal val="visible"/>
                                      </p:to>
                                    </p:set>
                                    <p:anim calcmode="lin" valueType="num">
                                      <p:cBhvr additive="base">
                                        <p:cTn id="127" dur="500" fill="hold"/>
                                        <p:tgtEl>
                                          <p:spTgt spid="378941"/>
                                        </p:tgtEl>
                                        <p:attrNameLst>
                                          <p:attrName>ppt_x</p:attrName>
                                        </p:attrNameLst>
                                      </p:cBhvr>
                                      <p:tavLst>
                                        <p:tav tm="0">
                                          <p:val>
                                            <p:strVal val="1+#ppt_w/2"/>
                                          </p:val>
                                        </p:tav>
                                        <p:tav tm="100000">
                                          <p:val>
                                            <p:strVal val="#ppt_x"/>
                                          </p:val>
                                        </p:tav>
                                      </p:tavLst>
                                    </p:anim>
                                    <p:anim calcmode="lin" valueType="num">
                                      <p:cBhvr additive="base">
                                        <p:cTn id="128" dur="500" fill="hold"/>
                                        <p:tgtEl>
                                          <p:spTgt spid="378941"/>
                                        </p:tgtEl>
                                        <p:attrNameLst>
                                          <p:attrName>ppt_y</p:attrName>
                                        </p:attrNameLst>
                                      </p:cBhvr>
                                      <p:tavLst>
                                        <p:tav tm="0">
                                          <p:val>
                                            <p:strVal val="#ppt_y"/>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8" presetClass="entr" presetSubtype="32" fill="hold" grpId="0" nodeType="clickEffect">
                                  <p:stCondLst>
                                    <p:cond delay="0"/>
                                  </p:stCondLst>
                                  <p:childTnLst>
                                    <p:set>
                                      <p:cBhvr>
                                        <p:cTn id="132" dur="1" fill="hold">
                                          <p:stCondLst>
                                            <p:cond delay="0"/>
                                          </p:stCondLst>
                                        </p:cTn>
                                        <p:tgtEl>
                                          <p:spTgt spid="378942"/>
                                        </p:tgtEl>
                                        <p:attrNameLst>
                                          <p:attrName>style.visibility</p:attrName>
                                        </p:attrNameLst>
                                      </p:cBhvr>
                                      <p:to>
                                        <p:strVal val="visible"/>
                                      </p:to>
                                    </p:set>
                                    <p:animEffect transition="in" filter="diamond(out)">
                                      <p:cBhvr>
                                        <p:cTn id="133" dur="500"/>
                                        <p:tgtEl>
                                          <p:spTgt spid="378942"/>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22" presetClass="entr" presetSubtype="1" fill="hold" grpId="0" nodeType="clickEffect">
                                  <p:stCondLst>
                                    <p:cond delay="0"/>
                                  </p:stCondLst>
                                  <p:childTnLst>
                                    <p:set>
                                      <p:cBhvr>
                                        <p:cTn id="137" dur="1" fill="hold">
                                          <p:stCondLst>
                                            <p:cond delay="0"/>
                                          </p:stCondLst>
                                        </p:cTn>
                                        <p:tgtEl>
                                          <p:spTgt spid="378932"/>
                                        </p:tgtEl>
                                        <p:attrNameLst>
                                          <p:attrName>style.visibility</p:attrName>
                                        </p:attrNameLst>
                                      </p:cBhvr>
                                      <p:to>
                                        <p:strVal val="visible"/>
                                      </p:to>
                                    </p:set>
                                    <p:animEffect transition="in" filter="wipe(up)">
                                      <p:cBhvr>
                                        <p:cTn id="138" dur="500"/>
                                        <p:tgtEl>
                                          <p:spTgt spid="378932"/>
                                        </p:tgtEl>
                                      </p:cBhvr>
                                    </p:animEffect>
                                  </p:childTnLst>
                                </p:cTn>
                              </p:par>
                              <p:par>
                                <p:cTn id="139" presetID="22" presetClass="entr" presetSubtype="1" fill="hold" grpId="0" nodeType="withEffect">
                                  <p:stCondLst>
                                    <p:cond delay="0"/>
                                  </p:stCondLst>
                                  <p:childTnLst>
                                    <p:set>
                                      <p:cBhvr>
                                        <p:cTn id="140" dur="1" fill="hold">
                                          <p:stCondLst>
                                            <p:cond delay="0"/>
                                          </p:stCondLst>
                                        </p:cTn>
                                        <p:tgtEl>
                                          <p:spTgt spid="378933"/>
                                        </p:tgtEl>
                                        <p:attrNameLst>
                                          <p:attrName>style.visibility</p:attrName>
                                        </p:attrNameLst>
                                      </p:cBhvr>
                                      <p:to>
                                        <p:strVal val="visible"/>
                                      </p:to>
                                    </p:set>
                                    <p:animEffect transition="in" filter="wipe(up)">
                                      <p:cBhvr>
                                        <p:cTn id="141" dur="500"/>
                                        <p:tgtEl>
                                          <p:spTgt spid="378933"/>
                                        </p:tgtEl>
                                      </p:cBhvr>
                                    </p:animEffect>
                                  </p:childTnLst>
                                </p:cTn>
                              </p:par>
                              <p:par>
                                <p:cTn id="142" presetID="22" presetClass="entr" presetSubtype="1" fill="hold" grpId="0" nodeType="withEffect">
                                  <p:stCondLst>
                                    <p:cond delay="0"/>
                                  </p:stCondLst>
                                  <p:childTnLst>
                                    <p:set>
                                      <p:cBhvr>
                                        <p:cTn id="143" dur="1" fill="hold">
                                          <p:stCondLst>
                                            <p:cond delay="0"/>
                                          </p:stCondLst>
                                        </p:cTn>
                                        <p:tgtEl>
                                          <p:spTgt spid="378924"/>
                                        </p:tgtEl>
                                        <p:attrNameLst>
                                          <p:attrName>style.visibility</p:attrName>
                                        </p:attrNameLst>
                                      </p:cBhvr>
                                      <p:to>
                                        <p:strVal val="visible"/>
                                      </p:to>
                                    </p:set>
                                    <p:animEffect transition="in" filter="wipe(up)">
                                      <p:cBhvr>
                                        <p:cTn id="144" dur="500"/>
                                        <p:tgtEl>
                                          <p:spTgt spid="378924"/>
                                        </p:tgtEl>
                                      </p:cBhvr>
                                    </p:animEffect>
                                  </p:childTnLst>
                                </p:cTn>
                              </p:par>
                              <p:par>
                                <p:cTn id="145" presetID="22" presetClass="entr" presetSubtype="1" fill="hold" grpId="0" nodeType="withEffect">
                                  <p:stCondLst>
                                    <p:cond delay="0"/>
                                  </p:stCondLst>
                                  <p:childTnLst>
                                    <p:set>
                                      <p:cBhvr>
                                        <p:cTn id="146" dur="1" fill="hold">
                                          <p:stCondLst>
                                            <p:cond delay="0"/>
                                          </p:stCondLst>
                                        </p:cTn>
                                        <p:tgtEl>
                                          <p:spTgt spid="378925"/>
                                        </p:tgtEl>
                                        <p:attrNameLst>
                                          <p:attrName>style.visibility</p:attrName>
                                        </p:attrNameLst>
                                      </p:cBhvr>
                                      <p:to>
                                        <p:strVal val="visible"/>
                                      </p:to>
                                    </p:set>
                                    <p:animEffect transition="in" filter="wipe(up)">
                                      <p:cBhvr>
                                        <p:cTn id="147" dur="500"/>
                                        <p:tgtEl>
                                          <p:spTgt spid="378925"/>
                                        </p:tgtEl>
                                      </p:cBhvr>
                                    </p:animEffect>
                                  </p:childTnLst>
                                </p:cTn>
                              </p:par>
                              <p:par>
                                <p:cTn id="148" presetID="22" presetClass="entr" presetSubtype="1" fill="hold" grpId="0" nodeType="withEffect">
                                  <p:stCondLst>
                                    <p:cond delay="0"/>
                                  </p:stCondLst>
                                  <p:childTnLst>
                                    <p:set>
                                      <p:cBhvr>
                                        <p:cTn id="149" dur="1" fill="hold">
                                          <p:stCondLst>
                                            <p:cond delay="0"/>
                                          </p:stCondLst>
                                        </p:cTn>
                                        <p:tgtEl>
                                          <p:spTgt spid="378926"/>
                                        </p:tgtEl>
                                        <p:attrNameLst>
                                          <p:attrName>style.visibility</p:attrName>
                                        </p:attrNameLst>
                                      </p:cBhvr>
                                      <p:to>
                                        <p:strVal val="visible"/>
                                      </p:to>
                                    </p:set>
                                    <p:animEffect transition="in" filter="wipe(up)">
                                      <p:cBhvr>
                                        <p:cTn id="150" dur="500"/>
                                        <p:tgtEl>
                                          <p:spTgt spid="378926"/>
                                        </p:tgtEl>
                                      </p:cBhvr>
                                    </p:animEffect>
                                  </p:childTnLst>
                                </p:cTn>
                              </p:par>
                              <p:par>
                                <p:cTn id="151" presetID="22" presetClass="entr" presetSubtype="1" fill="hold" grpId="0" nodeType="withEffect">
                                  <p:stCondLst>
                                    <p:cond delay="0"/>
                                  </p:stCondLst>
                                  <p:childTnLst>
                                    <p:set>
                                      <p:cBhvr>
                                        <p:cTn id="152" dur="1" fill="hold">
                                          <p:stCondLst>
                                            <p:cond delay="0"/>
                                          </p:stCondLst>
                                        </p:cTn>
                                        <p:tgtEl>
                                          <p:spTgt spid="378927"/>
                                        </p:tgtEl>
                                        <p:attrNameLst>
                                          <p:attrName>style.visibility</p:attrName>
                                        </p:attrNameLst>
                                      </p:cBhvr>
                                      <p:to>
                                        <p:strVal val="visible"/>
                                      </p:to>
                                    </p:set>
                                    <p:animEffect transition="in" filter="wipe(up)">
                                      <p:cBhvr>
                                        <p:cTn id="153" dur="500"/>
                                        <p:tgtEl>
                                          <p:spTgt spid="378927"/>
                                        </p:tgtEl>
                                      </p:cBhvr>
                                    </p:animEffect>
                                  </p:childTnLst>
                                </p:cTn>
                              </p:par>
                              <p:par>
                                <p:cTn id="154" presetID="22" presetClass="entr" presetSubtype="1" fill="hold" grpId="0" nodeType="withEffect">
                                  <p:stCondLst>
                                    <p:cond delay="0"/>
                                  </p:stCondLst>
                                  <p:childTnLst>
                                    <p:set>
                                      <p:cBhvr>
                                        <p:cTn id="155" dur="1" fill="hold">
                                          <p:stCondLst>
                                            <p:cond delay="0"/>
                                          </p:stCondLst>
                                        </p:cTn>
                                        <p:tgtEl>
                                          <p:spTgt spid="378928"/>
                                        </p:tgtEl>
                                        <p:attrNameLst>
                                          <p:attrName>style.visibility</p:attrName>
                                        </p:attrNameLst>
                                      </p:cBhvr>
                                      <p:to>
                                        <p:strVal val="visible"/>
                                      </p:to>
                                    </p:set>
                                    <p:animEffect transition="in" filter="wipe(up)">
                                      <p:cBhvr>
                                        <p:cTn id="156" dur="500"/>
                                        <p:tgtEl>
                                          <p:spTgt spid="378928"/>
                                        </p:tgtEl>
                                      </p:cBhvr>
                                    </p:animEffect>
                                  </p:childTnLst>
                                </p:cTn>
                              </p:par>
                              <p:par>
                                <p:cTn id="157" presetID="22" presetClass="entr" presetSubtype="1" fill="hold" grpId="0" nodeType="withEffect">
                                  <p:stCondLst>
                                    <p:cond delay="0"/>
                                  </p:stCondLst>
                                  <p:childTnLst>
                                    <p:set>
                                      <p:cBhvr>
                                        <p:cTn id="158" dur="1" fill="hold">
                                          <p:stCondLst>
                                            <p:cond delay="0"/>
                                          </p:stCondLst>
                                        </p:cTn>
                                        <p:tgtEl>
                                          <p:spTgt spid="378929"/>
                                        </p:tgtEl>
                                        <p:attrNameLst>
                                          <p:attrName>style.visibility</p:attrName>
                                        </p:attrNameLst>
                                      </p:cBhvr>
                                      <p:to>
                                        <p:strVal val="visible"/>
                                      </p:to>
                                    </p:set>
                                    <p:animEffect transition="in" filter="wipe(up)">
                                      <p:cBhvr>
                                        <p:cTn id="159" dur="500"/>
                                        <p:tgtEl>
                                          <p:spTgt spid="378929"/>
                                        </p:tgtEl>
                                      </p:cBhvr>
                                    </p:animEffect>
                                  </p:childTnLst>
                                </p:cTn>
                              </p:par>
                              <p:par>
                                <p:cTn id="160" presetID="22" presetClass="entr" presetSubtype="1" fill="hold" grpId="0" nodeType="withEffect">
                                  <p:stCondLst>
                                    <p:cond delay="0"/>
                                  </p:stCondLst>
                                  <p:childTnLst>
                                    <p:set>
                                      <p:cBhvr>
                                        <p:cTn id="161" dur="1" fill="hold">
                                          <p:stCondLst>
                                            <p:cond delay="0"/>
                                          </p:stCondLst>
                                        </p:cTn>
                                        <p:tgtEl>
                                          <p:spTgt spid="378930"/>
                                        </p:tgtEl>
                                        <p:attrNameLst>
                                          <p:attrName>style.visibility</p:attrName>
                                        </p:attrNameLst>
                                      </p:cBhvr>
                                      <p:to>
                                        <p:strVal val="visible"/>
                                      </p:to>
                                    </p:set>
                                    <p:animEffect transition="in" filter="wipe(up)">
                                      <p:cBhvr>
                                        <p:cTn id="162" dur="500"/>
                                        <p:tgtEl>
                                          <p:spTgt spid="378930"/>
                                        </p:tgtEl>
                                      </p:cBhvr>
                                    </p:animEffect>
                                  </p:childTnLst>
                                </p:cTn>
                              </p:par>
                              <p:par>
                                <p:cTn id="163" presetID="22" presetClass="entr" presetSubtype="1" fill="hold" grpId="0" nodeType="withEffect">
                                  <p:stCondLst>
                                    <p:cond delay="0"/>
                                  </p:stCondLst>
                                  <p:childTnLst>
                                    <p:set>
                                      <p:cBhvr>
                                        <p:cTn id="164" dur="1" fill="hold">
                                          <p:stCondLst>
                                            <p:cond delay="0"/>
                                          </p:stCondLst>
                                        </p:cTn>
                                        <p:tgtEl>
                                          <p:spTgt spid="378931"/>
                                        </p:tgtEl>
                                        <p:attrNameLst>
                                          <p:attrName>style.visibility</p:attrName>
                                        </p:attrNameLst>
                                      </p:cBhvr>
                                      <p:to>
                                        <p:strVal val="visible"/>
                                      </p:to>
                                    </p:set>
                                    <p:animEffect transition="in" filter="wipe(up)">
                                      <p:cBhvr>
                                        <p:cTn id="165" dur="500"/>
                                        <p:tgtEl>
                                          <p:spTgt spid="378931"/>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2" presetClass="entr" presetSubtype="2" fill="hold" grpId="0" nodeType="clickEffect">
                                  <p:stCondLst>
                                    <p:cond delay="0"/>
                                  </p:stCondLst>
                                  <p:childTnLst>
                                    <p:set>
                                      <p:cBhvr>
                                        <p:cTn id="169" dur="1" fill="hold">
                                          <p:stCondLst>
                                            <p:cond delay="0"/>
                                          </p:stCondLst>
                                        </p:cTn>
                                        <p:tgtEl>
                                          <p:spTgt spid="378943"/>
                                        </p:tgtEl>
                                        <p:attrNameLst>
                                          <p:attrName>style.visibility</p:attrName>
                                        </p:attrNameLst>
                                      </p:cBhvr>
                                      <p:to>
                                        <p:strVal val="visible"/>
                                      </p:to>
                                    </p:set>
                                    <p:anim calcmode="lin" valueType="num">
                                      <p:cBhvr additive="base">
                                        <p:cTn id="170" dur="500" fill="hold"/>
                                        <p:tgtEl>
                                          <p:spTgt spid="378943"/>
                                        </p:tgtEl>
                                        <p:attrNameLst>
                                          <p:attrName>ppt_x</p:attrName>
                                        </p:attrNameLst>
                                      </p:cBhvr>
                                      <p:tavLst>
                                        <p:tav tm="0">
                                          <p:val>
                                            <p:strVal val="1+#ppt_w/2"/>
                                          </p:val>
                                        </p:tav>
                                        <p:tav tm="100000">
                                          <p:val>
                                            <p:strVal val="#ppt_x"/>
                                          </p:val>
                                        </p:tav>
                                      </p:tavLst>
                                    </p:anim>
                                    <p:anim calcmode="lin" valueType="num">
                                      <p:cBhvr additive="base">
                                        <p:cTn id="171" dur="500" fill="hold"/>
                                        <p:tgtEl>
                                          <p:spTgt spid="378943"/>
                                        </p:tgtEl>
                                        <p:attrNameLst>
                                          <p:attrName>ppt_y</p:attrName>
                                        </p:attrNameLst>
                                      </p:cBhvr>
                                      <p:tavLst>
                                        <p:tav tm="0">
                                          <p:val>
                                            <p:strVal val="#ppt_y"/>
                                          </p:val>
                                        </p:tav>
                                        <p:tav tm="100000">
                                          <p:val>
                                            <p:strVal val="#ppt_y"/>
                                          </p:val>
                                        </p:tav>
                                      </p:tavLst>
                                    </p:anim>
                                  </p:childTnLst>
                                </p:cTn>
                              </p:par>
                            </p:childTnLst>
                          </p:cTn>
                        </p:par>
                      </p:childTnLst>
                    </p:cTn>
                  </p:par>
                  <p:par>
                    <p:cTn id="172" fill="hold" nodeType="clickPar">
                      <p:stCondLst>
                        <p:cond delay="indefinite"/>
                      </p:stCondLst>
                      <p:childTnLst>
                        <p:par>
                          <p:cTn id="173" fill="hold" nodeType="withGroup">
                            <p:stCondLst>
                              <p:cond delay="0"/>
                            </p:stCondLst>
                            <p:childTnLst>
                              <p:par>
                                <p:cTn id="174" presetID="8" presetClass="entr" presetSubtype="32" fill="hold" grpId="0" nodeType="clickEffect">
                                  <p:stCondLst>
                                    <p:cond delay="0"/>
                                  </p:stCondLst>
                                  <p:childTnLst>
                                    <p:set>
                                      <p:cBhvr>
                                        <p:cTn id="175" dur="1" fill="hold">
                                          <p:stCondLst>
                                            <p:cond delay="0"/>
                                          </p:stCondLst>
                                        </p:cTn>
                                        <p:tgtEl>
                                          <p:spTgt spid="378944"/>
                                        </p:tgtEl>
                                        <p:attrNameLst>
                                          <p:attrName>style.visibility</p:attrName>
                                        </p:attrNameLst>
                                      </p:cBhvr>
                                      <p:to>
                                        <p:strVal val="visible"/>
                                      </p:to>
                                    </p:set>
                                    <p:animEffect transition="in" filter="diamond(out)">
                                      <p:cBhvr>
                                        <p:cTn id="176" dur="500"/>
                                        <p:tgtEl>
                                          <p:spTgt spid="378944"/>
                                        </p:tgtEl>
                                      </p:cBhvr>
                                    </p:animEffec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22" presetClass="entr" presetSubtype="1" fill="hold" grpId="0" nodeType="clickEffect">
                                  <p:stCondLst>
                                    <p:cond delay="0"/>
                                  </p:stCondLst>
                                  <p:childTnLst>
                                    <p:set>
                                      <p:cBhvr>
                                        <p:cTn id="180" dur="1" fill="hold">
                                          <p:stCondLst>
                                            <p:cond delay="0"/>
                                          </p:stCondLst>
                                        </p:cTn>
                                        <p:tgtEl>
                                          <p:spTgt spid="378938"/>
                                        </p:tgtEl>
                                        <p:attrNameLst>
                                          <p:attrName>style.visibility</p:attrName>
                                        </p:attrNameLst>
                                      </p:cBhvr>
                                      <p:to>
                                        <p:strVal val="visible"/>
                                      </p:to>
                                    </p:set>
                                    <p:animEffect transition="in" filter="wipe(up)">
                                      <p:cBhvr>
                                        <p:cTn id="181" dur="500"/>
                                        <p:tgtEl>
                                          <p:spTgt spid="378938"/>
                                        </p:tgtEl>
                                      </p:cBhvr>
                                    </p:animEffect>
                                  </p:childTnLst>
                                </p:cTn>
                              </p:par>
                              <p:par>
                                <p:cTn id="182" presetID="22" presetClass="entr" presetSubtype="1" fill="hold" grpId="0" nodeType="withEffect">
                                  <p:stCondLst>
                                    <p:cond delay="0"/>
                                  </p:stCondLst>
                                  <p:childTnLst>
                                    <p:set>
                                      <p:cBhvr>
                                        <p:cTn id="183" dur="1" fill="hold">
                                          <p:stCondLst>
                                            <p:cond delay="0"/>
                                          </p:stCondLst>
                                        </p:cTn>
                                        <p:tgtEl>
                                          <p:spTgt spid="378935"/>
                                        </p:tgtEl>
                                        <p:attrNameLst>
                                          <p:attrName>style.visibility</p:attrName>
                                        </p:attrNameLst>
                                      </p:cBhvr>
                                      <p:to>
                                        <p:strVal val="visible"/>
                                      </p:to>
                                    </p:set>
                                    <p:animEffect transition="in" filter="wipe(up)">
                                      <p:cBhvr>
                                        <p:cTn id="184" dur="500"/>
                                        <p:tgtEl>
                                          <p:spTgt spid="378935"/>
                                        </p:tgtEl>
                                      </p:cBhvr>
                                    </p:animEffect>
                                  </p:childTnLst>
                                </p:cTn>
                              </p:par>
                              <p:par>
                                <p:cTn id="185" presetID="22" presetClass="entr" presetSubtype="1" fill="hold" grpId="0" nodeType="withEffect">
                                  <p:stCondLst>
                                    <p:cond delay="0"/>
                                  </p:stCondLst>
                                  <p:childTnLst>
                                    <p:set>
                                      <p:cBhvr>
                                        <p:cTn id="186" dur="1" fill="hold">
                                          <p:stCondLst>
                                            <p:cond delay="0"/>
                                          </p:stCondLst>
                                        </p:cTn>
                                        <p:tgtEl>
                                          <p:spTgt spid="378934"/>
                                        </p:tgtEl>
                                        <p:attrNameLst>
                                          <p:attrName>style.visibility</p:attrName>
                                        </p:attrNameLst>
                                      </p:cBhvr>
                                      <p:to>
                                        <p:strVal val="visible"/>
                                      </p:to>
                                    </p:set>
                                    <p:animEffect transition="in" filter="wipe(up)">
                                      <p:cBhvr>
                                        <p:cTn id="187" dur="500"/>
                                        <p:tgtEl>
                                          <p:spTgt spid="378934"/>
                                        </p:tgtEl>
                                      </p:cBhvr>
                                    </p:animEffect>
                                  </p:childTnLst>
                                </p:cTn>
                              </p:par>
                              <p:par>
                                <p:cTn id="188" presetID="22" presetClass="entr" presetSubtype="1" fill="hold" grpId="0" nodeType="withEffect">
                                  <p:stCondLst>
                                    <p:cond delay="0"/>
                                  </p:stCondLst>
                                  <p:childTnLst>
                                    <p:set>
                                      <p:cBhvr>
                                        <p:cTn id="189" dur="1" fill="hold">
                                          <p:stCondLst>
                                            <p:cond delay="0"/>
                                          </p:stCondLst>
                                        </p:cTn>
                                        <p:tgtEl>
                                          <p:spTgt spid="378936"/>
                                        </p:tgtEl>
                                        <p:attrNameLst>
                                          <p:attrName>style.visibility</p:attrName>
                                        </p:attrNameLst>
                                      </p:cBhvr>
                                      <p:to>
                                        <p:strVal val="visible"/>
                                      </p:to>
                                    </p:set>
                                    <p:animEffect transition="in" filter="wipe(up)">
                                      <p:cBhvr>
                                        <p:cTn id="190" dur="500"/>
                                        <p:tgtEl>
                                          <p:spTgt spid="378936"/>
                                        </p:tgtEl>
                                      </p:cBhvr>
                                    </p:animEffect>
                                  </p:childTnLst>
                                </p:cTn>
                              </p:par>
                              <p:par>
                                <p:cTn id="191" presetID="22" presetClass="entr" presetSubtype="1" fill="hold" grpId="0" nodeType="withEffect">
                                  <p:stCondLst>
                                    <p:cond delay="0"/>
                                  </p:stCondLst>
                                  <p:childTnLst>
                                    <p:set>
                                      <p:cBhvr>
                                        <p:cTn id="192" dur="1" fill="hold">
                                          <p:stCondLst>
                                            <p:cond delay="0"/>
                                          </p:stCondLst>
                                        </p:cTn>
                                        <p:tgtEl>
                                          <p:spTgt spid="378937"/>
                                        </p:tgtEl>
                                        <p:attrNameLst>
                                          <p:attrName>style.visibility</p:attrName>
                                        </p:attrNameLst>
                                      </p:cBhvr>
                                      <p:to>
                                        <p:strVal val="visible"/>
                                      </p:to>
                                    </p:set>
                                    <p:animEffect transition="in" filter="wipe(up)">
                                      <p:cBhvr>
                                        <p:cTn id="193" dur="500"/>
                                        <p:tgtEl>
                                          <p:spTgt spid="378937"/>
                                        </p:tgtEl>
                                      </p:cBhvr>
                                    </p:animEffect>
                                  </p:childTnLst>
                                </p:cTn>
                              </p:par>
                            </p:childTnLst>
                          </p:cTn>
                        </p:par>
                      </p:childTnLst>
                    </p:cTn>
                  </p:par>
                  <p:par>
                    <p:cTn id="194" fill="hold" nodeType="clickPar">
                      <p:stCondLst>
                        <p:cond delay="indefinite"/>
                      </p:stCondLst>
                      <p:childTnLst>
                        <p:par>
                          <p:cTn id="195" fill="hold" nodeType="withGroup">
                            <p:stCondLst>
                              <p:cond delay="0"/>
                            </p:stCondLst>
                            <p:childTnLst>
                              <p:par>
                                <p:cTn id="196" presetID="2" presetClass="entr" presetSubtype="2" fill="hold" grpId="0" nodeType="clickEffect">
                                  <p:stCondLst>
                                    <p:cond delay="0"/>
                                  </p:stCondLst>
                                  <p:childTnLst>
                                    <p:set>
                                      <p:cBhvr>
                                        <p:cTn id="197" dur="1" fill="hold">
                                          <p:stCondLst>
                                            <p:cond delay="0"/>
                                          </p:stCondLst>
                                        </p:cTn>
                                        <p:tgtEl>
                                          <p:spTgt spid="378945"/>
                                        </p:tgtEl>
                                        <p:attrNameLst>
                                          <p:attrName>style.visibility</p:attrName>
                                        </p:attrNameLst>
                                      </p:cBhvr>
                                      <p:to>
                                        <p:strVal val="visible"/>
                                      </p:to>
                                    </p:set>
                                    <p:anim calcmode="lin" valueType="num">
                                      <p:cBhvr additive="base">
                                        <p:cTn id="198" dur="500" fill="hold"/>
                                        <p:tgtEl>
                                          <p:spTgt spid="378945"/>
                                        </p:tgtEl>
                                        <p:attrNameLst>
                                          <p:attrName>ppt_x</p:attrName>
                                        </p:attrNameLst>
                                      </p:cBhvr>
                                      <p:tavLst>
                                        <p:tav tm="0">
                                          <p:val>
                                            <p:strVal val="1+#ppt_w/2"/>
                                          </p:val>
                                        </p:tav>
                                        <p:tav tm="100000">
                                          <p:val>
                                            <p:strVal val="#ppt_x"/>
                                          </p:val>
                                        </p:tav>
                                      </p:tavLst>
                                    </p:anim>
                                    <p:anim calcmode="lin" valueType="num">
                                      <p:cBhvr additive="base">
                                        <p:cTn id="199" dur="500" fill="hold"/>
                                        <p:tgtEl>
                                          <p:spTgt spid="378945"/>
                                        </p:tgtEl>
                                        <p:attrNameLst>
                                          <p:attrName>ppt_y</p:attrName>
                                        </p:attrNameLst>
                                      </p:cBhvr>
                                      <p:tavLst>
                                        <p:tav tm="0">
                                          <p:val>
                                            <p:strVal val="#ppt_y"/>
                                          </p:val>
                                        </p:tav>
                                        <p:tav tm="100000">
                                          <p:val>
                                            <p:strVal val="#ppt_y"/>
                                          </p:val>
                                        </p:tav>
                                      </p:tavLst>
                                    </p:anim>
                                  </p:childTnLst>
                                </p:cTn>
                              </p:par>
                            </p:childTnLst>
                          </p:cTn>
                        </p:par>
                      </p:childTnLst>
                    </p:cTn>
                  </p:par>
                  <p:par>
                    <p:cTn id="200" fill="hold" nodeType="clickPar">
                      <p:stCondLst>
                        <p:cond delay="indefinite"/>
                      </p:stCondLst>
                      <p:childTnLst>
                        <p:par>
                          <p:cTn id="201" fill="hold" nodeType="withGroup">
                            <p:stCondLst>
                              <p:cond delay="0"/>
                            </p:stCondLst>
                            <p:childTnLst>
                              <p:par>
                                <p:cTn id="202" presetID="2" presetClass="entr" presetSubtype="4" fill="hold" grpId="0" nodeType="clickEffect">
                                  <p:stCondLst>
                                    <p:cond delay="0"/>
                                  </p:stCondLst>
                                  <p:childTnLst>
                                    <p:set>
                                      <p:cBhvr>
                                        <p:cTn id="203" dur="1" fill="hold">
                                          <p:stCondLst>
                                            <p:cond delay="0"/>
                                          </p:stCondLst>
                                        </p:cTn>
                                        <p:tgtEl>
                                          <p:spTgt spid="378946"/>
                                        </p:tgtEl>
                                        <p:attrNameLst>
                                          <p:attrName>style.visibility</p:attrName>
                                        </p:attrNameLst>
                                      </p:cBhvr>
                                      <p:to>
                                        <p:strVal val="visible"/>
                                      </p:to>
                                    </p:set>
                                    <p:anim calcmode="lin" valueType="num">
                                      <p:cBhvr additive="base">
                                        <p:cTn id="204" dur="500" fill="hold"/>
                                        <p:tgtEl>
                                          <p:spTgt spid="378946"/>
                                        </p:tgtEl>
                                        <p:attrNameLst>
                                          <p:attrName>ppt_x</p:attrName>
                                        </p:attrNameLst>
                                      </p:cBhvr>
                                      <p:tavLst>
                                        <p:tav tm="0">
                                          <p:val>
                                            <p:strVal val="#ppt_x"/>
                                          </p:val>
                                        </p:tav>
                                        <p:tav tm="100000">
                                          <p:val>
                                            <p:strVal val="#ppt_x"/>
                                          </p:val>
                                        </p:tav>
                                      </p:tavLst>
                                    </p:anim>
                                    <p:anim calcmode="lin" valueType="num">
                                      <p:cBhvr additive="base">
                                        <p:cTn id="205" dur="500" fill="hold"/>
                                        <p:tgtEl>
                                          <p:spTgt spid="3789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5" grpId="0" animBg="1"/>
      <p:bldP spid="378886" grpId="0" animBg="1"/>
      <p:bldP spid="378887" grpId="0" animBg="1"/>
      <p:bldP spid="378888" grpId="0"/>
      <p:bldP spid="378889" grpId="0" animBg="1"/>
      <p:bldP spid="378890" grpId="0" animBg="1"/>
      <p:bldP spid="378892" grpId="0" animBg="1"/>
      <p:bldP spid="378896" grpId="0" animBg="1"/>
      <p:bldP spid="378897" grpId="0"/>
      <p:bldP spid="378898" grpId="0" animBg="1"/>
      <p:bldP spid="378899" grpId="0" animBg="1"/>
      <p:bldP spid="378900" grpId="0" animBg="1"/>
      <p:bldP spid="378901" grpId="0"/>
      <p:bldP spid="378902" grpId="0" animBg="1"/>
      <p:bldP spid="378903" grpId="0" animBg="1"/>
      <p:bldP spid="378904" grpId="0" animBg="1"/>
      <p:bldP spid="378905" grpId="0"/>
      <p:bldP spid="378906" grpId="0" animBg="1"/>
      <p:bldP spid="378907" grpId="0" animBg="1"/>
      <p:bldP spid="378908" grpId="0" animBg="1"/>
      <p:bldP spid="378909" grpId="0"/>
      <p:bldP spid="378910" grpId="0" animBg="1"/>
      <p:bldP spid="378911" grpId="0" animBg="1"/>
      <p:bldP spid="378912" grpId="0" animBg="1"/>
      <p:bldP spid="378913" grpId="0"/>
      <p:bldP spid="378914" grpId="0" animBg="1"/>
      <p:bldP spid="378915" grpId="0" animBg="1"/>
      <p:bldP spid="378916" grpId="0" animBg="1"/>
      <p:bldP spid="378917" grpId="0"/>
      <p:bldP spid="378918" grpId="0" animBg="1"/>
      <p:bldP spid="378919" grpId="0" animBg="1"/>
      <p:bldP spid="378920" grpId="0" animBg="1"/>
      <p:bldP spid="378921" grpId="0" animBg="1"/>
      <p:bldP spid="378922" grpId="0" animBg="1"/>
      <p:bldP spid="378923" grpId="0" animBg="1"/>
      <p:bldP spid="378924" grpId="0"/>
      <p:bldP spid="378925" grpId="0" animBg="1"/>
      <p:bldP spid="378926" grpId="0" animBg="1"/>
      <p:bldP spid="378927" grpId="0" animBg="1"/>
      <p:bldP spid="378928" grpId="0"/>
      <p:bldP spid="378929" grpId="0" animBg="1"/>
      <p:bldP spid="378930" grpId="0" animBg="1"/>
      <p:bldP spid="378931" grpId="0" animBg="1"/>
      <p:bldP spid="378932" grpId="0" animBg="1"/>
      <p:bldP spid="378933" grpId="0" animBg="1"/>
      <p:bldP spid="378934" grpId="0"/>
      <p:bldP spid="378935" grpId="0" animBg="1"/>
      <p:bldP spid="378936" grpId="0" animBg="1"/>
      <p:bldP spid="378937" grpId="0" animBg="1"/>
      <p:bldP spid="378938" grpId="0" animBg="1"/>
      <p:bldP spid="378939" grpId="0"/>
      <p:bldP spid="378940" grpId="0" animBg="1"/>
      <p:bldP spid="378941" grpId="0"/>
      <p:bldP spid="378942" grpId="0" animBg="1"/>
      <p:bldP spid="378943" grpId="0"/>
      <p:bldP spid="378944" grpId="0" animBg="1"/>
      <p:bldP spid="378945" grpId="0"/>
      <p:bldP spid="378946"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idx="1"/>
          </p:nvPr>
        </p:nvSpPr>
        <p:spPr>
          <a:xfrm>
            <a:off x="457200" y="1196975"/>
            <a:ext cx="8229600" cy="5184775"/>
          </a:xfrm>
        </p:spPr>
        <p:txBody>
          <a:bodyPr/>
          <a:lstStyle/>
          <a:p>
            <a:pPr eaLnBrk="1" hangingPunct="1"/>
            <a:r>
              <a:rPr lang="zh-CN" altLang="en-US" dirty="0"/>
              <a:t>从上例可知：优先队列式分支限界法中，</a:t>
            </a:r>
          </a:p>
          <a:p>
            <a:pPr lvl="1" eaLnBrk="1" hangingPunct="1"/>
            <a:r>
              <a:rPr lang="zh-CN" altLang="en-US" dirty="0"/>
              <a:t>扩展结点表</a:t>
            </a:r>
            <a:r>
              <a:rPr lang="en-US" altLang="zh-CN" dirty="0"/>
              <a:t>PT</a:t>
            </a:r>
            <a:r>
              <a:rPr lang="zh-CN" altLang="en-US" dirty="0"/>
              <a:t>取得极值的叶子结点就对应的是问题的最优解；</a:t>
            </a:r>
          </a:p>
          <a:p>
            <a:pPr lvl="1" eaLnBrk="1" hangingPunct="1"/>
            <a:r>
              <a:rPr lang="zh-CN" altLang="en-US" dirty="0"/>
              <a:t>扩展结点的过程，一开始实际类似“深度优先”。</a:t>
            </a:r>
          </a:p>
          <a:p>
            <a:pPr eaLnBrk="1" hangingPunct="1"/>
            <a:r>
              <a:rPr lang="zh-CN" altLang="en-US" dirty="0"/>
              <a:t>思考：</a:t>
            </a:r>
          </a:p>
          <a:p>
            <a:pPr lvl="1" eaLnBrk="1" hangingPunct="1"/>
            <a:r>
              <a:rPr lang="zh-CN" altLang="en-US" dirty="0"/>
              <a:t>改成</a:t>
            </a:r>
            <a:r>
              <a:rPr lang="en-US" altLang="zh-CN" dirty="0"/>
              <a:t>FIFO</a:t>
            </a:r>
            <a:r>
              <a:rPr lang="zh-CN" altLang="en-US" dirty="0"/>
              <a:t>式分支限界法，搜索过程有何不同？</a:t>
            </a:r>
          </a:p>
          <a:p>
            <a:pPr lvl="1" eaLnBrk="1" hangingPunct="1"/>
            <a:r>
              <a:rPr lang="zh-CN" altLang="en-US" dirty="0"/>
              <a:t>在算法的实现上，</a:t>
            </a:r>
            <a:r>
              <a:rPr lang="en-US" altLang="zh-CN" dirty="0"/>
              <a:t>FIFO</a:t>
            </a:r>
            <a:r>
              <a:rPr lang="zh-CN" altLang="en-US" dirty="0"/>
              <a:t>式分支限界法和优先队列式分支限界法的</a:t>
            </a:r>
            <a:r>
              <a:rPr lang="en-US" altLang="zh-CN" dirty="0"/>
              <a:t>PT</a:t>
            </a:r>
            <a:r>
              <a:rPr lang="zh-CN" altLang="en-US" dirty="0"/>
              <a:t>表数据结构一样吗？</a:t>
            </a:r>
          </a:p>
        </p:txBody>
      </p:sp>
    </p:spTree>
    <p:extLst>
      <p:ext uri="{BB962C8B-B14F-4D97-AF65-F5344CB8AC3E}">
        <p14:creationId xmlns:p14="http://schemas.microsoft.com/office/powerpoint/2010/main" val="35029449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132856"/>
            <a:ext cx="9144000" cy="2664296"/>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200000"/>
              </a:lnSpc>
            </a:pPr>
            <a:r>
              <a:rPr lang="en-US" altLang="zh-CN" sz="4000" kern="0" dirty="0">
                <a:solidFill>
                  <a:srgbClr val="000000"/>
                </a:solidFill>
              </a:rPr>
              <a:t>6.9 </a:t>
            </a:r>
            <a:r>
              <a:rPr lang="zh-CN" altLang="en-US" sz="4000" kern="0" dirty="0">
                <a:solidFill>
                  <a:srgbClr val="000000"/>
                </a:solidFill>
              </a:rPr>
              <a:t>电路板排列问题</a:t>
            </a:r>
            <a:endParaRPr lang="en-US" altLang="zh-CN" sz="4000" kern="0" dirty="0">
              <a:solidFill>
                <a:srgbClr val="000000"/>
              </a:solidFill>
            </a:endParaRPr>
          </a:p>
        </p:txBody>
      </p:sp>
    </p:spTree>
    <p:extLst>
      <p:ext uri="{BB962C8B-B14F-4D97-AF65-F5344CB8AC3E}">
        <p14:creationId xmlns:p14="http://schemas.microsoft.com/office/powerpoint/2010/main" val="399485794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a:xfrm>
            <a:off x="457200" y="274638"/>
            <a:ext cx="8229600" cy="850900"/>
          </a:xfrm>
        </p:spPr>
        <p:txBody>
          <a:bodyPr/>
          <a:lstStyle/>
          <a:p>
            <a:r>
              <a:rPr lang="zh-CN" altLang="en-US" sz="3200" dirty="0"/>
              <a:t>6.</a:t>
            </a:r>
            <a:r>
              <a:rPr lang="en-US" altLang="zh-CN" sz="3200" dirty="0"/>
              <a:t>9</a:t>
            </a:r>
            <a:r>
              <a:rPr lang="zh-CN" altLang="en-US" sz="3200" dirty="0"/>
              <a:t> </a:t>
            </a:r>
            <a:r>
              <a:rPr lang="zh-CN" altLang="en-US" sz="3200" dirty="0">
                <a:ea typeface="黑体" pitchFamily="2" charset="-122"/>
              </a:rPr>
              <a:t>电路板排列问题</a:t>
            </a:r>
          </a:p>
        </p:txBody>
      </p:sp>
      <p:sp>
        <p:nvSpPr>
          <p:cNvPr id="405507" name="Rectangle 3"/>
          <p:cNvSpPr>
            <a:spLocks noGrp="1" noChangeArrowheads="1"/>
          </p:cNvSpPr>
          <p:nvPr>
            <p:ph type="body" idx="1"/>
          </p:nvPr>
        </p:nvSpPr>
        <p:spPr>
          <a:xfrm>
            <a:off x="251520" y="1628800"/>
            <a:ext cx="8686800" cy="4421188"/>
          </a:xfrm>
        </p:spPr>
        <p:txBody>
          <a:bodyPr/>
          <a:lstStyle/>
          <a:p>
            <a:pPr>
              <a:lnSpc>
                <a:spcPct val="90000"/>
              </a:lnSpc>
              <a:buClr>
                <a:srgbClr val="CC0000"/>
              </a:buClr>
            </a:pPr>
            <a:r>
              <a:rPr lang="zh-CN" altLang="en-US" sz="2400" b="1" dirty="0">
                <a:latin typeface="Times New Roman" pitchFamily="18" charset="0"/>
              </a:rPr>
              <a:t>将</a:t>
            </a:r>
            <a:r>
              <a:rPr lang="en-US" altLang="zh-CN" sz="2400" b="1" dirty="0">
                <a:latin typeface="Times New Roman" pitchFamily="18" charset="0"/>
              </a:rPr>
              <a:t>n</a:t>
            </a:r>
            <a:r>
              <a:rPr lang="zh-CN" altLang="en-US" sz="2400" b="1" dirty="0">
                <a:latin typeface="Times New Roman" pitchFamily="18" charset="0"/>
              </a:rPr>
              <a:t>块电路板以最佳排列方案插入带有</a:t>
            </a:r>
            <a:r>
              <a:rPr lang="en-US" altLang="zh-CN" sz="2400" b="1" dirty="0">
                <a:latin typeface="Times New Roman" pitchFamily="18" charset="0"/>
              </a:rPr>
              <a:t>n</a:t>
            </a:r>
            <a:r>
              <a:rPr lang="zh-CN" altLang="en-US" sz="2400" b="1" dirty="0">
                <a:latin typeface="Times New Roman" pitchFamily="18" charset="0"/>
              </a:rPr>
              <a:t>个插槽的机箱中</a:t>
            </a:r>
            <a:r>
              <a:rPr lang="en-US" altLang="zh-CN" sz="2400" b="1" dirty="0">
                <a:latin typeface="Times New Roman" pitchFamily="18" charset="0"/>
              </a:rPr>
              <a:t>. </a:t>
            </a:r>
          </a:p>
          <a:p>
            <a:pPr>
              <a:lnSpc>
                <a:spcPct val="90000"/>
              </a:lnSpc>
              <a:buClr>
                <a:srgbClr val="CC0000"/>
              </a:buClr>
            </a:pPr>
            <a:r>
              <a:rPr lang="en-US" altLang="zh-CN" sz="2400" b="1" dirty="0">
                <a:latin typeface="Times New Roman" pitchFamily="18" charset="0"/>
              </a:rPr>
              <a:t>n</a:t>
            </a:r>
            <a:r>
              <a:rPr lang="zh-CN" altLang="en-US" sz="2400" b="1" dirty="0">
                <a:latin typeface="Times New Roman" pitchFamily="18" charset="0"/>
              </a:rPr>
              <a:t>块电路板的不同的排列方式对应于不同的电路板插入方案</a:t>
            </a:r>
            <a:r>
              <a:rPr lang="en-US" altLang="zh-CN" sz="2400" b="1" dirty="0">
                <a:latin typeface="Times New Roman" pitchFamily="18" charset="0"/>
              </a:rPr>
              <a:t>.</a:t>
            </a:r>
          </a:p>
          <a:p>
            <a:pPr>
              <a:lnSpc>
                <a:spcPct val="90000"/>
              </a:lnSpc>
              <a:buClr>
                <a:srgbClr val="CC0000"/>
              </a:buClr>
            </a:pPr>
            <a:r>
              <a:rPr lang="zh-CN" altLang="en-US" sz="2400" b="1" dirty="0">
                <a:latin typeface="Times New Roman" pitchFamily="18" charset="0"/>
              </a:rPr>
              <a:t>电路板集合</a:t>
            </a:r>
            <a:r>
              <a:rPr lang="en-US" altLang="zh-CN" sz="2400" b="1" dirty="0">
                <a:latin typeface="Times New Roman" pitchFamily="18" charset="0"/>
              </a:rPr>
              <a:t>: B={1, 2, …, n} </a:t>
            </a:r>
          </a:p>
          <a:p>
            <a:pPr>
              <a:lnSpc>
                <a:spcPct val="90000"/>
              </a:lnSpc>
              <a:buClr>
                <a:srgbClr val="CC0000"/>
              </a:buClr>
            </a:pPr>
            <a:r>
              <a:rPr lang="zh-CN" altLang="en-US" sz="2400" b="1" dirty="0">
                <a:latin typeface="Times New Roman" pitchFamily="18" charset="0"/>
              </a:rPr>
              <a:t>连接块集合</a:t>
            </a:r>
            <a:r>
              <a:rPr lang="en-US" altLang="zh-CN" sz="2400" b="1" dirty="0">
                <a:latin typeface="Times New Roman" pitchFamily="18" charset="0"/>
              </a:rPr>
              <a:t>: L={N</a:t>
            </a:r>
            <a:r>
              <a:rPr lang="en-US" altLang="zh-CN" sz="2400" b="1" baseline="-25000" dirty="0">
                <a:latin typeface="Times New Roman" pitchFamily="18" charset="0"/>
              </a:rPr>
              <a:t>1</a:t>
            </a:r>
            <a:r>
              <a:rPr lang="en-US" altLang="zh-CN" sz="2400" b="1" dirty="0">
                <a:latin typeface="Times New Roman" pitchFamily="18" charset="0"/>
              </a:rPr>
              <a:t>, N</a:t>
            </a:r>
            <a:r>
              <a:rPr lang="en-US" altLang="zh-CN" sz="2400" b="1" baseline="-25000" dirty="0">
                <a:latin typeface="Times New Roman" pitchFamily="18" charset="0"/>
              </a:rPr>
              <a:t>2</a:t>
            </a:r>
            <a:r>
              <a:rPr lang="en-US" altLang="zh-CN" sz="2400" b="1" dirty="0">
                <a:latin typeface="Times New Roman" pitchFamily="18" charset="0"/>
              </a:rPr>
              <a:t>, …, N</a:t>
            </a:r>
            <a:r>
              <a:rPr lang="en-US" altLang="zh-CN" sz="2400" b="1" baseline="-25000" dirty="0">
                <a:latin typeface="Times New Roman" pitchFamily="18" charset="0"/>
              </a:rPr>
              <a:t>m</a:t>
            </a:r>
            <a:r>
              <a:rPr lang="en-US" altLang="zh-CN" sz="2400" b="1" dirty="0">
                <a:latin typeface="Times New Roman" pitchFamily="18" charset="0"/>
              </a:rPr>
              <a:t>}  </a:t>
            </a:r>
            <a:r>
              <a:rPr lang="zh-CN" altLang="en-US" sz="2400" b="1" dirty="0">
                <a:latin typeface="Times New Roman" pitchFamily="18" charset="0"/>
              </a:rPr>
              <a:t>其中</a:t>
            </a:r>
            <a:r>
              <a:rPr lang="en-US" altLang="zh-CN" sz="2400" b="1" dirty="0">
                <a:latin typeface="Times New Roman" pitchFamily="18" charset="0"/>
              </a:rPr>
              <a:t>:</a:t>
            </a:r>
          </a:p>
          <a:p>
            <a:pPr marL="0" indent="0">
              <a:lnSpc>
                <a:spcPct val="90000"/>
              </a:lnSpc>
              <a:buClr>
                <a:srgbClr val="CC0000"/>
              </a:buClr>
              <a:buNone/>
            </a:pPr>
            <a:r>
              <a:rPr lang="en-US" altLang="zh-CN" sz="2400" dirty="0">
                <a:latin typeface="Times New Roman" pitchFamily="18" charset="0"/>
              </a:rPr>
              <a:t>           </a:t>
            </a:r>
            <a:r>
              <a:rPr lang="en-US" altLang="zh-CN" sz="2400" b="1" dirty="0">
                <a:latin typeface="Times New Roman" pitchFamily="18" charset="0"/>
              </a:rPr>
              <a:t>    </a:t>
            </a:r>
            <a:r>
              <a:rPr lang="en-US" altLang="zh-CN" sz="2400" b="1" dirty="0" err="1">
                <a:latin typeface="Times New Roman" pitchFamily="18" charset="0"/>
              </a:rPr>
              <a:t>N</a:t>
            </a:r>
            <a:r>
              <a:rPr lang="en-US" altLang="zh-CN" sz="2400" b="1" baseline="-25000" dirty="0" err="1">
                <a:latin typeface="Times New Roman" pitchFamily="18" charset="0"/>
              </a:rPr>
              <a:t>j</a:t>
            </a:r>
            <a:r>
              <a:rPr lang="en-US" altLang="zh-CN" sz="2400" b="1" dirty="0" err="1">
                <a:latin typeface="Times New Roman" pitchFamily="18" charset="0"/>
                <a:sym typeface="Symbol" pitchFamily="18" charset="2"/>
              </a:rPr>
              <a:t></a:t>
            </a:r>
            <a:r>
              <a:rPr lang="en-US" altLang="zh-CN" sz="2400" b="1" dirty="0" err="1">
                <a:latin typeface="Times New Roman" pitchFamily="18" charset="0"/>
              </a:rPr>
              <a:t>B</a:t>
            </a:r>
            <a:r>
              <a:rPr lang="zh-CN" altLang="en-US" sz="2400" b="1" dirty="0">
                <a:latin typeface="Times New Roman" pitchFamily="18" charset="0"/>
                <a:sym typeface="Symbol" pitchFamily="18" charset="2"/>
              </a:rPr>
              <a:t>，</a:t>
            </a:r>
            <a:r>
              <a:rPr lang="en-US" altLang="zh-CN" sz="2400" b="1" dirty="0" err="1">
                <a:latin typeface="Times New Roman" pitchFamily="18" charset="0"/>
                <a:sym typeface="Symbol" pitchFamily="18" charset="2"/>
              </a:rPr>
              <a:t>N</a:t>
            </a:r>
            <a:r>
              <a:rPr lang="en-US" altLang="zh-CN" sz="2400" b="1" baseline="-25000" dirty="0" err="1">
                <a:latin typeface="Times New Roman" pitchFamily="18" charset="0"/>
                <a:sym typeface="Symbol" pitchFamily="18" charset="2"/>
              </a:rPr>
              <a:t>j</a:t>
            </a:r>
            <a:r>
              <a:rPr lang="zh-CN" altLang="en-US" sz="2400" b="1" dirty="0">
                <a:latin typeface="Times New Roman" pitchFamily="18" charset="0"/>
                <a:sym typeface="Symbol" pitchFamily="18" charset="2"/>
              </a:rPr>
              <a:t>中所有电路板用一根导线连接</a:t>
            </a:r>
          </a:p>
          <a:p>
            <a:pPr>
              <a:lnSpc>
                <a:spcPct val="90000"/>
              </a:lnSpc>
              <a:buClr>
                <a:srgbClr val="CC0000"/>
              </a:buClr>
            </a:pPr>
            <a:r>
              <a:rPr lang="zh-CN" altLang="en-US" sz="2400" b="1" dirty="0">
                <a:latin typeface="Times New Roman" pitchFamily="18" charset="0"/>
                <a:sym typeface="Symbol" pitchFamily="18" charset="2"/>
              </a:rPr>
              <a:t>排列</a:t>
            </a:r>
            <a:r>
              <a:rPr lang="en-US" altLang="zh-CN" sz="2400" b="1" dirty="0">
                <a:latin typeface="Times New Roman" pitchFamily="18" charset="0"/>
                <a:sym typeface="Symbol" pitchFamily="18" charset="2"/>
              </a:rPr>
              <a:t>: X=&lt;x</a:t>
            </a:r>
            <a:r>
              <a:rPr lang="en-US" altLang="zh-CN" sz="2400" b="1" baseline="-25000" dirty="0">
                <a:latin typeface="Times New Roman" pitchFamily="18" charset="0"/>
                <a:sym typeface="Symbol" pitchFamily="18" charset="2"/>
              </a:rPr>
              <a:t>1</a:t>
            </a:r>
            <a:r>
              <a:rPr lang="en-US" altLang="zh-CN" sz="2400" b="1" dirty="0">
                <a:latin typeface="Times New Roman" pitchFamily="18" charset="0"/>
                <a:sym typeface="Symbol" pitchFamily="18" charset="2"/>
              </a:rPr>
              <a:t>, x</a:t>
            </a:r>
            <a:r>
              <a:rPr lang="en-US" altLang="zh-CN" sz="2400" b="1" baseline="-25000" dirty="0">
                <a:latin typeface="Times New Roman" pitchFamily="18" charset="0"/>
                <a:sym typeface="Symbol" pitchFamily="18" charset="2"/>
              </a:rPr>
              <a:t>2</a:t>
            </a:r>
            <a:r>
              <a:rPr lang="en-US" altLang="zh-CN" sz="2400" b="1" dirty="0">
                <a:latin typeface="Times New Roman" pitchFamily="18" charset="0"/>
                <a:sym typeface="Symbol" pitchFamily="18" charset="2"/>
              </a:rPr>
              <a:t>, …, </a:t>
            </a:r>
            <a:r>
              <a:rPr lang="en-US" altLang="zh-CN" sz="2400" b="1" dirty="0" err="1">
                <a:latin typeface="Times New Roman" pitchFamily="18" charset="0"/>
                <a:sym typeface="Symbol" pitchFamily="18" charset="2"/>
              </a:rPr>
              <a:t>x</a:t>
            </a:r>
            <a:r>
              <a:rPr lang="en-US" altLang="zh-CN" sz="2400" b="1" baseline="-25000" dirty="0" err="1">
                <a:latin typeface="Times New Roman" pitchFamily="18" charset="0"/>
                <a:sym typeface="Symbol" pitchFamily="18" charset="2"/>
              </a:rPr>
              <a:t>n</a:t>
            </a:r>
            <a:r>
              <a:rPr lang="en-US" altLang="zh-CN" sz="2400" b="1" dirty="0">
                <a:latin typeface="Times New Roman" pitchFamily="18" charset="0"/>
                <a:sym typeface="Symbol" pitchFamily="18" charset="2"/>
              </a:rPr>
              <a:t>&gt;, </a:t>
            </a:r>
            <a:r>
              <a:rPr lang="zh-CN" altLang="en-US" sz="2400" b="1" dirty="0">
                <a:latin typeface="Times New Roman" pitchFamily="18" charset="0"/>
                <a:sym typeface="Symbol" pitchFamily="18" charset="2"/>
              </a:rPr>
              <a:t>即在机箱的第</a:t>
            </a:r>
            <a:r>
              <a:rPr lang="en-US" altLang="zh-CN" sz="2400" b="1" dirty="0" err="1">
                <a:latin typeface="Times New Roman" pitchFamily="18" charset="0"/>
                <a:sym typeface="Symbol" pitchFamily="18" charset="2"/>
              </a:rPr>
              <a:t>i</a:t>
            </a:r>
            <a:r>
              <a:rPr lang="zh-CN" altLang="en-US" sz="2400" b="1" dirty="0">
                <a:latin typeface="Times New Roman" pitchFamily="18" charset="0"/>
                <a:sym typeface="Symbol" pitchFamily="18" charset="2"/>
              </a:rPr>
              <a:t>个插槽中插入电路板</a:t>
            </a:r>
            <a:r>
              <a:rPr lang="en-US" altLang="zh-CN" sz="2400" b="1" dirty="0">
                <a:latin typeface="Times New Roman" pitchFamily="18" charset="0"/>
                <a:sym typeface="Symbol" pitchFamily="18" charset="2"/>
              </a:rPr>
              <a:t>x</a:t>
            </a:r>
            <a:r>
              <a:rPr lang="en-US" altLang="zh-CN" sz="2400" b="1" baseline="-25000" dirty="0">
                <a:latin typeface="Times New Roman" pitchFamily="18" charset="0"/>
                <a:sym typeface="Symbol" pitchFamily="18" charset="2"/>
              </a:rPr>
              <a:t>i</a:t>
            </a:r>
            <a:r>
              <a:rPr lang="en-US" altLang="zh-CN" sz="2400" b="1" dirty="0">
                <a:latin typeface="Times New Roman" pitchFamily="18" charset="0"/>
                <a:sym typeface="Symbol" pitchFamily="18" charset="2"/>
              </a:rPr>
              <a:t>. </a:t>
            </a:r>
          </a:p>
          <a:p>
            <a:pPr>
              <a:lnSpc>
                <a:spcPct val="90000"/>
              </a:lnSpc>
              <a:buClr>
                <a:srgbClr val="CC0000"/>
              </a:buClr>
            </a:pPr>
            <a:r>
              <a:rPr lang="zh-CN" altLang="en-US" sz="2400" b="1" dirty="0">
                <a:latin typeface="Times New Roman" pitchFamily="18" charset="0"/>
                <a:sym typeface="Symbol" pitchFamily="18" charset="2"/>
              </a:rPr>
              <a:t>排列密度</a:t>
            </a:r>
            <a:r>
              <a:rPr lang="en-US" altLang="zh-CN" sz="2400" b="1" dirty="0">
                <a:latin typeface="Times New Roman" pitchFamily="18" charset="0"/>
                <a:sym typeface="Symbol" pitchFamily="18" charset="2"/>
              </a:rPr>
              <a:t>density(X)</a:t>
            </a:r>
            <a:r>
              <a:rPr lang="zh-CN" altLang="en-US" sz="2400" b="1" dirty="0">
                <a:latin typeface="Times New Roman" pitchFamily="18" charset="0"/>
                <a:sym typeface="Symbol" pitchFamily="18" charset="2"/>
              </a:rPr>
              <a:t>：</a:t>
            </a:r>
          </a:p>
          <a:p>
            <a:pPr marL="0" indent="0">
              <a:lnSpc>
                <a:spcPct val="90000"/>
              </a:lnSpc>
              <a:buClr>
                <a:srgbClr val="CC0000"/>
              </a:buClr>
              <a:buNone/>
            </a:pPr>
            <a:r>
              <a:rPr lang="zh-CN" altLang="en-US" sz="2400" dirty="0">
                <a:latin typeface="Times New Roman" pitchFamily="18" charset="0"/>
                <a:sym typeface="Symbol" pitchFamily="18" charset="2"/>
              </a:rPr>
              <a:t>          </a:t>
            </a:r>
            <a:r>
              <a:rPr lang="zh-CN" altLang="en-US" sz="2400" b="1" dirty="0">
                <a:latin typeface="Times New Roman" pitchFamily="18" charset="0"/>
                <a:sym typeface="Symbol" pitchFamily="18" charset="2"/>
              </a:rPr>
              <a:t> 跨越相邻电路板插槽的最大连线数</a:t>
            </a:r>
          </a:p>
          <a:p>
            <a:pPr>
              <a:lnSpc>
                <a:spcPct val="90000"/>
              </a:lnSpc>
              <a:buClr>
                <a:srgbClr val="CC0000"/>
              </a:buClr>
            </a:pPr>
            <a:r>
              <a:rPr lang="zh-CN" altLang="en-US" sz="2400" b="1" dirty="0">
                <a:latin typeface="Times New Roman" pitchFamily="18" charset="0"/>
                <a:sym typeface="Symbol" pitchFamily="18" charset="2"/>
              </a:rPr>
              <a:t>求解</a:t>
            </a:r>
            <a:r>
              <a:rPr lang="en-US" altLang="zh-CN" sz="2400" b="1" dirty="0">
                <a:latin typeface="Times New Roman" pitchFamily="18" charset="0"/>
                <a:sym typeface="Symbol" pitchFamily="18" charset="2"/>
              </a:rPr>
              <a:t>: </a:t>
            </a:r>
            <a:r>
              <a:rPr lang="zh-CN" altLang="en-US" sz="2400" b="1" dirty="0">
                <a:solidFill>
                  <a:srgbClr val="CC0000"/>
                </a:solidFill>
                <a:latin typeface="华文隶书" pitchFamily="2" charset="-122"/>
                <a:ea typeface="华文隶书" pitchFamily="2" charset="-122"/>
                <a:sym typeface="Symbol" pitchFamily="18" charset="2"/>
              </a:rPr>
              <a:t>具有最小排列密度</a:t>
            </a:r>
            <a:r>
              <a:rPr lang="en-US" altLang="zh-CN" sz="2400" b="1" dirty="0">
                <a:solidFill>
                  <a:srgbClr val="CC0000"/>
                </a:solidFill>
                <a:latin typeface="Times New Roman" pitchFamily="18" charset="0"/>
                <a:ea typeface="华文隶书" pitchFamily="2" charset="-122"/>
                <a:sym typeface="Symbol" pitchFamily="18" charset="2"/>
              </a:rPr>
              <a:t>density(X)</a:t>
            </a:r>
            <a:r>
              <a:rPr lang="zh-CN" altLang="en-US" sz="2400" b="1" dirty="0">
                <a:solidFill>
                  <a:srgbClr val="CC0000"/>
                </a:solidFill>
                <a:latin typeface="华文隶书" pitchFamily="2" charset="-122"/>
                <a:ea typeface="华文隶书" pitchFamily="2" charset="-122"/>
                <a:sym typeface="Symbol" pitchFamily="18" charset="2"/>
              </a:rPr>
              <a:t>的排列</a:t>
            </a:r>
            <a:r>
              <a:rPr lang="en-US" altLang="zh-CN" sz="2400" b="1" dirty="0">
                <a:latin typeface="Times New Roman" pitchFamily="18" charset="0"/>
                <a:sym typeface="Symbol" pitchFamily="18" charset="2"/>
              </a:rPr>
              <a:t>. </a:t>
            </a:r>
            <a:endParaRPr lang="zh-CN" altLang="en-US" sz="2400" dirty="0">
              <a:latin typeface="Times New Roman" pitchFamily="18" charset="0"/>
            </a:endParaRPr>
          </a:p>
        </p:txBody>
      </p:sp>
      <p:sp>
        <p:nvSpPr>
          <p:cNvPr id="405508" name="Text Box 4"/>
          <p:cNvSpPr txBox="1">
            <a:spLocks noChangeArrowheads="1"/>
          </p:cNvSpPr>
          <p:nvPr/>
        </p:nvSpPr>
        <p:spPr bwMode="auto">
          <a:xfrm>
            <a:off x="395288" y="977900"/>
            <a:ext cx="40322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i="0">
                <a:solidFill>
                  <a:schemeClr val="accent2"/>
                </a:solidFill>
                <a:effectLst/>
                <a:latin typeface="Times New Roman" pitchFamily="18" charset="0"/>
                <a:ea typeface="黑体" pitchFamily="2" charset="-122"/>
              </a:rPr>
              <a:t>问题描述</a:t>
            </a:r>
            <a:endParaRPr lang="en-US" altLang="zh-CN" i="0">
              <a:solidFill>
                <a:schemeClr val="accent2"/>
              </a:solidFill>
              <a:effectLst/>
              <a:ea typeface="华文行楷" pitchFamily="2" charset="-122"/>
            </a:endParaRPr>
          </a:p>
        </p:txBody>
      </p:sp>
    </p:spTree>
    <p:extLst>
      <p:ext uri="{BB962C8B-B14F-4D97-AF65-F5344CB8AC3E}">
        <p14:creationId xmlns:p14="http://schemas.microsoft.com/office/powerpoint/2010/main" val="629322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05508"/>
                                        </p:tgtEl>
                                        <p:attrNameLst>
                                          <p:attrName>style.visibility</p:attrName>
                                        </p:attrNameLst>
                                      </p:cBhvr>
                                      <p:to>
                                        <p:strVal val="visible"/>
                                      </p:to>
                                    </p:set>
                                    <p:anim calcmode="lin" valueType="num">
                                      <p:cBhvr additive="base">
                                        <p:cTn id="7" dur="500" fill="hold"/>
                                        <p:tgtEl>
                                          <p:spTgt spid="405508"/>
                                        </p:tgtEl>
                                        <p:attrNameLst>
                                          <p:attrName>ppt_x</p:attrName>
                                        </p:attrNameLst>
                                      </p:cBhvr>
                                      <p:tavLst>
                                        <p:tav tm="0">
                                          <p:val>
                                            <p:strVal val="1+#ppt_w/2"/>
                                          </p:val>
                                        </p:tav>
                                        <p:tav tm="100000">
                                          <p:val>
                                            <p:strVal val="#ppt_x"/>
                                          </p:val>
                                        </p:tav>
                                      </p:tavLst>
                                    </p:anim>
                                    <p:anim calcmode="lin" valueType="num">
                                      <p:cBhvr additive="base">
                                        <p:cTn id="8" dur="500" fill="hold"/>
                                        <p:tgtEl>
                                          <p:spTgt spid="40550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405507">
                                            <p:txEl>
                                              <p:pRg st="0" end="0"/>
                                            </p:txEl>
                                          </p:spTgt>
                                        </p:tgtEl>
                                        <p:attrNameLst>
                                          <p:attrName>style.visibility</p:attrName>
                                        </p:attrNameLst>
                                      </p:cBhvr>
                                      <p:to>
                                        <p:strVal val="visible"/>
                                      </p:to>
                                    </p:set>
                                    <p:animEffect transition="in" filter="diamond(in)">
                                      <p:cBhvr>
                                        <p:cTn id="13" dur="2000"/>
                                        <p:tgtEl>
                                          <p:spTgt spid="405507">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405507">
                                            <p:txEl>
                                              <p:pRg st="1" end="1"/>
                                            </p:txEl>
                                          </p:spTgt>
                                        </p:tgtEl>
                                        <p:attrNameLst>
                                          <p:attrName>style.visibility</p:attrName>
                                        </p:attrNameLst>
                                      </p:cBhvr>
                                      <p:to>
                                        <p:strVal val="visible"/>
                                      </p:to>
                                    </p:set>
                                    <p:animEffect transition="in" filter="diamond(in)">
                                      <p:cBhvr>
                                        <p:cTn id="18" dur="2000"/>
                                        <p:tgtEl>
                                          <p:spTgt spid="405507">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8" presetClass="entr" presetSubtype="16" fill="hold" grpId="0" nodeType="clickEffect">
                                  <p:stCondLst>
                                    <p:cond delay="0"/>
                                  </p:stCondLst>
                                  <p:childTnLst>
                                    <p:set>
                                      <p:cBhvr>
                                        <p:cTn id="22" dur="1" fill="hold">
                                          <p:stCondLst>
                                            <p:cond delay="0"/>
                                          </p:stCondLst>
                                        </p:cTn>
                                        <p:tgtEl>
                                          <p:spTgt spid="405507">
                                            <p:txEl>
                                              <p:pRg st="2" end="2"/>
                                            </p:txEl>
                                          </p:spTgt>
                                        </p:tgtEl>
                                        <p:attrNameLst>
                                          <p:attrName>style.visibility</p:attrName>
                                        </p:attrNameLst>
                                      </p:cBhvr>
                                      <p:to>
                                        <p:strVal val="visible"/>
                                      </p:to>
                                    </p:set>
                                    <p:animEffect transition="in" filter="diamond(in)">
                                      <p:cBhvr>
                                        <p:cTn id="23" dur="2000"/>
                                        <p:tgtEl>
                                          <p:spTgt spid="405507">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8" presetClass="entr" presetSubtype="16" fill="hold" grpId="0" nodeType="clickEffect">
                                  <p:stCondLst>
                                    <p:cond delay="0"/>
                                  </p:stCondLst>
                                  <p:childTnLst>
                                    <p:set>
                                      <p:cBhvr>
                                        <p:cTn id="27" dur="1" fill="hold">
                                          <p:stCondLst>
                                            <p:cond delay="0"/>
                                          </p:stCondLst>
                                        </p:cTn>
                                        <p:tgtEl>
                                          <p:spTgt spid="405507">
                                            <p:txEl>
                                              <p:pRg st="3" end="3"/>
                                            </p:txEl>
                                          </p:spTgt>
                                        </p:tgtEl>
                                        <p:attrNameLst>
                                          <p:attrName>style.visibility</p:attrName>
                                        </p:attrNameLst>
                                      </p:cBhvr>
                                      <p:to>
                                        <p:strVal val="visible"/>
                                      </p:to>
                                    </p:set>
                                    <p:animEffect transition="in" filter="diamond(in)">
                                      <p:cBhvr>
                                        <p:cTn id="28" dur="2000"/>
                                        <p:tgtEl>
                                          <p:spTgt spid="405507">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8" presetClass="entr" presetSubtype="16" fill="hold" grpId="0" nodeType="clickEffect">
                                  <p:stCondLst>
                                    <p:cond delay="0"/>
                                  </p:stCondLst>
                                  <p:childTnLst>
                                    <p:set>
                                      <p:cBhvr>
                                        <p:cTn id="32" dur="1" fill="hold">
                                          <p:stCondLst>
                                            <p:cond delay="0"/>
                                          </p:stCondLst>
                                        </p:cTn>
                                        <p:tgtEl>
                                          <p:spTgt spid="405507">
                                            <p:txEl>
                                              <p:pRg st="4" end="4"/>
                                            </p:txEl>
                                          </p:spTgt>
                                        </p:tgtEl>
                                        <p:attrNameLst>
                                          <p:attrName>style.visibility</p:attrName>
                                        </p:attrNameLst>
                                      </p:cBhvr>
                                      <p:to>
                                        <p:strVal val="visible"/>
                                      </p:to>
                                    </p:set>
                                    <p:animEffect transition="in" filter="diamond(in)">
                                      <p:cBhvr>
                                        <p:cTn id="33" dur="2000"/>
                                        <p:tgtEl>
                                          <p:spTgt spid="405507">
                                            <p:txEl>
                                              <p:pRg st="4" end="4"/>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8" presetClass="entr" presetSubtype="16" fill="hold" grpId="0" nodeType="clickEffect">
                                  <p:stCondLst>
                                    <p:cond delay="0"/>
                                  </p:stCondLst>
                                  <p:childTnLst>
                                    <p:set>
                                      <p:cBhvr>
                                        <p:cTn id="37" dur="1" fill="hold">
                                          <p:stCondLst>
                                            <p:cond delay="0"/>
                                          </p:stCondLst>
                                        </p:cTn>
                                        <p:tgtEl>
                                          <p:spTgt spid="405507">
                                            <p:txEl>
                                              <p:pRg st="5" end="5"/>
                                            </p:txEl>
                                          </p:spTgt>
                                        </p:tgtEl>
                                        <p:attrNameLst>
                                          <p:attrName>style.visibility</p:attrName>
                                        </p:attrNameLst>
                                      </p:cBhvr>
                                      <p:to>
                                        <p:strVal val="visible"/>
                                      </p:to>
                                    </p:set>
                                    <p:animEffect transition="in" filter="diamond(in)">
                                      <p:cBhvr>
                                        <p:cTn id="38" dur="2000"/>
                                        <p:tgtEl>
                                          <p:spTgt spid="405507">
                                            <p:txEl>
                                              <p:pRg st="5" end="5"/>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8" presetClass="entr" presetSubtype="16" fill="hold" grpId="0" nodeType="clickEffect">
                                  <p:stCondLst>
                                    <p:cond delay="0"/>
                                  </p:stCondLst>
                                  <p:childTnLst>
                                    <p:set>
                                      <p:cBhvr>
                                        <p:cTn id="42" dur="1" fill="hold">
                                          <p:stCondLst>
                                            <p:cond delay="0"/>
                                          </p:stCondLst>
                                        </p:cTn>
                                        <p:tgtEl>
                                          <p:spTgt spid="405507">
                                            <p:txEl>
                                              <p:pRg st="6" end="6"/>
                                            </p:txEl>
                                          </p:spTgt>
                                        </p:tgtEl>
                                        <p:attrNameLst>
                                          <p:attrName>style.visibility</p:attrName>
                                        </p:attrNameLst>
                                      </p:cBhvr>
                                      <p:to>
                                        <p:strVal val="visible"/>
                                      </p:to>
                                    </p:set>
                                    <p:animEffect transition="in" filter="diamond(in)">
                                      <p:cBhvr>
                                        <p:cTn id="43" dur="2000"/>
                                        <p:tgtEl>
                                          <p:spTgt spid="405507">
                                            <p:txEl>
                                              <p:pRg st="6" end="6"/>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8" presetClass="entr" presetSubtype="16" fill="hold" grpId="0" nodeType="clickEffect">
                                  <p:stCondLst>
                                    <p:cond delay="0"/>
                                  </p:stCondLst>
                                  <p:childTnLst>
                                    <p:set>
                                      <p:cBhvr>
                                        <p:cTn id="47" dur="1" fill="hold">
                                          <p:stCondLst>
                                            <p:cond delay="0"/>
                                          </p:stCondLst>
                                        </p:cTn>
                                        <p:tgtEl>
                                          <p:spTgt spid="405507">
                                            <p:txEl>
                                              <p:pRg st="7" end="7"/>
                                            </p:txEl>
                                          </p:spTgt>
                                        </p:tgtEl>
                                        <p:attrNameLst>
                                          <p:attrName>style.visibility</p:attrName>
                                        </p:attrNameLst>
                                      </p:cBhvr>
                                      <p:to>
                                        <p:strVal val="visible"/>
                                      </p:to>
                                    </p:set>
                                    <p:animEffect transition="in" filter="diamond(in)">
                                      <p:cBhvr>
                                        <p:cTn id="48" dur="2000"/>
                                        <p:tgtEl>
                                          <p:spTgt spid="405507">
                                            <p:txEl>
                                              <p:pRg st="7" end="7"/>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8" presetClass="entr" presetSubtype="16" fill="hold" grpId="0" nodeType="clickEffect">
                                  <p:stCondLst>
                                    <p:cond delay="0"/>
                                  </p:stCondLst>
                                  <p:childTnLst>
                                    <p:set>
                                      <p:cBhvr>
                                        <p:cTn id="52" dur="1" fill="hold">
                                          <p:stCondLst>
                                            <p:cond delay="0"/>
                                          </p:stCondLst>
                                        </p:cTn>
                                        <p:tgtEl>
                                          <p:spTgt spid="405507">
                                            <p:txEl>
                                              <p:pRg st="8" end="8"/>
                                            </p:txEl>
                                          </p:spTgt>
                                        </p:tgtEl>
                                        <p:attrNameLst>
                                          <p:attrName>style.visibility</p:attrName>
                                        </p:attrNameLst>
                                      </p:cBhvr>
                                      <p:to>
                                        <p:strVal val="visible"/>
                                      </p:to>
                                    </p:set>
                                    <p:animEffect transition="in" filter="diamond(in)">
                                      <p:cBhvr>
                                        <p:cTn id="53" dur="2000"/>
                                        <p:tgtEl>
                                          <p:spTgt spid="4055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p:bldP spid="405508"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矩形 7"/>
          <p:cNvSpPr>
            <a:spLocks noChangeArrowheads="1"/>
          </p:cNvSpPr>
          <p:nvPr/>
        </p:nvSpPr>
        <p:spPr bwMode="auto">
          <a:xfrm>
            <a:off x="323528" y="836712"/>
            <a:ext cx="3888432" cy="2751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90000"/>
              </a:lnSpc>
              <a:buFont typeface="Wingdings" pitchFamily="2" charset="2"/>
              <a:buChar char="Ø"/>
            </a:pPr>
            <a:r>
              <a:rPr lang="en-US" altLang="zh-CN" sz="2400" dirty="0">
                <a:solidFill>
                  <a:srgbClr val="00668A"/>
                </a:solidFill>
                <a:latin typeface="微软雅黑" panose="020B0503020204020204" pitchFamily="34" charset="-122"/>
                <a:ea typeface="微软雅黑" panose="020B0503020204020204" pitchFamily="34" charset="-122"/>
              </a:rPr>
              <a:t> </a:t>
            </a:r>
            <a:r>
              <a:rPr lang="en-US" altLang="zh-CN" sz="2400" dirty="0">
                <a:solidFill>
                  <a:srgbClr val="C00000"/>
                </a:solidFill>
                <a:latin typeface="微软雅黑" panose="020B0503020204020204" pitchFamily="34" charset="-122"/>
                <a:ea typeface="微软雅黑" panose="020B0503020204020204" pitchFamily="34" charset="-122"/>
              </a:rPr>
              <a:t>n=8, m=5</a:t>
            </a:r>
            <a:r>
              <a:rPr lang="zh-CN" altLang="en-US" sz="2400" dirty="0">
                <a:solidFill>
                  <a:srgbClr val="C000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给定</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块电路板及其</a:t>
            </a:r>
            <a:r>
              <a:rPr lang="en-US" altLang="zh-CN" sz="2400" dirty="0">
                <a:latin typeface="微软雅黑" panose="020B0503020204020204" pitchFamily="34" charset="-122"/>
                <a:ea typeface="微软雅黑" panose="020B0503020204020204" pitchFamily="34" charset="-122"/>
              </a:rPr>
              <a:t>m</a:t>
            </a:r>
            <a:r>
              <a:rPr lang="zh-CN" altLang="en-US" sz="2400" dirty="0">
                <a:latin typeface="微软雅黑" panose="020B0503020204020204" pitchFamily="34" charset="-122"/>
                <a:ea typeface="微软雅黑" panose="020B0503020204020204" pitchFamily="34" charset="-122"/>
              </a:rPr>
              <a:t>个连接块</a:t>
            </a:r>
            <a:endParaRPr lang="en-US" altLang="zh-CN" sz="2400" dirty="0">
              <a:solidFill>
                <a:srgbClr val="C00000"/>
              </a:solidFill>
              <a:latin typeface="微软雅黑" panose="020B0503020204020204" pitchFamily="34" charset="-122"/>
              <a:ea typeface="微软雅黑" panose="020B0503020204020204" pitchFamily="34" charset="-122"/>
            </a:endParaRPr>
          </a:p>
          <a:p>
            <a:pPr>
              <a:lnSpc>
                <a:spcPct val="90000"/>
              </a:lnSpc>
              <a:buFont typeface="Wingdings" pitchFamily="2" charset="2"/>
              <a:buChar char="Ø"/>
            </a:pPr>
            <a:r>
              <a:rPr lang="en-US" altLang="zh-CN" sz="2400" dirty="0">
                <a:solidFill>
                  <a:srgbClr val="00668A"/>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电路板：</a:t>
            </a:r>
            <a:endParaRPr lang="en-US" altLang="zh-CN" sz="2400" dirty="0">
              <a:latin typeface="微软雅黑" panose="020B0503020204020204" pitchFamily="34" charset="-122"/>
              <a:ea typeface="微软雅黑" panose="020B0503020204020204" pitchFamily="34" charset="-122"/>
            </a:endParaRPr>
          </a:p>
          <a:p>
            <a:pPr>
              <a:lnSpc>
                <a:spcPct val="90000"/>
              </a:lnSpc>
            </a:pPr>
            <a:r>
              <a:rPr lang="en-US" altLang="zh-CN" sz="2400" dirty="0">
                <a:solidFill>
                  <a:srgbClr val="C00000"/>
                </a:solidFill>
                <a:latin typeface="微软雅黑" panose="020B0503020204020204" pitchFamily="34" charset="-122"/>
                <a:ea typeface="微软雅黑" panose="020B0503020204020204" pitchFamily="34" charset="-122"/>
              </a:rPr>
              <a:t>B={1, 2, 3, 4, 5, 6, 7, 8}</a:t>
            </a:r>
          </a:p>
          <a:p>
            <a:pPr>
              <a:lnSpc>
                <a:spcPct val="90000"/>
              </a:lnSpc>
              <a:buFont typeface="Wingdings" pitchFamily="2" charset="2"/>
              <a:buChar char="Ø"/>
            </a:pPr>
            <a:r>
              <a:rPr lang="zh-CN" altLang="en-US" sz="2400" dirty="0">
                <a:solidFill>
                  <a:srgbClr val="00668A"/>
                </a:solidFill>
                <a:latin typeface="微软雅黑" panose="020B0503020204020204" pitchFamily="34" charset="-122"/>
                <a:ea typeface="微软雅黑" panose="020B0503020204020204" pitchFamily="34" charset="-122"/>
              </a:rPr>
              <a:t>连接块：</a:t>
            </a:r>
            <a:r>
              <a:rPr lang="en-US" altLang="zh-CN" sz="2400" dirty="0">
                <a:solidFill>
                  <a:srgbClr val="00668A"/>
                </a:solidFill>
                <a:latin typeface="微软雅黑" panose="020B0503020204020204" pitchFamily="34" charset="-122"/>
                <a:ea typeface="微软雅黑" panose="020B0503020204020204" pitchFamily="34" charset="-122"/>
              </a:rPr>
              <a:t> </a:t>
            </a:r>
          </a:p>
          <a:p>
            <a:pPr>
              <a:lnSpc>
                <a:spcPct val="90000"/>
              </a:lnSpc>
            </a:pPr>
            <a:r>
              <a:rPr lang="en-US" altLang="zh-CN" sz="2400" dirty="0">
                <a:solidFill>
                  <a:srgbClr val="C00000"/>
                </a:solidFill>
                <a:latin typeface="微软雅黑" panose="020B0503020204020204" pitchFamily="34" charset="-122"/>
                <a:ea typeface="微软雅黑" panose="020B0503020204020204" pitchFamily="34" charset="-122"/>
              </a:rPr>
              <a:t>    N1={4, 5, 6}; </a:t>
            </a:r>
          </a:p>
          <a:p>
            <a:pPr>
              <a:lnSpc>
                <a:spcPct val="90000"/>
              </a:lnSpc>
            </a:pPr>
            <a:r>
              <a:rPr lang="en-US" altLang="zh-CN" sz="2400" dirty="0">
                <a:solidFill>
                  <a:srgbClr val="00668A"/>
                </a:solidFill>
                <a:latin typeface="微软雅黑" panose="020B0503020204020204" pitchFamily="34" charset="-122"/>
                <a:ea typeface="微软雅黑" panose="020B0503020204020204" pitchFamily="34" charset="-122"/>
              </a:rPr>
              <a:t>    </a:t>
            </a:r>
            <a:r>
              <a:rPr lang="en-US" altLang="zh-CN" sz="2400" dirty="0">
                <a:solidFill>
                  <a:srgbClr val="C00000"/>
                </a:solidFill>
                <a:latin typeface="微软雅黑" panose="020B0503020204020204" pitchFamily="34" charset="-122"/>
                <a:ea typeface="微软雅黑" panose="020B0503020204020204" pitchFamily="34" charset="-122"/>
              </a:rPr>
              <a:t>N2={2, 3}; N3={1, 3};</a:t>
            </a:r>
          </a:p>
          <a:p>
            <a:pPr>
              <a:lnSpc>
                <a:spcPct val="90000"/>
              </a:lnSpc>
            </a:pPr>
            <a:r>
              <a:rPr lang="en-US" altLang="zh-CN" sz="2400" dirty="0">
                <a:solidFill>
                  <a:srgbClr val="00668A"/>
                </a:solidFill>
                <a:latin typeface="微软雅黑" panose="020B0503020204020204" pitchFamily="34" charset="-122"/>
                <a:ea typeface="微软雅黑" panose="020B0503020204020204" pitchFamily="34" charset="-122"/>
              </a:rPr>
              <a:t>    </a:t>
            </a:r>
            <a:r>
              <a:rPr lang="en-US" altLang="zh-CN" sz="2400" dirty="0">
                <a:solidFill>
                  <a:srgbClr val="C00000"/>
                </a:solidFill>
                <a:latin typeface="微软雅黑" panose="020B0503020204020204" pitchFamily="34" charset="-122"/>
                <a:ea typeface="微软雅黑" panose="020B0503020204020204" pitchFamily="34" charset="-122"/>
              </a:rPr>
              <a:t>N4={3, 6}; N5={7, 8};</a:t>
            </a:r>
          </a:p>
        </p:txBody>
      </p:sp>
      <p:sp>
        <p:nvSpPr>
          <p:cNvPr id="59" name="Rectangle 2"/>
          <p:cNvSpPr>
            <a:spLocks noGrp="1" noChangeArrowheads="1"/>
          </p:cNvSpPr>
          <p:nvPr>
            <p:ph type="title"/>
          </p:nvPr>
        </p:nvSpPr>
        <p:spPr>
          <a:xfrm>
            <a:off x="457200" y="274638"/>
            <a:ext cx="8229600" cy="850900"/>
          </a:xfrm>
        </p:spPr>
        <p:txBody>
          <a:bodyPr/>
          <a:lstStyle/>
          <a:p>
            <a:r>
              <a:rPr lang="zh-CN" altLang="en-US" sz="3200" dirty="0"/>
              <a:t>6.</a:t>
            </a:r>
            <a:r>
              <a:rPr lang="en-US" altLang="zh-CN" sz="3200" dirty="0"/>
              <a:t>6</a:t>
            </a:r>
            <a:r>
              <a:rPr lang="zh-CN" altLang="en-US" sz="3200" dirty="0"/>
              <a:t> </a:t>
            </a:r>
            <a:r>
              <a:rPr lang="zh-CN" altLang="en-US" sz="3200" dirty="0">
                <a:ea typeface="黑体" pitchFamily="2" charset="-122"/>
              </a:rPr>
              <a:t>电路板排列问题</a:t>
            </a:r>
          </a:p>
        </p:txBody>
      </p:sp>
      <p:grpSp>
        <p:nvGrpSpPr>
          <p:cNvPr id="112" name="组合 61"/>
          <p:cNvGrpSpPr>
            <a:grpSpLocks/>
          </p:cNvGrpSpPr>
          <p:nvPr/>
        </p:nvGrpSpPr>
        <p:grpSpPr bwMode="auto">
          <a:xfrm>
            <a:off x="4518441" y="1023937"/>
            <a:ext cx="4094163" cy="5084762"/>
            <a:chOff x="3563888" y="1773237"/>
            <a:chExt cx="4886325" cy="5084763"/>
          </a:xfrm>
        </p:grpSpPr>
        <p:sp>
          <p:nvSpPr>
            <p:cNvPr id="113" name="Rectangle 11"/>
            <p:cNvSpPr>
              <a:spLocks noChangeArrowheads="1"/>
            </p:cNvSpPr>
            <p:nvPr/>
          </p:nvSpPr>
          <p:spPr bwMode="auto">
            <a:xfrm>
              <a:off x="3563888" y="1773237"/>
              <a:ext cx="4886325" cy="508476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4" name="Oval 6"/>
            <p:cNvSpPr>
              <a:spLocks noChangeArrowheads="1"/>
            </p:cNvSpPr>
            <p:nvPr/>
          </p:nvSpPr>
          <p:spPr bwMode="auto">
            <a:xfrm>
              <a:off x="4822776" y="1817687"/>
              <a:ext cx="584200" cy="360363"/>
            </a:xfrm>
            <a:prstGeom prst="ellipse">
              <a:avLst/>
            </a:prstGeom>
            <a:solidFill>
              <a:srgbClr val="BBE0E3"/>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a:ln>
                    <a:noFill/>
                  </a:ln>
                  <a:solidFill>
                    <a:sysClr val="windowText" lastClr="000000"/>
                  </a:solidFill>
                  <a:effectLst/>
                  <a:uLnTx/>
                  <a:uFillTx/>
                </a:rPr>
                <a:t>N</a:t>
              </a:r>
              <a:r>
                <a:rPr kumimoji="0" lang="en-US" altLang="zh-CN" sz="1800" b="0" i="1" u="none" strike="noStrike" kern="0" cap="none" spc="0" normalizeH="0" baseline="-25000" noProof="0">
                  <a:ln>
                    <a:noFill/>
                  </a:ln>
                  <a:solidFill>
                    <a:sysClr val="windowText" lastClr="000000"/>
                  </a:solidFill>
                  <a:effectLst/>
                  <a:uLnTx/>
                  <a:uFillTx/>
                </a:rPr>
                <a:t>2</a:t>
              </a:r>
            </a:p>
          </p:txBody>
        </p:sp>
        <p:sp>
          <p:nvSpPr>
            <p:cNvPr id="115" name="Oval 7"/>
            <p:cNvSpPr>
              <a:spLocks noChangeArrowheads="1"/>
            </p:cNvSpPr>
            <p:nvPr/>
          </p:nvSpPr>
          <p:spPr bwMode="auto">
            <a:xfrm>
              <a:off x="4822776" y="2222500"/>
              <a:ext cx="585787" cy="360362"/>
            </a:xfrm>
            <a:prstGeom prst="ellipse">
              <a:avLst/>
            </a:prstGeom>
            <a:solidFill>
              <a:srgbClr val="FFFF00"/>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a:ln>
                    <a:noFill/>
                  </a:ln>
                  <a:solidFill>
                    <a:sysClr val="windowText" lastClr="000000"/>
                  </a:solidFill>
                  <a:effectLst/>
                  <a:uLnTx/>
                  <a:uFillTx/>
                </a:rPr>
                <a:t>N</a:t>
              </a:r>
              <a:r>
                <a:rPr kumimoji="0" lang="en-US" altLang="zh-CN" sz="1800" b="0" i="1" u="none" strike="noStrike" kern="0" cap="none" spc="0" normalizeH="0" baseline="-25000" noProof="0">
                  <a:ln>
                    <a:noFill/>
                  </a:ln>
                  <a:solidFill>
                    <a:sysClr val="windowText" lastClr="000000"/>
                  </a:solidFill>
                  <a:effectLst/>
                  <a:uLnTx/>
                  <a:uFillTx/>
                </a:rPr>
                <a:t>3</a:t>
              </a:r>
            </a:p>
          </p:txBody>
        </p:sp>
        <p:sp>
          <p:nvSpPr>
            <p:cNvPr id="116" name="Oval 8"/>
            <p:cNvSpPr>
              <a:spLocks noChangeArrowheads="1"/>
            </p:cNvSpPr>
            <p:nvPr/>
          </p:nvSpPr>
          <p:spPr bwMode="auto">
            <a:xfrm>
              <a:off x="5768926" y="1817687"/>
              <a:ext cx="584200" cy="360363"/>
            </a:xfrm>
            <a:prstGeom prst="ellipse">
              <a:avLst/>
            </a:prstGeom>
            <a:solidFill>
              <a:srgbClr val="333399"/>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a:ln>
                    <a:noFill/>
                  </a:ln>
                  <a:solidFill>
                    <a:srgbClr val="FFFFFF"/>
                  </a:solidFill>
                  <a:effectLst/>
                  <a:uLnTx/>
                  <a:uFillTx/>
                </a:rPr>
                <a:t>N</a:t>
              </a:r>
              <a:r>
                <a:rPr kumimoji="0" lang="en-US" altLang="zh-CN" sz="1800" b="0" i="1" u="none" strike="noStrike" kern="0" cap="none" spc="0" normalizeH="0" baseline="-25000" noProof="0">
                  <a:ln>
                    <a:noFill/>
                  </a:ln>
                  <a:solidFill>
                    <a:srgbClr val="FFFFFF"/>
                  </a:solidFill>
                  <a:effectLst/>
                  <a:uLnTx/>
                  <a:uFillTx/>
                </a:rPr>
                <a:t>4</a:t>
              </a:r>
            </a:p>
          </p:txBody>
        </p:sp>
        <p:sp>
          <p:nvSpPr>
            <p:cNvPr id="117" name="Oval 9"/>
            <p:cNvSpPr>
              <a:spLocks noChangeArrowheads="1"/>
            </p:cNvSpPr>
            <p:nvPr/>
          </p:nvSpPr>
          <p:spPr bwMode="auto">
            <a:xfrm>
              <a:off x="5992763" y="2222500"/>
              <a:ext cx="585788" cy="360362"/>
            </a:xfrm>
            <a:prstGeom prst="ellipse">
              <a:avLst/>
            </a:prstGeom>
            <a:solidFill>
              <a:srgbClr val="99FF66"/>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a:ln>
                    <a:noFill/>
                  </a:ln>
                  <a:solidFill>
                    <a:sysClr val="windowText" lastClr="000000"/>
                  </a:solidFill>
                  <a:effectLst/>
                  <a:uLnTx/>
                  <a:uFillTx/>
                </a:rPr>
                <a:t>N</a:t>
              </a:r>
              <a:r>
                <a:rPr kumimoji="0" lang="en-US" altLang="zh-CN" sz="1800" b="0" i="1" u="none" strike="noStrike" kern="0" cap="none" spc="0" normalizeH="0" baseline="-25000" noProof="0">
                  <a:ln>
                    <a:noFill/>
                  </a:ln>
                  <a:solidFill>
                    <a:sysClr val="windowText" lastClr="000000"/>
                  </a:solidFill>
                  <a:effectLst/>
                  <a:uLnTx/>
                  <a:uFillTx/>
                </a:rPr>
                <a:t>1</a:t>
              </a:r>
            </a:p>
          </p:txBody>
        </p:sp>
        <p:sp>
          <p:nvSpPr>
            <p:cNvPr id="118" name="Oval 10"/>
            <p:cNvSpPr>
              <a:spLocks noChangeArrowheads="1"/>
            </p:cNvSpPr>
            <p:nvPr/>
          </p:nvSpPr>
          <p:spPr bwMode="auto">
            <a:xfrm>
              <a:off x="7478663" y="2222500"/>
              <a:ext cx="584200" cy="360362"/>
            </a:xfrm>
            <a:prstGeom prst="ellipse">
              <a:avLst/>
            </a:prstGeom>
            <a:solidFill>
              <a:srgbClr val="808080"/>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a:ln>
                    <a:noFill/>
                  </a:ln>
                  <a:solidFill>
                    <a:srgbClr val="FFFFFF"/>
                  </a:solidFill>
                  <a:effectLst/>
                  <a:uLnTx/>
                  <a:uFillTx/>
                </a:rPr>
                <a:t>N</a:t>
              </a:r>
              <a:r>
                <a:rPr kumimoji="0" lang="en-US" altLang="zh-CN" sz="1800" b="0" i="1" u="none" strike="noStrike" kern="0" cap="none" spc="0" normalizeH="0" baseline="-25000" noProof="0">
                  <a:ln>
                    <a:noFill/>
                  </a:ln>
                  <a:solidFill>
                    <a:srgbClr val="FFFFFF"/>
                  </a:solidFill>
                  <a:effectLst/>
                  <a:uLnTx/>
                  <a:uFillTx/>
                </a:rPr>
                <a:t>5</a:t>
              </a:r>
            </a:p>
          </p:txBody>
        </p:sp>
        <p:sp>
          <p:nvSpPr>
            <p:cNvPr id="119" name="Oval 12"/>
            <p:cNvSpPr>
              <a:spLocks noChangeArrowheads="1"/>
            </p:cNvSpPr>
            <p:nvPr/>
          </p:nvSpPr>
          <p:spPr bwMode="auto">
            <a:xfrm>
              <a:off x="4332238" y="2852737"/>
              <a:ext cx="225425" cy="225425"/>
            </a:xfrm>
            <a:prstGeom prst="ellipse">
              <a:avLst/>
            </a:prstGeom>
            <a:solidFill>
              <a:srgbClr val="333399"/>
            </a:solidFill>
            <a:ln w="9525">
              <a:solidFill>
                <a:srgbClr val="333399"/>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0" name="Oval 13"/>
            <p:cNvSpPr>
              <a:spLocks noChangeArrowheads="1"/>
            </p:cNvSpPr>
            <p:nvPr/>
          </p:nvSpPr>
          <p:spPr bwMode="auto">
            <a:xfrm>
              <a:off x="4856113" y="2852737"/>
              <a:ext cx="225425" cy="225425"/>
            </a:xfrm>
            <a:prstGeom prst="ellipse">
              <a:avLst/>
            </a:prstGeom>
            <a:solidFill>
              <a:srgbClr val="333399"/>
            </a:solidFill>
            <a:ln w="9525">
              <a:solidFill>
                <a:srgbClr val="333399"/>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1" name="Oval 14"/>
            <p:cNvSpPr>
              <a:spLocks noChangeArrowheads="1"/>
            </p:cNvSpPr>
            <p:nvPr/>
          </p:nvSpPr>
          <p:spPr bwMode="auto">
            <a:xfrm>
              <a:off x="5379988" y="2852737"/>
              <a:ext cx="225425" cy="225425"/>
            </a:xfrm>
            <a:prstGeom prst="ellipse">
              <a:avLst/>
            </a:prstGeom>
            <a:solidFill>
              <a:srgbClr val="333399"/>
            </a:solidFill>
            <a:ln w="9525">
              <a:solidFill>
                <a:srgbClr val="333399"/>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2" name="Oval 15"/>
            <p:cNvSpPr>
              <a:spLocks noChangeArrowheads="1"/>
            </p:cNvSpPr>
            <p:nvPr/>
          </p:nvSpPr>
          <p:spPr bwMode="auto">
            <a:xfrm>
              <a:off x="5905451" y="2852737"/>
              <a:ext cx="225425" cy="225425"/>
            </a:xfrm>
            <a:prstGeom prst="ellipse">
              <a:avLst/>
            </a:prstGeom>
            <a:solidFill>
              <a:srgbClr val="333399"/>
            </a:solidFill>
            <a:ln w="9525">
              <a:solidFill>
                <a:srgbClr val="333399"/>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3" name="Oval 16"/>
            <p:cNvSpPr>
              <a:spLocks noChangeArrowheads="1"/>
            </p:cNvSpPr>
            <p:nvPr/>
          </p:nvSpPr>
          <p:spPr bwMode="auto">
            <a:xfrm>
              <a:off x="6429326" y="2852737"/>
              <a:ext cx="225425" cy="225425"/>
            </a:xfrm>
            <a:prstGeom prst="ellipse">
              <a:avLst/>
            </a:prstGeom>
            <a:solidFill>
              <a:srgbClr val="333399"/>
            </a:solidFill>
            <a:ln w="9525">
              <a:solidFill>
                <a:srgbClr val="333399"/>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4" name="Oval 17"/>
            <p:cNvSpPr>
              <a:spLocks noChangeArrowheads="1"/>
            </p:cNvSpPr>
            <p:nvPr/>
          </p:nvSpPr>
          <p:spPr bwMode="auto">
            <a:xfrm>
              <a:off x="6954788" y="2852737"/>
              <a:ext cx="225425" cy="225425"/>
            </a:xfrm>
            <a:prstGeom prst="ellipse">
              <a:avLst/>
            </a:prstGeom>
            <a:solidFill>
              <a:srgbClr val="333399"/>
            </a:solidFill>
            <a:ln w="9525">
              <a:solidFill>
                <a:srgbClr val="333399"/>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5" name="Oval 18"/>
            <p:cNvSpPr>
              <a:spLocks noChangeArrowheads="1"/>
            </p:cNvSpPr>
            <p:nvPr/>
          </p:nvSpPr>
          <p:spPr bwMode="auto">
            <a:xfrm>
              <a:off x="7478663" y="2852737"/>
              <a:ext cx="225425" cy="225425"/>
            </a:xfrm>
            <a:prstGeom prst="ellipse">
              <a:avLst/>
            </a:prstGeom>
            <a:solidFill>
              <a:srgbClr val="333399"/>
            </a:solidFill>
            <a:ln w="9525">
              <a:solidFill>
                <a:srgbClr val="333399"/>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6" name="Oval 19"/>
            <p:cNvSpPr>
              <a:spLocks noChangeArrowheads="1"/>
            </p:cNvSpPr>
            <p:nvPr/>
          </p:nvSpPr>
          <p:spPr bwMode="auto">
            <a:xfrm>
              <a:off x="8004126" y="2852737"/>
              <a:ext cx="225425" cy="225425"/>
            </a:xfrm>
            <a:prstGeom prst="ellipse">
              <a:avLst/>
            </a:prstGeom>
            <a:solidFill>
              <a:srgbClr val="333399"/>
            </a:solidFill>
            <a:ln w="9525">
              <a:solidFill>
                <a:srgbClr val="333399"/>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7" name="Text Box 20"/>
            <p:cNvSpPr txBox="1">
              <a:spLocks noChangeArrowheads="1"/>
            </p:cNvSpPr>
            <p:nvPr/>
          </p:nvSpPr>
          <p:spPr bwMode="auto">
            <a:xfrm>
              <a:off x="3698826" y="3168650"/>
              <a:ext cx="47513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000000"/>
                  </a:solidFill>
                  <a:effectLst/>
                  <a:uLnTx/>
                  <a:uFillTx/>
                  <a:latin typeface="Arial" pitchFamily="34" charset="0"/>
                  <a:ea typeface="宋体" pitchFamily="2" charset="-122"/>
                </a:rPr>
                <a:t>板：</a:t>
              </a:r>
              <a:r>
                <a:rPr kumimoji="0" lang="en-US" altLang="zh-CN" sz="1800" b="0" i="0" u="none" strike="noStrike" kern="0" cap="none" spc="0" normalizeH="0" baseline="0" noProof="0" dirty="0">
                  <a:ln>
                    <a:noFill/>
                  </a:ln>
                  <a:solidFill>
                    <a:srgbClr val="000000"/>
                  </a:solidFill>
                  <a:effectLst/>
                  <a:uLnTx/>
                  <a:uFillTx/>
                  <a:latin typeface="Arial" pitchFamily="34" charset="0"/>
                  <a:ea typeface="宋体" pitchFamily="2" charset="-122"/>
                </a:rPr>
                <a:t>2     1     3     4     5     6     7     8</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000000"/>
                  </a:solidFill>
                  <a:effectLst/>
                  <a:uLnTx/>
                  <a:uFillTx/>
                  <a:latin typeface="Arial" pitchFamily="34" charset="0"/>
                  <a:ea typeface="宋体" pitchFamily="2" charset="-122"/>
                </a:rPr>
                <a:t>槽：</a:t>
              </a:r>
              <a:r>
                <a:rPr kumimoji="0" lang="en-US" altLang="zh-CN" sz="1800" b="0" i="0" u="none" strike="noStrike" kern="0" cap="none" spc="0" normalizeH="0" baseline="0" noProof="0" dirty="0">
                  <a:ln>
                    <a:noFill/>
                  </a:ln>
                  <a:solidFill>
                    <a:srgbClr val="000000"/>
                  </a:solidFill>
                  <a:effectLst/>
                  <a:uLnTx/>
                  <a:uFillTx/>
                  <a:latin typeface="Arial" pitchFamily="34" charset="0"/>
                  <a:ea typeface="宋体" pitchFamily="2" charset="-122"/>
                </a:rPr>
                <a:t>1     2     3     4     5     6     7     8</a:t>
              </a:r>
            </a:p>
          </p:txBody>
        </p:sp>
        <p:cxnSp>
          <p:nvCxnSpPr>
            <p:cNvPr id="128" name="AutoShape 21"/>
            <p:cNvCxnSpPr>
              <a:cxnSpLocks noChangeShapeType="1"/>
              <a:stCxn id="114" idx="3"/>
              <a:endCxn id="119" idx="0"/>
            </p:cNvCxnSpPr>
            <p:nvPr/>
          </p:nvCxnSpPr>
          <p:spPr bwMode="auto">
            <a:xfrm flipH="1">
              <a:off x="4444951" y="2125662"/>
              <a:ext cx="463550" cy="7270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9" name="AutoShape 22"/>
            <p:cNvCxnSpPr>
              <a:cxnSpLocks noChangeShapeType="1"/>
              <a:stCxn id="114" idx="6"/>
              <a:endCxn id="121" idx="0"/>
            </p:cNvCxnSpPr>
            <p:nvPr/>
          </p:nvCxnSpPr>
          <p:spPr bwMode="auto">
            <a:xfrm>
              <a:off x="5406976" y="1998662"/>
              <a:ext cx="85725" cy="8540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30" name="AutoShape 23"/>
            <p:cNvCxnSpPr>
              <a:cxnSpLocks noChangeShapeType="1"/>
              <a:stCxn id="115" idx="4"/>
              <a:endCxn id="120" idx="0"/>
            </p:cNvCxnSpPr>
            <p:nvPr/>
          </p:nvCxnSpPr>
          <p:spPr bwMode="auto">
            <a:xfrm flipH="1">
              <a:off x="4968826" y="2582862"/>
              <a:ext cx="147637" cy="2698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31" name="AutoShape 24"/>
            <p:cNvCxnSpPr>
              <a:cxnSpLocks noChangeShapeType="1"/>
              <a:stCxn id="115" idx="4"/>
              <a:endCxn id="121" idx="0"/>
            </p:cNvCxnSpPr>
            <p:nvPr/>
          </p:nvCxnSpPr>
          <p:spPr bwMode="auto">
            <a:xfrm>
              <a:off x="5116463" y="2582862"/>
              <a:ext cx="376238" cy="2698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32" name="AutoShape 25"/>
            <p:cNvCxnSpPr>
              <a:cxnSpLocks noChangeShapeType="1"/>
              <a:stCxn id="116" idx="3"/>
              <a:endCxn id="121" idx="0"/>
            </p:cNvCxnSpPr>
            <p:nvPr/>
          </p:nvCxnSpPr>
          <p:spPr bwMode="auto">
            <a:xfrm flipH="1">
              <a:off x="5492701" y="2125662"/>
              <a:ext cx="361950" cy="7270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33" name="AutoShape 26"/>
            <p:cNvCxnSpPr>
              <a:cxnSpLocks noChangeShapeType="1"/>
              <a:stCxn id="116" idx="6"/>
              <a:endCxn id="124" idx="0"/>
            </p:cNvCxnSpPr>
            <p:nvPr/>
          </p:nvCxnSpPr>
          <p:spPr bwMode="auto">
            <a:xfrm>
              <a:off x="6353126" y="1998662"/>
              <a:ext cx="714375" cy="8540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34" name="AutoShape 27"/>
            <p:cNvCxnSpPr>
              <a:cxnSpLocks noChangeShapeType="1"/>
              <a:stCxn id="117" idx="4"/>
              <a:endCxn id="122" idx="0"/>
            </p:cNvCxnSpPr>
            <p:nvPr/>
          </p:nvCxnSpPr>
          <p:spPr bwMode="auto">
            <a:xfrm flipH="1">
              <a:off x="6018163" y="2582862"/>
              <a:ext cx="268288" cy="2698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35" name="AutoShape 28"/>
            <p:cNvCxnSpPr>
              <a:cxnSpLocks noChangeShapeType="1"/>
              <a:stCxn id="117" idx="4"/>
              <a:endCxn id="123" idx="0"/>
            </p:cNvCxnSpPr>
            <p:nvPr/>
          </p:nvCxnSpPr>
          <p:spPr bwMode="auto">
            <a:xfrm>
              <a:off x="6286451" y="2582862"/>
              <a:ext cx="255587" cy="2698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36" name="AutoShape 29"/>
            <p:cNvCxnSpPr>
              <a:cxnSpLocks noChangeShapeType="1"/>
              <a:stCxn id="117" idx="4"/>
              <a:endCxn id="124" idx="0"/>
            </p:cNvCxnSpPr>
            <p:nvPr/>
          </p:nvCxnSpPr>
          <p:spPr bwMode="auto">
            <a:xfrm>
              <a:off x="6286451" y="2582862"/>
              <a:ext cx="781050" cy="2698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37" name="AutoShape 30"/>
            <p:cNvCxnSpPr>
              <a:cxnSpLocks noChangeShapeType="1"/>
              <a:stCxn id="118" idx="4"/>
              <a:endCxn id="125" idx="0"/>
            </p:cNvCxnSpPr>
            <p:nvPr/>
          </p:nvCxnSpPr>
          <p:spPr bwMode="auto">
            <a:xfrm flipH="1">
              <a:off x="7591376" y="2582862"/>
              <a:ext cx="179387" cy="2698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38" name="AutoShape 31"/>
            <p:cNvCxnSpPr>
              <a:cxnSpLocks noChangeShapeType="1"/>
              <a:stCxn id="118" idx="4"/>
              <a:endCxn id="126" idx="0"/>
            </p:cNvCxnSpPr>
            <p:nvPr/>
          </p:nvCxnSpPr>
          <p:spPr bwMode="auto">
            <a:xfrm>
              <a:off x="7770763" y="2582862"/>
              <a:ext cx="346075" cy="2698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39" name="Oval 32"/>
            <p:cNvSpPr>
              <a:spLocks noChangeArrowheads="1"/>
            </p:cNvSpPr>
            <p:nvPr/>
          </p:nvSpPr>
          <p:spPr bwMode="auto">
            <a:xfrm>
              <a:off x="5992763" y="5148262"/>
              <a:ext cx="584200" cy="360363"/>
            </a:xfrm>
            <a:prstGeom prst="ellipse">
              <a:avLst/>
            </a:prstGeom>
            <a:solidFill>
              <a:srgbClr val="BBE0E3"/>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a:ln>
                    <a:noFill/>
                  </a:ln>
                  <a:solidFill>
                    <a:sysClr val="windowText" lastClr="000000"/>
                  </a:solidFill>
                  <a:effectLst/>
                  <a:uLnTx/>
                  <a:uFillTx/>
                </a:rPr>
                <a:t>N</a:t>
              </a:r>
              <a:r>
                <a:rPr kumimoji="0" lang="en-US" altLang="zh-CN" sz="1800" b="0" i="1" u="none" strike="noStrike" kern="0" cap="none" spc="0" normalizeH="0" baseline="-25000" noProof="0">
                  <a:ln>
                    <a:noFill/>
                  </a:ln>
                  <a:solidFill>
                    <a:sysClr val="windowText" lastClr="000000"/>
                  </a:solidFill>
                  <a:effectLst/>
                  <a:uLnTx/>
                  <a:uFillTx/>
                </a:rPr>
                <a:t>2</a:t>
              </a:r>
            </a:p>
          </p:txBody>
        </p:sp>
        <p:sp>
          <p:nvSpPr>
            <p:cNvPr id="140" name="Oval 33"/>
            <p:cNvSpPr>
              <a:spLocks noChangeArrowheads="1"/>
            </p:cNvSpPr>
            <p:nvPr/>
          </p:nvSpPr>
          <p:spPr bwMode="auto">
            <a:xfrm>
              <a:off x="5543501" y="4878387"/>
              <a:ext cx="585787" cy="360363"/>
            </a:xfrm>
            <a:prstGeom prst="ellipse">
              <a:avLst/>
            </a:prstGeom>
            <a:solidFill>
              <a:srgbClr val="FFFF00"/>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a:ln>
                    <a:noFill/>
                  </a:ln>
                  <a:solidFill>
                    <a:sysClr val="windowText" lastClr="000000"/>
                  </a:solidFill>
                  <a:effectLst/>
                  <a:uLnTx/>
                  <a:uFillTx/>
                </a:rPr>
                <a:t>N</a:t>
              </a:r>
              <a:r>
                <a:rPr kumimoji="0" lang="en-US" altLang="zh-CN" sz="1800" b="0" i="1" u="none" strike="noStrike" kern="0" cap="none" spc="0" normalizeH="0" baseline="-25000" noProof="0">
                  <a:ln>
                    <a:noFill/>
                  </a:ln>
                  <a:solidFill>
                    <a:sysClr val="windowText" lastClr="000000"/>
                  </a:solidFill>
                  <a:effectLst/>
                  <a:uLnTx/>
                  <a:uFillTx/>
                </a:rPr>
                <a:t>3</a:t>
              </a:r>
            </a:p>
          </p:txBody>
        </p:sp>
        <p:sp>
          <p:nvSpPr>
            <p:cNvPr id="141" name="Oval 34"/>
            <p:cNvSpPr>
              <a:spLocks noChangeArrowheads="1"/>
            </p:cNvSpPr>
            <p:nvPr/>
          </p:nvSpPr>
          <p:spPr bwMode="auto">
            <a:xfrm>
              <a:off x="5768926" y="4562475"/>
              <a:ext cx="584200" cy="360362"/>
            </a:xfrm>
            <a:prstGeom prst="ellipse">
              <a:avLst/>
            </a:prstGeom>
            <a:solidFill>
              <a:srgbClr val="333399"/>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a:ln>
                    <a:noFill/>
                  </a:ln>
                  <a:solidFill>
                    <a:srgbClr val="FFFFFF"/>
                  </a:solidFill>
                  <a:effectLst/>
                  <a:uLnTx/>
                  <a:uFillTx/>
                </a:rPr>
                <a:t>N</a:t>
              </a:r>
              <a:r>
                <a:rPr kumimoji="0" lang="en-US" altLang="zh-CN" sz="1800" b="0" i="1" u="none" strike="noStrike" kern="0" cap="none" spc="0" normalizeH="0" baseline="-25000" noProof="0">
                  <a:ln>
                    <a:noFill/>
                  </a:ln>
                  <a:solidFill>
                    <a:srgbClr val="FFFFFF"/>
                  </a:solidFill>
                  <a:effectLst/>
                  <a:uLnTx/>
                  <a:uFillTx/>
                </a:rPr>
                <a:t>4</a:t>
              </a:r>
            </a:p>
          </p:txBody>
        </p:sp>
        <p:sp>
          <p:nvSpPr>
            <p:cNvPr id="142" name="Oval 35"/>
            <p:cNvSpPr>
              <a:spLocks noChangeArrowheads="1"/>
            </p:cNvSpPr>
            <p:nvPr/>
          </p:nvSpPr>
          <p:spPr bwMode="auto">
            <a:xfrm>
              <a:off x="5499051" y="4202112"/>
              <a:ext cx="585787" cy="360363"/>
            </a:xfrm>
            <a:prstGeom prst="ellipse">
              <a:avLst/>
            </a:prstGeom>
            <a:solidFill>
              <a:srgbClr val="99FF66"/>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a:ln>
                    <a:noFill/>
                  </a:ln>
                  <a:solidFill>
                    <a:sysClr val="windowText" lastClr="000000"/>
                  </a:solidFill>
                  <a:effectLst/>
                  <a:uLnTx/>
                  <a:uFillTx/>
                </a:rPr>
                <a:t>N</a:t>
              </a:r>
              <a:r>
                <a:rPr kumimoji="0" lang="en-US" altLang="zh-CN" sz="1800" b="0" i="1" u="none" strike="noStrike" kern="0" cap="none" spc="0" normalizeH="0" baseline="-25000" noProof="0">
                  <a:ln>
                    <a:noFill/>
                  </a:ln>
                  <a:solidFill>
                    <a:sysClr val="windowText" lastClr="000000"/>
                  </a:solidFill>
                  <a:effectLst/>
                  <a:uLnTx/>
                  <a:uFillTx/>
                </a:rPr>
                <a:t>1</a:t>
              </a:r>
            </a:p>
          </p:txBody>
        </p:sp>
        <p:sp>
          <p:nvSpPr>
            <p:cNvPr id="143" name="Oval 36"/>
            <p:cNvSpPr>
              <a:spLocks noChangeArrowheads="1"/>
            </p:cNvSpPr>
            <p:nvPr/>
          </p:nvSpPr>
          <p:spPr bwMode="auto">
            <a:xfrm>
              <a:off x="5092651" y="3887787"/>
              <a:ext cx="584200" cy="360363"/>
            </a:xfrm>
            <a:prstGeom prst="ellipse">
              <a:avLst/>
            </a:prstGeom>
            <a:solidFill>
              <a:srgbClr val="808080"/>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a:ln>
                    <a:noFill/>
                  </a:ln>
                  <a:solidFill>
                    <a:srgbClr val="FFFFFF"/>
                  </a:solidFill>
                  <a:effectLst/>
                  <a:uLnTx/>
                  <a:uFillTx/>
                </a:rPr>
                <a:t>N</a:t>
              </a:r>
              <a:r>
                <a:rPr kumimoji="0" lang="en-US" altLang="zh-CN" sz="1800" b="0" i="1" u="none" strike="noStrike" kern="0" cap="none" spc="0" normalizeH="0" baseline="-25000" noProof="0">
                  <a:ln>
                    <a:noFill/>
                  </a:ln>
                  <a:solidFill>
                    <a:srgbClr val="FFFFFF"/>
                  </a:solidFill>
                  <a:effectLst/>
                  <a:uLnTx/>
                  <a:uFillTx/>
                </a:rPr>
                <a:t>5</a:t>
              </a:r>
            </a:p>
          </p:txBody>
        </p:sp>
        <p:sp>
          <p:nvSpPr>
            <p:cNvPr id="144" name="Oval 37"/>
            <p:cNvSpPr>
              <a:spLocks noChangeArrowheads="1"/>
            </p:cNvSpPr>
            <p:nvPr/>
          </p:nvSpPr>
          <p:spPr bwMode="auto">
            <a:xfrm>
              <a:off x="4327476" y="5597525"/>
              <a:ext cx="225425" cy="225425"/>
            </a:xfrm>
            <a:prstGeom prst="ellipse">
              <a:avLst/>
            </a:prstGeom>
            <a:solidFill>
              <a:srgbClr val="333399"/>
            </a:solidFill>
            <a:ln w="9525">
              <a:solidFill>
                <a:srgbClr val="333399"/>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5" name="Oval 38"/>
            <p:cNvSpPr>
              <a:spLocks noChangeArrowheads="1"/>
            </p:cNvSpPr>
            <p:nvPr/>
          </p:nvSpPr>
          <p:spPr bwMode="auto">
            <a:xfrm>
              <a:off x="4778326" y="5597525"/>
              <a:ext cx="225425" cy="225425"/>
            </a:xfrm>
            <a:prstGeom prst="ellipse">
              <a:avLst/>
            </a:prstGeom>
            <a:solidFill>
              <a:srgbClr val="333399"/>
            </a:solidFill>
            <a:ln w="9525">
              <a:solidFill>
                <a:srgbClr val="333399"/>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6" name="Oval 39"/>
            <p:cNvSpPr>
              <a:spLocks noChangeArrowheads="1"/>
            </p:cNvSpPr>
            <p:nvPr/>
          </p:nvSpPr>
          <p:spPr bwMode="auto">
            <a:xfrm>
              <a:off x="5227588" y="5597525"/>
              <a:ext cx="225425" cy="225425"/>
            </a:xfrm>
            <a:prstGeom prst="ellipse">
              <a:avLst/>
            </a:prstGeom>
            <a:solidFill>
              <a:srgbClr val="333399"/>
            </a:solidFill>
            <a:ln w="9525">
              <a:solidFill>
                <a:srgbClr val="333399"/>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7" name="Oval 40"/>
            <p:cNvSpPr>
              <a:spLocks noChangeArrowheads="1"/>
            </p:cNvSpPr>
            <p:nvPr/>
          </p:nvSpPr>
          <p:spPr bwMode="auto">
            <a:xfrm>
              <a:off x="6038801" y="5597525"/>
              <a:ext cx="225425" cy="225425"/>
            </a:xfrm>
            <a:prstGeom prst="ellipse">
              <a:avLst/>
            </a:prstGeom>
            <a:solidFill>
              <a:srgbClr val="333399"/>
            </a:solidFill>
            <a:ln w="9525">
              <a:solidFill>
                <a:srgbClr val="333399"/>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8" name="Oval 41"/>
            <p:cNvSpPr>
              <a:spLocks noChangeArrowheads="1"/>
            </p:cNvSpPr>
            <p:nvPr/>
          </p:nvSpPr>
          <p:spPr bwMode="auto">
            <a:xfrm>
              <a:off x="6848426" y="5597525"/>
              <a:ext cx="225425" cy="225425"/>
            </a:xfrm>
            <a:prstGeom prst="ellipse">
              <a:avLst/>
            </a:prstGeom>
            <a:solidFill>
              <a:srgbClr val="333399"/>
            </a:solidFill>
            <a:ln w="9525">
              <a:solidFill>
                <a:srgbClr val="333399"/>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9" name="Oval 42"/>
            <p:cNvSpPr>
              <a:spLocks noChangeArrowheads="1"/>
            </p:cNvSpPr>
            <p:nvPr/>
          </p:nvSpPr>
          <p:spPr bwMode="auto">
            <a:xfrm>
              <a:off x="7434213" y="5597525"/>
              <a:ext cx="225425" cy="225425"/>
            </a:xfrm>
            <a:prstGeom prst="ellipse">
              <a:avLst/>
            </a:prstGeom>
            <a:solidFill>
              <a:srgbClr val="333399"/>
            </a:solidFill>
            <a:ln w="9525">
              <a:solidFill>
                <a:srgbClr val="333399"/>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0" name="Oval 43"/>
            <p:cNvSpPr>
              <a:spLocks noChangeArrowheads="1"/>
            </p:cNvSpPr>
            <p:nvPr/>
          </p:nvSpPr>
          <p:spPr bwMode="auto">
            <a:xfrm>
              <a:off x="7839026" y="5597525"/>
              <a:ext cx="225425" cy="225425"/>
            </a:xfrm>
            <a:prstGeom prst="ellipse">
              <a:avLst/>
            </a:prstGeom>
            <a:solidFill>
              <a:srgbClr val="333399"/>
            </a:solidFill>
            <a:ln w="9525">
              <a:solidFill>
                <a:srgbClr val="333399"/>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1" name="Oval 44"/>
            <p:cNvSpPr>
              <a:spLocks noChangeArrowheads="1"/>
            </p:cNvSpPr>
            <p:nvPr/>
          </p:nvSpPr>
          <p:spPr bwMode="auto">
            <a:xfrm>
              <a:off x="8224788" y="5597525"/>
              <a:ext cx="225425" cy="225425"/>
            </a:xfrm>
            <a:prstGeom prst="ellipse">
              <a:avLst/>
            </a:prstGeom>
            <a:solidFill>
              <a:srgbClr val="333399"/>
            </a:solidFill>
            <a:ln w="9525">
              <a:solidFill>
                <a:srgbClr val="333399"/>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2" name="Text Box 45"/>
            <p:cNvSpPr txBox="1">
              <a:spLocks noChangeArrowheads="1"/>
            </p:cNvSpPr>
            <p:nvPr/>
          </p:nvSpPr>
          <p:spPr bwMode="auto">
            <a:xfrm>
              <a:off x="3698826" y="5913437"/>
              <a:ext cx="47513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000000"/>
                  </a:solidFill>
                  <a:effectLst/>
                  <a:uLnTx/>
                  <a:uFillTx/>
                  <a:latin typeface="Arial" pitchFamily="34" charset="0"/>
                  <a:ea typeface="宋体" pitchFamily="2" charset="-122"/>
                </a:rPr>
                <a:t>板：</a:t>
              </a:r>
              <a:r>
                <a:rPr kumimoji="0" lang="en-US" altLang="zh-CN" sz="1800" b="0" i="0" u="none" strike="noStrike" kern="0" cap="none" spc="0" normalizeH="0" baseline="0" noProof="0" dirty="0">
                  <a:ln>
                    <a:noFill/>
                  </a:ln>
                  <a:solidFill>
                    <a:srgbClr val="000000"/>
                  </a:solidFill>
                  <a:effectLst/>
                  <a:uLnTx/>
                  <a:uFillTx/>
                  <a:latin typeface="Arial" pitchFamily="34" charset="0"/>
                  <a:ea typeface="宋体" pitchFamily="2" charset="-122"/>
                </a:rPr>
                <a:t>8   6    1        2          3     4   5   7</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000000"/>
                  </a:solidFill>
                  <a:effectLst/>
                  <a:uLnTx/>
                  <a:uFillTx/>
                  <a:latin typeface="Arial" pitchFamily="34" charset="0"/>
                  <a:ea typeface="宋体" pitchFamily="2" charset="-122"/>
                </a:rPr>
                <a:t>槽：</a:t>
              </a:r>
              <a:r>
                <a:rPr kumimoji="0" lang="en-US" altLang="zh-CN" sz="1800" b="0" i="0" u="none" strike="noStrike" kern="0" cap="none" spc="0" normalizeH="0" baseline="0" noProof="0" dirty="0">
                  <a:ln>
                    <a:noFill/>
                  </a:ln>
                  <a:solidFill>
                    <a:srgbClr val="000000"/>
                  </a:solidFill>
                  <a:effectLst/>
                  <a:uLnTx/>
                  <a:uFillTx/>
                  <a:latin typeface="Arial" pitchFamily="34" charset="0"/>
                  <a:ea typeface="宋体" pitchFamily="2" charset="-122"/>
                </a:rPr>
                <a:t>1   2    3        4          5     6   7   8</a:t>
              </a:r>
            </a:p>
          </p:txBody>
        </p:sp>
        <p:cxnSp>
          <p:nvCxnSpPr>
            <p:cNvPr id="153" name="AutoShape 46"/>
            <p:cNvCxnSpPr>
              <a:cxnSpLocks noChangeShapeType="1"/>
              <a:stCxn id="139" idx="4"/>
              <a:endCxn id="148" idx="0"/>
            </p:cNvCxnSpPr>
            <p:nvPr/>
          </p:nvCxnSpPr>
          <p:spPr bwMode="auto">
            <a:xfrm>
              <a:off x="6284863" y="5508625"/>
              <a:ext cx="676275" cy="889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4" name="AutoShape 47"/>
            <p:cNvCxnSpPr>
              <a:cxnSpLocks noChangeShapeType="1"/>
              <a:stCxn id="139" idx="4"/>
              <a:endCxn id="147" idx="0"/>
            </p:cNvCxnSpPr>
            <p:nvPr/>
          </p:nvCxnSpPr>
          <p:spPr bwMode="auto">
            <a:xfrm flipH="1">
              <a:off x="6151513" y="5508625"/>
              <a:ext cx="133350" cy="889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5" name="AutoShape 48"/>
            <p:cNvCxnSpPr>
              <a:cxnSpLocks noChangeShapeType="1"/>
              <a:stCxn id="140" idx="4"/>
              <a:endCxn id="146" idx="0"/>
            </p:cNvCxnSpPr>
            <p:nvPr/>
          </p:nvCxnSpPr>
          <p:spPr bwMode="auto">
            <a:xfrm flipH="1">
              <a:off x="5340301" y="5238750"/>
              <a:ext cx="496887" cy="3587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6" name="AutoShape 57"/>
            <p:cNvCxnSpPr>
              <a:cxnSpLocks noChangeShapeType="1"/>
              <a:stCxn id="143" idx="6"/>
              <a:endCxn id="151" idx="0"/>
            </p:cNvCxnSpPr>
            <p:nvPr/>
          </p:nvCxnSpPr>
          <p:spPr bwMode="auto">
            <a:xfrm>
              <a:off x="5676851" y="4068762"/>
              <a:ext cx="2660650" cy="1528763"/>
            </a:xfrm>
            <a:prstGeom prst="curvedConnector2">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7" name="AutoShape 58"/>
            <p:cNvCxnSpPr>
              <a:cxnSpLocks noChangeShapeType="1"/>
              <a:stCxn id="143" idx="2"/>
              <a:endCxn id="144" idx="0"/>
            </p:cNvCxnSpPr>
            <p:nvPr/>
          </p:nvCxnSpPr>
          <p:spPr bwMode="auto">
            <a:xfrm rot="10800000" flipV="1">
              <a:off x="4440188" y="4068762"/>
              <a:ext cx="652463" cy="1528763"/>
            </a:xfrm>
            <a:prstGeom prst="curvedConnector2">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8" name="AutoShape 59"/>
            <p:cNvCxnSpPr>
              <a:cxnSpLocks noChangeShapeType="1"/>
              <a:stCxn id="142" idx="2"/>
              <a:endCxn id="145" idx="0"/>
            </p:cNvCxnSpPr>
            <p:nvPr/>
          </p:nvCxnSpPr>
          <p:spPr bwMode="auto">
            <a:xfrm rot="10800000" flipV="1">
              <a:off x="4891038" y="4383087"/>
              <a:ext cx="608013" cy="1214438"/>
            </a:xfrm>
            <a:prstGeom prst="curvedConnector2">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9" name="AutoShape 60"/>
            <p:cNvCxnSpPr>
              <a:cxnSpLocks noChangeShapeType="1"/>
              <a:stCxn id="142" idx="6"/>
              <a:endCxn id="150" idx="0"/>
            </p:cNvCxnSpPr>
            <p:nvPr/>
          </p:nvCxnSpPr>
          <p:spPr bwMode="auto">
            <a:xfrm>
              <a:off x="6084838" y="4383087"/>
              <a:ext cx="1866900" cy="1214438"/>
            </a:xfrm>
            <a:prstGeom prst="curvedConnector2">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0" name="AutoShape 61"/>
            <p:cNvCxnSpPr>
              <a:cxnSpLocks noChangeShapeType="1"/>
              <a:stCxn id="142" idx="6"/>
              <a:endCxn id="149" idx="0"/>
            </p:cNvCxnSpPr>
            <p:nvPr/>
          </p:nvCxnSpPr>
          <p:spPr bwMode="auto">
            <a:xfrm>
              <a:off x="6084838" y="4383087"/>
              <a:ext cx="1462088" cy="1214438"/>
            </a:xfrm>
            <a:prstGeom prst="curvedConnector2">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1" name="AutoShape 62"/>
            <p:cNvCxnSpPr>
              <a:cxnSpLocks noChangeShapeType="1"/>
              <a:stCxn id="141" idx="2"/>
              <a:endCxn id="146" idx="0"/>
            </p:cNvCxnSpPr>
            <p:nvPr/>
          </p:nvCxnSpPr>
          <p:spPr bwMode="auto">
            <a:xfrm rot="10800000" flipV="1">
              <a:off x="5340301" y="4743450"/>
              <a:ext cx="428625" cy="854075"/>
            </a:xfrm>
            <a:prstGeom prst="curvedConnector2">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2" name="AutoShape 63"/>
            <p:cNvCxnSpPr>
              <a:cxnSpLocks noChangeShapeType="1"/>
              <a:stCxn id="141" idx="6"/>
              <a:endCxn id="148" idx="0"/>
            </p:cNvCxnSpPr>
            <p:nvPr/>
          </p:nvCxnSpPr>
          <p:spPr bwMode="auto">
            <a:xfrm>
              <a:off x="6353126" y="4743450"/>
              <a:ext cx="608012" cy="854075"/>
            </a:xfrm>
            <a:prstGeom prst="curvedConnector2">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3" name="AutoShape 64"/>
            <p:cNvCxnSpPr>
              <a:cxnSpLocks noChangeShapeType="1"/>
              <a:stCxn id="140" idx="6"/>
              <a:endCxn id="148" idx="0"/>
            </p:cNvCxnSpPr>
            <p:nvPr/>
          </p:nvCxnSpPr>
          <p:spPr bwMode="auto">
            <a:xfrm>
              <a:off x="6129288" y="5059362"/>
              <a:ext cx="831850" cy="538163"/>
            </a:xfrm>
            <a:prstGeom prst="curvedConnector2">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3" name="矩形 2"/>
          <p:cNvSpPr/>
          <p:nvPr/>
        </p:nvSpPr>
        <p:spPr>
          <a:xfrm>
            <a:off x="251520" y="4531606"/>
            <a:ext cx="3744416" cy="1200329"/>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其中两个可能的排列如图所示，则该电路板排列的密度分别是</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3480145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4" name="Text Box 4"/>
          <p:cNvSpPr txBox="1">
            <a:spLocks noChangeArrowheads="1"/>
          </p:cNvSpPr>
          <p:nvPr/>
        </p:nvSpPr>
        <p:spPr bwMode="auto">
          <a:xfrm>
            <a:off x="395288" y="692150"/>
            <a:ext cx="5943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i="0">
                <a:solidFill>
                  <a:schemeClr val="accent2"/>
                </a:solidFill>
                <a:effectLst/>
                <a:latin typeface="Times New Roman" pitchFamily="18" charset="0"/>
                <a:ea typeface="黑体" pitchFamily="2" charset="-122"/>
              </a:rPr>
              <a:t>算法描述</a:t>
            </a:r>
            <a:endParaRPr lang="en-US" altLang="zh-CN" i="0">
              <a:solidFill>
                <a:schemeClr val="accent2"/>
              </a:solidFill>
              <a:effectLst/>
              <a:ea typeface="华文行楷" pitchFamily="2" charset="-122"/>
            </a:endParaRPr>
          </a:p>
        </p:txBody>
      </p:sp>
      <p:sp>
        <p:nvSpPr>
          <p:cNvPr id="307205" name="Text Box 5"/>
          <p:cNvSpPr txBox="1">
            <a:spLocks noChangeArrowheads="1"/>
          </p:cNvSpPr>
          <p:nvPr/>
        </p:nvSpPr>
        <p:spPr bwMode="auto">
          <a:xfrm>
            <a:off x="755650" y="3213100"/>
            <a:ext cx="746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000066"/>
              </a:buClr>
              <a:buFont typeface="Wingdings" pitchFamily="2" charset="2"/>
              <a:buChar char="p"/>
            </a:pPr>
            <a:r>
              <a:rPr lang="zh-CN" altLang="en-US" sz="2400" i="0">
                <a:effectLst/>
                <a:latin typeface="Times New Roman" pitchFamily="18" charset="0"/>
                <a:ea typeface="楷体_GB2312" pitchFamily="49" charset="-122"/>
              </a:rPr>
              <a:t>开始时，将排列树的根结点置为当前扩展结点。</a:t>
            </a:r>
          </a:p>
        </p:txBody>
      </p:sp>
      <p:sp>
        <p:nvSpPr>
          <p:cNvPr id="307208" name="Text Box 8"/>
          <p:cNvSpPr txBox="1">
            <a:spLocks noChangeArrowheads="1"/>
          </p:cNvSpPr>
          <p:nvPr/>
        </p:nvSpPr>
        <p:spPr bwMode="auto">
          <a:xfrm>
            <a:off x="827088" y="1484313"/>
            <a:ext cx="7467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000066"/>
              </a:buClr>
              <a:buFont typeface="Wingdings" pitchFamily="2" charset="2"/>
              <a:buChar char="p"/>
            </a:pPr>
            <a:r>
              <a:rPr lang="zh-CN" altLang="en-US" sz="2400" i="0">
                <a:effectLst/>
                <a:latin typeface="楷体_GB2312" pitchFamily="49" charset="-122"/>
                <a:ea typeface="楷体_GB2312" pitchFamily="49" charset="-122"/>
              </a:rPr>
              <a:t>解空间为一棵排列树，采用</a:t>
            </a:r>
            <a:r>
              <a:rPr lang="zh-CN" altLang="en-US" sz="2400" b="1" i="0">
                <a:solidFill>
                  <a:srgbClr val="CC0000"/>
                </a:solidFill>
                <a:effectLst/>
                <a:latin typeface="楷体_GB2312" pitchFamily="49" charset="-122"/>
                <a:ea typeface="楷体_GB2312" pitchFamily="49" charset="-122"/>
              </a:rPr>
              <a:t>优先队列式分支限界法，</a:t>
            </a:r>
            <a:r>
              <a:rPr lang="zh-CN" altLang="en-US" sz="2400" i="0">
                <a:effectLst/>
                <a:latin typeface="楷体_GB2312" pitchFamily="49" charset="-122"/>
                <a:ea typeface="楷体_GB2312" pitchFamily="49" charset="-122"/>
              </a:rPr>
              <a:t>找出所给电路板的最小密度布局。</a:t>
            </a:r>
          </a:p>
        </p:txBody>
      </p:sp>
      <p:sp>
        <p:nvSpPr>
          <p:cNvPr id="307209" name="Text Box 9"/>
          <p:cNvSpPr txBox="1">
            <a:spLocks noChangeArrowheads="1"/>
          </p:cNvSpPr>
          <p:nvPr/>
        </p:nvSpPr>
        <p:spPr bwMode="auto">
          <a:xfrm>
            <a:off x="755650" y="2492375"/>
            <a:ext cx="746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000066"/>
              </a:buClr>
              <a:buFont typeface="Wingdings" pitchFamily="2" charset="2"/>
              <a:buChar char="p"/>
            </a:pPr>
            <a:r>
              <a:rPr lang="zh-CN" altLang="en-US" sz="2400" i="0">
                <a:effectLst/>
                <a:latin typeface="楷体_GB2312" pitchFamily="49" charset="-122"/>
                <a:ea typeface="楷体_GB2312" pitchFamily="49" charset="-122"/>
              </a:rPr>
              <a:t>算法用一个</a:t>
            </a:r>
            <a:r>
              <a:rPr lang="zh-CN" altLang="en-US" sz="2400" b="1" i="0">
                <a:solidFill>
                  <a:srgbClr val="CC0000"/>
                </a:solidFill>
                <a:effectLst/>
                <a:latin typeface="楷体_GB2312" pitchFamily="49" charset="-122"/>
                <a:ea typeface="楷体_GB2312" pitchFamily="49" charset="-122"/>
              </a:rPr>
              <a:t>最小堆</a:t>
            </a:r>
            <a:r>
              <a:rPr lang="zh-CN" altLang="en-US" sz="2400" i="0">
                <a:effectLst/>
                <a:latin typeface="楷体_GB2312" pitchFamily="49" charset="-122"/>
                <a:ea typeface="楷体_GB2312" pitchFamily="49" charset="-122"/>
              </a:rPr>
              <a:t>表示活结点优先队列</a:t>
            </a:r>
          </a:p>
        </p:txBody>
      </p:sp>
      <p:sp>
        <p:nvSpPr>
          <p:cNvPr id="307210" name="Text Box 10"/>
          <p:cNvSpPr txBox="1">
            <a:spLocks noChangeArrowheads="1"/>
          </p:cNvSpPr>
          <p:nvPr/>
        </p:nvSpPr>
        <p:spPr bwMode="auto">
          <a:xfrm>
            <a:off x="755650" y="4005263"/>
            <a:ext cx="7467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000066"/>
              </a:buClr>
              <a:buFont typeface="Wingdings" pitchFamily="2" charset="2"/>
              <a:buChar char="p"/>
            </a:pPr>
            <a:r>
              <a:rPr lang="zh-CN" altLang="en-US" sz="2400" i="0">
                <a:effectLst/>
                <a:latin typeface="Times New Roman" pitchFamily="18" charset="0"/>
                <a:ea typeface="楷体_GB2312" pitchFamily="49" charset="-122"/>
              </a:rPr>
              <a:t>在</a:t>
            </a:r>
            <a:r>
              <a:rPr lang="en-US" altLang="zh-CN" sz="2400" i="0">
                <a:effectLst/>
                <a:latin typeface="Times New Roman" pitchFamily="18" charset="0"/>
                <a:ea typeface="楷体_GB2312" pitchFamily="49" charset="-122"/>
              </a:rPr>
              <a:t>do-while</a:t>
            </a:r>
            <a:r>
              <a:rPr lang="zh-CN" altLang="en-US" sz="2400" i="0">
                <a:effectLst/>
                <a:latin typeface="Times New Roman" pitchFamily="18" charset="0"/>
                <a:ea typeface="楷体_GB2312" pitchFamily="49" charset="-122"/>
              </a:rPr>
              <a:t>循环体内，算法依次从活结点优先队列中，取出具有最小</a:t>
            </a:r>
            <a:r>
              <a:rPr lang="zh-CN" altLang="en-US" sz="2400" b="1" i="0">
                <a:solidFill>
                  <a:srgbClr val="CC0000"/>
                </a:solidFill>
                <a:effectLst/>
                <a:latin typeface="楷体_GB2312" pitchFamily="49" charset="-122"/>
                <a:ea typeface="楷体_GB2312" pitchFamily="49" charset="-122"/>
              </a:rPr>
              <a:t>当前密度</a:t>
            </a:r>
            <a:r>
              <a:rPr lang="en-US" altLang="zh-CN" sz="2400" i="0">
                <a:solidFill>
                  <a:srgbClr val="CC0000"/>
                </a:solidFill>
                <a:effectLst/>
                <a:latin typeface="Times New Roman" pitchFamily="18" charset="0"/>
                <a:ea typeface="楷体_GB2312" pitchFamily="49" charset="-122"/>
              </a:rPr>
              <a:t>cd</a:t>
            </a:r>
            <a:r>
              <a:rPr lang="zh-CN" altLang="en-US" sz="2400" i="0">
                <a:effectLst/>
                <a:latin typeface="Times New Roman" pitchFamily="18" charset="0"/>
                <a:ea typeface="楷体_GB2312" pitchFamily="49" charset="-122"/>
              </a:rPr>
              <a:t>值的结点，作为当前扩展结点，并加以扩展。</a:t>
            </a:r>
          </a:p>
        </p:txBody>
      </p:sp>
    </p:spTree>
    <p:extLst>
      <p:ext uri="{BB962C8B-B14F-4D97-AF65-F5344CB8AC3E}">
        <p14:creationId xmlns:p14="http://schemas.microsoft.com/office/powerpoint/2010/main" val="3175925498"/>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307208"/>
                                        </p:tgtEl>
                                        <p:attrNameLst>
                                          <p:attrName>style.visibility</p:attrName>
                                        </p:attrNameLst>
                                      </p:cBhvr>
                                      <p:to>
                                        <p:strVal val="visible"/>
                                      </p:to>
                                    </p:set>
                                    <p:anim calcmode="lin" valueType="num">
                                      <p:cBhvr>
                                        <p:cTn id="7" dur="500" fill="hold"/>
                                        <p:tgtEl>
                                          <p:spTgt spid="307208"/>
                                        </p:tgtEl>
                                        <p:attrNameLst>
                                          <p:attrName>ppt_x</p:attrName>
                                        </p:attrNameLst>
                                      </p:cBhvr>
                                      <p:tavLst>
                                        <p:tav tm="0">
                                          <p:val>
                                            <p:strVal val="#ppt_x-#ppt_w/2"/>
                                          </p:val>
                                        </p:tav>
                                        <p:tav tm="100000">
                                          <p:val>
                                            <p:strVal val="#ppt_x"/>
                                          </p:val>
                                        </p:tav>
                                      </p:tavLst>
                                    </p:anim>
                                    <p:anim calcmode="lin" valueType="num">
                                      <p:cBhvr>
                                        <p:cTn id="8" dur="500" fill="hold"/>
                                        <p:tgtEl>
                                          <p:spTgt spid="307208"/>
                                        </p:tgtEl>
                                        <p:attrNameLst>
                                          <p:attrName>ppt_y</p:attrName>
                                        </p:attrNameLst>
                                      </p:cBhvr>
                                      <p:tavLst>
                                        <p:tav tm="0">
                                          <p:val>
                                            <p:strVal val="#ppt_y"/>
                                          </p:val>
                                        </p:tav>
                                        <p:tav tm="100000">
                                          <p:val>
                                            <p:strVal val="#ppt_y"/>
                                          </p:val>
                                        </p:tav>
                                      </p:tavLst>
                                    </p:anim>
                                    <p:anim calcmode="lin" valueType="num">
                                      <p:cBhvr>
                                        <p:cTn id="9" dur="500" fill="hold"/>
                                        <p:tgtEl>
                                          <p:spTgt spid="307208"/>
                                        </p:tgtEl>
                                        <p:attrNameLst>
                                          <p:attrName>ppt_w</p:attrName>
                                        </p:attrNameLst>
                                      </p:cBhvr>
                                      <p:tavLst>
                                        <p:tav tm="0">
                                          <p:val>
                                            <p:fltVal val="0"/>
                                          </p:val>
                                        </p:tav>
                                        <p:tav tm="100000">
                                          <p:val>
                                            <p:strVal val="#ppt_w"/>
                                          </p:val>
                                        </p:tav>
                                      </p:tavLst>
                                    </p:anim>
                                    <p:anim calcmode="lin" valueType="num">
                                      <p:cBhvr>
                                        <p:cTn id="10" dur="500" fill="hold"/>
                                        <p:tgtEl>
                                          <p:spTgt spid="307208"/>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307209"/>
                                        </p:tgtEl>
                                        <p:attrNameLst>
                                          <p:attrName>style.visibility</p:attrName>
                                        </p:attrNameLst>
                                      </p:cBhvr>
                                      <p:to>
                                        <p:strVal val="visible"/>
                                      </p:to>
                                    </p:set>
                                    <p:anim calcmode="lin" valueType="num">
                                      <p:cBhvr>
                                        <p:cTn id="15" dur="500" fill="hold"/>
                                        <p:tgtEl>
                                          <p:spTgt spid="307209"/>
                                        </p:tgtEl>
                                        <p:attrNameLst>
                                          <p:attrName>ppt_x</p:attrName>
                                        </p:attrNameLst>
                                      </p:cBhvr>
                                      <p:tavLst>
                                        <p:tav tm="0">
                                          <p:val>
                                            <p:strVal val="#ppt_x-#ppt_w/2"/>
                                          </p:val>
                                        </p:tav>
                                        <p:tav tm="100000">
                                          <p:val>
                                            <p:strVal val="#ppt_x"/>
                                          </p:val>
                                        </p:tav>
                                      </p:tavLst>
                                    </p:anim>
                                    <p:anim calcmode="lin" valueType="num">
                                      <p:cBhvr>
                                        <p:cTn id="16" dur="500" fill="hold"/>
                                        <p:tgtEl>
                                          <p:spTgt spid="307209"/>
                                        </p:tgtEl>
                                        <p:attrNameLst>
                                          <p:attrName>ppt_y</p:attrName>
                                        </p:attrNameLst>
                                      </p:cBhvr>
                                      <p:tavLst>
                                        <p:tav tm="0">
                                          <p:val>
                                            <p:strVal val="#ppt_y"/>
                                          </p:val>
                                        </p:tav>
                                        <p:tav tm="100000">
                                          <p:val>
                                            <p:strVal val="#ppt_y"/>
                                          </p:val>
                                        </p:tav>
                                      </p:tavLst>
                                    </p:anim>
                                    <p:anim calcmode="lin" valueType="num">
                                      <p:cBhvr>
                                        <p:cTn id="17" dur="500" fill="hold"/>
                                        <p:tgtEl>
                                          <p:spTgt spid="307209"/>
                                        </p:tgtEl>
                                        <p:attrNameLst>
                                          <p:attrName>ppt_w</p:attrName>
                                        </p:attrNameLst>
                                      </p:cBhvr>
                                      <p:tavLst>
                                        <p:tav tm="0">
                                          <p:val>
                                            <p:fltVal val="0"/>
                                          </p:val>
                                        </p:tav>
                                        <p:tav tm="100000">
                                          <p:val>
                                            <p:strVal val="#ppt_w"/>
                                          </p:val>
                                        </p:tav>
                                      </p:tavLst>
                                    </p:anim>
                                    <p:anim calcmode="lin" valueType="num">
                                      <p:cBhvr>
                                        <p:cTn id="18" dur="500" fill="hold"/>
                                        <p:tgtEl>
                                          <p:spTgt spid="307209"/>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307205"/>
                                        </p:tgtEl>
                                        <p:attrNameLst>
                                          <p:attrName>style.visibility</p:attrName>
                                        </p:attrNameLst>
                                      </p:cBhvr>
                                      <p:to>
                                        <p:strVal val="visible"/>
                                      </p:to>
                                    </p:set>
                                    <p:anim calcmode="lin" valueType="num">
                                      <p:cBhvr>
                                        <p:cTn id="23" dur="500" fill="hold"/>
                                        <p:tgtEl>
                                          <p:spTgt spid="307205"/>
                                        </p:tgtEl>
                                        <p:attrNameLst>
                                          <p:attrName>ppt_x</p:attrName>
                                        </p:attrNameLst>
                                      </p:cBhvr>
                                      <p:tavLst>
                                        <p:tav tm="0">
                                          <p:val>
                                            <p:strVal val="#ppt_x-#ppt_w/2"/>
                                          </p:val>
                                        </p:tav>
                                        <p:tav tm="100000">
                                          <p:val>
                                            <p:strVal val="#ppt_x"/>
                                          </p:val>
                                        </p:tav>
                                      </p:tavLst>
                                    </p:anim>
                                    <p:anim calcmode="lin" valueType="num">
                                      <p:cBhvr>
                                        <p:cTn id="24" dur="500" fill="hold"/>
                                        <p:tgtEl>
                                          <p:spTgt spid="307205"/>
                                        </p:tgtEl>
                                        <p:attrNameLst>
                                          <p:attrName>ppt_y</p:attrName>
                                        </p:attrNameLst>
                                      </p:cBhvr>
                                      <p:tavLst>
                                        <p:tav tm="0">
                                          <p:val>
                                            <p:strVal val="#ppt_y"/>
                                          </p:val>
                                        </p:tav>
                                        <p:tav tm="100000">
                                          <p:val>
                                            <p:strVal val="#ppt_y"/>
                                          </p:val>
                                        </p:tav>
                                      </p:tavLst>
                                    </p:anim>
                                    <p:anim calcmode="lin" valueType="num">
                                      <p:cBhvr>
                                        <p:cTn id="25" dur="500" fill="hold"/>
                                        <p:tgtEl>
                                          <p:spTgt spid="307205"/>
                                        </p:tgtEl>
                                        <p:attrNameLst>
                                          <p:attrName>ppt_w</p:attrName>
                                        </p:attrNameLst>
                                      </p:cBhvr>
                                      <p:tavLst>
                                        <p:tav tm="0">
                                          <p:val>
                                            <p:fltVal val="0"/>
                                          </p:val>
                                        </p:tav>
                                        <p:tav tm="100000">
                                          <p:val>
                                            <p:strVal val="#ppt_w"/>
                                          </p:val>
                                        </p:tav>
                                      </p:tavLst>
                                    </p:anim>
                                    <p:anim calcmode="lin" valueType="num">
                                      <p:cBhvr>
                                        <p:cTn id="26" dur="500" fill="hold"/>
                                        <p:tgtEl>
                                          <p:spTgt spid="307205"/>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307210"/>
                                        </p:tgtEl>
                                        <p:attrNameLst>
                                          <p:attrName>style.visibility</p:attrName>
                                        </p:attrNameLst>
                                      </p:cBhvr>
                                      <p:to>
                                        <p:strVal val="visible"/>
                                      </p:to>
                                    </p:set>
                                    <p:anim calcmode="lin" valueType="num">
                                      <p:cBhvr>
                                        <p:cTn id="31" dur="500" fill="hold"/>
                                        <p:tgtEl>
                                          <p:spTgt spid="307210"/>
                                        </p:tgtEl>
                                        <p:attrNameLst>
                                          <p:attrName>ppt_x</p:attrName>
                                        </p:attrNameLst>
                                      </p:cBhvr>
                                      <p:tavLst>
                                        <p:tav tm="0">
                                          <p:val>
                                            <p:strVal val="#ppt_x-#ppt_w/2"/>
                                          </p:val>
                                        </p:tav>
                                        <p:tav tm="100000">
                                          <p:val>
                                            <p:strVal val="#ppt_x"/>
                                          </p:val>
                                        </p:tav>
                                      </p:tavLst>
                                    </p:anim>
                                    <p:anim calcmode="lin" valueType="num">
                                      <p:cBhvr>
                                        <p:cTn id="32" dur="500" fill="hold"/>
                                        <p:tgtEl>
                                          <p:spTgt spid="307210"/>
                                        </p:tgtEl>
                                        <p:attrNameLst>
                                          <p:attrName>ppt_y</p:attrName>
                                        </p:attrNameLst>
                                      </p:cBhvr>
                                      <p:tavLst>
                                        <p:tav tm="0">
                                          <p:val>
                                            <p:strVal val="#ppt_y"/>
                                          </p:val>
                                        </p:tav>
                                        <p:tav tm="100000">
                                          <p:val>
                                            <p:strVal val="#ppt_y"/>
                                          </p:val>
                                        </p:tav>
                                      </p:tavLst>
                                    </p:anim>
                                    <p:anim calcmode="lin" valueType="num">
                                      <p:cBhvr>
                                        <p:cTn id="33" dur="500" fill="hold"/>
                                        <p:tgtEl>
                                          <p:spTgt spid="307210"/>
                                        </p:tgtEl>
                                        <p:attrNameLst>
                                          <p:attrName>ppt_w</p:attrName>
                                        </p:attrNameLst>
                                      </p:cBhvr>
                                      <p:tavLst>
                                        <p:tav tm="0">
                                          <p:val>
                                            <p:fltVal val="0"/>
                                          </p:val>
                                        </p:tav>
                                        <p:tav tm="100000">
                                          <p:val>
                                            <p:strVal val="#ppt_w"/>
                                          </p:val>
                                        </p:tav>
                                      </p:tavLst>
                                    </p:anim>
                                    <p:anim calcmode="lin" valueType="num">
                                      <p:cBhvr>
                                        <p:cTn id="34" dur="500" fill="hold"/>
                                        <p:tgtEl>
                                          <p:spTgt spid="3072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5" grpId="0" autoUpdateAnimBg="0"/>
      <p:bldP spid="307208" grpId="0" autoUpdateAnimBg="0"/>
      <p:bldP spid="307209" grpId="0" autoUpdateAnimBg="0"/>
      <p:bldP spid="30721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0" y="44450"/>
            <a:ext cx="9144000" cy="563563"/>
          </a:xfrm>
          <a:prstGeom prst="rect">
            <a:avLst/>
          </a:prstGeom>
        </p:spPr>
        <p:txBody>
          <a:bodyPr/>
          <a:lstStyle/>
          <a:p>
            <a:pPr eaLnBrk="1" hangingPunct="1"/>
            <a:r>
              <a:rPr lang="zh-CN" altLang="en-US" sz="2800" dirty="0">
                <a:solidFill>
                  <a:srgbClr val="000000"/>
                </a:solidFill>
                <a:cs typeface="Courier New" pitchFamily="49" charset="0"/>
              </a:rPr>
              <a:t>分支限界法</a:t>
            </a:r>
            <a:r>
              <a:rPr lang="zh-CN" altLang="en-US" dirty="0">
                <a:solidFill>
                  <a:srgbClr val="000000"/>
                </a:solidFill>
                <a:cs typeface="Courier New" pitchFamily="49" charset="0"/>
              </a:rPr>
              <a:t>的求解步骤</a:t>
            </a:r>
            <a:endParaRPr lang="zh-CN" altLang="en-US" sz="2800" dirty="0">
              <a:solidFill>
                <a:srgbClr val="000000"/>
              </a:solidFill>
              <a:cs typeface="Courier New" pitchFamily="49" charset="0"/>
            </a:endParaRPr>
          </a:p>
        </p:txBody>
      </p:sp>
      <p:sp>
        <p:nvSpPr>
          <p:cNvPr id="2258947" name="Rectangle 3"/>
          <p:cNvSpPr>
            <a:spLocks noGrp="1" noChangeArrowheads="1"/>
          </p:cNvSpPr>
          <p:nvPr>
            <p:ph type="body" idx="4294967295"/>
          </p:nvPr>
        </p:nvSpPr>
        <p:spPr>
          <a:xfrm>
            <a:off x="209881" y="751527"/>
            <a:ext cx="8893175" cy="5976938"/>
          </a:xfrm>
          <a:prstGeom prst="rect">
            <a:avLst/>
          </a:prstGeom>
        </p:spPr>
        <p:txBody>
          <a:bodyPr/>
          <a:lstStyle/>
          <a:p>
            <a:pPr marL="609600" indent="-609600" eaLnBrk="1" hangingPunct="1">
              <a:lnSpc>
                <a:spcPct val="150000"/>
              </a:lnSpc>
              <a:spcBef>
                <a:spcPts val="600"/>
              </a:spcBef>
              <a:buFont typeface="+mj-lt"/>
              <a:buAutoNum type="arabicPeriod"/>
            </a:pPr>
            <a:r>
              <a:rPr lang="zh-CN" altLang="en-US" sz="2200" dirty="0">
                <a:solidFill>
                  <a:srgbClr val="000000"/>
                </a:solidFill>
              </a:rPr>
              <a:t>定义解空间（对解编码）</a:t>
            </a:r>
            <a:endParaRPr lang="en-US" altLang="zh-CN" sz="2200" dirty="0">
              <a:solidFill>
                <a:srgbClr val="000000"/>
              </a:solidFill>
            </a:endParaRPr>
          </a:p>
          <a:p>
            <a:pPr marL="609600" indent="-609600" eaLnBrk="1" hangingPunct="1">
              <a:lnSpc>
                <a:spcPct val="150000"/>
              </a:lnSpc>
              <a:spcBef>
                <a:spcPts val="600"/>
              </a:spcBef>
              <a:buFont typeface="+mj-lt"/>
              <a:buAutoNum type="arabicPeriod"/>
            </a:pPr>
            <a:r>
              <a:rPr lang="zh-CN" altLang="en-US" sz="2200" dirty="0">
                <a:solidFill>
                  <a:srgbClr val="000000"/>
                </a:solidFill>
              </a:rPr>
              <a:t>确定解空间的树结构</a:t>
            </a:r>
            <a:endParaRPr lang="en-US" altLang="zh-CN" sz="2200" dirty="0">
              <a:solidFill>
                <a:srgbClr val="000000"/>
              </a:solidFill>
            </a:endParaRPr>
          </a:p>
          <a:p>
            <a:pPr marL="609600" indent="-609600" eaLnBrk="1" hangingPunct="1">
              <a:lnSpc>
                <a:spcPct val="150000"/>
              </a:lnSpc>
              <a:spcBef>
                <a:spcPts val="600"/>
              </a:spcBef>
              <a:buFont typeface="+mj-lt"/>
              <a:buAutoNum type="arabicPeriod"/>
            </a:pPr>
            <a:r>
              <a:rPr lang="zh-CN" altLang="en-US" sz="2200" dirty="0">
                <a:solidFill>
                  <a:srgbClr val="000000"/>
                </a:solidFill>
              </a:rPr>
              <a:t>按</a:t>
            </a:r>
            <a:r>
              <a:rPr lang="en-US" altLang="zh-CN" sz="2200" dirty="0">
                <a:solidFill>
                  <a:srgbClr val="000000"/>
                </a:solidFill>
              </a:rPr>
              <a:t>BFS</a:t>
            </a:r>
            <a:r>
              <a:rPr lang="zh-CN" altLang="en-US" sz="2200" dirty="0">
                <a:solidFill>
                  <a:srgbClr val="000000"/>
                </a:solidFill>
              </a:rPr>
              <a:t>等方式搜索</a:t>
            </a:r>
            <a:endParaRPr lang="en-US" altLang="zh-CN" sz="2200" dirty="0">
              <a:solidFill>
                <a:srgbClr val="000000"/>
              </a:solidFill>
            </a:endParaRPr>
          </a:p>
          <a:p>
            <a:pPr marL="1044000" lvl="1" indent="-432000" eaLnBrk="1" hangingPunct="1">
              <a:lnSpc>
                <a:spcPct val="150000"/>
              </a:lnSpc>
              <a:spcBef>
                <a:spcPts val="600"/>
              </a:spcBef>
              <a:buFont typeface="+mj-ea"/>
              <a:buAutoNum type="circleNumDbPlain"/>
            </a:pPr>
            <a:r>
              <a:rPr lang="zh-CN" altLang="en-US" sz="2200" dirty="0">
                <a:solidFill>
                  <a:srgbClr val="000000"/>
                </a:solidFill>
              </a:rPr>
              <a:t>每个活结点仅有一次机会变成扩展结点</a:t>
            </a:r>
            <a:endParaRPr lang="en-US" altLang="zh-CN" sz="2200" dirty="0">
              <a:solidFill>
                <a:srgbClr val="000000"/>
              </a:solidFill>
            </a:endParaRPr>
          </a:p>
          <a:p>
            <a:pPr marL="1044000" lvl="1" indent="-432000" eaLnBrk="1" hangingPunct="1">
              <a:lnSpc>
                <a:spcPct val="150000"/>
              </a:lnSpc>
              <a:spcBef>
                <a:spcPts val="600"/>
              </a:spcBef>
              <a:buFont typeface="+mj-ea"/>
              <a:buAutoNum type="circleNumDbPlain"/>
            </a:pPr>
            <a:r>
              <a:rPr lang="zh-CN" altLang="en-US" sz="2200" dirty="0">
                <a:solidFill>
                  <a:srgbClr val="000000"/>
                </a:solidFill>
              </a:rPr>
              <a:t>由扩展结点生成一步可达的新结点</a:t>
            </a:r>
          </a:p>
          <a:p>
            <a:pPr marL="1044000" lvl="1" indent="-432000" eaLnBrk="1" hangingPunct="1">
              <a:lnSpc>
                <a:spcPct val="150000"/>
              </a:lnSpc>
              <a:spcBef>
                <a:spcPts val="600"/>
              </a:spcBef>
              <a:buFont typeface="+mj-ea"/>
              <a:buAutoNum type="circleNumDbPlain"/>
            </a:pPr>
            <a:r>
              <a:rPr lang="zh-CN" altLang="en-US" sz="2200" dirty="0">
                <a:solidFill>
                  <a:srgbClr val="000000"/>
                </a:solidFill>
              </a:rPr>
              <a:t>在新结点中，删除不可能导出最优解的结点（限界策略）</a:t>
            </a:r>
          </a:p>
          <a:p>
            <a:pPr marL="1044000" lvl="1" indent="-432000" eaLnBrk="1" hangingPunct="1">
              <a:lnSpc>
                <a:spcPct val="150000"/>
              </a:lnSpc>
              <a:spcBef>
                <a:spcPts val="600"/>
              </a:spcBef>
              <a:buFont typeface="+mj-ea"/>
              <a:buAutoNum type="circleNumDbPlain"/>
            </a:pPr>
            <a:r>
              <a:rPr lang="zh-CN" altLang="en-US" sz="2200" dirty="0">
                <a:solidFill>
                  <a:srgbClr val="000000"/>
                </a:solidFill>
              </a:rPr>
              <a:t>将剩余的新结点加入</a:t>
            </a:r>
            <a:r>
              <a:rPr lang="zh-CN" altLang="en-US" sz="2200" dirty="0">
                <a:solidFill>
                  <a:srgbClr val="CC0000"/>
                </a:solidFill>
              </a:rPr>
              <a:t>活动表（队列）</a:t>
            </a:r>
            <a:r>
              <a:rPr lang="zh-CN" altLang="en-US" sz="2200" dirty="0">
                <a:solidFill>
                  <a:srgbClr val="000000"/>
                </a:solidFill>
              </a:rPr>
              <a:t>中</a:t>
            </a:r>
          </a:p>
          <a:p>
            <a:pPr marL="1044000" lvl="1" indent="-432000" eaLnBrk="1" hangingPunct="1">
              <a:lnSpc>
                <a:spcPct val="150000"/>
              </a:lnSpc>
              <a:spcBef>
                <a:spcPts val="600"/>
              </a:spcBef>
              <a:buFont typeface="+mj-ea"/>
              <a:buAutoNum type="circleNumDbPlain"/>
            </a:pPr>
            <a:r>
              <a:rPr lang="zh-CN" altLang="en-US" sz="2200" dirty="0">
                <a:solidFill>
                  <a:srgbClr val="000000"/>
                </a:solidFill>
              </a:rPr>
              <a:t>从活动表中选择结点再扩展（分支策略）</a:t>
            </a:r>
          </a:p>
          <a:p>
            <a:pPr marL="1044000" lvl="1" indent="-432000" eaLnBrk="1" hangingPunct="1">
              <a:lnSpc>
                <a:spcPct val="150000"/>
              </a:lnSpc>
              <a:spcBef>
                <a:spcPts val="600"/>
              </a:spcBef>
              <a:buFont typeface="+mj-ea"/>
              <a:buAutoNum type="circleNumDbPlain"/>
            </a:pPr>
            <a:r>
              <a:rPr lang="zh-CN" altLang="en-US" sz="2200" dirty="0">
                <a:solidFill>
                  <a:srgbClr val="000000"/>
                </a:solidFill>
              </a:rPr>
              <a:t>直至活动表为空</a:t>
            </a:r>
            <a:endParaRPr lang="en-US" altLang="zh-CN" sz="2200" dirty="0">
              <a:solidFill>
                <a:srgbClr val="000000"/>
              </a:solidFill>
            </a:endParaRPr>
          </a:p>
        </p:txBody>
      </p:sp>
    </p:spTree>
    <p:extLst>
      <p:ext uri="{BB962C8B-B14F-4D97-AF65-F5344CB8AC3E}">
        <p14:creationId xmlns:p14="http://schemas.microsoft.com/office/powerpoint/2010/main" val="2592629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4294967295"/>
          </p:nvPr>
        </p:nvSpPr>
        <p:spPr>
          <a:xfrm>
            <a:off x="6553200" y="6245225"/>
            <a:ext cx="2133600" cy="476250"/>
          </a:xfrm>
          <a:prstGeom prst="rect">
            <a:avLst/>
          </a:prstGeom>
        </p:spPr>
        <p:txBody>
          <a:bodyPr/>
          <a:lstStyle/>
          <a:p>
            <a:fld id="{37942B52-2CBE-41FC-8A2C-707738152A38}" type="slidenum">
              <a:rPr lang="zh-CN" altLang="en-US"/>
              <a:pPr/>
              <a:t>80</a:t>
            </a:fld>
            <a:endParaRPr lang="en-US" altLang="zh-CN"/>
          </a:p>
        </p:txBody>
      </p:sp>
      <p:sp>
        <p:nvSpPr>
          <p:cNvPr id="406530" name="Rectangle 2"/>
          <p:cNvSpPr>
            <a:spLocks noGrp="1" noChangeArrowheads="1"/>
          </p:cNvSpPr>
          <p:nvPr>
            <p:ph type="title"/>
          </p:nvPr>
        </p:nvSpPr>
        <p:spPr>
          <a:xfrm>
            <a:off x="457200" y="549275"/>
            <a:ext cx="8229600" cy="576263"/>
          </a:xfrm>
        </p:spPr>
        <p:txBody>
          <a:bodyPr/>
          <a:lstStyle/>
          <a:p>
            <a:r>
              <a:rPr lang="zh-CN" altLang="en-US" sz="4000"/>
              <a:t>  </a:t>
            </a:r>
          </a:p>
        </p:txBody>
      </p:sp>
      <p:sp>
        <p:nvSpPr>
          <p:cNvPr id="406532" name="Text Box 4"/>
          <p:cNvSpPr txBox="1">
            <a:spLocks noChangeArrowheads="1"/>
          </p:cNvSpPr>
          <p:nvPr/>
        </p:nvSpPr>
        <p:spPr bwMode="auto">
          <a:xfrm>
            <a:off x="323850" y="1268413"/>
            <a:ext cx="81359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400" i="0">
                <a:effectLst/>
                <a:latin typeface="楷体_GB2312" pitchFamily="49" charset="-122"/>
                <a:ea typeface="楷体_GB2312" pitchFamily="49" charset="-122"/>
              </a:rPr>
              <a:t>（</a:t>
            </a:r>
            <a:r>
              <a:rPr lang="en-US" altLang="zh-CN" sz="2400" i="0">
                <a:effectLst/>
                <a:latin typeface="楷体_GB2312" pitchFamily="49" charset="-122"/>
                <a:ea typeface="楷体_GB2312" pitchFamily="49" charset="-122"/>
              </a:rPr>
              <a:t>1</a:t>
            </a:r>
            <a:r>
              <a:rPr lang="zh-CN" altLang="en-US" sz="2400" i="0">
                <a:effectLst/>
                <a:latin typeface="楷体_GB2312" pitchFamily="49" charset="-122"/>
                <a:ea typeface="楷体_GB2312" pitchFamily="49" charset="-122"/>
              </a:rPr>
              <a:t>）</a:t>
            </a:r>
            <a:r>
              <a:rPr lang="en-US" altLang="zh-CN" sz="2400" b="1" i="0">
                <a:solidFill>
                  <a:srgbClr val="CC0000"/>
                </a:solidFill>
                <a:effectLst/>
                <a:latin typeface="Times New Roman" pitchFamily="18" charset="0"/>
                <a:ea typeface="楷体_GB2312" pitchFamily="49" charset="-122"/>
              </a:rPr>
              <a:t>s=n-1</a:t>
            </a:r>
            <a:r>
              <a:rPr lang="zh-CN" altLang="en-US" sz="2400" b="1" i="0">
                <a:solidFill>
                  <a:srgbClr val="CC0000"/>
                </a:solidFill>
                <a:effectLst/>
                <a:latin typeface="Times New Roman" pitchFamily="18" charset="0"/>
                <a:ea typeface="楷体_GB2312" pitchFamily="49" charset="-122"/>
              </a:rPr>
              <a:t>的情形：</a:t>
            </a:r>
            <a:r>
              <a:rPr lang="zh-CN" altLang="en-US" sz="2400" i="0">
                <a:effectLst/>
                <a:latin typeface="Times New Roman" pitchFamily="18" charset="0"/>
                <a:ea typeface="楷体_GB2312" pitchFamily="49" charset="-122"/>
              </a:rPr>
              <a:t>此时已排定</a:t>
            </a:r>
            <a:r>
              <a:rPr lang="en-US" altLang="zh-CN" sz="2400" i="0">
                <a:effectLst/>
                <a:latin typeface="Times New Roman" pitchFamily="18" charset="0"/>
                <a:ea typeface="楷体_GB2312" pitchFamily="49" charset="-122"/>
              </a:rPr>
              <a:t>n-1</a:t>
            </a:r>
            <a:r>
              <a:rPr lang="zh-CN" altLang="en-US" sz="2400" i="0">
                <a:effectLst/>
                <a:latin typeface="Times New Roman" pitchFamily="18" charset="0"/>
                <a:ea typeface="楷体_GB2312" pitchFamily="49" charset="-122"/>
              </a:rPr>
              <a:t>块电路板，故</a:t>
            </a:r>
            <a:r>
              <a:rPr lang="zh-CN" altLang="en-US" sz="2400" b="1" i="0">
                <a:solidFill>
                  <a:schemeClr val="accent2"/>
                </a:solidFill>
                <a:effectLst/>
                <a:latin typeface="Times New Roman" pitchFamily="18" charset="0"/>
                <a:ea typeface="楷体_GB2312" pitchFamily="49" charset="-122"/>
              </a:rPr>
              <a:t>当前扩展结点是排列树中的一个叶结点的父结点</a:t>
            </a:r>
            <a:r>
              <a:rPr lang="zh-CN" altLang="en-US" sz="2400" i="0">
                <a:effectLst/>
                <a:latin typeface="Times New Roman" pitchFamily="18" charset="0"/>
                <a:ea typeface="楷体_GB2312" pitchFamily="49" charset="-122"/>
              </a:rPr>
              <a:t>。</a:t>
            </a:r>
          </a:p>
        </p:txBody>
      </p:sp>
      <p:sp>
        <p:nvSpPr>
          <p:cNvPr id="406533" name="Text Box 5"/>
          <p:cNvSpPr txBox="1">
            <a:spLocks noChangeArrowheads="1"/>
          </p:cNvSpPr>
          <p:nvPr/>
        </p:nvSpPr>
        <p:spPr bwMode="auto">
          <a:xfrm>
            <a:off x="250825" y="2924175"/>
            <a:ext cx="878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400" i="0">
                <a:effectLst/>
                <a:latin typeface="楷体_GB2312" pitchFamily="49" charset="-122"/>
                <a:ea typeface="楷体_GB2312" pitchFamily="49" charset="-122"/>
              </a:rPr>
              <a:t>（</a:t>
            </a:r>
            <a:r>
              <a:rPr lang="en-US" altLang="zh-CN" sz="2400" i="0">
                <a:effectLst/>
                <a:latin typeface="楷体_GB2312" pitchFamily="49" charset="-122"/>
                <a:ea typeface="楷体_GB2312" pitchFamily="49" charset="-122"/>
              </a:rPr>
              <a:t>2</a:t>
            </a:r>
            <a:r>
              <a:rPr lang="zh-CN" altLang="en-US" sz="2400" i="0">
                <a:effectLst/>
                <a:latin typeface="楷体_GB2312" pitchFamily="49" charset="-122"/>
                <a:ea typeface="楷体_GB2312" pitchFamily="49" charset="-122"/>
              </a:rPr>
              <a:t>）</a:t>
            </a:r>
            <a:r>
              <a:rPr lang="zh-CN" altLang="en-US" sz="2400" b="1" i="0">
                <a:solidFill>
                  <a:srgbClr val="CC0000"/>
                </a:solidFill>
                <a:effectLst/>
                <a:latin typeface="楷体_GB2312" pitchFamily="49" charset="-122"/>
                <a:ea typeface="楷体_GB2312" pitchFamily="49" charset="-122"/>
              </a:rPr>
              <a:t>当</a:t>
            </a:r>
            <a:r>
              <a:rPr lang="en-US" altLang="zh-CN" sz="2400" b="1" i="0">
                <a:solidFill>
                  <a:srgbClr val="CC0000"/>
                </a:solidFill>
                <a:effectLst/>
                <a:latin typeface="楷体_GB2312" pitchFamily="49" charset="-122"/>
                <a:ea typeface="楷体_GB2312" pitchFamily="49" charset="-122"/>
              </a:rPr>
              <a:t>s&lt;n-1</a:t>
            </a:r>
            <a:r>
              <a:rPr lang="zh-CN" altLang="en-US" sz="2400" b="1" i="0">
                <a:solidFill>
                  <a:srgbClr val="CC0000"/>
                </a:solidFill>
                <a:effectLst/>
                <a:latin typeface="楷体_GB2312" pitchFamily="49" charset="-122"/>
                <a:ea typeface="楷体_GB2312" pitchFamily="49" charset="-122"/>
              </a:rPr>
              <a:t>时：</a:t>
            </a:r>
            <a:r>
              <a:rPr lang="zh-CN" altLang="en-US" sz="2400" b="1" i="0">
                <a:solidFill>
                  <a:schemeClr val="accent2"/>
                </a:solidFill>
                <a:effectLst/>
                <a:latin typeface="Times New Roman" pitchFamily="18" charset="0"/>
                <a:ea typeface="楷体_GB2312" pitchFamily="49" charset="-122"/>
              </a:rPr>
              <a:t>算法依次产生当前扩展结点的所有儿子结点</a:t>
            </a:r>
            <a:r>
              <a:rPr lang="zh-CN" altLang="en-US" sz="2400" i="0">
                <a:effectLst/>
                <a:latin typeface="楷体_GB2312" pitchFamily="49" charset="-122"/>
                <a:ea typeface="楷体_GB2312" pitchFamily="49" charset="-122"/>
              </a:rPr>
              <a:t>。</a:t>
            </a:r>
          </a:p>
        </p:txBody>
      </p:sp>
      <p:sp>
        <p:nvSpPr>
          <p:cNvPr id="406534" name="Text Box 6"/>
          <p:cNvSpPr txBox="1">
            <a:spLocks noChangeArrowheads="1"/>
          </p:cNvSpPr>
          <p:nvPr/>
        </p:nvSpPr>
        <p:spPr bwMode="auto">
          <a:xfrm>
            <a:off x="827088" y="692150"/>
            <a:ext cx="746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400" i="0">
                <a:solidFill>
                  <a:schemeClr val="hlink"/>
                </a:solidFill>
                <a:effectLst/>
                <a:latin typeface="黑体" pitchFamily="2" charset="-122"/>
                <a:ea typeface="黑体" pitchFamily="2" charset="-122"/>
              </a:rPr>
              <a:t>算法将当前扩展结点分为两种情形处理：</a:t>
            </a:r>
          </a:p>
        </p:txBody>
      </p:sp>
      <p:sp>
        <p:nvSpPr>
          <p:cNvPr id="406535" name="Text Box 7"/>
          <p:cNvSpPr txBox="1">
            <a:spLocks noChangeArrowheads="1"/>
          </p:cNvSpPr>
          <p:nvPr/>
        </p:nvSpPr>
        <p:spPr bwMode="auto">
          <a:xfrm>
            <a:off x="827088" y="2205038"/>
            <a:ext cx="7467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9900FF"/>
              </a:buClr>
              <a:buFont typeface="Wingdings" pitchFamily="2" charset="2"/>
              <a:buChar char="Ø"/>
            </a:pPr>
            <a:r>
              <a:rPr lang="en-US" altLang="zh-CN" sz="2000" i="0">
                <a:effectLst/>
                <a:latin typeface="Times New Roman" pitchFamily="18" charset="0"/>
                <a:ea typeface="楷体_GB2312" pitchFamily="49" charset="-122"/>
              </a:rPr>
              <a:t>x</a:t>
            </a:r>
            <a:r>
              <a:rPr lang="zh-CN" altLang="en-US" sz="2000" i="0">
                <a:effectLst/>
                <a:latin typeface="Times New Roman" pitchFamily="18" charset="0"/>
                <a:ea typeface="楷体_GB2312" pitchFamily="49" charset="-122"/>
              </a:rPr>
              <a:t>表示相应于该叶结点的电路板排列。计算出与</a:t>
            </a:r>
            <a:r>
              <a:rPr lang="en-US" altLang="zh-CN" sz="2000" i="0">
                <a:effectLst/>
                <a:latin typeface="Times New Roman" pitchFamily="18" charset="0"/>
                <a:ea typeface="楷体_GB2312" pitchFamily="49" charset="-122"/>
              </a:rPr>
              <a:t>x</a:t>
            </a:r>
            <a:r>
              <a:rPr lang="zh-CN" altLang="en-US" sz="2000" i="0">
                <a:effectLst/>
                <a:latin typeface="Times New Roman" pitchFamily="18" charset="0"/>
                <a:ea typeface="楷体_GB2312" pitchFamily="49" charset="-122"/>
              </a:rPr>
              <a:t>相应的密度，并在必要时更新当前最优值和相应的当前最优解</a:t>
            </a:r>
            <a:r>
              <a:rPr lang="en-US" altLang="zh-CN" sz="2000" i="0">
                <a:effectLst/>
                <a:latin typeface="Times New Roman" pitchFamily="18" charset="0"/>
                <a:ea typeface="楷体_GB2312" pitchFamily="49" charset="-122"/>
              </a:rPr>
              <a:t>。</a:t>
            </a:r>
            <a:endParaRPr lang="zh-CN" altLang="en-US" i="0">
              <a:solidFill>
                <a:schemeClr val="accent2"/>
              </a:solidFill>
              <a:effectLst/>
              <a:latin typeface="Times New Roman" pitchFamily="18" charset="0"/>
              <a:ea typeface="华文行楷" pitchFamily="2" charset="-122"/>
            </a:endParaRPr>
          </a:p>
        </p:txBody>
      </p:sp>
      <p:sp>
        <p:nvSpPr>
          <p:cNvPr id="406536" name="Text Box 8"/>
          <p:cNvSpPr txBox="1">
            <a:spLocks noChangeArrowheads="1"/>
          </p:cNvSpPr>
          <p:nvPr/>
        </p:nvSpPr>
        <p:spPr bwMode="auto">
          <a:xfrm>
            <a:off x="827088" y="3644900"/>
            <a:ext cx="7467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chemeClr val="hlink"/>
              </a:buClr>
              <a:buFont typeface="Wingdings" pitchFamily="2" charset="2"/>
              <a:buChar char="Ø"/>
            </a:pPr>
            <a:r>
              <a:rPr lang="zh-CN" altLang="en-US" sz="2000" i="0">
                <a:effectLst/>
                <a:latin typeface="楷体_GB2312" pitchFamily="49" charset="-122"/>
                <a:ea typeface="楷体_GB2312" pitchFamily="49" charset="-122"/>
              </a:rPr>
              <a:t>对于当前扩展结点的每一个儿子结点</a:t>
            </a:r>
            <a:r>
              <a:rPr lang="en-US" altLang="zh-CN" sz="2000" i="0">
                <a:effectLst/>
                <a:latin typeface="楷体_GB2312" pitchFamily="49" charset="-122"/>
                <a:ea typeface="楷体_GB2312" pitchFamily="49" charset="-122"/>
              </a:rPr>
              <a:t>N，</a:t>
            </a:r>
            <a:r>
              <a:rPr lang="zh-CN" altLang="en-US" sz="2000" i="0">
                <a:effectLst/>
                <a:latin typeface="楷体_GB2312" pitchFamily="49" charset="-122"/>
                <a:ea typeface="楷体_GB2312" pitchFamily="49" charset="-122"/>
              </a:rPr>
              <a:t>计算出其相应的密度</a:t>
            </a:r>
            <a:r>
              <a:rPr lang="en-US" altLang="zh-CN" sz="2000" i="0">
                <a:effectLst/>
                <a:latin typeface="楷体_GB2312" pitchFamily="49" charset="-122"/>
                <a:ea typeface="楷体_GB2312" pitchFamily="49" charset="-122"/>
              </a:rPr>
              <a:t>N.cd。</a:t>
            </a:r>
          </a:p>
        </p:txBody>
      </p:sp>
      <p:sp>
        <p:nvSpPr>
          <p:cNvPr id="406537" name="Text Box 9"/>
          <p:cNvSpPr txBox="1">
            <a:spLocks noChangeArrowheads="1"/>
          </p:cNvSpPr>
          <p:nvPr/>
        </p:nvSpPr>
        <p:spPr bwMode="auto">
          <a:xfrm>
            <a:off x="827088" y="4652963"/>
            <a:ext cx="7467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chemeClr val="hlink"/>
              </a:buClr>
              <a:buFont typeface="Wingdings" pitchFamily="2" charset="2"/>
              <a:buChar char="Ø"/>
            </a:pPr>
            <a:r>
              <a:rPr lang="zh-CN" altLang="en-US" sz="2000" i="0">
                <a:effectLst/>
                <a:latin typeface="楷体_GB2312" pitchFamily="49" charset="-122"/>
                <a:ea typeface="楷体_GB2312" pitchFamily="49" charset="-122"/>
              </a:rPr>
              <a:t>当</a:t>
            </a:r>
            <a:r>
              <a:rPr lang="en-US" altLang="zh-CN" sz="2000" i="0">
                <a:effectLst/>
                <a:latin typeface="楷体_GB2312" pitchFamily="49" charset="-122"/>
                <a:ea typeface="楷体_GB2312" pitchFamily="49" charset="-122"/>
              </a:rPr>
              <a:t>N.cd&lt;</a:t>
            </a:r>
            <a:r>
              <a:rPr lang="zh-CN" altLang="en-US" sz="2000" b="1" i="0">
                <a:solidFill>
                  <a:srgbClr val="CC0000"/>
                </a:solidFill>
                <a:effectLst/>
                <a:latin typeface="楷体_GB2312" pitchFamily="49" charset="-122"/>
                <a:ea typeface="楷体_GB2312" pitchFamily="49" charset="-122"/>
              </a:rPr>
              <a:t>当前最小密度</a:t>
            </a:r>
            <a:r>
              <a:rPr lang="en-US" altLang="zh-CN" sz="2000" b="1" i="0">
                <a:solidFill>
                  <a:srgbClr val="CC0000"/>
                </a:solidFill>
                <a:effectLst/>
                <a:latin typeface="楷体_GB2312" pitchFamily="49" charset="-122"/>
                <a:ea typeface="楷体_GB2312" pitchFamily="49" charset="-122"/>
              </a:rPr>
              <a:t>bestd</a:t>
            </a:r>
            <a:r>
              <a:rPr lang="zh-CN" altLang="en-US" sz="2000" i="0">
                <a:effectLst/>
                <a:latin typeface="楷体_GB2312" pitchFamily="49" charset="-122"/>
                <a:ea typeface="楷体_GB2312" pitchFamily="49" charset="-122"/>
              </a:rPr>
              <a:t>时，将该儿子结点</a:t>
            </a:r>
            <a:r>
              <a:rPr lang="en-US" altLang="zh-CN" sz="2000" i="0">
                <a:effectLst/>
                <a:latin typeface="楷体_GB2312" pitchFamily="49" charset="-122"/>
                <a:ea typeface="楷体_GB2312" pitchFamily="49" charset="-122"/>
              </a:rPr>
              <a:t>N</a:t>
            </a:r>
            <a:r>
              <a:rPr lang="zh-CN" altLang="en-US" sz="2000" i="0">
                <a:effectLst/>
                <a:latin typeface="楷体_GB2312" pitchFamily="49" charset="-122"/>
                <a:ea typeface="楷体_GB2312" pitchFamily="49" charset="-122"/>
              </a:rPr>
              <a:t>插入到活结点优先队列中。反之，可将结点</a:t>
            </a:r>
            <a:r>
              <a:rPr lang="en-US" altLang="zh-CN" sz="2000" i="0">
                <a:effectLst/>
                <a:latin typeface="楷体_GB2312" pitchFamily="49" charset="-122"/>
                <a:ea typeface="楷体_GB2312" pitchFamily="49" charset="-122"/>
              </a:rPr>
              <a:t>N</a:t>
            </a:r>
            <a:r>
              <a:rPr lang="zh-CN" altLang="en-US" sz="2000" i="0">
                <a:effectLst/>
                <a:latin typeface="楷体_GB2312" pitchFamily="49" charset="-122"/>
                <a:ea typeface="楷体_GB2312" pitchFamily="49" charset="-122"/>
              </a:rPr>
              <a:t>舍去。</a:t>
            </a:r>
          </a:p>
        </p:txBody>
      </p:sp>
    </p:spTree>
    <p:extLst>
      <p:ext uri="{BB962C8B-B14F-4D97-AF65-F5344CB8AC3E}">
        <p14:creationId xmlns:p14="http://schemas.microsoft.com/office/powerpoint/2010/main" val="14077863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2" fill="hold" grpId="0" nodeType="clickEffect">
                                  <p:stCondLst>
                                    <p:cond delay="0"/>
                                  </p:stCondLst>
                                  <p:childTnLst>
                                    <p:set>
                                      <p:cBhvr>
                                        <p:cTn id="6" dur="1" fill="hold">
                                          <p:stCondLst>
                                            <p:cond delay="0"/>
                                          </p:stCondLst>
                                        </p:cTn>
                                        <p:tgtEl>
                                          <p:spTgt spid="406532"/>
                                        </p:tgtEl>
                                        <p:attrNameLst>
                                          <p:attrName>style.visibility</p:attrName>
                                        </p:attrNameLst>
                                      </p:cBhvr>
                                      <p:to>
                                        <p:strVal val="visible"/>
                                      </p:to>
                                    </p:set>
                                    <p:anim calcmode="lin" valueType="num">
                                      <p:cBhvr>
                                        <p:cTn id="7" dur="500" fill="hold"/>
                                        <p:tgtEl>
                                          <p:spTgt spid="406532"/>
                                        </p:tgtEl>
                                        <p:attrNameLst>
                                          <p:attrName>ppt_x</p:attrName>
                                        </p:attrNameLst>
                                      </p:cBhvr>
                                      <p:tavLst>
                                        <p:tav tm="0">
                                          <p:val>
                                            <p:strVal val="#ppt_x+#ppt_w/2"/>
                                          </p:val>
                                        </p:tav>
                                        <p:tav tm="100000">
                                          <p:val>
                                            <p:strVal val="#ppt_x"/>
                                          </p:val>
                                        </p:tav>
                                      </p:tavLst>
                                    </p:anim>
                                    <p:anim calcmode="lin" valueType="num">
                                      <p:cBhvr>
                                        <p:cTn id="8" dur="500" fill="hold"/>
                                        <p:tgtEl>
                                          <p:spTgt spid="406532"/>
                                        </p:tgtEl>
                                        <p:attrNameLst>
                                          <p:attrName>ppt_y</p:attrName>
                                        </p:attrNameLst>
                                      </p:cBhvr>
                                      <p:tavLst>
                                        <p:tav tm="0">
                                          <p:val>
                                            <p:strVal val="#ppt_y"/>
                                          </p:val>
                                        </p:tav>
                                        <p:tav tm="100000">
                                          <p:val>
                                            <p:strVal val="#ppt_y"/>
                                          </p:val>
                                        </p:tav>
                                      </p:tavLst>
                                    </p:anim>
                                    <p:anim calcmode="lin" valueType="num">
                                      <p:cBhvr>
                                        <p:cTn id="9" dur="500" fill="hold"/>
                                        <p:tgtEl>
                                          <p:spTgt spid="406532"/>
                                        </p:tgtEl>
                                        <p:attrNameLst>
                                          <p:attrName>ppt_w</p:attrName>
                                        </p:attrNameLst>
                                      </p:cBhvr>
                                      <p:tavLst>
                                        <p:tav tm="0">
                                          <p:val>
                                            <p:fltVal val="0"/>
                                          </p:val>
                                        </p:tav>
                                        <p:tav tm="100000">
                                          <p:val>
                                            <p:strVal val="#ppt_w"/>
                                          </p:val>
                                        </p:tav>
                                      </p:tavLst>
                                    </p:anim>
                                    <p:anim calcmode="lin" valueType="num">
                                      <p:cBhvr>
                                        <p:cTn id="10" dur="500" fill="hold"/>
                                        <p:tgtEl>
                                          <p:spTgt spid="406532"/>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2" fill="hold" grpId="0" nodeType="clickEffect">
                                  <p:stCondLst>
                                    <p:cond delay="0"/>
                                  </p:stCondLst>
                                  <p:childTnLst>
                                    <p:set>
                                      <p:cBhvr>
                                        <p:cTn id="14" dur="1" fill="hold">
                                          <p:stCondLst>
                                            <p:cond delay="0"/>
                                          </p:stCondLst>
                                        </p:cTn>
                                        <p:tgtEl>
                                          <p:spTgt spid="406535"/>
                                        </p:tgtEl>
                                        <p:attrNameLst>
                                          <p:attrName>style.visibility</p:attrName>
                                        </p:attrNameLst>
                                      </p:cBhvr>
                                      <p:to>
                                        <p:strVal val="visible"/>
                                      </p:to>
                                    </p:set>
                                    <p:anim calcmode="lin" valueType="num">
                                      <p:cBhvr>
                                        <p:cTn id="15" dur="500" fill="hold"/>
                                        <p:tgtEl>
                                          <p:spTgt spid="406535"/>
                                        </p:tgtEl>
                                        <p:attrNameLst>
                                          <p:attrName>ppt_x</p:attrName>
                                        </p:attrNameLst>
                                      </p:cBhvr>
                                      <p:tavLst>
                                        <p:tav tm="0">
                                          <p:val>
                                            <p:strVal val="#ppt_x+#ppt_w/2"/>
                                          </p:val>
                                        </p:tav>
                                        <p:tav tm="100000">
                                          <p:val>
                                            <p:strVal val="#ppt_x"/>
                                          </p:val>
                                        </p:tav>
                                      </p:tavLst>
                                    </p:anim>
                                    <p:anim calcmode="lin" valueType="num">
                                      <p:cBhvr>
                                        <p:cTn id="16" dur="500" fill="hold"/>
                                        <p:tgtEl>
                                          <p:spTgt spid="406535"/>
                                        </p:tgtEl>
                                        <p:attrNameLst>
                                          <p:attrName>ppt_y</p:attrName>
                                        </p:attrNameLst>
                                      </p:cBhvr>
                                      <p:tavLst>
                                        <p:tav tm="0">
                                          <p:val>
                                            <p:strVal val="#ppt_y"/>
                                          </p:val>
                                        </p:tav>
                                        <p:tav tm="100000">
                                          <p:val>
                                            <p:strVal val="#ppt_y"/>
                                          </p:val>
                                        </p:tav>
                                      </p:tavLst>
                                    </p:anim>
                                    <p:anim calcmode="lin" valueType="num">
                                      <p:cBhvr>
                                        <p:cTn id="17" dur="500" fill="hold"/>
                                        <p:tgtEl>
                                          <p:spTgt spid="406535"/>
                                        </p:tgtEl>
                                        <p:attrNameLst>
                                          <p:attrName>ppt_w</p:attrName>
                                        </p:attrNameLst>
                                      </p:cBhvr>
                                      <p:tavLst>
                                        <p:tav tm="0">
                                          <p:val>
                                            <p:fltVal val="0"/>
                                          </p:val>
                                        </p:tav>
                                        <p:tav tm="100000">
                                          <p:val>
                                            <p:strVal val="#ppt_w"/>
                                          </p:val>
                                        </p:tav>
                                      </p:tavLst>
                                    </p:anim>
                                    <p:anim calcmode="lin" valueType="num">
                                      <p:cBhvr>
                                        <p:cTn id="18" dur="500" fill="hold"/>
                                        <p:tgtEl>
                                          <p:spTgt spid="406535"/>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406533"/>
                                        </p:tgtEl>
                                        <p:attrNameLst>
                                          <p:attrName>style.visibility</p:attrName>
                                        </p:attrNameLst>
                                      </p:cBhvr>
                                      <p:to>
                                        <p:strVal val="visible"/>
                                      </p:to>
                                    </p:set>
                                    <p:anim calcmode="lin" valueType="num">
                                      <p:cBhvr>
                                        <p:cTn id="23" dur="500" fill="hold"/>
                                        <p:tgtEl>
                                          <p:spTgt spid="406533"/>
                                        </p:tgtEl>
                                        <p:attrNameLst>
                                          <p:attrName>ppt_w</p:attrName>
                                        </p:attrNameLst>
                                      </p:cBhvr>
                                      <p:tavLst>
                                        <p:tav tm="0">
                                          <p:val>
                                            <p:fltVal val="0"/>
                                          </p:val>
                                        </p:tav>
                                        <p:tav tm="100000">
                                          <p:val>
                                            <p:strVal val="#ppt_w"/>
                                          </p:val>
                                        </p:tav>
                                      </p:tavLst>
                                    </p:anim>
                                    <p:anim calcmode="lin" valueType="num">
                                      <p:cBhvr>
                                        <p:cTn id="24" dur="500" fill="hold"/>
                                        <p:tgtEl>
                                          <p:spTgt spid="406533"/>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10" fill="hold" grpId="0" nodeType="clickEffect">
                                  <p:stCondLst>
                                    <p:cond delay="0"/>
                                  </p:stCondLst>
                                  <p:childTnLst>
                                    <p:set>
                                      <p:cBhvr>
                                        <p:cTn id="28" dur="1" fill="hold">
                                          <p:stCondLst>
                                            <p:cond delay="0"/>
                                          </p:stCondLst>
                                        </p:cTn>
                                        <p:tgtEl>
                                          <p:spTgt spid="406536"/>
                                        </p:tgtEl>
                                        <p:attrNameLst>
                                          <p:attrName>style.visibility</p:attrName>
                                        </p:attrNameLst>
                                      </p:cBhvr>
                                      <p:to>
                                        <p:strVal val="visible"/>
                                      </p:to>
                                    </p:set>
                                    <p:anim calcmode="lin" valueType="num">
                                      <p:cBhvr>
                                        <p:cTn id="29" dur="500" fill="hold"/>
                                        <p:tgtEl>
                                          <p:spTgt spid="406536"/>
                                        </p:tgtEl>
                                        <p:attrNameLst>
                                          <p:attrName>ppt_w</p:attrName>
                                        </p:attrNameLst>
                                      </p:cBhvr>
                                      <p:tavLst>
                                        <p:tav tm="0">
                                          <p:val>
                                            <p:fltVal val="0"/>
                                          </p:val>
                                        </p:tav>
                                        <p:tav tm="100000">
                                          <p:val>
                                            <p:strVal val="#ppt_w"/>
                                          </p:val>
                                        </p:tav>
                                      </p:tavLst>
                                    </p:anim>
                                    <p:anim calcmode="lin" valueType="num">
                                      <p:cBhvr>
                                        <p:cTn id="30" dur="500" fill="hold"/>
                                        <p:tgtEl>
                                          <p:spTgt spid="406536"/>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10" fill="hold" grpId="0" nodeType="clickEffect">
                                  <p:stCondLst>
                                    <p:cond delay="0"/>
                                  </p:stCondLst>
                                  <p:childTnLst>
                                    <p:set>
                                      <p:cBhvr>
                                        <p:cTn id="34" dur="1" fill="hold">
                                          <p:stCondLst>
                                            <p:cond delay="0"/>
                                          </p:stCondLst>
                                        </p:cTn>
                                        <p:tgtEl>
                                          <p:spTgt spid="406537"/>
                                        </p:tgtEl>
                                        <p:attrNameLst>
                                          <p:attrName>style.visibility</p:attrName>
                                        </p:attrNameLst>
                                      </p:cBhvr>
                                      <p:to>
                                        <p:strVal val="visible"/>
                                      </p:to>
                                    </p:set>
                                    <p:anim calcmode="lin" valueType="num">
                                      <p:cBhvr>
                                        <p:cTn id="35" dur="500" fill="hold"/>
                                        <p:tgtEl>
                                          <p:spTgt spid="406537"/>
                                        </p:tgtEl>
                                        <p:attrNameLst>
                                          <p:attrName>ppt_w</p:attrName>
                                        </p:attrNameLst>
                                      </p:cBhvr>
                                      <p:tavLst>
                                        <p:tav tm="0">
                                          <p:val>
                                            <p:fltVal val="0"/>
                                          </p:val>
                                        </p:tav>
                                        <p:tav tm="100000">
                                          <p:val>
                                            <p:strVal val="#ppt_w"/>
                                          </p:val>
                                        </p:tav>
                                      </p:tavLst>
                                    </p:anim>
                                    <p:anim calcmode="lin" valueType="num">
                                      <p:cBhvr>
                                        <p:cTn id="36" dur="500" fill="hold"/>
                                        <p:tgtEl>
                                          <p:spTgt spid="40653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2" grpId="0" autoUpdateAnimBg="0"/>
      <p:bldP spid="406533" grpId="0" autoUpdateAnimBg="0"/>
      <p:bldP spid="406535" grpId="0" autoUpdateAnimBg="0"/>
      <p:bldP spid="406536" grpId="0" autoUpdateAnimBg="0"/>
      <p:bldP spid="406537"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2" name="Text Box 4"/>
          <p:cNvSpPr txBox="1">
            <a:spLocks noChangeArrowheads="1"/>
          </p:cNvSpPr>
          <p:nvPr/>
        </p:nvSpPr>
        <p:spPr bwMode="auto">
          <a:xfrm>
            <a:off x="468313" y="765175"/>
            <a:ext cx="5943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i="0">
                <a:solidFill>
                  <a:schemeClr val="accent2"/>
                </a:solidFill>
                <a:effectLst/>
                <a:latin typeface="Times New Roman" pitchFamily="18" charset="0"/>
                <a:ea typeface="黑体" pitchFamily="2" charset="-122"/>
              </a:rPr>
              <a:t>算法描述</a:t>
            </a:r>
            <a:endParaRPr lang="en-US" altLang="zh-CN" i="0">
              <a:solidFill>
                <a:schemeClr val="accent2"/>
              </a:solidFill>
              <a:effectLst/>
              <a:ea typeface="华文行楷" pitchFamily="2" charset="-122"/>
            </a:endParaRPr>
          </a:p>
        </p:txBody>
      </p:sp>
      <p:sp>
        <p:nvSpPr>
          <p:cNvPr id="314373" name="Text Box 5"/>
          <p:cNvSpPr txBox="1">
            <a:spLocks noChangeArrowheads="1"/>
          </p:cNvSpPr>
          <p:nvPr/>
        </p:nvSpPr>
        <p:spPr bwMode="auto">
          <a:xfrm>
            <a:off x="684212" y="1484313"/>
            <a:ext cx="7632203" cy="5116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lnSpc>
                <a:spcPct val="150000"/>
              </a:lnSpc>
            </a:pPr>
            <a:r>
              <a:rPr kumimoji="1" lang="en-US" altLang="zh-CN" sz="2000" i="0" dirty="0">
                <a:effectLst/>
                <a:latin typeface="微软雅黑" panose="020B0503020204020204" pitchFamily="34" charset="-122"/>
                <a:ea typeface="微软雅黑" panose="020B0503020204020204" pitchFamily="34" charset="-122"/>
              </a:rPr>
              <a:t>do {// </a:t>
            </a:r>
            <a:r>
              <a:rPr kumimoji="1" lang="zh-CN" altLang="en-US" sz="2000" i="0" dirty="0">
                <a:effectLst/>
                <a:latin typeface="微软雅黑" panose="020B0503020204020204" pitchFamily="34" charset="-122"/>
                <a:ea typeface="微软雅黑" panose="020B0503020204020204" pitchFamily="34" charset="-122"/>
              </a:rPr>
              <a:t>结点扩展</a:t>
            </a:r>
          </a:p>
          <a:p>
            <a:pPr>
              <a:lnSpc>
                <a:spcPct val="150000"/>
              </a:lnSpc>
            </a:pPr>
            <a:r>
              <a:rPr kumimoji="1" lang="zh-CN" altLang="en-US" sz="2000" i="0" dirty="0">
                <a:effectLst/>
                <a:latin typeface="微软雅黑" panose="020B0503020204020204" pitchFamily="34" charset="-122"/>
                <a:ea typeface="微软雅黑" panose="020B0503020204020204" pitchFamily="34" charset="-122"/>
              </a:rPr>
              <a:t>      </a:t>
            </a:r>
            <a:r>
              <a:rPr kumimoji="1" lang="en-US" altLang="zh-CN" sz="2000" i="0" dirty="0">
                <a:effectLst/>
                <a:latin typeface="微软雅黑" panose="020B0503020204020204" pitchFamily="34" charset="-122"/>
                <a:ea typeface="微软雅黑" panose="020B0503020204020204" pitchFamily="34" charset="-122"/>
              </a:rPr>
              <a:t>if (E.s == n - 1) {// </a:t>
            </a:r>
            <a:r>
              <a:rPr kumimoji="1" lang="zh-CN" altLang="en-US" sz="2000" i="0" dirty="0">
                <a:solidFill>
                  <a:srgbClr val="CC0000"/>
                </a:solidFill>
                <a:effectLst/>
                <a:latin typeface="微软雅黑" panose="020B0503020204020204" pitchFamily="34" charset="-122"/>
                <a:ea typeface="微软雅黑" panose="020B0503020204020204" pitchFamily="34" charset="-122"/>
              </a:rPr>
              <a:t>仅一个儿子结点</a:t>
            </a:r>
            <a:r>
              <a:rPr kumimoji="1" lang="en-US" altLang="zh-CN" sz="2000" i="0" dirty="0">
                <a:effectLst/>
                <a:latin typeface="微软雅黑" panose="020B0503020204020204" pitchFamily="34" charset="-122"/>
                <a:ea typeface="微软雅黑" panose="020B0503020204020204" pitchFamily="34" charset="-122"/>
              </a:rPr>
              <a:t>(</a:t>
            </a:r>
            <a:r>
              <a:rPr kumimoji="1" lang="zh-CN" altLang="en-US" sz="2000" i="0" dirty="0">
                <a:effectLst/>
                <a:latin typeface="微软雅黑" panose="020B0503020204020204" pitchFamily="34" charset="-122"/>
                <a:ea typeface="微软雅黑" panose="020B0503020204020204" pitchFamily="34" charset="-122"/>
              </a:rPr>
              <a:t>还有一块未排定</a:t>
            </a:r>
            <a:r>
              <a:rPr kumimoji="1" lang="en-US" altLang="zh-CN" sz="2000" i="0" dirty="0">
                <a:effectLst/>
                <a:latin typeface="微软雅黑" panose="020B0503020204020204" pitchFamily="34" charset="-122"/>
                <a:ea typeface="微软雅黑" panose="020B0503020204020204" pitchFamily="34" charset="-122"/>
              </a:rPr>
              <a:t>)</a:t>
            </a:r>
          </a:p>
          <a:p>
            <a:pPr>
              <a:lnSpc>
                <a:spcPct val="150000"/>
              </a:lnSpc>
            </a:pPr>
            <a:r>
              <a:rPr kumimoji="1" lang="zh-CN" altLang="en-US" sz="2000" i="0" dirty="0">
                <a:effectLst/>
                <a:latin typeface="微软雅黑" panose="020B0503020204020204" pitchFamily="34" charset="-122"/>
                <a:ea typeface="微软雅黑" panose="020B0503020204020204" pitchFamily="34" charset="-122"/>
              </a:rPr>
              <a:t>         </a:t>
            </a:r>
            <a:r>
              <a:rPr kumimoji="1" lang="en-US" altLang="zh-CN" sz="2000" i="0" dirty="0">
                <a:effectLst/>
                <a:latin typeface="微软雅黑" panose="020B0503020204020204" pitchFamily="34" charset="-122"/>
                <a:ea typeface="微软雅黑" panose="020B0503020204020204" pitchFamily="34" charset="-122"/>
              </a:rPr>
              <a:t>int </a:t>
            </a:r>
            <a:r>
              <a:rPr kumimoji="1" lang="en-US" altLang="zh-CN" sz="2000" i="0" dirty="0" err="1">
                <a:effectLst/>
                <a:latin typeface="微软雅黑" panose="020B0503020204020204" pitchFamily="34" charset="-122"/>
                <a:ea typeface="微软雅黑" panose="020B0503020204020204" pitchFamily="34" charset="-122"/>
              </a:rPr>
              <a:t>ld</a:t>
            </a:r>
            <a:r>
              <a:rPr kumimoji="1" lang="en-US" altLang="zh-CN" sz="2000" i="0" dirty="0">
                <a:effectLst/>
                <a:latin typeface="微软雅黑" panose="020B0503020204020204" pitchFamily="34" charset="-122"/>
                <a:ea typeface="微软雅黑" panose="020B0503020204020204" pitchFamily="34" charset="-122"/>
              </a:rPr>
              <a:t> = 0; // </a:t>
            </a:r>
            <a:r>
              <a:rPr kumimoji="1" lang="zh-CN" altLang="en-US" sz="2000" i="0" dirty="0">
                <a:solidFill>
                  <a:srgbClr val="CC0000"/>
                </a:solidFill>
                <a:effectLst/>
                <a:latin typeface="微软雅黑" panose="020B0503020204020204" pitchFamily="34" charset="-122"/>
                <a:ea typeface="微软雅黑" panose="020B0503020204020204" pitchFamily="34" charset="-122"/>
              </a:rPr>
              <a:t>最后一块电路板的密度</a:t>
            </a:r>
          </a:p>
          <a:p>
            <a:pPr>
              <a:lnSpc>
                <a:spcPct val="150000"/>
              </a:lnSpc>
            </a:pPr>
            <a:r>
              <a:rPr kumimoji="1" lang="zh-CN" altLang="en-US" sz="2000" i="0" dirty="0">
                <a:effectLst/>
                <a:latin typeface="微软雅黑" panose="020B0503020204020204" pitchFamily="34" charset="-122"/>
                <a:ea typeface="微软雅黑" panose="020B0503020204020204" pitchFamily="34" charset="-122"/>
              </a:rPr>
              <a:t>         </a:t>
            </a:r>
            <a:r>
              <a:rPr kumimoji="1" lang="en-US" altLang="zh-CN" sz="2000" i="0" dirty="0">
                <a:effectLst/>
                <a:latin typeface="微软雅黑" panose="020B0503020204020204" pitchFamily="34" charset="-122"/>
                <a:ea typeface="微软雅黑" panose="020B0503020204020204" pitchFamily="34" charset="-122"/>
              </a:rPr>
              <a:t>for (int j = 1; j &lt;= m; </a:t>
            </a:r>
            <a:r>
              <a:rPr kumimoji="1" lang="en-US" altLang="zh-CN" sz="2000" i="0" dirty="0" err="1">
                <a:effectLst/>
                <a:latin typeface="微软雅黑" panose="020B0503020204020204" pitchFamily="34" charset="-122"/>
                <a:ea typeface="微软雅黑" panose="020B0503020204020204" pitchFamily="34" charset="-122"/>
              </a:rPr>
              <a:t>j++</a:t>
            </a:r>
            <a:r>
              <a:rPr kumimoji="1" lang="en-US" altLang="zh-CN" sz="2000" i="0" dirty="0">
                <a:effectLst/>
                <a:latin typeface="微软雅黑" panose="020B0503020204020204" pitchFamily="34" charset="-122"/>
                <a:ea typeface="微软雅黑" panose="020B0503020204020204" pitchFamily="34" charset="-122"/>
              </a:rPr>
              <a:t>) //m</a:t>
            </a:r>
            <a:r>
              <a:rPr kumimoji="1" lang="zh-CN" altLang="en-US" sz="2000" i="0" dirty="0">
                <a:effectLst/>
                <a:latin typeface="微软雅黑" panose="020B0503020204020204" pitchFamily="34" charset="-122"/>
                <a:ea typeface="微软雅黑" panose="020B0503020204020204" pitchFamily="34" charset="-122"/>
              </a:rPr>
              <a:t>为连接块数</a:t>
            </a:r>
          </a:p>
          <a:p>
            <a:pPr>
              <a:lnSpc>
                <a:spcPct val="150000"/>
              </a:lnSpc>
            </a:pPr>
            <a:r>
              <a:rPr kumimoji="1" lang="en-US" altLang="zh-CN" sz="2000" i="0" dirty="0">
                <a:effectLst/>
                <a:latin typeface="微软雅黑" panose="020B0503020204020204" pitchFamily="34" charset="-122"/>
                <a:ea typeface="微软雅黑" panose="020B0503020204020204" pitchFamily="34" charset="-122"/>
              </a:rPr>
              <a:t>            </a:t>
            </a:r>
            <a:r>
              <a:rPr kumimoji="1" lang="en-US" altLang="zh-CN" sz="2000" i="0" dirty="0" err="1">
                <a:effectLst/>
                <a:latin typeface="微软雅黑" panose="020B0503020204020204" pitchFamily="34" charset="-122"/>
                <a:ea typeface="微软雅黑" panose="020B0503020204020204" pitchFamily="34" charset="-122"/>
              </a:rPr>
              <a:t>ld</a:t>
            </a:r>
            <a:r>
              <a:rPr kumimoji="1" lang="en-US" altLang="zh-CN" sz="2000" i="0" dirty="0">
                <a:effectLst/>
                <a:latin typeface="微软雅黑" panose="020B0503020204020204" pitchFamily="34" charset="-122"/>
                <a:ea typeface="微软雅黑" panose="020B0503020204020204" pitchFamily="34" charset="-122"/>
              </a:rPr>
              <a:t> += B[</a:t>
            </a:r>
            <a:r>
              <a:rPr kumimoji="1" lang="en-US" altLang="zh-CN" sz="2000" i="0" dirty="0" err="1">
                <a:effectLst/>
                <a:latin typeface="微软雅黑" panose="020B0503020204020204" pitchFamily="34" charset="-122"/>
                <a:ea typeface="微软雅黑" panose="020B0503020204020204" pitchFamily="34" charset="-122"/>
              </a:rPr>
              <a:t>E.x</a:t>
            </a:r>
            <a:r>
              <a:rPr kumimoji="1" lang="en-US" altLang="zh-CN" sz="2000" i="0" dirty="0">
                <a:effectLst/>
                <a:latin typeface="微软雅黑" panose="020B0503020204020204" pitchFamily="34" charset="-122"/>
                <a:ea typeface="微软雅黑" panose="020B0503020204020204" pitchFamily="34" charset="-122"/>
              </a:rPr>
              <a:t>[n]][j]; //B[</a:t>
            </a:r>
            <a:r>
              <a:rPr kumimoji="1" lang="en-US" altLang="zh-CN" sz="2000" i="0" dirty="0" err="1">
                <a:effectLst/>
                <a:latin typeface="微软雅黑" panose="020B0503020204020204" pitchFamily="34" charset="-122"/>
                <a:ea typeface="微软雅黑" panose="020B0503020204020204" pitchFamily="34" charset="-122"/>
              </a:rPr>
              <a:t>i</a:t>
            </a:r>
            <a:r>
              <a:rPr kumimoji="1" lang="en-US" altLang="zh-CN" sz="2000" i="0" dirty="0">
                <a:effectLst/>
                <a:latin typeface="微软雅黑" panose="020B0503020204020204" pitchFamily="34" charset="-122"/>
                <a:ea typeface="微软雅黑" panose="020B0503020204020204" pitchFamily="34" charset="-122"/>
              </a:rPr>
              <a:t>],[j]</a:t>
            </a:r>
            <a:r>
              <a:rPr kumimoji="1" lang="zh-CN" altLang="en-US" sz="2000" i="0" dirty="0">
                <a:effectLst/>
                <a:latin typeface="微软雅黑" panose="020B0503020204020204" pitchFamily="34" charset="-122"/>
                <a:ea typeface="微软雅黑" panose="020B0503020204020204" pitchFamily="34" charset="-122"/>
              </a:rPr>
              <a:t>的值为</a:t>
            </a:r>
            <a:r>
              <a:rPr kumimoji="1" lang="en-US" altLang="zh-CN" sz="2000" i="0" dirty="0">
                <a:effectLst/>
                <a:latin typeface="微软雅黑" panose="020B0503020204020204" pitchFamily="34" charset="-122"/>
                <a:ea typeface="微软雅黑" panose="020B0503020204020204" pitchFamily="34" charset="-122"/>
              </a:rPr>
              <a:t>1 </a:t>
            </a:r>
            <a:r>
              <a:rPr kumimoji="1" lang="en-US" altLang="zh-CN" sz="2000" i="0" dirty="0" err="1">
                <a:effectLst/>
                <a:latin typeface="微软雅黑" panose="020B0503020204020204" pitchFamily="34" charset="-122"/>
                <a:ea typeface="微软雅黑" panose="020B0503020204020204" pitchFamily="34" charset="-122"/>
              </a:rPr>
              <a:t>iff</a:t>
            </a:r>
            <a:r>
              <a:rPr kumimoji="1" lang="en-US" altLang="zh-CN" sz="2000" i="0" dirty="0">
                <a:effectLst/>
                <a:latin typeface="微软雅黑" panose="020B0503020204020204" pitchFamily="34" charset="-122"/>
                <a:ea typeface="微软雅黑" panose="020B0503020204020204" pitchFamily="34" charset="-122"/>
              </a:rPr>
              <a:t> </a:t>
            </a:r>
            <a:r>
              <a:rPr kumimoji="1" lang="zh-CN" altLang="en-US" sz="2000" i="0" dirty="0">
                <a:effectLst/>
                <a:latin typeface="微软雅黑" panose="020B0503020204020204" pitchFamily="34" charset="-122"/>
                <a:ea typeface="微软雅黑" panose="020B0503020204020204" pitchFamily="34" charset="-122"/>
              </a:rPr>
              <a:t>电路板</a:t>
            </a:r>
            <a:r>
              <a:rPr kumimoji="1" lang="en-US" altLang="zh-CN" sz="2000" i="0" dirty="0" err="1">
                <a:effectLst/>
                <a:latin typeface="微软雅黑" panose="020B0503020204020204" pitchFamily="34" charset="-122"/>
                <a:ea typeface="微软雅黑" panose="020B0503020204020204" pitchFamily="34" charset="-122"/>
              </a:rPr>
              <a:t>i</a:t>
            </a:r>
            <a:r>
              <a:rPr kumimoji="1" lang="zh-CN" altLang="en-US" sz="2000" i="0" dirty="0">
                <a:effectLst/>
                <a:latin typeface="微软雅黑" panose="020B0503020204020204" pitchFamily="34" charset="-122"/>
                <a:ea typeface="微软雅黑" panose="020B0503020204020204" pitchFamily="34" charset="-122"/>
              </a:rPr>
              <a:t>在连接块</a:t>
            </a:r>
            <a:r>
              <a:rPr kumimoji="1" lang="en-US" altLang="zh-CN" sz="2000" i="0" dirty="0">
                <a:effectLst/>
                <a:latin typeface="微软雅黑" panose="020B0503020204020204" pitchFamily="34" charset="-122"/>
                <a:ea typeface="微软雅黑" panose="020B0503020204020204" pitchFamily="34" charset="-122"/>
              </a:rPr>
              <a:t>N</a:t>
            </a:r>
            <a:r>
              <a:rPr kumimoji="1" lang="en-US" altLang="zh-CN" sz="2000" i="0" baseline="-25000" dirty="0">
                <a:effectLst/>
                <a:latin typeface="微软雅黑" panose="020B0503020204020204" pitchFamily="34" charset="-122"/>
                <a:ea typeface="微软雅黑" panose="020B0503020204020204" pitchFamily="34" charset="-122"/>
              </a:rPr>
              <a:t>j</a:t>
            </a:r>
            <a:r>
              <a:rPr kumimoji="1" lang="zh-CN" altLang="en-US" sz="2000" i="0" dirty="0">
                <a:effectLst/>
                <a:latin typeface="微软雅黑" panose="020B0503020204020204" pitchFamily="34" charset="-122"/>
                <a:ea typeface="微软雅黑" panose="020B0503020204020204" pitchFamily="34" charset="-122"/>
              </a:rPr>
              <a:t>中</a:t>
            </a:r>
          </a:p>
          <a:p>
            <a:pPr>
              <a:lnSpc>
                <a:spcPct val="150000"/>
              </a:lnSpc>
            </a:pPr>
            <a:r>
              <a:rPr kumimoji="1" lang="en-US" altLang="zh-CN" sz="2000" i="0" dirty="0">
                <a:effectLst/>
                <a:latin typeface="微软雅黑" panose="020B0503020204020204" pitchFamily="34" charset="-122"/>
                <a:ea typeface="微软雅黑" panose="020B0503020204020204" pitchFamily="34" charset="-122"/>
              </a:rPr>
              <a:t>         if (</a:t>
            </a:r>
            <a:r>
              <a:rPr kumimoji="1" lang="en-US" altLang="zh-CN" sz="2000" i="0" dirty="0" err="1">
                <a:effectLst/>
                <a:latin typeface="微软雅黑" panose="020B0503020204020204" pitchFamily="34" charset="-122"/>
                <a:ea typeface="微软雅黑" panose="020B0503020204020204" pitchFamily="34" charset="-122"/>
              </a:rPr>
              <a:t>ld</a:t>
            </a:r>
            <a:r>
              <a:rPr kumimoji="1" lang="en-US" altLang="zh-CN" sz="2000" i="0" dirty="0">
                <a:effectLst/>
                <a:latin typeface="微软雅黑" panose="020B0503020204020204" pitchFamily="34" charset="-122"/>
                <a:ea typeface="微软雅黑" panose="020B0503020204020204" pitchFamily="34" charset="-122"/>
              </a:rPr>
              <a:t> &lt; </a:t>
            </a:r>
            <a:r>
              <a:rPr kumimoji="1" lang="en-US" altLang="zh-CN" sz="2000" i="0" dirty="0" err="1">
                <a:effectLst/>
                <a:latin typeface="微软雅黑" panose="020B0503020204020204" pitchFamily="34" charset="-122"/>
                <a:ea typeface="微软雅黑" panose="020B0503020204020204" pitchFamily="34" charset="-122"/>
              </a:rPr>
              <a:t>bestd</a:t>
            </a:r>
            <a:r>
              <a:rPr kumimoji="1" lang="en-US" altLang="zh-CN" sz="2000" i="0" dirty="0">
                <a:effectLst/>
                <a:latin typeface="微软雅黑" panose="020B0503020204020204" pitchFamily="34" charset="-122"/>
                <a:ea typeface="微软雅黑" panose="020B0503020204020204" pitchFamily="34" charset="-122"/>
              </a:rPr>
              <a:t>) {// </a:t>
            </a:r>
            <a:r>
              <a:rPr kumimoji="1" lang="zh-CN" altLang="en-US" sz="2000" i="0" dirty="0">
                <a:solidFill>
                  <a:srgbClr val="CC0000"/>
                </a:solidFill>
                <a:effectLst/>
                <a:latin typeface="微软雅黑" panose="020B0503020204020204" pitchFamily="34" charset="-122"/>
                <a:ea typeface="微软雅黑" panose="020B0503020204020204" pitchFamily="34" charset="-122"/>
              </a:rPr>
              <a:t>密度更小的电路板排列</a:t>
            </a:r>
          </a:p>
          <a:p>
            <a:pPr>
              <a:lnSpc>
                <a:spcPct val="150000"/>
              </a:lnSpc>
            </a:pPr>
            <a:r>
              <a:rPr kumimoji="1" lang="zh-CN" altLang="en-US" sz="2000" i="0" dirty="0">
                <a:effectLst/>
                <a:latin typeface="微软雅黑" panose="020B0503020204020204" pitchFamily="34" charset="-122"/>
                <a:ea typeface="微软雅黑" panose="020B0503020204020204" pitchFamily="34" charset="-122"/>
              </a:rPr>
              <a:t>            </a:t>
            </a:r>
            <a:r>
              <a:rPr kumimoji="1" lang="en-US" altLang="zh-CN" sz="2000" i="0" dirty="0">
                <a:effectLst/>
                <a:latin typeface="微软雅黑" panose="020B0503020204020204" pitchFamily="34" charset="-122"/>
                <a:ea typeface="微软雅黑" panose="020B0503020204020204" pitchFamily="34" charset="-122"/>
              </a:rPr>
              <a:t>delete [ ] </a:t>
            </a:r>
            <a:r>
              <a:rPr kumimoji="1" lang="en-US" altLang="zh-CN" sz="2000" i="0" dirty="0" err="1">
                <a:effectLst/>
                <a:latin typeface="微软雅黑" panose="020B0503020204020204" pitchFamily="34" charset="-122"/>
                <a:ea typeface="微软雅黑" panose="020B0503020204020204" pitchFamily="34" charset="-122"/>
              </a:rPr>
              <a:t>bestx</a:t>
            </a:r>
            <a:r>
              <a:rPr kumimoji="1" lang="en-US" altLang="zh-CN" sz="2000" i="0" dirty="0">
                <a:effectLst/>
                <a:latin typeface="微软雅黑" panose="020B0503020204020204" pitchFamily="34" charset="-122"/>
                <a:ea typeface="微软雅黑" panose="020B0503020204020204" pitchFamily="34" charset="-122"/>
              </a:rPr>
              <a:t>;</a:t>
            </a:r>
          </a:p>
          <a:p>
            <a:pPr>
              <a:lnSpc>
                <a:spcPct val="150000"/>
              </a:lnSpc>
            </a:pPr>
            <a:r>
              <a:rPr kumimoji="1" lang="en-US" altLang="zh-CN" sz="2000" i="0" dirty="0">
                <a:effectLst/>
                <a:latin typeface="微软雅黑" panose="020B0503020204020204" pitchFamily="34" charset="-122"/>
                <a:ea typeface="微软雅黑" panose="020B0503020204020204" pitchFamily="34" charset="-122"/>
              </a:rPr>
              <a:t>            </a:t>
            </a:r>
            <a:r>
              <a:rPr kumimoji="1" lang="en-US" altLang="zh-CN" sz="2000" i="0" dirty="0" err="1">
                <a:effectLst/>
                <a:latin typeface="微软雅黑" panose="020B0503020204020204" pitchFamily="34" charset="-122"/>
                <a:ea typeface="微软雅黑" panose="020B0503020204020204" pitchFamily="34" charset="-122"/>
              </a:rPr>
              <a:t>bestx</a:t>
            </a:r>
            <a:r>
              <a:rPr kumimoji="1" lang="en-US" altLang="zh-CN" sz="2000" i="0" dirty="0">
                <a:effectLst/>
                <a:latin typeface="微软雅黑" panose="020B0503020204020204" pitchFamily="34" charset="-122"/>
                <a:ea typeface="微软雅黑" panose="020B0503020204020204" pitchFamily="34" charset="-122"/>
              </a:rPr>
              <a:t> = </a:t>
            </a:r>
            <a:r>
              <a:rPr kumimoji="1" lang="en-US" altLang="zh-CN" sz="2000" i="0" dirty="0" err="1">
                <a:effectLst/>
                <a:latin typeface="微软雅黑" panose="020B0503020204020204" pitchFamily="34" charset="-122"/>
                <a:ea typeface="微软雅黑" panose="020B0503020204020204" pitchFamily="34" charset="-122"/>
              </a:rPr>
              <a:t>E.x</a:t>
            </a:r>
            <a:r>
              <a:rPr kumimoji="1" lang="en-US" altLang="zh-CN" sz="2000" i="0" dirty="0">
                <a:effectLst/>
                <a:latin typeface="微软雅黑" panose="020B0503020204020204" pitchFamily="34" charset="-122"/>
                <a:ea typeface="微软雅黑" panose="020B0503020204020204" pitchFamily="34" charset="-122"/>
              </a:rPr>
              <a:t>;</a:t>
            </a:r>
          </a:p>
          <a:p>
            <a:pPr>
              <a:lnSpc>
                <a:spcPct val="150000"/>
              </a:lnSpc>
            </a:pPr>
            <a:r>
              <a:rPr kumimoji="1" lang="en-US" altLang="zh-CN" sz="2000" i="0" dirty="0">
                <a:effectLst/>
                <a:latin typeface="微软雅黑" panose="020B0503020204020204" pitchFamily="34" charset="-122"/>
                <a:ea typeface="微软雅黑" panose="020B0503020204020204" pitchFamily="34" charset="-122"/>
              </a:rPr>
              <a:t>            </a:t>
            </a:r>
            <a:r>
              <a:rPr kumimoji="1" lang="en-US" altLang="zh-CN" sz="2000" i="0" dirty="0" err="1">
                <a:effectLst/>
                <a:latin typeface="微软雅黑" panose="020B0503020204020204" pitchFamily="34" charset="-122"/>
                <a:ea typeface="微软雅黑" panose="020B0503020204020204" pitchFamily="34" charset="-122"/>
              </a:rPr>
              <a:t>bestd</a:t>
            </a:r>
            <a:r>
              <a:rPr kumimoji="1" lang="en-US" altLang="zh-CN" sz="2000" i="0" dirty="0">
                <a:effectLst/>
                <a:latin typeface="微软雅黑" panose="020B0503020204020204" pitchFamily="34" charset="-122"/>
                <a:ea typeface="微软雅黑" panose="020B0503020204020204" pitchFamily="34" charset="-122"/>
              </a:rPr>
              <a:t> = max(</a:t>
            </a:r>
            <a:r>
              <a:rPr kumimoji="1" lang="en-US" altLang="zh-CN" sz="2000" i="0" dirty="0" err="1">
                <a:effectLst/>
                <a:latin typeface="微软雅黑" panose="020B0503020204020204" pitchFamily="34" charset="-122"/>
                <a:ea typeface="微软雅黑" panose="020B0503020204020204" pitchFamily="34" charset="-122"/>
              </a:rPr>
              <a:t>ld</a:t>
            </a:r>
            <a:r>
              <a:rPr kumimoji="1" lang="en-US" altLang="zh-CN" sz="2000" i="0" dirty="0">
                <a:effectLst/>
                <a:latin typeface="微软雅黑" panose="020B0503020204020204" pitchFamily="34" charset="-122"/>
                <a:ea typeface="微软雅黑" panose="020B0503020204020204" pitchFamily="34" charset="-122"/>
              </a:rPr>
              <a:t>, E.cd);</a:t>
            </a:r>
          </a:p>
          <a:p>
            <a:pPr>
              <a:lnSpc>
                <a:spcPct val="150000"/>
              </a:lnSpc>
            </a:pPr>
            <a:r>
              <a:rPr kumimoji="1" lang="en-US" altLang="zh-CN" sz="2000" i="0" dirty="0">
                <a:effectLst/>
                <a:latin typeface="微软雅黑" panose="020B0503020204020204" pitchFamily="34" charset="-122"/>
                <a:ea typeface="微软雅黑" panose="020B0503020204020204" pitchFamily="34" charset="-122"/>
              </a:rPr>
              <a:t>            }</a:t>
            </a:r>
          </a:p>
        </p:txBody>
      </p:sp>
      <p:sp>
        <p:nvSpPr>
          <p:cNvPr id="314374" name="AutoShape 6"/>
          <p:cNvSpPr>
            <a:spLocks noChangeArrowheads="1"/>
          </p:cNvSpPr>
          <p:nvPr/>
        </p:nvSpPr>
        <p:spPr bwMode="auto">
          <a:xfrm>
            <a:off x="5724525" y="333375"/>
            <a:ext cx="2819400" cy="1066800"/>
          </a:xfrm>
          <a:prstGeom prst="wedgeRoundRectCallout">
            <a:avLst>
              <a:gd name="adj1" fmla="val -125903"/>
              <a:gd name="adj2" fmla="val 108185"/>
              <a:gd name="adj3" fmla="val 16667"/>
            </a:avLst>
          </a:prstGeom>
          <a:solidFill>
            <a:schemeClr val="accent2">
              <a:lumMod val="20000"/>
              <a:lumOff val="80000"/>
            </a:schemeClr>
          </a:solidFill>
          <a:ln w="6350">
            <a:solidFill>
              <a:schemeClr val="hlink"/>
            </a:solidFill>
            <a:miter lim="800000"/>
            <a:headEnd/>
            <a:tailEnd/>
          </a:ln>
          <a:effectLst/>
        </p:spPr>
        <p:txBody>
          <a:bodyPr anchor="ctr"/>
          <a:lstStyle/>
          <a:p>
            <a:pPr algn="ctr"/>
            <a:r>
              <a:rPr lang="en-US" altLang="zh-CN" sz="2000" b="1" i="0" dirty="0">
                <a:solidFill>
                  <a:srgbClr val="FF0000"/>
                </a:solidFill>
                <a:latin typeface="楷体_GB2312" pitchFamily="49" charset="-122"/>
                <a:ea typeface="楷体_GB2312" pitchFamily="49" charset="-122"/>
              </a:rPr>
              <a:t>S=n-1</a:t>
            </a:r>
            <a:r>
              <a:rPr lang="zh-CN" altLang="en-US" sz="2000" b="1" i="0" dirty="0">
                <a:solidFill>
                  <a:srgbClr val="FF0000"/>
                </a:solidFill>
                <a:latin typeface="楷体_GB2312" pitchFamily="49" charset="-122"/>
                <a:ea typeface="楷体_GB2312" pitchFamily="49" charset="-122"/>
              </a:rPr>
              <a:t>的情况，计算出此时的密度和</a:t>
            </a:r>
            <a:r>
              <a:rPr lang="en-US" altLang="zh-CN" sz="2000" b="1" i="0" dirty="0" err="1">
                <a:solidFill>
                  <a:srgbClr val="FF0000"/>
                </a:solidFill>
                <a:latin typeface="楷体_GB2312" pitchFamily="49" charset="-122"/>
                <a:ea typeface="楷体_GB2312" pitchFamily="49" charset="-122"/>
              </a:rPr>
              <a:t>bestd</a:t>
            </a:r>
            <a:r>
              <a:rPr lang="zh-CN" altLang="en-US" sz="2000" b="1" i="0" dirty="0">
                <a:solidFill>
                  <a:srgbClr val="FF0000"/>
                </a:solidFill>
                <a:latin typeface="楷体_GB2312" pitchFamily="49" charset="-122"/>
                <a:ea typeface="楷体_GB2312" pitchFamily="49" charset="-122"/>
              </a:rPr>
              <a:t>进行比较。</a:t>
            </a:r>
          </a:p>
        </p:txBody>
      </p:sp>
    </p:spTree>
    <p:extLst>
      <p:ext uri="{BB962C8B-B14F-4D97-AF65-F5344CB8AC3E}">
        <p14:creationId xmlns:p14="http://schemas.microsoft.com/office/powerpoint/2010/main" val="1640023725"/>
      </p:ext>
    </p:extLst>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4373"/>
                                        </p:tgtEl>
                                        <p:attrNameLst>
                                          <p:attrName>style.visibility</p:attrName>
                                        </p:attrNameLst>
                                      </p:cBhvr>
                                      <p:to>
                                        <p:strVal val="visible"/>
                                      </p:to>
                                    </p:set>
                                    <p:animEffect transition="in" filter="blinds(horizontal)">
                                      <p:cBhvr>
                                        <p:cTn id="7" dur="500"/>
                                        <p:tgtEl>
                                          <p:spTgt spid="3143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314374"/>
                                        </p:tgtEl>
                                        <p:attrNameLst>
                                          <p:attrName>style.visibility</p:attrName>
                                        </p:attrNameLst>
                                      </p:cBhvr>
                                      <p:to>
                                        <p:strVal val="visible"/>
                                      </p:to>
                                    </p:set>
                                    <p:anim calcmode="lin" valueType="num">
                                      <p:cBhvr additive="base">
                                        <p:cTn id="12" dur="500" fill="hold"/>
                                        <p:tgtEl>
                                          <p:spTgt spid="314374"/>
                                        </p:tgtEl>
                                        <p:attrNameLst>
                                          <p:attrName>ppt_x</p:attrName>
                                        </p:attrNameLst>
                                      </p:cBhvr>
                                      <p:tavLst>
                                        <p:tav tm="0">
                                          <p:val>
                                            <p:strVal val="1+#ppt_w/2"/>
                                          </p:val>
                                        </p:tav>
                                        <p:tav tm="100000">
                                          <p:val>
                                            <p:strVal val="#ppt_x"/>
                                          </p:val>
                                        </p:tav>
                                      </p:tavLst>
                                    </p:anim>
                                    <p:anim calcmode="lin" valueType="num">
                                      <p:cBhvr additive="base">
                                        <p:cTn id="13" dur="500" fill="hold"/>
                                        <p:tgtEl>
                                          <p:spTgt spid="3143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3" grpId="0" autoUpdateAnimBg="0"/>
      <p:bldP spid="314374" grpId="0" animBg="1"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7" name="Text Box 5"/>
          <p:cNvSpPr txBox="1">
            <a:spLocks noChangeArrowheads="1"/>
          </p:cNvSpPr>
          <p:nvPr/>
        </p:nvSpPr>
        <p:spPr bwMode="auto">
          <a:xfrm>
            <a:off x="827088" y="1412875"/>
            <a:ext cx="6781800" cy="390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lnSpc>
                <a:spcPct val="150000"/>
              </a:lnSpc>
              <a:spcBef>
                <a:spcPct val="50000"/>
              </a:spcBef>
            </a:pPr>
            <a:r>
              <a:rPr kumimoji="1" lang="en-US" altLang="zh-CN" sz="2000" i="0" dirty="0">
                <a:effectLst/>
                <a:latin typeface="微软雅黑" panose="020B0503020204020204" pitchFamily="34" charset="-122"/>
                <a:ea typeface="微软雅黑" panose="020B0503020204020204" pitchFamily="34" charset="-122"/>
                <a:cs typeface="Times New Roman" pitchFamily="18" charset="0"/>
              </a:rPr>
              <a:t>else</a:t>
            </a:r>
          </a:p>
          <a:p>
            <a:pPr algn="just">
              <a:lnSpc>
                <a:spcPct val="150000"/>
              </a:lnSpc>
              <a:spcBef>
                <a:spcPct val="50000"/>
              </a:spcBef>
            </a:pPr>
            <a:r>
              <a:rPr lang="en-US" altLang="zh-CN" sz="2000" i="0" dirty="0">
                <a:solidFill>
                  <a:srgbClr val="0000FF"/>
                </a:solidFill>
                <a:effectLst/>
                <a:latin typeface="微软雅黑" panose="020B0503020204020204" pitchFamily="34" charset="-122"/>
                <a:ea typeface="微软雅黑" panose="020B0503020204020204" pitchFamily="34" charset="-122"/>
                <a:cs typeface="Times New Roman" pitchFamily="18" charset="0"/>
              </a:rPr>
              <a:t>         {</a:t>
            </a:r>
            <a:r>
              <a:rPr lang="en-US" altLang="zh-CN" sz="2000" i="0" dirty="0">
                <a:effectLst/>
                <a:latin typeface="微软雅黑" panose="020B0503020204020204" pitchFamily="34" charset="-122"/>
                <a:ea typeface="微软雅黑" panose="020B0503020204020204" pitchFamily="34" charset="-122"/>
                <a:cs typeface="Times New Roman" pitchFamily="18" charset="0"/>
              </a:rPr>
              <a:t>// </a:t>
            </a:r>
            <a:r>
              <a:rPr lang="zh-CN" altLang="en-US" sz="2000" i="0" dirty="0">
                <a:solidFill>
                  <a:srgbClr val="CC0000"/>
                </a:solidFill>
                <a:effectLst/>
                <a:latin typeface="微软雅黑" panose="020B0503020204020204" pitchFamily="34" charset="-122"/>
                <a:ea typeface="微软雅黑" panose="020B0503020204020204" pitchFamily="34" charset="-122"/>
              </a:rPr>
              <a:t>产生当前扩展结点的所有儿子结点</a:t>
            </a:r>
            <a:endParaRPr lang="zh-CN" altLang="en-US" sz="2000" i="0" dirty="0">
              <a:solidFill>
                <a:srgbClr val="CC0000"/>
              </a:solidFill>
              <a:effectLst/>
              <a:latin typeface="微软雅黑" panose="020B0503020204020204" pitchFamily="34" charset="-122"/>
              <a:ea typeface="微软雅黑" panose="020B0503020204020204" pitchFamily="34" charset="-122"/>
              <a:cs typeface="Times New Roman" pitchFamily="18" charset="0"/>
            </a:endParaRPr>
          </a:p>
          <a:p>
            <a:pPr>
              <a:lnSpc>
                <a:spcPct val="150000"/>
              </a:lnSpc>
            </a:pPr>
            <a:r>
              <a:rPr lang="zh-CN" altLang="en-US" sz="2000" i="0" dirty="0">
                <a:solidFill>
                  <a:srgbClr val="0000FF"/>
                </a:solidFill>
                <a:effectLst/>
                <a:latin typeface="微软雅黑" panose="020B0503020204020204" pitchFamily="34" charset="-122"/>
                <a:ea typeface="微软雅黑" panose="020B0503020204020204" pitchFamily="34" charset="-122"/>
                <a:cs typeface="Times New Roman" pitchFamily="18" charset="0"/>
              </a:rPr>
              <a:t> </a:t>
            </a:r>
            <a:r>
              <a:rPr kumimoji="1" lang="en-US" altLang="zh-CN" sz="2000" i="0" dirty="0">
                <a:effectLst/>
                <a:latin typeface="微软雅黑" panose="020B0503020204020204" pitchFamily="34" charset="-122"/>
                <a:ea typeface="微软雅黑" panose="020B0503020204020204" pitchFamily="34" charset="-122"/>
              </a:rPr>
              <a:t>for (int </a:t>
            </a:r>
            <a:r>
              <a:rPr kumimoji="1" lang="en-US" altLang="zh-CN" sz="2000" i="0" dirty="0" err="1">
                <a:effectLst/>
                <a:latin typeface="微软雅黑" panose="020B0503020204020204" pitchFamily="34" charset="-122"/>
                <a:ea typeface="微软雅黑" panose="020B0503020204020204" pitchFamily="34" charset="-122"/>
              </a:rPr>
              <a:t>i</a:t>
            </a:r>
            <a:r>
              <a:rPr kumimoji="1" lang="en-US" altLang="zh-CN" sz="2000" i="0" dirty="0">
                <a:effectLst/>
                <a:latin typeface="微软雅黑" panose="020B0503020204020204" pitchFamily="34" charset="-122"/>
                <a:ea typeface="微软雅黑" panose="020B0503020204020204" pitchFamily="34" charset="-122"/>
              </a:rPr>
              <a:t> = E.s + 1; </a:t>
            </a:r>
            <a:r>
              <a:rPr kumimoji="1" lang="en-US" altLang="zh-CN" sz="2000" i="0" dirty="0" err="1">
                <a:effectLst/>
                <a:latin typeface="微软雅黑" panose="020B0503020204020204" pitchFamily="34" charset="-122"/>
                <a:ea typeface="微软雅黑" panose="020B0503020204020204" pitchFamily="34" charset="-122"/>
              </a:rPr>
              <a:t>i</a:t>
            </a:r>
            <a:r>
              <a:rPr kumimoji="1" lang="en-US" altLang="zh-CN" sz="2000" i="0" dirty="0">
                <a:effectLst/>
                <a:latin typeface="微软雅黑" panose="020B0503020204020204" pitchFamily="34" charset="-122"/>
                <a:ea typeface="微软雅黑" panose="020B0503020204020204" pitchFamily="34" charset="-122"/>
              </a:rPr>
              <a:t> &lt;= n; </a:t>
            </a:r>
            <a:r>
              <a:rPr kumimoji="1" lang="en-US" altLang="zh-CN" sz="2000" i="0" dirty="0" err="1">
                <a:effectLst/>
                <a:latin typeface="微软雅黑" panose="020B0503020204020204" pitchFamily="34" charset="-122"/>
                <a:ea typeface="微软雅黑" panose="020B0503020204020204" pitchFamily="34" charset="-122"/>
              </a:rPr>
              <a:t>i</a:t>
            </a:r>
            <a:r>
              <a:rPr kumimoji="1" lang="en-US" altLang="zh-CN" sz="2000" i="0" dirty="0">
                <a:effectLst/>
                <a:latin typeface="微软雅黑" panose="020B0503020204020204" pitchFamily="34" charset="-122"/>
                <a:ea typeface="微软雅黑" panose="020B0503020204020204" pitchFamily="34" charset="-122"/>
              </a:rPr>
              <a:t>++) {</a:t>
            </a:r>
          </a:p>
          <a:p>
            <a:pPr>
              <a:lnSpc>
                <a:spcPct val="150000"/>
              </a:lnSpc>
            </a:pPr>
            <a:r>
              <a:rPr kumimoji="1" lang="en-US" altLang="zh-CN" sz="2000" i="0" dirty="0">
                <a:effectLst/>
                <a:latin typeface="微软雅黑" panose="020B0503020204020204" pitchFamily="34" charset="-122"/>
                <a:ea typeface="微软雅黑" panose="020B0503020204020204" pitchFamily="34" charset="-122"/>
              </a:rPr>
              <a:t>         </a:t>
            </a:r>
            <a:r>
              <a:rPr kumimoji="1" lang="en-US" altLang="zh-CN" sz="2000" i="0" dirty="0" err="1">
                <a:effectLst/>
                <a:latin typeface="微软雅黑" panose="020B0503020204020204" pitchFamily="34" charset="-122"/>
                <a:ea typeface="微软雅黑" panose="020B0503020204020204" pitchFamily="34" charset="-122"/>
              </a:rPr>
              <a:t>BoardNode</a:t>
            </a:r>
            <a:r>
              <a:rPr kumimoji="1" lang="en-US" altLang="zh-CN" sz="2000" i="0" dirty="0">
                <a:effectLst/>
                <a:latin typeface="微软雅黑" panose="020B0503020204020204" pitchFamily="34" charset="-122"/>
                <a:ea typeface="微软雅黑" panose="020B0503020204020204" pitchFamily="34" charset="-122"/>
              </a:rPr>
              <a:t> N;</a:t>
            </a:r>
          </a:p>
          <a:p>
            <a:pPr>
              <a:lnSpc>
                <a:spcPct val="150000"/>
              </a:lnSpc>
            </a:pPr>
            <a:r>
              <a:rPr kumimoji="1" lang="en-US" altLang="zh-CN" sz="2000" i="0" dirty="0">
                <a:effectLst/>
                <a:latin typeface="微软雅黑" panose="020B0503020204020204" pitchFamily="34" charset="-122"/>
                <a:ea typeface="微软雅黑" panose="020B0503020204020204" pitchFamily="34" charset="-122"/>
              </a:rPr>
              <a:t>         </a:t>
            </a:r>
            <a:r>
              <a:rPr kumimoji="1" lang="en-US" altLang="zh-CN" sz="2000" i="0" dirty="0" err="1">
                <a:effectLst/>
                <a:latin typeface="微软雅黑" panose="020B0503020204020204" pitchFamily="34" charset="-122"/>
                <a:ea typeface="微软雅黑" panose="020B0503020204020204" pitchFamily="34" charset="-122"/>
              </a:rPr>
              <a:t>N.now</a:t>
            </a:r>
            <a:r>
              <a:rPr kumimoji="1" lang="en-US" altLang="zh-CN" sz="2000" i="0" dirty="0">
                <a:effectLst/>
                <a:latin typeface="微软雅黑" panose="020B0503020204020204" pitchFamily="34" charset="-122"/>
                <a:ea typeface="微软雅黑" panose="020B0503020204020204" pitchFamily="34" charset="-122"/>
              </a:rPr>
              <a:t> = new int [m+1];</a:t>
            </a:r>
          </a:p>
          <a:p>
            <a:pPr>
              <a:lnSpc>
                <a:spcPct val="150000"/>
              </a:lnSpc>
            </a:pPr>
            <a:r>
              <a:rPr kumimoji="1" lang="en-US" altLang="zh-CN" sz="2000" i="0" dirty="0">
                <a:effectLst/>
                <a:latin typeface="微软雅黑" panose="020B0503020204020204" pitchFamily="34" charset="-122"/>
                <a:ea typeface="微软雅黑" panose="020B0503020204020204" pitchFamily="34" charset="-122"/>
              </a:rPr>
              <a:t>         for (int j = 1; j &lt;= m; </a:t>
            </a:r>
            <a:r>
              <a:rPr kumimoji="1" lang="en-US" altLang="zh-CN" sz="2000" i="0" dirty="0" err="1">
                <a:effectLst/>
                <a:latin typeface="微软雅黑" panose="020B0503020204020204" pitchFamily="34" charset="-122"/>
                <a:ea typeface="微软雅黑" panose="020B0503020204020204" pitchFamily="34" charset="-122"/>
              </a:rPr>
              <a:t>j++</a:t>
            </a:r>
            <a:r>
              <a:rPr kumimoji="1" lang="en-US" altLang="zh-CN" sz="2000" i="0" dirty="0">
                <a:effectLst/>
                <a:latin typeface="微软雅黑" panose="020B0503020204020204" pitchFamily="34" charset="-122"/>
                <a:ea typeface="微软雅黑" panose="020B0503020204020204" pitchFamily="34" charset="-122"/>
              </a:rPr>
              <a:t>)</a:t>
            </a:r>
          </a:p>
          <a:p>
            <a:pPr>
              <a:lnSpc>
                <a:spcPct val="150000"/>
              </a:lnSpc>
            </a:pPr>
            <a:r>
              <a:rPr kumimoji="1" lang="en-US" altLang="zh-CN" sz="2000" i="0" dirty="0">
                <a:effectLst/>
                <a:latin typeface="微软雅黑" panose="020B0503020204020204" pitchFamily="34" charset="-122"/>
                <a:ea typeface="微软雅黑" panose="020B0503020204020204" pitchFamily="34" charset="-122"/>
              </a:rPr>
              <a:t>            // </a:t>
            </a:r>
            <a:r>
              <a:rPr kumimoji="1" lang="zh-CN" altLang="en-US" sz="2000" i="0" dirty="0">
                <a:effectLst/>
                <a:latin typeface="微软雅黑" panose="020B0503020204020204" pitchFamily="34" charset="-122"/>
                <a:ea typeface="微软雅黑" panose="020B0503020204020204" pitchFamily="34" charset="-122"/>
              </a:rPr>
              <a:t>新插入的电路板</a:t>
            </a:r>
          </a:p>
          <a:p>
            <a:pPr>
              <a:lnSpc>
                <a:spcPct val="150000"/>
              </a:lnSpc>
            </a:pPr>
            <a:r>
              <a:rPr kumimoji="1" lang="zh-CN" altLang="en-US" sz="2000" i="0" dirty="0">
                <a:effectLst/>
                <a:latin typeface="微软雅黑" panose="020B0503020204020204" pitchFamily="34" charset="-122"/>
                <a:ea typeface="微软雅黑" panose="020B0503020204020204" pitchFamily="34" charset="-122"/>
              </a:rPr>
              <a:t>            </a:t>
            </a:r>
            <a:r>
              <a:rPr kumimoji="1" lang="en-US" altLang="zh-CN" sz="2000" i="0" dirty="0" err="1">
                <a:effectLst/>
                <a:latin typeface="微软雅黑" panose="020B0503020204020204" pitchFamily="34" charset="-122"/>
                <a:ea typeface="微软雅黑" panose="020B0503020204020204" pitchFamily="34" charset="-122"/>
              </a:rPr>
              <a:t>N.now</a:t>
            </a:r>
            <a:r>
              <a:rPr kumimoji="1" lang="en-US" altLang="zh-CN" sz="2000" i="0" dirty="0">
                <a:effectLst/>
                <a:latin typeface="微软雅黑" panose="020B0503020204020204" pitchFamily="34" charset="-122"/>
                <a:ea typeface="微软雅黑" panose="020B0503020204020204" pitchFamily="34" charset="-122"/>
              </a:rPr>
              <a:t>[j] = </a:t>
            </a:r>
            <a:r>
              <a:rPr kumimoji="1" lang="en-US" altLang="zh-CN" sz="2000" i="0" dirty="0" err="1">
                <a:effectLst/>
                <a:latin typeface="微软雅黑" panose="020B0503020204020204" pitchFamily="34" charset="-122"/>
                <a:ea typeface="微软雅黑" panose="020B0503020204020204" pitchFamily="34" charset="-122"/>
              </a:rPr>
              <a:t>E.now</a:t>
            </a:r>
            <a:r>
              <a:rPr kumimoji="1" lang="en-US" altLang="zh-CN" sz="2000" i="0" dirty="0">
                <a:effectLst/>
                <a:latin typeface="微软雅黑" panose="020B0503020204020204" pitchFamily="34" charset="-122"/>
                <a:ea typeface="微软雅黑" panose="020B0503020204020204" pitchFamily="34" charset="-122"/>
              </a:rPr>
              <a:t>[j] + B[</a:t>
            </a:r>
            <a:r>
              <a:rPr kumimoji="1" lang="en-US" altLang="zh-CN" sz="2000" i="0" dirty="0" err="1">
                <a:effectLst/>
                <a:latin typeface="微软雅黑" panose="020B0503020204020204" pitchFamily="34" charset="-122"/>
                <a:ea typeface="微软雅黑" panose="020B0503020204020204" pitchFamily="34" charset="-122"/>
              </a:rPr>
              <a:t>E.x</a:t>
            </a:r>
            <a:r>
              <a:rPr kumimoji="1" lang="en-US" altLang="zh-CN" sz="2000" i="0" dirty="0">
                <a:effectLst/>
                <a:latin typeface="微软雅黑" panose="020B0503020204020204" pitchFamily="34" charset="-122"/>
                <a:ea typeface="微软雅黑" panose="020B0503020204020204" pitchFamily="34" charset="-122"/>
              </a:rPr>
              <a:t>[</a:t>
            </a:r>
            <a:r>
              <a:rPr kumimoji="1" lang="en-US" altLang="zh-CN" sz="2000" i="0" dirty="0" err="1">
                <a:effectLst/>
                <a:latin typeface="微软雅黑" panose="020B0503020204020204" pitchFamily="34" charset="-122"/>
                <a:ea typeface="微软雅黑" panose="020B0503020204020204" pitchFamily="34" charset="-122"/>
              </a:rPr>
              <a:t>i</a:t>
            </a:r>
            <a:r>
              <a:rPr kumimoji="1" lang="en-US" altLang="zh-CN" sz="2000" i="0" dirty="0">
                <a:effectLst/>
                <a:latin typeface="微软雅黑" panose="020B0503020204020204" pitchFamily="34" charset="-122"/>
                <a:ea typeface="微软雅黑" panose="020B0503020204020204" pitchFamily="34" charset="-122"/>
              </a:rPr>
              <a:t>]][j];         </a:t>
            </a:r>
            <a:endParaRPr kumimoji="1" lang="zh-CN" altLang="en-US" sz="2000" i="0" dirty="0">
              <a:effectLst/>
              <a:latin typeface="微软雅黑" panose="020B0503020204020204" pitchFamily="34" charset="-122"/>
              <a:ea typeface="微软雅黑" panose="020B0503020204020204" pitchFamily="34" charset="-122"/>
            </a:endParaRPr>
          </a:p>
        </p:txBody>
      </p:sp>
      <p:sp>
        <p:nvSpPr>
          <p:cNvPr id="315399" name="AutoShape 7"/>
          <p:cNvSpPr>
            <a:spLocks noChangeArrowheads="1"/>
          </p:cNvSpPr>
          <p:nvPr/>
        </p:nvSpPr>
        <p:spPr bwMode="auto">
          <a:xfrm>
            <a:off x="5580063" y="620713"/>
            <a:ext cx="2819400" cy="1066800"/>
          </a:xfrm>
          <a:prstGeom prst="wedgeRoundRectCallout">
            <a:avLst>
              <a:gd name="adj1" fmla="val -125958"/>
              <a:gd name="adj2" fmla="val 65477"/>
              <a:gd name="adj3" fmla="val 16667"/>
            </a:avLst>
          </a:prstGeom>
          <a:solidFill>
            <a:schemeClr val="accent2">
              <a:lumMod val="20000"/>
              <a:lumOff val="80000"/>
            </a:schemeClr>
          </a:solidFill>
          <a:ln w="6350">
            <a:solidFill>
              <a:schemeClr val="hlink"/>
            </a:solidFill>
            <a:miter lim="800000"/>
            <a:headEnd/>
            <a:tailEnd/>
          </a:ln>
          <a:effectLst/>
        </p:spPr>
        <p:txBody>
          <a:bodyPr anchor="ctr"/>
          <a:lstStyle/>
          <a:p>
            <a:pPr algn="ctr"/>
            <a:r>
              <a:rPr lang="en-US" altLang="zh-CN">
                <a:solidFill>
                  <a:srgbClr val="FF0000"/>
                </a:solidFill>
                <a:latin typeface="楷体_GB2312" pitchFamily="49" charset="-122"/>
                <a:ea typeface="楷体_GB2312" pitchFamily="49" charset="-122"/>
              </a:rPr>
              <a:t>S&lt;n-1</a:t>
            </a:r>
            <a:r>
              <a:rPr lang="zh-CN" altLang="en-US">
                <a:solidFill>
                  <a:srgbClr val="FF0000"/>
                </a:solidFill>
                <a:latin typeface="楷体_GB2312" pitchFamily="49" charset="-122"/>
                <a:ea typeface="楷体_GB2312" pitchFamily="49" charset="-122"/>
              </a:rPr>
              <a:t>的情况</a:t>
            </a:r>
          </a:p>
        </p:txBody>
      </p:sp>
    </p:spTree>
    <p:extLst>
      <p:ext uri="{BB962C8B-B14F-4D97-AF65-F5344CB8AC3E}">
        <p14:creationId xmlns:p14="http://schemas.microsoft.com/office/powerpoint/2010/main" val="1259488993"/>
      </p:ext>
    </p:extLst>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5399"/>
                                        </p:tgtEl>
                                        <p:attrNameLst>
                                          <p:attrName>style.visibility</p:attrName>
                                        </p:attrNameLst>
                                      </p:cBhvr>
                                      <p:to>
                                        <p:strVal val="visible"/>
                                      </p:to>
                                    </p:set>
                                    <p:anim calcmode="lin" valueType="num">
                                      <p:cBhvr additive="base">
                                        <p:cTn id="7" dur="500" fill="hold"/>
                                        <p:tgtEl>
                                          <p:spTgt spid="315399"/>
                                        </p:tgtEl>
                                        <p:attrNameLst>
                                          <p:attrName>ppt_x</p:attrName>
                                        </p:attrNameLst>
                                      </p:cBhvr>
                                      <p:tavLst>
                                        <p:tav tm="0">
                                          <p:val>
                                            <p:strVal val="1+#ppt_w/2"/>
                                          </p:val>
                                        </p:tav>
                                        <p:tav tm="100000">
                                          <p:val>
                                            <p:strVal val="#ppt_x"/>
                                          </p:val>
                                        </p:tav>
                                      </p:tavLst>
                                    </p:anim>
                                    <p:anim calcmode="lin" valueType="num">
                                      <p:cBhvr additive="base">
                                        <p:cTn id="8" dur="500" fill="hold"/>
                                        <p:tgtEl>
                                          <p:spTgt spid="3153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9" grpId="0" animBg="1"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20" name="Text Box 3076"/>
          <p:cNvSpPr txBox="1">
            <a:spLocks noChangeArrowheads="1"/>
          </p:cNvSpPr>
          <p:nvPr/>
        </p:nvSpPr>
        <p:spPr bwMode="auto">
          <a:xfrm>
            <a:off x="352425" y="1052513"/>
            <a:ext cx="7315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nSpc>
                <a:spcPct val="150000"/>
              </a:lnSpc>
            </a:pPr>
            <a:r>
              <a:rPr kumimoji="1" lang="en-US" altLang="zh-CN" sz="2000" i="0">
                <a:effectLst/>
              </a:rPr>
              <a:t>int ld = 0; // </a:t>
            </a:r>
            <a:r>
              <a:rPr kumimoji="1" lang="zh-CN" altLang="en-US" sz="2000" i="0">
                <a:effectLst/>
              </a:rPr>
              <a:t>新插入电路板的密度</a:t>
            </a:r>
          </a:p>
          <a:p>
            <a:pPr>
              <a:lnSpc>
                <a:spcPct val="150000"/>
              </a:lnSpc>
            </a:pPr>
            <a:r>
              <a:rPr kumimoji="1" lang="zh-CN" altLang="en-US" sz="2000" i="0">
                <a:effectLst/>
              </a:rPr>
              <a:t>         </a:t>
            </a:r>
            <a:r>
              <a:rPr kumimoji="1" lang="en-US" altLang="zh-CN" sz="2000" i="0">
                <a:effectLst/>
              </a:rPr>
              <a:t>for (int j = 1; j &lt;= m; j++)</a:t>
            </a:r>
          </a:p>
          <a:p>
            <a:pPr>
              <a:lnSpc>
                <a:spcPct val="150000"/>
              </a:lnSpc>
            </a:pPr>
            <a:r>
              <a:rPr kumimoji="1" lang="en-US" altLang="zh-CN" sz="2000" i="0">
                <a:effectLst/>
              </a:rPr>
              <a:t>            if (N.now[j] &gt; 0 &amp;&amp; total[j] != N.now[j]) ld++;</a:t>
            </a:r>
          </a:p>
          <a:p>
            <a:pPr>
              <a:lnSpc>
                <a:spcPct val="150000"/>
              </a:lnSpc>
            </a:pPr>
            <a:r>
              <a:rPr kumimoji="1" lang="en-US" altLang="zh-CN" sz="2000" i="0">
                <a:effectLst/>
              </a:rPr>
              <a:t>         N.cd = max(ld, E.cd);</a:t>
            </a:r>
          </a:p>
          <a:p>
            <a:pPr>
              <a:lnSpc>
                <a:spcPct val="150000"/>
              </a:lnSpc>
            </a:pPr>
            <a:r>
              <a:rPr kumimoji="1" lang="en-US" altLang="zh-CN" sz="2000" i="0">
                <a:effectLst/>
              </a:rPr>
              <a:t>         if (N.cd &lt; bestd) {// </a:t>
            </a:r>
            <a:r>
              <a:rPr kumimoji="1" lang="zh-CN" altLang="en-US" sz="2000" i="0">
                <a:solidFill>
                  <a:srgbClr val="CC0000"/>
                </a:solidFill>
                <a:effectLst/>
              </a:rPr>
              <a:t>可能产生更好的叶结点</a:t>
            </a:r>
          </a:p>
          <a:p>
            <a:pPr>
              <a:lnSpc>
                <a:spcPct val="150000"/>
              </a:lnSpc>
            </a:pPr>
            <a:r>
              <a:rPr kumimoji="1" lang="zh-CN" altLang="en-US" sz="2000" i="0">
                <a:effectLst/>
              </a:rPr>
              <a:t>            </a:t>
            </a:r>
            <a:r>
              <a:rPr kumimoji="1" lang="en-US" altLang="zh-CN" sz="2000" i="0">
                <a:effectLst/>
              </a:rPr>
              <a:t>N.x = new int [n+1]; N.s = E.s + 1;</a:t>
            </a:r>
          </a:p>
          <a:p>
            <a:pPr>
              <a:lnSpc>
                <a:spcPct val="150000"/>
              </a:lnSpc>
            </a:pPr>
            <a:r>
              <a:rPr kumimoji="1" lang="en-US" altLang="zh-CN" sz="2000" i="0">
                <a:effectLst/>
              </a:rPr>
              <a:t>            for (int j = 1; j &lt;= n; j++) N.x[j] = E.x[j]; </a:t>
            </a:r>
          </a:p>
          <a:p>
            <a:pPr>
              <a:lnSpc>
                <a:spcPct val="150000"/>
              </a:lnSpc>
            </a:pPr>
            <a:r>
              <a:rPr kumimoji="1" lang="en-US" altLang="zh-CN" sz="2000" i="0">
                <a:effectLst/>
              </a:rPr>
              <a:t>            N.x[N.s] = E.x[i]; N.x[i] = E.x[N.s]; H.Insert(N);}</a:t>
            </a:r>
          </a:p>
          <a:p>
            <a:pPr>
              <a:lnSpc>
                <a:spcPct val="150000"/>
              </a:lnSpc>
            </a:pPr>
            <a:r>
              <a:rPr kumimoji="1" lang="en-US" altLang="zh-CN" sz="2000" i="0">
                <a:effectLst/>
              </a:rPr>
              <a:t>         else delete [ ] N.now;}</a:t>
            </a:r>
          </a:p>
          <a:p>
            <a:pPr>
              <a:lnSpc>
                <a:spcPct val="150000"/>
              </a:lnSpc>
            </a:pPr>
            <a:r>
              <a:rPr kumimoji="1" lang="en-US" altLang="zh-CN" sz="2000" i="0">
                <a:effectLst/>
              </a:rPr>
              <a:t>         delete [ ] E.x;}</a:t>
            </a:r>
            <a:endParaRPr kumimoji="1" lang="zh-CN" altLang="en-US" sz="2000" i="0">
              <a:effectLst/>
            </a:endParaRPr>
          </a:p>
        </p:txBody>
      </p:sp>
      <p:sp>
        <p:nvSpPr>
          <p:cNvPr id="316422" name="AutoShape 3078"/>
          <p:cNvSpPr>
            <a:spLocks noChangeArrowheads="1"/>
          </p:cNvSpPr>
          <p:nvPr/>
        </p:nvSpPr>
        <p:spPr bwMode="auto">
          <a:xfrm>
            <a:off x="6019800" y="2492375"/>
            <a:ext cx="3124200" cy="1074738"/>
          </a:xfrm>
          <a:prstGeom prst="wedgeRoundRectCallout">
            <a:avLst>
              <a:gd name="adj1" fmla="val -118190"/>
              <a:gd name="adj2" fmla="val -3769"/>
              <a:gd name="adj3" fmla="val 16667"/>
            </a:avLst>
          </a:prstGeom>
          <a:solidFill>
            <a:schemeClr val="accent2">
              <a:lumMod val="20000"/>
              <a:lumOff val="80000"/>
            </a:schemeClr>
          </a:solidFill>
          <a:ln w="6350">
            <a:solidFill>
              <a:schemeClr val="hlink"/>
            </a:solidFill>
            <a:miter lim="800000"/>
            <a:headEnd/>
            <a:tailEnd/>
          </a:ln>
          <a:effectLst/>
        </p:spPr>
        <p:txBody>
          <a:bodyPr anchor="ctr"/>
          <a:lstStyle/>
          <a:p>
            <a:pPr algn="ctr"/>
            <a:r>
              <a:rPr lang="zh-CN" altLang="en-US" dirty="0">
                <a:solidFill>
                  <a:srgbClr val="FF0000"/>
                </a:solidFill>
                <a:latin typeface="楷体_GB2312" pitchFamily="49" charset="-122"/>
                <a:ea typeface="楷体_GB2312" pitchFamily="49" charset="-122"/>
              </a:rPr>
              <a:t>计算出每一个儿子结点的密度与</a:t>
            </a:r>
            <a:r>
              <a:rPr lang="en-US" altLang="zh-CN" dirty="0" err="1">
                <a:solidFill>
                  <a:srgbClr val="FF0000"/>
                </a:solidFill>
                <a:latin typeface="楷体_GB2312" pitchFamily="49" charset="-122"/>
                <a:ea typeface="楷体_GB2312" pitchFamily="49" charset="-122"/>
              </a:rPr>
              <a:t>bestd</a:t>
            </a:r>
            <a:r>
              <a:rPr lang="zh-CN" altLang="en-US" dirty="0">
                <a:solidFill>
                  <a:srgbClr val="FF0000"/>
                </a:solidFill>
                <a:latin typeface="楷体_GB2312" pitchFamily="49" charset="-122"/>
                <a:ea typeface="楷体_GB2312" pitchFamily="49" charset="-122"/>
              </a:rPr>
              <a:t>进行比较大于</a:t>
            </a:r>
            <a:r>
              <a:rPr lang="en-US" altLang="zh-CN" dirty="0" err="1">
                <a:solidFill>
                  <a:srgbClr val="FF0000"/>
                </a:solidFill>
                <a:latin typeface="楷体_GB2312" pitchFamily="49" charset="-122"/>
                <a:ea typeface="楷体_GB2312" pitchFamily="49" charset="-122"/>
              </a:rPr>
              <a:t>bestd</a:t>
            </a:r>
            <a:r>
              <a:rPr lang="zh-CN" altLang="en-US" dirty="0">
                <a:solidFill>
                  <a:srgbClr val="FF0000"/>
                </a:solidFill>
                <a:latin typeface="楷体_GB2312" pitchFamily="49" charset="-122"/>
                <a:ea typeface="楷体_GB2312" pitchFamily="49" charset="-122"/>
              </a:rPr>
              <a:t>时加入队列</a:t>
            </a:r>
          </a:p>
        </p:txBody>
      </p:sp>
    </p:spTree>
    <p:extLst>
      <p:ext uri="{BB962C8B-B14F-4D97-AF65-F5344CB8AC3E}">
        <p14:creationId xmlns:p14="http://schemas.microsoft.com/office/powerpoint/2010/main" val="427981253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6422"/>
                                        </p:tgtEl>
                                        <p:attrNameLst>
                                          <p:attrName>style.visibility</p:attrName>
                                        </p:attrNameLst>
                                      </p:cBhvr>
                                      <p:to>
                                        <p:strVal val="visible"/>
                                      </p:to>
                                    </p:set>
                                    <p:anim calcmode="lin" valueType="num">
                                      <p:cBhvr additive="base">
                                        <p:cTn id="7" dur="500" fill="hold"/>
                                        <p:tgtEl>
                                          <p:spTgt spid="316422"/>
                                        </p:tgtEl>
                                        <p:attrNameLst>
                                          <p:attrName>ppt_x</p:attrName>
                                        </p:attrNameLst>
                                      </p:cBhvr>
                                      <p:tavLst>
                                        <p:tav tm="0">
                                          <p:val>
                                            <p:strVal val="1+#ppt_w/2"/>
                                          </p:val>
                                        </p:tav>
                                        <p:tav tm="100000">
                                          <p:val>
                                            <p:strVal val="#ppt_x"/>
                                          </p:val>
                                        </p:tav>
                                      </p:tavLst>
                                    </p:anim>
                                    <p:anim calcmode="lin" valueType="num">
                                      <p:cBhvr additive="base">
                                        <p:cTn id="8" dur="500" fill="hold"/>
                                        <p:tgtEl>
                                          <p:spTgt spid="3164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22" grpId="0" animBg="1"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13D92620-5783-4D42-8DD4-79CAD1C368E4}"/>
              </a:ext>
            </a:extLst>
          </p:cNvPr>
          <p:cNvPicPr>
            <a:picLocks noChangeAspect="1"/>
          </p:cNvPicPr>
          <p:nvPr/>
        </p:nvPicPr>
        <p:blipFill>
          <a:blip r:embed="rId2"/>
          <a:stretch>
            <a:fillRect/>
          </a:stretch>
        </p:blipFill>
        <p:spPr>
          <a:xfrm>
            <a:off x="34313" y="620688"/>
            <a:ext cx="9075373" cy="5445224"/>
          </a:xfrm>
          <a:prstGeom prst="rect">
            <a:avLst/>
          </a:prstGeom>
        </p:spPr>
      </p:pic>
      <p:sp>
        <p:nvSpPr>
          <p:cNvPr id="2" name="标题 1">
            <a:extLst>
              <a:ext uri="{FF2B5EF4-FFF2-40B4-BE49-F238E27FC236}">
                <a16:creationId xmlns:a16="http://schemas.microsoft.com/office/drawing/2014/main" xmlns="" id="{88C3A4E3-623A-454D-A410-C0E9C63E7B09}"/>
              </a:ext>
            </a:extLst>
          </p:cNvPr>
          <p:cNvSpPr>
            <a:spLocks noGrp="1"/>
          </p:cNvSpPr>
          <p:nvPr>
            <p:ph type="ctrTitle"/>
          </p:nvPr>
        </p:nvSpPr>
        <p:spPr>
          <a:xfrm>
            <a:off x="2627784" y="1412776"/>
            <a:ext cx="6858000" cy="2387600"/>
          </a:xfrm>
        </p:spPr>
        <p:txBody>
          <a:bodyPr/>
          <a:lstStyle/>
          <a:p>
            <a:r>
              <a:rPr lang="zh-CN" altLang="en-US" sz="6600" dirty="0">
                <a:solidFill>
                  <a:srgbClr val="FFFF00"/>
                </a:solidFill>
              </a:rPr>
              <a:t>结束语</a:t>
            </a:r>
          </a:p>
        </p:txBody>
      </p:sp>
    </p:spTree>
    <p:extLst>
      <p:ext uri="{BB962C8B-B14F-4D97-AF65-F5344CB8AC3E}">
        <p14:creationId xmlns:p14="http://schemas.microsoft.com/office/powerpoint/2010/main" val="1325976124"/>
      </p:ext>
    </p:extLst>
  </p:cSld>
  <p:clrMapOvr>
    <a:masterClrMapping/>
  </p:clrMapOvr>
  <p:transition>
    <p:blinds/>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35C395A-80F3-4D23-A149-ED16F3347BBD}"/>
              </a:ext>
            </a:extLst>
          </p:cNvPr>
          <p:cNvSpPr>
            <a:spLocks noGrp="1"/>
          </p:cNvSpPr>
          <p:nvPr>
            <p:ph type="title"/>
          </p:nvPr>
        </p:nvSpPr>
        <p:spPr/>
        <p:txBody>
          <a:bodyPr/>
          <a:lstStyle/>
          <a:p>
            <a:r>
              <a:rPr lang="zh-CN" altLang="en-US" dirty="0"/>
              <a:t>大数据时代的算法</a:t>
            </a:r>
            <a:r>
              <a:rPr lang="en-US" altLang="zh-CN" dirty="0"/>
              <a:t/>
            </a:r>
            <a:br>
              <a:rPr lang="en-US" altLang="zh-CN" dirty="0"/>
            </a:br>
            <a:r>
              <a:rPr lang="en-US" altLang="zh-CN" dirty="0"/>
              <a:t>           --</a:t>
            </a:r>
            <a:r>
              <a:rPr lang="zh-CN" altLang="en-US" dirty="0"/>
              <a:t>数据、算力、算法</a:t>
            </a:r>
            <a:r>
              <a:rPr lang="zh-CN" altLang="en-US" b="0" dirty="0"/>
              <a:t/>
            </a:r>
            <a:br>
              <a:rPr lang="zh-CN" altLang="en-US" b="0" dirty="0"/>
            </a:br>
            <a:endParaRPr lang="zh-CN" altLang="en-US" dirty="0"/>
          </a:p>
        </p:txBody>
      </p:sp>
      <p:sp>
        <p:nvSpPr>
          <p:cNvPr id="3" name="内容占位符 2">
            <a:extLst>
              <a:ext uri="{FF2B5EF4-FFF2-40B4-BE49-F238E27FC236}">
                <a16:creationId xmlns:a16="http://schemas.microsoft.com/office/drawing/2014/main" xmlns="" id="{16737FDB-6A6D-44BC-B484-8B50C57A4DD3}"/>
              </a:ext>
            </a:extLst>
          </p:cNvPr>
          <p:cNvSpPr>
            <a:spLocks noGrp="1"/>
          </p:cNvSpPr>
          <p:nvPr>
            <p:ph idx="1"/>
          </p:nvPr>
        </p:nvSpPr>
        <p:spPr>
          <a:xfrm>
            <a:off x="291977" y="1397216"/>
            <a:ext cx="8128000" cy="3960440"/>
          </a:xfrm>
        </p:spPr>
        <p:txBody>
          <a:bodyPr/>
          <a:lstStyle/>
          <a:p>
            <a:pPr algn="l" latinLnBrk="0"/>
            <a:r>
              <a:rPr lang="zh-CN" altLang="en-US" sz="2400" b="0" i="0" dirty="0">
                <a:solidFill>
                  <a:srgbClr val="4D4D4D"/>
                </a:solidFill>
                <a:effectLst/>
              </a:rPr>
              <a:t>“今天计算机这么快，算法还重要吗？” </a:t>
            </a:r>
            <a:endParaRPr lang="en-US" altLang="zh-CN" sz="2400" b="0" i="0" dirty="0">
              <a:solidFill>
                <a:srgbClr val="4D4D4D"/>
              </a:solidFill>
              <a:effectLst/>
            </a:endParaRPr>
          </a:p>
          <a:p>
            <a:pPr algn="l" latinLnBrk="0"/>
            <a:r>
              <a:rPr lang="zh-CN" altLang="en-US" sz="2400" b="0" i="0" dirty="0">
                <a:solidFill>
                  <a:srgbClr val="4D4D4D"/>
                </a:solidFill>
                <a:effectLst/>
              </a:rPr>
              <a:t>现在每人每天都会创造出大量数据（照片，视频，语音，文本等等）。日益先进的纪录和存储手段使我们每个人的信息量都在爆炸式的增长。互联网的信息流量和日志容量也在飞快增长。在科学研究方面，随着研究手段的进步，数据量更是达到了前所未有的程度。</a:t>
            </a:r>
            <a:endParaRPr lang="en-US" altLang="zh-CN" sz="2400" b="0" i="0" dirty="0">
              <a:solidFill>
                <a:srgbClr val="4D4D4D"/>
              </a:solidFill>
              <a:effectLst/>
            </a:endParaRPr>
          </a:p>
          <a:p>
            <a:pPr algn="l" latinLnBrk="0"/>
            <a:endParaRPr lang="en-US" altLang="zh-CN" sz="2400" b="0" dirty="0">
              <a:solidFill>
                <a:srgbClr val="4D4D4D"/>
              </a:solidFill>
            </a:endParaRPr>
          </a:p>
          <a:p>
            <a:pPr algn="l" latinLnBrk="0"/>
            <a:endParaRPr lang="en-US" altLang="zh-CN" sz="2400" b="0" i="0" dirty="0">
              <a:solidFill>
                <a:srgbClr val="4D4D4D"/>
              </a:solidFill>
              <a:effectLst/>
            </a:endParaRPr>
          </a:p>
          <a:p>
            <a:pPr algn="l" latinLnBrk="0"/>
            <a:endParaRPr lang="en-US" altLang="zh-CN" sz="2400" b="0" i="0" dirty="0">
              <a:solidFill>
                <a:srgbClr val="4D4D4D"/>
              </a:solidFill>
              <a:effectLst/>
            </a:endParaRPr>
          </a:p>
          <a:p>
            <a:pPr algn="l" latinLnBrk="0"/>
            <a:r>
              <a:rPr lang="zh-CN" altLang="en-US" sz="2400" b="0" i="0" dirty="0">
                <a:solidFill>
                  <a:srgbClr val="4D4D4D"/>
                </a:solidFill>
                <a:effectLst/>
              </a:rPr>
              <a:t>无论是三维图形、海量数据处理、</a:t>
            </a:r>
            <a:r>
              <a:rPr lang="zh-CN" altLang="en-US" sz="2400" b="1" i="0" u="none" strike="noStrike" dirty="0">
                <a:solidFill>
                  <a:srgbClr val="DF3434"/>
                </a:solidFill>
                <a:effectLst/>
                <a:hlinkClick r:id="rId3" tooltip="机器学习知识库"/>
              </a:rPr>
              <a:t>机器学习</a:t>
            </a:r>
            <a:r>
              <a:rPr lang="zh-CN" altLang="en-US" sz="2400" b="0" i="0" dirty="0">
                <a:solidFill>
                  <a:srgbClr val="4D4D4D"/>
                </a:solidFill>
                <a:effectLst/>
              </a:rPr>
              <a:t>、语音识别，都需要极大的计算量。在大数据时代，越来越多的挑战需要靠卓越的算法来解决。</a:t>
            </a:r>
            <a:endParaRPr lang="zh-CN" altLang="en-US" dirty="0"/>
          </a:p>
        </p:txBody>
      </p:sp>
      <p:pic>
        <p:nvPicPr>
          <p:cNvPr id="214018" name="Picture 2" descr="这里写图片描述">
            <a:extLst>
              <a:ext uri="{FF2B5EF4-FFF2-40B4-BE49-F238E27FC236}">
                <a16:creationId xmlns:a16="http://schemas.microsoft.com/office/drawing/2014/main" xmlns="" id="{873855CB-C4BD-4852-80CD-B7EB05BBAD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10603"/>
            <a:ext cx="9144000" cy="3560763"/>
          </a:xfrm>
          <a:prstGeom prst="rect">
            <a:avLst/>
          </a:prstGeom>
          <a:solidFill>
            <a:schemeClr val="bg1"/>
          </a:solidFill>
        </p:spPr>
      </p:pic>
    </p:spTree>
    <p:extLst>
      <p:ext uri="{BB962C8B-B14F-4D97-AF65-F5344CB8AC3E}">
        <p14:creationId xmlns:p14="http://schemas.microsoft.com/office/powerpoint/2010/main" val="1025461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4018"/>
                                        </p:tgtEl>
                                        <p:attrNameLst>
                                          <p:attrName>style.visibility</p:attrName>
                                        </p:attrNameLst>
                                      </p:cBhvr>
                                      <p:to>
                                        <p:strVal val="visible"/>
                                      </p:to>
                                    </p:set>
                                    <p:animEffect transition="in" filter="fade">
                                      <p:cBhvr>
                                        <p:cTn id="7" dur="500"/>
                                        <p:tgtEl>
                                          <p:spTgt spid="21401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 calcmode="lin" valueType="num">
                                      <p:cBhvr additive="base">
                                        <p:cTn id="1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a:xfrm>
            <a:off x="457200" y="274638"/>
            <a:ext cx="8229600" cy="850900"/>
          </a:xfrm>
        </p:spPr>
        <p:txBody>
          <a:bodyPr/>
          <a:lstStyle/>
          <a:p>
            <a:pPr algn="l"/>
            <a:r>
              <a:rPr lang="zh-CN" altLang="en-US" sz="3200" dirty="0">
                <a:ea typeface="黑体" pitchFamily="2" charset="-122"/>
              </a:rPr>
              <a:t>算法价值观</a:t>
            </a:r>
          </a:p>
        </p:txBody>
      </p:sp>
      <p:sp>
        <p:nvSpPr>
          <p:cNvPr id="405507" name="Rectangle 3"/>
          <p:cNvSpPr>
            <a:spLocks noGrp="1" noChangeArrowheads="1"/>
          </p:cNvSpPr>
          <p:nvPr>
            <p:ph type="body" idx="1"/>
          </p:nvPr>
        </p:nvSpPr>
        <p:spPr>
          <a:xfrm>
            <a:off x="251520" y="2132856"/>
            <a:ext cx="8686800" cy="4421188"/>
          </a:xfrm>
        </p:spPr>
        <p:txBody>
          <a:bodyPr/>
          <a:lstStyle/>
          <a:p>
            <a:pPr>
              <a:lnSpc>
                <a:spcPct val="90000"/>
              </a:lnSpc>
              <a:buClr>
                <a:srgbClr val="CC0000"/>
              </a:buClr>
              <a:buFont typeface="Wingdings" panose="05000000000000000000" pitchFamily="2" charset="2"/>
              <a:buChar char="Ø"/>
            </a:pPr>
            <a:r>
              <a:rPr lang="zh-CN" altLang="en-US" sz="2400" b="0" dirty="0"/>
              <a:t>今日头条创始人张一鸣一句</a:t>
            </a:r>
            <a:r>
              <a:rPr lang="en-US" altLang="zh-CN" sz="2400" b="0" dirty="0"/>
              <a:t>"</a:t>
            </a:r>
            <a:r>
              <a:rPr lang="zh-CN" altLang="en-US" sz="2400" b="0" dirty="0"/>
              <a:t>算法没有价值观</a:t>
            </a:r>
            <a:r>
              <a:rPr lang="en-US" altLang="zh-CN" sz="2400" b="0" dirty="0"/>
              <a:t>",</a:t>
            </a:r>
            <a:r>
              <a:rPr lang="zh-CN" altLang="en-US" sz="2400" b="0" dirty="0"/>
              <a:t>把利用算法推荐</a:t>
            </a:r>
            <a:r>
              <a:rPr lang="en-US" altLang="zh-CN" sz="2400" b="0" dirty="0"/>
              <a:t>,</a:t>
            </a:r>
            <a:r>
              <a:rPr lang="zh-CN" altLang="en-US" sz="2400" b="0" dirty="0"/>
              <a:t>分发内容的互联网平台推上了舆论的风口浪尖</a:t>
            </a:r>
            <a:r>
              <a:rPr lang="en-US" altLang="zh-CN" sz="2400" b="0" dirty="0"/>
              <a:t>.</a:t>
            </a:r>
          </a:p>
          <a:p>
            <a:pPr>
              <a:lnSpc>
                <a:spcPct val="90000"/>
              </a:lnSpc>
              <a:buClr>
                <a:srgbClr val="CC0000"/>
              </a:buClr>
              <a:buFont typeface="Wingdings" panose="05000000000000000000" pitchFamily="2" charset="2"/>
              <a:buChar char="Ø"/>
            </a:pPr>
            <a:r>
              <a:rPr lang="zh-CN" altLang="en-US" sz="2400" b="0" dirty="0"/>
              <a:t>今日头条和快手在短短一个月内发生系列剧变</a:t>
            </a:r>
            <a:r>
              <a:rPr lang="en-US" altLang="zh-CN" sz="2400" b="0" dirty="0"/>
              <a:t>,</a:t>
            </a:r>
            <a:r>
              <a:rPr lang="zh-CN" altLang="en-US" sz="2400" b="0" dirty="0"/>
              <a:t>央视点名</a:t>
            </a:r>
            <a:r>
              <a:rPr lang="en-US" altLang="zh-CN" sz="2400" b="0" dirty="0"/>
              <a:t>,</a:t>
            </a:r>
            <a:r>
              <a:rPr lang="zh-CN" altLang="en-US" sz="2400" b="0" dirty="0"/>
              <a:t>广电约谈</a:t>
            </a:r>
            <a:r>
              <a:rPr lang="en-US" altLang="zh-CN" sz="2400" b="0" dirty="0"/>
              <a:t>,</a:t>
            </a:r>
            <a:r>
              <a:rPr lang="zh-CN" altLang="en-US" sz="2400" b="0" dirty="0"/>
              <a:t>产品下架</a:t>
            </a:r>
            <a:r>
              <a:rPr lang="en-US" altLang="zh-CN" sz="2400" b="0" dirty="0"/>
              <a:t>,</a:t>
            </a:r>
            <a:r>
              <a:rPr lang="zh-CN" altLang="en-US" sz="2400" b="0" dirty="0"/>
              <a:t>总裁道歉</a:t>
            </a:r>
            <a:r>
              <a:rPr lang="en-US" altLang="zh-CN" sz="2400" b="0" dirty="0"/>
              <a:t>……</a:t>
            </a:r>
            <a:r>
              <a:rPr lang="zh-CN" altLang="en-US" sz="2400" b="0" dirty="0"/>
              <a:t>引起广泛热议</a:t>
            </a:r>
            <a:r>
              <a:rPr lang="en-US" altLang="zh-CN" sz="2400" b="0" dirty="0"/>
              <a:t>.</a:t>
            </a:r>
          </a:p>
          <a:p>
            <a:pPr>
              <a:lnSpc>
                <a:spcPct val="90000"/>
              </a:lnSpc>
              <a:buClr>
                <a:srgbClr val="CC0000"/>
              </a:buClr>
              <a:buFont typeface="Wingdings" panose="05000000000000000000" pitchFamily="2" charset="2"/>
              <a:buChar char="Ø"/>
            </a:pPr>
            <a:r>
              <a:rPr lang="zh-CN" altLang="en-US" sz="2400" b="0" dirty="0"/>
              <a:t>平台运营商到底应不应该为本平台传播的低俗不良内容负责</a:t>
            </a:r>
            <a:r>
              <a:rPr lang="en-US" altLang="zh-CN" sz="2400" b="0" dirty="0"/>
              <a:t>?</a:t>
            </a:r>
            <a:r>
              <a:rPr lang="zh-CN" altLang="en-US" sz="2400" b="0" dirty="0"/>
              <a:t>答案是肯定的</a:t>
            </a:r>
            <a:r>
              <a:rPr lang="en-US" altLang="zh-CN" sz="2400" b="0" dirty="0"/>
              <a:t>.</a:t>
            </a:r>
            <a:r>
              <a:rPr lang="zh-CN" altLang="en-US" sz="2400" b="0" dirty="0"/>
              <a:t>就像工业技术既能为我们生产必需品</a:t>
            </a:r>
            <a:r>
              <a:rPr lang="en-US" altLang="zh-CN" sz="2400" b="0" dirty="0"/>
              <a:t>,</a:t>
            </a:r>
            <a:r>
              <a:rPr lang="zh-CN" altLang="en-US" sz="2400" b="0" dirty="0"/>
              <a:t>但同时也不可避免地产生废水废气一样</a:t>
            </a:r>
            <a:r>
              <a:rPr lang="en-US" altLang="zh-CN" sz="2400" b="0" dirty="0"/>
              <a:t>,</a:t>
            </a:r>
            <a:r>
              <a:rPr lang="zh-CN" altLang="en-US" sz="2400" b="0" dirty="0"/>
              <a:t>算法推荐技术既为我们带来了更个性化的互联网产品</a:t>
            </a:r>
            <a:r>
              <a:rPr lang="en-US" altLang="zh-CN" sz="2400" b="0" dirty="0"/>
              <a:t>,</a:t>
            </a:r>
            <a:r>
              <a:rPr lang="zh-CN" altLang="en-US" sz="2400" b="0" dirty="0"/>
              <a:t>也必然会带来一些副作用</a:t>
            </a:r>
            <a:r>
              <a:rPr lang="en-US" altLang="zh-CN" sz="2400" b="0" dirty="0"/>
              <a:t>.</a:t>
            </a:r>
            <a:endParaRPr lang="en-US" altLang="zh-CN" sz="2000" dirty="0">
              <a:hlinkClick r:id="rId3"/>
            </a:endParaRPr>
          </a:p>
          <a:p>
            <a:pPr>
              <a:lnSpc>
                <a:spcPct val="90000"/>
              </a:lnSpc>
              <a:buClr>
                <a:srgbClr val="CC0000"/>
              </a:buClr>
              <a:buFont typeface="Wingdings" panose="05000000000000000000" pitchFamily="2" charset="2"/>
              <a:buChar char="Ø"/>
            </a:pPr>
            <a:endParaRPr lang="en-US" altLang="zh-CN" sz="2000" dirty="0">
              <a:hlinkClick r:id="rId3"/>
            </a:endParaRPr>
          </a:p>
          <a:p>
            <a:pPr>
              <a:lnSpc>
                <a:spcPct val="90000"/>
              </a:lnSpc>
              <a:buClr>
                <a:srgbClr val="CC0000"/>
              </a:buClr>
              <a:buFont typeface="Wingdings" panose="05000000000000000000" pitchFamily="2" charset="2"/>
              <a:buChar char="Ø"/>
            </a:pPr>
            <a:r>
              <a:rPr lang="en-US" altLang="zh-CN" sz="2000" dirty="0">
                <a:hlinkClick r:id="rId3"/>
              </a:rPr>
              <a:t>http://n.miaopai.com/media/2789BVLe9~SEH0o4ggHJZeOP~xIHWqVz</a:t>
            </a:r>
            <a:endParaRPr lang="en-US" altLang="zh-CN" sz="2000" dirty="0"/>
          </a:p>
          <a:p>
            <a:pPr>
              <a:lnSpc>
                <a:spcPct val="90000"/>
              </a:lnSpc>
              <a:buClr>
                <a:srgbClr val="CC0000"/>
              </a:buClr>
              <a:buFont typeface="Wingdings" panose="05000000000000000000" pitchFamily="2" charset="2"/>
              <a:buChar char="Ø"/>
            </a:pPr>
            <a:endParaRPr lang="en-US" altLang="zh-CN" sz="2000" b="1" dirty="0"/>
          </a:p>
          <a:p>
            <a:pPr>
              <a:lnSpc>
                <a:spcPct val="90000"/>
              </a:lnSpc>
              <a:buClr>
                <a:srgbClr val="CC0000"/>
              </a:buClr>
              <a:buFont typeface="Wingdings" panose="05000000000000000000" pitchFamily="2" charset="2"/>
              <a:buChar char="Ø"/>
            </a:pPr>
            <a:endParaRPr lang="en-US" altLang="zh-CN" sz="2000" b="1" dirty="0"/>
          </a:p>
        </p:txBody>
      </p:sp>
      <p:sp>
        <p:nvSpPr>
          <p:cNvPr id="405508" name="Text Box 4"/>
          <p:cNvSpPr txBox="1">
            <a:spLocks noChangeArrowheads="1"/>
          </p:cNvSpPr>
          <p:nvPr/>
        </p:nvSpPr>
        <p:spPr bwMode="auto">
          <a:xfrm>
            <a:off x="395288" y="977900"/>
            <a:ext cx="40322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800" i="0" dirty="0">
                <a:solidFill>
                  <a:schemeClr val="accent2"/>
                </a:solidFill>
                <a:effectLst/>
                <a:latin typeface="微软雅黑" panose="020B0503020204020204" pitchFamily="34" charset="-122"/>
                <a:ea typeface="微软雅黑" panose="020B0503020204020204" pitchFamily="34" charset="-122"/>
              </a:rPr>
              <a:t>算法是否应该有价值观</a:t>
            </a:r>
            <a:r>
              <a:rPr lang="zh-CN" altLang="en-US" i="0" dirty="0">
                <a:solidFill>
                  <a:schemeClr val="accent2"/>
                </a:solidFill>
                <a:effectLst/>
                <a:latin typeface="微软雅黑" panose="020B0503020204020204" pitchFamily="34" charset="-122"/>
                <a:ea typeface="微软雅黑" panose="020B0503020204020204" pitchFamily="34" charset="-122"/>
              </a:rPr>
              <a:t>？</a:t>
            </a:r>
            <a:endParaRPr lang="en-US" altLang="zh-CN" i="0" dirty="0">
              <a:solidFill>
                <a:schemeClr val="accent2"/>
              </a:solidFill>
              <a:effectLst/>
              <a:latin typeface="微软雅黑" panose="020B0503020204020204" pitchFamily="34" charset="-122"/>
              <a:ea typeface="微软雅黑" panose="020B0503020204020204" pitchFamily="34" charset="-122"/>
            </a:endParaRPr>
          </a:p>
        </p:txBody>
      </p:sp>
      <p:pic>
        <p:nvPicPr>
          <p:cNvPr id="215042" name="Picture 2">
            <a:extLst>
              <a:ext uri="{FF2B5EF4-FFF2-40B4-BE49-F238E27FC236}">
                <a16:creationId xmlns:a16="http://schemas.microsoft.com/office/drawing/2014/main" xmlns="" id="{93B06EBD-3953-48DE-8219-E7B5AF4935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767" y="-27384"/>
            <a:ext cx="4175745" cy="1959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532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5508"/>
                                        </p:tgtEl>
                                        <p:attrNameLst>
                                          <p:attrName>style.visibility</p:attrName>
                                        </p:attrNameLst>
                                      </p:cBhvr>
                                      <p:to>
                                        <p:strVal val="visible"/>
                                      </p:to>
                                    </p:set>
                                    <p:animEffect transition="in" filter="fade">
                                      <p:cBhvr>
                                        <p:cTn id="7" dur="500"/>
                                        <p:tgtEl>
                                          <p:spTgt spid="405508"/>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405507">
                                            <p:txEl>
                                              <p:pRg st="0" end="0"/>
                                            </p:txEl>
                                          </p:spTgt>
                                        </p:tgtEl>
                                        <p:attrNameLst>
                                          <p:attrName>style.visibility</p:attrName>
                                        </p:attrNameLst>
                                      </p:cBhvr>
                                      <p:to>
                                        <p:strVal val="visible"/>
                                      </p:to>
                                    </p:set>
                                    <p:animEffect transition="in" filter="diamond(in)">
                                      <p:cBhvr>
                                        <p:cTn id="12" dur="2000"/>
                                        <p:tgtEl>
                                          <p:spTgt spid="40550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405507">
                                            <p:txEl>
                                              <p:pRg st="1" end="1"/>
                                            </p:txEl>
                                          </p:spTgt>
                                        </p:tgtEl>
                                        <p:attrNameLst>
                                          <p:attrName>style.visibility</p:attrName>
                                        </p:attrNameLst>
                                      </p:cBhvr>
                                      <p:to>
                                        <p:strVal val="visible"/>
                                      </p:to>
                                    </p:set>
                                    <p:animEffect transition="in" filter="diamond(in)">
                                      <p:cBhvr>
                                        <p:cTn id="17" dur="2000"/>
                                        <p:tgtEl>
                                          <p:spTgt spid="40550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405507">
                                            <p:txEl>
                                              <p:pRg st="2" end="2"/>
                                            </p:txEl>
                                          </p:spTgt>
                                        </p:tgtEl>
                                        <p:attrNameLst>
                                          <p:attrName>style.visibility</p:attrName>
                                        </p:attrNameLst>
                                      </p:cBhvr>
                                      <p:to>
                                        <p:strVal val="visible"/>
                                      </p:to>
                                    </p:set>
                                    <p:animEffect transition="in" filter="diamond(in)">
                                      <p:cBhvr>
                                        <p:cTn id="22" dur="2000"/>
                                        <p:tgtEl>
                                          <p:spTgt spid="40550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405507">
                                            <p:txEl>
                                              <p:pRg st="4" end="4"/>
                                            </p:txEl>
                                          </p:spTgt>
                                        </p:tgtEl>
                                        <p:attrNameLst>
                                          <p:attrName>style.visibility</p:attrName>
                                        </p:attrNameLst>
                                      </p:cBhvr>
                                      <p:to>
                                        <p:strVal val="visible"/>
                                      </p:to>
                                    </p:set>
                                    <p:animEffect transition="in" filter="diamond(in)">
                                      <p:cBhvr>
                                        <p:cTn id="27" dur="2000"/>
                                        <p:tgtEl>
                                          <p:spTgt spid="4055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p:bldP spid="405508"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xmlns="" id="{49742F1C-AA3C-40E3-ADF4-B2142F9CA894}"/>
              </a:ext>
            </a:extLst>
          </p:cNvPr>
          <p:cNvPicPr>
            <a:picLocks noChangeAspect="1"/>
          </p:cNvPicPr>
          <p:nvPr/>
        </p:nvPicPr>
        <p:blipFill>
          <a:blip r:embed="rId2"/>
          <a:stretch>
            <a:fillRect/>
          </a:stretch>
        </p:blipFill>
        <p:spPr>
          <a:xfrm>
            <a:off x="337004" y="699502"/>
            <a:ext cx="8699492" cy="5458995"/>
          </a:xfrm>
          <a:prstGeom prst="rect">
            <a:avLst/>
          </a:prstGeom>
        </p:spPr>
      </p:pic>
    </p:spTree>
    <p:extLst>
      <p:ext uri="{BB962C8B-B14F-4D97-AF65-F5344CB8AC3E}">
        <p14:creationId xmlns:p14="http://schemas.microsoft.com/office/powerpoint/2010/main" val="85793377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0" y="44450"/>
            <a:ext cx="9144000" cy="563563"/>
          </a:xfrm>
          <a:prstGeom prst="rect">
            <a:avLst/>
          </a:prstGeom>
        </p:spPr>
        <p:txBody>
          <a:bodyPr/>
          <a:lstStyle/>
          <a:p>
            <a:pPr eaLnBrk="1" hangingPunct="1"/>
            <a:r>
              <a:rPr lang="zh-CN" altLang="en-US" dirty="0">
                <a:solidFill>
                  <a:srgbClr val="000000"/>
                </a:solidFill>
                <a:cs typeface="Courier New" pitchFamily="49" charset="0"/>
              </a:rPr>
              <a:t>两种常见的分支限界法</a:t>
            </a:r>
            <a:endParaRPr lang="zh-CN" altLang="en-US" sz="2800" dirty="0">
              <a:solidFill>
                <a:srgbClr val="000000"/>
              </a:solidFill>
              <a:cs typeface="Courier New" pitchFamily="49" charset="0"/>
            </a:endParaRPr>
          </a:p>
        </p:txBody>
      </p:sp>
      <p:sp>
        <p:nvSpPr>
          <p:cNvPr id="2258947" name="Rectangle 3"/>
          <p:cNvSpPr>
            <a:spLocks noGrp="1" noChangeArrowheads="1"/>
          </p:cNvSpPr>
          <p:nvPr>
            <p:ph type="body" idx="4294967295"/>
          </p:nvPr>
        </p:nvSpPr>
        <p:spPr>
          <a:xfrm>
            <a:off x="209881" y="751527"/>
            <a:ext cx="8893175" cy="5976938"/>
          </a:xfrm>
          <a:prstGeom prst="rect">
            <a:avLst/>
          </a:prstGeom>
        </p:spPr>
        <p:txBody>
          <a:bodyPr/>
          <a:lstStyle/>
          <a:p>
            <a:pPr marL="609600" indent="-609600" eaLnBrk="1" hangingPunct="1">
              <a:lnSpc>
                <a:spcPct val="135000"/>
              </a:lnSpc>
              <a:spcBef>
                <a:spcPts val="0"/>
              </a:spcBef>
            </a:pPr>
            <a:r>
              <a:rPr lang="zh-CN" altLang="en-US" sz="2200" dirty="0">
                <a:solidFill>
                  <a:srgbClr val="000000"/>
                </a:solidFill>
              </a:rPr>
              <a:t>队列式分支限界法</a:t>
            </a:r>
            <a:endParaRPr lang="en-US" altLang="zh-CN" sz="2200" dirty="0">
              <a:solidFill>
                <a:srgbClr val="000000"/>
              </a:solidFill>
            </a:endParaRPr>
          </a:p>
          <a:p>
            <a:pPr marL="1008000" lvl="1" indent="-432000" eaLnBrk="1" hangingPunct="1">
              <a:lnSpc>
                <a:spcPct val="135000"/>
              </a:lnSpc>
              <a:spcBef>
                <a:spcPts val="0"/>
              </a:spcBef>
            </a:pPr>
            <a:r>
              <a:rPr lang="zh-CN" altLang="en-US" sz="2200" dirty="0">
                <a:solidFill>
                  <a:srgbClr val="000000"/>
                </a:solidFill>
              </a:rPr>
              <a:t>按照队列先进先出（</a:t>
            </a:r>
            <a:r>
              <a:rPr lang="en-US" altLang="zh-CN" sz="2200" dirty="0">
                <a:solidFill>
                  <a:srgbClr val="000000"/>
                </a:solidFill>
              </a:rPr>
              <a:t>FIFO</a:t>
            </a:r>
            <a:r>
              <a:rPr lang="zh-CN" altLang="en-US" sz="2200" dirty="0">
                <a:solidFill>
                  <a:srgbClr val="000000"/>
                </a:solidFill>
              </a:rPr>
              <a:t>）原则选取下一个结点为扩展结点</a:t>
            </a:r>
            <a:endParaRPr lang="en-US" altLang="zh-CN" sz="2200" dirty="0">
              <a:solidFill>
                <a:srgbClr val="000000"/>
              </a:solidFill>
            </a:endParaRPr>
          </a:p>
          <a:p>
            <a:pPr marL="1008000" lvl="1" indent="-432000" eaLnBrk="1" hangingPunct="1">
              <a:lnSpc>
                <a:spcPct val="135000"/>
              </a:lnSpc>
              <a:spcBef>
                <a:spcPts val="0"/>
              </a:spcBef>
            </a:pPr>
            <a:r>
              <a:rPr lang="zh-CN" altLang="en-US" sz="2200" dirty="0">
                <a:solidFill>
                  <a:srgbClr val="000000"/>
                </a:solidFill>
              </a:rPr>
              <a:t>从活结点表中取出结点的顺序与加入结点的顺序相同</a:t>
            </a:r>
            <a:endParaRPr lang="en-US" altLang="zh-CN" sz="2200" dirty="0">
              <a:solidFill>
                <a:srgbClr val="000000"/>
              </a:solidFill>
            </a:endParaRPr>
          </a:p>
          <a:p>
            <a:pPr marL="1008000" lvl="1" indent="-432000" eaLnBrk="1" hangingPunct="1">
              <a:lnSpc>
                <a:spcPct val="135000"/>
              </a:lnSpc>
              <a:spcBef>
                <a:spcPts val="0"/>
              </a:spcBef>
            </a:pPr>
            <a:r>
              <a:rPr lang="zh-CN" altLang="en-US" sz="2200" dirty="0">
                <a:solidFill>
                  <a:srgbClr val="000000"/>
                </a:solidFill>
              </a:rPr>
              <a:t>因此活结点表的性质与队列相同</a:t>
            </a:r>
            <a:endParaRPr lang="en-US" altLang="zh-CN" sz="2200" dirty="0">
              <a:solidFill>
                <a:srgbClr val="000000"/>
              </a:solidFill>
            </a:endParaRPr>
          </a:p>
          <a:p>
            <a:pPr marL="609600" indent="-609600" eaLnBrk="1" hangingPunct="1">
              <a:lnSpc>
                <a:spcPct val="135000"/>
              </a:lnSpc>
              <a:spcBef>
                <a:spcPts val="0"/>
              </a:spcBef>
            </a:pPr>
            <a:r>
              <a:rPr lang="zh-CN" altLang="en-US" sz="2200" dirty="0">
                <a:solidFill>
                  <a:srgbClr val="000000"/>
                </a:solidFill>
              </a:rPr>
              <a:t>优先队列分支限界法（代价最小或效益最大）</a:t>
            </a:r>
            <a:endParaRPr lang="en-US" altLang="zh-CN" sz="2200" dirty="0">
              <a:solidFill>
                <a:srgbClr val="000000"/>
              </a:solidFill>
            </a:endParaRPr>
          </a:p>
          <a:p>
            <a:pPr marL="1008000" lvl="1" indent="-432000" eaLnBrk="1" hangingPunct="1">
              <a:lnSpc>
                <a:spcPct val="135000"/>
              </a:lnSpc>
              <a:spcBef>
                <a:spcPts val="0"/>
              </a:spcBef>
            </a:pPr>
            <a:r>
              <a:rPr lang="zh-CN" altLang="en-US" sz="2200" dirty="0">
                <a:solidFill>
                  <a:srgbClr val="000000"/>
                </a:solidFill>
              </a:rPr>
              <a:t>每个结点都有一个对应的耗费或收益，以此决定结点的优先级</a:t>
            </a:r>
          </a:p>
          <a:p>
            <a:pPr marL="1008000" lvl="1" indent="-432000" eaLnBrk="1" hangingPunct="1">
              <a:lnSpc>
                <a:spcPct val="135000"/>
              </a:lnSpc>
              <a:spcBef>
                <a:spcPts val="0"/>
              </a:spcBef>
            </a:pPr>
            <a:r>
              <a:rPr lang="zh-CN" altLang="en-US" sz="2200" dirty="0">
                <a:solidFill>
                  <a:srgbClr val="000000"/>
                </a:solidFill>
              </a:rPr>
              <a:t>从优先队列中选取优先级最高的结点成为当前扩展结点</a:t>
            </a:r>
            <a:endParaRPr lang="en-US" altLang="zh-CN" sz="2200" dirty="0">
              <a:solidFill>
                <a:srgbClr val="000000"/>
              </a:solidFill>
            </a:endParaRPr>
          </a:p>
          <a:p>
            <a:pPr marL="1440000" lvl="2" indent="-432000" eaLnBrk="1" hangingPunct="1">
              <a:lnSpc>
                <a:spcPct val="135000"/>
              </a:lnSpc>
              <a:spcBef>
                <a:spcPts val="0"/>
              </a:spcBef>
            </a:pPr>
            <a:r>
              <a:rPr lang="zh-CN" altLang="en-US" sz="2200" dirty="0">
                <a:solidFill>
                  <a:srgbClr val="000000"/>
                </a:solidFill>
              </a:rPr>
              <a:t>如果查找一个具有最小耗费的解</a:t>
            </a:r>
            <a:endParaRPr lang="en-US" altLang="zh-CN" sz="2200" dirty="0">
              <a:solidFill>
                <a:srgbClr val="000000"/>
              </a:solidFill>
            </a:endParaRPr>
          </a:p>
          <a:p>
            <a:pPr marL="1897200" lvl="3" indent="-432000" eaLnBrk="1" hangingPunct="1">
              <a:lnSpc>
                <a:spcPct val="135000"/>
              </a:lnSpc>
              <a:spcBef>
                <a:spcPts val="0"/>
              </a:spcBef>
            </a:pPr>
            <a:r>
              <a:rPr lang="zh-CN" altLang="en-US" sz="2200" dirty="0">
                <a:solidFill>
                  <a:srgbClr val="000000"/>
                </a:solidFill>
              </a:rPr>
              <a:t>则活结点表可用小顶堆来建立</a:t>
            </a:r>
            <a:endParaRPr lang="en-US" altLang="zh-CN" sz="2200" dirty="0">
              <a:solidFill>
                <a:srgbClr val="000000"/>
              </a:solidFill>
            </a:endParaRPr>
          </a:p>
          <a:p>
            <a:pPr marL="1897200" lvl="3" indent="-432000" eaLnBrk="1" hangingPunct="1">
              <a:lnSpc>
                <a:spcPct val="135000"/>
              </a:lnSpc>
              <a:spcBef>
                <a:spcPts val="0"/>
              </a:spcBef>
            </a:pPr>
            <a:r>
              <a:rPr lang="zh-CN" altLang="en-US" sz="2200" dirty="0">
                <a:solidFill>
                  <a:srgbClr val="000000"/>
                </a:solidFill>
              </a:rPr>
              <a:t>下一个扩展结点就是具有最小耗费的活结点</a:t>
            </a:r>
            <a:endParaRPr lang="en-US" altLang="zh-CN" sz="2200" dirty="0">
              <a:solidFill>
                <a:srgbClr val="000000"/>
              </a:solidFill>
            </a:endParaRPr>
          </a:p>
          <a:p>
            <a:pPr marL="1440000" lvl="2" indent="-432000" eaLnBrk="1" hangingPunct="1">
              <a:lnSpc>
                <a:spcPct val="135000"/>
              </a:lnSpc>
              <a:spcBef>
                <a:spcPts val="0"/>
              </a:spcBef>
            </a:pPr>
            <a:r>
              <a:rPr lang="zh-CN" altLang="en-US" sz="2200" dirty="0">
                <a:solidFill>
                  <a:srgbClr val="000000"/>
                </a:solidFill>
              </a:rPr>
              <a:t>如果希望搜索一个具有最大收益的解</a:t>
            </a:r>
          </a:p>
          <a:p>
            <a:pPr marL="1897200" lvl="3" indent="-432000" eaLnBrk="1" hangingPunct="1">
              <a:lnSpc>
                <a:spcPct val="135000"/>
              </a:lnSpc>
              <a:spcBef>
                <a:spcPts val="0"/>
              </a:spcBef>
            </a:pPr>
            <a:r>
              <a:rPr lang="zh-CN" altLang="en-US" sz="2200" dirty="0">
                <a:solidFill>
                  <a:srgbClr val="000000"/>
                </a:solidFill>
              </a:rPr>
              <a:t>则可用大顶堆来构造活结点表</a:t>
            </a:r>
          </a:p>
          <a:p>
            <a:pPr marL="1897200" lvl="3" indent="-432000" eaLnBrk="1" hangingPunct="1">
              <a:lnSpc>
                <a:spcPct val="135000"/>
              </a:lnSpc>
              <a:spcBef>
                <a:spcPts val="0"/>
              </a:spcBef>
            </a:pPr>
            <a:r>
              <a:rPr lang="zh-CN" altLang="en-US" sz="2200" dirty="0">
                <a:solidFill>
                  <a:srgbClr val="000000"/>
                </a:solidFill>
              </a:rPr>
              <a:t>下一个扩展结点是具有最大收益的活结点</a:t>
            </a:r>
            <a:endParaRPr lang="en-US" altLang="zh-CN" sz="2200" dirty="0">
              <a:solidFill>
                <a:srgbClr val="000000"/>
              </a:solidFill>
            </a:endParaRPr>
          </a:p>
        </p:txBody>
      </p:sp>
    </p:spTree>
    <p:extLst>
      <p:ext uri="{BB962C8B-B14F-4D97-AF65-F5344CB8AC3E}">
        <p14:creationId xmlns:p14="http://schemas.microsoft.com/office/powerpoint/2010/main" val="300512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wipe(left)">
                                      <p:cBhvr>
                                        <p:cTn id="52" dur="500"/>
                                        <p:tgtEl>
                                          <p:spTgt spid="225894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258947">
                                            <p:txEl>
                                              <p:pRg st="10" end="10"/>
                                            </p:txEl>
                                          </p:spTgt>
                                        </p:tgtEl>
                                        <p:attrNameLst>
                                          <p:attrName>style.visibility</p:attrName>
                                        </p:attrNameLst>
                                      </p:cBhvr>
                                      <p:to>
                                        <p:strVal val="visible"/>
                                      </p:to>
                                    </p:set>
                                    <p:animEffect transition="in" filter="wipe(left)">
                                      <p:cBhvr>
                                        <p:cTn id="57" dur="500"/>
                                        <p:tgtEl>
                                          <p:spTgt spid="225894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258947">
                                            <p:txEl>
                                              <p:pRg st="11" end="11"/>
                                            </p:txEl>
                                          </p:spTgt>
                                        </p:tgtEl>
                                        <p:attrNameLst>
                                          <p:attrName>style.visibility</p:attrName>
                                        </p:attrNameLst>
                                      </p:cBhvr>
                                      <p:to>
                                        <p:strVal val="visible"/>
                                      </p:to>
                                    </p:set>
                                    <p:animEffect transition="in" filter="wipe(left)">
                                      <p:cBhvr>
                                        <p:cTn id="62" dur="500"/>
                                        <p:tgtEl>
                                          <p:spTgt spid="2258947">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258947">
                                            <p:txEl>
                                              <p:pRg st="12" end="12"/>
                                            </p:txEl>
                                          </p:spTgt>
                                        </p:tgtEl>
                                        <p:attrNameLst>
                                          <p:attrName>style.visibility</p:attrName>
                                        </p:attrNameLst>
                                      </p:cBhvr>
                                      <p:to>
                                        <p:strVal val="visible"/>
                                      </p:to>
                                    </p:set>
                                    <p:animEffect transition="in" filter="wipe(left)">
                                      <p:cBhvr>
                                        <p:cTn id="67" dur="500"/>
                                        <p:tgtEl>
                                          <p:spTgt spid="225894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0"/>
  <p:tag name="ISPRING_SCORM_RATE_QUIZZES" val="0"/>
  <p:tag name="ISPRING_SCORM_PASSING_SCORE" val="0.0000000000"/>
  <p:tag name="ISPRING_RESOURCE_PATHS_HASH_2" val="337017a864f1c3dc4a2913a52b5f83cf044f8"/>
</p:tagLst>
</file>

<file path=ppt/theme/theme1.xml><?xml version="1.0" encoding="utf-8"?>
<a:theme xmlns:a="http://schemas.openxmlformats.org/drawingml/2006/main" name="40_1231308129">
  <a:themeElements>
    <a:clrScheme name="40_1231308129 1">
      <a:dk1>
        <a:srgbClr val="003366"/>
      </a:dk1>
      <a:lt1>
        <a:srgbClr val="FFFFFF"/>
      </a:lt1>
      <a:dk2>
        <a:srgbClr val="3EB1CC"/>
      </a:dk2>
      <a:lt2>
        <a:srgbClr val="DDDDDD"/>
      </a:lt2>
      <a:accent1>
        <a:srgbClr val="438ACB"/>
      </a:accent1>
      <a:accent2>
        <a:srgbClr val="77AE26"/>
      </a:accent2>
      <a:accent3>
        <a:srgbClr val="FFFFFF"/>
      </a:accent3>
      <a:accent4>
        <a:srgbClr val="002A56"/>
      </a:accent4>
      <a:accent5>
        <a:srgbClr val="B0C4E2"/>
      </a:accent5>
      <a:accent6>
        <a:srgbClr val="6B9D21"/>
      </a:accent6>
      <a:hlink>
        <a:srgbClr val="6E815B"/>
      </a:hlink>
      <a:folHlink>
        <a:srgbClr val="76A0CA"/>
      </a:folHlink>
    </a:clrScheme>
    <a:fontScheme name="40_1231308129">
      <a:majorFont>
        <a:latin typeface="Verdana"/>
        <a:ea typeface="楷体_GB2312"/>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FFFF99"/>
            </a:gs>
            <a:gs pos="100000">
              <a:srgbClr val="FFFF99">
                <a:gamma/>
                <a:shade val="46275"/>
                <a:invGamma/>
              </a:srgbClr>
            </a:gs>
          </a:gsLst>
          <a:lin ang="5400000" scaled="1"/>
        </a:gradFill>
        <a:ln w="9525" cap="flat" cmpd="sng" algn="ctr">
          <a:noFill/>
          <a:prstDash val="solid"/>
          <a:round/>
          <a:headEnd type="none" w="med" len="med"/>
          <a:tailEnd type="none" w="med" len="med"/>
        </a:ln>
        <a:effectLst/>
      </a:spPr>
      <a:bodyPr vert="horz" wrap="square" lIns="91440" tIns="0" rIns="91440" bIns="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000066"/>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gradFill rotWithShape="1">
          <a:gsLst>
            <a:gs pos="0">
              <a:srgbClr val="FFFF99"/>
            </a:gs>
            <a:gs pos="100000">
              <a:srgbClr val="FFFF99">
                <a:gamma/>
                <a:shade val="46275"/>
                <a:invGamma/>
              </a:srgbClr>
            </a:gs>
          </a:gsLst>
          <a:lin ang="5400000" scaled="1"/>
        </a:gradFill>
        <a:ln w="9525" cap="flat" cmpd="sng" algn="ctr">
          <a:noFill/>
          <a:prstDash val="solid"/>
          <a:round/>
          <a:headEnd type="none" w="med" len="med"/>
          <a:tailEnd type="none" w="med" len="med"/>
        </a:ln>
        <a:effectLst/>
      </a:spPr>
      <a:bodyPr vert="horz" wrap="square" lIns="91440" tIns="0" rIns="91440" bIns="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000066"/>
            </a:solidFill>
            <a:effectLst/>
            <a:latin typeface="Times New Roman" pitchFamily="18" charset="0"/>
            <a:ea typeface="楷体_GB2312" pitchFamily="49" charset="-122"/>
          </a:defRPr>
        </a:defPPr>
      </a:lstStyle>
    </a:lnDef>
  </a:objectDefaults>
  <a:extraClrSchemeLst>
    <a:extraClrScheme>
      <a:clrScheme name="40_1231308129 1">
        <a:dk1>
          <a:srgbClr val="003366"/>
        </a:dk1>
        <a:lt1>
          <a:srgbClr val="FFFFFF"/>
        </a:lt1>
        <a:dk2>
          <a:srgbClr val="3EB1CC"/>
        </a:dk2>
        <a:lt2>
          <a:srgbClr val="DDDDDD"/>
        </a:lt2>
        <a:accent1>
          <a:srgbClr val="438ACB"/>
        </a:accent1>
        <a:accent2>
          <a:srgbClr val="77AE26"/>
        </a:accent2>
        <a:accent3>
          <a:srgbClr val="FFFFFF"/>
        </a:accent3>
        <a:accent4>
          <a:srgbClr val="002A56"/>
        </a:accent4>
        <a:accent5>
          <a:srgbClr val="B0C4E2"/>
        </a:accent5>
        <a:accent6>
          <a:srgbClr val="6B9D21"/>
        </a:accent6>
        <a:hlink>
          <a:srgbClr val="6E815B"/>
        </a:hlink>
        <a:folHlink>
          <a:srgbClr val="76A0CA"/>
        </a:folHlink>
      </a:clrScheme>
      <a:clrMap bg1="lt1" tx1="dk1" bg2="lt2" tx2="dk2" accent1="accent1" accent2="accent2" accent3="accent3" accent4="accent4" accent5="accent5" accent6="accent6" hlink="hlink" folHlink="folHlink"/>
    </a:extraClrScheme>
    <a:extraClrScheme>
      <a:clrScheme name="40_1231308129 2">
        <a:dk1>
          <a:srgbClr val="30311D"/>
        </a:dk1>
        <a:lt1>
          <a:srgbClr val="FFFFFF"/>
        </a:lt1>
        <a:dk2>
          <a:srgbClr val="D59D81"/>
        </a:dk2>
        <a:lt2>
          <a:srgbClr val="DDDDDD"/>
        </a:lt2>
        <a:accent1>
          <a:srgbClr val="617CD3"/>
        </a:accent1>
        <a:accent2>
          <a:srgbClr val="93B75F"/>
        </a:accent2>
        <a:accent3>
          <a:srgbClr val="FFFFFF"/>
        </a:accent3>
        <a:accent4>
          <a:srgbClr val="272817"/>
        </a:accent4>
        <a:accent5>
          <a:srgbClr val="B7BFE6"/>
        </a:accent5>
        <a:accent6>
          <a:srgbClr val="85A655"/>
        </a:accent6>
        <a:hlink>
          <a:srgbClr val="557B97"/>
        </a:hlink>
        <a:folHlink>
          <a:srgbClr val="9778B4"/>
        </a:folHlink>
      </a:clrScheme>
      <a:clrMap bg1="lt1" tx1="dk1" bg2="lt2" tx2="dk2" accent1="accent1" accent2="accent2" accent3="accent3" accent4="accent4" accent5="accent5" accent6="accent6" hlink="hlink" folHlink="folHlink"/>
    </a:extraClrScheme>
    <a:extraClrScheme>
      <a:clrScheme name="40_1231308129 3">
        <a:dk1>
          <a:srgbClr val="000066"/>
        </a:dk1>
        <a:lt1>
          <a:srgbClr val="FFFFFF"/>
        </a:lt1>
        <a:dk2>
          <a:srgbClr val="0D5597"/>
        </a:dk2>
        <a:lt2>
          <a:srgbClr val="DDDDDD"/>
        </a:lt2>
        <a:accent1>
          <a:srgbClr val="428E71"/>
        </a:accent1>
        <a:accent2>
          <a:srgbClr val="3F90BD"/>
        </a:accent2>
        <a:accent3>
          <a:srgbClr val="FFFFFF"/>
        </a:accent3>
        <a:accent4>
          <a:srgbClr val="000056"/>
        </a:accent4>
        <a:accent5>
          <a:srgbClr val="B0C6BB"/>
        </a:accent5>
        <a:accent6>
          <a:srgbClr val="3882AB"/>
        </a:accent6>
        <a:hlink>
          <a:srgbClr val="7D7E89"/>
        </a:hlink>
        <a:folHlink>
          <a:srgbClr val="8AC4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32305</TotalTime>
  <Words>10070</Words>
  <Application>Microsoft Macintosh PowerPoint</Application>
  <PresentationFormat>全屏显示(4:3)</PresentationFormat>
  <Paragraphs>1082</Paragraphs>
  <Slides>87</Slides>
  <Notes>31</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4</vt:i4>
      </vt:variant>
      <vt:variant>
        <vt:lpstr>幻灯片标题</vt:lpstr>
      </vt:variant>
      <vt:variant>
        <vt:i4>87</vt:i4>
      </vt:variant>
    </vt:vector>
  </HeadingPairs>
  <TitlesOfParts>
    <vt:vector size="109" baseType="lpstr">
      <vt:lpstr>-apple-system</vt:lpstr>
      <vt:lpstr>Courier New</vt:lpstr>
      <vt:lpstr>simsun</vt:lpstr>
      <vt:lpstr>Symbol</vt:lpstr>
      <vt:lpstr>Times New Roman</vt:lpstr>
      <vt:lpstr>Verdana</vt:lpstr>
      <vt:lpstr>Wingdings</vt:lpstr>
      <vt:lpstr>黑体</vt:lpstr>
      <vt:lpstr>华文行楷</vt:lpstr>
      <vt:lpstr>华文楷体</vt:lpstr>
      <vt:lpstr>华文隶书</vt:lpstr>
      <vt:lpstr>华文新魏</vt:lpstr>
      <vt:lpstr>楷体_GB2312</vt:lpstr>
      <vt:lpstr>隶书</vt:lpstr>
      <vt:lpstr>宋体</vt:lpstr>
      <vt:lpstr>微软雅黑</vt:lpstr>
      <vt:lpstr>Arial</vt:lpstr>
      <vt:lpstr>40_1231308129</vt:lpstr>
      <vt:lpstr>公式</vt:lpstr>
      <vt:lpstr>Visio</vt:lpstr>
      <vt:lpstr>Microsoft 公式 3.0</vt:lpstr>
      <vt:lpstr>Equation</vt:lpstr>
      <vt:lpstr>PowerPoint 演示文稿</vt:lpstr>
      <vt:lpstr>PowerPoint 演示文稿</vt:lpstr>
      <vt:lpstr>知识要点</vt:lpstr>
      <vt:lpstr>PowerPoint 演示文稿</vt:lpstr>
      <vt:lpstr>分支限界法</vt:lpstr>
      <vt:lpstr>分支限界法</vt:lpstr>
      <vt:lpstr>分支限界法</vt:lpstr>
      <vt:lpstr>分支限界法的求解步骤</vt:lpstr>
      <vt:lpstr>两种常见的分支限界法</vt:lpstr>
      <vt:lpstr>PowerPoint 演示文稿</vt:lpstr>
      <vt:lpstr>PowerPoint 演示文稿</vt:lpstr>
      <vt:lpstr>解空间树的动态搜索</vt:lpstr>
      <vt:lpstr>0/1背包的分支限界法过程</vt:lpstr>
      <vt:lpstr>PowerPoint 演示文稿</vt:lpstr>
      <vt:lpstr>PowerPoint 演示文稿</vt:lpstr>
      <vt:lpstr>0-1背包问题</vt:lpstr>
      <vt:lpstr>0-1背包问题</vt:lpstr>
      <vt:lpstr>0-1背包问题</vt:lpstr>
      <vt:lpstr>0/1背包的分支限界法过程</vt:lpstr>
      <vt:lpstr>分支限界法的设计思路</vt:lpstr>
      <vt:lpstr>分支限界法的设计思路</vt:lpstr>
      <vt:lpstr>小结</vt:lpstr>
      <vt:lpstr>PowerPoint 演示文稿</vt:lpstr>
      <vt:lpstr>PowerPoint 演示文稿</vt:lpstr>
      <vt:lpstr>PowerPoint 演示文稿</vt:lpstr>
      <vt:lpstr>单源最短路径问题</vt:lpstr>
      <vt:lpstr>PowerPoint 演示文稿</vt:lpstr>
      <vt:lpstr>PowerPoint 演示文稿</vt:lpstr>
      <vt:lpstr>PowerPoint 演示文稿</vt:lpstr>
      <vt:lpstr>PowerPoint 演示文稿</vt:lpstr>
      <vt:lpstr>6.4 装载问题</vt:lpstr>
      <vt:lpstr>PowerPoint 演示文稿</vt:lpstr>
      <vt:lpstr>PowerPoint 演示文稿</vt:lpstr>
      <vt:lpstr>装载问题</vt:lpstr>
      <vt:lpstr>装载问题</vt:lpstr>
      <vt:lpstr>装载问题</vt:lpstr>
      <vt:lpstr>装载问题</vt:lpstr>
      <vt:lpstr>装载问题</vt:lpstr>
      <vt:lpstr>装载问题</vt:lpstr>
      <vt:lpstr>装载问题</vt:lpstr>
      <vt:lpstr>PowerPoint 演示文稿</vt:lpstr>
      <vt:lpstr>PowerPoint 演示文稿</vt:lpstr>
      <vt:lpstr>PowerPoint 演示文稿</vt:lpstr>
      <vt:lpstr>PowerPoint 演示文稿</vt:lpstr>
      <vt:lpstr>布线问题</vt:lpstr>
      <vt:lpstr>布线问题</vt:lpstr>
      <vt:lpstr>布线问题</vt:lpstr>
      <vt:lpstr>PowerPoint 演示文稿</vt:lpstr>
      <vt:lpstr> </vt:lpstr>
      <vt:lpstr>布线问题</vt:lpstr>
      <vt:lpstr>布线问题</vt:lpstr>
      <vt:lpstr>PowerPoint 演示文稿</vt:lpstr>
      <vt:lpstr>6.6 最大团问题</vt:lpstr>
      <vt:lpstr>PowerPoint 演示文稿</vt:lpstr>
      <vt:lpstr>PowerPoint 演示文稿</vt:lpstr>
      <vt:lpstr>PowerPoint 演示文稿</vt:lpstr>
      <vt:lpstr>PowerPoint 演示文稿</vt:lpstr>
      <vt:lpstr>实例</vt:lpstr>
      <vt:lpstr>搜索树 </vt:lpstr>
      <vt:lpstr>6.7 旅行售货员问题</vt:lpstr>
      <vt:lpstr>PowerPoint 演示文稿</vt:lpstr>
      <vt:lpstr>PowerPoint 演示文稿</vt:lpstr>
      <vt:lpstr>PowerPoint 演示文稿</vt:lpstr>
      <vt:lpstr> </vt:lpstr>
      <vt:lpstr>PowerPoint 演示文稿</vt:lpstr>
      <vt:lpstr> </vt:lpstr>
      <vt:lpstr>旅行售货员问题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6.9 电路板排列问题</vt:lpstr>
      <vt:lpstr>6.6 电路板排列问题</vt:lpstr>
      <vt:lpstr>PowerPoint 演示文稿</vt:lpstr>
      <vt:lpstr>  </vt:lpstr>
      <vt:lpstr>PowerPoint 演示文稿</vt:lpstr>
      <vt:lpstr>PowerPoint 演示文稿</vt:lpstr>
      <vt:lpstr>PowerPoint 演示文稿</vt:lpstr>
      <vt:lpstr>结束语</vt:lpstr>
      <vt:lpstr>大数据时代的算法            --数据、算力、算法 </vt:lpstr>
      <vt:lpstr>算法价值观</vt:lpstr>
      <vt:lpstr>PowerPoint 演示文稿</vt:lpstr>
    </vt:vector>
  </TitlesOfParts>
  <Company>Sinopec</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CH01</dc:title>
  <dc:creator>LR</dc:creator>
  <cp:lastModifiedBy>Microsoft Office User</cp:lastModifiedBy>
  <cp:revision>2390</cp:revision>
  <dcterms:created xsi:type="dcterms:W3CDTF">2011-07-01T08:48:09Z</dcterms:created>
  <dcterms:modified xsi:type="dcterms:W3CDTF">2021-10-27T02:14:25Z</dcterms:modified>
</cp:coreProperties>
</file>