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notesSlides/notesSlide19.xml" ContentType="application/vnd.openxmlformats-officedocument.presentationml.notesSlide+xml"/>
  <Override PartName="/ppt/theme/themeOverride11.xml" ContentType="application/vnd.openxmlformats-officedocument.themeOverride+xml"/>
  <Override PartName="/ppt/notesSlides/notesSlide20.xml" ContentType="application/vnd.openxmlformats-officedocument.presentationml.notesSlide+xml"/>
  <Override PartName="/ppt/theme/themeOverride12.xml" ContentType="application/vnd.openxmlformats-officedocument.themeOverride+xml"/>
  <Override PartName="/ppt/notesSlides/notesSlide21.xml" ContentType="application/vnd.openxmlformats-officedocument.presentationml.notesSlide+xml"/>
  <Override PartName="/ppt/theme/themeOverride1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0" r:id="rId1"/>
    <p:sldMasterId id="2147484416" r:id="rId2"/>
    <p:sldMasterId id="2147484427" r:id="rId3"/>
  </p:sldMasterIdLst>
  <p:notesMasterIdLst>
    <p:notesMasterId r:id="rId124"/>
  </p:notesMasterIdLst>
  <p:handoutMasterIdLst>
    <p:handoutMasterId r:id="rId125"/>
  </p:handoutMasterIdLst>
  <p:sldIdLst>
    <p:sldId id="286" r:id="rId4"/>
    <p:sldId id="525" r:id="rId5"/>
    <p:sldId id="697"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9" r:id="rId19"/>
    <p:sldId id="540" r:id="rId20"/>
    <p:sldId id="541" r:id="rId21"/>
    <p:sldId id="542" r:id="rId22"/>
    <p:sldId id="543" r:id="rId23"/>
    <p:sldId id="544" r:id="rId24"/>
    <p:sldId id="689" r:id="rId25"/>
    <p:sldId id="545" r:id="rId26"/>
    <p:sldId id="546" r:id="rId27"/>
    <p:sldId id="548" r:id="rId28"/>
    <p:sldId id="549" r:id="rId29"/>
    <p:sldId id="615" r:id="rId30"/>
    <p:sldId id="551" r:id="rId31"/>
    <p:sldId id="552" r:id="rId32"/>
    <p:sldId id="553" r:id="rId33"/>
    <p:sldId id="554" r:id="rId34"/>
    <p:sldId id="616" r:id="rId35"/>
    <p:sldId id="678" r:id="rId36"/>
    <p:sldId id="556" r:id="rId37"/>
    <p:sldId id="557" r:id="rId38"/>
    <p:sldId id="558" r:id="rId39"/>
    <p:sldId id="559" r:id="rId40"/>
    <p:sldId id="560" r:id="rId41"/>
    <p:sldId id="617" r:id="rId42"/>
    <p:sldId id="691" r:id="rId43"/>
    <p:sldId id="562" r:id="rId44"/>
    <p:sldId id="563" r:id="rId45"/>
    <p:sldId id="564" r:id="rId46"/>
    <p:sldId id="692" r:id="rId47"/>
    <p:sldId id="693" r:id="rId48"/>
    <p:sldId id="565" r:id="rId49"/>
    <p:sldId id="566" r:id="rId50"/>
    <p:sldId id="567" r:id="rId51"/>
    <p:sldId id="568" r:id="rId52"/>
    <p:sldId id="569" r:id="rId53"/>
    <p:sldId id="570" r:id="rId54"/>
    <p:sldId id="571" r:id="rId55"/>
    <p:sldId id="572" r:id="rId56"/>
    <p:sldId id="573" r:id="rId57"/>
    <p:sldId id="574" r:id="rId58"/>
    <p:sldId id="575" r:id="rId59"/>
    <p:sldId id="576" r:id="rId60"/>
    <p:sldId id="577" r:id="rId61"/>
    <p:sldId id="578" r:id="rId62"/>
    <p:sldId id="579" r:id="rId63"/>
    <p:sldId id="580" r:id="rId64"/>
    <p:sldId id="581" r:id="rId65"/>
    <p:sldId id="582" r:id="rId66"/>
    <p:sldId id="583" r:id="rId67"/>
    <p:sldId id="584" r:id="rId68"/>
    <p:sldId id="592" r:id="rId69"/>
    <p:sldId id="593" r:id="rId70"/>
    <p:sldId id="594" r:id="rId71"/>
    <p:sldId id="595" r:id="rId72"/>
    <p:sldId id="596" r:id="rId73"/>
    <p:sldId id="618" r:id="rId74"/>
    <p:sldId id="598" r:id="rId75"/>
    <p:sldId id="599" r:id="rId76"/>
    <p:sldId id="600" r:id="rId77"/>
    <p:sldId id="601" r:id="rId78"/>
    <p:sldId id="603" r:id="rId79"/>
    <p:sldId id="604" r:id="rId80"/>
    <p:sldId id="606" r:id="rId81"/>
    <p:sldId id="607" r:id="rId82"/>
    <p:sldId id="619" r:id="rId83"/>
    <p:sldId id="609" r:id="rId84"/>
    <p:sldId id="610" r:id="rId85"/>
    <p:sldId id="611" r:id="rId86"/>
    <p:sldId id="620" r:id="rId87"/>
    <p:sldId id="623" r:id="rId88"/>
    <p:sldId id="624" r:id="rId89"/>
    <p:sldId id="625" r:id="rId90"/>
    <p:sldId id="626" r:id="rId91"/>
    <p:sldId id="627" r:id="rId92"/>
    <p:sldId id="628" r:id="rId93"/>
    <p:sldId id="694" r:id="rId94"/>
    <p:sldId id="695" r:id="rId95"/>
    <p:sldId id="696" r:id="rId96"/>
    <p:sldId id="690" r:id="rId97"/>
    <p:sldId id="613" r:id="rId98"/>
    <p:sldId id="629" r:id="rId99"/>
    <p:sldId id="630" r:id="rId100"/>
    <p:sldId id="634" r:id="rId101"/>
    <p:sldId id="635" r:id="rId102"/>
    <p:sldId id="636" r:id="rId103"/>
    <p:sldId id="637" r:id="rId104"/>
    <p:sldId id="639" r:id="rId105"/>
    <p:sldId id="687" r:id="rId106"/>
    <p:sldId id="648" r:id="rId107"/>
    <p:sldId id="649" r:id="rId108"/>
    <p:sldId id="688" r:id="rId109"/>
    <p:sldId id="660" r:id="rId110"/>
    <p:sldId id="679" r:id="rId111"/>
    <p:sldId id="680" r:id="rId112"/>
    <p:sldId id="663" r:id="rId113"/>
    <p:sldId id="664" r:id="rId114"/>
    <p:sldId id="665" r:id="rId115"/>
    <p:sldId id="676" r:id="rId116"/>
    <p:sldId id="677" r:id="rId117"/>
    <p:sldId id="681" r:id="rId118"/>
    <p:sldId id="682" r:id="rId119"/>
    <p:sldId id="683" r:id="rId120"/>
    <p:sldId id="684" r:id="rId121"/>
    <p:sldId id="685" r:id="rId122"/>
    <p:sldId id="686" r:id="rId123"/>
  </p:sldIdLst>
  <p:sldSz cx="9144000" cy="6858000" type="screen4x3"/>
  <p:notesSz cx="6761163" cy="9942513"/>
  <p:custDataLst>
    <p:tags r:id="rId126"/>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00"/>
    <a:srgbClr val="0000FF"/>
    <a:srgbClr val="0033CC"/>
    <a:srgbClr val="000066"/>
    <a:srgbClr val="FFFF99"/>
    <a:srgbClr val="CC0000"/>
    <a:srgbClr val="FFFF00"/>
    <a:srgbClr val="FF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97" autoAdjust="0"/>
    <p:restoredTop sz="84959" autoAdjust="0"/>
  </p:normalViewPr>
  <p:slideViewPr>
    <p:cSldViewPr>
      <p:cViewPr varScale="1">
        <p:scale>
          <a:sx n="97" d="100"/>
          <a:sy n="97" d="100"/>
        </p:scale>
        <p:origin x="1572"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9" d="100"/>
          <a:sy n="79" d="100"/>
        </p:scale>
        <p:origin x="-4074"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notesMaster" Target="notesMasters/notesMaster1.xml"/><Relationship Id="rId129" Type="http://schemas.openxmlformats.org/officeDocument/2006/relationships/theme" Target="theme/theme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tableStyles" Target="tableStyle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kumimoji="1" lang="en-US" altLang="zh-CN" b="1" dirty="0">
                <a:latin typeface="微软雅黑" pitchFamily="34" charset="-122"/>
                <a:ea typeface="微软雅黑" pitchFamily="34" charset="-122"/>
              </a:rPr>
              <a:t>n</a:t>
            </a:r>
            <a:r>
              <a:rPr kumimoji="1" lang="zh-CN" altLang="en-US" b="1" dirty="0">
                <a:latin typeface="微软雅黑" pitchFamily="34" charset="-122"/>
                <a:ea typeface="微软雅黑" pitchFamily="34" charset="-122"/>
              </a:rPr>
              <a:t>个元素的数组调用</a:t>
            </a:r>
            <a:r>
              <a:rPr kumimoji="1" lang="en-US" altLang="zh-CN" b="1" dirty="0">
                <a:latin typeface="微软雅黑" pitchFamily="34" charset="-122"/>
                <a:ea typeface="微软雅黑" pitchFamily="34" charset="-122"/>
              </a:rPr>
              <a:t>select( )</a:t>
            </a:r>
            <a:r>
              <a:rPr kumimoji="1" lang="zh-CN" altLang="en-US" b="1" dirty="0">
                <a:latin typeface="微软雅黑" pitchFamily="34" charset="-122"/>
                <a:ea typeface="微软雅黑" pitchFamily="34" charset="-122"/>
              </a:rPr>
              <a:t>需要</a:t>
            </a:r>
            <a:r>
              <a:rPr kumimoji="1" lang="en-US" altLang="zh-CN" b="1" dirty="0">
                <a:latin typeface="微软雅黑" pitchFamily="34" charset="-122"/>
                <a:ea typeface="微软雅黑" pitchFamily="34" charset="-122"/>
              </a:rPr>
              <a:t>T(n)</a:t>
            </a:r>
          </a:p>
          <a:p>
            <a:pPr eaLnBrk="1" hangingPunct="1"/>
            <a:r>
              <a:rPr kumimoji="1" lang="zh-CN" altLang="en-US" b="1" dirty="0">
                <a:latin typeface="微软雅黑" pitchFamily="34" charset="-122"/>
                <a:ea typeface="微软雅黑" pitchFamily="34" charset="-122"/>
              </a:rPr>
              <a:t>找中位数的中位数</a:t>
            </a:r>
            <a:r>
              <a:rPr kumimoji="1" lang="en-US" altLang="zh-CN" b="1" dirty="0">
                <a:latin typeface="微软雅黑" pitchFamily="34" charset="-122"/>
                <a:ea typeface="微软雅黑" pitchFamily="34" charset="-122"/>
              </a:rPr>
              <a:t>x</a:t>
            </a:r>
            <a:r>
              <a:rPr kumimoji="1" lang="zh-CN" altLang="en-US" b="1" dirty="0">
                <a:latin typeface="微软雅黑" pitchFamily="34" charset="-122"/>
                <a:ea typeface="微软雅黑" pitchFamily="34" charset="-122"/>
              </a:rPr>
              <a:t>需要</a:t>
            </a:r>
            <a:r>
              <a:rPr kumimoji="1" lang="en-US" altLang="zh-CN" b="1" dirty="0">
                <a:latin typeface="微软雅黑" pitchFamily="34" charset="-122"/>
                <a:ea typeface="微软雅黑" pitchFamily="34" charset="-122"/>
              </a:rPr>
              <a:t>T(n/5)</a:t>
            </a:r>
          </a:p>
          <a:p>
            <a:pPr eaLnBrk="1" hangingPunct="1"/>
            <a:r>
              <a:rPr kumimoji="1" lang="zh-CN" altLang="en-US" b="1" dirty="0">
                <a:latin typeface="微软雅黑" pitchFamily="34" charset="-122"/>
                <a:ea typeface="微软雅黑" pitchFamily="34" charset="-122"/>
              </a:rPr>
              <a:t>使用基准</a:t>
            </a:r>
            <a:r>
              <a:rPr kumimoji="1" lang="en-US" altLang="zh-CN" b="1" dirty="0">
                <a:latin typeface="微软雅黑" pitchFamily="34" charset="-122"/>
                <a:ea typeface="微软雅黑" pitchFamily="34" charset="-122"/>
              </a:rPr>
              <a:t>n</a:t>
            </a:r>
            <a:r>
              <a:rPr kumimoji="1" lang="zh-CN" altLang="en-US" b="1" dirty="0">
                <a:latin typeface="微软雅黑" pitchFamily="34" charset="-122"/>
                <a:ea typeface="微软雅黑" pitchFamily="34" charset="-122"/>
              </a:rPr>
              <a:t>进行划分所得到的两个子数组分别至多有</a:t>
            </a:r>
            <a:r>
              <a:rPr kumimoji="1" lang="en-US" altLang="zh-CN" b="1" dirty="0">
                <a:latin typeface="微软雅黑" pitchFamily="34" charset="-122"/>
                <a:ea typeface="微软雅黑" pitchFamily="34" charset="-122"/>
              </a:rPr>
              <a:t>3n/4</a:t>
            </a:r>
            <a:r>
              <a:rPr kumimoji="1" lang="zh-CN" altLang="en-US" b="1" dirty="0">
                <a:latin typeface="微软雅黑" pitchFamily="34" charset="-122"/>
                <a:ea typeface="微软雅黑" pitchFamily="34" charset="-122"/>
              </a:rPr>
              <a:t>个元素</a:t>
            </a:r>
            <a:endParaRPr kumimoji="1" lang="en-US" altLang="zh-CN" b="1" dirty="0">
              <a:latin typeface="微软雅黑" pitchFamily="34" charset="-122"/>
              <a:ea typeface="微软雅黑" pitchFamily="34" charset="-122"/>
            </a:endParaRPr>
          </a:p>
          <a:p>
            <a:pPr eaLnBrk="1" hangingPunct="1"/>
            <a:endParaRPr kumimoji="1" lang="zh-CN" altLang="en-US" b="1" dirty="0">
              <a:latin typeface="微软雅黑" pitchFamily="34" charset="-122"/>
              <a:ea typeface="微软雅黑"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J=i+r-1</a:t>
            </a:r>
            <a:r>
              <a:rPr lang="en-US" altLang="zh-CN" baseline="0" dirty="0"/>
              <a:t>                </a:t>
            </a:r>
            <a:r>
              <a:rPr lang="en-US" altLang="zh-CN" baseline="0" dirty="0" err="1"/>
              <a:t>i</a:t>
            </a:r>
            <a:r>
              <a:rPr lang="en-US" altLang="zh-CN" baseline="0" dirty="0"/>
              <a:t>=j-r+1       j </a:t>
            </a:r>
            <a:r>
              <a:rPr lang="zh-CN" altLang="en-US" baseline="0" dirty="0"/>
              <a:t>最大取</a:t>
            </a:r>
            <a:r>
              <a:rPr lang="en-US" altLang="zh-CN" baseline="0" dirty="0"/>
              <a:t>n</a:t>
            </a:r>
            <a:r>
              <a:rPr lang="zh-CN" altLang="en-US" baseline="0" dirty="0"/>
              <a:t>，所以</a:t>
            </a:r>
            <a:r>
              <a:rPr lang="en-US" altLang="zh-CN" baseline="0" dirty="0" err="1"/>
              <a:t>i</a:t>
            </a:r>
            <a:r>
              <a:rPr lang="zh-CN" altLang="en-US" baseline="0" dirty="0"/>
              <a:t>最大为</a:t>
            </a:r>
            <a:r>
              <a:rPr lang="en-US" altLang="zh-CN" baseline="0" dirty="0"/>
              <a:t>n-r+1</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39</a:t>
            </a:fld>
            <a:endParaRPr lang="en-US" altLang="zh-CN"/>
          </a:p>
        </p:txBody>
      </p:sp>
    </p:spTree>
    <p:extLst>
      <p:ext uri="{BB962C8B-B14F-4D97-AF65-F5344CB8AC3E}">
        <p14:creationId xmlns:p14="http://schemas.microsoft.com/office/powerpoint/2010/main" val="274161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40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a:latin typeface="Arial" charset="0"/>
              </a:rPr>
              <a:t>S[</a:t>
            </a:r>
            <a:r>
              <a:rPr lang="en-US" altLang="zh-CN" dirty="0" err="1">
                <a:latin typeface="Arial" charset="0"/>
              </a:rPr>
              <a:t>i</a:t>
            </a:r>
            <a:r>
              <a:rPr lang="en-US" altLang="zh-CN" dirty="0">
                <a:latin typeface="Arial" charset="0"/>
              </a:rPr>
              <a:t>][j] </a:t>
            </a:r>
            <a:r>
              <a:rPr lang="zh-CN" altLang="en-US" dirty="0">
                <a:latin typeface="Arial" charset="0"/>
              </a:rPr>
              <a:t>对应于</a:t>
            </a:r>
            <a:r>
              <a:rPr lang="en-US" altLang="zh-CN" dirty="0">
                <a:latin typeface="Arial" charset="0"/>
              </a:rPr>
              <a:t>m[</a:t>
            </a:r>
            <a:r>
              <a:rPr lang="en-US" altLang="zh-CN" dirty="0" err="1">
                <a:latin typeface="Arial" charset="0"/>
              </a:rPr>
              <a:t>i</a:t>
            </a:r>
            <a:r>
              <a:rPr lang="en-US" altLang="zh-CN" dirty="0">
                <a:latin typeface="Arial" charset="0"/>
              </a:rPr>
              <a:t>][j]</a:t>
            </a:r>
            <a:r>
              <a:rPr lang="zh-CN" altLang="en-US" dirty="0">
                <a:latin typeface="Arial" charset="0"/>
              </a:rPr>
              <a:t>的断开位置；</a:t>
            </a:r>
          </a:p>
          <a:p>
            <a:pPr eaLnBrk="1" hangingPunct="1"/>
            <a:endParaRPr lang="zh-CN" altLang="en-US"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a:solidFill>
                  <a:schemeClr val="tx1"/>
                </a:solidFill>
                <a:latin typeface="Times New Roman" pitchFamily="18" charset="0"/>
                <a:ea typeface="宋体" charset="-122"/>
              </a:rPr>
              <a:t>例：序列</a:t>
            </a:r>
            <a:r>
              <a:rPr kumimoji="1" lang="en-US" altLang="zh-CN" sz="1200" b="1" i="1" dirty="0">
                <a:solidFill>
                  <a:schemeClr val="tx1"/>
                </a:solidFill>
                <a:latin typeface="Times New Roman" pitchFamily="18" charset="0"/>
                <a:ea typeface="宋体" charset="-122"/>
              </a:rPr>
              <a:t>X</a:t>
            </a:r>
            <a:r>
              <a:rPr kumimoji="1" lang="zh-CN" altLang="en-US" sz="1200" b="1" dirty="0">
                <a:solidFill>
                  <a:schemeClr val="tx1"/>
                </a:solidFill>
                <a:latin typeface="Times New Roman" pitchFamily="18" charset="0"/>
                <a:ea typeface="宋体" charset="-122"/>
              </a:rPr>
              <a:t>，</a:t>
            </a:r>
            <a:r>
              <a:rPr kumimoji="1" lang="en-US" altLang="zh-CN" sz="1200" b="1" i="1" dirty="0">
                <a:solidFill>
                  <a:schemeClr val="tx1"/>
                </a:solidFill>
                <a:latin typeface="Times New Roman" pitchFamily="18" charset="0"/>
                <a:ea typeface="宋体" charset="-122"/>
              </a:rPr>
              <a:t>Y</a:t>
            </a:r>
            <a:r>
              <a:rPr kumimoji="1" lang="zh-CN" altLang="en-US" sz="1200" b="1" dirty="0">
                <a:solidFill>
                  <a:schemeClr val="tx1"/>
                </a:solidFill>
                <a:latin typeface="Times New Roman" pitchFamily="18" charset="0"/>
                <a:ea typeface="宋体" charset="-122"/>
              </a:rPr>
              <a:t>，建立两个</a:t>
            </a:r>
            <a:r>
              <a:rPr kumimoji="1" lang="en-US" altLang="zh-CN" sz="1200" b="1" dirty="0">
                <a:solidFill>
                  <a:schemeClr val="tx1"/>
                </a:solidFill>
                <a:latin typeface="Times New Roman" pitchFamily="18" charset="0"/>
                <a:ea typeface="宋体" charset="-122"/>
              </a:rPr>
              <a:t>(m+1)×(n+1)</a:t>
            </a:r>
            <a:r>
              <a:rPr kumimoji="1" lang="zh-CN" altLang="en-US" sz="1200" b="1" dirty="0">
                <a:solidFill>
                  <a:schemeClr val="tx1"/>
                </a:solidFill>
                <a:latin typeface="Times New Roman" pitchFamily="18" charset="0"/>
                <a:ea typeface="宋体" charset="-122"/>
              </a:rPr>
              <a:t>的二维表</a:t>
            </a:r>
            <a:r>
              <a:rPr kumimoji="1" lang="en-US" altLang="zh-CN" sz="1200" b="1" dirty="0">
                <a:solidFill>
                  <a:schemeClr val="tx1"/>
                </a:solidFill>
                <a:latin typeface="Times New Roman" pitchFamily="18" charset="0"/>
                <a:ea typeface="宋体" charset="-122"/>
              </a:rPr>
              <a:t>C</a:t>
            </a:r>
            <a:r>
              <a:rPr kumimoji="1" lang="zh-CN" altLang="en-US" sz="1200" b="1" dirty="0">
                <a:solidFill>
                  <a:schemeClr val="tx1"/>
                </a:solidFill>
                <a:latin typeface="Times New Roman" pitchFamily="18" charset="0"/>
                <a:ea typeface="宋体" charset="-122"/>
              </a:rPr>
              <a:t>和表</a:t>
            </a:r>
            <a:r>
              <a:rPr kumimoji="1" lang="en-US" altLang="zh-CN" sz="1200" b="1" dirty="0">
                <a:solidFill>
                  <a:schemeClr val="tx1"/>
                </a:solidFill>
                <a:latin typeface="Times New Roman" pitchFamily="18" charset="0"/>
                <a:ea typeface="宋体" charset="-122"/>
              </a:rPr>
              <a:t>B</a:t>
            </a:r>
            <a:r>
              <a:rPr kumimoji="1" lang="zh-CN" altLang="en-US" sz="1200" b="1" dirty="0">
                <a:solidFill>
                  <a:schemeClr val="tx1"/>
                </a:solidFill>
                <a:latin typeface="Times New Roman" pitchFamily="18" charset="0"/>
                <a:ea typeface="宋体" charset="-122"/>
              </a:rPr>
              <a:t>，分别存放搜索过程中得到的子序列的</a:t>
            </a:r>
            <a:r>
              <a:rPr kumimoji="1" lang="zh-CN" altLang="en-US" sz="1200" b="1" dirty="0">
                <a:solidFill>
                  <a:schemeClr val="tx1"/>
                </a:solidFill>
                <a:highlight>
                  <a:srgbClr val="FFFF00"/>
                </a:highlight>
                <a:latin typeface="Times New Roman" pitchFamily="18" charset="0"/>
                <a:ea typeface="宋体" charset="-122"/>
              </a:rPr>
              <a:t>长度</a:t>
            </a:r>
            <a:r>
              <a:rPr kumimoji="1" lang="zh-CN" altLang="en-US" sz="1200" b="1" dirty="0">
                <a:solidFill>
                  <a:schemeClr val="tx1"/>
                </a:solidFill>
                <a:latin typeface="Times New Roman" pitchFamily="18" charset="0"/>
                <a:ea typeface="宋体" charset="-122"/>
              </a:rPr>
              <a:t>和状态。</a:t>
            </a:r>
            <a:endParaRPr lang="zh-CN" altLang="en-US" sz="1200" b="1" dirty="0">
              <a:latin typeface="Times New Roman" pitchFamily="18" charset="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44</a:t>
            </a:fld>
            <a:endParaRPr lang="en-US" altLang="zh-CN"/>
          </a:p>
        </p:txBody>
      </p:sp>
    </p:spTree>
    <p:extLst>
      <p:ext uri="{BB962C8B-B14F-4D97-AF65-F5344CB8AC3E}">
        <p14:creationId xmlns:p14="http://schemas.microsoft.com/office/powerpoint/2010/main" val="330352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45</a:t>
            </a:fld>
            <a:endParaRPr lang="en-US" altLang="zh-CN"/>
          </a:p>
        </p:txBody>
      </p:sp>
    </p:spTree>
    <p:extLst>
      <p:ext uri="{BB962C8B-B14F-4D97-AF65-F5344CB8AC3E}">
        <p14:creationId xmlns:p14="http://schemas.microsoft.com/office/powerpoint/2010/main" val="85604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p:sp>
      <p:sp>
        <p:nvSpPr>
          <p:cNvPr id="57347" name="Rectangle 3"/>
          <p:cNvSpPr>
            <a:spLocks noGrp="1" noRot="1" noChangeArrowheads="1"/>
          </p:cNvSpPr>
          <p:nvPr>
            <p:ph type="body" idx="1"/>
          </p:nvPr>
        </p:nvSpPr>
        <p:spPr/>
        <p:txBody>
          <a:bodyPr/>
          <a:lstStyle/>
          <a:p>
            <a:r>
              <a:rPr lang="zh-CN" b="1">
                <a:solidFill>
                  <a:schemeClr val="tx2"/>
                </a:solidFill>
                <a:latin typeface="宋体" pitchFamily="2" charset="-122"/>
              </a:rPr>
              <a:t>贪心算法</a:t>
            </a:r>
            <a:r>
              <a:rPr lang="zh-CN" b="1">
                <a:latin typeface="宋体" pitchFamily="2" charset="-122"/>
              </a:rPr>
              <a:t>总是作出在当前看来最好的选择。</a:t>
            </a:r>
          </a:p>
          <a:p>
            <a:r>
              <a:rPr lang="zh-CN" b="1">
                <a:latin typeface="宋体" pitchFamily="2" charset="-122"/>
              </a:rPr>
              <a:t>  也就是说贪心算法</a:t>
            </a:r>
            <a:r>
              <a:rPr lang="zh-CN" b="1">
                <a:solidFill>
                  <a:srgbClr val="FF0066"/>
                </a:solidFill>
                <a:latin typeface="宋体" pitchFamily="2" charset="-122"/>
              </a:rPr>
              <a:t>并不从整体最优</a:t>
            </a:r>
            <a:r>
              <a:rPr lang="zh-CN" b="1">
                <a:latin typeface="宋体" pitchFamily="2" charset="-122"/>
              </a:rPr>
              <a:t>考虑，它所作出的选择只是在某种意义上的</a:t>
            </a:r>
            <a:r>
              <a:rPr lang="zh-CN" b="1">
                <a:solidFill>
                  <a:srgbClr val="FF0066"/>
                </a:solidFill>
                <a:latin typeface="宋体" pitchFamily="2" charset="-122"/>
              </a:rPr>
              <a:t>局部最优选择</a:t>
            </a:r>
            <a:r>
              <a:rPr lang="zh-CN" b="1">
                <a:latin typeface="宋体" pitchFamily="2" charset="-122"/>
              </a:rPr>
              <a:t>。当然，</a:t>
            </a:r>
            <a:r>
              <a:rPr lang="zh-CN" b="1">
                <a:solidFill>
                  <a:srgbClr val="0000FF"/>
                </a:solidFill>
                <a:latin typeface="宋体" pitchFamily="2" charset="-122"/>
              </a:rPr>
              <a:t>希望</a:t>
            </a:r>
            <a:r>
              <a:rPr lang="zh-CN" b="1">
                <a:latin typeface="宋体" pitchFamily="2" charset="-122"/>
              </a:rPr>
              <a:t>贪心算法得到的最终结果也是整体最优的。</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Rot="1" noChangeArrowheads="1"/>
          </p:cNvSpPr>
          <p:nvPr>
            <p:ph type="body" idx="1"/>
          </p:nvPr>
        </p:nvSpPr>
        <p:spPr/>
        <p:txBody>
          <a:bodyPr/>
          <a:lstStyle/>
          <a:p>
            <a:pPr lvl="1">
              <a:lnSpc>
                <a:spcPct val="150000"/>
              </a:lnSpc>
            </a:pPr>
            <a:r>
              <a:rPr lang="zh-CN" b="1"/>
              <a:t>具有</a:t>
            </a:r>
            <a:r>
              <a:rPr lang="zh-CN" b="1">
                <a:solidFill>
                  <a:srgbClr val="FF0000"/>
                </a:solidFill>
              </a:rPr>
              <a:t>最优子结构性质</a:t>
            </a:r>
            <a:r>
              <a:rPr lang="zh-CN" b="1"/>
              <a:t>是一个问题可用动态规划算法或贪心算法求解的一个关键特征。</a:t>
            </a:r>
          </a:p>
          <a:p>
            <a:r>
              <a:rPr lang="zh-CN" b="1">
                <a:solidFill>
                  <a:srgbClr val="FF0000"/>
                </a:solidFill>
              </a:rPr>
              <a:t>贪心选择性质</a:t>
            </a:r>
            <a:r>
              <a:rPr lang="zh-CN" altLang="zh-CN" b="1"/>
              <a:t>:</a:t>
            </a:r>
          </a:p>
          <a:p>
            <a:pPr>
              <a:lnSpc>
                <a:spcPct val="130000"/>
              </a:lnSpc>
            </a:pPr>
            <a:r>
              <a:rPr lang="zh-CN" b="1"/>
              <a:t>所求问题的整体最优解可以通过一系列局部最优的选择来完成即贪心选择来达到。</a:t>
            </a:r>
          </a:p>
          <a:p>
            <a:pPr>
              <a:lnSpc>
                <a:spcPct val="130000"/>
              </a:lnSpc>
            </a:pPr>
            <a:r>
              <a:rPr lang="zh-CN" b="1"/>
              <a:t>这是贪心算法可行的要素。也是贪心算法与</a:t>
            </a:r>
            <a:r>
              <a:rPr lang="zh-CN" b="1">
                <a:solidFill>
                  <a:srgbClr val="FF0000"/>
                </a:solidFill>
              </a:rPr>
              <a:t>动态规划算法</a:t>
            </a:r>
            <a:r>
              <a:rPr lang="zh-CN" b="1"/>
              <a:t>的主要区别。</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Rot="1" noChangeArrowheads="1"/>
          </p:cNvSpPr>
          <p:nvPr>
            <p:ph type="body" idx="1"/>
          </p:nvPr>
        </p:nvSpPr>
        <p:spPr/>
        <p:txBody>
          <a:bodyPr/>
          <a:lstStyle/>
          <a:p>
            <a:r>
              <a:rPr lang="zh-CN">
                <a:latin typeface="楷体_GB2312" pitchFamily="49" charset="-122"/>
                <a:ea typeface="楷体_GB2312" pitchFamily="49" charset="-122"/>
              </a:rPr>
              <a:t>对于</a:t>
            </a:r>
            <a:r>
              <a:rPr lang="zh-CN" altLang="zh-CN" b="1">
                <a:solidFill>
                  <a:srgbClr val="003300"/>
                </a:solidFill>
                <a:latin typeface="楷体_GB2312" pitchFamily="49" charset="-122"/>
                <a:ea typeface="楷体_GB2312" pitchFamily="49" charset="-122"/>
              </a:rPr>
              <a:t>0-1</a:t>
            </a:r>
            <a:r>
              <a:rPr lang="zh-CN" b="1">
                <a:solidFill>
                  <a:srgbClr val="003300"/>
                </a:solidFill>
                <a:latin typeface="楷体_GB2312" pitchFamily="49" charset="-122"/>
                <a:ea typeface="楷体_GB2312" pitchFamily="49" charset="-122"/>
              </a:rPr>
              <a:t>背包问题</a:t>
            </a:r>
            <a:r>
              <a:rPr lang="zh-CN">
                <a:latin typeface="楷体_GB2312" pitchFamily="49" charset="-122"/>
                <a:ea typeface="楷体_GB2312" pitchFamily="49" charset="-122"/>
              </a:rPr>
              <a:t>，贪心选择之所以不能得到最优解</a:t>
            </a:r>
            <a:r>
              <a:rPr lang="zh-CN" altLang="zh-CN">
                <a:latin typeface="楷体_GB2312" pitchFamily="49" charset="-122"/>
                <a:ea typeface="楷体_GB2312" pitchFamily="49" charset="-122"/>
              </a:rPr>
              <a:t>(</a:t>
            </a:r>
            <a:r>
              <a:rPr lang="zh-CN">
                <a:latin typeface="楷体_GB2312" pitchFamily="49" charset="-122"/>
                <a:ea typeface="楷体_GB2312" pitchFamily="49" charset="-122"/>
              </a:rPr>
              <a:t>例如</a:t>
            </a:r>
            <a:r>
              <a:rPr lang="zh-CN" altLang="zh-CN">
                <a:latin typeface="楷体_GB2312" pitchFamily="49" charset="-122"/>
                <a:ea typeface="楷体_GB2312" pitchFamily="49" charset="-122"/>
              </a:rPr>
              <a:t>P113</a:t>
            </a:r>
            <a:r>
              <a:rPr lang="zh-CN">
                <a:latin typeface="楷体_GB2312" pitchFamily="49" charset="-122"/>
                <a:ea typeface="楷体_GB2312" pitchFamily="49" charset="-122"/>
              </a:rPr>
              <a:t>中例子</a:t>
            </a:r>
            <a:r>
              <a:rPr lang="zh-CN" altLang="zh-CN">
                <a:latin typeface="楷体_GB2312" pitchFamily="49" charset="-122"/>
                <a:ea typeface="楷体_GB2312" pitchFamily="49" charset="-122"/>
              </a:rPr>
              <a:t>)</a:t>
            </a:r>
            <a:r>
              <a:rPr lang="zh-CN">
                <a:latin typeface="楷体_GB2312" pitchFamily="49" charset="-122"/>
                <a:ea typeface="楷体_GB2312" pitchFamily="49" charset="-122"/>
              </a:rPr>
              <a:t>是因为在这种情况下，它无法保证最终能将背包装满，部分闲置的背包空间使单位背包空间的价值降低了。事实上，在考虑</a:t>
            </a:r>
            <a:r>
              <a:rPr lang="zh-CN" altLang="zh-CN">
                <a:latin typeface="楷体_GB2312" pitchFamily="49" charset="-122"/>
                <a:ea typeface="楷体_GB2312" pitchFamily="49" charset="-122"/>
              </a:rPr>
              <a:t>0-1</a:t>
            </a:r>
            <a:r>
              <a:rPr lang="zh-CN">
                <a:latin typeface="楷体_GB2312" pitchFamily="49" charset="-122"/>
                <a:ea typeface="楷体_GB2312" pitchFamily="49" charset="-122"/>
              </a:rPr>
              <a:t>背包问题时，应比较选择该物品和不选择该物品所导致的最终方案，然后再作出最好选择。由此就导出许多互相重叠的子问题。这正是该问题可用</a:t>
            </a:r>
            <a:r>
              <a:rPr lang="zh-CN" b="1">
                <a:solidFill>
                  <a:srgbClr val="003300"/>
                </a:solidFill>
                <a:latin typeface="楷体_GB2312" pitchFamily="49" charset="-122"/>
                <a:ea typeface="楷体_GB2312" pitchFamily="49" charset="-122"/>
              </a:rPr>
              <a:t>动态规划算法</a:t>
            </a:r>
            <a:r>
              <a:rPr lang="zh-CN">
                <a:latin typeface="楷体_GB2312" pitchFamily="49" charset="-122"/>
                <a:ea typeface="楷体_GB2312" pitchFamily="49" charset="-122"/>
              </a:rPr>
              <a:t>求解的另一重要特征。</a:t>
            </a:r>
          </a:p>
          <a:p>
            <a:r>
              <a:rPr lang="zh-CN">
                <a:latin typeface="楷体_GB2312" pitchFamily="49" charset="-122"/>
                <a:ea typeface="楷体_GB2312" pitchFamily="49" charset="-122"/>
              </a:rPr>
              <a:t>		实际上也是如此，动态规划算法的确可以有效地解</a:t>
            </a:r>
            <a:r>
              <a:rPr lang="zh-CN" altLang="zh-CN">
                <a:latin typeface="楷体_GB2312" pitchFamily="49" charset="-122"/>
                <a:ea typeface="楷体_GB2312" pitchFamily="49" charset="-122"/>
              </a:rPr>
              <a:t>0-1</a:t>
            </a:r>
            <a:r>
              <a:rPr lang="zh-CN">
                <a:latin typeface="楷体_GB2312" pitchFamily="49" charset="-122"/>
                <a:ea typeface="楷体_GB2312" pitchFamily="49" charset="-122"/>
              </a:rPr>
              <a:t>背包问题。 </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Rot="1" noChangeArrowheads="1"/>
          </p:cNvSpPr>
          <p:nvPr>
            <p:ph type="body" idx="1"/>
          </p:nvPr>
        </p:nvSpPr>
        <p:spPr/>
        <p:txBody>
          <a:bodyPr/>
          <a:lstStyle/>
          <a:p>
            <a:r>
              <a:rPr lang="zh-CN" sz="900">
                <a:ea typeface="黑体" pitchFamily="49" charset="-122"/>
              </a:rPr>
              <a:t>回溯法：为了避免生成那些不可能产生最佳解的问题状态，要不断地利用限界函数</a:t>
            </a:r>
            <a:r>
              <a:rPr lang="zh-CN" altLang="zh-CN" sz="900">
                <a:ea typeface="黑体" pitchFamily="49" charset="-122"/>
              </a:rPr>
              <a:t>(bounding function)</a:t>
            </a:r>
            <a:r>
              <a:rPr lang="zh-CN" sz="900">
                <a:ea typeface="黑体" pitchFamily="49" charset="-122"/>
              </a:rPr>
              <a:t>来处死那些实际上不可能产生所需解的活结点，以减少问题的计算量。</a:t>
            </a:r>
            <a:endParaRPr lang="zh-CN"/>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Rot="1" noChangeArrowheads="1"/>
          </p:cNvSpPr>
          <p:nvPr>
            <p:ph type="body" idx="1"/>
          </p:nvPr>
        </p:nvSpPr>
        <p:spPr/>
        <p:txBody>
          <a:bodyPr/>
          <a:lstStyle/>
          <a:p>
            <a:r>
              <a:rPr lang="zh-CN" dirty="0"/>
              <a:t>在搜索解空间树时，只要其左儿子结点是一个可行结点，搜索就进入其左子树。其右儿子肯定是一个可行结点，不需要进行可行性检查。但是，可以只有在右子树中有可能包含最优解时才进入右子树搜索，否则将右子树剪去。这个任务由上界函数完成。</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Rot="1" noChangeArrowheads="1"/>
          </p:cNvSpPr>
          <p:nvPr>
            <p:ph type="body" idx="1"/>
          </p:nvPr>
        </p:nvSpPr>
        <p:spPr/>
        <p:txBody>
          <a:bodyPr/>
          <a:lstStyle/>
          <a:p>
            <a:r>
              <a:rPr lang="zh-CN"/>
              <a:t>有穷性：一个算法必须总是在执行有穷步之后结束，且每一步都在有穷时间内完成。</a:t>
            </a:r>
          </a:p>
          <a:p>
            <a:r>
              <a:rPr lang="zh-CN"/>
              <a:t>　确定性：算法中每一条指令必须有确切的含义。不存在二义性。只有一个入口和一个出口</a:t>
            </a:r>
          </a:p>
          <a:p>
            <a:r>
              <a:rPr lang="zh-CN"/>
              <a:t>　可行性：一个算法是可行的就是算法描述的操作是可以通过已经实现的基本运算执行有限次来实现的。</a:t>
            </a:r>
          </a:p>
          <a:p>
            <a:r>
              <a:rPr lang="zh-CN"/>
              <a:t>　输入：一个算法有零个或多个输入，这些输入取自于某个特定对象的集合。</a:t>
            </a:r>
          </a:p>
          <a:p>
            <a:r>
              <a:rPr lang="zh-CN"/>
              <a:t>　输出：一个算法有一个或多个输出，这些输出同输入有着某些特定关系的量。</a:t>
            </a: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Rot="1" noChangeArrowheads="1"/>
          </p:cNvSpPr>
          <p:nvPr>
            <p:ph type="body" idx="1"/>
          </p:nvPr>
        </p:nvSpPr>
        <p:spPr/>
        <p:txBody>
          <a:bodyPr/>
          <a:lstStyle/>
          <a:p>
            <a:r>
              <a:rPr lang="zh-CN" sz="1100" b="1"/>
              <a:t>在</a:t>
            </a:r>
            <a:r>
              <a:rPr lang="zh-CN" altLang="zh-CN" sz="1100" b="1"/>
              <a:t>n×n</a:t>
            </a:r>
            <a:r>
              <a:rPr lang="zh-CN" sz="1100" b="1"/>
              <a:t>格的棋盘上放置</a:t>
            </a:r>
            <a:r>
              <a:rPr lang="zh-CN" altLang="zh-CN" sz="1100" b="1"/>
              <a:t>n</a:t>
            </a:r>
            <a:r>
              <a:rPr lang="zh-CN" sz="1100" b="1"/>
              <a:t>个皇后，任何</a:t>
            </a:r>
            <a:r>
              <a:rPr lang="zh-CN" altLang="zh-CN" sz="1100" b="1"/>
              <a:t>2</a:t>
            </a:r>
            <a:r>
              <a:rPr lang="zh-CN" sz="1100" b="1"/>
              <a:t>个皇后不放在同一行或同一列或同一斜线上。</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104451" name="Rectangle 3"/>
          <p:cNvSpPr>
            <a:spLocks noGrp="1" noRot="1" noChangeArrowheads="1"/>
          </p:cNvSpPr>
          <p:nvPr>
            <p:ph type="body" idx="1"/>
          </p:nvPr>
        </p:nvSpPr>
        <p:spPr/>
        <p:txBody>
          <a:bodyPr/>
          <a:lstStyle/>
          <a:p>
            <a:r>
              <a:rPr lang="zh-CN" altLang="zh-CN"/>
              <a:t>backtrack(i)</a:t>
            </a:r>
            <a:r>
              <a:rPr lang="zh-CN"/>
              <a:t>搜索解空间中的第</a:t>
            </a:r>
            <a:r>
              <a:rPr lang="zh-CN" altLang="zh-CN"/>
              <a:t>i</a:t>
            </a:r>
            <a:r>
              <a:rPr lang="zh-CN"/>
              <a:t>层子树。当</a:t>
            </a:r>
            <a:r>
              <a:rPr lang="zh-CN" altLang="zh-CN"/>
              <a:t>t</a:t>
            </a:r>
            <a:r>
              <a:rPr lang="zh-CN"/>
              <a:t>即</a:t>
            </a:r>
            <a:r>
              <a:rPr lang="zh-CN" altLang="zh-CN"/>
              <a:t>i&gt;n</a:t>
            </a:r>
            <a:r>
              <a:rPr lang="zh-CN"/>
              <a:t>时，表示算法已搜索至一个叶结点，得到一个新的皇后互不攻击方案，因此当前已找到的可行方案</a:t>
            </a:r>
            <a:r>
              <a:rPr lang="zh-CN" altLang="zh-CN"/>
              <a:t>sum</a:t>
            </a:r>
            <a:r>
              <a:rPr lang="zh-CN"/>
              <a:t>加</a:t>
            </a:r>
            <a:r>
              <a:rPr lang="zh-CN" altLang="zh-CN"/>
              <a:t>1</a:t>
            </a:r>
            <a:r>
              <a:rPr lang="zh-CN"/>
              <a:t>。</a:t>
            </a:r>
          </a:p>
          <a:p>
            <a:r>
              <a:rPr lang="zh-CN"/>
              <a:t>当</a:t>
            </a:r>
            <a:r>
              <a:rPr lang="zh-CN" altLang="zh-CN"/>
              <a:t>i&lt;=n</a:t>
            </a:r>
            <a:r>
              <a:rPr lang="zh-CN"/>
              <a:t>时，当前扩展结点是解空间的一个内部结点。该结点有</a:t>
            </a:r>
            <a:r>
              <a:rPr lang="zh-CN" altLang="zh-CN"/>
              <a:t>x[i]=1,2,…n</a:t>
            </a:r>
            <a:r>
              <a:rPr lang="zh-CN"/>
              <a:t>共</a:t>
            </a:r>
            <a:r>
              <a:rPr lang="zh-CN" altLang="zh-CN"/>
              <a:t>n</a:t>
            </a:r>
            <a:r>
              <a:rPr lang="zh-CN"/>
              <a:t>个儿子结点。对当前扩展结点的每一个儿子结点，由函数</a:t>
            </a:r>
            <a:r>
              <a:rPr lang="zh-CN" altLang="zh-CN"/>
              <a:t>place</a:t>
            </a:r>
            <a:r>
              <a:rPr lang="zh-CN"/>
              <a:t>检查其可行性，并以深度优先的方式递归地对可行子树进行搜索，或者剪去不可行子树。</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物品已按单位重量价值从大到小排列</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84</a:t>
            </a:fld>
            <a:endParaRPr lang="en-US" altLang="zh-CN"/>
          </a:p>
        </p:txBody>
      </p:sp>
    </p:spTree>
    <p:extLst>
      <p:ext uri="{BB962C8B-B14F-4D97-AF65-F5344CB8AC3E}">
        <p14:creationId xmlns:p14="http://schemas.microsoft.com/office/powerpoint/2010/main" val="13428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贪心法的解</a:t>
            </a:r>
            <a:r>
              <a:rPr lang="en-US" altLang="zh-CN" dirty="0"/>
              <a:t>(1,0,0,0)</a:t>
            </a:r>
            <a:r>
              <a:rPr lang="zh-CN" altLang="en-US" dirty="0"/>
              <a:t>，价值为</a:t>
            </a:r>
            <a:r>
              <a:rPr lang="en-US" altLang="zh-CN" dirty="0"/>
              <a:t>40</a:t>
            </a:r>
            <a:r>
              <a:rPr lang="zh-CN" altLang="en-US" dirty="0"/>
              <a:t>，可作为</a:t>
            </a:r>
            <a:r>
              <a:rPr lang="en-US" altLang="zh-CN" dirty="0"/>
              <a:t>0/1</a:t>
            </a:r>
            <a:r>
              <a:rPr lang="zh-CN" altLang="en-US" dirty="0"/>
              <a:t>背包的下界。</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85</a:t>
            </a:fld>
            <a:endParaRPr lang="en-US" altLang="zh-CN"/>
          </a:p>
        </p:txBody>
      </p:sp>
    </p:spTree>
    <p:extLst>
      <p:ext uri="{BB962C8B-B14F-4D97-AF65-F5344CB8AC3E}">
        <p14:creationId xmlns:p14="http://schemas.microsoft.com/office/powerpoint/2010/main" val="1426922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活动结点表</a:t>
            </a:r>
            <a:r>
              <a:rPr lang="en-US" altLang="zh-CN" dirty="0"/>
              <a:t>PT    </a:t>
            </a:r>
          </a:p>
          <a:p>
            <a:r>
              <a:rPr lang="en-US" altLang="zh-CN" dirty="0"/>
              <a:t>0/1</a:t>
            </a:r>
            <a:r>
              <a:rPr lang="zh-CN" altLang="en-US" dirty="0"/>
              <a:t>背包问题，采用最大优先队列式分支限界法</a:t>
            </a:r>
            <a:r>
              <a:rPr lang="en-US" altLang="zh-CN" dirty="0"/>
              <a:t>—PT</a:t>
            </a:r>
            <a:r>
              <a:rPr lang="zh-CN" altLang="en-US" dirty="0"/>
              <a:t>队列是采用的最大堆，每次取排在队首的结点作为下一步的扩展结点</a:t>
            </a:r>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86</a:t>
            </a:fld>
            <a:endParaRPr lang="en-US" altLang="zh-CN"/>
          </a:p>
        </p:txBody>
      </p:sp>
    </p:spTree>
    <p:extLst>
      <p:ext uri="{BB962C8B-B14F-4D97-AF65-F5344CB8AC3E}">
        <p14:creationId xmlns:p14="http://schemas.microsoft.com/office/powerpoint/2010/main" val="162115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978446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88</a:t>
            </a:fld>
            <a:endParaRPr lang="en-US" altLang="zh-CN"/>
          </a:p>
        </p:txBody>
      </p:sp>
    </p:spTree>
    <p:extLst>
      <p:ext uri="{BB962C8B-B14F-4D97-AF65-F5344CB8AC3E}">
        <p14:creationId xmlns:p14="http://schemas.microsoft.com/office/powerpoint/2010/main" val="1470607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最小堆中元素的类型为最小堆结点（</a:t>
            </a:r>
            <a:r>
              <a:rPr lang="en-US" altLang="zh-CN" dirty="0" err="1"/>
              <a:t>MinHeapNode</a:t>
            </a:r>
            <a:r>
              <a:rPr lang="zh-CN" altLang="en-US" dirty="0"/>
              <a:t>）</a:t>
            </a:r>
            <a:r>
              <a:rPr lang="en-US" altLang="zh-CN" dirty="0"/>
              <a:t>,</a:t>
            </a:r>
            <a:r>
              <a:rPr lang="zh-CN" altLang="en-US" baseline="0" dirty="0"/>
              <a:t> 该类型结点包含域 </a:t>
            </a:r>
            <a:r>
              <a:rPr lang="en-US" altLang="zh-CN" baseline="0" dirty="0" err="1"/>
              <a:t>i</a:t>
            </a:r>
            <a:r>
              <a:rPr lang="zh-CN" altLang="en-US" baseline="0" dirty="0"/>
              <a:t>，用于记录该结点在图</a:t>
            </a:r>
            <a:r>
              <a:rPr lang="en-US" altLang="zh-CN" baseline="0" dirty="0"/>
              <a:t>G</a:t>
            </a:r>
            <a:r>
              <a:rPr lang="zh-CN" altLang="en-US" baseline="0" dirty="0"/>
              <a:t>中的顶点编号；</a:t>
            </a:r>
            <a:r>
              <a:rPr lang="en-US" altLang="zh-CN" baseline="0" dirty="0"/>
              <a:t>length</a:t>
            </a:r>
            <a:r>
              <a:rPr lang="zh-CN" altLang="en-US" baseline="0" dirty="0"/>
              <a:t>表示从源到该顶点的距离。</a:t>
            </a:r>
            <a:endParaRPr lang="en-US" altLang="zh-CN" baseline="0" dirty="0"/>
          </a:p>
          <a:p>
            <a:r>
              <a:rPr lang="en-US" altLang="zh-CN" baseline="0" dirty="0" err="1"/>
              <a:t>MinHeapNode</a:t>
            </a:r>
            <a:r>
              <a:rPr lang="en-US" altLang="zh-CN" baseline="0" dirty="0"/>
              <a:t>&lt;Type&gt;E;</a:t>
            </a:r>
          </a:p>
          <a:p>
            <a:r>
              <a:rPr lang="en-US" altLang="zh-CN" baseline="0" dirty="0" err="1"/>
              <a:t>E.i</a:t>
            </a:r>
            <a:endParaRPr lang="en-US" altLang="zh-CN" baseline="0" dirty="0"/>
          </a:p>
          <a:p>
            <a:r>
              <a:rPr lang="en-US" altLang="zh-CN" baseline="0" dirty="0" err="1"/>
              <a:t>E.length</a:t>
            </a:r>
            <a:endParaRPr lang="en-US" altLang="zh-CN" baseline="0" dirty="0"/>
          </a:p>
          <a:p>
            <a:r>
              <a:rPr lang="zh-CN" altLang="en-US" dirty="0"/>
              <a:t>初始时：</a:t>
            </a:r>
            <a:r>
              <a:rPr lang="en-US" altLang="zh-CN" dirty="0" err="1"/>
              <a:t>E.length</a:t>
            </a:r>
            <a:r>
              <a:rPr lang="en-US" altLang="zh-CN" dirty="0"/>
              <a:t>=0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90</a:t>
            </a:fld>
            <a:endParaRPr lang="en-US" altLang="zh-CN"/>
          </a:p>
        </p:txBody>
      </p:sp>
    </p:spTree>
    <p:extLst>
      <p:ext uri="{BB962C8B-B14F-4D97-AF65-F5344CB8AC3E}">
        <p14:creationId xmlns:p14="http://schemas.microsoft.com/office/powerpoint/2010/main" val="4079782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92</a:t>
            </a:fld>
            <a:endParaRPr lang="en-US" altLang="zh-CN"/>
          </a:p>
        </p:txBody>
      </p:sp>
    </p:spTree>
    <p:extLst>
      <p:ext uri="{BB962C8B-B14F-4D97-AF65-F5344CB8AC3E}">
        <p14:creationId xmlns:p14="http://schemas.microsoft.com/office/powerpoint/2010/main" val="336885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95</a:t>
            </a:fld>
            <a:endParaRPr lang="en-US" altLang="zh-CN"/>
          </a:p>
        </p:txBody>
      </p:sp>
    </p:spTree>
    <p:extLst>
      <p:ext uri="{BB962C8B-B14F-4D97-AF65-F5344CB8AC3E}">
        <p14:creationId xmlns:p14="http://schemas.microsoft.com/office/powerpoint/2010/main" val="290659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p:sp>
      <p:sp>
        <p:nvSpPr>
          <p:cNvPr id="10243" name="Rectangle 3"/>
          <p:cNvSpPr>
            <a:spLocks noGrp="1" noRot="1" noChangeArrowheads="1"/>
          </p:cNvSpPr>
          <p:nvPr>
            <p:ph type="body" idx="1"/>
          </p:nvPr>
        </p:nvSpPr>
        <p:spPr/>
        <p:txBody>
          <a:bodyPr/>
          <a:lstStyle/>
          <a:p>
            <a:r>
              <a:rPr lang="zh-CN"/>
              <a:t>由于我们不可能对规模为</a:t>
            </a:r>
            <a:r>
              <a:rPr lang="zh-CN" altLang="zh-CN"/>
              <a:t>N</a:t>
            </a:r>
            <a:r>
              <a:rPr lang="zh-CN"/>
              <a:t>的每一种合法输入都去统计</a:t>
            </a:r>
            <a:r>
              <a:rPr lang="zh-CN" altLang="zh-CN"/>
              <a:t>ei(N,I),</a:t>
            </a:r>
            <a:r>
              <a:rPr lang="zh-CN"/>
              <a:t>所以</a:t>
            </a:r>
            <a:r>
              <a:rPr lang="zh-CN" altLang="zh-CN"/>
              <a:t>T(N,I)</a:t>
            </a:r>
            <a:r>
              <a:rPr lang="zh-CN"/>
              <a:t>还需进一步简化</a:t>
            </a:r>
            <a:r>
              <a:rPr lang="zh-CN" altLang="zh-CN"/>
              <a:t>.</a:t>
            </a:r>
            <a:r>
              <a:rPr lang="zh-CN"/>
              <a:t>或者说只能在规模为</a:t>
            </a:r>
            <a:r>
              <a:rPr lang="zh-CN" altLang="zh-CN"/>
              <a:t>N</a:t>
            </a:r>
            <a:r>
              <a:rPr lang="zh-CN"/>
              <a:t>的某些有代表性的合法输入中去统计相应的</a:t>
            </a:r>
            <a:r>
              <a:rPr lang="zh-CN" altLang="zh-CN"/>
              <a:t>ei,</a:t>
            </a:r>
            <a:r>
              <a:rPr lang="zh-CN"/>
              <a:t>来评价其复杂性</a:t>
            </a:r>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5000"/>
              </a:lnSpc>
            </a:pPr>
            <a:r>
              <a:rPr lang="en-US" altLang="zh-CN" sz="1200" b="1" dirty="0"/>
              <a:t>2</a:t>
            </a:r>
            <a:r>
              <a:rPr lang="zh-CN" altLang="en-US" sz="1200" b="1" dirty="0"/>
              <a:t>、 ① 递归  ② 非递归定义的  </a:t>
            </a:r>
          </a:p>
          <a:p>
            <a:pPr eaLnBrk="1" hangingPunct="1">
              <a:lnSpc>
                <a:spcPct val="125000"/>
              </a:lnSpc>
            </a:pPr>
            <a:r>
              <a:rPr lang="en-US" altLang="zh-CN" sz="1200" b="1" dirty="0"/>
              <a:t>3</a:t>
            </a:r>
            <a:r>
              <a:rPr lang="zh-CN" altLang="en-US" sz="1200" b="1" dirty="0"/>
              <a:t>、 ①  重复计算  ②一个表 </a:t>
            </a:r>
          </a:p>
          <a:p>
            <a:pPr eaLnBrk="1" hangingPunct="1">
              <a:lnSpc>
                <a:spcPct val="125000"/>
              </a:lnSpc>
            </a:pPr>
            <a:r>
              <a:rPr lang="en-US" altLang="zh-CN" sz="1200" b="1" dirty="0"/>
              <a:t>4</a:t>
            </a:r>
            <a:r>
              <a:rPr lang="zh-CN" altLang="en-US" sz="1200" b="1" dirty="0"/>
              <a:t>、 ① 全部解    ② 一个解    </a:t>
            </a:r>
          </a:p>
          <a:p>
            <a:pPr eaLnBrk="1" hangingPunct="1">
              <a:lnSpc>
                <a:spcPct val="125000"/>
              </a:lnSpc>
            </a:pPr>
            <a:r>
              <a:rPr lang="en-US" altLang="zh-CN" sz="1200" b="1" dirty="0"/>
              <a:t>5</a:t>
            </a:r>
            <a:r>
              <a:rPr lang="zh-CN" altLang="en-US" sz="1200" b="1" dirty="0"/>
              <a:t>、 ① 深度优先  ② 广度优先  ③ 最小耗费优先</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97</a:t>
            </a:fld>
            <a:endParaRPr lang="en-US" altLang="zh-CN"/>
          </a:p>
        </p:txBody>
      </p:sp>
    </p:spTree>
    <p:extLst>
      <p:ext uri="{BB962C8B-B14F-4D97-AF65-F5344CB8AC3E}">
        <p14:creationId xmlns:p14="http://schemas.microsoft.com/office/powerpoint/2010/main" val="3683136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 ~ 3*2</a:t>
            </a:r>
            <a:r>
              <a:rPr lang="en-US" altLang="zh-CN" baseline="30000" dirty="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T/64 ~ 3*2</a:t>
            </a:r>
            <a:r>
              <a:rPr lang="en-US" altLang="zh-CN" baseline="30000" dirty="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latin typeface="Arial" pitchFamily="34" charset="0"/>
                <a:ea typeface="宋体" pitchFamily="2" charset="-122"/>
                <a:cs typeface="+mn-cs"/>
              </a:rPr>
              <a:t>T~64*3*2n</a:t>
            </a:r>
            <a:endParaRPr lang="zh-CN" altLang="en-US" sz="1200" kern="1200" dirty="0">
              <a:solidFill>
                <a:schemeClr val="tx1"/>
              </a:solidFill>
              <a:latin typeface="Arial" pitchFamily="34" charset="0"/>
              <a:ea typeface="宋体" pitchFamily="2" charset="-122"/>
              <a:cs typeface="+mn-cs"/>
            </a:endParaRPr>
          </a:p>
          <a:p>
            <a:endParaRPr lang="zh-CN" altLang="en-US" baseline="30000"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99</a:t>
            </a:fld>
            <a:endParaRPr lang="en-US" altLang="zh-CN"/>
          </a:p>
        </p:txBody>
      </p:sp>
    </p:spTree>
    <p:extLst>
      <p:ext uri="{BB962C8B-B14F-4D97-AF65-F5344CB8AC3E}">
        <p14:creationId xmlns:p14="http://schemas.microsoft.com/office/powerpoint/2010/main" val="3839622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分支限界法：上界：</a:t>
            </a:r>
            <a:r>
              <a:rPr lang="en-US" altLang="zh-CN" dirty="0"/>
              <a:t>4+10+5+6=25</a:t>
            </a:r>
          </a:p>
          <a:p>
            <a:r>
              <a:rPr lang="en-US" altLang="zh-CN" baseline="0" dirty="0"/>
              <a:t>                     </a:t>
            </a:r>
            <a:r>
              <a:rPr lang="zh-CN" altLang="en-US" baseline="0" dirty="0"/>
              <a:t>下界：</a:t>
            </a:r>
            <a:r>
              <a:rPr lang="en-US" altLang="zh-CN" baseline="0" dirty="0"/>
              <a:t>4+5+5+4=18</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105</a:t>
            </a:fld>
            <a:endParaRPr lang="en-US" altLang="zh-CN"/>
          </a:p>
        </p:txBody>
      </p:sp>
    </p:spTree>
    <p:extLst>
      <p:ext uri="{BB962C8B-B14F-4D97-AF65-F5344CB8AC3E}">
        <p14:creationId xmlns:p14="http://schemas.microsoft.com/office/powerpoint/2010/main" val="2624336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107</a:t>
            </a:fld>
            <a:endParaRPr lang="en-US" altLang="zh-CN"/>
          </a:p>
        </p:txBody>
      </p:sp>
    </p:spTree>
    <p:extLst>
      <p:ext uri="{BB962C8B-B14F-4D97-AF65-F5344CB8AC3E}">
        <p14:creationId xmlns:p14="http://schemas.microsoft.com/office/powerpoint/2010/main" val="2976893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Input:</a:t>
            </a:r>
          </a:p>
          <a:p>
            <a:r>
              <a:rPr lang="en-US" altLang="zh-CN" dirty="0">
                <a:effectLst/>
              </a:rPr>
              <a:t>n=7 k=7</a:t>
            </a:r>
          </a:p>
          <a:p>
            <a:r>
              <a:rPr lang="en-US" altLang="zh-CN" dirty="0">
                <a:effectLst/>
              </a:rPr>
              <a:t>x={ 1 2 3 4 5 1 6 6}</a:t>
            </a:r>
          </a:p>
          <a:p>
            <a:endParaRPr lang="en-US" altLang="zh-CN" dirty="0">
              <a:effectLst/>
            </a:endParaRPr>
          </a:p>
          <a:p>
            <a:r>
              <a:rPr lang="en-US" altLang="zh-CN" dirty="0">
                <a:effectLst/>
              </a:rPr>
              <a:t>Output:</a:t>
            </a:r>
          </a:p>
          <a:p>
            <a:r>
              <a:rPr lang="en-US" altLang="zh-CN" dirty="0">
                <a:effectLst/>
              </a:rPr>
              <a:t>Sum=3</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114</a:t>
            </a:fld>
            <a:endParaRPr lang="en-US" altLang="zh-CN"/>
          </a:p>
        </p:txBody>
      </p:sp>
    </p:spTree>
    <p:extLst>
      <p:ext uri="{BB962C8B-B14F-4D97-AF65-F5344CB8AC3E}">
        <p14:creationId xmlns:p14="http://schemas.microsoft.com/office/powerpoint/2010/main" val="178782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Rot="1" noChangeArrowheads="1"/>
          </p:cNvSpPr>
          <p:nvPr>
            <p:ph type="body" idx="1"/>
          </p:nvPr>
        </p:nvSpPr>
        <p:spPr/>
        <p:txBody>
          <a:bodyPr/>
          <a:lstStyle/>
          <a:p>
            <a:r>
              <a:rPr lang="zh-CN"/>
              <a:t>分析算法的时间复杂性的目的是为了比较完成同一功能的程序的算法之间的最主要的差别。如果两个算法执行步数分别是</a:t>
            </a:r>
            <a:r>
              <a:rPr lang="zh-CN" altLang="zh-CN"/>
              <a:t>3n+2</a:t>
            </a:r>
            <a:r>
              <a:rPr lang="zh-CN"/>
              <a:t>和</a:t>
            </a:r>
            <a:r>
              <a:rPr lang="zh-CN" altLang="zh-CN"/>
              <a:t>3n+20</a:t>
            </a:r>
            <a:r>
              <a:rPr lang="zh-CN"/>
              <a:t>，则两个算法的时间复杂性不会有太大的差别，这两个程序的时间复杂性至多相差一个常数倍。</a:t>
            </a:r>
          </a:p>
          <a:p>
            <a:r>
              <a:rPr lang="zh-CN"/>
              <a:t>      但是，对于两个具有时间复杂性</a:t>
            </a:r>
            <a:r>
              <a:rPr lang="zh-CN" altLang="zh-CN"/>
              <a:t>2</a:t>
            </a:r>
            <a:r>
              <a:rPr lang="zh-CN" altLang="zh-CN" baseline="30000"/>
              <a:t>n</a:t>
            </a:r>
            <a:r>
              <a:rPr lang="zh-CN"/>
              <a:t>和</a:t>
            </a:r>
            <a:r>
              <a:rPr lang="zh-CN" altLang="zh-CN"/>
              <a:t>cn</a:t>
            </a:r>
            <a:r>
              <a:rPr lang="zh-CN"/>
              <a:t>的两个算法，对于充分大的</a:t>
            </a:r>
            <a:r>
              <a:rPr lang="zh-CN" altLang="zh-CN"/>
              <a:t>n</a:t>
            </a:r>
            <a:r>
              <a:rPr lang="zh-CN"/>
              <a:t>，两者的复杂性差别是很大的。所以，我们要引进渐进符号</a:t>
            </a:r>
            <a:r>
              <a:rPr lang="zh-CN" altLang="zh-CN"/>
              <a:t>(asymptotic notation)</a:t>
            </a:r>
            <a:r>
              <a:rPr lang="zh-CN"/>
              <a:t>，用以描述大型实例特征下时间或空间复杂性。</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p:spPr>
        <p:txBody>
          <a:bodyPr anchor="t"/>
          <a:lstStyle/>
          <a:p>
            <a:r>
              <a:rPr lang="zh-CN" dirty="0"/>
              <a:t>递归算法是一种自身调用自身或间接调用自身的算法，在算法设计中使用递归技术，往往使算法的描述简单明了，易于理解，容易变成和验证，很多复杂问题使用了递归技术，就有可能容易而有效</a:t>
            </a:r>
            <a:r>
              <a:rPr lang="zh-CN" altLang="en-US" dirty="0"/>
              <a:t>地</a:t>
            </a:r>
            <a:r>
              <a:rPr lang="zh-CN" dirty="0"/>
              <a:t>进行求解，因此，在计算机软件</a:t>
            </a:r>
            <a:r>
              <a:rPr lang="zh-CN" altLang="en-US" dirty="0"/>
              <a:t>领域</a:t>
            </a:r>
            <a:r>
              <a:rPr lang="zh-CN" dirty="0"/>
              <a:t>里，递归算法是一种非常重要不可或缺的算法</a:t>
            </a:r>
          </a:p>
        </p:txBody>
      </p:sp>
      <p:sp>
        <p:nvSpPr>
          <p:cNvPr id="23556" name="灯片编号占位符 3"/>
          <p:cNvSpPr txBox="1">
            <a:spLocks noGrp="1" noChangeArrowheads="1"/>
          </p:cNvSpPr>
          <p:nvPr/>
        </p:nvSpPr>
        <p:spPr bwMode="auto">
          <a:xfrm>
            <a:off x="3829761" y="9443662"/>
            <a:ext cx="2929837" cy="49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86721366-5D3B-4319-B47A-BC729F56D6A5}" type="slidenum">
              <a:rPr lang="zh-CN" altLang="zh-CN" sz="1200"/>
              <a:pPr algn="r"/>
              <a:t>16</a:t>
            </a:fld>
            <a:endParaRPr lang="zh-CN"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nchor="t"/>
          <a:lstStyle/>
          <a:p>
            <a:r>
              <a:rPr lang="zh-CN" b="1">
                <a:solidFill>
                  <a:schemeClr val="accent2"/>
                </a:solidFill>
              </a:rPr>
              <a:t>优点：</a:t>
            </a:r>
            <a:r>
              <a:rPr lang="zh-CN" b="1"/>
              <a:t>结构清晰，可读性强，而且容易用数学归纳法来证明算法的正确性，因此它为设计算法、调试程序带来很大方便。</a:t>
            </a:r>
            <a:r>
              <a:rPr lang="zh-CN" b="1">
                <a:solidFill>
                  <a:schemeClr val="accent2"/>
                </a:solidFill>
              </a:rPr>
              <a:t>缺点：</a:t>
            </a:r>
            <a:r>
              <a:rPr lang="zh-CN" b="1"/>
              <a:t>递归算法的运行效率较低，无论是耗费的计算时间还是占用的存储空间都比非递归算法要多。</a:t>
            </a:r>
          </a:p>
          <a:p>
            <a:endParaRPr lang="zh-CN" altLang="zh-CN" b="1"/>
          </a:p>
        </p:txBody>
      </p:sp>
      <p:sp>
        <p:nvSpPr>
          <p:cNvPr id="25604" name="灯片编号占位符 3"/>
          <p:cNvSpPr txBox="1">
            <a:spLocks noGrp="1" noChangeArrowheads="1"/>
          </p:cNvSpPr>
          <p:nvPr/>
        </p:nvSpPr>
        <p:spPr bwMode="auto">
          <a:xfrm>
            <a:off x="3829761" y="9443662"/>
            <a:ext cx="2929837" cy="49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0A7CD0DD-A433-48B7-8D72-48243320D48F}" type="slidenum">
              <a:rPr lang="zh-CN" altLang="zh-CN" sz="1200"/>
              <a:pPr algn="r"/>
              <a:t>17</a:t>
            </a:fld>
            <a:endParaRPr lang="zh-CN"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p:spPr>
        <p:txBody>
          <a:bodyPr anchor="t"/>
          <a:lstStyle/>
          <a:p>
            <a:r>
              <a:rPr lang="zh-CN"/>
              <a:t>输入规模为时，元素比较次数是。</a:t>
            </a:r>
          </a:p>
        </p:txBody>
      </p:sp>
      <p:sp>
        <p:nvSpPr>
          <p:cNvPr id="28676" name="灯片编号占位符 3"/>
          <p:cNvSpPr txBox="1">
            <a:spLocks noGrp="1" noChangeArrowheads="1"/>
          </p:cNvSpPr>
          <p:nvPr/>
        </p:nvSpPr>
        <p:spPr bwMode="auto">
          <a:xfrm>
            <a:off x="3829761" y="9443662"/>
            <a:ext cx="2929837" cy="49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5343F3D8-EB3B-43D0-8626-0A8EC264AABA}" type="slidenum">
              <a:rPr lang="zh-CN" altLang="zh-CN" sz="1200"/>
              <a:pPr algn="r"/>
              <a:t>19</a:t>
            </a:fld>
            <a:endParaRPr lang="zh-CN"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Arial" pitchFamily="34" charset="0"/>
                <a:ea typeface="宋体" pitchFamily="2" charset="-122"/>
                <a:cs typeface="+mn-cs"/>
              </a:rPr>
              <a:t>递归复杂度判定定理：有些算法在处理一个较大规模的问题时，往往会把问题拆分成几个子问题，对其中的一个或多个问题递归地处理，并在分治之前或之后进行一些预处理、汇总处理。这时候我们可以得到关于这个算法复杂度的一个递推方程，求解此方程便能得到算法的复杂度。</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61B277-938D-4192-B353-8467E7094591}" type="slidenum">
              <a:rPr kumimoji="0" lang="zh-CN" altLang="en-US"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63057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Break</a:t>
            </a:r>
            <a:r>
              <a:rPr lang="zh-CN" altLang="en-US" dirty="0"/>
              <a:t>语句：跳出离它最近的循环</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时间复杂度 </a:t>
            </a:r>
            <a:r>
              <a:rPr lang="en-US" altLang="zh-CN" dirty="0"/>
              <a:t>O(n)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8A432C8-69A7-458B-9684-2BFA64B31948}" type="datetime2">
              <a:rPr lang="en-US" smtClean="0"/>
              <a:t>Sunday, December 19, 2021</a:t>
            </a:fld>
            <a:endParaRPr 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FEC368-1D7A-4F81-ABF6-AE0E36BAF6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8CC057FC-95B6-4D89-AFDA-ABA33EE921E5}" type="datetime2">
              <a:rPr lang="en-US" smtClean="0"/>
              <a:t>Sunday, December 19, 2021</a:t>
            </a:fld>
            <a:endParaRPr lang="en-US"/>
          </a:p>
        </p:txBody>
      </p:sp>
      <p:sp>
        <p:nvSpPr>
          <p:cNvPr id="5" name="页脚占位符 4"/>
          <p:cNvSpPr>
            <a:spLocks noGrp="1"/>
          </p:cNvSpPr>
          <p:nvPr>
            <p:ph type="ftr" sz="quarter" idx="11"/>
          </p:nvPr>
        </p:nvSpPr>
        <p:spPr/>
        <p:txBody>
          <a:bodyPr/>
          <a:lstStyle/>
          <a:p>
            <a:pPr algn="r"/>
            <a:endParaRPr lang="en-US" dirty="0"/>
          </a:p>
        </p:txBody>
      </p:sp>
      <p:sp>
        <p:nvSpPr>
          <p:cNvPr id="6" name="灯片编号占位符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EC4549AC-EB31-477F-92A9-B1988E232878}" type="datetime2">
              <a:rPr lang="en-US" smtClean="0"/>
              <a:t>Sunday, December 19, 2021</a:t>
            </a:fld>
            <a:endParaRPr lang="en-US"/>
          </a:p>
        </p:txBody>
      </p:sp>
      <p:sp>
        <p:nvSpPr>
          <p:cNvPr id="5" name="页脚占位符 4"/>
          <p:cNvSpPr>
            <a:spLocks noGrp="1"/>
          </p:cNvSpPr>
          <p:nvPr>
            <p:ph type="ftr" sz="quarter" idx="11"/>
          </p:nvPr>
        </p:nvSpPr>
        <p:spPr>
          <a:xfrm>
            <a:off x="457201" y="6248207"/>
            <a:ext cx="5573483" cy="365125"/>
          </a:xfrm>
        </p:spPr>
        <p:txBody>
          <a:bodyPr/>
          <a:lstStyle/>
          <a:p>
            <a:pPr algn="r"/>
            <a:endParaRPr lang="en-US" dirty="0"/>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FEC368-1D7A-4F81-ABF6-AE0E36BAF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a:prstGeom prst="rect">
            <a:avLst/>
          </a:prstGeom>
        </p:spPr>
        <p:txBody>
          <a:bodyPr/>
          <a:lstStyle/>
          <a:p>
            <a:r>
              <a:rPr lang="zh-CN" altLang="en-US"/>
              <a:t>单击此处编辑母版标题样式</a:t>
            </a:r>
          </a:p>
        </p:txBody>
      </p:sp>
      <p:sp>
        <p:nvSpPr>
          <p:cNvPr id="3" name="SmartArt 占位符 2"/>
          <p:cNvSpPr>
            <a:spLocks noGrp="1"/>
          </p:cNvSpPr>
          <p:nvPr>
            <p:ph type="dgm" idx="1"/>
          </p:nvPr>
        </p:nvSpPr>
        <p:spPr>
          <a:xfrm>
            <a:off x="1173163" y="1981200"/>
            <a:ext cx="7772400" cy="4114800"/>
          </a:xfrm>
          <a:prstGeom prst="rect">
            <a:avLst/>
          </a:prstGeom>
        </p:spPr>
        <p:txBody>
          <a:bodyPr/>
          <a:lstStyle/>
          <a:p>
            <a:endParaRPr lang="zh-CN" altLang="en-US"/>
          </a:p>
        </p:txBody>
      </p:sp>
      <p:sp>
        <p:nvSpPr>
          <p:cNvPr id="4" name="日期占位符 3"/>
          <p:cNvSpPr>
            <a:spLocks noGrp="1"/>
          </p:cNvSpPr>
          <p:nvPr>
            <p:ph type="dt" sz="half" idx="10"/>
          </p:nvPr>
        </p:nvSpPr>
        <p:spPr>
          <a:xfrm>
            <a:off x="1173163" y="6265863"/>
            <a:ext cx="1905000" cy="45720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581400" y="6248400"/>
            <a:ext cx="2895600" cy="45720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7010400" y="6248400"/>
            <a:ext cx="1905000" cy="457200"/>
          </a:xfrm>
          <a:prstGeom prst="rect">
            <a:avLst/>
          </a:prstGeom>
        </p:spPr>
        <p:txBody>
          <a:bodyPr/>
          <a:lstStyle>
            <a:lvl1pPr>
              <a:defRPr/>
            </a:lvl1pPr>
          </a:lstStyle>
          <a:p>
            <a:fld id="{5AF65E98-ED5A-44EA-B533-89E297FFC8E6}" type="slidenum">
              <a:rPr lang="zh-CN" altLang="zh-CN"/>
              <a:pPr/>
              <a:t>‹#›</a:t>
            </a:fld>
            <a:endParaRPr lang="zh-CN" altLang="zh-CN"/>
          </a:p>
        </p:txBody>
      </p:sp>
    </p:spTree>
    <p:extLst>
      <p:ext uri="{BB962C8B-B14F-4D97-AF65-F5344CB8AC3E}">
        <p14:creationId xmlns:p14="http://schemas.microsoft.com/office/powerpoint/2010/main" val="627999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1173163"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173163" y="6265863"/>
            <a:ext cx="1905000" cy="457200"/>
          </a:xfrm>
          <a:prstGeom prst="rect">
            <a:avLst/>
          </a:prstGeom>
        </p:spPr>
        <p:txBody>
          <a:bodyPr/>
          <a:lstStyle>
            <a:lvl1pPr>
              <a:defRPr/>
            </a:lvl1pPr>
          </a:lstStyle>
          <a:p>
            <a:endParaRPr lang="zh-CN" altLang="zh-CN"/>
          </a:p>
        </p:txBody>
      </p:sp>
      <p:sp>
        <p:nvSpPr>
          <p:cNvPr id="6" name="页脚占位符 5"/>
          <p:cNvSpPr>
            <a:spLocks noGrp="1"/>
          </p:cNvSpPr>
          <p:nvPr>
            <p:ph type="ftr" sz="quarter" idx="11"/>
          </p:nvPr>
        </p:nvSpPr>
        <p:spPr>
          <a:xfrm>
            <a:off x="3581400" y="6248400"/>
            <a:ext cx="2895600" cy="457200"/>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a:xfrm>
            <a:off x="7010400" y="6248400"/>
            <a:ext cx="1905000" cy="457200"/>
          </a:xfrm>
          <a:prstGeom prst="rect">
            <a:avLst/>
          </a:prstGeom>
        </p:spPr>
        <p:txBody>
          <a:bodyPr/>
          <a:lstStyle>
            <a:lvl1pPr>
              <a:defRPr/>
            </a:lvl1pPr>
          </a:lstStyle>
          <a:p>
            <a:fld id="{B71FDCE4-129B-4E71-863A-A42074219460}" type="slidenum">
              <a:rPr lang="zh-CN" altLang="zh-CN"/>
              <a:pPr/>
              <a:t>‹#›</a:t>
            </a:fld>
            <a:endParaRPr lang="zh-CN" altLang="zh-CN"/>
          </a:p>
        </p:txBody>
      </p:sp>
    </p:spTree>
    <p:extLst>
      <p:ext uri="{BB962C8B-B14F-4D97-AF65-F5344CB8AC3E}">
        <p14:creationId xmlns:p14="http://schemas.microsoft.com/office/powerpoint/2010/main" val="345977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1173163" y="6265863"/>
            <a:ext cx="1905000" cy="457200"/>
          </a:xfrm>
          <a:prstGeom prst="rect">
            <a:avLst/>
          </a:prstGeom>
        </p:spPr>
        <p:txBody>
          <a:bodyPr/>
          <a:lstStyle>
            <a:lvl1pPr>
              <a:defRPr/>
            </a:lvl1pPr>
          </a:lstStyle>
          <a:p>
            <a:endParaRPr lang="zh-CN" altLang="zh-CN"/>
          </a:p>
        </p:txBody>
      </p:sp>
      <p:sp>
        <p:nvSpPr>
          <p:cNvPr id="4" name="页脚占位符 3"/>
          <p:cNvSpPr>
            <a:spLocks noGrp="1"/>
          </p:cNvSpPr>
          <p:nvPr>
            <p:ph type="ftr" sz="quarter" idx="11"/>
          </p:nvPr>
        </p:nvSpPr>
        <p:spPr>
          <a:xfrm>
            <a:off x="3581400" y="6248400"/>
            <a:ext cx="2895600" cy="457200"/>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7010400" y="6248400"/>
            <a:ext cx="1905000" cy="457200"/>
          </a:xfrm>
          <a:prstGeom prst="rect">
            <a:avLst/>
          </a:prstGeom>
        </p:spPr>
        <p:txBody>
          <a:bodyPr/>
          <a:lstStyle>
            <a:lvl1pPr>
              <a:defRPr/>
            </a:lvl1pPr>
          </a:lstStyle>
          <a:p>
            <a:fld id="{E677AB91-CFF6-43CD-B2D5-E2E1EBD63AA1}" type="slidenum">
              <a:rPr lang="zh-CN" altLang="zh-CN"/>
              <a:pPr/>
              <a:t>‹#›</a:t>
            </a:fld>
            <a:endParaRPr lang="zh-CN" altLang="zh-CN"/>
          </a:p>
        </p:txBody>
      </p:sp>
    </p:spTree>
    <p:extLst>
      <p:ext uri="{BB962C8B-B14F-4D97-AF65-F5344CB8AC3E}">
        <p14:creationId xmlns:p14="http://schemas.microsoft.com/office/powerpoint/2010/main" val="125344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9143999" cy="6858000"/>
          </a:xfrm>
          <a:prstGeom prst="rect">
            <a:avLst/>
          </a:prstGeom>
          <a:solidFill>
            <a:srgbClr val="000000"/>
          </a:solidFill>
        </p:spPr>
        <p:txBody>
          <a:bodyPr wrap="none">
            <a:noAutofit/>
          </a:bodyPr>
          <a:lstStyle/>
          <a:p>
            <a:endParaRPr lang="zh-CN" altLang="en-US" dirty="0"/>
          </a:p>
        </p:txBody>
      </p:sp>
    </p:spTree>
    <p:extLst>
      <p:ext uri="{BB962C8B-B14F-4D97-AF65-F5344CB8AC3E}">
        <p14:creationId xmlns:p14="http://schemas.microsoft.com/office/powerpoint/2010/main" val="270579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6396A3A3-94A6-4E5B-AF39-173ACA3E61CC}" type="datetime2">
              <a:rPr lang="en-US" smtClean="0"/>
              <a:t>Sunday, December 19, 2021</a:t>
            </a:fld>
            <a:endParaRPr lang="en-US"/>
          </a:p>
        </p:txBody>
      </p:sp>
      <p:sp>
        <p:nvSpPr>
          <p:cNvPr id="5" name="页脚占位符 4"/>
          <p:cNvSpPr>
            <a:spLocks noGrp="1"/>
          </p:cNvSpPr>
          <p:nvPr>
            <p:ph type="ftr" sz="quarter" idx="11"/>
          </p:nvPr>
        </p:nvSpPr>
        <p:spPr/>
        <p:txBody>
          <a:bodyPr/>
          <a:lstStyle/>
          <a:p>
            <a:pPr algn="r"/>
            <a:endParaRPr 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FEC368-1D7A-4F81-ABF6-AE0E36BAF64C}" type="slidenum">
              <a:rPr lang="en-US" smtClean="0"/>
              <a:pPr/>
              <a:t>‹#›</a:t>
            </a:fld>
            <a:endParaRPr 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9585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5086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5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508697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404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70404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933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853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a:t>单击此处编辑母版标题样式</a:t>
            </a:r>
          </a:p>
        </p:txBody>
      </p:sp>
    </p:spTree>
    <p:extLst>
      <p:ext uri="{BB962C8B-B14F-4D97-AF65-F5344CB8AC3E}">
        <p14:creationId xmlns:p14="http://schemas.microsoft.com/office/powerpoint/2010/main" val="77092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4B45F243-1F17-433A-9507-13B5C13AE964}" type="slidenum">
              <a:rPr lang="en-US" altLang="zh-CN"/>
              <a:pPr>
                <a:defRPr/>
              </a:pPr>
              <a:t>‹#›</a:t>
            </a:fld>
            <a:endParaRPr lang="en-US" altLang="zh-CN"/>
          </a:p>
        </p:txBody>
      </p:sp>
    </p:spTree>
    <p:extLst>
      <p:ext uri="{BB962C8B-B14F-4D97-AF65-F5344CB8AC3E}">
        <p14:creationId xmlns:p14="http://schemas.microsoft.com/office/powerpoint/2010/main" val="2134045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a:t>单击此处编辑母版标题样式</a:t>
            </a:r>
          </a:p>
        </p:txBody>
      </p:sp>
    </p:spTree>
    <p:extLst>
      <p:ext uri="{BB962C8B-B14F-4D97-AF65-F5344CB8AC3E}">
        <p14:creationId xmlns:p14="http://schemas.microsoft.com/office/powerpoint/2010/main" val="264228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9933D019-A32C-4EAD-B8E6-DBDA699692FD}" type="datetime2">
              <a:rPr lang="en-US" smtClean="0"/>
              <a:t>Sunday, December 19, 2021</a:t>
            </a:fld>
            <a:endParaRPr 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FEC368-1D7A-4F81-ABF6-AE0E36BAF64C}" type="slidenum">
              <a:rPr lang="en-US" smtClean="0"/>
              <a:pPr/>
              <a:t>‹#›</a:t>
            </a:fld>
            <a:endParaRPr lang="en-US"/>
          </a:p>
        </p:txBody>
      </p:sp>
      <p:sp>
        <p:nvSpPr>
          <p:cNvPr id="14" name="页脚占位符 13"/>
          <p:cNvSpPr>
            <a:spLocks noGrp="1"/>
          </p:cNvSpPr>
          <p:nvPr>
            <p:ph type="ftr" sz="quarter" idx="12"/>
          </p:nvPr>
        </p:nvSpPr>
        <p:spPr/>
        <p:txBody>
          <a:bodyPr/>
          <a:lstStyle/>
          <a:p>
            <a:pPr algn="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a:t>单击此处编辑母版标题样式</a:t>
            </a:r>
          </a:p>
        </p:txBody>
      </p:sp>
    </p:spTree>
    <p:extLst>
      <p:ext uri="{BB962C8B-B14F-4D97-AF65-F5344CB8AC3E}">
        <p14:creationId xmlns:p14="http://schemas.microsoft.com/office/powerpoint/2010/main" val="40231185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9C7E5CB-0C9C-4F73-AFA0-C6780C282A5E}" type="slidenum">
              <a:rPr lang="en-US" altLang="zh-CN"/>
              <a:pPr/>
              <a:t>‹#›</a:t>
            </a:fld>
            <a:endParaRPr lang="en-US" altLang="zh-CN"/>
          </a:p>
        </p:txBody>
      </p:sp>
    </p:spTree>
    <p:extLst>
      <p:ext uri="{BB962C8B-B14F-4D97-AF65-F5344CB8AC3E}">
        <p14:creationId xmlns:p14="http://schemas.microsoft.com/office/powerpoint/2010/main" val="981488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412875"/>
            <a:ext cx="8229600" cy="47148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61E6868A-73AF-4475-A39B-F1648DB6149F}" type="slidenum">
              <a:rPr lang="zh-CN" altLang="zh-CN"/>
              <a:pPr/>
              <a:t>‹#›</a:t>
            </a:fld>
            <a:endParaRPr lang="zh-CN" altLang="zh-CN"/>
          </a:p>
        </p:txBody>
      </p:sp>
    </p:spTree>
    <p:extLst>
      <p:ext uri="{BB962C8B-B14F-4D97-AF65-F5344CB8AC3E}">
        <p14:creationId xmlns:p14="http://schemas.microsoft.com/office/powerpoint/2010/main" val="36511249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03460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90705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919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771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827088" y="1628775"/>
            <a:ext cx="3987800" cy="45037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7288" y="1628775"/>
            <a:ext cx="3987800" cy="45037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6675457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27088" y="1628775"/>
            <a:ext cx="8128000" cy="45037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36335813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01CECA-9CCE-4E4E-9B8A-729D693D2667}" type="slidenum">
              <a:rPr lang="zh-CN" altLang="en-US"/>
              <a:pPr/>
              <a:t>‹#›</a:t>
            </a:fld>
            <a:endParaRPr lang="en-US" altLang="zh-CN"/>
          </a:p>
        </p:txBody>
      </p:sp>
    </p:spTree>
    <p:extLst>
      <p:ext uri="{BB962C8B-B14F-4D97-AF65-F5344CB8AC3E}">
        <p14:creationId xmlns:p14="http://schemas.microsoft.com/office/powerpoint/2010/main" val="1421421388"/>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CCEBA98F-560C-4997-81C4-81D4D9187EAB}" type="datetime2">
              <a:rPr lang="en-US" smtClean="0"/>
              <a:t>Sunday, December 19, 2021</a:t>
            </a:fld>
            <a:endParaRPr lang="en-US"/>
          </a:p>
        </p:txBody>
      </p:sp>
      <p:sp>
        <p:nvSpPr>
          <p:cNvPr id="10" name="灯片编号占位符 9"/>
          <p:cNvSpPr>
            <a:spLocks noGrp="1"/>
          </p:cNvSpPr>
          <p:nvPr>
            <p:ph type="sldNum" sz="quarter" idx="16"/>
          </p:nvPr>
        </p:nvSpPr>
        <p:spPr/>
        <p:txBody>
          <a:bodyPr rtlCol="0"/>
          <a:lstStyle/>
          <a:p>
            <a:fld id="{0CFEC368-1D7A-4F81-ABF6-AE0E36BAF64C}" type="slidenum">
              <a:rPr lang="en-US" smtClean="0"/>
              <a:pPr/>
              <a:t>‹#›</a:t>
            </a:fld>
            <a:endParaRPr lang="en-US"/>
          </a:p>
        </p:txBody>
      </p:sp>
      <p:sp>
        <p:nvSpPr>
          <p:cNvPr id="12" name="页脚占位符 11"/>
          <p:cNvSpPr>
            <a:spLocks noGrp="1"/>
          </p:cNvSpPr>
          <p:nvPr>
            <p:ph type="ftr" sz="quarter" idx="17"/>
          </p:nvPr>
        </p:nvSpPr>
        <p:spPr/>
        <p:txBody>
          <a:bodyPr rtlCol="0"/>
          <a:lstStyle/>
          <a:p>
            <a:pPr algn="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999C26-4A8D-42FB-A1E0-92AA0E9032EF}" type="slidenum">
              <a:rPr lang="en-US" altLang="zh-CN"/>
              <a:pPr/>
              <a:t>‹#›</a:t>
            </a:fld>
            <a:endParaRPr lang="en-US" altLang="zh-CN"/>
          </a:p>
        </p:txBody>
      </p:sp>
    </p:spTree>
    <p:extLst>
      <p:ext uri="{BB962C8B-B14F-4D97-AF65-F5344CB8AC3E}">
        <p14:creationId xmlns:p14="http://schemas.microsoft.com/office/powerpoint/2010/main" val="40458066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150972B2-CA5C-437D-87D0-8081271A9E4B}" type="datetime2">
              <a:rPr lang="en-US" smtClean="0"/>
              <a:t>Sunday, December 19, 2021</a:t>
            </a:fld>
            <a:endParaRPr lang="en-US"/>
          </a:p>
        </p:txBody>
      </p:sp>
      <p:sp>
        <p:nvSpPr>
          <p:cNvPr id="12" name="灯片编号占位符 11"/>
          <p:cNvSpPr>
            <a:spLocks noGrp="1"/>
          </p:cNvSpPr>
          <p:nvPr>
            <p:ph type="sldNum" sz="quarter" idx="16"/>
          </p:nvPr>
        </p:nvSpPr>
        <p:spPr/>
        <p:txBody>
          <a:bodyPr rtlCol="0"/>
          <a:lstStyle/>
          <a:p>
            <a:fld id="{0CFEC368-1D7A-4F81-ABF6-AE0E36BAF64C}" type="slidenum">
              <a:rPr lang="en-US" smtClean="0"/>
              <a:pPr/>
              <a:t>‹#›</a:t>
            </a:fld>
            <a:endParaRPr lang="en-US"/>
          </a:p>
        </p:txBody>
      </p:sp>
      <p:sp>
        <p:nvSpPr>
          <p:cNvPr id="14" name="页脚占位符 13"/>
          <p:cNvSpPr>
            <a:spLocks noGrp="1"/>
          </p:cNvSpPr>
          <p:nvPr>
            <p:ph type="ftr" sz="quarter" idx="17"/>
          </p:nvPr>
        </p:nvSpPr>
        <p:spPr/>
        <p:txBody>
          <a:bodyPr rtlCol="0"/>
          <a:lstStyle/>
          <a:p>
            <a:pPr algn="r"/>
            <a:endParaRPr lang="en-US" dirty="0"/>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79CD4847-11EF-4466-A8AD-85CDB7B49118}" type="datetime2">
              <a:rPr lang="en-US" smtClean="0"/>
              <a:t>Sunday, December 19, 2021</a:t>
            </a:fld>
            <a:endParaRPr lang="en-US"/>
          </a:p>
        </p:txBody>
      </p:sp>
      <p:sp>
        <p:nvSpPr>
          <p:cNvPr id="4" name="页脚占位符 3"/>
          <p:cNvSpPr>
            <a:spLocks noGrp="1"/>
          </p:cNvSpPr>
          <p:nvPr>
            <p:ph type="ftr" sz="quarter" idx="11"/>
          </p:nvPr>
        </p:nvSpPr>
        <p:spPr/>
        <p:txBody>
          <a:bodyPr/>
          <a:lstStyle/>
          <a:p>
            <a:pPr algn="r"/>
            <a:endParaRPr lang="en-US" dirty="0"/>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68457A-3AB9-4880-8A0C-9F8524491207}" type="datetime2">
              <a:rPr lang="en-US" smtClean="0"/>
              <a:t>Sunday, December 19, 2021</a:t>
            </a:fld>
            <a:endParaRPr lang="en-US"/>
          </a:p>
        </p:txBody>
      </p:sp>
      <p:sp>
        <p:nvSpPr>
          <p:cNvPr id="3" name="页脚占位符 2"/>
          <p:cNvSpPr>
            <a:spLocks noGrp="1"/>
          </p:cNvSpPr>
          <p:nvPr>
            <p:ph type="ftr" sz="quarter" idx="11"/>
          </p:nvPr>
        </p:nvSpPr>
        <p:spPr/>
        <p:txBody>
          <a:bodyPr/>
          <a:lstStyle/>
          <a:p>
            <a:pPr algn="r"/>
            <a:endParaRPr lang="en-US" dirty="0"/>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3FE976D3-5B7F-4300-ABED-C91F1B2AE209}" type="datetime2">
              <a:rPr lang="en-US" smtClean="0"/>
              <a:t>Sunday, December 19, 2021</a:t>
            </a:fld>
            <a:endParaRPr lang="en-US"/>
          </a:p>
        </p:txBody>
      </p:sp>
      <p:sp>
        <p:nvSpPr>
          <p:cNvPr id="6" name="页脚占位符 5"/>
          <p:cNvSpPr>
            <a:spLocks noGrp="1"/>
          </p:cNvSpPr>
          <p:nvPr>
            <p:ph type="ftr" sz="quarter" idx="11"/>
          </p:nvPr>
        </p:nvSpPr>
        <p:spPr/>
        <p:txBody>
          <a:bodyPr/>
          <a:lstStyle/>
          <a:p>
            <a:pPr algn="r"/>
            <a:endParaRPr lang="en-US" dirty="0"/>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FEC368-1D7A-4F81-ABF6-AE0E36BAF64C}" type="slidenum">
              <a:rPr lang="en-US" smtClean="0"/>
              <a:pPr/>
              <a:t>‹#›</a:t>
            </a:fld>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EBDC1E59-17DD-41CE-97CA-624A472382D4}" type="datetime2">
              <a:rPr lang="en-US" smtClean="0"/>
              <a:t>Sunday, December 19, 2021</a:t>
            </a:fld>
            <a:endParaRPr 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FEC368-1D7A-4F81-ABF6-AE0E36BAF64C}" type="slidenum">
              <a:rPr lang="en-US" smtClean="0"/>
              <a:pPr/>
              <a:t>‹#›</a:t>
            </a:fld>
            <a:endParaRPr lang="en-US"/>
          </a:p>
        </p:txBody>
      </p:sp>
      <p:sp>
        <p:nvSpPr>
          <p:cNvPr id="14" name="页脚占位符 13"/>
          <p:cNvSpPr>
            <a:spLocks noGrp="1"/>
          </p:cNvSpPr>
          <p:nvPr>
            <p:ph type="ftr" sz="quarter" idx="12"/>
          </p:nvPr>
        </p:nvSpPr>
        <p:spPr>
          <a:xfrm>
            <a:off x="1600200" y="6248206"/>
            <a:ext cx="4572000" cy="365125"/>
          </a:xfrm>
        </p:spPr>
        <p:txBody>
          <a:bodyPr rtlCol="0"/>
          <a:lstStyle/>
          <a:p>
            <a:pPr algn="r"/>
            <a:endParaRPr lang="en-US" dirty="0"/>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2.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560289" y="27892"/>
            <a:ext cx="8153400" cy="9906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590550" y="1552402"/>
            <a:ext cx="8153400" cy="452628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微软雅黑" panose="020B0503020204020204" pitchFamily="34" charset="-122"/>
                <a:ea typeface="微软雅黑" panose="020B0503020204020204" pitchFamily="34" charset="-122"/>
              </a:defRPr>
            </a:lvl1pPr>
          </a:lstStyle>
          <a:p>
            <a:fld id="{A80CB818-7379-467D-8E76-EF9D9074A26C}" type="datetime2">
              <a:rPr lang="en-US" smtClean="0"/>
              <a:pPr/>
              <a:t>Sunday, December 19, 2021</a:t>
            </a:fld>
            <a:endParaRPr lang="en-US" dirty="0"/>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latin typeface="微软雅黑" panose="020B0503020204020204" pitchFamily="34" charset="-122"/>
                <a:ea typeface="微软雅黑" panose="020B0503020204020204" pitchFamily="34" charset="-122"/>
              </a:defRPr>
            </a:lvl1pPr>
          </a:lstStyle>
          <a:p>
            <a:endParaRPr lang="en-US" dirty="0"/>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8" name="矩形 7"/>
          <p:cNvSpPr/>
          <p:nvPr/>
        </p:nvSpPr>
        <p:spPr>
          <a:xfrm>
            <a:off x="0" y="100584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9" name="矩形 8"/>
          <p:cNvSpPr/>
          <p:nvPr/>
        </p:nvSpPr>
        <p:spPr>
          <a:xfrm>
            <a:off x="590550" y="100584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微软雅黑" panose="020B0503020204020204" pitchFamily="34" charset="-122"/>
              <a:ea typeface="微软雅黑" panose="020B0503020204020204" pitchFamily="34" charset="-122"/>
            </a:endParaRPr>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latin typeface="微软雅黑" panose="020B0503020204020204" pitchFamily="34" charset="-122"/>
                <a:ea typeface="微软雅黑" panose="020B0503020204020204" pitchFamily="34" charset="-122"/>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020" r:id="rId16"/>
    <p:sldLayoutId id="2147484019" r:id="rId17"/>
    <p:sldLayoutId id="2147484025" r:id="rId18"/>
    <p:sldLayoutId id="2147484027" r:id="rId19"/>
    <p:sldLayoutId id="2147484436" r:id="rId20"/>
    <p:sldLayoutId id="2147484437" r:id="rId21"/>
    <p:sldLayoutId id="2147484438" r:id="rId22"/>
  </p:sldLayoutIdLst>
  <p:txStyles>
    <p:titleStyle>
      <a:lvl1pPr algn="l" rtl="0" eaLnBrk="1" latinLnBrk="0" hangingPunct="1">
        <a:spcBef>
          <a:spcPct val="0"/>
        </a:spcBef>
        <a:buNone/>
        <a:defRPr kumimoji="0" sz="36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18141"/>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Lst>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626617"/>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Lst>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56.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9.wmf"/><Relationship Id="rId5" Type="http://schemas.openxmlformats.org/officeDocument/2006/relationships/oleObject" Target="../embeddings/oleObject57.bin"/><Relationship Id="rId4" Type="http://schemas.openxmlformats.org/officeDocument/2006/relationships/image" Target="../media/image58.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59.bin"/><Relationship Id="rId5" Type="http://schemas.openxmlformats.org/officeDocument/2006/relationships/image" Target="../media/image60.emf"/><Relationship Id="rId4" Type="http://schemas.openxmlformats.org/officeDocument/2006/relationships/oleObject" Target="../embeddings/oleObject58.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61.wmf"/><Relationship Id="rId4" Type="http://schemas.openxmlformats.org/officeDocument/2006/relationships/oleObject" Target="../embeddings/oleObject60.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wmf"/><Relationship Id="rId18" Type="http://schemas.openxmlformats.org/officeDocument/2006/relationships/oleObject" Target="../embeddings/oleObject13.bin"/><Relationship Id="rId3" Type="http://schemas.openxmlformats.org/officeDocument/2006/relationships/notesSlide" Target="../notesSlides/notesSlide8.xml"/><Relationship Id="rId7" Type="http://schemas.openxmlformats.org/officeDocument/2006/relationships/image" Target="../media/image12.wmf"/><Relationship Id="rId12" Type="http://schemas.openxmlformats.org/officeDocument/2006/relationships/oleObject" Target="../embeddings/oleObject10.bin"/><Relationship Id="rId17" Type="http://schemas.openxmlformats.org/officeDocument/2006/relationships/image" Target="../media/image17.wmf"/><Relationship Id="rId2" Type="http://schemas.openxmlformats.org/officeDocument/2006/relationships/slideLayout" Target="../slideLayouts/slideLayout24.xml"/><Relationship Id="rId16" Type="http://schemas.openxmlformats.org/officeDocument/2006/relationships/oleObject" Target="../embeddings/oleObject12.bin"/><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9.bin"/><Relationship Id="rId19" Type="http://schemas.openxmlformats.org/officeDocument/2006/relationships/image" Target="../media/image18.wmf"/><Relationship Id="rId4" Type="http://schemas.openxmlformats.org/officeDocument/2006/relationships/oleObject" Target="../embeddings/oleObject6.bin"/><Relationship Id="rId9" Type="http://schemas.openxmlformats.org/officeDocument/2006/relationships/image" Target="../media/image13.wmf"/><Relationship Id="rId1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1.wmf"/><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oleObject" Target="../embeddings/oleObject20.bin"/><Relationship Id="rId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5.bin"/><Relationship Id="rId9"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0.wmf"/><Relationship Id="rId3" Type="http://schemas.openxmlformats.org/officeDocument/2006/relationships/notesSlide" Target="../notesSlides/notesSlide12.xml"/><Relationship Id="rId7" Type="http://schemas.openxmlformats.org/officeDocument/2006/relationships/image" Target="../media/image27.wmf"/><Relationship Id="rId12" Type="http://schemas.openxmlformats.org/officeDocument/2006/relationships/oleObject" Target="../embeddings/oleObject30.bin"/><Relationship Id="rId2" Type="http://schemas.openxmlformats.org/officeDocument/2006/relationships/slideLayout" Target="../slideLayouts/slideLayout20.xml"/><Relationship Id="rId1" Type="http://schemas.openxmlformats.org/officeDocument/2006/relationships/vmlDrawing" Target="../drawings/vmlDrawing11.vml"/><Relationship Id="rId6" Type="http://schemas.openxmlformats.org/officeDocument/2006/relationships/oleObject" Target="../embeddings/oleObject27.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1.emf"/></Relationships>
</file>

<file path=ppt/slides/_rels/slide4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5.wmf"/></Relationships>
</file>

<file path=ppt/slides/_rels/slide4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vmlDrawing" Target="../drawings/vmlDrawing18.vml"/><Relationship Id="rId5" Type="http://schemas.openxmlformats.org/officeDocument/2006/relationships/image" Target="../media/image44.wmf"/><Relationship Id="rId4" Type="http://schemas.openxmlformats.org/officeDocument/2006/relationships/oleObject" Target="../embeddings/oleObject42.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4.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Word_97_-_2003_Document.doc"/></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23.xml"/><Relationship Id="rId7" Type="http://schemas.openxmlformats.org/officeDocument/2006/relationships/image" Target="../media/image47.wmf"/><Relationship Id="rId2" Type="http://schemas.openxmlformats.org/officeDocument/2006/relationships/slideLayout" Target="../slideLayouts/slideLayout38.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image" Target="../media/image46.wmf"/><Relationship Id="rId4" Type="http://schemas.openxmlformats.org/officeDocument/2006/relationships/oleObject" Target="../embeddings/oleObject44.bin"/><Relationship Id="rId9" Type="http://schemas.openxmlformats.org/officeDocument/2006/relationships/image" Target="../media/image48.w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8.xml"/><Relationship Id="rId1" Type="http://schemas.openxmlformats.org/officeDocument/2006/relationships/vmlDrawing" Target="../drawings/vmlDrawing21.vml"/><Relationship Id="rId5" Type="http://schemas.openxmlformats.org/officeDocument/2006/relationships/image" Target="../media/image46.wmf"/><Relationship Id="rId4" Type="http://schemas.openxmlformats.org/officeDocument/2006/relationships/oleObject" Target="../embeddings/oleObject47.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9.xml"/><Relationship Id="rId1" Type="http://schemas.openxmlformats.org/officeDocument/2006/relationships/vmlDrawing" Target="../drawings/vmlDrawing22.vml"/><Relationship Id="rId4" Type="http://schemas.openxmlformats.org/officeDocument/2006/relationships/image" Target="../media/image49.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28.xml"/><Relationship Id="rId7" Type="http://schemas.openxmlformats.org/officeDocument/2006/relationships/image" Target="../media/image51.wmf"/><Relationship Id="rId2" Type="http://schemas.openxmlformats.org/officeDocument/2006/relationships/slideLayout" Target="../slideLayouts/slideLayout38.xml"/><Relationship Id="rId1" Type="http://schemas.openxmlformats.org/officeDocument/2006/relationships/vmlDrawing" Target="../drawings/vmlDrawing23.vml"/><Relationship Id="rId6" Type="http://schemas.openxmlformats.org/officeDocument/2006/relationships/oleObject" Target="../embeddings/oleObject50.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2.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rgbClr val="000000"/>
                </a:solidFill>
                <a:latin typeface="Arial" pitchFamily="34" charset="0"/>
              </a:rPr>
              <a:t>算法分析与设计</a:t>
            </a:r>
            <a:endParaRPr lang="zh-CN" altLang="en-US" sz="4800" dirty="0">
              <a:solidFill>
                <a:srgbClr val="000000"/>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endParaRPr lang="en-US" altLang="zh-CN" sz="3600" dirty="0">
              <a:solidFill>
                <a:srgbClr val="000000"/>
              </a:solidFill>
            </a:endParaRP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rgbClr val="000000"/>
                </a:solidFill>
                <a:latin typeface="华文楷体" pitchFamily="2" charset="-122"/>
                <a:ea typeface="华文楷体" pitchFamily="2" charset="-122"/>
              </a:rPr>
              <a:t>主讲教师：刘 瑶</a:t>
            </a:r>
            <a:endParaRPr lang="zh-CN" altLang="en-US" sz="3200" dirty="0">
              <a:solidFill>
                <a:srgbClr val="000000"/>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rgbClr val="000000"/>
                </a:solidFill>
                <a:latin typeface="华文楷体" pitchFamily="2" charset="-122"/>
                <a:ea typeface="华文楷体" pitchFamily="2" charset="-122"/>
              </a:rPr>
              <a:t>电子科技大学信息与软件工程学院</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zh-CN" altLang="zh-CN"/>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46" y="1268760"/>
            <a:ext cx="5472113" cy="53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2423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4"/>
          <p:cNvSpPr txBox="1">
            <a:spLocks noChangeArrowheads="1"/>
          </p:cNvSpPr>
          <p:nvPr/>
        </p:nvSpPr>
        <p:spPr bwMode="auto">
          <a:xfrm>
            <a:off x="250825" y="404813"/>
            <a:ext cx="864235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lang="en-US" altLang="zh-CN" sz="2400" dirty="0"/>
              <a:t>2</a:t>
            </a:r>
            <a:r>
              <a:rPr lang="zh-CN" altLang="en-US" sz="2400" dirty="0"/>
              <a:t>、硬件厂商</a:t>
            </a:r>
            <a:r>
              <a:rPr lang="en-US" altLang="zh-CN" sz="2400" dirty="0"/>
              <a:t>XYZ</a:t>
            </a:r>
            <a:r>
              <a:rPr lang="zh-CN" altLang="en-US" sz="2400" dirty="0"/>
              <a:t>公司宣称他们最新研制的微处理器运行速度为竞争对手</a:t>
            </a:r>
            <a:r>
              <a:rPr lang="en-US" altLang="zh-CN" sz="2400" dirty="0"/>
              <a:t>ABC</a:t>
            </a:r>
            <a:r>
              <a:rPr lang="zh-CN" altLang="en-US" sz="2400" dirty="0"/>
              <a:t>公司同类产品的</a:t>
            </a:r>
            <a:r>
              <a:rPr lang="en-US" altLang="zh-CN" sz="2400" dirty="0"/>
              <a:t>100</a:t>
            </a:r>
            <a:r>
              <a:rPr lang="zh-CN" altLang="en-US" sz="2400" dirty="0"/>
              <a:t>倍。对于计算复杂性分析分别为</a:t>
            </a:r>
            <a:r>
              <a:rPr lang="en-US" altLang="zh-CN" sz="2400" dirty="0"/>
              <a:t>n,n</a:t>
            </a:r>
            <a:r>
              <a:rPr lang="en-US" altLang="zh-CN" sz="2400" baseline="30000" dirty="0"/>
              <a:t>2</a:t>
            </a:r>
            <a:r>
              <a:rPr lang="en-US" altLang="zh-CN" sz="2400" dirty="0"/>
              <a:t>,n</a:t>
            </a:r>
            <a:r>
              <a:rPr lang="en-US" altLang="zh-CN" sz="2400" baseline="30000" dirty="0"/>
              <a:t>3</a:t>
            </a:r>
            <a:r>
              <a:rPr lang="zh-CN" altLang="en-US" sz="2400" dirty="0"/>
              <a:t>和</a:t>
            </a:r>
            <a:r>
              <a:rPr lang="en-US" altLang="zh-CN" sz="2400" dirty="0"/>
              <a:t>n!</a:t>
            </a:r>
            <a:r>
              <a:rPr lang="zh-CN" altLang="en-US" sz="2400" dirty="0"/>
              <a:t>的各算法，若用</a:t>
            </a:r>
            <a:r>
              <a:rPr lang="en-US" altLang="zh-CN" sz="2400" dirty="0"/>
              <a:t>ABC</a:t>
            </a:r>
            <a:r>
              <a:rPr lang="zh-CN" altLang="en-US" sz="2400" dirty="0"/>
              <a:t>公司的计算机能在</a:t>
            </a:r>
            <a:r>
              <a:rPr lang="en-US" altLang="zh-CN" sz="2400" dirty="0"/>
              <a:t>1</a:t>
            </a:r>
            <a:r>
              <a:rPr lang="zh-CN" altLang="en-US" sz="2400" dirty="0"/>
              <a:t>小时能接输入规模为</a:t>
            </a:r>
            <a:r>
              <a:rPr lang="en-US" altLang="zh-CN" sz="2400" dirty="0"/>
              <a:t>n</a:t>
            </a:r>
            <a:r>
              <a:rPr lang="zh-CN" altLang="en-US" sz="2400" dirty="0"/>
              <a:t>的问题，那么用</a:t>
            </a:r>
            <a:r>
              <a:rPr lang="en-US" altLang="zh-CN" sz="2400" dirty="0"/>
              <a:t>XYZ</a:t>
            </a:r>
            <a:r>
              <a:rPr lang="zh-CN" altLang="en-US" sz="2400" dirty="0"/>
              <a:t>公司的计算机在</a:t>
            </a:r>
            <a:r>
              <a:rPr lang="en-US" altLang="zh-CN" sz="2400" dirty="0"/>
              <a:t>1</a:t>
            </a:r>
            <a:r>
              <a:rPr lang="zh-CN" altLang="en-US" sz="2400" dirty="0"/>
              <a:t>小时内分别能接输入规模为多大的问题？</a:t>
            </a:r>
          </a:p>
          <a:p>
            <a:pPr eaLnBrk="1" hangingPunct="1">
              <a:lnSpc>
                <a:spcPct val="125000"/>
              </a:lnSpc>
            </a:pPr>
            <a:endParaRPr lang="en-US" altLang="zh-CN" sz="2400" dirty="0"/>
          </a:p>
          <a:p>
            <a:pPr eaLnBrk="1" hangingPunct="1">
              <a:lnSpc>
                <a:spcPct val="125000"/>
              </a:lnSpc>
            </a:pPr>
            <a:r>
              <a:rPr lang="zh-CN" altLang="en-US" sz="2400" dirty="0"/>
              <a:t>供选择的答案：</a:t>
            </a:r>
          </a:p>
          <a:p>
            <a:pPr eaLnBrk="1" hangingPunct="1">
              <a:lnSpc>
                <a:spcPct val="125000"/>
              </a:lnSpc>
            </a:pPr>
            <a:r>
              <a:rPr lang="zh-CN" altLang="en-US" sz="2400" dirty="0"/>
              <a:t>① </a:t>
            </a:r>
            <a:r>
              <a:rPr lang="en-US" altLang="zh-CN" dirty="0"/>
              <a:t>a     n      b  10n     c  100n    d  </a:t>
            </a:r>
            <a:r>
              <a:rPr lang="zh-CN" altLang="en-US" dirty="0"/>
              <a:t>与旧机器处理相同规模</a:t>
            </a:r>
          </a:p>
          <a:p>
            <a:pPr eaLnBrk="1" hangingPunct="1">
              <a:lnSpc>
                <a:spcPct val="125000"/>
              </a:lnSpc>
            </a:pPr>
            <a:r>
              <a:rPr lang="zh-CN" altLang="en-US" dirty="0"/>
              <a:t>② </a:t>
            </a:r>
            <a:r>
              <a:rPr lang="en-US" altLang="zh-CN" dirty="0"/>
              <a:t>a   10n   b            n   c   log10n    d  </a:t>
            </a:r>
            <a:r>
              <a:rPr lang="zh-CN" altLang="en-US" dirty="0"/>
              <a:t>与旧机器处理相同规模</a:t>
            </a:r>
          </a:p>
          <a:p>
            <a:pPr eaLnBrk="1" hangingPunct="1">
              <a:lnSpc>
                <a:spcPct val="125000"/>
              </a:lnSpc>
            </a:pPr>
            <a:r>
              <a:rPr lang="zh-CN" altLang="en-US" dirty="0">
                <a:latin typeface="Batang" pitchFamily="18" charset="-127"/>
                <a:ea typeface="Batang" pitchFamily="18" charset="-127"/>
              </a:rPr>
              <a:t>③ </a:t>
            </a:r>
            <a:r>
              <a:rPr lang="en-US" altLang="zh-CN" dirty="0"/>
              <a:t>a          n   b             n   c   100n   d  </a:t>
            </a:r>
            <a:r>
              <a:rPr lang="zh-CN" altLang="en-US" dirty="0"/>
              <a:t>与旧机器处理相同规模 </a:t>
            </a:r>
          </a:p>
          <a:p>
            <a:pPr eaLnBrk="1" hangingPunct="1">
              <a:lnSpc>
                <a:spcPct val="125000"/>
              </a:lnSpc>
            </a:pPr>
            <a:r>
              <a:rPr lang="zh-CN" altLang="en-US" dirty="0"/>
              <a:t> ④ </a:t>
            </a:r>
            <a:r>
              <a:rPr lang="en-US" altLang="zh-CN" dirty="0"/>
              <a:t>a   100n     b   n+log100    c   1000n    d  </a:t>
            </a:r>
            <a:r>
              <a:rPr lang="zh-CN" altLang="en-US" dirty="0"/>
              <a:t>与旧机器处理相同规模</a:t>
            </a:r>
          </a:p>
        </p:txBody>
      </p:sp>
      <p:graphicFrame>
        <p:nvGraphicFramePr>
          <p:cNvPr id="1026" name="Object 5"/>
          <p:cNvGraphicFramePr>
            <a:graphicFrameLocks noChangeAspect="1"/>
          </p:cNvGraphicFramePr>
          <p:nvPr>
            <p:extLst>
              <p:ext uri="{D42A27DB-BD31-4B8C-83A1-F6EECF244321}">
                <p14:modId xmlns:p14="http://schemas.microsoft.com/office/powerpoint/2010/main" val="1369577698"/>
              </p:ext>
            </p:extLst>
          </p:nvPr>
        </p:nvGraphicFramePr>
        <p:xfrm>
          <a:off x="2195736" y="4437112"/>
          <a:ext cx="720725" cy="431800"/>
        </p:xfrm>
        <a:graphic>
          <a:graphicData uri="http://schemas.openxmlformats.org/presentationml/2006/ole">
            <mc:AlternateContent xmlns:mc="http://schemas.openxmlformats.org/markup-compatibility/2006">
              <mc:Choice xmlns:v="urn:schemas-microsoft-com:vml" Requires="v">
                <p:oleObj spid="_x0000_s24587" name="公式" r:id="rId3" imgW="380880" imgH="228600" progId="Equation.3">
                  <p:embed/>
                </p:oleObj>
              </mc:Choice>
              <mc:Fallback>
                <p:oleObj name="公式" r:id="rId3" imgW="380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437112"/>
                        <a:ext cx="720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3876143153"/>
              </p:ext>
            </p:extLst>
          </p:nvPr>
        </p:nvGraphicFramePr>
        <p:xfrm>
          <a:off x="827584" y="4437112"/>
          <a:ext cx="792162" cy="474663"/>
        </p:xfrm>
        <a:graphic>
          <a:graphicData uri="http://schemas.openxmlformats.org/presentationml/2006/ole">
            <mc:AlternateContent xmlns:mc="http://schemas.openxmlformats.org/markup-compatibility/2006">
              <mc:Choice xmlns:v="urn:schemas-microsoft-com:vml" Requires="v">
                <p:oleObj spid="_x0000_s24588" name="公式" r:id="rId5" imgW="380880" imgH="228600" progId="Equation.3">
                  <p:embed/>
                </p:oleObj>
              </mc:Choice>
              <mc:Fallback>
                <p:oleObj name="公式" r:id="rId5" imgW="380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437112"/>
                        <a:ext cx="79216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7"/>
          <p:cNvGraphicFramePr>
            <a:graphicFrameLocks noChangeAspect="1"/>
          </p:cNvGraphicFramePr>
          <p:nvPr>
            <p:extLst>
              <p:ext uri="{D42A27DB-BD31-4B8C-83A1-F6EECF244321}">
                <p14:modId xmlns:p14="http://schemas.microsoft.com/office/powerpoint/2010/main" val="2332150741"/>
              </p:ext>
            </p:extLst>
          </p:nvPr>
        </p:nvGraphicFramePr>
        <p:xfrm>
          <a:off x="1907704" y="4005064"/>
          <a:ext cx="792162" cy="474663"/>
        </p:xfrm>
        <a:graphic>
          <a:graphicData uri="http://schemas.openxmlformats.org/presentationml/2006/ole">
            <mc:AlternateContent xmlns:mc="http://schemas.openxmlformats.org/markup-compatibility/2006">
              <mc:Choice xmlns:v="urn:schemas-microsoft-com:vml" Requires="v">
                <p:oleObj spid="_x0000_s24589" name="公式" r:id="rId7" imgW="380880" imgH="228600" progId="Equation.3">
                  <p:embed/>
                </p:oleObj>
              </mc:Choice>
              <mc:Fallback>
                <p:oleObj name="公式" r:id="rId7" imgW="380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005064"/>
                        <a:ext cx="79216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8650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684213" y="620713"/>
            <a:ext cx="7416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t>分析与解答：</a:t>
            </a:r>
          </a:p>
          <a:p>
            <a:pPr eaLnBrk="1" hangingPunct="1">
              <a:spcBef>
                <a:spcPct val="50000"/>
              </a:spcBef>
            </a:pPr>
            <a:r>
              <a:rPr lang="zh-CN" altLang="en-US" sz="2400" dirty="0"/>
              <a:t>（</a:t>
            </a:r>
            <a:r>
              <a:rPr lang="en-US" altLang="zh-CN" sz="2400" dirty="0"/>
              <a:t>1</a:t>
            </a:r>
            <a:r>
              <a:rPr lang="zh-CN" altLang="en-US" sz="2400" dirty="0"/>
              <a:t>）</a:t>
            </a:r>
            <a:r>
              <a:rPr lang="en-US" altLang="zh-CN" sz="2400" dirty="0"/>
              <a:t>n’=100n</a:t>
            </a:r>
          </a:p>
          <a:p>
            <a:pPr eaLnBrk="1" hangingPunct="1">
              <a:spcBef>
                <a:spcPct val="50000"/>
              </a:spcBef>
            </a:pPr>
            <a:r>
              <a:rPr lang="zh-CN" altLang="en-US" sz="2400" dirty="0"/>
              <a:t>（</a:t>
            </a:r>
            <a:r>
              <a:rPr lang="en-US" altLang="zh-CN" sz="2400" dirty="0"/>
              <a:t>2</a:t>
            </a:r>
            <a:r>
              <a:rPr lang="zh-CN" altLang="en-US" sz="2400" dirty="0"/>
              <a:t>）</a:t>
            </a:r>
            <a:r>
              <a:rPr lang="en-US" altLang="zh-CN" sz="2400" dirty="0"/>
              <a:t>n’</a:t>
            </a:r>
            <a:r>
              <a:rPr lang="en-US" altLang="zh-CN" sz="2400" baseline="30000" dirty="0"/>
              <a:t>2</a:t>
            </a:r>
            <a:r>
              <a:rPr lang="en-US" altLang="zh-CN" sz="2400" dirty="0"/>
              <a:t>=100n</a:t>
            </a:r>
            <a:r>
              <a:rPr lang="en-US" altLang="zh-CN" sz="2400" baseline="30000" dirty="0"/>
              <a:t>2</a:t>
            </a:r>
            <a:r>
              <a:rPr lang="en-US" altLang="zh-CN" sz="2400" dirty="0"/>
              <a:t>=(10n)</a:t>
            </a:r>
            <a:r>
              <a:rPr lang="en-US" altLang="zh-CN" sz="2400" baseline="30000" dirty="0"/>
              <a:t>2</a:t>
            </a:r>
            <a:r>
              <a:rPr lang="en-US" altLang="zh-CN" sz="2400" dirty="0">
                <a:sym typeface="Symbol" pitchFamily="18" charset="2"/>
              </a:rPr>
              <a:t>n’=10n</a:t>
            </a:r>
          </a:p>
          <a:p>
            <a:pPr eaLnBrk="1" hangingPunct="1">
              <a:spcBef>
                <a:spcPct val="50000"/>
              </a:spcBef>
            </a:pPr>
            <a:r>
              <a:rPr lang="zh-CN" altLang="en-US" sz="2400" dirty="0"/>
              <a:t>（</a:t>
            </a:r>
            <a:r>
              <a:rPr lang="en-US" altLang="zh-CN" sz="2400" dirty="0"/>
              <a:t>3</a:t>
            </a:r>
            <a:r>
              <a:rPr lang="zh-CN" altLang="en-US" sz="2400" dirty="0"/>
              <a:t>）</a:t>
            </a:r>
            <a:r>
              <a:rPr lang="en-US" altLang="zh-CN" sz="2400" dirty="0"/>
              <a:t>n’</a:t>
            </a:r>
            <a:r>
              <a:rPr lang="en-US" altLang="zh-CN" sz="2400" baseline="30000" dirty="0"/>
              <a:t>3</a:t>
            </a:r>
            <a:r>
              <a:rPr lang="en-US" altLang="zh-CN" sz="2400" dirty="0"/>
              <a:t>=100n</a:t>
            </a:r>
            <a:r>
              <a:rPr lang="en-US" altLang="zh-CN" sz="2400" baseline="30000" dirty="0"/>
              <a:t>3</a:t>
            </a:r>
            <a:r>
              <a:rPr lang="en-US" altLang="zh-CN" sz="2400" dirty="0">
                <a:sym typeface="Symbol" pitchFamily="18" charset="2"/>
              </a:rPr>
              <a:t>n’=          n=4.64n</a:t>
            </a:r>
          </a:p>
          <a:p>
            <a:pPr eaLnBrk="1" hangingPunct="1">
              <a:spcBef>
                <a:spcPct val="50000"/>
              </a:spcBef>
            </a:pPr>
            <a:r>
              <a:rPr lang="zh-CN" altLang="en-US" sz="2400" dirty="0"/>
              <a:t>（</a:t>
            </a:r>
            <a:r>
              <a:rPr lang="en-US" altLang="zh-CN" sz="2400" dirty="0"/>
              <a:t>4</a:t>
            </a:r>
            <a:r>
              <a:rPr lang="zh-CN" altLang="en-US" sz="2400" dirty="0"/>
              <a:t>）</a:t>
            </a:r>
            <a:r>
              <a:rPr lang="en-US" altLang="zh-CN" sz="2400" dirty="0"/>
              <a:t>n’!=100n!</a:t>
            </a:r>
            <a:r>
              <a:rPr lang="en-US" altLang="zh-CN" sz="2400" dirty="0">
                <a:sym typeface="Symbol" pitchFamily="18" charset="2"/>
              </a:rPr>
              <a:t>n’&lt;n+log100=n+6.64</a:t>
            </a:r>
          </a:p>
        </p:txBody>
      </p:sp>
      <p:sp>
        <p:nvSpPr>
          <p:cNvPr id="2053"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050" name="Object 7"/>
          <p:cNvGraphicFramePr>
            <a:graphicFrameLocks noChangeAspect="1"/>
          </p:cNvGraphicFramePr>
          <p:nvPr>
            <p:extLst>
              <p:ext uri="{D42A27DB-BD31-4B8C-83A1-F6EECF244321}">
                <p14:modId xmlns:p14="http://schemas.microsoft.com/office/powerpoint/2010/main" val="1298201069"/>
              </p:ext>
            </p:extLst>
          </p:nvPr>
        </p:nvGraphicFramePr>
        <p:xfrm>
          <a:off x="3818693" y="2276872"/>
          <a:ext cx="695325" cy="417513"/>
        </p:xfrm>
        <a:graphic>
          <a:graphicData uri="http://schemas.openxmlformats.org/presentationml/2006/ole">
            <mc:AlternateContent xmlns:mc="http://schemas.openxmlformats.org/markup-compatibility/2006">
              <mc:Choice xmlns:v="urn:schemas-microsoft-com:vml" Requires="v">
                <p:oleObj spid="_x0000_s25610" name="公式" r:id="rId3" imgW="380880" imgH="228600" progId="Equation.3">
                  <p:embed/>
                </p:oleObj>
              </mc:Choice>
              <mc:Fallback>
                <p:oleObj name="公式" r:id="rId3" imgW="380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8693" y="2276872"/>
                        <a:ext cx="69532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8"/>
          <p:cNvSpPr txBox="1">
            <a:spLocks noChangeArrowheads="1"/>
          </p:cNvSpPr>
          <p:nvPr/>
        </p:nvSpPr>
        <p:spPr bwMode="auto">
          <a:xfrm>
            <a:off x="900113" y="3644900"/>
            <a:ext cx="720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t>由司特林公式</a:t>
            </a:r>
          </a:p>
        </p:txBody>
      </p:sp>
      <p:graphicFrame>
        <p:nvGraphicFramePr>
          <p:cNvPr id="2051" name="Object 9"/>
          <p:cNvGraphicFramePr>
            <a:graphicFrameLocks noChangeAspect="1"/>
          </p:cNvGraphicFramePr>
          <p:nvPr/>
        </p:nvGraphicFramePr>
        <p:xfrm>
          <a:off x="1547813" y="4257675"/>
          <a:ext cx="5111750" cy="909638"/>
        </p:xfrm>
        <a:graphic>
          <a:graphicData uri="http://schemas.openxmlformats.org/presentationml/2006/ole">
            <mc:AlternateContent xmlns:mc="http://schemas.openxmlformats.org/markup-compatibility/2006">
              <mc:Choice xmlns:v="urn:schemas-microsoft-com:vml" Requires="v">
                <p:oleObj spid="_x0000_s25611" name="公式" r:id="rId5" imgW="2425680" imgH="431640" progId="Equation.3">
                  <p:embed/>
                </p:oleObj>
              </mc:Choice>
              <mc:Fallback>
                <p:oleObj name="公式" r:id="rId5" imgW="2425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257675"/>
                        <a:ext cx="511175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75983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611188" y="620713"/>
            <a:ext cx="8064500" cy="291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en-US" altLang="zh-CN" sz="2400" dirty="0"/>
              <a:t>4</a:t>
            </a:r>
            <a:r>
              <a:rPr lang="zh-CN" altLang="en-US" sz="2400" dirty="0"/>
              <a:t>、下面的说法错误的是</a:t>
            </a:r>
            <a:r>
              <a:rPr lang="en-US" altLang="zh-CN" sz="2400" dirty="0"/>
              <a:t>________</a:t>
            </a:r>
            <a:r>
              <a:rPr lang="zh-CN" altLang="en-US" sz="2400" dirty="0"/>
              <a:t>。</a:t>
            </a:r>
            <a:r>
              <a:rPr lang="en-US" altLang="zh-CN" sz="2400" dirty="0"/>
              <a:t>(</a:t>
            </a:r>
            <a:r>
              <a:rPr lang="zh-CN" altLang="en-US" sz="2400" dirty="0"/>
              <a:t>可多选</a:t>
            </a:r>
            <a:r>
              <a:rPr lang="en-US" altLang="zh-CN" sz="2400" dirty="0"/>
              <a:t>)</a:t>
            </a:r>
          </a:p>
          <a:p>
            <a:pPr lvl="2" eaLnBrk="1" hangingPunct="1">
              <a:lnSpc>
                <a:spcPct val="130000"/>
              </a:lnSpc>
            </a:pPr>
            <a:r>
              <a:rPr lang="en-US" altLang="zh-CN" sz="2400" dirty="0"/>
              <a:t>b</a:t>
            </a:r>
            <a:r>
              <a:rPr lang="zh-CN" altLang="en-US" sz="2400" dirty="0"/>
              <a:t>、</a:t>
            </a:r>
            <a:r>
              <a:rPr lang="zh-CN" altLang="en-US" sz="2400" dirty="0">
                <a:highlight>
                  <a:srgbClr val="FFFF00"/>
                </a:highlight>
              </a:rPr>
              <a:t>在相同的规模</a:t>
            </a:r>
            <a:r>
              <a:rPr lang="en-US" altLang="zh-CN" sz="2400" dirty="0">
                <a:highlight>
                  <a:srgbClr val="FFFF00"/>
                </a:highlight>
              </a:rPr>
              <a:t>n</a:t>
            </a:r>
            <a:r>
              <a:rPr lang="zh-CN" altLang="en-US" sz="2400" dirty="0">
                <a:highlight>
                  <a:srgbClr val="FFFF00"/>
                </a:highlight>
              </a:rPr>
              <a:t>下，时间复杂度为</a:t>
            </a:r>
            <a:r>
              <a:rPr lang="en-US" altLang="zh-CN" sz="2400" dirty="0">
                <a:highlight>
                  <a:srgbClr val="FFFF00"/>
                </a:highlight>
              </a:rPr>
              <a:t>O(n)</a:t>
            </a:r>
            <a:r>
              <a:rPr lang="zh-CN" altLang="en-US" sz="2400" dirty="0">
                <a:highlight>
                  <a:srgbClr val="FFFF00"/>
                </a:highlight>
              </a:rPr>
              <a:t>的算法在时间上总是优于时间复杂度为</a:t>
            </a:r>
            <a:r>
              <a:rPr lang="en-US" altLang="zh-CN" sz="2400" dirty="0">
                <a:highlight>
                  <a:srgbClr val="FFFF00"/>
                </a:highlight>
              </a:rPr>
              <a:t>O(2n)</a:t>
            </a:r>
            <a:r>
              <a:rPr lang="zh-CN" altLang="en-US" sz="2400" dirty="0">
                <a:highlight>
                  <a:srgbClr val="FFFF00"/>
                </a:highlight>
              </a:rPr>
              <a:t>的算法。</a:t>
            </a:r>
          </a:p>
          <a:p>
            <a:pPr lvl="2" eaLnBrk="1" hangingPunct="1">
              <a:lnSpc>
                <a:spcPct val="130000"/>
              </a:lnSpc>
            </a:pPr>
            <a:r>
              <a:rPr lang="en-US" altLang="zh-CN" sz="2400" dirty="0"/>
              <a:t>c</a:t>
            </a:r>
            <a:r>
              <a:rPr lang="zh-CN" altLang="en-US" sz="2400" dirty="0"/>
              <a:t>、所谓时间复杂度是指最坏情况下，估算算法执行时间的一个上界（最大值；</a:t>
            </a:r>
          </a:p>
          <a:p>
            <a:pPr lvl="2" eaLnBrk="1" hangingPunct="1">
              <a:lnSpc>
                <a:spcPct val="130000"/>
              </a:lnSpc>
            </a:pPr>
            <a:r>
              <a:rPr lang="en-US" altLang="zh-CN" sz="2400" dirty="0"/>
              <a:t>d</a:t>
            </a:r>
            <a:r>
              <a:rPr lang="zh-CN" altLang="en-US" sz="2400" dirty="0"/>
              <a:t>、同一算法，实现语言的级别越高，执行效率越低。</a:t>
            </a:r>
          </a:p>
        </p:txBody>
      </p:sp>
      <p:sp>
        <p:nvSpPr>
          <p:cNvPr id="19459" name="Text Box 5"/>
          <p:cNvSpPr txBox="1">
            <a:spLocks noChangeArrowheads="1"/>
          </p:cNvSpPr>
          <p:nvPr/>
        </p:nvSpPr>
        <p:spPr bwMode="auto">
          <a:xfrm>
            <a:off x="684213" y="5157788"/>
            <a:ext cx="741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dirty="0"/>
              <a:t>参考答案  </a:t>
            </a:r>
            <a:r>
              <a:rPr lang="en-US" altLang="zh-CN" dirty="0"/>
              <a:t>d</a:t>
            </a:r>
          </a:p>
        </p:txBody>
      </p:sp>
    </p:spTree>
    <p:extLst>
      <p:ext uri="{BB962C8B-B14F-4D97-AF65-F5344CB8AC3E}">
        <p14:creationId xmlns:p14="http://schemas.microsoft.com/office/powerpoint/2010/main" val="144538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1000"/>
                                        <p:tgtEl>
                                          <p:spTgt spid="19459"/>
                                        </p:tgtEl>
                                      </p:cBhvr>
                                    </p:animEffect>
                                    <p:anim calcmode="lin" valueType="num">
                                      <p:cBhvr>
                                        <p:cTn id="8" dur="1000" fill="hold"/>
                                        <p:tgtEl>
                                          <p:spTgt spid="19459"/>
                                        </p:tgtEl>
                                        <p:attrNameLst>
                                          <p:attrName>ppt_x</p:attrName>
                                        </p:attrNameLst>
                                      </p:cBhvr>
                                      <p:tavLst>
                                        <p:tav tm="0">
                                          <p:val>
                                            <p:strVal val="#ppt_x"/>
                                          </p:val>
                                        </p:tav>
                                        <p:tav tm="100000">
                                          <p:val>
                                            <p:strVal val="#ppt_x"/>
                                          </p:val>
                                        </p:tav>
                                      </p:tavLst>
                                    </p:anim>
                                    <p:anim calcmode="lin" valueType="num">
                                      <p:cBhvr>
                                        <p:cTn id="9" dur="1000" fill="hold"/>
                                        <p:tgtEl>
                                          <p:spTgt spid="194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60648"/>
            <a:ext cx="8280920" cy="1015663"/>
          </a:xfrm>
          <a:prstGeom prst="rect">
            <a:avLst/>
          </a:prstGeom>
        </p:spPr>
        <p:txBody>
          <a:bodyPr wrap="square">
            <a:spAutoFit/>
          </a:bodyPr>
          <a:lstStyle/>
          <a:p>
            <a:r>
              <a:rPr lang="en-US" altLang="zh-CN" kern="100" dirty="0"/>
              <a:t>5</a:t>
            </a:r>
            <a:r>
              <a:rPr lang="zh-CN" altLang="zh-CN" kern="100" dirty="0">
                <a:cs typeface="Times New Roman" panose="02020603050405020304" pitchFamily="18" charset="0"/>
              </a:rPr>
              <a:t>、在对问题的解空间树进行搜索的方法中</a:t>
            </a:r>
            <a:r>
              <a:rPr lang="en-US" altLang="zh-CN" kern="100" dirty="0"/>
              <a:t>,</a:t>
            </a:r>
            <a:r>
              <a:rPr lang="zh-CN" altLang="zh-CN" kern="100" dirty="0">
                <a:solidFill>
                  <a:srgbClr val="FF0000"/>
                </a:solidFill>
                <a:cs typeface="Times New Roman" panose="02020603050405020304" pitchFamily="18" charset="0"/>
              </a:rPr>
              <a:t>一个活结点最多有一次机会成为活结点</a:t>
            </a:r>
            <a:r>
              <a:rPr lang="zh-CN" altLang="zh-CN" kern="100" dirty="0">
                <a:cs typeface="Times New Roman" panose="02020603050405020304" pitchFamily="18" charset="0"/>
              </a:rPr>
              <a:t>的是</a:t>
            </a:r>
            <a:r>
              <a:rPr lang="en-US" altLang="zh-CN" kern="100" dirty="0"/>
              <a:t>( B   ).</a:t>
            </a:r>
            <a:r>
              <a:rPr lang="zh-CN" altLang="en-US" kern="100" dirty="0"/>
              <a:t>（扩展结点 死结点</a:t>
            </a:r>
            <a:br>
              <a:rPr lang="en-US" altLang="zh-CN" kern="100" dirty="0"/>
            </a:br>
            <a:r>
              <a:rPr lang="en-US" altLang="zh-CN" kern="100" dirty="0"/>
              <a:t>A.</a:t>
            </a:r>
            <a:r>
              <a:rPr lang="zh-CN" altLang="zh-CN" kern="100" dirty="0">
                <a:cs typeface="Times New Roman" panose="02020603050405020304" pitchFamily="18" charset="0"/>
              </a:rPr>
              <a:t>回溯法</a:t>
            </a:r>
            <a:r>
              <a:rPr lang="en-US" altLang="zh-CN" kern="100" dirty="0"/>
              <a:t> B.</a:t>
            </a:r>
            <a:r>
              <a:rPr lang="zh-CN" altLang="zh-CN" kern="100" dirty="0">
                <a:solidFill>
                  <a:srgbClr val="FF0000"/>
                </a:solidFill>
                <a:cs typeface="Times New Roman" panose="02020603050405020304" pitchFamily="18" charset="0"/>
              </a:rPr>
              <a:t>分支限界法</a:t>
            </a:r>
            <a:r>
              <a:rPr lang="en-US" altLang="zh-CN" kern="100" dirty="0"/>
              <a:t>C.</a:t>
            </a:r>
            <a:r>
              <a:rPr lang="zh-CN" altLang="zh-CN" kern="100" dirty="0">
                <a:cs typeface="Times New Roman" panose="02020603050405020304" pitchFamily="18" charset="0"/>
              </a:rPr>
              <a:t>回溯法和分支限界法</a:t>
            </a:r>
            <a:r>
              <a:rPr lang="en-US" altLang="zh-CN" kern="100" dirty="0"/>
              <a:t> D.</a:t>
            </a:r>
            <a:r>
              <a:rPr lang="zh-CN" altLang="zh-CN" kern="100" dirty="0">
                <a:cs typeface="Times New Roman" panose="02020603050405020304" pitchFamily="18" charset="0"/>
              </a:rPr>
              <a:t>回溯法求解子集树问题</a:t>
            </a:r>
            <a:endParaRPr lang="zh-CN" altLang="en-US" dirty="0"/>
          </a:p>
        </p:txBody>
      </p:sp>
      <p:sp>
        <p:nvSpPr>
          <p:cNvPr id="3" name="矩形 2"/>
          <p:cNvSpPr/>
          <p:nvPr/>
        </p:nvSpPr>
        <p:spPr>
          <a:xfrm>
            <a:off x="483940" y="1484784"/>
            <a:ext cx="6176292" cy="707886"/>
          </a:xfrm>
          <a:prstGeom prst="rect">
            <a:avLst/>
          </a:prstGeom>
        </p:spPr>
        <p:txBody>
          <a:bodyPr wrap="square">
            <a:spAutoFit/>
          </a:bodyPr>
          <a:lstStyle/>
          <a:p>
            <a:r>
              <a:rPr lang="en-US" altLang="zh-CN" kern="100" dirty="0"/>
              <a:t>6</a:t>
            </a:r>
            <a:r>
              <a:rPr lang="zh-CN" altLang="zh-CN" kern="100" dirty="0">
                <a:cs typeface="Times New Roman" panose="02020603050405020304" pitchFamily="18" charset="0"/>
              </a:rPr>
              <a:t>、解决</a:t>
            </a:r>
            <a:r>
              <a:rPr lang="zh-CN" altLang="zh-CN" kern="100" dirty="0">
                <a:solidFill>
                  <a:srgbClr val="FF0000"/>
                </a:solidFill>
                <a:highlight>
                  <a:srgbClr val="FFFF00"/>
                </a:highlight>
                <a:cs typeface="Times New Roman" panose="02020603050405020304" pitchFamily="18" charset="0"/>
              </a:rPr>
              <a:t>活动安排</a:t>
            </a:r>
            <a:r>
              <a:rPr lang="zh-CN" altLang="zh-CN" kern="100" dirty="0">
                <a:cs typeface="Times New Roman" panose="02020603050405020304" pitchFamily="18" charset="0"/>
              </a:rPr>
              <a:t>问题，最好用（</a:t>
            </a:r>
            <a:r>
              <a:rPr lang="en-US" altLang="zh-CN" kern="100" dirty="0"/>
              <a:t>B   </a:t>
            </a:r>
            <a:r>
              <a:rPr lang="zh-CN" altLang="zh-CN" kern="100" dirty="0">
                <a:cs typeface="Times New Roman" panose="02020603050405020304" pitchFamily="18" charset="0"/>
              </a:rPr>
              <a:t>）算法</a:t>
            </a:r>
            <a:br>
              <a:rPr lang="en-US" altLang="zh-CN" kern="100" dirty="0"/>
            </a:br>
            <a:r>
              <a:rPr lang="en-US" altLang="zh-CN" kern="100" dirty="0"/>
              <a:t>A.</a:t>
            </a:r>
            <a:r>
              <a:rPr lang="zh-CN" altLang="zh-CN" kern="100" dirty="0">
                <a:cs typeface="Times New Roman" panose="02020603050405020304" pitchFamily="18" charset="0"/>
              </a:rPr>
              <a:t>分治</a:t>
            </a:r>
            <a:r>
              <a:rPr lang="en-US" altLang="zh-CN" kern="100" dirty="0"/>
              <a:t> B.</a:t>
            </a:r>
            <a:r>
              <a:rPr lang="zh-CN" altLang="zh-CN" kern="100" dirty="0">
                <a:cs typeface="Times New Roman" panose="02020603050405020304" pitchFamily="18" charset="0"/>
              </a:rPr>
              <a:t>贪心</a:t>
            </a:r>
            <a:r>
              <a:rPr lang="en-US" altLang="zh-CN" kern="100" dirty="0"/>
              <a:t>C.</a:t>
            </a:r>
            <a:r>
              <a:rPr lang="zh-CN" altLang="zh-CN" kern="100" dirty="0">
                <a:cs typeface="Times New Roman" panose="02020603050405020304" pitchFamily="18" charset="0"/>
              </a:rPr>
              <a:t>动态规划</a:t>
            </a:r>
            <a:r>
              <a:rPr lang="en-US" altLang="zh-CN" kern="100" dirty="0"/>
              <a:t> D.</a:t>
            </a:r>
            <a:r>
              <a:rPr lang="zh-CN" altLang="zh-CN" kern="100" dirty="0">
                <a:cs typeface="Times New Roman" panose="02020603050405020304" pitchFamily="18" charset="0"/>
              </a:rPr>
              <a:t>穷举</a:t>
            </a:r>
            <a:endParaRPr lang="zh-CN" altLang="en-US" dirty="0"/>
          </a:p>
        </p:txBody>
      </p:sp>
      <p:sp>
        <p:nvSpPr>
          <p:cNvPr id="4" name="矩形 3"/>
          <p:cNvSpPr/>
          <p:nvPr/>
        </p:nvSpPr>
        <p:spPr>
          <a:xfrm>
            <a:off x="483940" y="2492896"/>
            <a:ext cx="7760468" cy="707886"/>
          </a:xfrm>
          <a:prstGeom prst="rect">
            <a:avLst/>
          </a:prstGeom>
        </p:spPr>
        <p:txBody>
          <a:bodyPr wrap="square">
            <a:spAutoFit/>
          </a:bodyPr>
          <a:lstStyle/>
          <a:p>
            <a:r>
              <a:rPr lang="en-US" altLang="zh-CN" kern="100" dirty="0">
                <a:solidFill>
                  <a:srgbClr val="000000"/>
                </a:solidFill>
              </a:rPr>
              <a:t>7</a:t>
            </a:r>
            <a:r>
              <a:rPr lang="zh-CN" altLang="zh-CN" kern="100" dirty="0">
                <a:solidFill>
                  <a:srgbClr val="000000"/>
                </a:solidFill>
                <a:cs typeface="Times New Roman" panose="02020603050405020304" pitchFamily="18" charset="0"/>
              </a:rPr>
              <a:t>、</a:t>
            </a:r>
            <a:r>
              <a:rPr lang="zh-CN" altLang="zh-CN" kern="100" dirty="0">
                <a:cs typeface="Times New Roman" panose="02020603050405020304" pitchFamily="18" charset="0"/>
              </a:rPr>
              <a:t>函数</a:t>
            </a:r>
            <a:r>
              <a:rPr lang="en-US" altLang="zh-CN" kern="100" dirty="0"/>
              <a:t>32</a:t>
            </a:r>
            <a:r>
              <a:rPr lang="en-US" altLang="zh-CN" kern="100" baseline="30000" dirty="0"/>
              <a:t>n</a:t>
            </a:r>
            <a:r>
              <a:rPr lang="en-US" altLang="zh-CN" kern="100" dirty="0"/>
              <a:t>+10nlogn</a:t>
            </a:r>
            <a:r>
              <a:rPr lang="zh-CN" altLang="zh-CN" kern="100" dirty="0">
                <a:cs typeface="Times New Roman" panose="02020603050405020304" pitchFamily="18" charset="0"/>
              </a:rPr>
              <a:t>的渐进表达式是</a:t>
            </a:r>
            <a:r>
              <a:rPr lang="en-US" altLang="zh-CN" kern="100" dirty="0"/>
              <a:t>( B   ).</a:t>
            </a:r>
            <a:br>
              <a:rPr lang="en-US" altLang="zh-CN" kern="100" dirty="0"/>
            </a:br>
            <a:r>
              <a:rPr lang="en-US" altLang="zh-CN" kern="100" dirty="0"/>
              <a:t>A. 2</a:t>
            </a:r>
            <a:r>
              <a:rPr lang="en-US" altLang="zh-CN" kern="100" baseline="30000" dirty="0"/>
              <a:t>n</a:t>
            </a:r>
            <a:r>
              <a:rPr lang="en-US" altLang="zh-CN" kern="100" dirty="0"/>
              <a:t>    B. 32</a:t>
            </a:r>
            <a:r>
              <a:rPr lang="en-US" altLang="zh-CN" kern="100" baseline="30000" dirty="0"/>
              <a:t>n</a:t>
            </a:r>
            <a:r>
              <a:rPr lang="en-US" altLang="zh-CN" kern="100" dirty="0"/>
              <a:t>     C. </a:t>
            </a:r>
            <a:r>
              <a:rPr lang="en-US" altLang="zh-CN" kern="100" dirty="0" err="1"/>
              <a:t>nlogn</a:t>
            </a:r>
            <a:r>
              <a:rPr lang="en-US" altLang="zh-CN" kern="100" dirty="0"/>
              <a:t>    D. 10nlog</a:t>
            </a:r>
            <a:r>
              <a:rPr lang="en-US" altLang="zh-CN" kern="100" baseline="30000" dirty="0"/>
              <a:t>n</a:t>
            </a:r>
            <a:endParaRPr lang="zh-CN" altLang="en-US" dirty="0"/>
          </a:p>
        </p:txBody>
      </p:sp>
      <p:sp>
        <p:nvSpPr>
          <p:cNvPr id="5" name="矩形 4"/>
          <p:cNvSpPr/>
          <p:nvPr/>
        </p:nvSpPr>
        <p:spPr>
          <a:xfrm>
            <a:off x="539552" y="3409255"/>
            <a:ext cx="8208912" cy="1477328"/>
          </a:xfrm>
          <a:prstGeom prst="rect">
            <a:avLst/>
          </a:prstGeom>
        </p:spPr>
        <p:txBody>
          <a:bodyPr wrap="square">
            <a:spAutoFit/>
          </a:bodyPr>
          <a:lstStyle/>
          <a:p>
            <a:pPr algn="just">
              <a:lnSpc>
                <a:spcPct val="150000"/>
              </a:lnSpc>
              <a:spcAft>
                <a:spcPts val="0"/>
              </a:spcAft>
            </a:pPr>
            <a:r>
              <a:rPr lang="en-US" altLang="zh-CN" kern="100" dirty="0">
                <a:solidFill>
                  <a:srgbClr val="000000"/>
                </a:solidFill>
                <a:latin typeface="宋体" panose="02010600030101010101" pitchFamily="2" charset="-122"/>
              </a:rPr>
              <a:t>8</a:t>
            </a:r>
            <a:r>
              <a:rPr lang="zh-CN" altLang="zh-CN" kern="100" dirty="0">
                <a:solidFill>
                  <a:srgbClr val="000000"/>
                </a:solidFill>
              </a:rPr>
              <a:t>．采用贪心算法的</a:t>
            </a:r>
            <a:r>
              <a:rPr lang="zh-CN" altLang="zh-CN" kern="100" dirty="0">
                <a:solidFill>
                  <a:srgbClr val="000000"/>
                </a:solidFill>
                <a:highlight>
                  <a:srgbClr val="FFFF00"/>
                </a:highlight>
              </a:rPr>
              <a:t>最优装载问题</a:t>
            </a:r>
            <a:r>
              <a:rPr lang="zh-CN" altLang="zh-CN" kern="100" dirty="0">
                <a:solidFill>
                  <a:srgbClr val="000000"/>
                </a:solidFill>
              </a:rPr>
              <a:t>的主要计算量在于将集装箱依其重量从小到大排序，故算法的时间复杂度为</a:t>
            </a:r>
            <a:r>
              <a:rPr lang="en-US" altLang="zh-CN" kern="100" dirty="0">
                <a:solidFill>
                  <a:srgbClr val="000000"/>
                </a:solidFill>
              </a:rPr>
              <a:t>    (     B           ) </a:t>
            </a:r>
            <a:r>
              <a:rPr lang="zh-CN" altLang="zh-CN" kern="100" dirty="0">
                <a:solidFill>
                  <a:srgbClr val="000000"/>
                </a:solidFill>
              </a:rPr>
              <a:t>。</a:t>
            </a:r>
            <a:endParaRPr lang="zh-CN" altLang="zh-CN" sz="1600" kern="100" dirty="0"/>
          </a:p>
          <a:p>
            <a:pPr algn="just">
              <a:lnSpc>
                <a:spcPct val="150000"/>
              </a:lnSpc>
              <a:spcAft>
                <a:spcPts val="0"/>
              </a:spcAft>
            </a:pPr>
            <a:r>
              <a:rPr lang="en-US" altLang="zh-CN" kern="100" dirty="0">
                <a:solidFill>
                  <a:srgbClr val="000000"/>
                </a:solidFill>
                <a:latin typeface="宋体" panose="02010600030101010101" pitchFamily="2" charset="-122"/>
              </a:rPr>
              <a:t>A</a:t>
            </a:r>
            <a:r>
              <a:rPr lang="zh-CN" altLang="zh-CN" kern="100" dirty="0">
                <a:solidFill>
                  <a:srgbClr val="000000"/>
                </a:solidFill>
              </a:rPr>
              <a:t>、</a:t>
            </a:r>
            <a:r>
              <a:rPr lang="en-US" altLang="zh-CN" kern="100" dirty="0">
                <a:solidFill>
                  <a:srgbClr val="000000"/>
                </a:solidFill>
              </a:rPr>
              <a:t>O</a:t>
            </a:r>
            <a:r>
              <a:rPr lang="zh-CN" altLang="zh-CN" kern="100" dirty="0">
                <a:solidFill>
                  <a:srgbClr val="000000"/>
                </a:solidFill>
              </a:rPr>
              <a:t>（</a:t>
            </a:r>
            <a:r>
              <a:rPr lang="en-US" altLang="zh-CN" kern="100" dirty="0">
                <a:solidFill>
                  <a:srgbClr val="000000"/>
                </a:solidFill>
              </a:rPr>
              <a:t>n2</a:t>
            </a:r>
            <a:r>
              <a:rPr lang="en-US" altLang="zh-CN" kern="100" baseline="30000" dirty="0">
                <a:solidFill>
                  <a:srgbClr val="000000"/>
                </a:solidFill>
              </a:rPr>
              <a:t>n</a:t>
            </a:r>
            <a:r>
              <a:rPr lang="zh-CN" altLang="zh-CN" kern="100" dirty="0">
                <a:solidFill>
                  <a:srgbClr val="000000"/>
                </a:solidFill>
              </a:rPr>
              <a:t>）</a:t>
            </a:r>
            <a:r>
              <a:rPr lang="en-US" altLang="zh-CN" kern="100" dirty="0">
                <a:solidFill>
                  <a:srgbClr val="000000"/>
                </a:solidFill>
              </a:rPr>
              <a:t>	B</a:t>
            </a:r>
            <a:r>
              <a:rPr lang="zh-CN" altLang="zh-CN" kern="100" dirty="0">
                <a:solidFill>
                  <a:srgbClr val="000000"/>
                </a:solidFill>
              </a:rPr>
              <a:t>、</a:t>
            </a:r>
            <a:r>
              <a:rPr lang="en-US" altLang="zh-CN" kern="100" dirty="0">
                <a:solidFill>
                  <a:srgbClr val="FF0000"/>
                </a:solidFill>
                <a:latin typeface="宋体" panose="02010600030101010101" pitchFamily="2" charset="-122"/>
              </a:rPr>
              <a:t>O</a:t>
            </a:r>
            <a:r>
              <a:rPr lang="zh-CN" altLang="zh-CN" kern="100" dirty="0">
                <a:solidFill>
                  <a:srgbClr val="FF0000"/>
                </a:solidFill>
              </a:rPr>
              <a:t>（</a:t>
            </a:r>
            <a:r>
              <a:rPr lang="en-US" altLang="zh-CN" kern="100" dirty="0" err="1">
                <a:solidFill>
                  <a:srgbClr val="FF0000"/>
                </a:solidFill>
              </a:rPr>
              <a:t>nlogn</a:t>
            </a:r>
            <a:r>
              <a:rPr lang="zh-CN" altLang="zh-CN" kern="100" dirty="0">
                <a:solidFill>
                  <a:srgbClr val="FF0000"/>
                </a:solidFill>
              </a:rPr>
              <a:t>）</a:t>
            </a:r>
            <a:r>
              <a:rPr lang="en-US" altLang="zh-CN" kern="100" dirty="0">
                <a:solidFill>
                  <a:srgbClr val="000000"/>
                </a:solidFill>
                <a:latin typeface="宋体" panose="02010600030101010101" pitchFamily="2" charset="-122"/>
              </a:rPr>
              <a:t>		C</a:t>
            </a:r>
            <a:r>
              <a:rPr lang="zh-CN" altLang="zh-CN" kern="100" dirty="0">
                <a:solidFill>
                  <a:srgbClr val="000000"/>
                </a:solidFill>
              </a:rPr>
              <a:t>、</a:t>
            </a:r>
            <a:r>
              <a:rPr lang="en-US" altLang="zh-CN" kern="100" dirty="0">
                <a:solidFill>
                  <a:srgbClr val="000000"/>
                </a:solidFill>
              </a:rPr>
              <a:t>O</a:t>
            </a:r>
            <a:r>
              <a:rPr lang="zh-CN" altLang="zh-CN" kern="100" dirty="0">
                <a:solidFill>
                  <a:srgbClr val="000000"/>
                </a:solidFill>
              </a:rPr>
              <a:t>（</a:t>
            </a:r>
            <a:r>
              <a:rPr lang="en-US" altLang="zh-CN" kern="100" dirty="0">
                <a:solidFill>
                  <a:srgbClr val="000000"/>
                </a:solidFill>
              </a:rPr>
              <a:t>2</a:t>
            </a:r>
            <a:r>
              <a:rPr lang="en-US" altLang="zh-CN" kern="100" baseline="30000" dirty="0">
                <a:solidFill>
                  <a:srgbClr val="000000"/>
                </a:solidFill>
              </a:rPr>
              <a:t>n</a:t>
            </a:r>
            <a:r>
              <a:rPr lang="zh-CN" altLang="zh-CN" kern="100" dirty="0">
                <a:solidFill>
                  <a:srgbClr val="000000"/>
                </a:solidFill>
              </a:rPr>
              <a:t>）</a:t>
            </a:r>
            <a:r>
              <a:rPr lang="en-US" altLang="zh-CN" kern="100" dirty="0">
                <a:solidFill>
                  <a:srgbClr val="000000"/>
                </a:solidFill>
              </a:rPr>
              <a:t>	D</a:t>
            </a:r>
            <a:r>
              <a:rPr lang="zh-CN" altLang="zh-CN" kern="100" dirty="0">
                <a:solidFill>
                  <a:srgbClr val="000000"/>
                </a:solidFill>
              </a:rPr>
              <a:t>、</a:t>
            </a:r>
            <a:r>
              <a:rPr lang="en-US" altLang="zh-CN" kern="100" dirty="0">
                <a:solidFill>
                  <a:srgbClr val="000000"/>
                </a:solidFill>
              </a:rPr>
              <a:t>O</a:t>
            </a:r>
            <a:r>
              <a:rPr lang="zh-CN" altLang="zh-CN" kern="100" dirty="0">
                <a:solidFill>
                  <a:srgbClr val="000000"/>
                </a:solidFill>
              </a:rPr>
              <a:t>（</a:t>
            </a:r>
            <a:r>
              <a:rPr lang="en-US" altLang="zh-CN" kern="100" dirty="0">
                <a:solidFill>
                  <a:srgbClr val="000000"/>
                </a:solidFill>
              </a:rPr>
              <a:t>n</a:t>
            </a:r>
            <a:r>
              <a:rPr lang="zh-CN" altLang="zh-CN" kern="100" dirty="0">
                <a:solidFill>
                  <a:srgbClr val="000000"/>
                </a:solidFill>
              </a:rPr>
              <a:t>）</a:t>
            </a:r>
            <a:endParaRPr lang="zh-CN" altLang="zh-CN" sz="1600" kern="100" dirty="0"/>
          </a:p>
        </p:txBody>
      </p:sp>
      <p:sp>
        <p:nvSpPr>
          <p:cNvPr id="6" name="矩形 5"/>
          <p:cNvSpPr/>
          <p:nvPr/>
        </p:nvSpPr>
        <p:spPr>
          <a:xfrm>
            <a:off x="483940" y="5095056"/>
            <a:ext cx="8768580" cy="1015663"/>
          </a:xfrm>
          <a:prstGeom prst="rect">
            <a:avLst/>
          </a:prstGeom>
        </p:spPr>
        <p:txBody>
          <a:bodyPr wrap="square">
            <a:spAutoFit/>
          </a:bodyPr>
          <a:lstStyle/>
          <a:p>
            <a:pPr algn="just">
              <a:lnSpc>
                <a:spcPct val="150000"/>
              </a:lnSpc>
              <a:spcAft>
                <a:spcPts val="0"/>
              </a:spcAft>
            </a:pPr>
            <a:r>
              <a:rPr lang="en-US" altLang="zh-CN" kern="100" dirty="0">
                <a:solidFill>
                  <a:srgbClr val="000000"/>
                </a:solidFill>
                <a:latin typeface="宋体" panose="02010600030101010101" pitchFamily="2" charset="-122"/>
              </a:rPr>
              <a:t>9. </a:t>
            </a:r>
            <a:r>
              <a:rPr lang="zh-CN" altLang="zh-CN" kern="100" dirty="0">
                <a:solidFill>
                  <a:srgbClr val="000000"/>
                </a:solidFill>
              </a:rPr>
              <a:t>回溯法解旅行售货员问题时的</a:t>
            </a:r>
            <a:r>
              <a:rPr lang="zh-CN" altLang="zh-CN" kern="100" dirty="0">
                <a:solidFill>
                  <a:srgbClr val="FF0000"/>
                </a:solidFill>
                <a:highlight>
                  <a:srgbClr val="FFFF00"/>
                </a:highlight>
              </a:rPr>
              <a:t>解空间树</a:t>
            </a:r>
            <a:r>
              <a:rPr lang="zh-CN" altLang="zh-CN" kern="100" dirty="0">
                <a:solidFill>
                  <a:srgbClr val="000000"/>
                </a:solidFill>
              </a:rPr>
              <a:t>是（</a:t>
            </a:r>
            <a:r>
              <a:rPr lang="en-US" altLang="zh-CN" kern="100" dirty="0">
                <a:solidFill>
                  <a:srgbClr val="000000"/>
                </a:solidFill>
              </a:rPr>
              <a:t> 	B      </a:t>
            </a:r>
            <a:r>
              <a:rPr lang="zh-CN" altLang="zh-CN" kern="100" dirty="0">
                <a:solidFill>
                  <a:srgbClr val="000000"/>
                </a:solidFill>
              </a:rPr>
              <a:t>）。</a:t>
            </a:r>
            <a:endParaRPr lang="zh-CN" altLang="zh-CN" sz="1600" kern="100" dirty="0"/>
          </a:p>
          <a:p>
            <a:pPr algn="just">
              <a:lnSpc>
                <a:spcPct val="150000"/>
              </a:lnSpc>
              <a:spcAft>
                <a:spcPts val="0"/>
              </a:spcAft>
            </a:pPr>
            <a:r>
              <a:rPr lang="en-US" altLang="zh-CN" kern="100" dirty="0">
                <a:solidFill>
                  <a:srgbClr val="000000"/>
                </a:solidFill>
                <a:latin typeface="宋体" panose="02010600030101010101" pitchFamily="2" charset="-122"/>
              </a:rPr>
              <a:t>A</a:t>
            </a:r>
            <a:r>
              <a:rPr lang="zh-CN" altLang="zh-CN" kern="100" dirty="0">
                <a:solidFill>
                  <a:srgbClr val="000000"/>
                </a:solidFill>
              </a:rPr>
              <a:t>、子集树</a:t>
            </a:r>
            <a:r>
              <a:rPr lang="en-US" altLang="zh-CN" kern="100" dirty="0">
                <a:solidFill>
                  <a:srgbClr val="000000"/>
                </a:solidFill>
              </a:rPr>
              <a:t>	B</a:t>
            </a:r>
            <a:r>
              <a:rPr lang="zh-CN" altLang="zh-CN" kern="100" dirty="0">
                <a:solidFill>
                  <a:srgbClr val="000000"/>
                </a:solidFill>
              </a:rPr>
              <a:t>、排列树</a:t>
            </a:r>
            <a:r>
              <a:rPr lang="en-US" altLang="zh-CN" kern="100" dirty="0">
                <a:solidFill>
                  <a:srgbClr val="000000"/>
                </a:solidFill>
              </a:rPr>
              <a:t>	C</a:t>
            </a:r>
            <a:r>
              <a:rPr lang="zh-CN" altLang="zh-CN" kern="100" dirty="0">
                <a:solidFill>
                  <a:srgbClr val="000000"/>
                </a:solidFill>
              </a:rPr>
              <a:t>、深度优先生成树</a:t>
            </a:r>
            <a:r>
              <a:rPr lang="en-US" altLang="zh-CN" kern="100" dirty="0">
                <a:solidFill>
                  <a:srgbClr val="000000"/>
                </a:solidFill>
              </a:rPr>
              <a:t>  D</a:t>
            </a:r>
            <a:r>
              <a:rPr lang="zh-CN" altLang="zh-CN" kern="100" dirty="0">
                <a:solidFill>
                  <a:srgbClr val="000000"/>
                </a:solidFill>
              </a:rPr>
              <a:t>、广度优先生成树</a:t>
            </a:r>
            <a:endParaRPr lang="zh-CN" altLang="zh-CN" sz="1600" kern="100" dirty="0"/>
          </a:p>
        </p:txBody>
      </p:sp>
    </p:spTree>
    <p:extLst>
      <p:ext uri="{BB962C8B-B14F-4D97-AF65-F5344CB8AC3E}">
        <p14:creationId xmlns:p14="http://schemas.microsoft.com/office/powerpoint/2010/main" val="33106942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827088" y="549275"/>
            <a:ext cx="6049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a:t>三</a:t>
            </a:r>
            <a:r>
              <a:rPr lang="zh-CN" altLang="en-US" sz="2800" b="1" dirty="0"/>
              <a:t>、问答题</a:t>
            </a:r>
            <a:endParaRPr lang="zh-CN" altLang="en-US" dirty="0"/>
          </a:p>
        </p:txBody>
      </p:sp>
      <p:sp>
        <p:nvSpPr>
          <p:cNvPr id="28675" name="Text Box 5"/>
          <p:cNvSpPr txBox="1">
            <a:spLocks noChangeArrowheads="1"/>
          </p:cNvSpPr>
          <p:nvPr/>
        </p:nvSpPr>
        <p:spPr bwMode="auto">
          <a:xfrm>
            <a:off x="684213" y="1268413"/>
            <a:ext cx="79914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b="1" dirty="0"/>
              <a:t>1</a:t>
            </a:r>
            <a:r>
              <a:rPr lang="zh-CN" altLang="en-US" sz="2400" b="1" dirty="0"/>
              <a:t>、设Ｇ＝＜Ｖ，Ｅ＞是一个带权图。图中各边的费用（权）为正数。图的一条周游路线是包括Ｖ中的每个顶点在内的一条回路。请画出邻接矩阵和解空间树，并给出回溯法和分支限界法求第一个解的搜索路径。</a:t>
            </a:r>
          </a:p>
        </p:txBody>
      </p:sp>
      <p:grpSp>
        <p:nvGrpSpPr>
          <p:cNvPr id="28676" name="Group 23"/>
          <p:cNvGrpSpPr>
            <a:grpSpLocks/>
          </p:cNvGrpSpPr>
          <p:nvPr/>
        </p:nvGrpSpPr>
        <p:grpSpPr bwMode="auto">
          <a:xfrm>
            <a:off x="1403350" y="3644900"/>
            <a:ext cx="2376488" cy="1939925"/>
            <a:chOff x="884" y="2296"/>
            <a:chExt cx="1497" cy="1222"/>
          </a:xfrm>
        </p:grpSpPr>
        <p:grpSp>
          <p:nvGrpSpPr>
            <p:cNvPr id="28677" name="Group 16"/>
            <p:cNvGrpSpPr>
              <a:grpSpLocks/>
            </p:cNvGrpSpPr>
            <p:nvPr/>
          </p:nvGrpSpPr>
          <p:grpSpPr bwMode="auto">
            <a:xfrm>
              <a:off x="975" y="2387"/>
              <a:ext cx="1089" cy="998"/>
              <a:chOff x="975" y="2387"/>
              <a:chExt cx="1089" cy="998"/>
            </a:xfrm>
          </p:grpSpPr>
          <p:sp>
            <p:nvSpPr>
              <p:cNvPr id="28684" name="Oval 6"/>
              <p:cNvSpPr>
                <a:spLocks noChangeArrowheads="1"/>
              </p:cNvSpPr>
              <p:nvPr/>
            </p:nvSpPr>
            <p:spPr bwMode="auto">
              <a:xfrm>
                <a:off x="1020" y="2387"/>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1</a:t>
                </a:r>
              </a:p>
            </p:txBody>
          </p:sp>
          <p:sp>
            <p:nvSpPr>
              <p:cNvPr id="28685" name="Oval 7"/>
              <p:cNvSpPr>
                <a:spLocks noChangeArrowheads="1"/>
              </p:cNvSpPr>
              <p:nvPr/>
            </p:nvSpPr>
            <p:spPr bwMode="auto">
              <a:xfrm>
                <a:off x="1746" y="3113"/>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4</a:t>
                </a:r>
              </a:p>
            </p:txBody>
          </p:sp>
          <p:sp>
            <p:nvSpPr>
              <p:cNvPr id="28686" name="Oval 8"/>
              <p:cNvSpPr>
                <a:spLocks noChangeArrowheads="1"/>
              </p:cNvSpPr>
              <p:nvPr/>
            </p:nvSpPr>
            <p:spPr bwMode="auto">
              <a:xfrm>
                <a:off x="1746" y="2387"/>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2</a:t>
                </a:r>
              </a:p>
            </p:txBody>
          </p:sp>
          <p:sp>
            <p:nvSpPr>
              <p:cNvPr id="28687" name="Oval 9"/>
              <p:cNvSpPr>
                <a:spLocks noChangeArrowheads="1"/>
              </p:cNvSpPr>
              <p:nvPr/>
            </p:nvSpPr>
            <p:spPr bwMode="auto">
              <a:xfrm>
                <a:off x="975" y="3113"/>
                <a:ext cx="31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3</a:t>
                </a:r>
              </a:p>
            </p:txBody>
          </p:sp>
          <p:sp>
            <p:nvSpPr>
              <p:cNvPr id="28688" name="Line 10"/>
              <p:cNvSpPr>
                <a:spLocks noChangeShapeType="1"/>
              </p:cNvSpPr>
              <p:nvPr/>
            </p:nvSpPr>
            <p:spPr bwMode="auto">
              <a:xfrm>
                <a:off x="1338" y="2523"/>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1"/>
              <p:cNvSpPr>
                <a:spLocks noChangeShapeType="1"/>
              </p:cNvSpPr>
              <p:nvPr/>
            </p:nvSpPr>
            <p:spPr bwMode="auto">
              <a:xfrm>
                <a:off x="1292" y="3249"/>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2"/>
              <p:cNvSpPr>
                <a:spLocks noChangeShapeType="1"/>
              </p:cNvSpPr>
              <p:nvPr/>
            </p:nvSpPr>
            <p:spPr bwMode="auto">
              <a:xfrm>
                <a:off x="1156" y="265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3"/>
              <p:cNvSpPr>
                <a:spLocks noChangeShapeType="1"/>
              </p:cNvSpPr>
              <p:nvPr/>
            </p:nvSpPr>
            <p:spPr bwMode="auto">
              <a:xfrm>
                <a:off x="1927" y="2659"/>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4"/>
              <p:cNvSpPr>
                <a:spLocks noChangeShapeType="1"/>
              </p:cNvSpPr>
              <p:nvPr/>
            </p:nvSpPr>
            <p:spPr bwMode="auto">
              <a:xfrm flipH="1">
                <a:off x="1247" y="2614"/>
                <a:ext cx="544"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15"/>
              <p:cNvSpPr>
                <a:spLocks noChangeShapeType="1"/>
              </p:cNvSpPr>
              <p:nvPr/>
            </p:nvSpPr>
            <p:spPr bwMode="auto">
              <a:xfrm>
                <a:off x="1292" y="2614"/>
                <a:ext cx="499"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8" name="Text Box 17"/>
            <p:cNvSpPr txBox="1">
              <a:spLocks noChangeArrowheads="1"/>
            </p:cNvSpPr>
            <p:nvPr/>
          </p:nvSpPr>
          <p:spPr bwMode="auto">
            <a:xfrm>
              <a:off x="1383" y="229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30</a:t>
              </a:r>
            </a:p>
          </p:txBody>
        </p:sp>
        <p:sp>
          <p:nvSpPr>
            <p:cNvPr id="28679" name="Text Box 18"/>
            <p:cNvSpPr txBox="1">
              <a:spLocks noChangeArrowheads="1"/>
            </p:cNvSpPr>
            <p:nvPr/>
          </p:nvSpPr>
          <p:spPr bwMode="auto">
            <a:xfrm>
              <a:off x="884" y="2834"/>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6</a:t>
              </a:r>
            </a:p>
          </p:txBody>
        </p:sp>
        <p:sp>
          <p:nvSpPr>
            <p:cNvPr id="28680" name="Text Box 19"/>
            <p:cNvSpPr txBox="1">
              <a:spLocks noChangeArrowheads="1"/>
            </p:cNvSpPr>
            <p:nvPr/>
          </p:nvSpPr>
          <p:spPr bwMode="auto">
            <a:xfrm>
              <a:off x="1960" y="2750"/>
              <a:ext cx="4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10</a:t>
              </a:r>
            </a:p>
          </p:txBody>
        </p:sp>
        <p:sp>
          <p:nvSpPr>
            <p:cNvPr id="28681" name="Text Box 20"/>
            <p:cNvSpPr txBox="1">
              <a:spLocks noChangeArrowheads="1"/>
            </p:cNvSpPr>
            <p:nvPr/>
          </p:nvSpPr>
          <p:spPr bwMode="auto">
            <a:xfrm>
              <a:off x="1338" y="328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20</a:t>
              </a:r>
            </a:p>
          </p:txBody>
        </p:sp>
        <p:sp>
          <p:nvSpPr>
            <p:cNvPr id="28682" name="Text Box 21"/>
            <p:cNvSpPr txBox="1">
              <a:spLocks noChangeArrowheads="1"/>
            </p:cNvSpPr>
            <p:nvPr/>
          </p:nvSpPr>
          <p:spPr bwMode="auto">
            <a:xfrm>
              <a:off x="1341" y="3014"/>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5</a:t>
              </a:r>
            </a:p>
          </p:txBody>
        </p:sp>
        <p:sp>
          <p:nvSpPr>
            <p:cNvPr id="28683" name="Text Box 22"/>
            <p:cNvSpPr txBox="1">
              <a:spLocks noChangeArrowheads="1"/>
            </p:cNvSpPr>
            <p:nvPr/>
          </p:nvSpPr>
          <p:spPr bwMode="auto">
            <a:xfrm>
              <a:off x="1339" y="2576"/>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4</a:t>
              </a:r>
            </a:p>
          </p:txBody>
        </p:sp>
      </p:grpSp>
    </p:spTree>
    <p:extLst>
      <p:ext uri="{BB962C8B-B14F-4D97-AF65-F5344CB8AC3E}">
        <p14:creationId xmlns:p14="http://schemas.microsoft.com/office/powerpoint/2010/main" val="39006988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38"/>
          <p:cNvGrpSpPr>
            <a:grpSpLocks/>
          </p:cNvGrpSpPr>
          <p:nvPr/>
        </p:nvGrpSpPr>
        <p:grpSpPr bwMode="auto">
          <a:xfrm>
            <a:off x="539750" y="476250"/>
            <a:ext cx="3816350" cy="3273425"/>
            <a:chOff x="2426" y="391"/>
            <a:chExt cx="3185" cy="3243"/>
          </a:xfrm>
        </p:grpSpPr>
        <p:grpSp>
          <p:nvGrpSpPr>
            <p:cNvPr id="3129" name="Group 39"/>
            <p:cNvGrpSpPr>
              <a:grpSpLocks/>
            </p:cNvGrpSpPr>
            <p:nvPr/>
          </p:nvGrpSpPr>
          <p:grpSpPr bwMode="auto">
            <a:xfrm>
              <a:off x="2426" y="391"/>
              <a:ext cx="3185" cy="3243"/>
              <a:chOff x="2336" y="482"/>
              <a:chExt cx="3185" cy="3163"/>
            </a:xfrm>
          </p:grpSpPr>
          <p:graphicFrame>
            <p:nvGraphicFramePr>
              <p:cNvPr id="3075" name="Object 40"/>
              <p:cNvGraphicFramePr>
                <a:graphicFrameLocks noChangeAspect="1"/>
              </p:cNvGraphicFramePr>
              <p:nvPr/>
            </p:nvGraphicFramePr>
            <p:xfrm>
              <a:off x="2336" y="482"/>
              <a:ext cx="3185" cy="2631"/>
            </p:xfrm>
            <a:graphic>
              <a:graphicData uri="http://schemas.openxmlformats.org/presentationml/2006/ole">
                <mc:AlternateContent xmlns:mc="http://schemas.openxmlformats.org/markup-compatibility/2006">
                  <mc:Choice xmlns:v="urn:schemas-microsoft-com:vml" Requires="v">
                    <p:oleObj spid="_x0000_s26632" name="Visio" r:id="rId4" imgW="5056022" imgH="3544214" progId="Visio.Drawing.6">
                      <p:embed/>
                    </p:oleObj>
                  </mc:Choice>
                  <mc:Fallback>
                    <p:oleObj name="Visio" r:id="rId4" imgW="5056022" imgH="354421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482"/>
                            <a:ext cx="3185" cy="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4" name="Text Box 41"/>
              <p:cNvSpPr txBox="1">
                <a:spLocks noChangeArrowheads="1"/>
              </p:cNvSpPr>
              <p:nvPr/>
            </p:nvSpPr>
            <p:spPr bwMode="auto">
              <a:xfrm>
                <a:off x="2518" y="3197"/>
                <a:ext cx="36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45" name="Text Box 42"/>
              <p:cNvSpPr txBox="1">
                <a:spLocks noChangeArrowheads="1"/>
              </p:cNvSpPr>
              <p:nvPr/>
            </p:nvSpPr>
            <p:spPr bwMode="auto">
              <a:xfrm>
                <a:off x="3016" y="3203"/>
                <a:ext cx="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46" name="Text Box 43"/>
              <p:cNvSpPr txBox="1">
                <a:spLocks noChangeArrowheads="1"/>
              </p:cNvSpPr>
              <p:nvPr/>
            </p:nvSpPr>
            <p:spPr bwMode="auto">
              <a:xfrm>
                <a:off x="3470" y="3203"/>
                <a:ext cx="36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47" name="Text Box 44"/>
              <p:cNvSpPr txBox="1">
                <a:spLocks noChangeArrowheads="1"/>
              </p:cNvSpPr>
              <p:nvPr/>
            </p:nvSpPr>
            <p:spPr bwMode="auto">
              <a:xfrm>
                <a:off x="4058" y="3203"/>
                <a:ext cx="36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48" name="Text Box 45"/>
              <p:cNvSpPr txBox="1">
                <a:spLocks noChangeArrowheads="1"/>
              </p:cNvSpPr>
              <p:nvPr/>
            </p:nvSpPr>
            <p:spPr bwMode="auto">
              <a:xfrm>
                <a:off x="4556" y="3203"/>
                <a:ext cx="41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49" name="Text Box 46"/>
              <p:cNvSpPr txBox="1">
                <a:spLocks noChangeArrowheads="1"/>
              </p:cNvSpPr>
              <p:nvPr/>
            </p:nvSpPr>
            <p:spPr bwMode="auto">
              <a:xfrm>
                <a:off x="5056" y="3203"/>
                <a:ext cx="45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grpSp>
        <p:sp>
          <p:nvSpPr>
            <p:cNvPr id="3130" name="Line 47"/>
            <p:cNvSpPr>
              <a:spLocks noChangeShapeType="1"/>
            </p:cNvSpPr>
            <p:nvPr/>
          </p:nvSpPr>
          <p:spPr bwMode="auto">
            <a:xfrm>
              <a:off x="3923" y="799"/>
              <a:ext cx="0" cy="91"/>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1" name="Line 48"/>
            <p:cNvSpPr>
              <a:spLocks noChangeShapeType="1"/>
            </p:cNvSpPr>
            <p:nvPr/>
          </p:nvSpPr>
          <p:spPr bwMode="auto">
            <a:xfrm flipH="1">
              <a:off x="3379" y="1162"/>
              <a:ext cx="317" cy="182"/>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2" name="Line 49"/>
            <p:cNvSpPr>
              <a:spLocks noChangeShapeType="1"/>
            </p:cNvSpPr>
            <p:nvPr/>
          </p:nvSpPr>
          <p:spPr bwMode="auto">
            <a:xfrm flipH="1">
              <a:off x="2789" y="1797"/>
              <a:ext cx="91"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3" name="Line 50"/>
            <p:cNvSpPr>
              <a:spLocks noChangeShapeType="1"/>
            </p:cNvSpPr>
            <p:nvPr/>
          </p:nvSpPr>
          <p:spPr bwMode="auto">
            <a:xfrm>
              <a:off x="2699" y="2478"/>
              <a:ext cx="0"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4" name="Line 51"/>
            <p:cNvSpPr>
              <a:spLocks noChangeShapeType="1"/>
            </p:cNvSpPr>
            <p:nvPr/>
          </p:nvSpPr>
          <p:spPr bwMode="auto">
            <a:xfrm flipV="1">
              <a:off x="2880" y="2523"/>
              <a:ext cx="0" cy="136"/>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5" name="Line 52"/>
            <p:cNvSpPr>
              <a:spLocks noChangeShapeType="1"/>
            </p:cNvSpPr>
            <p:nvPr/>
          </p:nvSpPr>
          <p:spPr bwMode="auto">
            <a:xfrm flipV="1">
              <a:off x="2971" y="1933"/>
              <a:ext cx="90" cy="182"/>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6" name="Line 53"/>
            <p:cNvSpPr>
              <a:spLocks noChangeShapeType="1"/>
            </p:cNvSpPr>
            <p:nvPr/>
          </p:nvSpPr>
          <p:spPr bwMode="auto">
            <a:xfrm>
              <a:off x="3152" y="1933"/>
              <a:ext cx="91"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7" name="Line 54"/>
            <p:cNvSpPr>
              <a:spLocks noChangeShapeType="1"/>
            </p:cNvSpPr>
            <p:nvPr/>
          </p:nvSpPr>
          <p:spPr bwMode="auto">
            <a:xfrm>
              <a:off x="3198" y="2478"/>
              <a:ext cx="0" cy="181"/>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8" name="Line 55"/>
            <p:cNvSpPr>
              <a:spLocks noChangeShapeType="1"/>
            </p:cNvSpPr>
            <p:nvPr/>
          </p:nvSpPr>
          <p:spPr bwMode="auto">
            <a:xfrm>
              <a:off x="3923" y="1344"/>
              <a:ext cx="0" cy="90"/>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39" name="Line 56"/>
            <p:cNvSpPr>
              <a:spLocks noChangeShapeType="1"/>
            </p:cNvSpPr>
            <p:nvPr/>
          </p:nvSpPr>
          <p:spPr bwMode="auto">
            <a:xfrm flipH="1">
              <a:off x="3696" y="1842"/>
              <a:ext cx="137" cy="137"/>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0" name="Line 57"/>
            <p:cNvSpPr>
              <a:spLocks noChangeShapeType="1"/>
            </p:cNvSpPr>
            <p:nvPr/>
          </p:nvSpPr>
          <p:spPr bwMode="auto">
            <a:xfrm>
              <a:off x="3651" y="2478"/>
              <a:ext cx="0" cy="136"/>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1" name="Line 58"/>
            <p:cNvSpPr>
              <a:spLocks noChangeShapeType="1"/>
            </p:cNvSpPr>
            <p:nvPr/>
          </p:nvSpPr>
          <p:spPr bwMode="auto">
            <a:xfrm flipV="1">
              <a:off x="3379" y="2523"/>
              <a:ext cx="0" cy="91"/>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2" name="Line 59"/>
            <p:cNvSpPr>
              <a:spLocks noChangeShapeType="1"/>
            </p:cNvSpPr>
            <p:nvPr/>
          </p:nvSpPr>
          <p:spPr bwMode="auto">
            <a:xfrm flipH="1" flipV="1">
              <a:off x="3288" y="1842"/>
              <a:ext cx="46" cy="137"/>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43" name="Line 60"/>
            <p:cNvSpPr>
              <a:spLocks noChangeShapeType="1"/>
            </p:cNvSpPr>
            <p:nvPr/>
          </p:nvSpPr>
          <p:spPr bwMode="auto">
            <a:xfrm flipV="1">
              <a:off x="3424" y="1298"/>
              <a:ext cx="318" cy="227"/>
            </a:xfrm>
            <a:prstGeom prst="line">
              <a:avLst/>
            </a:prstGeom>
            <a:noFill/>
            <a:ln w="635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077" name="Group 62"/>
          <p:cNvGrpSpPr>
            <a:grpSpLocks/>
          </p:cNvGrpSpPr>
          <p:nvPr/>
        </p:nvGrpSpPr>
        <p:grpSpPr bwMode="auto">
          <a:xfrm>
            <a:off x="4284663" y="333375"/>
            <a:ext cx="4103687" cy="3413125"/>
            <a:chOff x="2336" y="482"/>
            <a:chExt cx="3185" cy="3141"/>
          </a:xfrm>
        </p:grpSpPr>
        <p:graphicFrame>
          <p:nvGraphicFramePr>
            <p:cNvPr id="3074" name="Object 63"/>
            <p:cNvGraphicFramePr>
              <a:graphicFrameLocks noChangeAspect="1"/>
            </p:cNvGraphicFramePr>
            <p:nvPr/>
          </p:nvGraphicFramePr>
          <p:xfrm>
            <a:off x="2336" y="482"/>
            <a:ext cx="3185" cy="2631"/>
          </p:xfrm>
          <a:graphic>
            <a:graphicData uri="http://schemas.openxmlformats.org/presentationml/2006/ole">
              <mc:AlternateContent xmlns:mc="http://schemas.openxmlformats.org/markup-compatibility/2006">
                <mc:Choice xmlns:v="urn:schemas-microsoft-com:vml" Requires="v">
                  <p:oleObj spid="_x0000_s26633" name="Visio" r:id="rId6" imgW="5056022" imgH="3544214" progId="Visio.Drawing.6">
                    <p:embed/>
                  </p:oleObj>
                </mc:Choice>
                <mc:Fallback>
                  <p:oleObj name="Visio" r:id="rId6" imgW="5056022" imgH="354421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482"/>
                          <a:ext cx="3185" cy="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3" name="Text Box 64"/>
            <p:cNvSpPr txBox="1">
              <a:spLocks noChangeArrowheads="1"/>
            </p:cNvSpPr>
            <p:nvPr/>
          </p:nvSpPr>
          <p:spPr bwMode="auto">
            <a:xfrm>
              <a:off x="2517" y="3197"/>
              <a:ext cx="36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24" name="Text Box 65"/>
            <p:cNvSpPr txBox="1">
              <a:spLocks noChangeArrowheads="1"/>
            </p:cNvSpPr>
            <p:nvPr/>
          </p:nvSpPr>
          <p:spPr bwMode="auto">
            <a:xfrm>
              <a:off x="3016" y="3205"/>
              <a:ext cx="36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solidFill>
                    <a:srgbClr val="FF3300"/>
                  </a:solidFill>
                </a:rPr>
                <a:t>     </a:t>
              </a:r>
              <a:endParaRPr lang="en-US" altLang="zh-CN" sz="2400">
                <a:ea typeface="楷体_GB2312" pitchFamily="49" charset="-122"/>
              </a:endParaRPr>
            </a:p>
          </p:txBody>
        </p:sp>
        <p:sp>
          <p:nvSpPr>
            <p:cNvPr id="3125" name="Text Box 66"/>
            <p:cNvSpPr txBox="1">
              <a:spLocks noChangeArrowheads="1"/>
            </p:cNvSpPr>
            <p:nvPr/>
          </p:nvSpPr>
          <p:spPr bwMode="auto">
            <a:xfrm>
              <a:off x="3470" y="3203"/>
              <a:ext cx="36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26" name="Text Box 67"/>
            <p:cNvSpPr txBox="1">
              <a:spLocks noChangeArrowheads="1"/>
            </p:cNvSpPr>
            <p:nvPr/>
          </p:nvSpPr>
          <p:spPr bwMode="auto">
            <a:xfrm>
              <a:off x="4058" y="3202"/>
              <a:ext cx="36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sp>
          <p:nvSpPr>
            <p:cNvPr id="3127" name="Text Box 68"/>
            <p:cNvSpPr txBox="1">
              <a:spLocks noChangeArrowheads="1"/>
            </p:cNvSpPr>
            <p:nvPr/>
          </p:nvSpPr>
          <p:spPr bwMode="auto">
            <a:xfrm>
              <a:off x="4557" y="3203"/>
              <a:ext cx="41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solidFill>
                  <a:srgbClr val="FF3300"/>
                </a:solidFill>
                <a:ea typeface="楷体_GB2312" pitchFamily="49" charset="-122"/>
              </a:endParaRPr>
            </a:p>
          </p:txBody>
        </p:sp>
        <p:sp>
          <p:nvSpPr>
            <p:cNvPr id="3128" name="Text Box 69"/>
            <p:cNvSpPr txBox="1">
              <a:spLocks noChangeArrowheads="1"/>
            </p:cNvSpPr>
            <p:nvPr/>
          </p:nvSpPr>
          <p:spPr bwMode="auto">
            <a:xfrm>
              <a:off x="5056" y="3203"/>
              <a:ext cx="45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zh-CN" sz="2400">
                <a:ea typeface="楷体_GB2312" pitchFamily="49" charset="-122"/>
              </a:endParaRPr>
            </a:p>
          </p:txBody>
        </p:sp>
      </p:grpSp>
      <p:sp>
        <p:nvSpPr>
          <p:cNvPr id="3078" name="Line 70"/>
          <p:cNvSpPr>
            <a:spLocks noChangeShapeType="1"/>
          </p:cNvSpPr>
          <p:nvPr/>
        </p:nvSpPr>
        <p:spPr bwMode="auto">
          <a:xfrm flipH="1">
            <a:off x="6487366" y="692697"/>
            <a:ext cx="15993" cy="234904"/>
          </a:xfrm>
          <a:prstGeom prst="line">
            <a:avLst/>
          </a:prstGeom>
          <a:noFill/>
          <a:ln w="6350">
            <a:solidFill>
              <a:srgbClr val="000066"/>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3079" name="Text Box 84"/>
          <p:cNvSpPr txBox="1">
            <a:spLocks noChangeArrowheads="1"/>
          </p:cNvSpPr>
          <p:nvPr/>
        </p:nvSpPr>
        <p:spPr bwMode="auto">
          <a:xfrm>
            <a:off x="1835150" y="341788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solidFill>
                  <a:srgbClr val="FF3300"/>
                </a:solidFill>
              </a:rPr>
              <a:t>25</a:t>
            </a:r>
          </a:p>
        </p:txBody>
      </p:sp>
      <p:graphicFrame>
        <p:nvGraphicFramePr>
          <p:cNvPr id="170120" name="Group 136"/>
          <p:cNvGraphicFramePr>
            <a:graphicFrameLocks noGrp="1"/>
          </p:cNvGraphicFramePr>
          <p:nvPr>
            <p:extLst>
              <p:ext uri="{D42A27DB-BD31-4B8C-83A1-F6EECF244321}">
                <p14:modId xmlns:p14="http://schemas.microsoft.com/office/powerpoint/2010/main" val="3741331512"/>
              </p:ext>
            </p:extLst>
          </p:nvPr>
        </p:nvGraphicFramePr>
        <p:xfrm>
          <a:off x="2843213" y="4076700"/>
          <a:ext cx="3241675" cy="2590800"/>
        </p:xfrm>
        <a:graphic>
          <a:graphicData uri="http://schemas.openxmlformats.org/drawingml/2006/table">
            <a:tbl>
              <a:tblPr/>
              <a:tblGrid>
                <a:gridCol w="649287">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9287">
                  <a:extLst>
                    <a:ext uri="{9D8B030D-6E8A-4147-A177-3AD203B41FA5}">
                      <a16:colId xmlns:a16="http://schemas.microsoft.com/office/drawing/2014/main" val="20003"/>
                    </a:ext>
                  </a:extLst>
                </a:gridCol>
                <a:gridCol w="649288">
                  <a:extLst>
                    <a:ext uri="{9D8B030D-6E8A-4147-A177-3AD203B41FA5}">
                      <a16:colId xmlns:a16="http://schemas.microsoft.com/office/drawing/2014/main" val="20004"/>
                    </a:ext>
                  </a:extLst>
                </a:gridCol>
              </a:tblGrid>
              <a:tr h="38735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8735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388938">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87350">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3118" name="Line 130"/>
          <p:cNvSpPr>
            <a:spLocks noChangeShapeType="1"/>
          </p:cNvSpPr>
          <p:nvPr/>
        </p:nvSpPr>
        <p:spPr bwMode="auto">
          <a:xfrm>
            <a:off x="6804025" y="1196975"/>
            <a:ext cx="2889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0" name="Line 132"/>
          <p:cNvSpPr>
            <a:spLocks noChangeShapeType="1"/>
          </p:cNvSpPr>
          <p:nvPr/>
        </p:nvSpPr>
        <p:spPr bwMode="auto">
          <a:xfrm>
            <a:off x="6228184" y="1340768"/>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1" name="Rectangle 133"/>
          <p:cNvSpPr>
            <a:spLocks noChangeArrowheads="1"/>
          </p:cNvSpPr>
          <p:nvPr/>
        </p:nvSpPr>
        <p:spPr bwMode="auto">
          <a:xfrm>
            <a:off x="7092950" y="33575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solidFill>
                  <a:srgbClr val="FF3300"/>
                </a:solidFill>
              </a:rPr>
              <a:t>25</a:t>
            </a:r>
          </a:p>
        </p:txBody>
      </p:sp>
      <p:sp>
        <p:nvSpPr>
          <p:cNvPr id="3122" name="Text Box 134"/>
          <p:cNvSpPr txBox="1">
            <a:spLocks noChangeArrowheads="1"/>
          </p:cNvSpPr>
          <p:nvPr/>
        </p:nvSpPr>
        <p:spPr bwMode="auto">
          <a:xfrm>
            <a:off x="755650" y="4508500"/>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邻接矩阵</a:t>
            </a:r>
          </a:p>
        </p:txBody>
      </p:sp>
      <p:sp>
        <p:nvSpPr>
          <p:cNvPr id="41" name="Line 132"/>
          <p:cNvSpPr>
            <a:spLocks noChangeShapeType="1"/>
          </p:cNvSpPr>
          <p:nvPr/>
        </p:nvSpPr>
        <p:spPr bwMode="auto">
          <a:xfrm flipH="1">
            <a:off x="5940152" y="1844676"/>
            <a:ext cx="144736" cy="2150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132"/>
          <p:cNvSpPr>
            <a:spLocks noChangeShapeType="1"/>
          </p:cNvSpPr>
          <p:nvPr/>
        </p:nvSpPr>
        <p:spPr bwMode="auto">
          <a:xfrm>
            <a:off x="5868144" y="2636912"/>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778925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39750" y="476250"/>
            <a:ext cx="8064500" cy="115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dirty="0"/>
              <a:t>2</a:t>
            </a:r>
            <a:r>
              <a:rPr lang="zh-CN" altLang="en-US" sz="2400" dirty="0"/>
              <a:t>、解递推关系   </a:t>
            </a:r>
            <a:r>
              <a:rPr lang="en-US" altLang="zh-CN" sz="2400" dirty="0"/>
              <a:t>X(n)=X(n/3)+1       </a:t>
            </a:r>
            <a:r>
              <a:rPr lang="zh-CN" altLang="en-US" sz="2400" dirty="0"/>
              <a:t>其中     </a:t>
            </a:r>
            <a:r>
              <a:rPr lang="en-US" altLang="zh-CN" sz="2400" dirty="0"/>
              <a:t>n&gt;1,X(1)=1</a:t>
            </a:r>
          </a:p>
          <a:p>
            <a:pPr eaLnBrk="1" hangingPunct="1">
              <a:lnSpc>
                <a:spcPct val="125000"/>
              </a:lnSpc>
              <a:spcBef>
                <a:spcPct val="50000"/>
              </a:spcBef>
            </a:pPr>
            <a:r>
              <a:rPr lang="zh-CN" altLang="en-US" sz="2400" dirty="0"/>
              <a:t>对于</a:t>
            </a:r>
            <a:r>
              <a:rPr lang="en-US" altLang="zh-CN" sz="2400" dirty="0"/>
              <a:t>n=3</a:t>
            </a:r>
            <a:r>
              <a:rPr lang="en-US" altLang="zh-CN" sz="2400" baseline="30000" dirty="0"/>
              <a:t>k</a:t>
            </a:r>
            <a:r>
              <a:rPr lang="zh-CN" altLang="en-US" sz="2400" dirty="0"/>
              <a:t>的情况求解</a:t>
            </a:r>
          </a:p>
        </p:txBody>
      </p:sp>
      <p:sp>
        <p:nvSpPr>
          <p:cNvPr id="18435" name="Text Box 5"/>
          <p:cNvSpPr txBox="1">
            <a:spLocks noChangeArrowheads="1"/>
          </p:cNvSpPr>
          <p:nvPr/>
        </p:nvSpPr>
        <p:spPr bwMode="auto">
          <a:xfrm>
            <a:off x="611188" y="1773238"/>
            <a:ext cx="79216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lang="en-US" altLang="zh-CN" sz="2400" dirty="0"/>
              <a:t>x(n)=x(n/3)+1</a:t>
            </a:r>
          </a:p>
          <a:p>
            <a:pPr eaLnBrk="1" hangingPunct="1">
              <a:lnSpc>
                <a:spcPct val="125000"/>
              </a:lnSpc>
            </a:pPr>
            <a:r>
              <a:rPr lang="en-US" altLang="zh-CN" sz="2400" dirty="0"/>
              <a:t>      =x(n/3/3)+1+1</a:t>
            </a:r>
          </a:p>
          <a:p>
            <a:pPr eaLnBrk="1" hangingPunct="1">
              <a:lnSpc>
                <a:spcPct val="125000"/>
              </a:lnSpc>
            </a:pPr>
            <a:r>
              <a:rPr lang="en-US" altLang="zh-CN" sz="2400" dirty="0"/>
              <a:t>      =x(n/3</a:t>
            </a:r>
            <a:r>
              <a:rPr lang="en-US" altLang="zh-CN" sz="2400" baseline="30000" dirty="0"/>
              <a:t>2</a:t>
            </a:r>
            <a:r>
              <a:rPr lang="en-US" altLang="zh-CN" sz="2400" dirty="0"/>
              <a:t>)+2</a:t>
            </a:r>
          </a:p>
          <a:p>
            <a:pPr eaLnBrk="1" hangingPunct="1">
              <a:lnSpc>
                <a:spcPct val="125000"/>
              </a:lnSpc>
            </a:pPr>
            <a:r>
              <a:rPr lang="en-US" altLang="zh-CN" sz="2400" dirty="0"/>
              <a:t>     ……..</a:t>
            </a:r>
          </a:p>
          <a:p>
            <a:pPr eaLnBrk="1" hangingPunct="1">
              <a:lnSpc>
                <a:spcPct val="125000"/>
              </a:lnSpc>
            </a:pPr>
            <a:r>
              <a:rPr lang="en-US" altLang="zh-CN" sz="2400" dirty="0"/>
              <a:t>      =x(n/3</a:t>
            </a:r>
            <a:r>
              <a:rPr lang="en-US" altLang="zh-CN" sz="2400" baseline="30000" dirty="0"/>
              <a:t>k</a:t>
            </a:r>
            <a:r>
              <a:rPr lang="en-US" altLang="zh-CN" sz="2400" dirty="0"/>
              <a:t>)+k</a:t>
            </a:r>
          </a:p>
          <a:p>
            <a:pPr eaLnBrk="1" hangingPunct="1">
              <a:lnSpc>
                <a:spcPct val="125000"/>
              </a:lnSpc>
            </a:pPr>
            <a:r>
              <a:rPr lang="en-US" altLang="zh-CN" sz="2400" dirty="0"/>
              <a:t>   </a:t>
            </a:r>
            <a:r>
              <a:rPr lang="zh-CN" altLang="en-US" sz="2400" dirty="0"/>
              <a:t>因为 </a:t>
            </a:r>
            <a:r>
              <a:rPr lang="en-US" altLang="zh-CN" sz="2400" dirty="0"/>
              <a:t>n=3</a:t>
            </a:r>
            <a:r>
              <a:rPr lang="en-US" altLang="zh-CN" sz="2400" baseline="30000" dirty="0"/>
              <a:t>k</a:t>
            </a:r>
            <a:r>
              <a:rPr lang="en-US" altLang="zh-CN" sz="2400" dirty="0"/>
              <a:t>  </a:t>
            </a:r>
            <a:r>
              <a:rPr lang="zh-CN" altLang="en-US" sz="2400" dirty="0"/>
              <a:t>所以 </a:t>
            </a:r>
            <a:r>
              <a:rPr lang="en-US" altLang="zh-CN" sz="2400" dirty="0"/>
              <a:t>k=㏒</a:t>
            </a:r>
            <a:r>
              <a:rPr lang="en-US" altLang="zh-CN" sz="2400" baseline="-25000" dirty="0"/>
              <a:t>3</a:t>
            </a:r>
            <a:r>
              <a:rPr lang="en-US" altLang="zh-CN" sz="2400" dirty="0"/>
              <a:t>n</a:t>
            </a:r>
          </a:p>
          <a:p>
            <a:pPr eaLnBrk="1" hangingPunct="1">
              <a:lnSpc>
                <a:spcPct val="125000"/>
              </a:lnSpc>
            </a:pPr>
            <a:r>
              <a:rPr lang="en-US" altLang="zh-CN" sz="2400" dirty="0"/>
              <a:t>   X(n)=1+㏒</a:t>
            </a:r>
            <a:r>
              <a:rPr lang="en-US" altLang="zh-CN" sz="2400" baseline="-25000" dirty="0"/>
              <a:t>3</a:t>
            </a:r>
            <a:r>
              <a:rPr lang="en-US" altLang="zh-CN" sz="2400" dirty="0"/>
              <a:t>n</a:t>
            </a:r>
          </a:p>
        </p:txBody>
      </p:sp>
    </p:spTree>
    <p:extLst>
      <p:ext uri="{BB962C8B-B14F-4D97-AF65-F5344CB8AC3E}">
        <p14:creationId xmlns:p14="http://schemas.microsoft.com/office/powerpoint/2010/main" val="41602148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755650" y="620713"/>
            <a:ext cx="7848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dirty="0"/>
              <a:t>3</a:t>
            </a:r>
            <a:r>
              <a:rPr lang="zh-CN" altLang="en-US" sz="2400" dirty="0"/>
              <a:t>、已知有</a:t>
            </a:r>
            <a:r>
              <a:rPr lang="en-US" altLang="zh-CN" sz="2400" dirty="0"/>
              <a:t>7</a:t>
            </a:r>
            <a:r>
              <a:rPr lang="zh-CN" altLang="en-US" sz="2400" dirty="0"/>
              <a:t>个独立作业</a:t>
            </a:r>
            <a:r>
              <a:rPr lang="en-US" altLang="zh-CN" sz="2400" dirty="0"/>
              <a:t>{1,2,3,4,5,6,7}</a:t>
            </a:r>
            <a:r>
              <a:rPr lang="zh-CN" altLang="en-US" sz="2400" dirty="0"/>
              <a:t>由</a:t>
            </a:r>
            <a:r>
              <a:rPr lang="en-US" altLang="zh-CN" sz="2400" dirty="0"/>
              <a:t>3</a:t>
            </a:r>
            <a:r>
              <a:rPr lang="zh-CN" altLang="en-US" sz="2400" dirty="0"/>
              <a:t>台机器</a:t>
            </a:r>
            <a:r>
              <a:rPr lang="en-US" altLang="zh-CN" sz="2400" dirty="0"/>
              <a:t>M1</a:t>
            </a:r>
            <a:r>
              <a:rPr lang="zh-CN" altLang="en-US" sz="2400" dirty="0"/>
              <a:t>，</a:t>
            </a:r>
            <a:r>
              <a:rPr lang="en-US" altLang="zh-CN" sz="2400" dirty="0"/>
              <a:t>M2</a:t>
            </a:r>
            <a:r>
              <a:rPr lang="zh-CN" altLang="en-US" sz="2400" dirty="0"/>
              <a:t>和</a:t>
            </a:r>
            <a:r>
              <a:rPr lang="en-US" altLang="zh-CN" sz="2400" dirty="0"/>
              <a:t>M3</a:t>
            </a:r>
            <a:r>
              <a:rPr lang="zh-CN" altLang="en-US" sz="2400" dirty="0"/>
              <a:t>加工处理。各作业所需的处理时间分别为</a:t>
            </a:r>
            <a:r>
              <a:rPr lang="en-US" altLang="zh-CN" sz="2400" dirty="0"/>
              <a:t>{2,14,4,16,6,5,3}</a:t>
            </a:r>
            <a:r>
              <a:rPr lang="zh-CN" altLang="en-US" sz="2400" dirty="0"/>
              <a:t>。请给出利用贪心算法实现多机调度问题的解。</a:t>
            </a:r>
            <a:r>
              <a:rPr lang="zh-CN" altLang="en-US" dirty="0"/>
              <a:t> </a:t>
            </a:r>
          </a:p>
        </p:txBody>
      </p:sp>
      <p:sp>
        <p:nvSpPr>
          <p:cNvPr id="37891" name="Text Box 5"/>
          <p:cNvSpPr txBox="1">
            <a:spLocks noChangeArrowheads="1"/>
          </p:cNvSpPr>
          <p:nvPr/>
        </p:nvSpPr>
        <p:spPr bwMode="auto">
          <a:xfrm>
            <a:off x="755650" y="2636838"/>
            <a:ext cx="756126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lang="zh-CN" altLang="en-US" b="1" dirty="0"/>
              <a:t>解：（</a:t>
            </a:r>
            <a:r>
              <a:rPr lang="en-US" altLang="zh-CN" b="1" dirty="0"/>
              <a:t>1</a:t>
            </a:r>
            <a:r>
              <a:rPr lang="zh-CN" altLang="en-US" b="1" dirty="0"/>
              <a:t>）按处理时间非递增排序</a:t>
            </a:r>
            <a:r>
              <a:rPr lang="en-US" altLang="zh-CN" b="1" dirty="0"/>
              <a:t>{16,14,6,5,4,3,2}</a:t>
            </a:r>
            <a:r>
              <a:rPr lang="zh-CN" altLang="en-US" b="1" dirty="0"/>
              <a:t>；</a:t>
            </a:r>
          </a:p>
          <a:p>
            <a:pPr eaLnBrk="1" hangingPunct="1">
              <a:lnSpc>
                <a:spcPct val="110000"/>
              </a:lnSpc>
            </a:pPr>
            <a:r>
              <a:rPr lang="zh-CN" altLang="en-US" b="1" dirty="0"/>
              <a:t>        （</a:t>
            </a:r>
            <a:r>
              <a:rPr lang="en-US" altLang="zh-CN" b="1" dirty="0"/>
              <a:t>2</a:t>
            </a:r>
            <a:r>
              <a:rPr lang="zh-CN" altLang="en-US" b="1" dirty="0"/>
              <a:t>）按机器个数建立最小堆，将前三个作业插入最小堆；</a:t>
            </a:r>
          </a:p>
          <a:p>
            <a:pPr eaLnBrk="1" hangingPunct="1">
              <a:lnSpc>
                <a:spcPct val="110000"/>
              </a:lnSpc>
            </a:pPr>
            <a:r>
              <a:rPr lang="zh-CN" altLang="en-US" b="1" dirty="0"/>
              <a:t>        （</a:t>
            </a:r>
            <a:r>
              <a:rPr lang="en-US" altLang="zh-CN" b="1" dirty="0"/>
              <a:t>3</a:t>
            </a:r>
            <a:r>
              <a:rPr lang="zh-CN" altLang="en-US" b="1" dirty="0"/>
              <a:t>）从堆中移出</a:t>
            </a:r>
            <a:r>
              <a:rPr lang="en-US" altLang="zh-CN" b="1" dirty="0"/>
              <a:t>Min</a:t>
            </a:r>
            <a:r>
              <a:rPr lang="zh-CN" altLang="en-US" b="1" dirty="0"/>
              <a:t>元素；</a:t>
            </a:r>
          </a:p>
          <a:p>
            <a:pPr eaLnBrk="1" hangingPunct="1">
              <a:lnSpc>
                <a:spcPct val="110000"/>
              </a:lnSpc>
            </a:pPr>
            <a:r>
              <a:rPr lang="zh-CN" altLang="en-US" b="1" dirty="0"/>
              <a:t>        （</a:t>
            </a:r>
            <a:r>
              <a:rPr lang="en-US" altLang="zh-CN" b="1" dirty="0"/>
              <a:t>4</a:t>
            </a:r>
            <a:r>
              <a:rPr lang="zh-CN" altLang="en-US" b="1" dirty="0"/>
              <a:t>）将其加上后序作业的加工时间，插入堆；</a:t>
            </a:r>
          </a:p>
          <a:p>
            <a:pPr eaLnBrk="1" hangingPunct="1">
              <a:lnSpc>
                <a:spcPct val="110000"/>
              </a:lnSpc>
            </a:pPr>
            <a:r>
              <a:rPr lang="zh-CN" altLang="en-US" b="1" dirty="0"/>
              <a:t>        （</a:t>
            </a:r>
            <a:r>
              <a:rPr lang="en-US" altLang="zh-CN" b="1" dirty="0"/>
              <a:t>5</a:t>
            </a:r>
            <a:r>
              <a:rPr lang="zh-CN" altLang="en-US" b="1" dirty="0"/>
              <a:t>）从第（</a:t>
            </a:r>
            <a:r>
              <a:rPr lang="en-US" altLang="zh-CN" b="1" dirty="0"/>
              <a:t>3</a:t>
            </a:r>
            <a:r>
              <a:rPr lang="zh-CN" altLang="en-US" b="1" dirty="0"/>
              <a:t>）步循环执行，直到所有作业处理完毕。</a:t>
            </a:r>
          </a:p>
        </p:txBody>
      </p:sp>
      <p:graphicFrame>
        <p:nvGraphicFramePr>
          <p:cNvPr id="182344" name="Group 72"/>
          <p:cNvGraphicFramePr>
            <a:graphicFrameLocks noGrp="1"/>
          </p:cNvGraphicFramePr>
          <p:nvPr/>
        </p:nvGraphicFramePr>
        <p:xfrm>
          <a:off x="2195513" y="4581525"/>
          <a:ext cx="4464050" cy="1223964"/>
        </p:xfrm>
        <a:graphic>
          <a:graphicData uri="http://schemas.openxmlformats.org/drawingml/2006/table">
            <a:tbl>
              <a:tblPr/>
              <a:tblGrid>
                <a:gridCol w="982662">
                  <a:extLst>
                    <a:ext uri="{9D8B030D-6E8A-4147-A177-3AD203B41FA5}">
                      <a16:colId xmlns:a16="http://schemas.microsoft.com/office/drawing/2014/main" val="20000"/>
                    </a:ext>
                  </a:extLst>
                </a:gridCol>
                <a:gridCol w="2236788">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214313">
                  <a:extLst>
                    <a:ext uri="{9D8B030D-6E8A-4147-A177-3AD203B41FA5}">
                      <a16:colId xmlns:a16="http://schemas.microsoft.com/office/drawing/2014/main" val="20003"/>
                    </a:ext>
                  </a:extLst>
                </a:gridCol>
                <a:gridCol w="815975">
                  <a:extLst>
                    <a:ext uri="{9D8B030D-6E8A-4147-A177-3AD203B41FA5}">
                      <a16:colId xmlns:a16="http://schemas.microsoft.com/office/drawing/2014/main" val="20004"/>
                    </a:ext>
                  </a:extLst>
                </a:gridCol>
              </a:tblGrid>
              <a:tr h="407988">
                <a:tc gridSpan="4">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000" b="0" i="0" u="none" strike="noStrike" cap="none" normalizeH="0" baseline="0">
                          <a:ln>
                            <a:noFill/>
                          </a:ln>
                          <a:solidFill>
                            <a:schemeClr val="tx1"/>
                          </a:solidFill>
                          <a:effectLst/>
                          <a:latin typeface="Arial"/>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gridSpan="3">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0798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914" name="Rectangle 73"/>
          <p:cNvSpPr>
            <a:spLocks noChangeArrowheads="1"/>
          </p:cNvSpPr>
          <p:nvPr/>
        </p:nvSpPr>
        <p:spPr bwMode="auto">
          <a:xfrm>
            <a:off x="755650" y="4652963"/>
            <a:ext cx="13684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096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lang="en-US" altLang="zh-CN"/>
              <a:t>M1</a:t>
            </a:r>
          </a:p>
          <a:p>
            <a:pPr algn="ctr" eaLnBrk="1" hangingPunct="1">
              <a:lnSpc>
                <a:spcPct val="120000"/>
              </a:lnSpc>
            </a:pPr>
            <a:r>
              <a:rPr lang="en-US" altLang="zh-CN"/>
              <a:t> M2</a:t>
            </a:r>
          </a:p>
          <a:p>
            <a:pPr algn="ctr" eaLnBrk="1" hangingPunct="1">
              <a:lnSpc>
                <a:spcPct val="120000"/>
              </a:lnSpc>
            </a:pPr>
            <a:r>
              <a:rPr lang="en-US" altLang="zh-CN"/>
              <a:t> M3 </a:t>
            </a:r>
          </a:p>
        </p:txBody>
      </p:sp>
      <p:sp>
        <p:nvSpPr>
          <p:cNvPr id="37915" name="Rectangle 74"/>
          <p:cNvSpPr>
            <a:spLocks noChangeArrowheads="1"/>
          </p:cNvSpPr>
          <p:nvPr/>
        </p:nvSpPr>
        <p:spPr bwMode="auto">
          <a:xfrm>
            <a:off x="2987675" y="5779364"/>
            <a:ext cx="38163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6                             11    15      17    </a:t>
            </a:r>
          </a:p>
        </p:txBody>
      </p:sp>
    </p:spTree>
    <p:extLst>
      <p:ext uri="{BB962C8B-B14F-4D97-AF65-F5344CB8AC3E}">
        <p14:creationId xmlns:p14="http://schemas.microsoft.com/office/powerpoint/2010/main" val="4375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60648"/>
            <a:ext cx="8568952" cy="1938992"/>
          </a:xfrm>
          <a:prstGeom prst="rect">
            <a:avLst/>
          </a:prstGeom>
        </p:spPr>
        <p:txBody>
          <a:bodyPr wrap="square">
            <a:spAutoFit/>
          </a:bodyPr>
          <a:lstStyle/>
          <a:p>
            <a:r>
              <a:rPr lang="en-US" altLang="zh-CN" sz="2400" dirty="0"/>
              <a:t>4. </a:t>
            </a:r>
            <a:r>
              <a:rPr lang="zh-CN" altLang="en-US" sz="2400" dirty="0"/>
              <a:t>设有</a:t>
            </a:r>
            <a:r>
              <a:rPr lang="en-US" altLang="zh-CN" sz="2400" dirty="0"/>
              <a:t>n=2</a:t>
            </a:r>
            <a:r>
              <a:rPr lang="en-US" altLang="zh-CN" sz="2400" baseline="30000" dirty="0"/>
              <a:t>k</a:t>
            </a:r>
            <a:r>
              <a:rPr lang="zh-CN" altLang="en-US" sz="2400" dirty="0"/>
              <a:t>个运动员要进行循环赛</a:t>
            </a:r>
            <a:r>
              <a:rPr lang="en-US" altLang="zh-CN" sz="2400" dirty="0"/>
              <a:t>,</a:t>
            </a:r>
            <a:r>
              <a:rPr lang="zh-CN" altLang="en-US" sz="2400" dirty="0"/>
              <a:t>现设计一个满足以下要求的比赛日程表</a:t>
            </a:r>
            <a:r>
              <a:rPr lang="en-US" altLang="zh-CN" sz="2400" dirty="0"/>
              <a:t>: </a:t>
            </a:r>
            <a:r>
              <a:rPr lang="zh-CN" altLang="en-US" sz="2400" dirty="0"/>
              <a:t>每个选手必须与其他</a:t>
            </a:r>
            <a:r>
              <a:rPr lang="en-US" altLang="zh-CN" sz="2400" dirty="0"/>
              <a:t>n-1</a:t>
            </a:r>
            <a:r>
              <a:rPr lang="zh-CN" altLang="en-US" sz="2400" dirty="0"/>
              <a:t>名选手比赛各一次</a:t>
            </a:r>
            <a:r>
              <a:rPr lang="en-US" altLang="zh-CN" sz="2400" dirty="0"/>
              <a:t>;</a:t>
            </a:r>
            <a:r>
              <a:rPr lang="zh-CN" altLang="en-US" sz="2400" dirty="0"/>
              <a:t>每个选手一天至多只能赛一次</a:t>
            </a:r>
            <a:r>
              <a:rPr lang="en-US" altLang="zh-CN" sz="2400" dirty="0"/>
              <a:t>; </a:t>
            </a:r>
            <a:r>
              <a:rPr lang="zh-CN" altLang="en-US" sz="2400" dirty="0"/>
              <a:t>循环赛要在最短时间内完成</a:t>
            </a:r>
            <a:r>
              <a:rPr lang="en-US" altLang="zh-CN" sz="2400" dirty="0"/>
              <a:t>.</a:t>
            </a:r>
          </a:p>
          <a:p>
            <a:r>
              <a:rPr lang="en-US" altLang="zh-CN" sz="2400" dirty="0"/>
              <a:t>(1)</a:t>
            </a:r>
            <a:r>
              <a:rPr lang="zh-CN" altLang="en-US" sz="2400" dirty="0"/>
              <a:t> 循环赛最少需要进行</a:t>
            </a:r>
            <a:r>
              <a:rPr lang="en-US" altLang="zh-CN" sz="2400" dirty="0"/>
              <a:t>( n-1 )</a:t>
            </a:r>
            <a:r>
              <a:rPr lang="zh-CN" altLang="en-US" sz="2400" dirty="0"/>
              <a:t>天</a:t>
            </a:r>
            <a:r>
              <a:rPr lang="en-US" altLang="zh-CN" sz="2400" dirty="0"/>
              <a:t>.</a:t>
            </a:r>
          </a:p>
          <a:p>
            <a:r>
              <a:rPr lang="en-US" altLang="zh-CN" sz="2400" dirty="0"/>
              <a:t>(2)</a:t>
            </a:r>
            <a:r>
              <a:rPr lang="zh-CN" altLang="en-US" sz="2400" dirty="0"/>
              <a:t> 当</a:t>
            </a:r>
            <a:r>
              <a:rPr lang="en-US" altLang="zh-CN" sz="2400" dirty="0"/>
              <a:t>n=2</a:t>
            </a:r>
            <a:r>
              <a:rPr lang="en-US" altLang="zh-CN" sz="2400" baseline="30000" dirty="0"/>
              <a:t>3</a:t>
            </a:r>
            <a:r>
              <a:rPr lang="en-US" altLang="zh-CN" sz="2400" dirty="0"/>
              <a:t>=8</a:t>
            </a:r>
            <a:r>
              <a:rPr lang="zh-CN" altLang="en-US" sz="2400" dirty="0"/>
              <a:t>时</a:t>
            </a:r>
            <a:r>
              <a:rPr lang="en-US" altLang="zh-CN" sz="2400" dirty="0"/>
              <a:t>,</a:t>
            </a:r>
            <a:r>
              <a:rPr lang="zh-CN" altLang="en-US" sz="2400" dirty="0"/>
              <a:t>请画出循环赛日程表</a:t>
            </a:r>
            <a:r>
              <a:rPr lang="en-US" altLang="zh-CN" sz="2400" dirty="0"/>
              <a:t>:</a:t>
            </a:r>
          </a:p>
        </p:txBody>
      </p:sp>
      <p:graphicFrame>
        <p:nvGraphicFramePr>
          <p:cNvPr id="4" name="表格 3"/>
          <p:cNvGraphicFramePr>
            <a:graphicFrameLocks noGrp="1"/>
          </p:cNvGraphicFramePr>
          <p:nvPr>
            <p:extLst>
              <p:ext uri="{D42A27DB-BD31-4B8C-83A1-F6EECF244321}">
                <p14:modId xmlns:p14="http://schemas.microsoft.com/office/powerpoint/2010/main" val="1759218862"/>
              </p:ext>
            </p:extLst>
          </p:nvPr>
        </p:nvGraphicFramePr>
        <p:xfrm>
          <a:off x="2411760" y="2852936"/>
          <a:ext cx="4104456" cy="3888432"/>
        </p:xfrm>
        <a:graphic>
          <a:graphicData uri="http://schemas.openxmlformats.org/drawingml/2006/table">
            <a:tbl>
              <a:tblPr>
                <a:tableStyleId>{5C22544A-7EE6-4342-B048-85BDC9FD1C3A}</a:tableStyleId>
              </a:tblPr>
              <a:tblGrid>
                <a:gridCol w="513057">
                  <a:extLst>
                    <a:ext uri="{9D8B030D-6E8A-4147-A177-3AD203B41FA5}">
                      <a16:colId xmlns:a16="http://schemas.microsoft.com/office/drawing/2014/main" val="4206388012"/>
                    </a:ext>
                  </a:extLst>
                </a:gridCol>
                <a:gridCol w="513057">
                  <a:extLst>
                    <a:ext uri="{9D8B030D-6E8A-4147-A177-3AD203B41FA5}">
                      <a16:colId xmlns:a16="http://schemas.microsoft.com/office/drawing/2014/main" val="3605513943"/>
                    </a:ext>
                  </a:extLst>
                </a:gridCol>
                <a:gridCol w="513057">
                  <a:extLst>
                    <a:ext uri="{9D8B030D-6E8A-4147-A177-3AD203B41FA5}">
                      <a16:colId xmlns:a16="http://schemas.microsoft.com/office/drawing/2014/main" val="1852593323"/>
                    </a:ext>
                  </a:extLst>
                </a:gridCol>
                <a:gridCol w="513057">
                  <a:extLst>
                    <a:ext uri="{9D8B030D-6E8A-4147-A177-3AD203B41FA5}">
                      <a16:colId xmlns:a16="http://schemas.microsoft.com/office/drawing/2014/main" val="2949664706"/>
                    </a:ext>
                  </a:extLst>
                </a:gridCol>
                <a:gridCol w="513057">
                  <a:extLst>
                    <a:ext uri="{9D8B030D-6E8A-4147-A177-3AD203B41FA5}">
                      <a16:colId xmlns:a16="http://schemas.microsoft.com/office/drawing/2014/main" val="1622877380"/>
                    </a:ext>
                  </a:extLst>
                </a:gridCol>
                <a:gridCol w="513057">
                  <a:extLst>
                    <a:ext uri="{9D8B030D-6E8A-4147-A177-3AD203B41FA5}">
                      <a16:colId xmlns:a16="http://schemas.microsoft.com/office/drawing/2014/main" val="1754273739"/>
                    </a:ext>
                  </a:extLst>
                </a:gridCol>
                <a:gridCol w="513057">
                  <a:extLst>
                    <a:ext uri="{9D8B030D-6E8A-4147-A177-3AD203B41FA5}">
                      <a16:colId xmlns:a16="http://schemas.microsoft.com/office/drawing/2014/main" val="4176506534"/>
                    </a:ext>
                  </a:extLst>
                </a:gridCol>
                <a:gridCol w="513057">
                  <a:extLst>
                    <a:ext uri="{9D8B030D-6E8A-4147-A177-3AD203B41FA5}">
                      <a16:colId xmlns:a16="http://schemas.microsoft.com/office/drawing/2014/main" val="3934943207"/>
                    </a:ext>
                  </a:extLst>
                </a:gridCol>
              </a:tblGrid>
              <a:tr h="486054">
                <a:tc>
                  <a:txBody>
                    <a:bodyPr/>
                    <a:lstStyle/>
                    <a:p>
                      <a:pPr algn="r">
                        <a:lnSpc>
                          <a:spcPct val="150000"/>
                        </a:lnSpc>
                        <a:spcAft>
                          <a:spcPts val="0"/>
                        </a:spcAft>
                      </a:pPr>
                      <a:r>
                        <a:rPr lang="en-US" sz="20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50078647"/>
                  </a:ext>
                </a:extLst>
              </a:tr>
              <a:tr h="486054">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85846248"/>
                  </a:ext>
                </a:extLst>
              </a:tr>
              <a:tr h="486054">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03771825"/>
                  </a:ext>
                </a:extLst>
              </a:tr>
              <a:tr h="486054">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33164781"/>
                  </a:ext>
                </a:extLst>
              </a:tr>
              <a:tr h="486054">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5700964"/>
                  </a:ext>
                </a:extLst>
              </a:tr>
              <a:tr h="486054">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05984061"/>
                  </a:ext>
                </a:extLst>
              </a:tr>
              <a:tr h="486054">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14653478"/>
                  </a:ext>
                </a:extLst>
              </a:tr>
              <a:tr h="486054">
                <a:tc>
                  <a:txBody>
                    <a:bodyPr/>
                    <a:lstStyle/>
                    <a:p>
                      <a:pPr algn="r">
                        <a:lnSpc>
                          <a:spcPct val="150000"/>
                        </a:lnSpc>
                        <a:spcAft>
                          <a:spcPts val="0"/>
                        </a:spcAft>
                      </a:pPr>
                      <a:r>
                        <a:rPr lang="en-US" sz="20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lnSpc>
                          <a:spcPct val="150000"/>
                        </a:lnSpc>
                        <a:spcAft>
                          <a:spcPts val="0"/>
                        </a:spcAft>
                      </a:pPr>
                      <a:r>
                        <a:rPr lang="en-US" sz="2000" kern="100" dirty="0">
                          <a:effectLst/>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43609403"/>
                  </a:ext>
                </a:extLst>
              </a:tr>
            </a:tbl>
          </a:graphicData>
        </a:graphic>
      </p:graphicFrame>
      <p:sp>
        <p:nvSpPr>
          <p:cNvPr id="5" name="矩形 4"/>
          <p:cNvSpPr/>
          <p:nvPr/>
        </p:nvSpPr>
        <p:spPr>
          <a:xfrm>
            <a:off x="3131840" y="2452826"/>
            <a:ext cx="3454792" cy="400110"/>
          </a:xfrm>
          <a:prstGeom prst="rect">
            <a:avLst/>
          </a:prstGeom>
        </p:spPr>
        <p:txBody>
          <a:bodyPr wrap="none">
            <a:spAutoFit/>
          </a:bodyPr>
          <a:lstStyle/>
          <a:p>
            <a:r>
              <a:rPr lang="en-US" altLang="zh-CN" kern="100" dirty="0"/>
              <a:t>1      2     3      4      5      6     7 </a:t>
            </a:r>
            <a:endParaRPr lang="zh-CN" altLang="en-US" dirty="0"/>
          </a:p>
        </p:txBody>
      </p:sp>
      <p:cxnSp>
        <p:nvCxnSpPr>
          <p:cNvPr id="6" name="直接连接符 5"/>
          <p:cNvCxnSpPr/>
          <p:nvPr/>
        </p:nvCxnSpPr>
        <p:spPr>
          <a:xfrm>
            <a:off x="2339752" y="4797152"/>
            <a:ext cx="43204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99992" y="2652881"/>
            <a:ext cx="0" cy="42051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39752" y="3789040"/>
            <a:ext cx="216024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19872" y="2852936"/>
            <a:ext cx="0" cy="1902504"/>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5799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7222"/>
            <a:ext cx="8496944" cy="2803909"/>
          </a:xfrm>
          <a:prstGeom prst="rect">
            <a:avLst/>
          </a:prstGeom>
        </p:spPr>
        <p:txBody>
          <a:bodyPr wrap="square">
            <a:spAutoFit/>
          </a:bodyPr>
          <a:lstStyle/>
          <a:p>
            <a:pPr>
              <a:lnSpc>
                <a:spcPct val="150000"/>
              </a:lnSpc>
              <a:spcAft>
                <a:spcPts val="0"/>
              </a:spcAft>
            </a:pPr>
            <a:r>
              <a:rPr lang="en-US" altLang="zh-CN" kern="100" dirty="0"/>
              <a:t>5.</a:t>
            </a:r>
            <a:r>
              <a:rPr lang="zh-CN" altLang="zh-CN" kern="100" dirty="0"/>
              <a:t>考虑在序列</a:t>
            </a:r>
            <a:r>
              <a:rPr lang="en-US" altLang="zh-CN" kern="100" dirty="0"/>
              <a:t>A[1..n]</a:t>
            </a:r>
            <a:r>
              <a:rPr lang="zh-CN" altLang="zh-CN" kern="100" dirty="0"/>
              <a:t>中找最大最小元素的问题。一个分治算法描述如下：如果</a:t>
            </a:r>
            <a:r>
              <a:rPr lang="en-US" altLang="zh-CN" kern="100" dirty="0"/>
              <a:t>n</a:t>
            </a:r>
            <a:r>
              <a:rPr lang="zh-CN" altLang="zh-CN" kern="100" dirty="0"/>
              <a:t>≤</a:t>
            </a:r>
            <a:r>
              <a:rPr lang="en-US" altLang="zh-CN" kern="100" dirty="0"/>
              <a:t>2 </a:t>
            </a:r>
            <a:r>
              <a:rPr lang="zh-CN" altLang="zh-CN" kern="100" dirty="0"/>
              <a:t>就直接求解。否则，将序列等分成两个子序列</a:t>
            </a:r>
            <a:r>
              <a:rPr lang="en-US" altLang="zh-CN" kern="100" dirty="0"/>
              <a:t>A[1..n/2]</a:t>
            </a:r>
            <a:r>
              <a:rPr lang="zh-CN" altLang="zh-CN" kern="100" dirty="0"/>
              <a:t>和</a:t>
            </a:r>
            <a:r>
              <a:rPr lang="en-US" altLang="zh-CN" kern="100" dirty="0"/>
              <a:t>A[n/2+1..n]</a:t>
            </a:r>
            <a:r>
              <a:rPr lang="zh-CN" altLang="zh-CN" kern="100" dirty="0"/>
              <a:t>，分别找出这两子序列的最大最小元素</a:t>
            </a:r>
            <a:r>
              <a:rPr lang="en-US" altLang="zh-CN" kern="100" dirty="0"/>
              <a:t>x1,y1 </a:t>
            </a:r>
            <a:r>
              <a:rPr lang="zh-CN" altLang="zh-CN" kern="100" dirty="0"/>
              <a:t>和</a:t>
            </a:r>
            <a:r>
              <a:rPr lang="en-US" altLang="zh-CN" kern="100" dirty="0"/>
              <a:t>x2,y2</a:t>
            </a:r>
            <a:r>
              <a:rPr lang="zh-CN" altLang="zh-CN" kern="100" dirty="0"/>
              <a:t>；然后据此求出</a:t>
            </a:r>
            <a:r>
              <a:rPr lang="en-US" altLang="zh-CN" kern="100" dirty="0"/>
              <a:t>A[1..n]</a:t>
            </a:r>
            <a:r>
              <a:rPr lang="zh-CN" altLang="zh-CN" kern="100" dirty="0"/>
              <a:t>的最大元素</a:t>
            </a:r>
            <a:r>
              <a:rPr lang="en-US" altLang="zh-CN" kern="100" dirty="0"/>
              <a:t>x=max{x1,x2}</a:t>
            </a:r>
            <a:r>
              <a:rPr lang="zh-CN" altLang="zh-CN" kern="100" dirty="0"/>
              <a:t>及最小元素</a:t>
            </a:r>
            <a:r>
              <a:rPr lang="en-US" altLang="zh-CN" kern="100" dirty="0"/>
              <a:t>y=min{y1,y2}</a:t>
            </a:r>
            <a:r>
              <a:rPr lang="zh-CN" altLang="zh-CN" kern="100" dirty="0"/>
              <a:t>。请给出该算法计算时间</a:t>
            </a:r>
            <a:r>
              <a:rPr lang="en-US" altLang="zh-CN" kern="100" dirty="0"/>
              <a:t>T(n)</a:t>
            </a:r>
            <a:r>
              <a:rPr lang="zh-CN" altLang="zh-CN" kern="100" dirty="0"/>
              <a:t>满足的递归方程，并解方程来确定算法的时间复杂度。假定</a:t>
            </a:r>
            <a:r>
              <a:rPr lang="en-US" altLang="zh-CN" kern="100" dirty="0"/>
              <a:t>n=2</a:t>
            </a:r>
            <a:r>
              <a:rPr lang="en-US" altLang="zh-CN" kern="100" baseline="30000" dirty="0"/>
              <a:t>k</a:t>
            </a:r>
            <a:r>
              <a:rPr lang="zh-CN" altLang="zh-CN" kern="100" dirty="0"/>
              <a:t>（</a:t>
            </a:r>
            <a:r>
              <a:rPr lang="en-US" altLang="zh-CN" kern="100" dirty="0"/>
              <a:t>k </a:t>
            </a:r>
            <a:r>
              <a:rPr lang="zh-CN" altLang="zh-CN" kern="100" dirty="0"/>
              <a:t>为正整数）。</a:t>
            </a:r>
            <a:endParaRPr lang="zh-CN" altLang="zh-CN" sz="1600" kern="100" dirty="0"/>
          </a:p>
        </p:txBody>
      </p:sp>
      <p:sp>
        <p:nvSpPr>
          <p:cNvPr id="3" name="矩形 2"/>
          <p:cNvSpPr/>
          <p:nvPr/>
        </p:nvSpPr>
        <p:spPr>
          <a:xfrm>
            <a:off x="1691680" y="2708920"/>
            <a:ext cx="5112568" cy="3785652"/>
          </a:xfrm>
          <a:prstGeom prst="rect">
            <a:avLst/>
          </a:prstGeom>
        </p:spPr>
        <p:txBody>
          <a:bodyPr wrap="square">
            <a:spAutoFit/>
          </a:bodyPr>
          <a:lstStyle/>
          <a:p>
            <a:pPr>
              <a:lnSpc>
                <a:spcPct val="150000"/>
              </a:lnSpc>
              <a:spcAft>
                <a:spcPts val="0"/>
              </a:spcAft>
            </a:pPr>
            <a:r>
              <a:rPr lang="zh-CN" altLang="zh-CN" kern="100" dirty="0"/>
              <a:t>答：</a:t>
            </a:r>
            <a:r>
              <a:rPr lang="zh-CN" altLang="zh-CN" kern="0" dirty="0"/>
              <a:t>算法时间复杂度满足如下递归方程：</a:t>
            </a:r>
            <a:endParaRPr lang="zh-CN" altLang="zh-CN" sz="1600" kern="100" dirty="0"/>
          </a:p>
          <a:p>
            <a:pPr>
              <a:lnSpc>
                <a:spcPct val="150000"/>
              </a:lnSpc>
              <a:spcAft>
                <a:spcPts val="0"/>
              </a:spcAft>
            </a:pPr>
            <a:r>
              <a:rPr lang="fr-FR" altLang="zh-CN" i="1" kern="0" dirty="0"/>
              <a:t>T</a:t>
            </a:r>
            <a:r>
              <a:rPr lang="fr-FR" altLang="zh-CN" kern="0" dirty="0"/>
              <a:t>(</a:t>
            </a:r>
            <a:r>
              <a:rPr lang="fr-FR" altLang="zh-CN" i="1" kern="0" dirty="0"/>
              <a:t>n</a:t>
            </a:r>
            <a:r>
              <a:rPr lang="fr-FR" altLang="zh-CN" kern="0" dirty="0"/>
              <a:t>)=2</a:t>
            </a:r>
            <a:r>
              <a:rPr lang="fr-FR" altLang="zh-CN" i="1" kern="0" dirty="0"/>
              <a:t>T</a:t>
            </a:r>
            <a:r>
              <a:rPr lang="fr-FR" altLang="zh-CN" kern="0" dirty="0"/>
              <a:t>(</a:t>
            </a:r>
            <a:r>
              <a:rPr lang="fr-FR" altLang="zh-CN" i="1" kern="0" dirty="0"/>
              <a:t>n</a:t>
            </a:r>
            <a:r>
              <a:rPr lang="fr-FR" altLang="zh-CN" kern="0" dirty="0"/>
              <a:t>/2)+2</a:t>
            </a:r>
            <a:r>
              <a:rPr lang="zh-CN" altLang="zh-CN" kern="0" dirty="0"/>
              <a:t>（</a:t>
            </a:r>
            <a:r>
              <a:rPr lang="fr-FR" altLang="zh-CN" i="1" kern="0" dirty="0"/>
              <a:t>n</a:t>
            </a:r>
            <a:r>
              <a:rPr lang="fr-FR" altLang="zh-CN" kern="0" dirty="0"/>
              <a:t>&gt;2</a:t>
            </a:r>
            <a:r>
              <a:rPr lang="zh-CN" altLang="zh-CN" kern="0" dirty="0"/>
              <a:t>）；</a:t>
            </a:r>
            <a:r>
              <a:rPr lang="fr-FR" altLang="zh-CN" i="1" kern="0" dirty="0"/>
              <a:t>T</a:t>
            </a:r>
            <a:r>
              <a:rPr lang="fr-FR" altLang="zh-CN" kern="0" dirty="0"/>
              <a:t>(2)=1</a:t>
            </a:r>
            <a:r>
              <a:rPr lang="zh-CN" altLang="zh-CN" kern="0" dirty="0"/>
              <a:t>。</a:t>
            </a:r>
            <a:endParaRPr lang="zh-CN" altLang="zh-CN" sz="1600" kern="100" dirty="0"/>
          </a:p>
          <a:p>
            <a:pPr>
              <a:lnSpc>
                <a:spcPct val="150000"/>
              </a:lnSpc>
              <a:spcAft>
                <a:spcPts val="0"/>
              </a:spcAft>
            </a:pPr>
            <a:r>
              <a:rPr lang="zh-CN" altLang="zh-CN" kern="0" dirty="0"/>
              <a:t>因为 </a:t>
            </a:r>
            <a:r>
              <a:rPr lang="fr-FR" altLang="zh-CN" i="1" kern="0" dirty="0"/>
              <a:t>n</a:t>
            </a:r>
            <a:r>
              <a:rPr lang="fr-FR" altLang="zh-CN" kern="0" dirty="0"/>
              <a:t>=2</a:t>
            </a:r>
            <a:r>
              <a:rPr lang="fr-FR" altLang="zh-CN" i="1" kern="0" baseline="30000" dirty="0"/>
              <a:t> k</a:t>
            </a:r>
            <a:r>
              <a:rPr lang="zh-CN" altLang="zh-CN" kern="0" dirty="0"/>
              <a:t>（</a:t>
            </a:r>
            <a:r>
              <a:rPr lang="fr-FR" altLang="zh-CN" i="1" kern="0" dirty="0"/>
              <a:t>k </a:t>
            </a:r>
            <a:r>
              <a:rPr lang="zh-CN" altLang="zh-CN" kern="0" dirty="0"/>
              <a:t>为正整数），所以，</a:t>
            </a:r>
            <a:endParaRPr lang="zh-CN" altLang="zh-CN" sz="1600" kern="100" dirty="0"/>
          </a:p>
          <a:p>
            <a:pPr>
              <a:lnSpc>
                <a:spcPct val="150000"/>
              </a:lnSpc>
              <a:spcAft>
                <a:spcPts val="0"/>
              </a:spcAft>
            </a:pPr>
            <a:r>
              <a:rPr lang="fr-FR" altLang="zh-CN" i="1" kern="0" dirty="0"/>
              <a:t>T</a:t>
            </a:r>
            <a:r>
              <a:rPr lang="fr-FR" altLang="zh-CN" kern="0" dirty="0"/>
              <a:t>(</a:t>
            </a:r>
            <a:r>
              <a:rPr lang="fr-FR" altLang="zh-CN" i="1" kern="0" dirty="0"/>
              <a:t>n</a:t>
            </a:r>
            <a:r>
              <a:rPr lang="fr-FR" altLang="zh-CN" kern="0" dirty="0"/>
              <a:t>)= </a:t>
            </a:r>
            <a:r>
              <a:rPr lang="fr-FR" altLang="zh-CN" i="1" kern="0" dirty="0"/>
              <a:t>T</a:t>
            </a:r>
            <a:r>
              <a:rPr lang="fr-FR" altLang="zh-CN" kern="0" dirty="0"/>
              <a:t>(2</a:t>
            </a:r>
            <a:r>
              <a:rPr lang="fr-FR" altLang="zh-CN" i="1" kern="0" baseline="30000" dirty="0"/>
              <a:t> k</a:t>
            </a:r>
            <a:r>
              <a:rPr lang="fr-FR" altLang="zh-CN" kern="0" dirty="0"/>
              <a:t>)= 2T(2</a:t>
            </a:r>
            <a:r>
              <a:rPr lang="fr-FR" altLang="zh-CN" i="1" kern="0" baseline="30000" dirty="0"/>
              <a:t> k-1</a:t>
            </a:r>
            <a:r>
              <a:rPr lang="fr-FR" altLang="zh-CN" kern="0" dirty="0"/>
              <a:t>)+2= 2</a:t>
            </a:r>
            <a:r>
              <a:rPr lang="fr-FR" altLang="zh-CN" kern="0" baseline="30000" dirty="0"/>
              <a:t>2</a:t>
            </a:r>
            <a:r>
              <a:rPr lang="fr-FR" altLang="zh-CN" kern="0" dirty="0"/>
              <a:t>T(2</a:t>
            </a:r>
            <a:r>
              <a:rPr lang="fr-FR" altLang="zh-CN" i="1" kern="0" baseline="30000" dirty="0"/>
              <a:t> k-2</a:t>
            </a:r>
            <a:r>
              <a:rPr lang="fr-FR" altLang="zh-CN" kern="0" dirty="0"/>
              <a:t>)+ 2</a:t>
            </a:r>
            <a:r>
              <a:rPr lang="fr-FR" altLang="zh-CN" kern="0" baseline="30000" dirty="0"/>
              <a:t>2</a:t>
            </a:r>
            <a:r>
              <a:rPr lang="fr-FR" altLang="zh-CN" kern="0" dirty="0"/>
              <a:t>+2</a:t>
            </a:r>
            <a:endParaRPr lang="zh-CN" altLang="zh-CN" sz="1600" kern="100" dirty="0"/>
          </a:p>
          <a:p>
            <a:pPr>
              <a:lnSpc>
                <a:spcPct val="150000"/>
              </a:lnSpc>
              <a:spcAft>
                <a:spcPts val="0"/>
              </a:spcAft>
            </a:pPr>
            <a:r>
              <a:rPr lang="zh-CN" altLang="zh-CN" kern="0" dirty="0"/>
              <a:t>⋯</a:t>
            </a:r>
            <a:endParaRPr lang="zh-CN" altLang="zh-CN" sz="1600" kern="100" dirty="0"/>
          </a:p>
          <a:p>
            <a:pPr>
              <a:lnSpc>
                <a:spcPct val="150000"/>
              </a:lnSpc>
              <a:spcAft>
                <a:spcPts val="0"/>
              </a:spcAft>
            </a:pPr>
            <a:r>
              <a:rPr lang="fr-FR" altLang="zh-CN" kern="0" dirty="0"/>
              <a:t>= 2</a:t>
            </a:r>
            <a:r>
              <a:rPr lang="fr-FR" altLang="zh-CN" kern="0" baseline="30000" dirty="0"/>
              <a:t>k-1</a:t>
            </a:r>
            <a:r>
              <a:rPr lang="fr-FR" altLang="zh-CN" kern="0" dirty="0"/>
              <a:t>T(2)+ 2</a:t>
            </a:r>
            <a:r>
              <a:rPr lang="fr-FR" altLang="zh-CN" kern="0" baseline="30000" dirty="0"/>
              <a:t>k-2</a:t>
            </a:r>
            <a:r>
              <a:rPr lang="fr-FR" altLang="zh-CN" kern="0" dirty="0"/>
              <a:t>+</a:t>
            </a:r>
            <a:r>
              <a:rPr lang="zh-CN" altLang="zh-CN" kern="0" dirty="0"/>
              <a:t>⋯</a:t>
            </a:r>
            <a:r>
              <a:rPr lang="fr-FR" altLang="zh-CN" kern="0" dirty="0"/>
              <a:t>+2</a:t>
            </a:r>
            <a:r>
              <a:rPr lang="fr-FR" altLang="zh-CN" kern="0" baseline="30000" dirty="0"/>
              <a:t>3</a:t>
            </a:r>
            <a:r>
              <a:rPr lang="fr-FR" altLang="zh-CN" kern="0" dirty="0"/>
              <a:t>+2</a:t>
            </a:r>
            <a:r>
              <a:rPr lang="fr-FR" altLang="zh-CN" kern="0" baseline="30000" dirty="0"/>
              <a:t>2</a:t>
            </a:r>
            <a:r>
              <a:rPr lang="fr-FR" altLang="zh-CN" kern="0" dirty="0"/>
              <a:t>+2</a:t>
            </a:r>
            <a:endParaRPr lang="zh-CN" altLang="zh-CN" sz="1600" kern="100" dirty="0"/>
          </a:p>
          <a:p>
            <a:pPr algn="just">
              <a:lnSpc>
                <a:spcPct val="150000"/>
              </a:lnSpc>
              <a:spcAft>
                <a:spcPts val="0"/>
              </a:spcAft>
            </a:pPr>
            <a:r>
              <a:rPr lang="fr-FR" altLang="zh-CN" kern="0" dirty="0"/>
              <a:t>= 2</a:t>
            </a:r>
            <a:r>
              <a:rPr lang="fr-FR" altLang="zh-CN" kern="0" baseline="30000" dirty="0"/>
              <a:t>k-1</a:t>
            </a:r>
            <a:r>
              <a:rPr lang="fr-FR" altLang="zh-CN" kern="0" dirty="0"/>
              <a:t>+</a:t>
            </a:r>
            <a:r>
              <a:rPr lang="zh-CN" altLang="zh-CN" kern="0" dirty="0"/>
              <a:t>⋯</a:t>
            </a:r>
            <a:r>
              <a:rPr lang="fr-FR" altLang="zh-CN" kern="0" dirty="0"/>
              <a:t>+2</a:t>
            </a:r>
            <a:r>
              <a:rPr lang="fr-FR" altLang="zh-CN" kern="0" baseline="30000" dirty="0"/>
              <a:t>3</a:t>
            </a:r>
            <a:r>
              <a:rPr lang="fr-FR" altLang="zh-CN" kern="0" dirty="0"/>
              <a:t>+2</a:t>
            </a:r>
            <a:r>
              <a:rPr lang="fr-FR" altLang="zh-CN" kern="0" baseline="30000" dirty="0"/>
              <a:t>2</a:t>
            </a:r>
            <a:r>
              <a:rPr lang="fr-FR" altLang="zh-CN" kern="0" dirty="0"/>
              <a:t>+2</a:t>
            </a:r>
            <a:r>
              <a:rPr lang="zh-CN" altLang="zh-CN" kern="0" dirty="0"/>
              <a:t>。</a:t>
            </a:r>
            <a:r>
              <a:rPr lang="zh-CN" altLang="en-US" dirty="0"/>
              <a:t>因为 </a:t>
            </a:r>
            <a:r>
              <a:rPr lang="en-US" altLang="zh-CN" dirty="0"/>
              <a:t>n=2</a:t>
            </a:r>
            <a:r>
              <a:rPr lang="en-US" altLang="zh-CN" baseline="30000" dirty="0"/>
              <a:t>k</a:t>
            </a:r>
            <a:r>
              <a:rPr lang="en-US" altLang="zh-CN" dirty="0"/>
              <a:t>  </a:t>
            </a:r>
            <a:r>
              <a:rPr lang="zh-CN" altLang="en-US" dirty="0"/>
              <a:t>所以 </a:t>
            </a:r>
            <a:r>
              <a:rPr lang="en-US" altLang="zh-CN" dirty="0"/>
              <a:t>k=㏒n</a:t>
            </a:r>
          </a:p>
          <a:p>
            <a:pPr algn="just">
              <a:lnSpc>
                <a:spcPct val="150000"/>
              </a:lnSpc>
              <a:spcAft>
                <a:spcPts val="0"/>
              </a:spcAft>
            </a:pPr>
            <a:r>
              <a:rPr lang="zh-CN" altLang="zh-CN" kern="0" dirty="0"/>
              <a:t>因此，</a:t>
            </a:r>
            <a:r>
              <a:rPr lang="fr-FR" altLang="zh-CN" i="1" kern="0" dirty="0"/>
              <a:t>T</a:t>
            </a:r>
            <a:r>
              <a:rPr lang="fr-FR" altLang="zh-CN" kern="0" dirty="0"/>
              <a:t>(</a:t>
            </a:r>
            <a:r>
              <a:rPr lang="fr-FR" altLang="zh-CN" i="1" kern="0" dirty="0"/>
              <a:t>n</a:t>
            </a:r>
            <a:r>
              <a:rPr lang="fr-FR" altLang="zh-CN" kern="0" dirty="0"/>
              <a:t>)=</a:t>
            </a:r>
            <a:r>
              <a:rPr lang="en-US" altLang="zh-CN" kern="0" dirty="0">
                <a:latin typeface="Symbol" panose="05050102010706020507" pitchFamily="18" charset="2"/>
              </a:rPr>
              <a:t>Q</a:t>
            </a:r>
            <a:r>
              <a:rPr lang="fr-FR" altLang="zh-CN" kern="0" dirty="0"/>
              <a:t>(</a:t>
            </a:r>
            <a:r>
              <a:rPr lang="fr-FR" altLang="zh-CN" i="1" kern="0" dirty="0"/>
              <a:t>n</a:t>
            </a:r>
            <a:r>
              <a:rPr lang="fr-FR" altLang="zh-CN" kern="0" dirty="0"/>
              <a:t>)</a:t>
            </a:r>
            <a:r>
              <a:rPr lang="zh-CN" altLang="zh-CN" kern="0" dirty="0"/>
              <a:t>。</a:t>
            </a:r>
            <a:endParaRPr lang="zh-CN" altLang="zh-CN" sz="1600" kern="100" dirty="0"/>
          </a:p>
        </p:txBody>
      </p:sp>
    </p:spTree>
    <p:extLst>
      <p:ext uri="{BB962C8B-B14F-4D97-AF65-F5344CB8AC3E}">
        <p14:creationId xmlns:p14="http://schemas.microsoft.com/office/powerpoint/2010/main" val="231228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576" y="188640"/>
            <a:ext cx="7772400" cy="1143000"/>
          </a:xfrm>
        </p:spPr>
        <p:txBody>
          <a:bodyPr/>
          <a:lstStyle/>
          <a:p>
            <a:pPr>
              <a:buFontTx/>
              <a:buChar char="•"/>
            </a:pPr>
            <a:r>
              <a:rPr lang="zh-CN" altLang="zh-CN" sz="3300" b="1" dirty="0">
                <a:solidFill>
                  <a:srgbClr val="0000FF"/>
                </a:solidFill>
              </a:rPr>
              <a:t> </a:t>
            </a:r>
            <a:r>
              <a:rPr lang="zh-CN" sz="3300" b="1" dirty="0">
                <a:solidFill>
                  <a:srgbClr val="0000FF"/>
                </a:solidFill>
              </a:rPr>
              <a:t>算法分类（计算时间）</a:t>
            </a:r>
          </a:p>
        </p:txBody>
      </p:sp>
      <p:sp>
        <p:nvSpPr>
          <p:cNvPr id="15363" name="Rectangle 3"/>
          <p:cNvSpPr>
            <a:spLocks noGrp="1" noChangeArrowheads="1"/>
          </p:cNvSpPr>
          <p:nvPr>
            <p:ph sz="quarter" idx="1"/>
          </p:nvPr>
        </p:nvSpPr>
        <p:spPr>
          <a:xfrm>
            <a:off x="251520" y="1556792"/>
            <a:ext cx="8640960" cy="4114800"/>
          </a:xfrm>
        </p:spPr>
        <p:txBody>
          <a:bodyPr>
            <a:normAutofit fontScale="92500" lnSpcReduction="20000"/>
          </a:bodyPr>
          <a:lstStyle/>
          <a:p>
            <a:pPr>
              <a:lnSpc>
                <a:spcPct val="105000"/>
              </a:lnSpc>
              <a:buFont typeface="Wingdings" pitchFamily="2" charset="2"/>
              <a:buChar char="Ø"/>
            </a:pPr>
            <a:r>
              <a:rPr lang="zh-CN" altLang="en-US" sz="2800" b="1" dirty="0">
                <a:solidFill>
                  <a:srgbClr val="008000"/>
                </a:solidFill>
              </a:rPr>
              <a:t>多项式时间算法</a:t>
            </a:r>
            <a:r>
              <a:rPr lang="zh-CN" altLang="en-US" sz="2800" dirty="0"/>
              <a:t>：可用多项式（函数）对其计算时间限界的算法。</a:t>
            </a:r>
          </a:p>
          <a:p>
            <a:pPr>
              <a:lnSpc>
                <a:spcPct val="105000"/>
              </a:lnSpc>
              <a:buFont typeface="Wingdings" pitchFamily="2" charset="2"/>
              <a:buNone/>
            </a:pPr>
            <a:r>
              <a:rPr lang="zh-CN" altLang="en-US" sz="2600" dirty="0"/>
              <a:t>    </a:t>
            </a:r>
            <a:r>
              <a:rPr lang="zh-CN" altLang="en-US" sz="2600" b="1" dirty="0">
                <a:solidFill>
                  <a:srgbClr val="9900CC"/>
                </a:solidFill>
              </a:rPr>
              <a:t>常见的多项式限界函数</a:t>
            </a:r>
            <a:r>
              <a:rPr lang="zh-CN" altLang="en-US" sz="2600" dirty="0"/>
              <a:t>有：</a:t>
            </a:r>
            <a:endParaRPr lang="en-US" altLang="zh-CN" sz="2600" dirty="0"/>
          </a:p>
          <a:p>
            <a:pPr>
              <a:lnSpc>
                <a:spcPct val="105000"/>
              </a:lnSpc>
              <a:buFont typeface="Wingdings" pitchFamily="2" charset="2"/>
              <a:buNone/>
            </a:pPr>
            <a:r>
              <a:rPr lang="el-GR" altLang="en-US" sz="2600" dirty="0">
                <a:latin typeface="宋体" pitchFamily="2" charset="-122"/>
              </a:rPr>
              <a:t>Ο</a:t>
            </a:r>
            <a:r>
              <a:rPr lang="zh-CN" altLang="en-US" sz="2600" dirty="0">
                <a:latin typeface="宋体" pitchFamily="2" charset="-122"/>
              </a:rPr>
              <a:t>(1) &lt; </a:t>
            </a:r>
            <a:r>
              <a:rPr lang="el-GR" altLang="en-US" sz="2600" dirty="0">
                <a:latin typeface="宋体" pitchFamily="2" charset="-122"/>
              </a:rPr>
              <a:t>Ο</a:t>
            </a:r>
            <a:r>
              <a:rPr lang="zh-CN" altLang="en-US" sz="2600" dirty="0">
                <a:latin typeface="宋体" pitchFamily="2" charset="-122"/>
              </a:rPr>
              <a:t>(logn) &lt; </a:t>
            </a:r>
            <a:r>
              <a:rPr lang="el-GR" altLang="en-US" sz="2600" dirty="0">
                <a:latin typeface="宋体" pitchFamily="2" charset="-122"/>
              </a:rPr>
              <a:t>Ο</a:t>
            </a:r>
            <a:r>
              <a:rPr lang="zh-CN" altLang="en-US" sz="2600" dirty="0">
                <a:latin typeface="宋体" pitchFamily="2" charset="-122"/>
              </a:rPr>
              <a:t>(n) &lt; </a:t>
            </a:r>
            <a:r>
              <a:rPr lang="el-GR" altLang="en-US" sz="2600" dirty="0">
                <a:latin typeface="宋体" pitchFamily="2" charset="-122"/>
              </a:rPr>
              <a:t>Ο</a:t>
            </a:r>
            <a:r>
              <a:rPr lang="zh-CN" altLang="en-US" sz="2600" dirty="0">
                <a:latin typeface="宋体" pitchFamily="2" charset="-122"/>
              </a:rPr>
              <a:t>(nlogn) &lt; </a:t>
            </a:r>
            <a:r>
              <a:rPr lang="el-GR" altLang="en-US" sz="2600" dirty="0">
                <a:latin typeface="宋体" pitchFamily="2" charset="-122"/>
              </a:rPr>
              <a:t>Ο</a:t>
            </a:r>
            <a:r>
              <a:rPr lang="zh-CN" altLang="en-US" sz="2600" dirty="0">
                <a:latin typeface="宋体" pitchFamily="2" charset="-122"/>
              </a:rPr>
              <a:t>(n</a:t>
            </a:r>
            <a:r>
              <a:rPr lang="zh-CN" altLang="en-US" sz="2600" baseline="30000" dirty="0">
                <a:latin typeface="宋体" pitchFamily="2" charset="-122"/>
              </a:rPr>
              <a:t>2</a:t>
            </a:r>
            <a:r>
              <a:rPr lang="zh-CN" altLang="en-US" sz="2600" dirty="0">
                <a:latin typeface="宋体" pitchFamily="2" charset="-122"/>
              </a:rPr>
              <a:t>) &lt; </a:t>
            </a:r>
            <a:r>
              <a:rPr lang="el-GR" altLang="en-US" sz="2600" dirty="0">
                <a:latin typeface="宋体" pitchFamily="2" charset="-122"/>
              </a:rPr>
              <a:t>Ο</a:t>
            </a:r>
            <a:r>
              <a:rPr lang="zh-CN" altLang="en-US" sz="2600" dirty="0">
                <a:latin typeface="宋体" pitchFamily="2" charset="-122"/>
              </a:rPr>
              <a:t>(n</a:t>
            </a:r>
            <a:r>
              <a:rPr lang="zh-CN" altLang="en-US" sz="2600" baseline="30000" dirty="0">
                <a:latin typeface="宋体" pitchFamily="2" charset="-122"/>
              </a:rPr>
              <a:t>3</a:t>
            </a:r>
            <a:r>
              <a:rPr lang="zh-CN" altLang="en-US" sz="2600" dirty="0">
                <a:latin typeface="宋体" pitchFamily="2" charset="-122"/>
              </a:rPr>
              <a:t>)</a:t>
            </a:r>
          </a:p>
          <a:p>
            <a:pPr>
              <a:lnSpc>
                <a:spcPct val="90000"/>
              </a:lnSpc>
              <a:buFont typeface="Wingdings" pitchFamily="2" charset="2"/>
              <a:buChar char="Ø"/>
            </a:pPr>
            <a:endParaRPr lang="en-US" altLang="zh-CN" sz="2800" b="1" dirty="0">
              <a:solidFill>
                <a:srgbClr val="008000"/>
              </a:solidFill>
            </a:endParaRPr>
          </a:p>
          <a:p>
            <a:pPr>
              <a:lnSpc>
                <a:spcPct val="90000"/>
              </a:lnSpc>
              <a:buFont typeface="Wingdings" pitchFamily="2" charset="2"/>
              <a:buChar char="Ø"/>
            </a:pPr>
            <a:r>
              <a:rPr lang="zh-CN" altLang="en-US" sz="2800" b="1" dirty="0">
                <a:solidFill>
                  <a:srgbClr val="008000"/>
                </a:solidFill>
              </a:rPr>
              <a:t>指数时间算法</a:t>
            </a:r>
            <a:r>
              <a:rPr lang="zh-CN" altLang="en-US" sz="2800" dirty="0"/>
              <a:t>：计算时间用指数函数限界的算法。</a:t>
            </a:r>
          </a:p>
          <a:p>
            <a:pPr>
              <a:lnSpc>
                <a:spcPct val="90000"/>
              </a:lnSpc>
              <a:buFont typeface="Wingdings" pitchFamily="2" charset="2"/>
              <a:buNone/>
            </a:pPr>
            <a:r>
              <a:rPr lang="zh-CN" altLang="en-US" sz="2600" dirty="0"/>
              <a:t>    </a:t>
            </a:r>
            <a:r>
              <a:rPr lang="zh-CN" altLang="en-US" sz="2600" b="1" dirty="0">
                <a:solidFill>
                  <a:srgbClr val="9900CC"/>
                </a:solidFill>
              </a:rPr>
              <a:t>常见的指数时间限界函数</a:t>
            </a:r>
            <a:r>
              <a:rPr lang="zh-CN" altLang="en-US" sz="2600" dirty="0"/>
              <a:t>：</a:t>
            </a:r>
          </a:p>
          <a:p>
            <a:pPr>
              <a:lnSpc>
                <a:spcPct val="90000"/>
              </a:lnSpc>
              <a:buFont typeface="Wingdings" pitchFamily="2" charset="2"/>
              <a:buNone/>
            </a:pPr>
            <a:r>
              <a:rPr lang="zh-CN" altLang="en-US" sz="2200" dirty="0">
                <a:latin typeface="宋体" pitchFamily="2" charset="-122"/>
              </a:rPr>
              <a:t>        </a:t>
            </a:r>
            <a:r>
              <a:rPr lang="el-GR" altLang="en-US" sz="2600" dirty="0">
                <a:latin typeface="宋体" pitchFamily="2" charset="-122"/>
              </a:rPr>
              <a:t>Ο</a:t>
            </a:r>
            <a:r>
              <a:rPr lang="zh-CN" altLang="en-US" sz="2600" dirty="0">
                <a:latin typeface="宋体" pitchFamily="2" charset="-122"/>
              </a:rPr>
              <a:t>(2</a:t>
            </a:r>
            <a:r>
              <a:rPr lang="zh-CN" altLang="en-US" sz="2600" baseline="30000" dirty="0">
                <a:latin typeface="宋体" pitchFamily="2" charset="-122"/>
              </a:rPr>
              <a:t>n</a:t>
            </a:r>
            <a:r>
              <a:rPr lang="zh-CN" altLang="en-US" sz="2600" dirty="0">
                <a:latin typeface="宋体" pitchFamily="2" charset="-122"/>
              </a:rPr>
              <a:t>) &lt; </a:t>
            </a:r>
            <a:r>
              <a:rPr lang="el-GR" altLang="en-US" sz="2600" dirty="0">
                <a:latin typeface="宋体" pitchFamily="2" charset="-122"/>
              </a:rPr>
              <a:t>Ο</a:t>
            </a:r>
            <a:r>
              <a:rPr lang="zh-CN" altLang="en-US" sz="2600" dirty="0">
                <a:latin typeface="宋体" pitchFamily="2" charset="-122"/>
              </a:rPr>
              <a:t>(n！) &lt; </a:t>
            </a:r>
            <a:r>
              <a:rPr lang="el-GR" altLang="en-US" sz="2600" dirty="0">
                <a:latin typeface="宋体" pitchFamily="2" charset="-122"/>
              </a:rPr>
              <a:t>Ο</a:t>
            </a:r>
            <a:r>
              <a:rPr lang="zh-CN" altLang="en-US" sz="2600" dirty="0">
                <a:latin typeface="宋体" pitchFamily="2" charset="-122"/>
              </a:rPr>
              <a:t>(n</a:t>
            </a:r>
            <a:r>
              <a:rPr lang="zh-CN" altLang="en-US" sz="2600" baseline="30000" dirty="0">
                <a:latin typeface="宋体" pitchFamily="2" charset="-122"/>
              </a:rPr>
              <a:t>n</a:t>
            </a:r>
            <a:r>
              <a:rPr lang="zh-CN" altLang="en-US" sz="2600" dirty="0">
                <a:latin typeface="宋体" pitchFamily="2" charset="-122"/>
              </a:rPr>
              <a:t>)</a:t>
            </a:r>
          </a:p>
          <a:p>
            <a:pPr>
              <a:lnSpc>
                <a:spcPct val="115000"/>
              </a:lnSpc>
              <a:buFont typeface="Wingdings" pitchFamily="2" charset="2"/>
              <a:buNone/>
            </a:pPr>
            <a:r>
              <a:rPr lang="zh-CN" altLang="en-US" sz="3000" b="1" dirty="0">
                <a:solidFill>
                  <a:srgbClr val="CC3300"/>
                </a:solidFill>
                <a:latin typeface="宋体" pitchFamily="2" charset="-122"/>
              </a:rPr>
              <a:t>说明</a:t>
            </a:r>
            <a:r>
              <a:rPr lang="zh-CN" altLang="en-US" sz="3000" dirty="0">
                <a:latin typeface="宋体" pitchFamily="2" charset="-122"/>
              </a:rPr>
              <a:t>：</a:t>
            </a:r>
            <a:r>
              <a:rPr lang="zh-CN" altLang="en-US" sz="2800" dirty="0">
                <a:latin typeface="宋体" pitchFamily="2" charset="-122"/>
              </a:rPr>
              <a:t>当n取值较大时，指数时间算法和多项式时间算法在计算时间上非常悬殊。</a:t>
            </a:r>
          </a:p>
        </p:txBody>
      </p:sp>
    </p:spTree>
    <p:extLst>
      <p:ext uri="{BB962C8B-B14F-4D97-AF65-F5344CB8AC3E}">
        <p14:creationId xmlns:p14="http://schemas.microsoft.com/office/powerpoint/2010/main" val="42119195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anim calcmode="lin" valueType="num">
                                      <p:cBhvr additive="base">
                                        <p:cTn id="17"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anim calcmode="lin" valueType="num">
                                      <p:cBhvr additive="base">
                                        <p:cTn id="21"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anim calcmode="lin" valueType="num">
                                      <p:cBhvr additive="base">
                                        <p:cTn id="27"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755650" y="404813"/>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t>四</a:t>
            </a:r>
            <a:r>
              <a:rPr lang="zh-CN" altLang="en-US" sz="2400" b="1" dirty="0"/>
              <a:t>、算法填空</a:t>
            </a:r>
            <a:r>
              <a:rPr lang="zh-CN" altLang="en-US" dirty="0"/>
              <a:t> </a:t>
            </a:r>
          </a:p>
        </p:txBody>
      </p:sp>
      <p:sp>
        <p:nvSpPr>
          <p:cNvPr id="38915" name="Text Box 5"/>
          <p:cNvSpPr txBox="1">
            <a:spLocks noChangeArrowheads="1"/>
          </p:cNvSpPr>
          <p:nvPr/>
        </p:nvSpPr>
        <p:spPr bwMode="auto">
          <a:xfrm>
            <a:off x="0" y="836287"/>
            <a:ext cx="903649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a:t>1</a:t>
            </a:r>
            <a:r>
              <a:rPr lang="zh-CN" altLang="en-US" b="1" dirty="0"/>
              <a:t>、假设合并排序算法的抽象定义为：</a:t>
            </a:r>
          </a:p>
          <a:p>
            <a:pPr eaLnBrk="1" hangingPunct="1"/>
            <a:r>
              <a:rPr lang="en-US" altLang="zh-CN" b="1" dirty="0"/>
              <a:t>Public static void </a:t>
            </a:r>
            <a:r>
              <a:rPr lang="en-US" altLang="zh-CN" b="1" dirty="0" err="1"/>
              <a:t>mergeSort</a:t>
            </a:r>
            <a:r>
              <a:rPr lang="en-US" altLang="zh-CN" b="1" dirty="0"/>
              <a:t>(Comparable a[], </a:t>
            </a:r>
            <a:r>
              <a:rPr lang="en-US" altLang="zh-CN" b="1" dirty="0" err="1"/>
              <a:t>int</a:t>
            </a:r>
            <a:r>
              <a:rPr lang="en-US" altLang="zh-CN" b="1" dirty="0"/>
              <a:t> left, </a:t>
            </a:r>
            <a:r>
              <a:rPr lang="en-US" altLang="zh-CN" b="1" dirty="0" err="1"/>
              <a:t>int</a:t>
            </a:r>
            <a:r>
              <a:rPr lang="en-US" altLang="zh-CN" b="1" dirty="0"/>
              <a:t> right){     }</a:t>
            </a:r>
          </a:p>
          <a:p>
            <a:pPr eaLnBrk="1" hangingPunct="1"/>
            <a:r>
              <a:rPr lang="zh-CN" altLang="en-US" b="1" dirty="0"/>
              <a:t>其中使用的合并及拷贝方法分别定义为：</a:t>
            </a:r>
          </a:p>
          <a:p>
            <a:pPr eaLnBrk="1" hangingPunct="1"/>
            <a:r>
              <a:rPr lang="en-US" altLang="zh-CN" b="1" dirty="0"/>
              <a:t>Public static void merge(Comparable </a:t>
            </a:r>
            <a:r>
              <a:rPr lang="en-US" altLang="zh-CN" dirty="0"/>
              <a:t>c[], </a:t>
            </a:r>
            <a:r>
              <a:rPr lang="en-US" altLang="zh-CN" b="1" dirty="0"/>
              <a:t>Comparable </a:t>
            </a:r>
            <a:r>
              <a:rPr lang="en-US" altLang="zh-CN" dirty="0"/>
              <a:t>d[],</a:t>
            </a:r>
            <a:r>
              <a:rPr lang="en-US" altLang="zh-CN" b="1" dirty="0" err="1"/>
              <a:t>int</a:t>
            </a:r>
            <a:r>
              <a:rPr lang="en-US" altLang="zh-CN" b="1" dirty="0"/>
              <a:t> </a:t>
            </a:r>
            <a:r>
              <a:rPr lang="en-US" altLang="zh-CN" b="1" dirty="0" err="1"/>
              <a:t>l,int</a:t>
            </a:r>
            <a:r>
              <a:rPr lang="en-US" altLang="zh-CN" b="1" dirty="0"/>
              <a:t> </a:t>
            </a:r>
            <a:r>
              <a:rPr lang="en-US" altLang="zh-CN" b="1" dirty="0" err="1"/>
              <a:t>m,int</a:t>
            </a:r>
            <a:r>
              <a:rPr lang="en-US" altLang="zh-CN" b="1" dirty="0"/>
              <a:t> r)</a:t>
            </a:r>
          </a:p>
          <a:p>
            <a:pPr eaLnBrk="1" hangingPunct="1"/>
            <a:r>
              <a:rPr lang="en-US" altLang="zh-CN" b="1" dirty="0"/>
              <a:t>{      }</a:t>
            </a:r>
          </a:p>
          <a:p>
            <a:pPr eaLnBrk="1" hangingPunct="1"/>
            <a:r>
              <a:rPr lang="en-US" altLang="zh-CN" b="1" dirty="0"/>
              <a:t>Public static void copy(Comparable </a:t>
            </a:r>
            <a:r>
              <a:rPr lang="en-US" altLang="zh-CN" dirty="0"/>
              <a:t>c[], </a:t>
            </a:r>
            <a:r>
              <a:rPr lang="en-US" altLang="zh-CN" b="1" dirty="0"/>
              <a:t>Comparable </a:t>
            </a:r>
            <a:r>
              <a:rPr lang="en-US" altLang="zh-CN" dirty="0"/>
              <a:t>d[], </a:t>
            </a:r>
            <a:r>
              <a:rPr lang="en-US" altLang="zh-CN" b="1" dirty="0" err="1"/>
              <a:t>int</a:t>
            </a:r>
            <a:r>
              <a:rPr lang="en-US" altLang="zh-CN" b="1" dirty="0"/>
              <a:t> </a:t>
            </a:r>
            <a:r>
              <a:rPr lang="en-US" altLang="zh-CN" b="1" dirty="0" err="1"/>
              <a:t>i</a:t>
            </a:r>
            <a:r>
              <a:rPr lang="en-US" altLang="zh-CN" b="1" dirty="0"/>
              <a:t>, </a:t>
            </a:r>
            <a:r>
              <a:rPr lang="en-US" altLang="zh-CN" b="1" dirty="0" err="1"/>
              <a:t>int</a:t>
            </a:r>
            <a:r>
              <a:rPr lang="en-US" altLang="zh-CN" b="1" dirty="0"/>
              <a:t> j){      }</a:t>
            </a:r>
          </a:p>
          <a:p>
            <a:pPr eaLnBrk="1" hangingPunct="1"/>
            <a:r>
              <a:rPr lang="zh-CN" altLang="en-US" b="1" dirty="0"/>
              <a:t>请补充完善递归方式实现的合并排序的细节。</a:t>
            </a:r>
          </a:p>
        </p:txBody>
      </p:sp>
      <p:sp>
        <p:nvSpPr>
          <p:cNvPr id="38916" name="Text Box 6"/>
          <p:cNvSpPr txBox="1">
            <a:spLocks noChangeArrowheads="1"/>
          </p:cNvSpPr>
          <p:nvPr/>
        </p:nvSpPr>
        <p:spPr bwMode="auto">
          <a:xfrm>
            <a:off x="630460" y="3284984"/>
            <a:ext cx="77755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b="1" dirty="0"/>
              <a:t>Public static void </a:t>
            </a:r>
            <a:r>
              <a:rPr lang="en-US" altLang="zh-CN" b="1" dirty="0" err="1"/>
              <a:t>mergeSort</a:t>
            </a:r>
            <a:r>
              <a:rPr lang="en-US" altLang="zh-CN" b="1" dirty="0"/>
              <a:t>(Comparable a[], </a:t>
            </a:r>
            <a:r>
              <a:rPr lang="en-US" altLang="zh-CN" b="1" dirty="0" err="1"/>
              <a:t>int</a:t>
            </a:r>
            <a:r>
              <a:rPr lang="en-US" altLang="zh-CN" b="1" dirty="0"/>
              <a:t> left, </a:t>
            </a:r>
            <a:r>
              <a:rPr lang="en-US" altLang="zh-CN" b="1" dirty="0" err="1"/>
              <a:t>int</a:t>
            </a:r>
            <a:r>
              <a:rPr lang="en-US" altLang="zh-CN" b="1" dirty="0"/>
              <a:t> right)</a:t>
            </a:r>
          </a:p>
          <a:p>
            <a:pPr eaLnBrk="1" hangingPunct="1">
              <a:lnSpc>
                <a:spcPct val="120000"/>
              </a:lnSpc>
            </a:pPr>
            <a:r>
              <a:rPr lang="en-US" altLang="zh-CN" b="1" dirty="0"/>
              <a:t>{ </a:t>
            </a:r>
          </a:p>
          <a:p>
            <a:pPr eaLnBrk="1" hangingPunct="1">
              <a:lnSpc>
                <a:spcPct val="120000"/>
              </a:lnSpc>
            </a:pPr>
            <a:r>
              <a:rPr lang="en-US" altLang="zh-CN" b="1" dirty="0"/>
              <a:t>If(left&lt;right){</a:t>
            </a:r>
          </a:p>
          <a:p>
            <a:pPr eaLnBrk="1" hangingPunct="1">
              <a:lnSpc>
                <a:spcPct val="120000"/>
              </a:lnSpc>
            </a:pPr>
            <a:r>
              <a:rPr lang="en-US" altLang="zh-CN" b="1" dirty="0" err="1"/>
              <a:t>Int</a:t>
            </a:r>
            <a:r>
              <a:rPr lang="en-US" altLang="zh-CN" b="1" dirty="0"/>
              <a:t> </a:t>
            </a:r>
            <a:r>
              <a:rPr lang="en-US" altLang="zh-CN" b="1" dirty="0" err="1"/>
              <a:t>i</a:t>
            </a:r>
            <a:r>
              <a:rPr lang="en-US" altLang="zh-CN" b="1" dirty="0"/>
              <a:t>= </a:t>
            </a:r>
            <a:r>
              <a:rPr lang="en-US" altLang="zh-CN" b="1" u="sng" dirty="0"/>
              <a:t>(</a:t>
            </a:r>
            <a:r>
              <a:rPr lang="en-US" altLang="zh-CN" b="1" u="sng" dirty="0" err="1"/>
              <a:t>left+right</a:t>
            </a:r>
            <a:r>
              <a:rPr lang="en-US" altLang="zh-CN" b="1" u="sng" dirty="0"/>
              <a:t>)/2</a:t>
            </a:r>
            <a:r>
              <a:rPr lang="en-US" altLang="zh-CN" b="1" dirty="0"/>
              <a:t>;</a:t>
            </a:r>
          </a:p>
          <a:p>
            <a:pPr eaLnBrk="1" hangingPunct="1">
              <a:lnSpc>
                <a:spcPct val="120000"/>
              </a:lnSpc>
            </a:pPr>
            <a:r>
              <a:rPr lang="en-US" altLang="zh-CN" b="1" u="sng" dirty="0" err="1"/>
              <a:t>mergeSort</a:t>
            </a:r>
            <a:r>
              <a:rPr lang="en-US" altLang="zh-CN" b="1" u="sng" dirty="0"/>
              <a:t>(</a:t>
            </a:r>
            <a:r>
              <a:rPr lang="en-US" altLang="zh-CN" b="1" u="sng" dirty="0" err="1"/>
              <a:t>a,left,i</a:t>
            </a:r>
            <a:r>
              <a:rPr lang="en-US" altLang="zh-CN" b="1" dirty="0"/>
              <a:t>);</a:t>
            </a:r>
          </a:p>
          <a:p>
            <a:pPr eaLnBrk="1" hangingPunct="1">
              <a:lnSpc>
                <a:spcPct val="120000"/>
              </a:lnSpc>
            </a:pPr>
            <a:r>
              <a:rPr lang="en-US" altLang="zh-CN" b="1" u="sng" dirty="0" err="1"/>
              <a:t>mergeSort</a:t>
            </a:r>
            <a:r>
              <a:rPr lang="en-US" altLang="zh-CN" b="1" u="sng" dirty="0"/>
              <a:t>(a,i+1,right</a:t>
            </a:r>
            <a:r>
              <a:rPr lang="en-US" altLang="zh-CN" b="1" dirty="0"/>
              <a:t>);</a:t>
            </a:r>
          </a:p>
          <a:p>
            <a:pPr eaLnBrk="1" hangingPunct="1">
              <a:lnSpc>
                <a:spcPct val="120000"/>
              </a:lnSpc>
            </a:pPr>
            <a:r>
              <a:rPr lang="en-US" altLang="zh-CN" b="1" u="sng" dirty="0"/>
              <a:t>merge(</a:t>
            </a:r>
            <a:r>
              <a:rPr lang="en-US" altLang="zh-CN" b="1" u="sng" dirty="0" err="1"/>
              <a:t>a,b,left,i,right</a:t>
            </a:r>
            <a:r>
              <a:rPr lang="en-US" altLang="zh-CN" b="1" u="sng" dirty="0"/>
              <a:t> );</a:t>
            </a:r>
          </a:p>
          <a:p>
            <a:pPr eaLnBrk="1" hangingPunct="1">
              <a:lnSpc>
                <a:spcPct val="120000"/>
              </a:lnSpc>
            </a:pPr>
            <a:r>
              <a:rPr lang="en-US" altLang="zh-CN" b="1" dirty="0"/>
              <a:t>copy(</a:t>
            </a:r>
            <a:r>
              <a:rPr lang="en-US" altLang="zh-CN" b="1" dirty="0" err="1"/>
              <a:t>a,b,left,right</a:t>
            </a:r>
            <a:r>
              <a:rPr lang="en-US" altLang="zh-CN" b="1" dirty="0"/>
              <a:t>);  }</a:t>
            </a:r>
          </a:p>
          <a:p>
            <a:pPr eaLnBrk="1" hangingPunct="1">
              <a:lnSpc>
                <a:spcPct val="120000"/>
              </a:lnSpc>
            </a:pPr>
            <a:r>
              <a:rPr lang="en-US" altLang="zh-CN" b="1" dirty="0"/>
              <a:t>   }</a:t>
            </a:r>
          </a:p>
        </p:txBody>
      </p:sp>
    </p:spTree>
    <p:extLst>
      <p:ext uri="{BB962C8B-B14F-4D97-AF65-F5344CB8AC3E}">
        <p14:creationId xmlns:p14="http://schemas.microsoft.com/office/powerpoint/2010/main" val="23584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67544" y="260648"/>
            <a:ext cx="7920038"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en-US" altLang="zh-CN" b="1" dirty="0"/>
              <a:t>2</a:t>
            </a:r>
            <a:r>
              <a:rPr lang="zh-CN" altLang="en-US" b="1" dirty="0"/>
              <a:t>、请完善下面用回溯法搜索子集树的一般算法描述，其中由</a:t>
            </a:r>
            <a:r>
              <a:rPr lang="en-US" altLang="zh-CN" b="1" dirty="0"/>
              <a:t>output(x)</a:t>
            </a:r>
            <a:r>
              <a:rPr lang="zh-CN" altLang="en-US" b="1" dirty="0"/>
              <a:t>记录或输出得到的可行解</a:t>
            </a:r>
          </a:p>
          <a:p>
            <a:pPr eaLnBrk="1" hangingPunct="1">
              <a:lnSpc>
                <a:spcPct val="130000"/>
              </a:lnSpc>
            </a:pPr>
            <a:r>
              <a:rPr lang="zh-CN" altLang="en-US" b="1" dirty="0"/>
              <a:t>   </a:t>
            </a:r>
            <a:r>
              <a:rPr lang="en-US" altLang="zh-CN" b="1" dirty="0"/>
              <a:t>x[t]</a:t>
            </a:r>
            <a:r>
              <a:rPr lang="zh-CN" altLang="en-US" b="1" dirty="0"/>
              <a:t>表示当前的扩展节点</a:t>
            </a:r>
          </a:p>
          <a:p>
            <a:pPr eaLnBrk="1" hangingPunct="1">
              <a:lnSpc>
                <a:spcPct val="130000"/>
              </a:lnSpc>
            </a:pPr>
            <a:r>
              <a:rPr lang="zh-CN" altLang="en-US" dirty="0"/>
              <a:t> </a:t>
            </a:r>
            <a:r>
              <a:rPr lang="en-US" altLang="zh-CN" b="1" dirty="0"/>
              <a:t>void backtrack(</a:t>
            </a:r>
            <a:r>
              <a:rPr lang="en-US" altLang="zh-CN" b="1" dirty="0" err="1"/>
              <a:t>int</a:t>
            </a:r>
            <a:r>
              <a:rPr lang="en-US" altLang="zh-CN" b="1" dirty="0"/>
              <a:t> t)</a:t>
            </a:r>
          </a:p>
          <a:p>
            <a:pPr eaLnBrk="1" hangingPunct="1">
              <a:lnSpc>
                <a:spcPct val="130000"/>
              </a:lnSpc>
            </a:pPr>
            <a:r>
              <a:rPr lang="en-US" altLang="zh-CN" b="1" dirty="0"/>
              <a:t>   {</a:t>
            </a:r>
          </a:p>
          <a:p>
            <a:pPr eaLnBrk="1" hangingPunct="1">
              <a:lnSpc>
                <a:spcPct val="130000"/>
              </a:lnSpc>
            </a:pPr>
            <a:r>
              <a:rPr lang="en-US" altLang="zh-CN" b="1" dirty="0"/>
              <a:t>If (t&gt;n) _</a:t>
            </a:r>
            <a:r>
              <a:rPr lang="en-US" altLang="zh-CN" b="1" u="sng" dirty="0"/>
              <a:t>①</a:t>
            </a:r>
            <a:endParaRPr lang="en-US" altLang="zh-CN" b="1" dirty="0"/>
          </a:p>
          <a:p>
            <a:pPr eaLnBrk="1" hangingPunct="1">
              <a:lnSpc>
                <a:spcPct val="130000"/>
              </a:lnSpc>
            </a:pPr>
            <a:r>
              <a:rPr lang="en-US" altLang="zh-CN" b="1" dirty="0"/>
              <a:t>else</a:t>
            </a:r>
          </a:p>
          <a:p>
            <a:pPr eaLnBrk="1" hangingPunct="1">
              <a:lnSpc>
                <a:spcPct val="130000"/>
              </a:lnSpc>
            </a:pPr>
            <a:r>
              <a:rPr lang="en-US" altLang="zh-CN" b="1" dirty="0"/>
              <a:t> for(</a:t>
            </a:r>
            <a:r>
              <a:rPr lang="en-US" altLang="zh-CN" b="1" dirty="0" err="1"/>
              <a:t>int</a:t>
            </a:r>
            <a:r>
              <a:rPr lang="en-US" altLang="zh-CN" b="1" dirty="0"/>
              <a:t> </a:t>
            </a:r>
            <a:r>
              <a:rPr lang="en-US" altLang="zh-CN" b="1" dirty="0" err="1"/>
              <a:t>i</a:t>
            </a:r>
            <a:r>
              <a:rPr lang="en-US" altLang="zh-CN" b="1" dirty="0"/>
              <a:t>=0;_</a:t>
            </a:r>
            <a:r>
              <a:rPr lang="en-US" altLang="zh-CN" b="1" u="sng" dirty="0"/>
              <a:t>②</a:t>
            </a:r>
            <a:r>
              <a:rPr lang="en-US" altLang="zh-CN" b="1" dirty="0"/>
              <a:t>_____;</a:t>
            </a:r>
            <a:r>
              <a:rPr lang="en-US" altLang="zh-CN" b="1" dirty="0" err="1"/>
              <a:t>i</a:t>
            </a:r>
            <a:r>
              <a:rPr lang="en-US" altLang="zh-CN" b="1" dirty="0"/>
              <a:t>++)</a:t>
            </a:r>
          </a:p>
          <a:p>
            <a:pPr eaLnBrk="1" hangingPunct="1">
              <a:lnSpc>
                <a:spcPct val="130000"/>
              </a:lnSpc>
            </a:pPr>
            <a:r>
              <a:rPr lang="en-US" altLang="zh-CN" b="1" dirty="0"/>
              <a:t>{_______</a:t>
            </a:r>
            <a:r>
              <a:rPr lang="en-US" altLang="zh-CN" b="1" u="sng" dirty="0"/>
              <a:t>③</a:t>
            </a:r>
            <a:r>
              <a:rPr lang="en-US" altLang="zh-CN" b="1" dirty="0"/>
              <a:t>_______;</a:t>
            </a:r>
          </a:p>
          <a:p>
            <a:pPr eaLnBrk="1" hangingPunct="1">
              <a:lnSpc>
                <a:spcPct val="130000"/>
              </a:lnSpc>
            </a:pPr>
            <a:r>
              <a:rPr lang="en-US" altLang="zh-CN" b="1" dirty="0"/>
              <a:t>if (constraint(t)&amp;&amp;bound(t))</a:t>
            </a:r>
          </a:p>
          <a:p>
            <a:pPr eaLnBrk="1" hangingPunct="1">
              <a:lnSpc>
                <a:spcPct val="130000"/>
              </a:lnSpc>
            </a:pPr>
            <a:r>
              <a:rPr lang="en-US" altLang="zh-CN" b="1" dirty="0"/>
              <a:t>______</a:t>
            </a:r>
            <a:r>
              <a:rPr lang="en-US" altLang="zh-CN" b="1" u="sng" dirty="0"/>
              <a:t>④</a:t>
            </a:r>
            <a:r>
              <a:rPr lang="en-US" altLang="zh-CN" b="1" dirty="0"/>
              <a:t>________;</a:t>
            </a:r>
          </a:p>
          <a:p>
            <a:pPr eaLnBrk="1" hangingPunct="1">
              <a:lnSpc>
                <a:spcPct val="130000"/>
              </a:lnSpc>
            </a:pPr>
            <a:r>
              <a:rPr lang="en-US" altLang="zh-CN" b="1" dirty="0"/>
              <a:t>}</a:t>
            </a:r>
          </a:p>
          <a:p>
            <a:pPr eaLnBrk="1" hangingPunct="1">
              <a:lnSpc>
                <a:spcPct val="130000"/>
              </a:lnSpc>
            </a:pPr>
            <a:r>
              <a:rPr lang="en-US" altLang="zh-CN" b="1" dirty="0"/>
              <a:t>}</a:t>
            </a:r>
          </a:p>
        </p:txBody>
      </p:sp>
      <p:sp>
        <p:nvSpPr>
          <p:cNvPr id="2" name="矩形 1"/>
          <p:cNvSpPr/>
          <p:nvPr/>
        </p:nvSpPr>
        <p:spPr>
          <a:xfrm>
            <a:off x="1115616" y="5877272"/>
            <a:ext cx="7110536" cy="572464"/>
          </a:xfrm>
          <a:prstGeom prst="rect">
            <a:avLst/>
          </a:prstGeom>
        </p:spPr>
        <p:txBody>
          <a:bodyPr wrap="square">
            <a:spAutoFit/>
          </a:bodyPr>
          <a:lstStyle/>
          <a:p>
            <a:pPr lvl="0">
              <a:lnSpc>
                <a:spcPct val="130000"/>
              </a:lnSpc>
            </a:pPr>
            <a:r>
              <a:rPr lang="zh-CN" altLang="en-US" sz="2400" dirty="0"/>
              <a:t>①   </a:t>
            </a:r>
            <a:r>
              <a:rPr lang="en-US" altLang="zh-CN" sz="2400" dirty="0"/>
              <a:t>output(x)  ② </a:t>
            </a:r>
            <a:r>
              <a:rPr lang="en-US" altLang="zh-CN" sz="2400" dirty="0" err="1"/>
              <a:t>i</a:t>
            </a:r>
            <a:r>
              <a:rPr lang="en-US" altLang="zh-CN" sz="2400" dirty="0"/>
              <a:t>&lt;=1 ③  x[t]=</a:t>
            </a:r>
            <a:r>
              <a:rPr lang="en-US" altLang="zh-CN" sz="2400" dirty="0" err="1"/>
              <a:t>i</a:t>
            </a:r>
            <a:r>
              <a:rPr lang="en-US" altLang="zh-CN" sz="2400" dirty="0"/>
              <a:t>  ④ backtrack(t+1)</a:t>
            </a:r>
          </a:p>
        </p:txBody>
      </p:sp>
    </p:spTree>
    <p:extLst>
      <p:ext uri="{BB962C8B-B14F-4D97-AF65-F5344CB8AC3E}">
        <p14:creationId xmlns:p14="http://schemas.microsoft.com/office/powerpoint/2010/main" val="19805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684213" y="476250"/>
            <a:ext cx="77755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a:t>3</a:t>
            </a:r>
            <a:r>
              <a:rPr lang="zh-CN" altLang="en-US" sz="2000" b="1"/>
              <a:t>、请完善下面用回溯法搜索排列树的一般算法描述</a:t>
            </a:r>
          </a:p>
          <a:p>
            <a:pPr eaLnBrk="1" hangingPunct="1"/>
            <a:r>
              <a:rPr lang="en-US" altLang="zh-CN" sz="2000" b="1"/>
              <a:t>void backtrack(int t)</a:t>
            </a:r>
          </a:p>
          <a:p>
            <a:pPr eaLnBrk="1" hangingPunct="1"/>
            <a:r>
              <a:rPr lang="en-US" altLang="zh-CN" sz="2000" b="1"/>
              <a:t>   {</a:t>
            </a:r>
          </a:p>
          <a:p>
            <a:pPr eaLnBrk="1" hangingPunct="1"/>
            <a:r>
              <a:rPr lang="en-US" altLang="zh-CN" sz="2000" b="1"/>
              <a:t>If (t&gt;n) output(x)</a:t>
            </a:r>
          </a:p>
          <a:p>
            <a:pPr eaLnBrk="1" hangingPunct="1"/>
            <a:r>
              <a:rPr lang="en-US" altLang="zh-CN" sz="2000" b="1"/>
              <a:t>else</a:t>
            </a:r>
          </a:p>
          <a:p>
            <a:pPr eaLnBrk="1" hangingPunct="1"/>
            <a:r>
              <a:rPr lang="en-US" altLang="zh-CN" sz="2000" b="1"/>
              <a:t> for(int i=__</a:t>
            </a:r>
            <a:r>
              <a:rPr lang="en-US" altLang="zh-CN" sz="2000" b="1" u="sng"/>
              <a:t>①</a:t>
            </a:r>
            <a:r>
              <a:rPr lang="en-US" altLang="zh-CN" sz="2000" b="1"/>
              <a:t>__;____</a:t>
            </a:r>
            <a:r>
              <a:rPr lang="en-US" altLang="zh-CN" sz="2000" b="1" u="sng"/>
              <a:t>②</a:t>
            </a:r>
            <a:r>
              <a:rPr lang="en-US" altLang="zh-CN" sz="2000" b="1"/>
              <a:t>_____;i++)</a:t>
            </a:r>
          </a:p>
          <a:p>
            <a:pPr eaLnBrk="1" hangingPunct="1"/>
            <a:r>
              <a:rPr lang="en-US" altLang="zh-CN" sz="2000" b="1"/>
              <a:t>{_______</a:t>
            </a:r>
            <a:r>
              <a:rPr lang="en-US" altLang="zh-CN" sz="2000" b="1" u="sng"/>
              <a:t>③</a:t>
            </a:r>
            <a:r>
              <a:rPr lang="en-US" altLang="zh-CN" sz="2000" b="1"/>
              <a:t>_______;</a:t>
            </a:r>
          </a:p>
          <a:p>
            <a:pPr eaLnBrk="1" hangingPunct="1"/>
            <a:r>
              <a:rPr lang="en-US" altLang="zh-CN" sz="2000" b="1"/>
              <a:t>if (constraint(t)&amp;&amp;bound(t)) backtrack(t+1);</a:t>
            </a:r>
          </a:p>
          <a:p>
            <a:pPr eaLnBrk="1" hangingPunct="1"/>
            <a:r>
              <a:rPr lang="en-US" altLang="zh-CN" sz="2000" b="1"/>
              <a:t>______</a:t>
            </a:r>
            <a:r>
              <a:rPr lang="en-US" altLang="zh-CN" sz="2000" b="1" u="sng"/>
              <a:t>④</a:t>
            </a:r>
            <a:r>
              <a:rPr lang="en-US" altLang="zh-CN" sz="2000" b="1"/>
              <a:t>________;</a:t>
            </a:r>
          </a:p>
          <a:p>
            <a:pPr eaLnBrk="1" hangingPunct="1"/>
            <a:r>
              <a:rPr lang="en-US" altLang="zh-CN" sz="2000" b="1"/>
              <a:t>}</a:t>
            </a:r>
          </a:p>
          <a:p>
            <a:pPr eaLnBrk="1" hangingPunct="1"/>
            <a:r>
              <a:rPr lang="en-US" altLang="zh-CN" sz="2000" b="1"/>
              <a:t>}</a:t>
            </a:r>
          </a:p>
        </p:txBody>
      </p:sp>
      <p:sp>
        <p:nvSpPr>
          <p:cNvPr id="40963" name="Text Box 5"/>
          <p:cNvSpPr txBox="1">
            <a:spLocks noChangeArrowheads="1"/>
          </p:cNvSpPr>
          <p:nvPr/>
        </p:nvSpPr>
        <p:spPr bwMode="auto">
          <a:xfrm>
            <a:off x="539750" y="4869160"/>
            <a:ext cx="80645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lang="zh-CN" altLang="en-US" sz="2400" b="1" dirty="0"/>
              <a:t>参考答案</a:t>
            </a:r>
          </a:p>
          <a:p>
            <a:pPr eaLnBrk="1" hangingPunct="1">
              <a:lnSpc>
                <a:spcPct val="130000"/>
              </a:lnSpc>
            </a:pPr>
            <a:r>
              <a:rPr lang="zh-CN" altLang="en-US" sz="2400" b="1" dirty="0"/>
              <a:t>①  </a:t>
            </a:r>
            <a:r>
              <a:rPr lang="en-US" altLang="zh-CN" sz="2400" b="1" dirty="0"/>
              <a:t>t;  ②  </a:t>
            </a:r>
            <a:r>
              <a:rPr lang="en-US" altLang="zh-CN" sz="2400" b="1" dirty="0" err="1"/>
              <a:t>i</a:t>
            </a:r>
            <a:r>
              <a:rPr lang="en-US" altLang="zh-CN" sz="2400" b="1" dirty="0"/>
              <a:t>&lt;=n;  ③  swap(x[t],x[</a:t>
            </a:r>
            <a:r>
              <a:rPr lang="en-US" altLang="zh-CN" sz="2400" b="1" dirty="0" err="1"/>
              <a:t>i</a:t>
            </a:r>
            <a:r>
              <a:rPr lang="en-US" altLang="zh-CN" sz="2400" b="1" dirty="0"/>
              <a:t>]);④ swap(x[t],x[</a:t>
            </a:r>
            <a:r>
              <a:rPr lang="en-US" altLang="zh-CN" sz="2400" b="1" dirty="0" err="1"/>
              <a:t>i</a:t>
            </a:r>
            <a:r>
              <a:rPr lang="en-US" altLang="zh-CN" sz="2400" b="1" dirty="0"/>
              <a:t>]); </a:t>
            </a:r>
          </a:p>
        </p:txBody>
      </p:sp>
    </p:spTree>
    <p:extLst>
      <p:ext uri="{BB962C8B-B14F-4D97-AF65-F5344CB8AC3E}">
        <p14:creationId xmlns:p14="http://schemas.microsoft.com/office/powerpoint/2010/main" val="30402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fade">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611188" y="692150"/>
            <a:ext cx="80645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lang="en-US" altLang="zh-CN" sz="2400" dirty="0"/>
              <a:t>1</a:t>
            </a:r>
            <a:r>
              <a:rPr lang="zh-CN" altLang="en-US" sz="2400" b="1" dirty="0"/>
              <a:t>、一辆汽车加满油后可行驶</a:t>
            </a:r>
            <a:r>
              <a:rPr lang="en-US" altLang="zh-CN" sz="2400" b="1" dirty="0"/>
              <a:t>n </a:t>
            </a:r>
            <a:r>
              <a:rPr lang="zh-CN" altLang="en-US" sz="2400" b="1" dirty="0"/>
              <a:t>公里。旅途中有若干个加油站。设计一个有效算法，指出应在哪些加油站停靠加油，使沿途加油次数最少。并证明算法能产生一个最优解。编程任务，对于给定的</a:t>
            </a:r>
            <a:r>
              <a:rPr lang="en-US" altLang="zh-CN" sz="2400" b="1" dirty="0"/>
              <a:t>n</a:t>
            </a:r>
            <a:r>
              <a:rPr lang="zh-CN" altLang="en-US" sz="2400" b="1" dirty="0"/>
              <a:t>和</a:t>
            </a:r>
            <a:r>
              <a:rPr lang="en-US" altLang="zh-CN" sz="2400" b="1" dirty="0"/>
              <a:t>k+1</a:t>
            </a:r>
            <a:r>
              <a:rPr lang="zh-CN" altLang="en-US" sz="2400" b="1" dirty="0"/>
              <a:t>个加油站位置，编程计算出最少加油次数。其中约定第</a:t>
            </a:r>
            <a:r>
              <a:rPr lang="en-US" altLang="zh-CN" sz="2400" b="1" dirty="0"/>
              <a:t>0</a:t>
            </a:r>
            <a:r>
              <a:rPr lang="zh-CN" altLang="en-US" sz="2400" b="1" dirty="0"/>
              <a:t>个加油站表示出发地，汽车已加满油。第</a:t>
            </a:r>
            <a:r>
              <a:rPr lang="en-US" altLang="zh-CN" sz="2400" b="1" dirty="0"/>
              <a:t>k</a:t>
            </a:r>
            <a:r>
              <a:rPr lang="zh-CN" altLang="en-US" sz="2400" b="1" dirty="0"/>
              <a:t>个加油站表示目的地，有数组</a:t>
            </a:r>
            <a:r>
              <a:rPr lang="en-US" altLang="zh-CN" sz="2400" b="1" dirty="0"/>
              <a:t>x </a:t>
            </a:r>
            <a:r>
              <a:rPr lang="zh-CN" altLang="en-US" sz="2400" b="1" dirty="0"/>
              <a:t>的下标表示加油站号，数组</a:t>
            </a:r>
            <a:r>
              <a:rPr lang="en-US" altLang="zh-CN" sz="2400" b="1" dirty="0"/>
              <a:t>x[</a:t>
            </a:r>
            <a:r>
              <a:rPr lang="en-US" altLang="zh-CN" sz="2400" b="1" dirty="0" err="1"/>
              <a:t>i</a:t>
            </a:r>
            <a:r>
              <a:rPr lang="en-US" altLang="zh-CN" sz="2400" b="1" dirty="0"/>
              <a:t>]</a:t>
            </a:r>
            <a:r>
              <a:rPr lang="zh-CN" altLang="en-US" sz="2400" b="1" dirty="0"/>
              <a:t>元素对应的值表示</a:t>
            </a:r>
            <a:r>
              <a:rPr lang="en-US" altLang="zh-CN" sz="2400" b="1" dirty="0" err="1"/>
              <a:t>i</a:t>
            </a:r>
            <a:r>
              <a:rPr lang="zh-CN" altLang="en-US" sz="2400" b="1" dirty="0"/>
              <a:t>加油站到</a:t>
            </a:r>
            <a:r>
              <a:rPr lang="en-US" altLang="zh-CN" sz="2400" b="1" dirty="0"/>
              <a:t>i+1</a:t>
            </a:r>
            <a:r>
              <a:rPr lang="zh-CN" altLang="en-US" sz="2400" b="1" dirty="0"/>
              <a:t>加油站之间的距离。 </a:t>
            </a:r>
          </a:p>
        </p:txBody>
      </p:sp>
      <p:grpSp>
        <p:nvGrpSpPr>
          <p:cNvPr id="52227" name="Group 22"/>
          <p:cNvGrpSpPr>
            <a:grpSpLocks/>
          </p:cNvGrpSpPr>
          <p:nvPr/>
        </p:nvGrpSpPr>
        <p:grpSpPr bwMode="auto">
          <a:xfrm>
            <a:off x="1187450" y="5002213"/>
            <a:ext cx="6265863" cy="803275"/>
            <a:chOff x="748" y="3151"/>
            <a:chExt cx="3947" cy="506"/>
          </a:xfrm>
        </p:grpSpPr>
        <p:sp>
          <p:nvSpPr>
            <p:cNvPr id="52228" name="Line 14"/>
            <p:cNvSpPr>
              <a:spLocks noChangeShapeType="1"/>
            </p:cNvSpPr>
            <p:nvPr/>
          </p:nvSpPr>
          <p:spPr bwMode="auto">
            <a:xfrm>
              <a:off x="3198" y="3430"/>
              <a:ext cx="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29" name="Group 21"/>
            <p:cNvGrpSpPr>
              <a:grpSpLocks/>
            </p:cNvGrpSpPr>
            <p:nvPr/>
          </p:nvGrpSpPr>
          <p:grpSpPr bwMode="auto">
            <a:xfrm>
              <a:off x="748" y="3151"/>
              <a:ext cx="3947" cy="506"/>
              <a:chOff x="748" y="3151"/>
              <a:chExt cx="3947" cy="506"/>
            </a:xfrm>
          </p:grpSpPr>
          <p:sp>
            <p:nvSpPr>
              <p:cNvPr id="52230" name="Oval 5"/>
              <p:cNvSpPr>
                <a:spLocks noChangeArrowheads="1"/>
              </p:cNvSpPr>
              <p:nvPr/>
            </p:nvSpPr>
            <p:spPr bwMode="auto">
              <a:xfrm>
                <a:off x="748" y="3339"/>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t>0</a:t>
                </a:r>
              </a:p>
            </p:txBody>
          </p:sp>
          <p:sp>
            <p:nvSpPr>
              <p:cNvPr id="52231" name="Oval 6"/>
              <p:cNvSpPr>
                <a:spLocks noChangeArrowheads="1"/>
              </p:cNvSpPr>
              <p:nvPr/>
            </p:nvSpPr>
            <p:spPr bwMode="auto">
              <a:xfrm>
                <a:off x="2154" y="3339"/>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t>2</a:t>
                </a:r>
              </a:p>
            </p:txBody>
          </p:sp>
          <p:sp>
            <p:nvSpPr>
              <p:cNvPr id="52232" name="Oval 7"/>
              <p:cNvSpPr>
                <a:spLocks noChangeArrowheads="1"/>
              </p:cNvSpPr>
              <p:nvPr/>
            </p:nvSpPr>
            <p:spPr bwMode="auto">
              <a:xfrm>
                <a:off x="4377" y="3294"/>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t>5</a:t>
                </a:r>
              </a:p>
            </p:txBody>
          </p:sp>
          <p:sp>
            <p:nvSpPr>
              <p:cNvPr id="52233" name="Oval 8"/>
              <p:cNvSpPr>
                <a:spLocks noChangeArrowheads="1"/>
              </p:cNvSpPr>
              <p:nvPr/>
            </p:nvSpPr>
            <p:spPr bwMode="auto">
              <a:xfrm>
                <a:off x="3560" y="3294"/>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t>4</a:t>
                </a:r>
              </a:p>
            </p:txBody>
          </p:sp>
          <p:sp>
            <p:nvSpPr>
              <p:cNvPr id="52234" name="Oval 9"/>
              <p:cNvSpPr>
                <a:spLocks noChangeArrowheads="1"/>
              </p:cNvSpPr>
              <p:nvPr/>
            </p:nvSpPr>
            <p:spPr bwMode="auto">
              <a:xfrm>
                <a:off x="2880" y="3294"/>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t>3</a:t>
                </a:r>
              </a:p>
            </p:txBody>
          </p:sp>
          <p:sp>
            <p:nvSpPr>
              <p:cNvPr id="52235" name="Oval 10"/>
              <p:cNvSpPr>
                <a:spLocks noChangeArrowheads="1"/>
              </p:cNvSpPr>
              <p:nvPr/>
            </p:nvSpPr>
            <p:spPr bwMode="auto">
              <a:xfrm>
                <a:off x="1429" y="3339"/>
                <a:ext cx="318" cy="31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t>1</a:t>
                </a:r>
              </a:p>
            </p:txBody>
          </p:sp>
          <p:sp>
            <p:nvSpPr>
              <p:cNvPr id="52236" name="Line 11"/>
              <p:cNvSpPr>
                <a:spLocks noChangeShapeType="1"/>
              </p:cNvSpPr>
              <p:nvPr/>
            </p:nvSpPr>
            <p:spPr bwMode="auto">
              <a:xfrm>
                <a:off x="1066" y="3475"/>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12"/>
              <p:cNvSpPr>
                <a:spLocks noChangeShapeType="1"/>
              </p:cNvSpPr>
              <p:nvPr/>
            </p:nvSpPr>
            <p:spPr bwMode="auto">
              <a:xfrm>
                <a:off x="1746" y="3475"/>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13"/>
              <p:cNvSpPr>
                <a:spLocks noChangeShapeType="1"/>
              </p:cNvSpPr>
              <p:nvPr/>
            </p:nvSpPr>
            <p:spPr bwMode="auto">
              <a:xfrm>
                <a:off x="2472" y="3475"/>
                <a:ext cx="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15"/>
              <p:cNvSpPr>
                <a:spLocks noChangeShapeType="1"/>
              </p:cNvSpPr>
              <p:nvPr/>
            </p:nvSpPr>
            <p:spPr bwMode="auto">
              <a:xfrm>
                <a:off x="3878" y="3475"/>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Text Box 16"/>
              <p:cNvSpPr txBox="1">
                <a:spLocks noChangeArrowheads="1"/>
              </p:cNvSpPr>
              <p:nvPr/>
            </p:nvSpPr>
            <p:spPr bwMode="auto">
              <a:xfrm>
                <a:off x="1111" y="3197"/>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30</a:t>
                </a:r>
              </a:p>
            </p:txBody>
          </p:sp>
          <p:sp>
            <p:nvSpPr>
              <p:cNvPr id="52241" name="Text Box 17"/>
              <p:cNvSpPr txBox="1">
                <a:spLocks noChangeArrowheads="1"/>
              </p:cNvSpPr>
              <p:nvPr/>
            </p:nvSpPr>
            <p:spPr bwMode="auto">
              <a:xfrm>
                <a:off x="1837" y="324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40</a:t>
                </a:r>
              </a:p>
            </p:txBody>
          </p:sp>
          <p:sp>
            <p:nvSpPr>
              <p:cNvPr id="52242" name="Text Box 18"/>
              <p:cNvSpPr txBox="1">
                <a:spLocks noChangeArrowheads="1"/>
              </p:cNvSpPr>
              <p:nvPr/>
            </p:nvSpPr>
            <p:spPr bwMode="auto">
              <a:xfrm>
                <a:off x="2517" y="319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80</a:t>
                </a:r>
              </a:p>
            </p:txBody>
          </p:sp>
          <p:sp>
            <p:nvSpPr>
              <p:cNvPr id="52243" name="Text Box 19"/>
              <p:cNvSpPr txBox="1">
                <a:spLocks noChangeArrowheads="1"/>
              </p:cNvSpPr>
              <p:nvPr/>
            </p:nvSpPr>
            <p:spPr bwMode="auto">
              <a:xfrm>
                <a:off x="3198" y="3151"/>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12</a:t>
                </a:r>
              </a:p>
            </p:txBody>
          </p:sp>
          <p:sp>
            <p:nvSpPr>
              <p:cNvPr id="52244" name="Text Box 20"/>
              <p:cNvSpPr txBox="1">
                <a:spLocks noChangeArrowheads="1"/>
              </p:cNvSpPr>
              <p:nvPr/>
            </p:nvSpPr>
            <p:spPr bwMode="auto">
              <a:xfrm>
                <a:off x="3969" y="319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t>50</a:t>
                </a:r>
              </a:p>
            </p:txBody>
          </p:sp>
        </p:grpSp>
      </p:grpSp>
      <p:sp>
        <p:nvSpPr>
          <p:cNvPr id="21" name="Text Box 4"/>
          <p:cNvSpPr txBox="1">
            <a:spLocks noChangeArrowheads="1"/>
          </p:cNvSpPr>
          <p:nvPr/>
        </p:nvSpPr>
        <p:spPr bwMode="auto">
          <a:xfrm>
            <a:off x="468313" y="131762"/>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a:t>五</a:t>
            </a:r>
            <a:r>
              <a:rPr lang="zh-CN" altLang="en-US" sz="2800" b="1" dirty="0"/>
              <a:t>、算法设计</a:t>
            </a:r>
            <a:r>
              <a:rPr lang="zh-CN" altLang="en-US" dirty="0"/>
              <a:t> </a:t>
            </a:r>
          </a:p>
        </p:txBody>
      </p:sp>
    </p:spTree>
    <p:extLst>
      <p:ext uri="{BB962C8B-B14F-4D97-AF65-F5344CB8AC3E}">
        <p14:creationId xmlns:p14="http://schemas.microsoft.com/office/powerpoint/2010/main" val="33718961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539750" y="620713"/>
            <a:ext cx="799306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该问题属于贪心算法问题。贪心策略是最远加油站优先。</a:t>
            </a:r>
          </a:p>
          <a:p>
            <a:pPr eaLnBrk="1" hangingPunct="1"/>
            <a:r>
              <a:rPr lang="en-US" altLang="zh-CN" sz="2400" dirty="0"/>
              <a:t>public static </a:t>
            </a:r>
            <a:r>
              <a:rPr lang="en-US" altLang="zh-CN" sz="2400" dirty="0" err="1"/>
              <a:t>int</a:t>
            </a:r>
            <a:r>
              <a:rPr lang="en-US" altLang="zh-CN" sz="2400" dirty="0"/>
              <a:t> greedy(</a:t>
            </a:r>
            <a:r>
              <a:rPr lang="en-US" altLang="zh-CN" sz="2400" dirty="0" err="1"/>
              <a:t>int</a:t>
            </a:r>
            <a:r>
              <a:rPr lang="en-US" altLang="zh-CN" sz="2400" dirty="0"/>
              <a:t> x[ ],</a:t>
            </a:r>
            <a:r>
              <a:rPr lang="en-US" altLang="zh-CN" sz="2400" dirty="0" err="1"/>
              <a:t>int</a:t>
            </a:r>
            <a:r>
              <a:rPr lang="en-US" altLang="zh-CN" sz="2400" dirty="0"/>
              <a:t> </a:t>
            </a:r>
            <a:r>
              <a:rPr lang="en-US" altLang="zh-CN" sz="2400" dirty="0" err="1"/>
              <a:t>n,int</a:t>
            </a:r>
            <a:r>
              <a:rPr lang="en-US" altLang="zh-CN" sz="2400" dirty="0"/>
              <a:t> k)</a:t>
            </a:r>
          </a:p>
          <a:p>
            <a:pPr eaLnBrk="1" hangingPunct="1"/>
            <a:r>
              <a:rPr lang="en-US" altLang="zh-CN" sz="2400" dirty="0"/>
              <a:t>{</a:t>
            </a:r>
          </a:p>
          <a:p>
            <a:pPr eaLnBrk="1" hangingPunct="1"/>
            <a:r>
              <a:rPr lang="en-US" altLang="zh-CN" sz="2400" dirty="0"/>
              <a:t>    </a:t>
            </a:r>
            <a:r>
              <a:rPr lang="en-US" altLang="zh-CN" sz="2400" dirty="0" err="1"/>
              <a:t>int</a:t>
            </a:r>
            <a:r>
              <a:rPr lang="en-US" altLang="zh-CN" sz="2400" dirty="0"/>
              <a:t> sum=0;</a:t>
            </a:r>
          </a:p>
          <a:p>
            <a:pPr eaLnBrk="1" hangingPunct="1"/>
            <a:r>
              <a:rPr lang="en-US" altLang="zh-CN" sz="2400" dirty="0"/>
              <a:t>    for(</a:t>
            </a:r>
            <a:r>
              <a:rPr lang="en-US" altLang="zh-CN" sz="2400" dirty="0" err="1"/>
              <a:t>int</a:t>
            </a:r>
            <a:r>
              <a:rPr lang="en-US" altLang="zh-CN" sz="2400" dirty="0"/>
              <a:t> j=0;j&lt;k+1;j++)</a:t>
            </a:r>
          </a:p>
          <a:p>
            <a:pPr eaLnBrk="1" hangingPunct="1"/>
            <a:r>
              <a:rPr lang="en-US" altLang="zh-CN" sz="2400" dirty="0"/>
              <a:t>         if(x[j]&gt;n){</a:t>
            </a:r>
          </a:p>
          <a:p>
            <a:pPr eaLnBrk="1" hangingPunct="1"/>
            <a:r>
              <a:rPr lang="en-US" altLang="zh-CN" sz="2400" dirty="0"/>
              <a:t>            </a:t>
            </a:r>
            <a:r>
              <a:rPr lang="en-US" altLang="zh-CN" sz="2400" dirty="0" err="1"/>
              <a:t>System.out.println</a:t>
            </a:r>
            <a:r>
              <a:rPr lang="en-US" altLang="zh-CN" sz="2400" dirty="0"/>
              <a:t>(“no solution!”);</a:t>
            </a:r>
          </a:p>
          <a:p>
            <a:pPr eaLnBrk="1" hangingPunct="1"/>
            <a:r>
              <a:rPr lang="en-US" altLang="zh-CN" sz="2400" dirty="0"/>
              <a:t>            return -1;</a:t>
            </a:r>
          </a:p>
          <a:p>
            <a:pPr eaLnBrk="1" hangingPunct="1"/>
            <a:r>
              <a:rPr lang="en-US" altLang="zh-CN" sz="2400" dirty="0"/>
              <a:t>    }</a:t>
            </a:r>
          </a:p>
          <a:p>
            <a:pPr eaLnBrk="1" hangingPunct="1"/>
            <a:r>
              <a:rPr lang="en-US" altLang="zh-CN" sz="2400" dirty="0"/>
              <a:t>   for(</a:t>
            </a:r>
            <a:r>
              <a:rPr lang="en-US" altLang="zh-CN" sz="2400" dirty="0" err="1"/>
              <a:t>int</a:t>
            </a:r>
            <a:r>
              <a:rPr lang="en-US" altLang="zh-CN" sz="2400" dirty="0"/>
              <a:t> </a:t>
            </a:r>
            <a:r>
              <a:rPr lang="en-US" altLang="zh-CN" sz="2400" dirty="0" err="1"/>
              <a:t>i</a:t>
            </a:r>
            <a:r>
              <a:rPr lang="en-US" altLang="zh-CN" sz="2400" dirty="0"/>
              <a:t>=0,s=0;i&lt;k+1;i++){</a:t>
            </a:r>
          </a:p>
          <a:p>
            <a:pPr eaLnBrk="1" hangingPunct="1"/>
            <a:r>
              <a:rPr lang="en-US" altLang="zh-CN" sz="2400" dirty="0"/>
              <a:t>      s+=x[</a:t>
            </a:r>
            <a:r>
              <a:rPr lang="en-US" altLang="zh-CN" sz="2400" dirty="0" err="1"/>
              <a:t>i</a:t>
            </a:r>
            <a:r>
              <a:rPr lang="en-US" altLang="zh-CN" sz="2400" dirty="0"/>
              <a:t>];</a:t>
            </a:r>
          </a:p>
          <a:p>
            <a:pPr eaLnBrk="1" hangingPunct="1"/>
            <a:r>
              <a:rPr lang="en-US" altLang="zh-CN" sz="2400" dirty="0"/>
              <a:t>       if(s&gt;n){sum++;s=x[</a:t>
            </a:r>
            <a:r>
              <a:rPr lang="en-US" altLang="zh-CN" sz="2400" dirty="0" err="1"/>
              <a:t>i</a:t>
            </a:r>
            <a:r>
              <a:rPr lang="en-US" altLang="zh-CN" sz="2400"/>
              <a:t>]}</a:t>
            </a:r>
            <a:endParaRPr lang="en-US" altLang="zh-CN" sz="2400" dirty="0"/>
          </a:p>
          <a:p>
            <a:pPr eaLnBrk="1" hangingPunct="1"/>
            <a:r>
              <a:rPr lang="en-US" altLang="zh-CN" sz="2400" dirty="0"/>
              <a:t>}</a:t>
            </a:r>
          </a:p>
          <a:p>
            <a:pPr eaLnBrk="1" hangingPunct="1"/>
            <a:r>
              <a:rPr lang="en-US" altLang="zh-CN" sz="2400" dirty="0"/>
              <a:t>   return sum;</a:t>
            </a:r>
          </a:p>
          <a:p>
            <a:pPr eaLnBrk="1" hangingPunct="1"/>
            <a:r>
              <a:rPr lang="en-US" altLang="zh-CN" sz="2400" dirty="0"/>
              <a:t>}</a:t>
            </a:r>
          </a:p>
        </p:txBody>
      </p:sp>
    </p:spTree>
    <p:extLst>
      <p:ext uri="{BB962C8B-B14F-4D97-AF65-F5344CB8AC3E}">
        <p14:creationId xmlns:p14="http://schemas.microsoft.com/office/powerpoint/2010/main" val="18715773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423888315"/>
              </p:ext>
            </p:extLst>
          </p:nvPr>
        </p:nvGraphicFramePr>
        <p:xfrm>
          <a:off x="395536" y="2420888"/>
          <a:ext cx="4320480" cy="2194560"/>
        </p:xfrm>
        <a:graphic>
          <a:graphicData uri="http://schemas.openxmlformats.org/drawingml/2006/table">
            <a:tbl>
              <a:tblPr>
                <a:tableStyleId>{5C22544A-7EE6-4342-B048-85BDC9FD1C3A}</a:tableStyleId>
              </a:tblPr>
              <a:tblGrid>
                <a:gridCol w="841010">
                  <a:extLst>
                    <a:ext uri="{9D8B030D-6E8A-4147-A177-3AD203B41FA5}">
                      <a16:colId xmlns:a16="http://schemas.microsoft.com/office/drawing/2014/main" val="14039078"/>
                    </a:ext>
                  </a:extLst>
                </a:gridCol>
                <a:gridCol w="1032297">
                  <a:extLst>
                    <a:ext uri="{9D8B030D-6E8A-4147-A177-3AD203B41FA5}">
                      <a16:colId xmlns:a16="http://schemas.microsoft.com/office/drawing/2014/main" val="3525980100"/>
                    </a:ext>
                  </a:extLst>
                </a:gridCol>
                <a:gridCol w="1105955">
                  <a:extLst>
                    <a:ext uri="{9D8B030D-6E8A-4147-A177-3AD203B41FA5}">
                      <a16:colId xmlns:a16="http://schemas.microsoft.com/office/drawing/2014/main" val="4270662288"/>
                    </a:ext>
                  </a:extLst>
                </a:gridCol>
                <a:gridCol w="1341218">
                  <a:extLst>
                    <a:ext uri="{9D8B030D-6E8A-4147-A177-3AD203B41FA5}">
                      <a16:colId xmlns:a16="http://schemas.microsoft.com/office/drawing/2014/main" val="1418712801"/>
                    </a:ext>
                  </a:extLst>
                </a:gridCol>
              </a:tblGrid>
              <a:tr h="238125">
                <a:tc>
                  <a:txBody>
                    <a:bodyPr/>
                    <a:lstStyle/>
                    <a:p>
                      <a:pPr algn="ctr">
                        <a:lnSpc>
                          <a:spcPct val="100000"/>
                        </a:lnSpc>
                        <a:spcAft>
                          <a:spcPts val="0"/>
                        </a:spcAft>
                      </a:pPr>
                      <a:r>
                        <a:rPr lang="zh-CN" sz="2400" kern="100">
                          <a:effectLst/>
                        </a:rPr>
                        <a:t>物品</a:t>
                      </a:r>
                      <a:endParaRPr lang="zh-CN" sz="1800" kern="100">
                        <a:effectLst/>
                      </a:endParaRPr>
                    </a:p>
                    <a:p>
                      <a:pPr algn="ctr">
                        <a:lnSpc>
                          <a:spcPct val="100000"/>
                        </a:lnSpc>
                        <a:spcAft>
                          <a:spcPts val="0"/>
                        </a:spcAft>
                      </a:pPr>
                      <a:r>
                        <a:rPr lang="en-US" sz="2400" kern="100">
                          <a:effectLst/>
                        </a:rPr>
                        <a:t>i</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ctr">
                        <a:lnSpc>
                          <a:spcPct val="100000"/>
                        </a:lnSpc>
                        <a:spcAft>
                          <a:spcPts val="0"/>
                        </a:spcAft>
                      </a:pPr>
                      <a:r>
                        <a:rPr lang="zh-CN" sz="2400" kern="100">
                          <a:effectLst/>
                        </a:rPr>
                        <a:t>重量</a:t>
                      </a:r>
                      <a:r>
                        <a:rPr lang="en-US" sz="2400" kern="100">
                          <a:effectLst/>
                        </a:rPr>
                        <a:t> wi</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ctr">
                        <a:lnSpc>
                          <a:spcPct val="100000"/>
                        </a:lnSpc>
                        <a:spcAft>
                          <a:spcPts val="0"/>
                        </a:spcAft>
                      </a:pPr>
                      <a:r>
                        <a:rPr lang="zh-CN" sz="2400" kern="100" dirty="0">
                          <a:effectLst/>
                        </a:rPr>
                        <a:t>价值</a:t>
                      </a:r>
                      <a:r>
                        <a:rPr lang="en-US" sz="2400" kern="100" dirty="0">
                          <a:effectLst/>
                        </a:rPr>
                        <a:t> vi</a:t>
                      </a:r>
                      <a:endParaRPr lang="zh-CN" sz="1800" kern="100" dirty="0">
                        <a:effectLst/>
                        <a:latin typeface="Times New Roman" panose="02020603050405020304" pitchFamily="18" charset="0"/>
                        <a:ea typeface="宋体" panose="02010600030101010101" pitchFamily="2" charset="-122"/>
                      </a:endParaRPr>
                    </a:p>
                  </a:txBody>
                  <a:tcPr marL="0" marR="0" marT="0" marB="0"/>
                </a:tc>
                <a:tc>
                  <a:txBody>
                    <a:bodyPr/>
                    <a:lstStyle/>
                    <a:p>
                      <a:pPr marL="228600" algn="ctr">
                        <a:lnSpc>
                          <a:spcPct val="100000"/>
                        </a:lnSpc>
                        <a:spcAft>
                          <a:spcPts val="0"/>
                        </a:spcAft>
                      </a:pPr>
                      <a:r>
                        <a:rPr lang="zh-CN" sz="2400" kern="100">
                          <a:effectLst/>
                        </a:rPr>
                        <a:t>承重量</a:t>
                      </a:r>
                      <a:r>
                        <a:rPr lang="en-US" sz="2400" kern="100">
                          <a:effectLst/>
                        </a:rPr>
                        <a:t> W</a:t>
                      </a:r>
                      <a:endParaRPr lang="zh-CN" sz="1800" kern="100">
                        <a:effectLst/>
                        <a:latin typeface="Times New Roman" panose="02020603050405020304" pitchFamily="18" charset="0"/>
                        <a:ea typeface="宋体" panose="02010600030101010101" pitchFamily="2" charset="-122"/>
                      </a:endParaRPr>
                    </a:p>
                  </a:txBody>
                  <a:tcPr marL="0" marR="0" marT="0" marB="0"/>
                </a:tc>
                <a:extLst>
                  <a:ext uri="{0D108BD9-81ED-4DB2-BD59-A6C34878D82A}">
                    <a16:rowId xmlns:a16="http://schemas.microsoft.com/office/drawing/2014/main" val="300212355"/>
                  </a:ext>
                </a:extLst>
              </a:tr>
              <a:tr h="238125">
                <a:tc>
                  <a:txBody>
                    <a:bodyPr/>
                    <a:lstStyle/>
                    <a:p>
                      <a:pPr marL="228600" algn="l">
                        <a:lnSpc>
                          <a:spcPct val="100000"/>
                        </a:lnSpc>
                        <a:spcAft>
                          <a:spcPts val="0"/>
                        </a:spcAft>
                      </a:pPr>
                      <a:r>
                        <a:rPr lang="en-US" sz="2400" kern="100">
                          <a:effectLst/>
                        </a:rPr>
                        <a:t>1</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w1=2</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dirty="0">
                          <a:effectLst/>
                        </a:rPr>
                        <a:t>v1=12</a:t>
                      </a:r>
                      <a:endParaRPr lang="zh-CN" sz="1800" kern="100" dirty="0">
                        <a:effectLst/>
                        <a:latin typeface="Times New Roman" panose="02020603050405020304" pitchFamily="18" charset="0"/>
                        <a:ea typeface="宋体" panose="02010600030101010101" pitchFamily="2" charset="-122"/>
                      </a:endParaRPr>
                    </a:p>
                  </a:txBody>
                  <a:tcPr marL="0" marR="0" marT="0" marB="0"/>
                </a:tc>
                <a:tc rowSpan="4">
                  <a:txBody>
                    <a:bodyPr/>
                    <a:lstStyle/>
                    <a:p>
                      <a:pPr marL="228600" algn="l">
                        <a:lnSpc>
                          <a:spcPct val="100000"/>
                        </a:lnSpc>
                        <a:spcAft>
                          <a:spcPts val="0"/>
                        </a:spcAft>
                      </a:pPr>
                      <a:r>
                        <a:rPr lang="en-US" sz="2400" kern="100" dirty="0">
                          <a:effectLst/>
                        </a:rPr>
                        <a:t>W=5</a:t>
                      </a:r>
                      <a:endParaRPr lang="zh-CN" sz="18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314976620"/>
                  </a:ext>
                </a:extLst>
              </a:tr>
              <a:tr h="238125">
                <a:tc>
                  <a:txBody>
                    <a:bodyPr/>
                    <a:lstStyle/>
                    <a:p>
                      <a:pPr marL="228600" algn="l">
                        <a:lnSpc>
                          <a:spcPct val="100000"/>
                        </a:lnSpc>
                        <a:spcAft>
                          <a:spcPts val="0"/>
                        </a:spcAft>
                      </a:pPr>
                      <a:r>
                        <a:rPr lang="en-US" sz="2400" kern="100">
                          <a:effectLst/>
                        </a:rPr>
                        <a:t>2</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w2=1</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v2=10</a:t>
                      </a:r>
                      <a:endParaRPr lang="zh-CN" sz="1800" kern="100">
                        <a:effectLst/>
                        <a:latin typeface="Times New Roman" panose="02020603050405020304" pitchFamily="18" charset="0"/>
                        <a:ea typeface="宋体" panose="02010600030101010101" pitchFamily="2" charset="-122"/>
                      </a:endParaRPr>
                    </a:p>
                  </a:txBody>
                  <a:tcPr marL="0" marR="0" marT="0" marB="0"/>
                </a:tc>
                <a:tc vMerge="1">
                  <a:txBody>
                    <a:bodyPr/>
                    <a:lstStyle/>
                    <a:p>
                      <a:endParaRPr lang="zh-CN" altLang="en-US"/>
                    </a:p>
                  </a:txBody>
                  <a:tcPr/>
                </a:tc>
                <a:extLst>
                  <a:ext uri="{0D108BD9-81ED-4DB2-BD59-A6C34878D82A}">
                    <a16:rowId xmlns:a16="http://schemas.microsoft.com/office/drawing/2014/main" val="2435558266"/>
                  </a:ext>
                </a:extLst>
              </a:tr>
              <a:tr h="238125">
                <a:tc>
                  <a:txBody>
                    <a:bodyPr/>
                    <a:lstStyle/>
                    <a:p>
                      <a:pPr marL="228600" algn="l">
                        <a:lnSpc>
                          <a:spcPct val="100000"/>
                        </a:lnSpc>
                        <a:spcAft>
                          <a:spcPts val="0"/>
                        </a:spcAft>
                      </a:pPr>
                      <a:r>
                        <a:rPr lang="en-US" sz="2400" kern="100">
                          <a:effectLst/>
                        </a:rPr>
                        <a:t>3</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w3=3</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dirty="0">
                          <a:effectLst/>
                        </a:rPr>
                        <a:t>v3=20</a:t>
                      </a:r>
                      <a:endParaRPr lang="zh-CN" sz="1800" kern="100" dirty="0">
                        <a:effectLst/>
                        <a:latin typeface="Times New Roman" panose="02020603050405020304" pitchFamily="18" charset="0"/>
                        <a:ea typeface="宋体" panose="02010600030101010101" pitchFamily="2" charset="-122"/>
                      </a:endParaRPr>
                    </a:p>
                  </a:txBody>
                  <a:tcPr marL="0" marR="0" marT="0" marB="0"/>
                </a:tc>
                <a:tc vMerge="1">
                  <a:txBody>
                    <a:bodyPr/>
                    <a:lstStyle/>
                    <a:p>
                      <a:endParaRPr lang="zh-CN" altLang="en-US"/>
                    </a:p>
                  </a:txBody>
                  <a:tcPr/>
                </a:tc>
                <a:extLst>
                  <a:ext uri="{0D108BD9-81ED-4DB2-BD59-A6C34878D82A}">
                    <a16:rowId xmlns:a16="http://schemas.microsoft.com/office/drawing/2014/main" val="1767506624"/>
                  </a:ext>
                </a:extLst>
              </a:tr>
              <a:tr h="238125">
                <a:tc>
                  <a:txBody>
                    <a:bodyPr/>
                    <a:lstStyle/>
                    <a:p>
                      <a:pPr marL="228600" algn="l">
                        <a:lnSpc>
                          <a:spcPct val="100000"/>
                        </a:lnSpc>
                        <a:spcAft>
                          <a:spcPts val="0"/>
                        </a:spcAft>
                      </a:pPr>
                      <a:r>
                        <a:rPr lang="en-US" sz="2400" kern="100">
                          <a:effectLst/>
                        </a:rPr>
                        <a:t>4</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a:effectLst/>
                        </a:rPr>
                        <a:t>w4=2</a:t>
                      </a:r>
                      <a:endParaRPr lang="zh-CN" sz="1800" kern="100">
                        <a:effectLst/>
                        <a:latin typeface="Times New Roman" panose="02020603050405020304" pitchFamily="18" charset="0"/>
                        <a:ea typeface="宋体" panose="02010600030101010101" pitchFamily="2" charset="-122"/>
                      </a:endParaRPr>
                    </a:p>
                  </a:txBody>
                  <a:tcPr marL="0" marR="0" marT="0" marB="0"/>
                </a:tc>
                <a:tc>
                  <a:txBody>
                    <a:bodyPr/>
                    <a:lstStyle/>
                    <a:p>
                      <a:pPr marL="228600" algn="l">
                        <a:lnSpc>
                          <a:spcPct val="100000"/>
                        </a:lnSpc>
                        <a:spcAft>
                          <a:spcPts val="0"/>
                        </a:spcAft>
                      </a:pPr>
                      <a:r>
                        <a:rPr lang="en-US" sz="2400" kern="100" dirty="0">
                          <a:effectLst/>
                        </a:rPr>
                        <a:t>v4=15</a:t>
                      </a:r>
                      <a:endParaRPr lang="zh-CN" sz="1800" kern="100" dirty="0">
                        <a:effectLst/>
                        <a:latin typeface="Times New Roman" panose="02020603050405020304" pitchFamily="18" charset="0"/>
                        <a:ea typeface="宋体" panose="02010600030101010101" pitchFamily="2" charset="-122"/>
                      </a:endParaRPr>
                    </a:p>
                  </a:txBody>
                  <a:tcPr marL="0" marR="0" marT="0" marB="0"/>
                </a:tc>
                <a:tc vMerge="1">
                  <a:txBody>
                    <a:bodyPr/>
                    <a:lstStyle/>
                    <a:p>
                      <a:endParaRPr lang="zh-CN" altLang="en-US"/>
                    </a:p>
                  </a:txBody>
                  <a:tcPr/>
                </a:tc>
                <a:extLst>
                  <a:ext uri="{0D108BD9-81ED-4DB2-BD59-A6C34878D82A}">
                    <a16:rowId xmlns:a16="http://schemas.microsoft.com/office/drawing/2014/main" val="830862627"/>
                  </a:ext>
                </a:extLst>
              </a:tr>
            </a:tbl>
          </a:graphicData>
        </a:graphic>
      </p:graphicFrame>
      <p:sp>
        <p:nvSpPr>
          <p:cNvPr id="3" name="Rectangle 1"/>
          <p:cNvSpPr>
            <a:spLocks noChangeArrowheads="1"/>
          </p:cNvSpPr>
          <p:nvPr/>
        </p:nvSpPr>
        <p:spPr bwMode="auto">
          <a:xfrm>
            <a:off x="107504" y="517322"/>
            <a:ext cx="88569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73063"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73063"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  </a:t>
            </a:r>
            <a:r>
              <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考虑使用动态规划方法求解下列问题：</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背包数据如下表，求：能够放入背包的最有价值的物品集合。</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37306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 </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a:t>
            </a:r>
            <a:r>
              <a:rPr kumimoji="0" lang="en-US" altLang="zh-CN" sz="24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j) —— </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前 </a:t>
            </a:r>
            <a:r>
              <a:rPr kumimoji="0" lang="en-US" altLang="zh-CN" sz="24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个物品中能够装入承重量 </a:t>
            </a:r>
            <a:r>
              <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j </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的背包中的最大总价值。</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4788024" y="2348880"/>
            <a:ext cx="4572000" cy="2616101"/>
          </a:xfrm>
          <a:prstGeom prst="rect">
            <a:avLst/>
          </a:prstGeom>
        </p:spPr>
        <p:txBody>
          <a:bodyPr>
            <a:spAutoFit/>
          </a:bodyPr>
          <a:lstStyle/>
          <a:p>
            <a:pPr lvl="0" indent="373063" eaLnBrk="0" hangingPunct="0"/>
            <a:r>
              <a:rPr lang="zh-CN" altLang="en-US" sz="2400" b="0" dirty="0">
                <a:solidFill>
                  <a:schemeClr val="tx1"/>
                </a:solidFill>
                <a:cs typeface="Times New Roman" panose="02020603050405020304" pitchFamily="18" charset="0"/>
              </a:rPr>
              <a:t>请将如下递推式填写完整：</a:t>
            </a:r>
            <a:endParaRPr lang="zh-CN" altLang="en-US" sz="2400" b="0" dirty="0">
              <a:solidFill>
                <a:schemeClr val="tx1"/>
              </a:solidFill>
            </a:endParaRPr>
          </a:p>
          <a:p>
            <a:pPr lvl="0" indent="373063" eaLnBrk="0" hangingPunct="0"/>
            <a:r>
              <a:rPr lang="en-US" altLang="zh-CN" sz="2400" b="0" dirty="0">
                <a:solidFill>
                  <a:schemeClr val="tx1"/>
                </a:solidFill>
                <a:cs typeface="Times New Roman" panose="02020603050405020304" pitchFamily="18" charset="0"/>
              </a:rPr>
              <a:t>V(0, j) = 0</a:t>
            </a:r>
            <a:r>
              <a:rPr lang="zh-CN" altLang="en-US" sz="2400" b="0" dirty="0">
                <a:solidFill>
                  <a:schemeClr val="tx1"/>
                </a:solidFill>
                <a:cs typeface="Times New Roman" panose="02020603050405020304" pitchFamily="18" charset="0"/>
              </a:rPr>
              <a:t>（</a:t>
            </a:r>
            <a:r>
              <a:rPr lang="en-US" altLang="zh-CN" sz="2400" b="0" dirty="0">
                <a:solidFill>
                  <a:schemeClr val="tx1"/>
                </a:solidFill>
                <a:cs typeface="Times New Roman" panose="02020603050405020304" pitchFamily="18" charset="0"/>
              </a:rPr>
              <a:t>0</a:t>
            </a:r>
            <a:r>
              <a:rPr lang="zh-CN" altLang="en-US" sz="2400" b="0" dirty="0">
                <a:solidFill>
                  <a:schemeClr val="tx1"/>
                </a:solidFill>
                <a:cs typeface="Times New Roman" panose="02020603050405020304" pitchFamily="18" charset="0"/>
              </a:rPr>
              <a:t>个物品）</a:t>
            </a:r>
            <a:endParaRPr lang="en-US" altLang="zh-CN" sz="2400" b="0" dirty="0">
              <a:solidFill>
                <a:schemeClr val="tx1"/>
              </a:solidFill>
              <a:cs typeface="Times New Roman" panose="02020603050405020304" pitchFamily="18" charset="0"/>
            </a:endParaRPr>
          </a:p>
          <a:p>
            <a:pPr lvl="0" indent="373063" eaLnBrk="0" hangingPunct="0"/>
            <a:r>
              <a:rPr lang="en-US" altLang="zh-CN" sz="2400" b="0" dirty="0">
                <a:solidFill>
                  <a:schemeClr val="tx1"/>
                </a:solidFill>
                <a:cs typeface="Times New Roman" panose="02020603050405020304" pitchFamily="18" charset="0"/>
              </a:rPr>
              <a:t>V(</a:t>
            </a:r>
            <a:r>
              <a:rPr lang="en-US" altLang="zh-CN" sz="2400" b="0" dirty="0" err="1">
                <a:solidFill>
                  <a:schemeClr val="tx1"/>
                </a:solidFill>
                <a:cs typeface="Times New Roman" panose="02020603050405020304" pitchFamily="18" charset="0"/>
              </a:rPr>
              <a:t>i</a:t>
            </a:r>
            <a:r>
              <a:rPr lang="en-US" altLang="zh-CN" sz="2400" b="0" dirty="0">
                <a:solidFill>
                  <a:schemeClr val="tx1"/>
                </a:solidFill>
                <a:cs typeface="Times New Roman" panose="02020603050405020304" pitchFamily="18" charset="0"/>
              </a:rPr>
              <a:t>, 0) = 0</a:t>
            </a:r>
            <a:r>
              <a:rPr lang="zh-CN" altLang="en-US" sz="2400" b="0" dirty="0">
                <a:solidFill>
                  <a:schemeClr val="tx1"/>
                </a:solidFill>
                <a:cs typeface="Times New Roman" panose="02020603050405020304" pitchFamily="18" charset="0"/>
              </a:rPr>
              <a:t>（承重量</a:t>
            </a:r>
            <a:r>
              <a:rPr lang="en-US" altLang="zh-CN" sz="2400" b="0" dirty="0">
                <a:solidFill>
                  <a:schemeClr val="tx1"/>
                </a:solidFill>
                <a:cs typeface="Times New Roman" panose="02020603050405020304" pitchFamily="18" charset="0"/>
              </a:rPr>
              <a:t>0</a:t>
            </a:r>
            <a:r>
              <a:rPr lang="zh-CN" altLang="en-US" sz="2400" b="0" dirty="0">
                <a:solidFill>
                  <a:schemeClr val="tx1"/>
                </a:solidFill>
                <a:cs typeface="Times New Roman" panose="02020603050405020304" pitchFamily="18" charset="0"/>
              </a:rPr>
              <a:t>）</a:t>
            </a:r>
            <a:endParaRPr lang="zh-CN" altLang="en-US" sz="2400" b="0" dirty="0">
              <a:solidFill>
                <a:schemeClr val="tx1"/>
              </a:solidFill>
            </a:endParaRPr>
          </a:p>
          <a:p>
            <a:pPr lvl="0" indent="373063" eaLnBrk="0" hangingPunct="0"/>
            <a:r>
              <a:rPr lang="zh-CN" altLang="en-US" sz="2400" b="0" dirty="0">
                <a:solidFill>
                  <a:schemeClr val="tx1"/>
                </a:solidFill>
                <a:cs typeface="Times New Roman" panose="02020603050405020304" pitchFamily="18" charset="0"/>
              </a:rPr>
              <a:t> </a:t>
            </a:r>
            <a:r>
              <a:rPr lang="en-US" altLang="zh-CN" sz="2400" b="0" dirty="0">
                <a:solidFill>
                  <a:schemeClr val="tx1"/>
                </a:solidFill>
                <a:cs typeface="Times New Roman" panose="02020603050405020304" pitchFamily="18" charset="0"/>
              </a:rPr>
              <a:t>V(</a:t>
            </a:r>
            <a:r>
              <a:rPr lang="en-US" altLang="zh-CN" sz="2400" b="0" dirty="0" err="1">
                <a:solidFill>
                  <a:schemeClr val="tx1"/>
                </a:solidFill>
                <a:cs typeface="Times New Roman" panose="02020603050405020304" pitchFamily="18" charset="0"/>
              </a:rPr>
              <a:t>i</a:t>
            </a:r>
            <a:r>
              <a:rPr lang="en-US" altLang="zh-CN" sz="2400" b="0" dirty="0">
                <a:solidFill>
                  <a:schemeClr val="tx1"/>
                </a:solidFill>
                <a:cs typeface="Times New Roman" panose="02020603050405020304" pitchFamily="18" charset="0"/>
              </a:rPr>
              <a:t>, j) = V(i-1, j)   </a:t>
            </a:r>
          </a:p>
          <a:p>
            <a:pPr lvl="0" indent="373063" eaLnBrk="0" hangingPunct="0"/>
            <a:r>
              <a:rPr lang="zh-CN" altLang="en-US" sz="2400" b="0" dirty="0">
                <a:solidFill>
                  <a:schemeClr val="tx1"/>
                </a:solidFill>
                <a:cs typeface="Times New Roman" panose="02020603050405020304" pitchFamily="18" charset="0"/>
              </a:rPr>
              <a:t>第 </a:t>
            </a:r>
            <a:r>
              <a:rPr lang="en-US" altLang="zh-CN" sz="2400" b="0" dirty="0" err="1">
                <a:solidFill>
                  <a:schemeClr val="tx1"/>
                </a:solidFill>
                <a:cs typeface="Times New Roman" panose="02020603050405020304" pitchFamily="18" charset="0"/>
              </a:rPr>
              <a:t>i</a:t>
            </a:r>
            <a:r>
              <a:rPr lang="en-US" altLang="zh-CN" sz="2400" b="0" dirty="0">
                <a:solidFill>
                  <a:schemeClr val="tx1"/>
                </a:solidFill>
                <a:cs typeface="Times New Roman" panose="02020603050405020304" pitchFamily="18" charset="0"/>
              </a:rPr>
              <a:t> </a:t>
            </a:r>
            <a:r>
              <a:rPr lang="zh-CN" altLang="en-US" sz="2400" b="0" dirty="0">
                <a:solidFill>
                  <a:schemeClr val="tx1"/>
                </a:solidFill>
                <a:cs typeface="Times New Roman" panose="02020603050405020304" pitchFamily="18" charset="0"/>
              </a:rPr>
              <a:t>个物品不能装入，  </a:t>
            </a:r>
            <a:r>
              <a:rPr lang="en-US" altLang="zh-CN" sz="2400" b="0" dirty="0">
                <a:solidFill>
                  <a:schemeClr val="tx1"/>
                </a:solidFill>
                <a:cs typeface="Times New Roman" panose="02020603050405020304" pitchFamily="18" charset="0"/>
              </a:rPr>
              <a:t>j &lt; </a:t>
            </a:r>
            <a:r>
              <a:rPr lang="en-US" altLang="zh-CN" sz="2400" b="0" dirty="0" err="1">
                <a:solidFill>
                  <a:schemeClr val="tx1"/>
                </a:solidFill>
                <a:cs typeface="Times New Roman" panose="02020603050405020304" pitchFamily="18" charset="0"/>
              </a:rPr>
              <a:t>w</a:t>
            </a:r>
            <a:r>
              <a:rPr lang="en-US" altLang="zh-CN" sz="2400" b="0" baseline="-25000" dirty="0" err="1">
                <a:solidFill>
                  <a:schemeClr val="tx1"/>
                </a:solidFill>
                <a:cs typeface="Times New Roman" panose="02020603050405020304" pitchFamily="18" charset="0"/>
              </a:rPr>
              <a:t>i</a:t>
            </a:r>
            <a:r>
              <a:rPr lang="en-US" altLang="zh-CN" sz="2400" b="0" baseline="-25000" dirty="0">
                <a:solidFill>
                  <a:schemeClr val="tx1"/>
                </a:solidFill>
                <a:cs typeface="Times New Roman" panose="02020603050405020304" pitchFamily="18" charset="0"/>
              </a:rPr>
              <a:t>  </a:t>
            </a:r>
            <a:r>
              <a:rPr lang="zh-CN" altLang="en-US" sz="2400" b="0" dirty="0">
                <a:solidFill>
                  <a:schemeClr val="tx1"/>
                </a:solidFill>
                <a:cs typeface="Times New Roman" panose="02020603050405020304" pitchFamily="18" charset="0"/>
              </a:rPr>
              <a:t>（超重）</a:t>
            </a:r>
            <a:endParaRPr lang="zh-CN" altLang="en-US" sz="2400" b="0" dirty="0">
              <a:solidFill>
                <a:schemeClr val="tx1"/>
              </a:solidFill>
            </a:endParaRPr>
          </a:p>
          <a:p>
            <a:pPr lvl="0" indent="373063" eaLnBrk="0" hangingPunct="0"/>
            <a:r>
              <a:rPr lang="zh-CN" altLang="en-US" b="0" dirty="0">
                <a:solidFill>
                  <a:schemeClr val="tx1"/>
                </a:solidFill>
                <a:cs typeface="Times New Roman" panose="02020603050405020304" pitchFamily="18" charset="0"/>
              </a:rPr>
              <a:t> </a:t>
            </a:r>
            <a:endParaRPr lang="zh-CN" altLang="en-US" b="0" dirty="0">
              <a:solidFill>
                <a:schemeClr val="tx1"/>
              </a:solidFill>
            </a:endParaRPr>
          </a:p>
        </p:txBody>
      </p:sp>
      <p:sp>
        <p:nvSpPr>
          <p:cNvPr id="5" name="矩形 4"/>
          <p:cNvSpPr/>
          <p:nvPr/>
        </p:nvSpPr>
        <p:spPr>
          <a:xfrm>
            <a:off x="539552" y="4964981"/>
            <a:ext cx="8424936" cy="1015663"/>
          </a:xfrm>
          <a:prstGeom prst="rect">
            <a:avLst/>
          </a:prstGeom>
        </p:spPr>
        <p:txBody>
          <a:bodyPr wrap="square">
            <a:spAutoFit/>
          </a:bodyPr>
          <a:lstStyle/>
          <a:p>
            <a:pPr>
              <a:lnSpc>
                <a:spcPct val="150000"/>
              </a:lnSpc>
            </a:pPr>
            <a:r>
              <a:rPr lang="en-US" altLang="zh-CN" dirty="0"/>
              <a:t>V(</a:t>
            </a:r>
            <a:r>
              <a:rPr lang="en-US" altLang="zh-CN" dirty="0" err="1"/>
              <a:t>i</a:t>
            </a:r>
            <a:r>
              <a:rPr lang="en-US" altLang="zh-CN" dirty="0"/>
              <a:t>, j) = max {                                       ,                              }   j &gt; </a:t>
            </a:r>
            <a:r>
              <a:rPr lang="en-US" altLang="zh-CN" dirty="0" err="1"/>
              <a:t>w</a:t>
            </a:r>
            <a:r>
              <a:rPr lang="en-US" altLang="zh-CN" baseline="-25000" dirty="0" err="1"/>
              <a:t>i</a:t>
            </a:r>
            <a:r>
              <a:rPr lang="en-US" altLang="zh-CN" dirty="0"/>
              <a:t> </a:t>
            </a:r>
            <a:r>
              <a:rPr lang="zh-CN" altLang="en-US" dirty="0"/>
              <a:t>（不超重）</a:t>
            </a:r>
          </a:p>
          <a:p>
            <a:pPr>
              <a:lnSpc>
                <a:spcPct val="150000"/>
              </a:lnSpc>
            </a:pPr>
            <a:r>
              <a:rPr lang="zh-CN" altLang="en-US" dirty="0"/>
              <a:t>                            </a:t>
            </a:r>
            <a:r>
              <a:rPr lang="en-US" altLang="zh-CN" dirty="0" err="1"/>
              <a:t>i</a:t>
            </a:r>
            <a:r>
              <a:rPr lang="zh-CN" altLang="en-US" dirty="0"/>
              <a:t>在最优子集中                </a:t>
            </a:r>
            <a:r>
              <a:rPr lang="en-US" altLang="zh-CN" dirty="0" err="1"/>
              <a:t>i</a:t>
            </a:r>
            <a:r>
              <a:rPr lang="zh-CN" altLang="en-US" dirty="0"/>
              <a:t>不在最优子集中</a:t>
            </a:r>
          </a:p>
        </p:txBody>
      </p:sp>
      <p:sp>
        <p:nvSpPr>
          <p:cNvPr id="6" name="矩形 5"/>
          <p:cNvSpPr/>
          <p:nvPr/>
        </p:nvSpPr>
        <p:spPr>
          <a:xfrm>
            <a:off x="2555776" y="5048373"/>
            <a:ext cx="3557769" cy="400110"/>
          </a:xfrm>
          <a:prstGeom prst="rect">
            <a:avLst/>
          </a:prstGeom>
        </p:spPr>
        <p:txBody>
          <a:bodyPr wrap="none">
            <a:spAutoFit/>
          </a:bodyPr>
          <a:lstStyle/>
          <a:p>
            <a:r>
              <a:rPr lang="zh-CN" altLang="zh-CN" kern="100" dirty="0">
                <a:ea typeface="Times New Roman" panose="02020603050405020304" pitchFamily="18" charset="0"/>
              </a:rPr>
              <a:t> v</a:t>
            </a:r>
            <a:r>
              <a:rPr lang="zh-CN" altLang="zh-CN" kern="100" baseline="-25000" dirty="0">
                <a:ea typeface="Times New Roman" panose="02020603050405020304" pitchFamily="18" charset="0"/>
              </a:rPr>
              <a:t>i</a:t>
            </a:r>
            <a:r>
              <a:rPr lang="zh-CN" altLang="zh-CN" kern="100" dirty="0">
                <a:ea typeface="Times New Roman" panose="02020603050405020304" pitchFamily="18" charset="0"/>
              </a:rPr>
              <a:t> + V(i-1,j-w</a:t>
            </a:r>
            <a:r>
              <a:rPr lang="en-US" altLang="zh-CN" kern="100" baseline="-25000" dirty="0">
                <a:ea typeface="Times New Roman" panose="02020603050405020304" pitchFamily="18" charset="0"/>
              </a:rPr>
              <a:t>i</a:t>
            </a:r>
            <a:r>
              <a:rPr lang="zh-CN" altLang="zh-CN" kern="100">
                <a:ea typeface="Times New Roman" panose="02020603050405020304" pitchFamily="18" charset="0"/>
              </a:rPr>
              <a:t>)    </a:t>
            </a:r>
            <a:r>
              <a:rPr lang="en-US" altLang="zh-CN" kern="100" dirty="0">
                <a:ea typeface="Times New Roman" panose="02020603050405020304" pitchFamily="18" charset="0"/>
              </a:rPr>
              <a:t>       </a:t>
            </a:r>
            <a:r>
              <a:rPr lang="zh-CN" altLang="zh-CN" kern="100" dirty="0">
                <a:ea typeface="Times New Roman" panose="02020603050405020304" pitchFamily="18" charset="0"/>
              </a:rPr>
              <a:t>  V(i-1, j) </a:t>
            </a:r>
            <a:endParaRPr lang="zh-CN" altLang="en-US" dirty="0"/>
          </a:p>
        </p:txBody>
      </p:sp>
    </p:spTree>
    <p:extLst>
      <p:ext uri="{BB962C8B-B14F-4D97-AF65-F5344CB8AC3E}">
        <p14:creationId xmlns:p14="http://schemas.microsoft.com/office/powerpoint/2010/main" val="249522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07256590"/>
              </p:ext>
            </p:extLst>
          </p:nvPr>
        </p:nvGraphicFramePr>
        <p:xfrm>
          <a:off x="1907704" y="1484782"/>
          <a:ext cx="5616622" cy="4104456"/>
        </p:xfrm>
        <a:graphic>
          <a:graphicData uri="http://schemas.openxmlformats.org/drawingml/2006/table">
            <a:tbl>
              <a:tblPr>
                <a:tableStyleId>{5C22544A-7EE6-4342-B048-85BDC9FD1C3A}</a:tableStyleId>
              </a:tblPr>
              <a:tblGrid>
                <a:gridCol w="805180">
                  <a:extLst>
                    <a:ext uri="{9D8B030D-6E8A-4147-A177-3AD203B41FA5}">
                      <a16:colId xmlns:a16="http://schemas.microsoft.com/office/drawing/2014/main" val="1045136001"/>
                    </a:ext>
                  </a:extLst>
                </a:gridCol>
                <a:gridCol w="801907">
                  <a:extLst>
                    <a:ext uri="{9D8B030D-6E8A-4147-A177-3AD203B41FA5}">
                      <a16:colId xmlns:a16="http://schemas.microsoft.com/office/drawing/2014/main" val="2616945304"/>
                    </a:ext>
                  </a:extLst>
                </a:gridCol>
                <a:gridCol w="801907">
                  <a:extLst>
                    <a:ext uri="{9D8B030D-6E8A-4147-A177-3AD203B41FA5}">
                      <a16:colId xmlns:a16="http://schemas.microsoft.com/office/drawing/2014/main" val="2276292526"/>
                    </a:ext>
                  </a:extLst>
                </a:gridCol>
                <a:gridCol w="801907">
                  <a:extLst>
                    <a:ext uri="{9D8B030D-6E8A-4147-A177-3AD203B41FA5}">
                      <a16:colId xmlns:a16="http://schemas.microsoft.com/office/drawing/2014/main" val="640988754"/>
                    </a:ext>
                  </a:extLst>
                </a:gridCol>
                <a:gridCol w="801907">
                  <a:extLst>
                    <a:ext uri="{9D8B030D-6E8A-4147-A177-3AD203B41FA5}">
                      <a16:colId xmlns:a16="http://schemas.microsoft.com/office/drawing/2014/main" val="187692185"/>
                    </a:ext>
                  </a:extLst>
                </a:gridCol>
                <a:gridCol w="801907">
                  <a:extLst>
                    <a:ext uri="{9D8B030D-6E8A-4147-A177-3AD203B41FA5}">
                      <a16:colId xmlns:a16="http://schemas.microsoft.com/office/drawing/2014/main" val="732114947"/>
                    </a:ext>
                  </a:extLst>
                </a:gridCol>
                <a:gridCol w="801907">
                  <a:extLst>
                    <a:ext uri="{9D8B030D-6E8A-4147-A177-3AD203B41FA5}">
                      <a16:colId xmlns:a16="http://schemas.microsoft.com/office/drawing/2014/main" val="541498775"/>
                    </a:ext>
                  </a:extLst>
                </a:gridCol>
              </a:tblGrid>
              <a:tr h="684076">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V</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j=0</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1</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2</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3</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4</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5</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794749"/>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i=0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0</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0</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4339207"/>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1</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379401"/>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2</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5016"/>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3</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344322"/>
                  </a:ext>
                </a:extLst>
              </a:tr>
              <a:tr h="684076">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4</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0</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a:effectLst/>
                          <a:latin typeface="Adobe Devanagari" panose="02040503050201020203" pitchFamily="18" charset="0"/>
                          <a:cs typeface="Adobe Devanagari" panose="02040503050201020203" pitchFamily="18" charset="0"/>
                        </a:rPr>
                        <a:t> </a:t>
                      </a:r>
                      <a:endParaRPr lang="zh-CN" sz="200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Adobe Devanagari" panose="02040503050201020203" pitchFamily="18" charset="0"/>
                          <a:cs typeface="Adobe Devanagari" panose="02040503050201020203" pitchFamily="18" charset="0"/>
                        </a:rPr>
                        <a:t> </a:t>
                      </a:r>
                      <a:endParaRPr lang="zh-CN" sz="200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42227"/>
                  </a:ext>
                </a:extLst>
              </a:tr>
            </a:tbl>
          </a:graphicData>
        </a:graphic>
      </p:graphicFrame>
      <p:sp>
        <p:nvSpPr>
          <p:cNvPr id="7" name="Rectangle 2"/>
          <p:cNvSpPr>
            <a:spLocks noChangeArrowheads="1"/>
          </p:cNvSpPr>
          <p:nvPr/>
        </p:nvSpPr>
        <p:spPr bwMode="auto">
          <a:xfrm>
            <a:off x="755576" y="476672"/>
            <a:ext cx="66973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按行或列填写下表。</a:t>
            </a:r>
            <a:endParaRPr kumimoji="0" lang="zh-CN" altLang="zh-CN" sz="105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007017451"/>
              </p:ext>
            </p:extLst>
          </p:nvPr>
        </p:nvGraphicFramePr>
        <p:xfrm>
          <a:off x="5818465" y="5147118"/>
          <a:ext cx="3268980" cy="1475994"/>
        </p:xfrm>
        <a:graphic>
          <a:graphicData uri="http://schemas.openxmlformats.org/drawingml/2006/table">
            <a:tbl>
              <a:tblPr>
                <a:tableStyleId>{5C22544A-7EE6-4342-B048-85BDC9FD1C3A}</a:tableStyleId>
              </a:tblPr>
              <a:tblGrid>
                <a:gridCol w="468630">
                  <a:extLst>
                    <a:ext uri="{9D8B030D-6E8A-4147-A177-3AD203B41FA5}">
                      <a16:colId xmlns:a16="http://schemas.microsoft.com/office/drawing/2014/main" val="3787485439"/>
                    </a:ext>
                  </a:extLst>
                </a:gridCol>
                <a:gridCol w="466725">
                  <a:extLst>
                    <a:ext uri="{9D8B030D-6E8A-4147-A177-3AD203B41FA5}">
                      <a16:colId xmlns:a16="http://schemas.microsoft.com/office/drawing/2014/main" val="4084655689"/>
                    </a:ext>
                  </a:extLst>
                </a:gridCol>
                <a:gridCol w="466725">
                  <a:extLst>
                    <a:ext uri="{9D8B030D-6E8A-4147-A177-3AD203B41FA5}">
                      <a16:colId xmlns:a16="http://schemas.microsoft.com/office/drawing/2014/main" val="1522393181"/>
                    </a:ext>
                  </a:extLst>
                </a:gridCol>
                <a:gridCol w="466725">
                  <a:extLst>
                    <a:ext uri="{9D8B030D-6E8A-4147-A177-3AD203B41FA5}">
                      <a16:colId xmlns:a16="http://schemas.microsoft.com/office/drawing/2014/main" val="3115922890"/>
                    </a:ext>
                  </a:extLst>
                </a:gridCol>
                <a:gridCol w="466725">
                  <a:extLst>
                    <a:ext uri="{9D8B030D-6E8A-4147-A177-3AD203B41FA5}">
                      <a16:colId xmlns:a16="http://schemas.microsoft.com/office/drawing/2014/main" val="1454124322"/>
                    </a:ext>
                  </a:extLst>
                </a:gridCol>
                <a:gridCol w="466725">
                  <a:extLst>
                    <a:ext uri="{9D8B030D-6E8A-4147-A177-3AD203B41FA5}">
                      <a16:colId xmlns:a16="http://schemas.microsoft.com/office/drawing/2014/main" val="2600956931"/>
                    </a:ext>
                  </a:extLst>
                </a:gridCol>
                <a:gridCol w="466725">
                  <a:extLst>
                    <a:ext uri="{9D8B030D-6E8A-4147-A177-3AD203B41FA5}">
                      <a16:colId xmlns:a16="http://schemas.microsoft.com/office/drawing/2014/main" val="3229784601"/>
                    </a:ext>
                  </a:extLst>
                </a:gridCol>
              </a:tblGrid>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V</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j=0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4</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5</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val="313915595"/>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i=0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val="214999545"/>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val="3221153670"/>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val="334510096"/>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32</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val="3604666652"/>
                  </a:ext>
                </a:extLst>
              </a:tr>
              <a:tr h="0">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4</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15</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25</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a:effectLst/>
                          <a:latin typeface="Adobe Devanagari" panose="02040503050201020203" pitchFamily="18" charset="0"/>
                          <a:cs typeface="Adobe Devanagari" panose="02040503050201020203" pitchFamily="18" charset="0"/>
                        </a:rPr>
                        <a:t>30</a:t>
                      </a:r>
                      <a:endParaRPr lang="zh-CN" sz="1050" kern="10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tc>
                  <a:txBody>
                    <a:bodyPr/>
                    <a:lstStyle/>
                    <a:p>
                      <a:pPr algn="l">
                        <a:lnSpc>
                          <a:spcPct val="150000"/>
                        </a:lnSpc>
                        <a:spcAft>
                          <a:spcPts val="0"/>
                        </a:spcAft>
                      </a:pPr>
                      <a:r>
                        <a:rPr lang="en-US" sz="1200" kern="100" dirty="0">
                          <a:effectLst/>
                          <a:latin typeface="Adobe Devanagari" panose="02040503050201020203" pitchFamily="18" charset="0"/>
                          <a:cs typeface="Adobe Devanagari" panose="02040503050201020203" pitchFamily="18" charset="0"/>
                        </a:rPr>
                        <a:t>37</a:t>
                      </a:r>
                      <a:endParaRPr lang="zh-CN" sz="1050" kern="100" dirty="0">
                        <a:effectLst/>
                        <a:latin typeface="Adobe Devanagari" panose="02040503050201020203" pitchFamily="18" charset="0"/>
                        <a:ea typeface="宋体" panose="02010600030101010101" pitchFamily="2" charset="-122"/>
                        <a:cs typeface="Adobe Devanagari" panose="02040503050201020203" pitchFamily="18" charset="0"/>
                      </a:endParaRPr>
                    </a:p>
                  </a:txBody>
                  <a:tcPr marL="68580" marR="68580" marT="0" marB="0"/>
                </a:tc>
                <a:extLst>
                  <a:ext uri="{0D108BD9-81ED-4DB2-BD59-A6C34878D82A}">
                    <a16:rowId xmlns:a16="http://schemas.microsoft.com/office/drawing/2014/main" val="144572951"/>
                  </a:ext>
                </a:extLst>
              </a:tr>
            </a:tbl>
          </a:graphicData>
        </a:graphic>
      </p:graphicFrame>
    </p:spTree>
    <p:extLst>
      <p:ext uri="{BB962C8B-B14F-4D97-AF65-F5344CB8AC3E}">
        <p14:creationId xmlns:p14="http://schemas.microsoft.com/office/powerpoint/2010/main" val="276516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8280920" cy="5078313"/>
          </a:xfrm>
          <a:prstGeom prst="rect">
            <a:avLst/>
          </a:prstGeom>
        </p:spPr>
        <p:txBody>
          <a:bodyPr wrap="square">
            <a:spAutoFit/>
          </a:bodyPr>
          <a:lstStyle/>
          <a:p>
            <a:pPr algn="just">
              <a:lnSpc>
                <a:spcPct val="150000"/>
              </a:lnSpc>
              <a:spcAft>
                <a:spcPts val="0"/>
              </a:spcAft>
            </a:pPr>
            <a:r>
              <a:rPr lang="en-US" altLang="zh-CN" sz="2400" kern="100" dirty="0"/>
              <a:t>2.</a:t>
            </a:r>
            <a:r>
              <a:rPr lang="zh-CN" altLang="zh-CN" sz="2400" kern="100" dirty="0"/>
              <a:t>考虑用分支限界解</a:t>
            </a:r>
            <a:r>
              <a:rPr lang="en-US" altLang="zh-CN" sz="2400" kern="100" dirty="0"/>
              <a:t>0-1</a:t>
            </a:r>
            <a:r>
              <a:rPr lang="zh-CN" altLang="zh-CN" sz="2400" kern="100" dirty="0"/>
              <a:t>背包问题</a:t>
            </a:r>
            <a:endParaRPr lang="zh-CN" altLang="zh-CN" sz="1800" kern="100" dirty="0"/>
          </a:p>
          <a:p>
            <a:pPr indent="266700" algn="just">
              <a:lnSpc>
                <a:spcPct val="150000"/>
              </a:lnSpc>
              <a:spcAft>
                <a:spcPts val="0"/>
              </a:spcAft>
            </a:pPr>
            <a:r>
              <a:rPr lang="zh-CN" altLang="zh-CN" sz="2400" kern="100" dirty="0"/>
              <a:t>给定</a:t>
            </a:r>
            <a:r>
              <a:rPr lang="en-US" altLang="zh-CN" sz="2400" kern="100" dirty="0"/>
              <a:t>n</a:t>
            </a:r>
            <a:r>
              <a:rPr lang="zh-CN" altLang="zh-CN" sz="2400" kern="100" dirty="0"/>
              <a:t>种物品和一背包。物品</a:t>
            </a:r>
            <a:r>
              <a:rPr lang="en-US" altLang="zh-CN" sz="2400" kern="100" dirty="0" err="1"/>
              <a:t>i</a:t>
            </a:r>
            <a:r>
              <a:rPr lang="zh-CN" altLang="zh-CN" sz="2400" kern="100" dirty="0"/>
              <a:t>的重量是</a:t>
            </a:r>
            <a:r>
              <a:rPr lang="en-US" altLang="zh-CN" sz="2400" kern="100" dirty="0" err="1"/>
              <a:t>w</a:t>
            </a:r>
            <a:r>
              <a:rPr lang="en-US" altLang="zh-CN" sz="2400" kern="100" baseline="-25000" dirty="0" err="1"/>
              <a:t>i</a:t>
            </a:r>
            <a:r>
              <a:rPr lang="zh-CN" altLang="zh-CN" sz="2400" kern="100" dirty="0"/>
              <a:t>，其价值为</a:t>
            </a:r>
            <a:r>
              <a:rPr lang="en-US" altLang="zh-CN" sz="2400" kern="100" dirty="0"/>
              <a:t>v</a:t>
            </a:r>
            <a:r>
              <a:rPr lang="en-US" altLang="zh-CN" sz="2400" kern="100" baseline="-25000" dirty="0"/>
              <a:t>i</a:t>
            </a:r>
            <a:r>
              <a:rPr lang="zh-CN" altLang="zh-CN" sz="2400" kern="100" dirty="0"/>
              <a:t>，背包的容量为</a:t>
            </a:r>
            <a:r>
              <a:rPr lang="en-US" altLang="zh-CN" sz="2400" kern="100" dirty="0"/>
              <a:t>C</a:t>
            </a:r>
            <a:r>
              <a:rPr lang="zh-CN" altLang="zh-CN" sz="2400" kern="100" dirty="0"/>
              <a:t>。问应如何选择装入背包的物品，使得装入背包中物品的总价值最大</a:t>
            </a:r>
            <a:r>
              <a:rPr lang="en-US" altLang="zh-CN" sz="2400" kern="100" dirty="0"/>
              <a:t>?</a:t>
            </a:r>
            <a:endParaRPr lang="zh-CN" altLang="zh-CN" sz="1800" kern="100" dirty="0"/>
          </a:p>
          <a:p>
            <a:pPr indent="266700" algn="just">
              <a:lnSpc>
                <a:spcPct val="150000"/>
              </a:lnSpc>
              <a:spcAft>
                <a:spcPts val="0"/>
              </a:spcAft>
            </a:pPr>
            <a:r>
              <a:rPr lang="en-US" altLang="zh-CN" sz="2400" kern="100" dirty="0"/>
              <a:t> </a:t>
            </a:r>
            <a:endParaRPr lang="zh-CN" altLang="zh-CN" sz="1800" kern="100" dirty="0"/>
          </a:p>
          <a:p>
            <a:pPr indent="266700" algn="just">
              <a:lnSpc>
                <a:spcPct val="150000"/>
              </a:lnSpc>
              <a:spcAft>
                <a:spcPts val="0"/>
              </a:spcAft>
            </a:pPr>
            <a:r>
              <a:rPr lang="zh-CN" altLang="zh-CN" sz="2400" kern="100" dirty="0"/>
              <a:t>示例：</a:t>
            </a:r>
            <a:r>
              <a:rPr lang="en-US" altLang="zh-CN" sz="2400" kern="100" dirty="0"/>
              <a:t>n=3, C=30, w={16, 15, 15}, v={45, 25, 25}</a:t>
            </a:r>
            <a:endParaRPr lang="zh-CN" altLang="zh-CN" sz="1800" kern="100" dirty="0"/>
          </a:p>
          <a:p>
            <a:pPr indent="266700" algn="just">
              <a:lnSpc>
                <a:spcPct val="150000"/>
              </a:lnSpc>
              <a:spcAft>
                <a:spcPts val="0"/>
              </a:spcAft>
            </a:pPr>
            <a:r>
              <a:rPr lang="zh-CN" altLang="zh-CN" sz="2400" kern="100" dirty="0"/>
              <a:t>求：</a:t>
            </a:r>
            <a:r>
              <a:rPr lang="en-US" altLang="zh-CN" sz="2400" kern="100" dirty="0"/>
              <a:t>1</a:t>
            </a:r>
            <a:r>
              <a:rPr lang="zh-CN" altLang="zh-CN" sz="2400" kern="100" dirty="0"/>
              <a:t>、问题的解空间树</a:t>
            </a:r>
            <a:endParaRPr lang="zh-CN" altLang="zh-CN" sz="1800" kern="100" dirty="0"/>
          </a:p>
          <a:p>
            <a:pPr indent="266700" algn="just">
              <a:lnSpc>
                <a:spcPct val="150000"/>
              </a:lnSpc>
              <a:spcAft>
                <a:spcPts val="0"/>
              </a:spcAft>
            </a:pPr>
            <a:r>
              <a:rPr lang="en-US" altLang="zh-CN" sz="2400" kern="100" dirty="0"/>
              <a:t>	 2</a:t>
            </a:r>
            <a:r>
              <a:rPr lang="zh-CN" altLang="zh-CN" sz="2400" kern="100" dirty="0"/>
              <a:t>、约束条件</a:t>
            </a:r>
            <a:endParaRPr lang="zh-CN" altLang="zh-CN" sz="1800" kern="100" dirty="0"/>
          </a:p>
          <a:p>
            <a:pPr marL="266700" indent="342900" algn="just">
              <a:lnSpc>
                <a:spcPct val="150000"/>
              </a:lnSpc>
              <a:spcAft>
                <a:spcPts val="0"/>
              </a:spcAft>
            </a:pPr>
            <a:r>
              <a:rPr lang="en-US" altLang="zh-CN" sz="2400" kern="100" dirty="0"/>
              <a:t>     3</a:t>
            </a:r>
            <a:r>
              <a:rPr lang="zh-CN" altLang="zh-CN" sz="2400" kern="100" dirty="0"/>
              <a:t>、如何剪枝？</a:t>
            </a:r>
            <a:endParaRPr lang="zh-CN" altLang="zh-CN" sz="1800" kern="100" dirty="0"/>
          </a:p>
        </p:txBody>
      </p:sp>
    </p:spTree>
    <p:extLst>
      <p:ext uri="{BB962C8B-B14F-4D97-AF65-F5344CB8AC3E}">
        <p14:creationId xmlns:p14="http://schemas.microsoft.com/office/powerpoint/2010/main" val="24336014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260648"/>
            <a:ext cx="4572000" cy="1015663"/>
          </a:xfrm>
          <a:prstGeom prst="rect">
            <a:avLst/>
          </a:prstGeom>
        </p:spPr>
        <p:txBody>
          <a:bodyPr>
            <a:spAutoFit/>
          </a:bodyPr>
          <a:lstStyle/>
          <a:p>
            <a:pPr algn="just">
              <a:lnSpc>
                <a:spcPct val="150000"/>
              </a:lnSpc>
              <a:spcAft>
                <a:spcPts val="0"/>
              </a:spcAft>
            </a:pPr>
            <a:r>
              <a:rPr lang="zh-CN" altLang="zh-CN" kern="100" dirty="0"/>
              <a:t>解：</a:t>
            </a:r>
            <a:endParaRPr lang="zh-CN" altLang="zh-CN" sz="1600" kern="100" dirty="0"/>
          </a:p>
          <a:p>
            <a:pPr indent="266700" algn="just">
              <a:lnSpc>
                <a:spcPct val="150000"/>
              </a:lnSpc>
              <a:spcAft>
                <a:spcPts val="0"/>
              </a:spcAft>
            </a:pPr>
            <a:r>
              <a:rPr lang="zh-CN" altLang="zh-CN" kern="100" dirty="0"/>
              <a:t>问题的解空间树：</a:t>
            </a:r>
            <a:endParaRPr lang="zh-CN" altLang="zh-CN" sz="1600" kern="100" dirty="0"/>
          </a:p>
        </p:txBody>
      </p:sp>
      <p:sp>
        <p:nvSpPr>
          <p:cNvPr id="3" name="Rectangle 2"/>
          <p:cNvSpPr>
            <a:spLocks noChangeArrowheads="1"/>
          </p:cNvSpPr>
          <p:nvPr/>
        </p:nvSpPr>
        <p:spPr bwMode="auto">
          <a:xfrm>
            <a:off x="179512" y="14847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9633" name="Picture 108" descr="t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60648"/>
            <a:ext cx="4762500" cy="2346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467544" y="28089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56934607"/>
              </p:ext>
            </p:extLst>
          </p:nvPr>
        </p:nvGraphicFramePr>
        <p:xfrm>
          <a:off x="3655368" y="2866255"/>
          <a:ext cx="1600200" cy="954088"/>
        </p:xfrm>
        <a:graphic>
          <a:graphicData uri="http://schemas.openxmlformats.org/presentationml/2006/ole">
            <mc:AlternateContent xmlns:mc="http://schemas.openxmlformats.org/markup-compatibility/2006">
              <mc:Choice xmlns:v="urn:schemas-microsoft-com:vml" Requires="v">
                <p:oleObj spid="_x0000_s27653" name="Equation" r:id="rId4" imgW="724214" imgH="431987" progId="Equation.DSMT4">
                  <p:embed/>
                </p:oleObj>
              </mc:Choice>
              <mc:Fallback>
                <p:oleObj name="Equation" r:id="rId4" imgW="724214" imgH="431987" progId="Equation.DSMT4">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5368" y="2866255"/>
                        <a:ext cx="16002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596568" y="4479507"/>
            <a:ext cx="82959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如何剪枝？</a:t>
            </a:r>
            <a:endParaRPr kumimoji="0" lang="zh-CN" altLang="zh-CN" sz="900" b="0" i="0" u="none" strike="noStrike" cap="none" normalizeH="0" baseline="0" dirty="0">
              <a:ln>
                <a:noFill/>
              </a:ln>
              <a:solidFill>
                <a:schemeClr val="tx1"/>
              </a:solidFill>
              <a:effectLst/>
            </a:endParaRPr>
          </a:p>
          <a:p>
            <a:pPr marL="0" marR="0" lvl="0" indent="266700" algn="l" defTabSz="914400" rtl="0" eaLnBrk="0" fontAlgn="base" latinLnBrk="0" hangingPunct="0">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是当前尚未考虑的剩余物品价值总和；</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Cv</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是当前价值；</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bestv</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是当前最优价值。</a:t>
            </a:r>
            <a:endParaRPr kumimoji="0" lang="zh-CN" altLang="en-US" sz="900" b="0" i="0" u="none" strike="noStrike" cap="none" normalizeH="0" baseline="0" dirty="0">
              <a:ln>
                <a:noFill/>
              </a:ln>
              <a:solidFill>
                <a:schemeClr val="tx1"/>
              </a:solidFill>
              <a:effectLst/>
            </a:endParaRPr>
          </a:p>
          <a:p>
            <a:pPr marL="0" marR="0" lvl="0" indent="266700" algn="l" defTabSz="914400" rtl="0" eaLnBrk="0" fontAlgn="base" latinLnBrk="0" hangingPunct="0">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Cv≤bestv</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时，可剪去右子树。</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899592" y="3266137"/>
            <a:ext cx="1817324" cy="461665"/>
          </a:xfrm>
          <a:prstGeom prst="rect">
            <a:avLst/>
          </a:prstGeom>
          <a:noFill/>
        </p:spPr>
        <p:txBody>
          <a:bodyPr wrap="square" rtlCol="0">
            <a:spAutoFit/>
          </a:bodyPr>
          <a:lstStyle/>
          <a:p>
            <a:r>
              <a:rPr lang="zh-CN" altLang="en-US" sz="2400" dirty="0"/>
              <a:t>约束函数</a:t>
            </a:r>
            <a:r>
              <a:rPr lang="zh-CN" altLang="en-US" dirty="0"/>
              <a:t>：</a:t>
            </a:r>
            <a:endParaRPr lang="en-US" altLang="zh-CN" dirty="0"/>
          </a:p>
        </p:txBody>
      </p:sp>
    </p:spTree>
    <p:extLst>
      <p:ext uri="{BB962C8B-B14F-4D97-AF65-F5344CB8AC3E}">
        <p14:creationId xmlns:p14="http://schemas.microsoft.com/office/powerpoint/2010/main" val="38340423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7848872" cy="2800767"/>
          </a:xfrm>
          <a:prstGeom prst="rect">
            <a:avLst/>
          </a:prstGeom>
        </p:spPr>
        <p:txBody>
          <a:bodyPr wrap="square">
            <a:spAutoFit/>
          </a:bodyPr>
          <a:lstStyle/>
          <a:p>
            <a:pPr>
              <a:spcAft>
                <a:spcPts val="0"/>
              </a:spcAft>
            </a:pPr>
            <a:r>
              <a:rPr lang="en-US" altLang="zh-CN" sz="3600" kern="100" dirty="0"/>
              <a:t>3. </a:t>
            </a:r>
            <a:r>
              <a:rPr lang="zh-CN" altLang="zh-CN" sz="2800" kern="100" dirty="0"/>
              <a:t>请画出用回溯法解</a:t>
            </a:r>
            <a:r>
              <a:rPr lang="en-US" altLang="zh-CN" sz="2800" kern="100" dirty="0"/>
              <a:t>n=3</a:t>
            </a:r>
            <a:r>
              <a:rPr lang="zh-CN" altLang="zh-CN" sz="2800" kern="100" dirty="0"/>
              <a:t>的</a:t>
            </a:r>
            <a:r>
              <a:rPr lang="en-US" altLang="zh-CN" sz="2800" kern="100" dirty="0"/>
              <a:t>0-1</a:t>
            </a:r>
            <a:r>
              <a:rPr lang="zh-CN" altLang="zh-CN" sz="2800" kern="100" dirty="0"/>
              <a:t>背包问题的解空间树和当三个物品的重量为</a:t>
            </a:r>
            <a:r>
              <a:rPr lang="en-US" altLang="zh-CN" sz="2800" kern="100" dirty="0"/>
              <a:t>{20, 15, 10}</a:t>
            </a:r>
            <a:r>
              <a:rPr lang="zh-CN" altLang="zh-CN" sz="2800" kern="100" dirty="0"/>
              <a:t>，价值为</a:t>
            </a:r>
            <a:r>
              <a:rPr lang="en-US" altLang="zh-CN" sz="2800" kern="100" dirty="0"/>
              <a:t>{20, 30, 25}</a:t>
            </a:r>
            <a:r>
              <a:rPr lang="zh-CN" altLang="zh-CN" sz="2800" kern="100" dirty="0"/>
              <a:t>，背包容量为</a:t>
            </a:r>
            <a:r>
              <a:rPr lang="en-US" altLang="zh-CN" sz="2800" kern="100" dirty="0"/>
              <a:t>25</a:t>
            </a:r>
            <a:r>
              <a:rPr lang="zh-CN" altLang="zh-CN" sz="2800" kern="100" dirty="0"/>
              <a:t>时搜索空间树。</a:t>
            </a:r>
          </a:p>
          <a:p>
            <a:pPr>
              <a:spcAft>
                <a:spcPts val="0"/>
              </a:spcAft>
            </a:pPr>
            <a:r>
              <a:rPr lang="zh-CN" altLang="zh-CN" sz="2800" kern="100" dirty="0"/>
              <a:t>答：</a:t>
            </a:r>
          </a:p>
          <a:p>
            <a:pPr indent="133350">
              <a:spcAft>
                <a:spcPts val="0"/>
              </a:spcAft>
            </a:pPr>
            <a:r>
              <a:rPr lang="zh-CN" altLang="zh-CN" sz="2800" kern="100" dirty="0"/>
              <a:t>解空间树：</a:t>
            </a:r>
          </a:p>
          <a:p>
            <a:pPr indent="133350">
              <a:spcAft>
                <a:spcPts val="0"/>
              </a:spcAft>
            </a:pPr>
            <a:r>
              <a:rPr lang="en-US" altLang="zh-CN" sz="2800" kern="100" dirty="0"/>
              <a:t> </a:t>
            </a:r>
            <a:endParaRPr lang="zh-CN" altLang="zh-CN" sz="2800" kern="100" dirty="0"/>
          </a:p>
        </p:txBody>
      </p:sp>
      <p:sp>
        <p:nvSpPr>
          <p:cNvPr id="3" name="Rectangle 46"/>
          <p:cNvSpPr>
            <a:spLocks noChangeArrowheads="1"/>
          </p:cNvSpPr>
          <p:nvPr/>
        </p:nvSpPr>
        <p:spPr bwMode="auto">
          <a:xfrm>
            <a:off x="1836712" y="282220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5400"/>
          </a:p>
        </p:txBody>
      </p:sp>
      <p:grpSp>
        <p:nvGrpSpPr>
          <p:cNvPr id="4" name="Canvas 204"/>
          <p:cNvGrpSpPr>
            <a:grpSpLocks noChangeAspect="1"/>
          </p:cNvGrpSpPr>
          <p:nvPr/>
        </p:nvGrpSpPr>
        <p:grpSpPr bwMode="auto">
          <a:xfrm>
            <a:off x="1836712" y="3284984"/>
            <a:ext cx="6184459" cy="3094116"/>
            <a:chOff x="9398" y="6429"/>
            <a:chExt cx="7388" cy="4112"/>
          </a:xfrm>
        </p:grpSpPr>
        <p:sp>
          <p:nvSpPr>
            <p:cNvPr id="5" name="AutoShape 45"/>
            <p:cNvSpPr>
              <a:spLocks noRot="1" noChangeAspect="1" noChangeArrowheads="1" noTextEdit="1"/>
            </p:cNvSpPr>
            <p:nvPr/>
          </p:nvSpPr>
          <p:spPr bwMode="auto">
            <a:xfrm>
              <a:off x="9398" y="6429"/>
              <a:ext cx="7388" cy="41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6" name="Line 206"/>
            <p:cNvSpPr>
              <a:spLocks noChangeShapeType="1"/>
            </p:cNvSpPr>
            <p:nvPr/>
          </p:nvSpPr>
          <p:spPr bwMode="auto">
            <a:xfrm flipH="1">
              <a:off x="11146" y="6752"/>
              <a:ext cx="1686" cy="8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7" name="Line 207"/>
            <p:cNvSpPr>
              <a:spLocks noChangeShapeType="1"/>
            </p:cNvSpPr>
            <p:nvPr/>
          </p:nvSpPr>
          <p:spPr bwMode="auto">
            <a:xfrm>
              <a:off x="13245" y="6768"/>
              <a:ext cx="1855" cy="8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8" name="Line 208"/>
            <p:cNvSpPr>
              <a:spLocks noChangeShapeType="1"/>
            </p:cNvSpPr>
            <p:nvPr/>
          </p:nvSpPr>
          <p:spPr bwMode="auto">
            <a:xfrm flipH="1">
              <a:off x="10225" y="7889"/>
              <a:ext cx="690" cy="8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9" name="Line 209"/>
            <p:cNvSpPr>
              <a:spLocks noChangeShapeType="1"/>
            </p:cNvSpPr>
            <p:nvPr/>
          </p:nvSpPr>
          <p:spPr bwMode="auto">
            <a:xfrm>
              <a:off x="11222" y="7917"/>
              <a:ext cx="644" cy="8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0" name="Line 210"/>
            <p:cNvSpPr>
              <a:spLocks noChangeShapeType="1"/>
            </p:cNvSpPr>
            <p:nvPr/>
          </p:nvSpPr>
          <p:spPr bwMode="auto">
            <a:xfrm flipH="1">
              <a:off x="14303" y="7868"/>
              <a:ext cx="690" cy="9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1" name="Line 211"/>
            <p:cNvSpPr>
              <a:spLocks noChangeShapeType="1"/>
            </p:cNvSpPr>
            <p:nvPr/>
          </p:nvSpPr>
          <p:spPr bwMode="auto">
            <a:xfrm>
              <a:off x="15315" y="7848"/>
              <a:ext cx="644" cy="9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2" name="Line 212"/>
            <p:cNvSpPr>
              <a:spLocks noChangeShapeType="1"/>
            </p:cNvSpPr>
            <p:nvPr/>
          </p:nvSpPr>
          <p:spPr bwMode="auto">
            <a:xfrm flipH="1">
              <a:off x="9675" y="9177"/>
              <a:ext cx="337" cy="8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3" name="Line 213"/>
            <p:cNvSpPr>
              <a:spLocks noChangeShapeType="1"/>
            </p:cNvSpPr>
            <p:nvPr/>
          </p:nvSpPr>
          <p:spPr bwMode="auto">
            <a:xfrm>
              <a:off x="10255" y="9196"/>
              <a:ext cx="278" cy="8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4" name="Line 214"/>
            <p:cNvSpPr>
              <a:spLocks noChangeShapeType="1"/>
            </p:cNvSpPr>
            <p:nvPr/>
          </p:nvSpPr>
          <p:spPr bwMode="auto">
            <a:xfrm flipH="1">
              <a:off x="11527" y="9198"/>
              <a:ext cx="369"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5" name="Line 215"/>
            <p:cNvSpPr>
              <a:spLocks noChangeShapeType="1"/>
            </p:cNvSpPr>
            <p:nvPr/>
          </p:nvSpPr>
          <p:spPr bwMode="auto">
            <a:xfrm>
              <a:off x="12126" y="9169"/>
              <a:ext cx="336" cy="8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6" name="Line 216"/>
            <p:cNvSpPr>
              <a:spLocks noChangeShapeType="1"/>
            </p:cNvSpPr>
            <p:nvPr/>
          </p:nvSpPr>
          <p:spPr bwMode="auto">
            <a:xfrm flipH="1">
              <a:off x="13766" y="9212"/>
              <a:ext cx="338"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7" name="Line 217"/>
            <p:cNvSpPr>
              <a:spLocks noChangeShapeType="1"/>
            </p:cNvSpPr>
            <p:nvPr/>
          </p:nvSpPr>
          <p:spPr bwMode="auto">
            <a:xfrm>
              <a:off x="14379" y="9226"/>
              <a:ext cx="306" cy="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8" name="Line 218"/>
            <p:cNvSpPr>
              <a:spLocks noChangeShapeType="1"/>
            </p:cNvSpPr>
            <p:nvPr/>
          </p:nvSpPr>
          <p:spPr bwMode="auto">
            <a:xfrm flipH="1">
              <a:off x="15621" y="9212"/>
              <a:ext cx="290" cy="8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19" name="Line 219"/>
            <p:cNvSpPr>
              <a:spLocks noChangeShapeType="1"/>
            </p:cNvSpPr>
            <p:nvPr/>
          </p:nvSpPr>
          <p:spPr bwMode="auto">
            <a:xfrm>
              <a:off x="16219" y="9212"/>
              <a:ext cx="290" cy="9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5400"/>
            </a:p>
          </p:txBody>
        </p:sp>
        <p:sp>
          <p:nvSpPr>
            <p:cNvPr id="20" name="Text Box 220"/>
            <p:cNvSpPr txBox="1">
              <a:spLocks noChangeArrowheads="1"/>
            </p:cNvSpPr>
            <p:nvPr/>
          </p:nvSpPr>
          <p:spPr bwMode="auto">
            <a:xfrm>
              <a:off x="11621" y="6917"/>
              <a:ext cx="27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1" name="Text Box 221"/>
            <p:cNvSpPr txBox="1">
              <a:spLocks noChangeArrowheads="1"/>
            </p:cNvSpPr>
            <p:nvPr/>
          </p:nvSpPr>
          <p:spPr bwMode="auto">
            <a:xfrm>
              <a:off x="10225" y="8028"/>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2" name="Text Box 222"/>
            <p:cNvSpPr txBox="1">
              <a:spLocks noChangeArrowheads="1"/>
            </p:cNvSpPr>
            <p:nvPr/>
          </p:nvSpPr>
          <p:spPr bwMode="auto">
            <a:xfrm>
              <a:off x="9461" y="9378"/>
              <a:ext cx="27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3" name="Text Box 223"/>
            <p:cNvSpPr txBox="1">
              <a:spLocks noChangeArrowheads="1"/>
            </p:cNvSpPr>
            <p:nvPr/>
          </p:nvSpPr>
          <p:spPr bwMode="auto">
            <a:xfrm>
              <a:off x="11344" y="9370"/>
              <a:ext cx="27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4" name="Text Box 224"/>
            <p:cNvSpPr txBox="1">
              <a:spLocks noChangeArrowheads="1"/>
            </p:cNvSpPr>
            <p:nvPr/>
          </p:nvSpPr>
          <p:spPr bwMode="auto">
            <a:xfrm>
              <a:off x="13613" y="9412"/>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5" name="Text Box 225"/>
            <p:cNvSpPr txBox="1">
              <a:spLocks noChangeArrowheads="1"/>
            </p:cNvSpPr>
            <p:nvPr/>
          </p:nvSpPr>
          <p:spPr bwMode="auto">
            <a:xfrm>
              <a:off x="15438" y="9406"/>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6" name="Text Box 226"/>
            <p:cNvSpPr txBox="1">
              <a:spLocks noChangeArrowheads="1"/>
            </p:cNvSpPr>
            <p:nvPr/>
          </p:nvSpPr>
          <p:spPr bwMode="auto">
            <a:xfrm>
              <a:off x="14286" y="6917"/>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7" name="Text Box 227"/>
            <p:cNvSpPr txBox="1">
              <a:spLocks noChangeArrowheads="1"/>
            </p:cNvSpPr>
            <p:nvPr/>
          </p:nvSpPr>
          <p:spPr bwMode="auto">
            <a:xfrm>
              <a:off x="11650" y="8033"/>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8" name="Text Box 228"/>
            <p:cNvSpPr txBox="1">
              <a:spLocks noChangeArrowheads="1"/>
            </p:cNvSpPr>
            <p:nvPr/>
          </p:nvSpPr>
          <p:spPr bwMode="auto">
            <a:xfrm>
              <a:off x="10487" y="9362"/>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29" name="Text Box 229"/>
            <p:cNvSpPr txBox="1">
              <a:spLocks noChangeArrowheads="1"/>
            </p:cNvSpPr>
            <p:nvPr/>
          </p:nvSpPr>
          <p:spPr bwMode="auto">
            <a:xfrm>
              <a:off x="12433" y="9378"/>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0" name="Text Box 230"/>
            <p:cNvSpPr txBox="1">
              <a:spLocks noChangeArrowheads="1"/>
            </p:cNvSpPr>
            <p:nvPr/>
          </p:nvSpPr>
          <p:spPr bwMode="auto">
            <a:xfrm>
              <a:off x="14639" y="9397"/>
              <a:ext cx="27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dirty="0">
                <a:ln>
                  <a:noFill/>
                </a:ln>
                <a:solidFill>
                  <a:schemeClr val="tx1"/>
                </a:solidFill>
                <a:effectLst/>
                <a:latin typeface="Arial" panose="020B0604020202020204" pitchFamily="34" charset="0"/>
              </a:endParaRPr>
            </a:p>
          </p:txBody>
        </p:sp>
        <p:sp>
          <p:nvSpPr>
            <p:cNvPr id="31" name="Text Box 231"/>
            <p:cNvSpPr txBox="1">
              <a:spLocks noChangeArrowheads="1"/>
            </p:cNvSpPr>
            <p:nvPr/>
          </p:nvSpPr>
          <p:spPr bwMode="auto">
            <a:xfrm>
              <a:off x="15820" y="8082"/>
              <a:ext cx="27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2" name="Text Box 232"/>
            <p:cNvSpPr txBox="1">
              <a:spLocks noChangeArrowheads="1"/>
            </p:cNvSpPr>
            <p:nvPr/>
          </p:nvSpPr>
          <p:spPr bwMode="auto">
            <a:xfrm>
              <a:off x="16509" y="9378"/>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3" name="Text Box 233"/>
            <p:cNvSpPr txBox="1">
              <a:spLocks noChangeArrowheads="1"/>
            </p:cNvSpPr>
            <p:nvPr/>
          </p:nvSpPr>
          <p:spPr bwMode="auto">
            <a:xfrm>
              <a:off x="14303" y="8078"/>
              <a:ext cx="27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4" name="Oval 234"/>
            <p:cNvSpPr>
              <a:spLocks noChangeArrowheads="1"/>
            </p:cNvSpPr>
            <p:nvPr/>
          </p:nvSpPr>
          <p:spPr bwMode="auto">
            <a:xfrm>
              <a:off x="12815" y="6429"/>
              <a:ext cx="416"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800" b="0" i="0" u="none" strike="noStrike" cap="none" normalizeH="0" baseline="0" dirty="0">
                <a:ln>
                  <a:noFill/>
                </a:ln>
                <a:solidFill>
                  <a:schemeClr val="tx1"/>
                </a:solidFill>
                <a:effectLst/>
                <a:latin typeface="Arial" panose="020B0604020202020204" pitchFamily="34" charset="0"/>
              </a:endParaRPr>
            </a:p>
          </p:txBody>
        </p:sp>
        <p:sp>
          <p:nvSpPr>
            <p:cNvPr id="35" name="Oval 235"/>
            <p:cNvSpPr>
              <a:spLocks noChangeArrowheads="1"/>
            </p:cNvSpPr>
            <p:nvPr/>
          </p:nvSpPr>
          <p:spPr bwMode="auto">
            <a:xfrm>
              <a:off x="10869" y="7522"/>
              <a:ext cx="418"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6" name="Oval 236"/>
            <p:cNvSpPr>
              <a:spLocks noChangeArrowheads="1"/>
            </p:cNvSpPr>
            <p:nvPr/>
          </p:nvSpPr>
          <p:spPr bwMode="auto">
            <a:xfrm>
              <a:off x="9965" y="8787"/>
              <a:ext cx="416"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7" name="Oval 237"/>
            <p:cNvSpPr>
              <a:spLocks noChangeArrowheads="1"/>
            </p:cNvSpPr>
            <p:nvPr/>
          </p:nvSpPr>
          <p:spPr bwMode="auto">
            <a:xfrm>
              <a:off x="9398" y="10070"/>
              <a:ext cx="416"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8" name="Oval 238"/>
            <p:cNvSpPr>
              <a:spLocks noChangeArrowheads="1"/>
            </p:cNvSpPr>
            <p:nvPr/>
          </p:nvSpPr>
          <p:spPr bwMode="auto">
            <a:xfrm>
              <a:off x="10364" y="10100"/>
              <a:ext cx="417"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39" name="Oval 239"/>
            <p:cNvSpPr>
              <a:spLocks noChangeArrowheads="1"/>
            </p:cNvSpPr>
            <p:nvPr/>
          </p:nvSpPr>
          <p:spPr bwMode="auto">
            <a:xfrm>
              <a:off x="11284" y="10070"/>
              <a:ext cx="417"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0" name="Oval 240"/>
            <p:cNvSpPr>
              <a:spLocks noChangeArrowheads="1"/>
            </p:cNvSpPr>
            <p:nvPr/>
          </p:nvSpPr>
          <p:spPr bwMode="auto">
            <a:xfrm>
              <a:off x="12281" y="10084"/>
              <a:ext cx="415" cy="4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1" name="Oval 241"/>
            <p:cNvSpPr>
              <a:spLocks noChangeArrowheads="1"/>
            </p:cNvSpPr>
            <p:nvPr/>
          </p:nvSpPr>
          <p:spPr bwMode="auto">
            <a:xfrm>
              <a:off x="13550" y="10078"/>
              <a:ext cx="418"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2" name="Oval 242"/>
            <p:cNvSpPr>
              <a:spLocks noChangeArrowheads="1"/>
            </p:cNvSpPr>
            <p:nvPr/>
          </p:nvSpPr>
          <p:spPr bwMode="auto">
            <a:xfrm>
              <a:off x="14502" y="10118"/>
              <a:ext cx="416"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3" name="Oval 243"/>
            <p:cNvSpPr>
              <a:spLocks noChangeArrowheads="1"/>
            </p:cNvSpPr>
            <p:nvPr/>
          </p:nvSpPr>
          <p:spPr bwMode="auto">
            <a:xfrm>
              <a:off x="15438" y="10100"/>
              <a:ext cx="416"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4" name="Oval 244"/>
            <p:cNvSpPr>
              <a:spLocks noChangeArrowheads="1"/>
            </p:cNvSpPr>
            <p:nvPr/>
          </p:nvSpPr>
          <p:spPr bwMode="auto">
            <a:xfrm>
              <a:off x="16357" y="10100"/>
              <a:ext cx="418"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5" name="Oval 245"/>
            <p:cNvSpPr>
              <a:spLocks noChangeArrowheads="1"/>
            </p:cNvSpPr>
            <p:nvPr/>
          </p:nvSpPr>
          <p:spPr bwMode="auto">
            <a:xfrm>
              <a:off x="15865" y="8822"/>
              <a:ext cx="419"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6" name="Oval 246"/>
            <p:cNvSpPr>
              <a:spLocks noChangeArrowheads="1"/>
            </p:cNvSpPr>
            <p:nvPr/>
          </p:nvSpPr>
          <p:spPr bwMode="auto">
            <a:xfrm>
              <a:off x="14041" y="8799"/>
              <a:ext cx="419"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7" name="Oval 247"/>
            <p:cNvSpPr>
              <a:spLocks noChangeArrowheads="1"/>
            </p:cNvSpPr>
            <p:nvPr/>
          </p:nvSpPr>
          <p:spPr bwMode="auto">
            <a:xfrm>
              <a:off x="11789" y="8772"/>
              <a:ext cx="417" cy="42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4800" b="0" i="0" u="none" strike="noStrike" cap="none" normalizeH="0" baseline="0">
                <a:ln>
                  <a:noFill/>
                </a:ln>
                <a:solidFill>
                  <a:schemeClr val="tx1"/>
                </a:solidFill>
                <a:effectLst/>
                <a:latin typeface="Arial" panose="020B0604020202020204" pitchFamily="34" charset="0"/>
              </a:endParaRPr>
            </a:p>
          </p:txBody>
        </p:sp>
        <p:sp>
          <p:nvSpPr>
            <p:cNvPr id="48" name="Oval 248"/>
            <p:cNvSpPr>
              <a:spLocks noChangeArrowheads="1"/>
            </p:cNvSpPr>
            <p:nvPr/>
          </p:nvSpPr>
          <p:spPr bwMode="auto">
            <a:xfrm>
              <a:off x="14947" y="7480"/>
              <a:ext cx="416" cy="42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57154" tIns="57154"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4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6393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sz="3300" b="1"/>
              <a:t>典型的计算时间函数曲线</a:t>
            </a:r>
          </a:p>
        </p:txBody>
      </p:sp>
      <p:graphicFrame>
        <p:nvGraphicFramePr>
          <p:cNvPr id="16387" name="Object 3"/>
          <p:cNvGraphicFramePr>
            <a:graphicFrameLocks noGrp="1" noChangeAspect="1"/>
          </p:cNvGraphicFramePr>
          <p:nvPr>
            <p:ph sz="quarter" idx="1"/>
            <p:extLst>
              <p:ext uri="{D42A27DB-BD31-4B8C-83A1-F6EECF244321}">
                <p14:modId xmlns:p14="http://schemas.microsoft.com/office/powerpoint/2010/main" val="3281708195"/>
              </p:ext>
            </p:extLst>
          </p:nvPr>
        </p:nvGraphicFramePr>
        <p:xfrm>
          <a:off x="1619672" y="1313384"/>
          <a:ext cx="5234205" cy="5544616"/>
        </p:xfrm>
        <a:graphic>
          <a:graphicData uri="http://schemas.openxmlformats.org/presentationml/2006/ole">
            <mc:AlternateContent xmlns:mc="http://schemas.openxmlformats.org/markup-compatibility/2006">
              <mc:Choice xmlns:v="urn:schemas-microsoft-com:vml" Requires="v">
                <p:oleObj spid="_x0000_s2053" r:id="rId3" imgW="2329268" imgH="2466463" progId="Photoshop.Image.5">
                  <p:embed/>
                </p:oleObj>
              </mc:Choice>
              <mc:Fallback>
                <p:oleObj r:id="rId3" imgW="2329268" imgH="2466463" progId="Photoshop.Image.5">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313384"/>
                        <a:ext cx="5234205" cy="5544616"/>
                      </a:xfrm>
                      <a:prstGeom prst="rect">
                        <a:avLst/>
                      </a:prstGeom>
                      <a:ln>
                        <a:noFill/>
                      </a:ln>
                    </p:spPr>
                  </p:pic>
                </p:oleObj>
              </mc:Fallback>
            </mc:AlternateContent>
          </a:graphicData>
        </a:graphic>
      </p:graphicFrame>
    </p:spTree>
    <p:extLst>
      <p:ext uri="{BB962C8B-B14F-4D97-AF65-F5344CB8AC3E}">
        <p14:creationId xmlns:p14="http://schemas.microsoft.com/office/powerpoint/2010/main" val="1733822059"/>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2"/>
          <p:cNvSpPr>
            <a:spLocks noChangeArrowheads="1"/>
          </p:cNvSpPr>
          <p:nvPr/>
        </p:nvSpPr>
        <p:spPr bwMode="auto">
          <a:xfrm>
            <a:off x="1907704" y="2715019"/>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4000"/>
          </a:p>
        </p:txBody>
      </p:sp>
      <p:grpSp>
        <p:nvGrpSpPr>
          <p:cNvPr id="4" name="Canvas 249"/>
          <p:cNvGrpSpPr>
            <a:grpSpLocks noChangeAspect="1"/>
          </p:cNvGrpSpPr>
          <p:nvPr/>
        </p:nvGrpSpPr>
        <p:grpSpPr bwMode="auto">
          <a:xfrm>
            <a:off x="1043608" y="1772816"/>
            <a:ext cx="6659399" cy="3024336"/>
            <a:chOff x="5505" y="1306"/>
            <a:chExt cx="9216" cy="4227"/>
          </a:xfrm>
        </p:grpSpPr>
        <p:sp>
          <p:nvSpPr>
            <p:cNvPr id="5" name="AutoShape 51"/>
            <p:cNvSpPr>
              <a:spLocks noRot="1" noChangeAspect="1" noChangeArrowheads="1" noTextEdit="1"/>
            </p:cNvSpPr>
            <p:nvPr/>
          </p:nvSpPr>
          <p:spPr bwMode="auto">
            <a:xfrm>
              <a:off x="5505" y="1306"/>
              <a:ext cx="9216" cy="42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6" name="Text Box 251"/>
            <p:cNvSpPr txBox="1">
              <a:spLocks noChangeArrowheads="1"/>
            </p:cNvSpPr>
            <p:nvPr/>
          </p:nvSpPr>
          <p:spPr bwMode="auto">
            <a:xfrm>
              <a:off x="10217" y="3844"/>
              <a:ext cx="3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7" name="Text Box 252"/>
            <p:cNvSpPr txBox="1">
              <a:spLocks noChangeArrowheads="1"/>
            </p:cNvSpPr>
            <p:nvPr/>
          </p:nvSpPr>
          <p:spPr bwMode="auto">
            <a:xfrm>
              <a:off x="6519" y="5116"/>
              <a:ext cx="144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不可行解</a:t>
              </a:r>
              <a:endParaRPr kumimoji="0" lang="zh-CN" altLang="zh-CN" sz="3600" b="0" i="0" u="none" strike="noStrike" cap="none" normalizeH="0" baseline="0">
                <a:ln>
                  <a:noFill/>
                </a:ln>
                <a:solidFill>
                  <a:schemeClr val="tx1"/>
                </a:solidFill>
                <a:effectLst/>
                <a:latin typeface="Arial" panose="020B0604020202020204" pitchFamily="34" charset="0"/>
              </a:endParaRPr>
            </a:p>
          </p:txBody>
        </p:sp>
        <p:sp>
          <p:nvSpPr>
            <p:cNvPr id="8" name="Text Box 253"/>
            <p:cNvSpPr txBox="1">
              <a:spLocks noChangeArrowheads="1"/>
            </p:cNvSpPr>
            <p:nvPr/>
          </p:nvSpPr>
          <p:spPr bwMode="auto">
            <a:xfrm>
              <a:off x="8039" y="5123"/>
              <a:ext cx="1257"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9" name="Text Box 254"/>
            <p:cNvSpPr txBox="1">
              <a:spLocks noChangeArrowheads="1"/>
            </p:cNvSpPr>
            <p:nvPr/>
          </p:nvSpPr>
          <p:spPr bwMode="auto">
            <a:xfrm>
              <a:off x="9587" y="5116"/>
              <a:ext cx="125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10" name="Text Box 255"/>
            <p:cNvSpPr txBox="1">
              <a:spLocks noChangeArrowheads="1"/>
            </p:cNvSpPr>
            <p:nvPr/>
          </p:nvSpPr>
          <p:spPr bwMode="auto">
            <a:xfrm>
              <a:off x="10911" y="5116"/>
              <a:ext cx="125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11" name="Text Box 256"/>
            <p:cNvSpPr txBox="1">
              <a:spLocks noChangeArrowheads="1"/>
            </p:cNvSpPr>
            <p:nvPr/>
          </p:nvSpPr>
          <p:spPr bwMode="auto">
            <a:xfrm>
              <a:off x="12206" y="5116"/>
              <a:ext cx="125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12" name="Text Box 257"/>
            <p:cNvSpPr txBox="1">
              <a:spLocks noChangeArrowheads="1"/>
            </p:cNvSpPr>
            <p:nvPr/>
          </p:nvSpPr>
          <p:spPr bwMode="auto">
            <a:xfrm>
              <a:off x="13558" y="5123"/>
              <a:ext cx="1163"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价值</a:t>
              </a: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13" name="Line 258"/>
            <p:cNvSpPr>
              <a:spLocks noChangeShapeType="1"/>
            </p:cNvSpPr>
            <p:nvPr/>
          </p:nvSpPr>
          <p:spPr bwMode="auto">
            <a:xfrm flipH="1">
              <a:off x="7083" y="1617"/>
              <a:ext cx="2064" cy="6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4" name="Line 259"/>
            <p:cNvSpPr>
              <a:spLocks noChangeShapeType="1"/>
            </p:cNvSpPr>
            <p:nvPr/>
          </p:nvSpPr>
          <p:spPr bwMode="auto">
            <a:xfrm>
              <a:off x="9598" y="1617"/>
              <a:ext cx="2327" cy="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5" name="Line 260"/>
            <p:cNvSpPr>
              <a:spLocks noChangeShapeType="1"/>
            </p:cNvSpPr>
            <p:nvPr/>
          </p:nvSpPr>
          <p:spPr bwMode="auto">
            <a:xfrm flipH="1">
              <a:off x="5937" y="2496"/>
              <a:ext cx="733" cy="7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6" name="Line 261"/>
            <p:cNvSpPr>
              <a:spLocks noChangeShapeType="1"/>
            </p:cNvSpPr>
            <p:nvPr/>
          </p:nvSpPr>
          <p:spPr bwMode="auto">
            <a:xfrm>
              <a:off x="7045" y="2527"/>
              <a:ext cx="714" cy="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7" name="Line 262"/>
            <p:cNvSpPr>
              <a:spLocks noChangeShapeType="1"/>
            </p:cNvSpPr>
            <p:nvPr/>
          </p:nvSpPr>
          <p:spPr bwMode="auto">
            <a:xfrm flipH="1">
              <a:off x="11117" y="2423"/>
              <a:ext cx="788" cy="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8" name="Line 263"/>
            <p:cNvSpPr>
              <a:spLocks noChangeShapeType="1"/>
            </p:cNvSpPr>
            <p:nvPr/>
          </p:nvSpPr>
          <p:spPr bwMode="auto">
            <a:xfrm>
              <a:off x="12299" y="2454"/>
              <a:ext cx="847"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19" name="Line 264"/>
            <p:cNvSpPr>
              <a:spLocks noChangeShapeType="1"/>
            </p:cNvSpPr>
            <p:nvPr/>
          </p:nvSpPr>
          <p:spPr bwMode="auto">
            <a:xfrm flipH="1">
              <a:off x="7420" y="3615"/>
              <a:ext cx="413" cy="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0" name="Line 265"/>
            <p:cNvSpPr>
              <a:spLocks noChangeShapeType="1"/>
            </p:cNvSpPr>
            <p:nvPr/>
          </p:nvSpPr>
          <p:spPr bwMode="auto">
            <a:xfrm>
              <a:off x="8114" y="3585"/>
              <a:ext cx="395" cy="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1" name="Line 266"/>
            <p:cNvSpPr>
              <a:spLocks noChangeShapeType="1"/>
            </p:cNvSpPr>
            <p:nvPr/>
          </p:nvSpPr>
          <p:spPr bwMode="auto">
            <a:xfrm flipH="1">
              <a:off x="10404" y="3592"/>
              <a:ext cx="413" cy="8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2" name="Line 267"/>
            <p:cNvSpPr>
              <a:spLocks noChangeShapeType="1"/>
            </p:cNvSpPr>
            <p:nvPr/>
          </p:nvSpPr>
          <p:spPr bwMode="auto">
            <a:xfrm>
              <a:off x="11136" y="3608"/>
              <a:ext cx="376"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3" name="Line 268"/>
            <p:cNvSpPr>
              <a:spLocks noChangeShapeType="1"/>
            </p:cNvSpPr>
            <p:nvPr/>
          </p:nvSpPr>
          <p:spPr bwMode="auto">
            <a:xfrm flipH="1">
              <a:off x="12826" y="3615"/>
              <a:ext cx="336" cy="8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4" name="Line 269"/>
            <p:cNvSpPr>
              <a:spLocks noChangeShapeType="1"/>
            </p:cNvSpPr>
            <p:nvPr/>
          </p:nvSpPr>
          <p:spPr bwMode="auto">
            <a:xfrm>
              <a:off x="13501" y="3628"/>
              <a:ext cx="302" cy="8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25" name="Text Box 270"/>
            <p:cNvSpPr txBox="1">
              <a:spLocks noChangeArrowheads="1"/>
            </p:cNvSpPr>
            <p:nvPr/>
          </p:nvSpPr>
          <p:spPr bwMode="auto">
            <a:xfrm>
              <a:off x="7795" y="1493"/>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26" name="Text Box 271"/>
            <p:cNvSpPr txBox="1">
              <a:spLocks noChangeArrowheads="1"/>
            </p:cNvSpPr>
            <p:nvPr/>
          </p:nvSpPr>
          <p:spPr bwMode="auto">
            <a:xfrm>
              <a:off x="5826" y="2644"/>
              <a:ext cx="33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27" name="Text Box 272"/>
            <p:cNvSpPr txBox="1">
              <a:spLocks noChangeArrowheads="1"/>
            </p:cNvSpPr>
            <p:nvPr/>
          </p:nvSpPr>
          <p:spPr bwMode="auto">
            <a:xfrm>
              <a:off x="7157" y="3800"/>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28" name="Text Box 273"/>
            <p:cNvSpPr txBox="1">
              <a:spLocks noChangeArrowheads="1"/>
            </p:cNvSpPr>
            <p:nvPr/>
          </p:nvSpPr>
          <p:spPr bwMode="auto">
            <a:xfrm>
              <a:off x="12543" y="3838"/>
              <a:ext cx="33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29" name="Text Box 274"/>
            <p:cNvSpPr txBox="1">
              <a:spLocks noChangeArrowheads="1"/>
            </p:cNvSpPr>
            <p:nvPr/>
          </p:nvSpPr>
          <p:spPr bwMode="auto">
            <a:xfrm>
              <a:off x="10668" y="1456"/>
              <a:ext cx="33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0" name="Text Box 275"/>
            <p:cNvSpPr txBox="1">
              <a:spLocks noChangeArrowheads="1"/>
            </p:cNvSpPr>
            <p:nvPr/>
          </p:nvSpPr>
          <p:spPr bwMode="auto">
            <a:xfrm>
              <a:off x="7569" y="2650"/>
              <a:ext cx="33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1" name="Text Box 276"/>
            <p:cNvSpPr txBox="1">
              <a:spLocks noChangeArrowheads="1"/>
            </p:cNvSpPr>
            <p:nvPr/>
          </p:nvSpPr>
          <p:spPr bwMode="auto">
            <a:xfrm>
              <a:off x="8490" y="3805"/>
              <a:ext cx="33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2" name="Text Box 277"/>
            <p:cNvSpPr txBox="1">
              <a:spLocks noChangeArrowheads="1"/>
            </p:cNvSpPr>
            <p:nvPr/>
          </p:nvSpPr>
          <p:spPr bwMode="auto">
            <a:xfrm>
              <a:off x="11474" y="3827"/>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3" name="Text Box 278"/>
            <p:cNvSpPr txBox="1">
              <a:spLocks noChangeArrowheads="1"/>
            </p:cNvSpPr>
            <p:nvPr/>
          </p:nvSpPr>
          <p:spPr bwMode="auto">
            <a:xfrm>
              <a:off x="12920" y="2704"/>
              <a:ext cx="338"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4" name="Text Box 279"/>
            <p:cNvSpPr txBox="1">
              <a:spLocks noChangeArrowheads="1"/>
            </p:cNvSpPr>
            <p:nvPr/>
          </p:nvSpPr>
          <p:spPr bwMode="auto">
            <a:xfrm>
              <a:off x="13858" y="3805"/>
              <a:ext cx="3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5" name="Text Box 280"/>
            <p:cNvSpPr txBox="1">
              <a:spLocks noChangeArrowheads="1"/>
            </p:cNvSpPr>
            <p:nvPr/>
          </p:nvSpPr>
          <p:spPr bwMode="auto">
            <a:xfrm>
              <a:off x="11155" y="2540"/>
              <a:ext cx="3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6" name="Oval 281"/>
            <p:cNvSpPr>
              <a:spLocks noChangeArrowheads="1"/>
            </p:cNvSpPr>
            <p:nvPr/>
          </p:nvSpPr>
          <p:spPr bwMode="auto">
            <a:xfrm>
              <a:off x="9128" y="1306"/>
              <a:ext cx="511" cy="4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7" name="Oval 282"/>
            <p:cNvSpPr>
              <a:spLocks noChangeArrowheads="1"/>
            </p:cNvSpPr>
            <p:nvPr/>
          </p:nvSpPr>
          <p:spPr bwMode="auto">
            <a:xfrm>
              <a:off x="6613" y="2107"/>
              <a:ext cx="509"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38" name="Oval 283"/>
            <p:cNvSpPr>
              <a:spLocks noChangeArrowheads="1"/>
            </p:cNvSpPr>
            <p:nvPr/>
          </p:nvSpPr>
          <p:spPr bwMode="auto">
            <a:xfrm>
              <a:off x="5505" y="3175"/>
              <a:ext cx="512" cy="4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endParaRPr lang="zh-CN" altLang="en-US" sz="4000"/>
            </a:p>
          </p:txBody>
        </p:sp>
        <p:sp>
          <p:nvSpPr>
            <p:cNvPr id="39" name="Oval 284"/>
            <p:cNvSpPr>
              <a:spLocks noChangeArrowheads="1"/>
            </p:cNvSpPr>
            <p:nvPr/>
          </p:nvSpPr>
          <p:spPr bwMode="auto">
            <a:xfrm>
              <a:off x="8303" y="4438"/>
              <a:ext cx="510" cy="45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0" name="Oval 285"/>
            <p:cNvSpPr>
              <a:spLocks noChangeArrowheads="1"/>
            </p:cNvSpPr>
            <p:nvPr/>
          </p:nvSpPr>
          <p:spPr bwMode="auto">
            <a:xfrm>
              <a:off x="10141" y="4434"/>
              <a:ext cx="511" cy="4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1" name="Oval 286"/>
            <p:cNvSpPr>
              <a:spLocks noChangeArrowheads="1"/>
            </p:cNvSpPr>
            <p:nvPr/>
          </p:nvSpPr>
          <p:spPr bwMode="auto">
            <a:xfrm>
              <a:off x="11306" y="4475"/>
              <a:ext cx="510" cy="45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2" name="Oval 287"/>
            <p:cNvSpPr>
              <a:spLocks noChangeArrowheads="1"/>
            </p:cNvSpPr>
            <p:nvPr/>
          </p:nvSpPr>
          <p:spPr bwMode="auto">
            <a:xfrm>
              <a:off x="12543" y="4455"/>
              <a:ext cx="511" cy="4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3" name="Oval 288"/>
            <p:cNvSpPr>
              <a:spLocks noChangeArrowheads="1"/>
            </p:cNvSpPr>
            <p:nvPr/>
          </p:nvSpPr>
          <p:spPr bwMode="auto">
            <a:xfrm>
              <a:off x="13670" y="4455"/>
              <a:ext cx="511" cy="4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4" name="Oval 289"/>
            <p:cNvSpPr>
              <a:spLocks noChangeArrowheads="1"/>
            </p:cNvSpPr>
            <p:nvPr/>
          </p:nvSpPr>
          <p:spPr bwMode="auto">
            <a:xfrm>
              <a:off x="13069" y="3214"/>
              <a:ext cx="512"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5" name="Oval 290"/>
            <p:cNvSpPr>
              <a:spLocks noChangeArrowheads="1"/>
            </p:cNvSpPr>
            <p:nvPr/>
          </p:nvSpPr>
          <p:spPr bwMode="auto">
            <a:xfrm>
              <a:off x="10743" y="3187"/>
              <a:ext cx="509"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3600" b="0" i="0" u="none" strike="noStrike" cap="none" normalizeH="0" baseline="0" dirty="0">
                <a:ln>
                  <a:noFill/>
                </a:ln>
                <a:solidFill>
                  <a:schemeClr val="tx1"/>
                </a:solidFill>
                <a:effectLst/>
                <a:latin typeface="Arial" panose="020B0604020202020204" pitchFamily="34" charset="0"/>
              </a:endParaRPr>
            </a:p>
          </p:txBody>
        </p:sp>
        <p:sp>
          <p:nvSpPr>
            <p:cNvPr id="46" name="Oval 291"/>
            <p:cNvSpPr>
              <a:spLocks noChangeArrowheads="1"/>
            </p:cNvSpPr>
            <p:nvPr/>
          </p:nvSpPr>
          <p:spPr bwMode="auto">
            <a:xfrm>
              <a:off x="7702" y="3214"/>
              <a:ext cx="509" cy="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7" name="Oval 292"/>
            <p:cNvSpPr>
              <a:spLocks noChangeArrowheads="1"/>
            </p:cNvSpPr>
            <p:nvPr/>
          </p:nvSpPr>
          <p:spPr bwMode="auto">
            <a:xfrm>
              <a:off x="11850" y="2058"/>
              <a:ext cx="510" cy="4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3600" b="0" i="0" u="none" strike="noStrike" cap="none" normalizeH="0" baseline="0">
                <a:ln>
                  <a:noFill/>
                </a:ln>
                <a:solidFill>
                  <a:schemeClr val="tx1"/>
                </a:solidFill>
                <a:effectLst/>
                <a:latin typeface="Arial" panose="020B0604020202020204" pitchFamily="34" charset="0"/>
              </a:endParaRPr>
            </a:p>
          </p:txBody>
        </p:sp>
        <p:sp>
          <p:nvSpPr>
            <p:cNvPr id="48" name="Line 293"/>
            <p:cNvSpPr>
              <a:spLocks noChangeShapeType="1"/>
            </p:cNvSpPr>
            <p:nvPr/>
          </p:nvSpPr>
          <p:spPr bwMode="auto">
            <a:xfrm>
              <a:off x="5601" y="3233"/>
              <a:ext cx="318" cy="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49" name="Line 294"/>
            <p:cNvSpPr>
              <a:spLocks noChangeShapeType="1"/>
            </p:cNvSpPr>
            <p:nvPr/>
          </p:nvSpPr>
          <p:spPr bwMode="auto">
            <a:xfrm flipH="1">
              <a:off x="5601" y="3248"/>
              <a:ext cx="318" cy="3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50" name="Oval 295"/>
            <p:cNvSpPr>
              <a:spLocks noChangeArrowheads="1"/>
            </p:cNvSpPr>
            <p:nvPr/>
          </p:nvSpPr>
          <p:spPr bwMode="auto">
            <a:xfrm>
              <a:off x="7121" y="4422"/>
              <a:ext cx="510" cy="4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17522" tIns="0" rIns="0" bIns="0" numCol="1" anchor="t" anchorCtr="0" compatLnSpc="1">
              <a:prstTxWarp prst="textNoShape">
                <a:avLst/>
              </a:prstTxWarp>
            </a:bodyPr>
            <a:lstStyle/>
            <a:p>
              <a:endParaRPr lang="zh-CN" altLang="en-US" sz="4000"/>
            </a:p>
          </p:txBody>
        </p:sp>
        <p:sp>
          <p:nvSpPr>
            <p:cNvPr id="51" name="Line 296"/>
            <p:cNvSpPr>
              <a:spLocks noChangeShapeType="1"/>
            </p:cNvSpPr>
            <p:nvPr/>
          </p:nvSpPr>
          <p:spPr bwMode="auto">
            <a:xfrm>
              <a:off x="7214" y="4479"/>
              <a:ext cx="320" cy="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sp>
          <p:nvSpPr>
            <p:cNvPr id="52" name="Line 297"/>
            <p:cNvSpPr>
              <a:spLocks noChangeShapeType="1"/>
            </p:cNvSpPr>
            <p:nvPr/>
          </p:nvSpPr>
          <p:spPr bwMode="auto">
            <a:xfrm flipH="1">
              <a:off x="7214" y="4496"/>
              <a:ext cx="320" cy="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4000"/>
            </a:p>
          </p:txBody>
        </p:sp>
      </p:grpSp>
      <p:sp>
        <p:nvSpPr>
          <p:cNvPr id="53" name="矩形 52"/>
          <p:cNvSpPr/>
          <p:nvPr/>
        </p:nvSpPr>
        <p:spPr>
          <a:xfrm>
            <a:off x="1089901" y="662149"/>
            <a:ext cx="1733167" cy="400110"/>
          </a:xfrm>
          <a:prstGeom prst="rect">
            <a:avLst/>
          </a:prstGeom>
        </p:spPr>
        <p:txBody>
          <a:bodyPr wrap="none">
            <a:spAutoFit/>
          </a:bodyPr>
          <a:lstStyle/>
          <a:p>
            <a:pPr>
              <a:spcAft>
                <a:spcPts val="0"/>
              </a:spcAft>
            </a:pPr>
            <a:r>
              <a:rPr lang="zh-CN" altLang="zh-CN" kern="100" dirty="0"/>
              <a:t>搜索空间树：</a:t>
            </a:r>
          </a:p>
        </p:txBody>
      </p:sp>
    </p:spTree>
    <p:extLst>
      <p:ext uri="{BB962C8B-B14F-4D97-AF65-F5344CB8AC3E}">
        <p14:creationId xmlns:p14="http://schemas.microsoft.com/office/powerpoint/2010/main" val="6945862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sz="quarter" idx="1"/>
          </p:nvPr>
        </p:nvSpPr>
        <p:spPr>
          <a:xfrm>
            <a:off x="539552" y="1484784"/>
            <a:ext cx="8362950" cy="5040312"/>
          </a:xfrm>
        </p:spPr>
        <p:txBody>
          <a:bodyPr>
            <a:normAutofit lnSpcReduction="10000"/>
          </a:bodyPr>
          <a:lstStyle/>
          <a:p>
            <a:pPr>
              <a:lnSpc>
                <a:spcPct val="125000"/>
              </a:lnSpc>
              <a:buFont typeface="Wingdings" pitchFamily="2" charset="2"/>
              <a:buNone/>
            </a:pPr>
            <a:r>
              <a:rPr lang="zh-CN" altLang="en-US" sz="2800" b="1" dirty="0">
                <a:solidFill>
                  <a:srgbClr val="0000FF"/>
                </a:solidFill>
              </a:rPr>
              <a:t>定义1.2</a:t>
            </a:r>
            <a:r>
              <a:rPr lang="zh-CN" altLang="en-US" sz="2800" dirty="0"/>
              <a:t>  如果存在两个正常数c和n</a:t>
            </a:r>
            <a:r>
              <a:rPr lang="zh-CN" altLang="en-US" sz="2800" baseline="-25000" dirty="0"/>
              <a:t>0</a:t>
            </a:r>
            <a:r>
              <a:rPr lang="zh-CN" altLang="en-US" sz="2800" dirty="0"/>
              <a:t>，对于所有的n</a:t>
            </a:r>
            <a:r>
              <a:rPr lang="zh-CN" altLang="en-US" sz="2800" dirty="0">
                <a:latin typeface="宋体" pitchFamily="2" charset="-122"/>
              </a:rPr>
              <a:t>≥n</a:t>
            </a:r>
            <a:r>
              <a:rPr lang="zh-CN" altLang="en-US" sz="2800" baseline="-25000" dirty="0">
                <a:latin typeface="宋体" pitchFamily="2" charset="-122"/>
              </a:rPr>
              <a:t>0</a:t>
            </a:r>
            <a:r>
              <a:rPr lang="zh-CN" altLang="en-US" sz="2800" dirty="0">
                <a:latin typeface="宋体" pitchFamily="2" charset="-122"/>
              </a:rPr>
              <a:t>，有   </a:t>
            </a:r>
          </a:p>
          <a:p>
            <a:pPr>
              <a:lnSpc>
                <a:spcPct val="110000"/>
              </a:lnSpc>
              <a:buFont typeface="Wingdings" pitchFamily="2" charset="2"/>
              <a:buNone/>
            </a:pPr>
            <a:r>
              <a:rPr lang="zh-CN" altLang="en-US" sz="2800" dirty="0">
                <a:latin typeface="宋体" pitchFamily="2" charset="-122"/>
              </a:rPr>
              <a:t>              |f(n)| ≥ c|g(n)|</a:t>
            </a:r>
          </a:p>
          <a:p>
            <a:pPr>
              <a:lnSpc>
                <a:spcPct val="110000"/>
              </a:lnSpc>
              <a:buFont typeface="Wingdings" pitchFamily="2" charset="2"/>
              <a:buNone/>
            </a:pPr>
            <a:r>
              <a:rPr lang="zh-CN" altLang="en-US" sz="2800" dirty="0">
                <a:latin typeface="宋体" pitchFamily="2" charset="-122"/>
              </a:rPr>
              <a:t>      则记作</a:t>
            </a:r>
            <a:r>
              <a:rPr lang="zh-CN" altLang="en-US" sz="2800" dirty="0">
                <a:solidFill>
                  <a:srgbClr val="0000FF"/>
                </a:solidFill>
                <a:latin typeface="宋体" pitchFamily="2" charset="-122"/>
              </a:rPr>
              <a:t>f(n) = </a:t>
            </a:r>
            <a:r>
              <a:rPr lang="el-GR" altLang="en-US" sz="2800" dirty="0">
                <a:solidFill>
                  <a:srgbClr val="0000FF"/>
                </a:solidFill>
                <a:latin typeface="宋体" pitchFamily="2" charset="-122"/>
              </a:rPr>
              <a:t>Ω</a:t>
            </a:r>
            <a:r>
              <a:rPr lang="zh-CN" altLang="en-US" sz="2800" dirty="0">
                <a:solidFill>
                  <a:srgbClr val="0000FF"/>
                </a:solidFill>
                <a:latin typeface="宋体" pitchFamily="2" charset="-122"/>
              </a:rPr>
              <a:t>(g(n))</a:t>
            </a:r>
          </a:p>
          <a:p>
            <a:pPr>
              <a:lnSpc>
                <a:spcPct val="90000"/>
              </a:lnSpc>
              <a:spcBef>
                <a:spcPct val="40000"/>
              </a:spcBef>
              <a:buFont typeface="Wingdings" pitchFamily="2" charset="2"/>
              <a:buNone/>
            </a:pPr>
            <a:r>
              <a:rPr lang="zh-CN" altLang="en-US" sz="2800" b="1" dirty="0">
                <a:solidFill>
                  <a:srgbClr val="CC3300"/>
                </a:solidFill>
                <a:latin typeface="宋体" pitchFamily="2" charset="-122"/>
              </a:rPr>
              <a:t>含义：</a:t>
            </a:r>
          </a:p>
          <a:p>
            <a:pPr>
              <a:lnSpc>
                <a:spcPct val="105000"/>
              </a:lnSpc>
            </a:pPr>
            <a:r>
              <a:rPr lang="zh-CN" altLang="en-US" sz="2600" dirty="0">
                <a:latin typeface="宋体" pitchFamily="2" charset="-122"/>
              </a:rPr>
              <a:t>如果算法用n值不变的同一类数据在某台机器上运行时，所用的时间总是不小于|g(n)|的一个常数倍。所以g(n)是计算时间f(n)的一个</a:t>
            </a:r>
            <a:r>
              <a:rPr lang="zh-CN" altLang="en-US" sz="2600" dirty="0">
                <a:solidFill>
                  <a:srgbClr val="FF0066"/>
                </a:solidFill>
                <a:latin typeface="宋体" pitchFamily="2" charset="-122"/>
              </a:rPr>
              <a:t>下界函数</a:t>
            </a:r>
            <a:r>
              <a:rPr lang="zh-CN" altLang="en-US" sz="2600" dirty="0">
                <a:latin typeface="宋体" pitchFamily="2" charset="-122"/>
              </a:rPr>
              <a:t>。</a:t>
            </a:r>
          </a:p>
          <a:p>
            <a:pPr>
              <a:lnSpc>
                <a:spcPct val="105000"/>
              </a:lnSpc>
            </a:pPr>
            <a:r>
              <a:rPr lang="zh-CN" altLang="en-US" sz="2600" dirty="0">
                <a:solidFill>
                  <a:srgbClr val="0000FF"/>
                </a:solidFill>
                <a:latin typeface="宋体" pitchFamily="2" charset="-122"/>
              </a:rPr>
              <a:t>f(n)的增长至少像g(n)的增长那样快</a:t>
            </a:r>
            <a:endParaRPr lang="zh-CN" altLang="en-US" sz="2600" dirty="0">
              <a:latin typeface="宋体" pitchFamily="2" charset="-122"/>
            </a:endParaRPr>
          </a:p>
          <a:p>
            <a:pPr>
              <a:lnSpc>
                <a:spcPct val="105000"/>
              </a:lnSpc>
            </a:pPr>
            <a:r>
              <a:rPr lang="zh-CN" altLang="en-US" sz="2600" dirty="0">
                <a:latin typeface="宋体" pitchFamily="2" charset="-122"/>
              </a:rPr>
              <a:t>试图求出“</a:t>
            </a:r>
            <a:r>
              <a:rPr lang="zh-CN" altLang="en-US" sz="2600" dirty="0">
                <a:solidFill>
                  <a:srgbClr val="0000FF"/>
                </a:solidFill>
                <a:latin typeface="宋体" pitchFamily="2" charset="-122"/>
              </a:rPr>
              <a:t>最大</a:t>
            </a:r>
            <a:r>
              <a:rPr lang="zh-CN" altLang="en-US" sz="2600" dirty="0">
                <a:latin typeface="宋体" pitchFamily="2" charset="-122"/>
              </a:rPr>
              <a:t>”的g(n)，使得f(n) = </a:t>
            </a:r>
            <a:r>
              <a:rPr lang="el-GR" altLang="en-US" sz="2600" dirty="0">
                <a:latin typeface="宋体" pitchFamily="2" charset="-122"/>
              </a:rPr>
              <a:t>Ω</a:t>
            </a:r>
            <a:r>
              <a:rPr lang="zh-CN" altLang="en-US" sz="2600" dirty="0">
                <a:latin typeface="宋体" pitchFamily="2" charset="-122"/>
              </a:rPr>
              <a:t>(g(n))。</a:t>
            </a:r>
          </a:p>
        </p:txBody>
      </p:sp>
      <p:sp>
        <p:nvSpPr>
          <p:cNvPr id="17411" name="Rectangle 3"/>
          <p:cNvSpPr>
            <a:spLocks noChangeArrowheads="1"/>
          </p:cNvSpPr>
          <p:nvPr/>
        </p:nvSpPr>
        <p:spPr bwMode="auto">
          <a:xfrm>
            <a:off x="971550" y="404813"/>
            <a:ext cx="2663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tx2"/>
              </a:buClr>
              <a:buSzPct val="70000"/>
              <a:buFont typeface="Wingdings" pitchFamily="2" charset="2"/>
              <a:buNone/>
            </a:pPr>
            <a:r>
              <a:rPr lang="zh-CN" altLang="zh-CN" sz="3000">
                <a:solidFill>
                  <a:schemeClr val="tx2"/>
                </a:solidFill>
                <a:latin typeface="Arial" pitchFamily="34" charset="0"/>
              </a:rPr>
              <a:t>2</a:t>
            </a:r>
            <a:r>
              <a:rPr lang="zh-CN" sz="3000">
                <a:solidFill>
                  <a:schemeClr val="tx2"/>
                </a:solidFill>
                <a:latin typeface="Arial" pitchFamily="34" charset="0"/>
              </a:rPr>
              <a:t>）</a:t>
            </a:r>
            <a:r>
              <a:rPr lang="zh-CN" sz="3000" b="1">
                <a:solidFill>
                  <a:schemeClr val="tx2"/>
                </a:solidFill>
                <a:latin typeface="Arial" pitchFamily="34" charset="0"/>
              </a:rPr>
              <a:t>下界函数</a:t>
            </a:r>
          </a:p>
        </p:txBody>
      </p:sp>
    </p:spTree>
    <p:extLst>
      <p:ext uri="{BB962C8B-B14F-4D97-AF65-F5344CB8AC3E}">
        <p14:creationId xmlns:p14="http://schemas.microsoft.com/office/powerpoint/2010/main" val="25661011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sz="half" idx="1"/>
          </p:nvPr>
        </p:nvSpPr>
        <p:spPr>
          <a:xfrm>
            <a:off x="971550" y="1268413"/>
            <a:ext cx="7993063" cy="4411662"/>
          </a:xfrm>
        </p:spPr>
        <p:txBody>
          <a:bodyPr>
            <a:normAutofit lnSpcReduction="10000"/>
          </a:bodyPr>
          <a:lstStyle/>
          <a:p>
            <a:pPr>
              <a:lnSpc>
                <a:spcPct val="125000"/>
              </a:lnSpc>
              <a:buFont typeface="Wingdings" pitchFamily="2" charset="2"/>
              <a:buNone/>
            </a:pPr>
            <a:r>
              <a:rPr lang="zh-CN" altLang="en-US" sz="2800" b="1" dirty="0">
                <a:solidFill>
                  <a:srgbClr val="0000FF"/>
                </a:solidFill>
              </a:rPr>
              <a:t>定义1.3</a:t>
            </a:r>
            <a:r>
              <a:rPr lang="zh-CN" altLang="en-US" sz="2800" dirty="0"/>
              <a:t>  如果存在正常数</a:t>
            </a:r>
            <a:r>
              <a:rPr lang="zh-CN" altLang="en-US" sz="2800" dirty="0">
                <a:latin typeface="宋体" pitchFamily="2" charset="-122"/>
              </a:rPr>
              <a:t>c</a:t>
            </a:r>
            <a:r>
              <a:rPr lang="zh-CN" altLang="en-US" sz="2800" baseline="-25000" dirty="0">
                <a:latin typeface="宋体" pitchFamily="2" charset="-122"/>
              </a:rPr>
              <a:t>1</a:t>
            </a:r>
            <a:r>
              <a:rPr lang="zh-CN" altLang="en-US" sz="2800" dirty="0"/>
              <a:t>，</a:t>
            </a:r>
            <a:r>
              <a:rPr lang="zh-CN" altLang="en-US" sz="2800" dirty="0">
                <a:latin typeface="宋体" pitchFamily="2" charset="-122"/>
              </a:rPr>
              <a:t>c</a:t>
            </a:r>
            <a:r>
              <a:rPr lang="zh-CN" altLang="en-US" sz="2800" baseline="-25000" dirty="0">
                <a:latin typeface="宋体" pitchFamily="2" charset="-122"/>
              </a:rPr>
              <a:t>2</a:t>
            </a:r>
            <a:r>
              <a:rPr lang="zh-CN" altLang="en-US" sz="2800" dirty="0"/>
              <a:t>和n</a:t>
            </a:r>
            <a:r>
              <a:rPr lang="zh-CN" altLang="en-US" sz="2800" baseline="-25000" dirty="0"/>
              <a:t>0</a:t>
            </a:r>
            <a:r>
              <a:rPr lang="zh-CN" altLang="en-US" sz="2800" dirty="0"/>
              <a:t>，对于所有的n</a:t>
            </a:r>
            <a:r>
              <a:rPr lang="zh-CN" altLang="en-US" sz="2800" dirty="0">
                <a:latin typeface="宋体" pitchFamily="2" charset="-122"/>
              </a:rPr>
              <a:t>≥n</a:t>
            </a:r>
            <a:r>
              <a:rPr lang="zh-CN" altLang="en-US" sz="2800" baseline="-25000" dirty="0">
                <a:latin typeface="宋体" pitchFamily="2" charset="-122"/>
              </a:rPr>
              <a:t>0</a:t>
            </a:r>
            <a:r>
              <a:rPr lang="zh-CN" altLang="en-US" sz="2800" dirty="0">
                <a:latin typeface="宋体" pitchFamily="2" charset="-122"/>
              </a:rPr>
              <a:t>，有   </a:t>
            </a:r>
          </a:p>
          <a:p>
            <a:pPr>
              <a:lnSpc>
                <a:spcPct val="125000"/>
              </a:lnSpc>
              <a:buFont typeface="Wingdings" pitchFamily="2" charset="2"/>
              <a:buNone/>
            </a:pPr>
            <a:r>
              <a:rPr lang="zh-CN" altLang="en-US" sz="2800" dirty="0">
                <a:latin typeface="宋体" pitchFamily="2" charset="-122"/>
              </a:rPr>
              <a:t>       c</a:t>
            </a:r>
            <a:r>
              <a:rPr lang="zh-CN" altLang="en-US" sz="2800" baseline="-25000" dirty="0">
                <a:latin typeface="宋体" pitchFamily="2" charset="-122"/>
              </a:rPr>
              <a:t>1</a:t>
            </a:r>
            <a:r>
              <a:rPr lang="zh-CN" altLang="en-US" sz="2800" dirty="0">
                <a:latin typeface="宋体" pitchFamily="2" charset="-122"/>
              </a:rPr>
              <a:t>|g(n)| ≤|f(n)| ≤ c</a:t>
            </a:r>
            <a:r>
              <a:rPr lang="zh-CN" altLang="en-US" sz="2800" baseline="-25000" dirty="0">
                <a:latin typeface="宋体" pitchFamily="2" charset="-122"/>
              </a:rPr>
              <a:t>2</a:t>
            </a:r>
            <a:r>
              <a:rPr lang="zh-CN" altLang="en-US" sz="2800" dirty="0">
                <a:latin typeface="宋体" pitchFamily="2" charset="-122"/>
              </a:rPr>
              <a:t>|g(n)|</a:t>
            </a:r>
          </a:p>
          <a:p>
            <a:pPr>
              <a:lnSpc>
                <a:spcPct val="125000"/>
              </a:lnSpc>
              <a:buFont typeface="Wingdings" pitchFamily="2" charset="2"/>
              <a:buNone/>
            </a:pPr>
            <a:r>
              <a:rPr lang="zh-CN" altLang="en-US" sz="2800" dirty="0">
                <a:latin typeface="宋体" pitchFamily="2" charset="-122"/>
              </a:rPr>
              <a:t>  则记作</a:t>
            </a:r>
            <a:endParaRPr lang="zh-CN" altLang="en-US" sz="2800" dirty="0">
              <a:solidFill>
                <a:srgbClr val="0000FF"/>
              </a:solidFill>
              <a:latin typeface="宋体" pitchFamily="2" charset="-122"/>
            </a:endParaRPr>
          </a:p>
          <a:p>
            <a:pPr>
              <a:spcBef>
                <a:spcPct val="70000"/>
              </a:spcBef>
              <a:buFont typeface="Wingdings" pitchFamily="2" charset="2"/>
              <a:buNone/>
            </a:pPr>
            <a:r>
              <a:rPr lang="zh-CN" altLang="en-US" sz="2400" b="1" dirty="0">
                <a:solidFill>
                  <a:srgbClr val="CC3300"/>
                </a:solidFill>
                <a:latin typeface="宋体" pitchFamily="2" charset="-122"/>
              </a:rPr>
              <a:t>含义</a:t>
            </a:r>
            <a:r>
              <a:rPr lang="zh-CN" altLang="en-US" sz="2400" dirty="0">
                <a:solidFill>
                  <a:srgbClr val="CC3300"/>
                </a:solidFill>
                <a:latin typeface="宋体" pitchFamily="2" charset="-122"/>
              </a:rPr>
              <a:t>：</a:t>
            </a:r>
          </a:p>
          <a:p>
            <a:r>
              <a:rPr lang="zh-CN" altLang="en-US" sz="2400" dirty="0">
                <a:latin typeface="宋体" pitchFamily="2" charset="-122"/>
              </a:rPr>
              <a:t>算法在最好和最坏情况下的计算时间就一个常数因子范围内而言是相同的。可看作：</a:t>
            </a:r>
          </a:p>
          <a:p>
            <a:pPr>
              <a:buFont typeface="Wingdings" pitchFamily="2" charset="2"/>
              <a:buNone/>
            </a:pPr>
            <a:r>
              <a:rPr lang="zh-CN" altLang="en-US" sz="2400" dirty="0">
                <a:latin typeface="宋体" pitchFamily="2" charset="-122"/>
              </a:rPr>
              <a:t>   既有f(n) = </a:t>
            </a:r>
            <a:r>
              <a:rPr lang="el-GR" altLang="en-US" sz="2400" dirty="0">
                <a:latin typeface="宋体" pitchFamily="2" charset="-122"/>
              </a:rPr>
              <a:t>Ω</a:t>
            </a:r>
            <a:r>
              <a:rPr lang="zh-CN" altLang="en-US" sz="2400" dirty="0">
                <a:latin typeface="宋体" pitchFamily="2" charset="-122"/>
              </a:rPr>
              <a:t>(g(n))，又有f(n) = </a:t>
            </a:r>
            <a:r>
              <a:rPr lang="el-GR" altLang="en-US" sz="2400" dirty="0">
                <a:latin typeface="宋体" pitchFamily="2" charset="-122"/>
              </a:rPr>
              <a:t>Ο</a:t>
            </a:r>
            <a:r>
              <a:rPr lang="zh-CN" altLang="en-US" sz="2400" dirty="0">
                <a:latin typeface="宋体" pitchFamily="2" charset="-122"/>
              </a:rPr>
              <a:t>(g(n))</a:t>
            </a:r>
          </a:p>
          <a:p>
            <a:r>
              <a:rPr lang="zh-CN" altLang="en-US" sz="2400" dirty="0">
                <a:latin typeface="宋体" pitchFamily="2" charset="-122"/>
              </a:rPr>
              <a:t>  记号表明算法的运行时间有一个较准确的界</a:t>
            </a:r>
          </a:p>
          <a:p>
            <a:endParaRPr lang="zh-CN" altLang="en-US" sz="2400" dirty="0">
              <a:latin typeface="宋体" pitchFamily="2" charset="-122"/>
            </a:endParaRPr>
          </a:p>
          <a:p>
            <a:pPr>
              <a:buFont typeface="Wingdings" pitchFamily="2" charset="2"/>
              <a:buNone/>
            </a:pPr>
            <a:endParaRPr lang="zh-CN" altLang="en-US" sz="2400" dirty="0">
              <a:latin typeface="宋体" pitchFamily="2" charset="-122"/>
            </a:endParaRPr>
          </a:p>
        </p:txBody>
      </p:sp>
      <p:graphicFrame>
        <p:nvGraphicFramePr>
          <p:cNvPr id="18435" name="Object 3"/>
          <p:cNvGraphicFramePr>
            <a:graphicFrameLocks noGrp="1" noChangeAspect="1"/>
          </p:cNvGraphicFramePr>
          <p:nvPr>
            <p:ph sz="half" idx="2"/>
          </p:nvPr>
        </p:nvGraphicFramePr>
        <p:xfrm>
          <a:off x="3287713" y="3357563"/>
          <a:ext cx="2136775" cy="438150"/>
        </p:xfrm>
        <a:graphic>
          <a:graphicData uri="http://schemas.openxmlformats.org/presentationml/2006/ole">
            <mc:AlternateContent xmlns:mc="http://schemas.openxmlformats.org/markup-compatibility/2006">
              <mc:Choice xmlns:v="urn:schemas-microsoft-com:vml" Requires="v">
                <p:oleObj spid="_x0000_s3080" r:id="rId3" imgW="990487" imgH="203429" progId="Equation.3">
                  <p:embed/>
                </p:oleObj>
              </mc:Choice>
              <mc:Fallback>
                <p:oleObj r:id="rId3" imgW="990487" imgH="2034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3357563"/>
                        <a:ext cx="213677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Rectangle 4"/>
          <p:cNvSpPr>
            <a:spLocks noChangeArrowheads="1"/>
          </p:cNvSpPr>
          <p:nvPr/>
        </p:nvSpPr>
        <p:spPr bwMode="auto">
          <a:xfrm>
            <a:off x="1042988" y="404813"/>
            <a:ext cx="46085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tx2"/>
              </a:buClr>
              <a:buSzPct val="70000"/>
              <a:buFont typeface="Wingdings" pitchFamily="2" charset="2"/>
              <a:buNone/>
            </a:pPr>
            <a:r>
              <a:rPr lang="zh-CN" altLang="zh-CN" sz="3000">
                <a:solidFill>
                  <a:schemeClr val="tx2"/>
                </a:solidFill>
                <a:latin typeface="Arial" pitchFamily="34" charset="0"/>
              </a:rPr>
              <a:t>3</a:t>
            </a:r>
            <a:r>
              <a:rPr lang="zh-CN" sz="3000">
                <a:solidFill>
                  <a:schemeClr val="tx2"/>
                </a:solidFill>
                <a:latin typeface="Arial" pitchFamily="34" charset="0"/>
              </a:rPr>
              <a:t>）</a:t>
            </a:r>
            <a:r>
              <a:rPr lang="zh-CN" sz="3000" b="1">
                <a:solidFill>
                  <a:schemeClr val="tx2"/>
                </a:solidFill>
                <a:latin typeface="Arial" pitchFamily="34" charset="0"/>
              </a:rPr>
              <a:t>“平均情况”限界函数</a:t>
            </a:r>
          </a:p>
        </p:txBody>
      </p:sp>
      <p:graphicFrame>
        <p:nvGraphicFramePr>
          <p:cNvPr id="18437" name="Object 5"/>
          <p:cNvGraphicFramePr>
            <a:graphicFrameLocks noChangeAspect="1"/>
          </p:cNvGraphicFramePr>
          <p:nvPr>
            <p:extLst>
              <p:ext uri="{D42A27DB-BD31-4B8C-83A1-F6EECF244321}">
                <p14:modId xmlns:p14="http://schemas.microsoft.com/office/powerpoint/2010/main" val="1044832853"/>
              </p:ext>
            </p:extLst>
          </p:nvPr>
        </p:nvGraphicFramePr>
        <p:xfrm>
          <a:off x="1259632" y="5301208"/>
          <a:ext cx="365125" cy="393700"/>
        </p:xfrm>
        <a:graphic>
          <a:graphicData uri="http://schemas.openxmlformats.org/presentationml/2006/ole">
            <mc:AlternateContent xmlns:mc="http://schemas.openxmlformats.org/markup-compatibility/2006">
              <mc:Choice xmlns:v="urn:schemas-microsoft-com:vml" Requires="v">
                <p:oleObj spid="_x0000_s3081" r:id="rId5" imgW="165417" imgH="178117" progId="Equation.3">
                  <p:embed/>
                </p:oleObj>
              </mc:Choice>
              <mc:Fallback>
                <p:oleObj r:id="rId5" imgW="165417" imgH="178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301208"/>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59065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sz="3200" b="1">
                <a:solidFill>
                  <a:srgbClr val="3907F1"/>
                </a:solidFill>
              </a:rPr>
              <a:t>最优算法</a:t>
            </a:r>
          </a:p>
        </p:txBody>
      </p:sp>
      <p:sp>
        <p:nvSpPr>
          <p:cNvPr id="19459" name="Rectangle 3"/>
          <p:cNvSpPr>
            <a:spLocks noGrp="1" noChangeArrowheads="1"/>
          </p:cNvSpPr>
          <p:nvPr>
            <p:ph sz="quarter" idx="1"/>
          </p:nvPr>
        </p:nvSpPr>
        <p:spPr>
          <a:xfrm>
            <a:off x="1042988" y="1628775"/>
            <a:ext cx="7772400" cy="4114800"/>
          </a:xfrm>
        </p:spPr>
        <p:txBody>
          <a:bodyPr/>
          <a:lstStyle/>
          <a:p>
            <a:pPr>
              <a:lnSpc>
                <a:spcPct val="150000"/>
              </a:lnSpc>
            </a:pPr>
            <a:r>
              <a:rPr lang="zh-CN" dirty="0"/>
              <a:t>问题的计算时间下界为</a:t>
            </a:r>
            <a:r>
              <a:rPr lang="zh-CN" dirty="0">
                <a:sym typeface="Symbol" pitchFamily="18" charset="2"/>
              </a:rPr>
              <a:t></a:t>
            </a:r>
            <a:r>
              <a:rPr lang="zh-CN" altLang="zh-CN" dirty="0"/>
              <a:t>(</a:t>
            </a:r>
            <a:r>
              <a:rPr lang="zh-CN" altLang="zh-CN" i="1" dirty="0"/>
              <a:t>f</a:t>
            </a:r>
            <a:r>
              <a:rPr lang="en-US" altLang="zh-CN" i="1" dirty="0"/>
              <a:t> </a:t>
            </a:r>
            <a:r>
              <a:rPr lang="zh-CN" altLang="zh-CN" dirty="0"/>
              <a:t>(</a:t>
            </a:r>
            <a:r>
              <a:rPr lang="zh-CN" altLang="zh-CN" i="1" dirty="0"/>
              <a:t>n</a:t>
            </a:r>
            <a:r>
              <a:rPr lang="zh-CN" altLang="zh-CN" dirty="0"/>
              <a:t>))</a:t>
            </a:r>
            <a:r>
              <a:rPr lang="zh-CN" dirty="0"/>
              <a:t>，则计算时间复杂性为</a:t>
            </a:r>
            <a:r>
              <a:rPr lang="zh-CN" altLang="zh-CN" dirty="0"/>
              <a:t>O(</a:t>
            </a:r>
            <a:r>
              <a:rPr lang="zh-CN" altLang="zh-CN" i="1" dirty="0"/>
              <a:t>f</a:t>
            </a:r>
            <a:r>
              <a:rPr lang="en-US" altLang="zh-CN" i="1" dirty="0"/>
              <a:t> </a:t>
            </a:r>
            <a:r>
              <a:rPr lang="zh-CN" altLang="zh-CN" dirty="0"/>
              <a:t>(</a:t>
            </a:r>
            <a:r>
              <a:rPr lang="zh-CN" altLang="zh-CN" i="1" dirty="0"/>
              <a:t>n</a:t>
            </a:r>
            <a:r>
              <a:rPr lang="zh-CN" altLang="zh-CN" dirty="0"/>
              <a:t>))</a:t>
            </a:r>
            <a:r>
              <a:rPr lang="zh-CN" dirty="0"/>
              <a:t>的算法是最优算法。</a:t>
            </a:r>
          </a:p>
          <a:p>
            <a:pPr>
              <a:lnSpc>
                <a:spcPct val="150000"/>
              </a:lnSpc>
            </a:pPr>
            <a:r>
              <a:rPr lang="zh-CN" dirty="0"/>
              <a:t>例如，排序问题的计算时间下界为</a:t>
            </a:r>
            <a:r>
              <a:rPr lang="zh-CN" dirty="0">
                <a:sym typeface="Symbol" pitchFamily="18" charset="2"/>
              </a:rPr>
              <a:t></a:t>
            </a:r>
            <a:r>
              <a:rPr lang="zh-CN" altLang="zh-CN" dirty="0"/>
              <a:t>(</a:t>
            </a:r>
            <a:r>
              <a:rPr lang="zh-CN" altLang="zh-CN" i="1" dirty="0"/>
              <a:t>n</a:t>
            </a:r>
            <a:r>
              <a:rPr lang="zh-CN" altLang="zh-CN" dirty="0"/>
              <a:t>log</a:t>
            </a:r>
            <a:r>
              <a:rPr lang="zh-CN" altLang="zh-CN" i="1" dirty="0"/>
              <a:t>n</a:t>
            </a:r>
            <a:r>
              <a:rPr lang="zh-CN" altLang="zh-CN" dirty="0"/>
              <a:t>)</a:t>
            </a:r>
            <a:r>
              <a:rPr lang="zh-CN" dirty="0"/>
              <a:t>，计算时间复杂性为</a:t>
            </a:r>
            <a:r>
              <a:rPr lang="zh-CN" altLang="zh-CN" i="1" dirty="0">
                <a:sym typeface="Symbol" pitchFamily="18" charset="2"/>
              </a:rPr>
              <a:t>O</a:t>
            </a:r>
            <a:r>
              <a:rPr lang="zh-CN" altLang="zh-CN" dirty="0"/>
              <a:t>(</a:t>
            </a:r>
            <a:r>
              <a:rPr lang="zh-CN" altLang="zh-CN" i="1" dirty="0"/>
              <a:t>n</a:t>
            </a:r>
            <a:r>
              <a:rPr lang="zh-CN" altLang="zh-CN" dirty="0"/>
              <a:t>log</a:t>
            </a:r>
            <a:r>
              <a:rPr lang="zh-CN" altLang="zh-CN" i="1" dirty="0"/>
              <a:t>n</a:t>
            </a:r>
            <a:r>
              <a:rPr lang="zh-CN" altLang="zh-CN" dirty="0"/>
              <a:t>)</a:t>
            </a:r>
            <a:r>
              <a:rPr lang="zh-CN" dirty="0"/>
              <a:t>的排序算法是最优算法。</a:t>
            </a:r>
          </a:p>
          <a:p>
            <a:pPr>
              <a:lnSpc>
                <a:spcPct val="150000"/>
              </a:lnSpc>
            </a:pPr>
            <a:endParaRPr lang="zh-CN" altLang="zh-CN" dirty="0"/>
          </a:p>
        </p:txBody>
      </p:sp>
    </p:spTree>
    <p:extLst>
      <p:ext uri="{BB962C8B-B14F-4D97-AF65-F5344CB8AC3E}">
        <p14:creationId xmlns:p14="http://schemas.microsoft.com/office/powerpoint/2010/main" val="22550796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371600" y="457200"/>
            <a:ext cx="7772400" cy="1143000"/>
          </a:xfrm>
          <a:prstGeom prst="rect">
            <a:avLst/>
          </a:prstGeom>
        </p:spPr>
        <p:txBody>
          <a:bodyPr/>
          <a:lstStyle/>
          <a:p>
            <a:r>
              <a:rPr lang="zh-CN" altLang="zh-CN">
                <a:latin typeface="黑体" pitchFamily="49" charset="-122"/>
                <a:ea typeface="黑体" pitchFamily="49" charset="-122"/>
              </a:rPr>
              <a:t>2.1  </a:t>
            </a:r>
            <a:r>
              <a:rPr lang="zh-CN">
                <a:effectLst>
                  <a:outerShdw blurRad="38100" dist="38100" dir="2700000" algn="tl">
                    <a:srgbClr val="C0C0C0"/>
                  </a:outerShdw>
                </a:effectLst>
                <a:latin typeface="黑体" pitchFamily="49" charset="-122"/>
                <a:ea typeface="黑体" pitchFamily="49" charset="-122"/>
              </a:rPr>
              <a:t>递归的概念</a:t>
            </a:r>
          </a:p>
        </p:txBody>
      </p:sp>
      <p:sp>
        <p:nvSpPr>
          <p:cNvPr id="22531" name="Rectangle 3"/>
          <p:cNvSpPr>
            <a:spLocks noGrp="1" noChangeArrowheads="1"/>
          </p:cNvSpPr>
          <p:nvPr>
            <p:ph type="body" idx="4294967295"/>
          </p:nvPr>
        </p:nvSpPr>
        <p:spPr>
          <a:xfrm>
            <a:off x="1116013" y="1916113"/>
            <a:ext cx="8027987" cy="3735387"/>
          </a:xfrm>
          <a:prstGeom prst="rect">
            <a:avLst/>
          </a:prstGeom>
        </p:spPr>
        <p:txBody>
          <a:bodyPr/>
          <a:lstStyle/>
          <a:p>
            <a:pPr>
              <a:lnSpc>
                <a:spcPct val="115000"/>
              </a:lnSpc>
              <a:buFont typeface="Wingdings" pitchFamily="2" charset="2"/>
              <a:buNone/>
            </a:pPr>
            <a:r>
              <a:rPr lang="zh-CN" dirty="0"/>
              <a:t>直接或间接地调用自身的算法称为</a:t>
            </a:r>
            <a:r>
              <a:rPr lang="zh-CN" b="1" dirty="0"/>
              <a:t>递归算法</a:t>
            </a:r>
            <a:r>
              <a:rPr lang="zh-CN" dirty="0"/>
              <a:t>。</a:t>
            </a:r>
          </a:p>
          <a:p>
            <a:pPr>
              <a:lnSpc>
                <a:spcPct val="115000"/>
              </a:lnSpc>
              <a:buFont typeface="Wingdings" pitchFamily="2" charset="2"/>
              <a:buNone/>
            </a:pPr>
            <a:r>
              <a:rPr lang="zh-CN" dirty="0"/>
              <a:t>函数自身给出定义的函数称为</a:t>
            </a:r>
            <a:r>
              <a:rPr lang="zh-CN" b="1" dirty="0"/>
              <a:t>递归函数</a:t>
            </a:r>
            <a:r>
              <a:rPr lang="zh-CN" dirty="0"/>
              <a:t>。</a:t>
            </a:r>
          </a:p>
          <a:p>
            <a:pPr>
              <a:lnSpc>
                <a:spcPct val="115000"/>
              </a:lnSpc>
            </a:pPr>
            <a:r>
              <a:rPr lang="zh-CN" sz="2800" dirty="0"/>
              <a:t> </a:t>
            </a:r>
            <a:r>
              <a:rPr lang="zh-CN" dirty="0"/>
              <a:t>基于</a:t>
            </a:r>
            <a:r>
              <a:rPr lang="zh-CN" b="1" dirty="0">
                <a:solidFill>
                  <a:srgbClr val="0000FF"/>
                </a:solidFill>
              </a:rPr>
              <a:t>归纳法</a:t>
            </a:r>
            <a:r>
              <a:rPr lang="zh-CN" dirty="0"/>
              <a:t>的递归</a:t>
            </a:r>
          </a:p>
          <a:p>
            <a:pPr>
              <a:lnSpc>
                <a:spcPct val="115000"/>
              </a:lnSpc>
            </a:pPr>
            <a:r>
              <a:rPr lang="zh-CN" dirty="0"/>
              <a:t> 基于</a:t>
            </a:r>
            <a:r>
              <a:rPr lang="zh-CN" b="1" dirty="0">
                <a:solidFill>
                  <a:srgbClr val="0000FF"/>
                </a:solidFill>
              </a:rPr>
              <a:t>分治法</a:t>
            </a:r>
            <a:r>
              <a:rPr lang="zh-CN" dirty="0"/>
              <a:t>的递归</a:t>
            </a:r>
          </a:p>
        </p:txBody>
      </p:sp>
    </p:spTree>
    <p:extLst>
      <p:ext uri="{BB962C8B-B14F-4D97-AF65-F5344CB8AC3E}">
        <p14:creationId xmlns:p14="http://schemas.microsoft.com/office/powerpoint/2010/main" val="3574982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116013"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zh-CN" sz="4400">
                <a:latin typeface="黑体" pitchFamily="49" charset="-122"/>
                <a:ea typeface="黑体" pitchFamily="49" charset="-122"/>
              </a:rPr>
              <a:t>2.1  </a:t>
            </a:r>
            <a:r>
              <a:rPr lang="zh-CN" sz="4400">
                <a:effectLst>
                  <a:outerShdw blurRad="38100" dist="38100" dir="2700000" algn="tl">
                    <a:srgbClr val="C0C0C0"/>
                  </a:outerShdw>
                </a:effectLst>
                <a:latin typeface="黑体" pitchFamily="49" charset="-122"/>
                <a:ea typeface="黑体" pitchFamily="49" charset="-122"/>
              </a:rPr>
              <a:t>递归的概念</a:t>
            </a:r>
          </a:p>
        </p:txBody>
      </p:sp>
      <p:sp>
        <p:nvSpPr>
          <p:cNvPr id="24579" name="Text Box 3"/>
          <p:cNvSpPr txBox="1">
            <a:spLocks noChangeArrowheads="1"/>
          </p:cNvSpPr>
          <p:nvPr/>
        </p:nvSpPr>
        <p:spPr bwMode="auto">
          <a:xfrm>
            <a:off x="539552" y="1463648"/>
            <a:ext cx="87106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Aft>
                <a:spcPct val="5000"/>
              </a:spcAft>
            </a:pPr>
            <a:r>
              <a:rPr lang="zh-CN" altLang="en-US" b="1">
                <a:solidFill>
                  <a:schemeClr val="accent2"/>
                </a:solidFill>
                <a:latin typeface="黑体" pitchFamily="49" charset="-122"/>
                <a:ea typeface="黑体" pitchFamily="49" charset="-122"/>
              </a:rPr>
              <a:t>例  Fibonacci数列</a:t>
            </a:r>
          </a:p>
          <a:p>
            <a:r>
              <a:rPr lang="zh-CN" altLang="en-US">
                <a:latin typeface="楷体_GB2312" pitchFamily="49" charset="-122"/>
                <a:ea typeface="楷体_GB2312" pitchFamily="49" charset="-122"/>
              </a:rPr>
              <a:t>无穷数列1，1，2，3，5，8，13，21，34，55，</a:t>
            </a:r>
            <a:r>
              <a:rPr lang="zh-CN" altLang="en-US">
                <a:latin typeface="宋体" pitchFamily="2" charset="-122"/>
                <a:ea typeface="楷体_GB2312" pitchFamily="49" charset="-122"/>
              </a:rPr>
              <a:t>……</a:t>
            </a:r>
            <a:r>
              <a:rPr lang="zh-CN" altLang="en-US">
                <a:latin typeface="楷体_GB2312" pitchFamily="49" charset="-122"/>
                <a:ea typeface="楷体_GB2312" pitchFamily="49" charset="-122"/>
              </a:rPr>
              <a:t>，称为Fibonacci数列。它可以递归地定义为：</a:t>
            </a:r>
          </a:p>
        </p:txBody>
      </p:sp>
      <p:sp>
        <p:nvSpPr>
          <p:cNvPr id="24580" name="Rectangle 4"/>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24581" name="AutoShape 6"/>
          <p:cNvSpPr>
            <a:spLocks noChangeArrowheads="1"/>
          </p:cNvSpPr>
          <p:nvPr/>
        </p:nvSpPr>
        <p:spPr bwMode="auto">
          <a:xfrm>
            <a:off x="6443663" y="2276475"/>
            <a:ext cx="2014537" cy="863600"/>
          </a:xfrm>
          <a:prstGeom prst="wedgeRoundRectCallout">
            <a:avLst>
              <a:gd name="adj1" fmla="val -69935"/>
              <a:gd name="adj2" fmla="val 63787"/>
              <a:gd name="adj3" fmla="val 16667"/>
            </a:avLst>
          </a:prstGeom>
          <a:noFill/>
          <a:ln w="6350" cmpd="sng">
            <a:solidFill>
              <a:schemeClr val="hlink"/>
            </a:solidFill>
            <a:miter lim="800000"/>
            <a:headEnd/>
            <a:tailEnd/>
          </a:ln>
        </p:spPr>
        <p:txBody>
          <a:bodyPr anchor="ctr"/>
          <a:lstStyle/>
          <a:p>
            <a:pPr algn="ctr"/>
            <a:r>
              <a:rPr lang="zh-CN" b="1" dirty="0">
                <a:solidFill>
                  <a:schemeClr val="accent2"/>
                </a:solidFill>
                <a:latin typeface="Arial" pitchFamily="34" charset="0"/>
              </a:rPr>
              <a:t>边界条件</a:t>
            </a:r>
          </a:p>
        </p:txBody>
      </p:sp>
      <p:sp>
        <p:nvSpPr>
          <p:cNvPr id="24582" name="AutoShape 9"/>
          <p:cNvSpPr>
            <a:spLocks noChangeArrowheads="1"/>
          </p:cNvSpPr>
          <p:nvPr/>
        </p:nvSpPr>
        <p:spPr bwMode="auto">
          <a:xfrm>
            <a:off x="6443663" y="3716338"/>
            <a:ext cx="1938337" cy="795337"/>
          </a:xfrm>
          <a:prstGeom prst="wedgeRoundRectCallout">
            <a:avLst>
              <a:gd name="adj1" fmla="val -65806"/>
              <a:gd name="adj2" fmla="val 4690"/>
              <a:gd name="adj3" fmla="val 16667"/>
            </a:avLst>
          </a:prstGeom>
          <a:noFill/>
          <a:ln w="6350" cmpd="sng">
            <a:solidFill>
              <a:schemeClr val="hlink"/>
            </a:solidFill>
            <a:miter lim="800000"/>
            <a:headEnd/>
            <a:tailEnd/>
          </a:ln>
        </p:spPr>
        <p:txBody>
          <a:bodyPr anchor="ctr"/>
          <a:lstStyle/>
          <a:p>
            <a:pPr algn="ctr"/>
            <a:r>
              <a:rPr lang="zh-CN" b="1">
                <a:solidFill>
                  <a:schemeClr val="accent2"/>
                </a:solidFill>
                <a:latin typeface="Arial" pitchFamily="34" charset="0"/>
              </a:rPr>
              <a:t>递归方程</a:t>
            </a:r>
          </a:p>
        </p:txBody>
      </p:sp>
      <p:graphicFrame>
        <p:nvGraphicFramePr>
          <p:cNvPr id="24583" name="Object 7"/>
          <p:cNvGraphicFramePr>
            <a:graphicFrameLocks noChangeAspect="1"/>
          </p:cNvGraphicFramePr>
          <p:nvPr/>
        </p:nvGraphicFramePr>
        <p:xfrm>
          <a:off x="1547813" y="2924175"/>
          <a:ext cx="4464050" cy="1474788"/>
        </p:xfrm>
        <a:graphic>
          <a:graphicData uri="http://schemas.openxmlformats.org/presentationml/2006/ole">
            <mc:AlternateContent xmlns:mc="http://schemas.openxmlformats.org/markup-compatibility/2006">
              <mc:Choice xmlns:v="urn:schemas-microsoft-com:vml" Requires="v">
                <p:oleObj spid="_x0000_s4101" r:id="rId4" imgW="2159317" imgH="711517" progId="Equation.3">
                  <p:embed/>
                </p:oleObj>
              </mc:Choice>
              <mc:Fallback>
                <p:oleObj r:id="rId4" imgW="2159317" imgH="7115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924175"/>
                        <a:ext cx="446405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Text Box 13"/>
          <p:cNvSpPr txBox="1">
            <a:spLocks noChangeArrowheads="1"/>
          </p:cNvSpPr>
          <p:nvPr/>
        </p:nvSpPr>
        <p:spPr bwMode="auto">
          <a:xfrm>
            <a:off x="1042988" y="4575175"/>
            <a:ext cx="734536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t>第</a:t>
            </a:r>
            <a:r>
              <a:rPr lang="zh-CN" altLang="zh-CN"/>
              <a:t>n</a:t>
            </a:r>
            <a:r>
              <a:rPr lang="zh-CN"/>
              <a:t>个</a:t>
            </a:r>
            <a:r>
              <a:rPr lang="zh-CN" altLang="zh-CN"/>
              <a:t>Fibonacci</a:t>
            </a:r>
            <a:r>
              <a:rPr lang="zh-CN"/>
              <a:t>数可递归地计算如下：</a:t>
            </a:r>
          </a:p>
          <a:p>
            <a:r>
              <a:rPr lang="zh-CN" altLang="zh-CN"/>
              <a:t>int </a:t>
            </a:r>
            <a:r>
              <a:rPr lang="zh-CN" altLang="zh-CN" b="1"/>
              <a:t>fibonacci</a:t>
            </a:r>
            <a:r>
              <a:rPr lang="zh-CN" altLang="zh-CN"/>
              <a:t>(int n)</a:t>
            </a:r>
          </a:p>
          <a:p>
            <a:r>
              <a:rPr lang="zh-CN" altLang="zh-CN"/>
              <a:t>   {</a:t>
            </a:r>
          </a:p>
          <a:p>
            <a:r>
              <a:rPr lang="zh-CN" altLang="zh-CN"/>
              <a:t>       </a:t>
            </a:r>
            <a:r>
              <a:rPr lang="zh-CN" altLang="zh-CN" b="1"/>
              <a:t>if</a:t>
            </a:r>
            <a:r>
              <a:rPr lang="zh-CN" altLang="zh-CN"/>
              <a:t> (n &lt;= 1) </a:t>
            </a:r>
            <a:r>
              <a:rPr lang="zh-CN" altLang="zh-CN" b="1"/>
              <a:t>return</a:t>
            </a:r>
            <a:r>
              <a:rPr lang="zh-CN" altLang="zh-CN"/>
              <a:t> 1;</a:t>
            </a:r>
          </a:p>
          <a:p>
            <a:r>
              <a:rPr lang="zh-CN" altLang="zh-CN"/>
              <a:t>       </a:t>
            </a:r>
            <a:r>
              <a:rPr lang="zh-CN" altLang="zh-CN" b="1"/>
              <a:t>return</a:t>
            </a:r>
            <a:r>
              <a:rPr lang="zh-CN" altLang="zh-CN"/>
              <a:t> </a:t>
            </a:r>
            <a:r>
              <a:rPr lang="zh-CN" altLang="zh-CN" b="1"/>
              <a:t>fibonacci</a:t>
            </a:r>
            <a:r>
              <a:rPr lang="zh-CN" altLang="zh-CN"/>
              <a:t>(n-1)+</a:t>
            </a:r>
            <a:r>
              <a:rPr lang="zh-CN" altLang="zh-CN" b="1"/>
              <a:t>fibonacci</a:t>
            </a:r>
            <a:r>
              <a:rPr lang="zh-CN" altLang="zh-CN"/>
              <a:t>(n-2);</a:t>
            </a:r>
          </a:p>
          <a:p>
            <a:r>
              <a:rPr lang="zh-CN" altLang="zh-CN"/>
              <a:t>   }</a:t>
            </a:r>
          </a:p>
        </p:txBody>
      </p:sp>
    </p:spTree>
    <p:extLst>
      <p:ext uri="{BB962C8B-B14F-4D97-AF65-F5344CB8AC3E}">
        <p14:creationId xmlns:p14="http://schemas.microsoft.com/office/powerpoint/2010/main" val="3045308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additive="base">
                                        <p:cTn id="7" dur="500" fill="hold"/>
                                        <p:tgtEl>
                                          <p:spTgt spid="24583"/>
                                        </p:tgtEl>
                                        <p:attrNameLst>
                                          <p:attrName>ppt_x</p:attrName>
                                        </p:attrNameLst>
                                      </p:cBhvr>
                                      <p:tavLst>
                                        <p:tav tm="0">
                                          <p:val>
                                            <p:strVal val="#ppt_x"/>
                                          </p:val>
                                        </p:tav>
                                        <p:tav tm="100000">
                                          <p:val>
                                            <p:strVal val="#ppt_x"/>
                                          </p:val>
                                        </p:tav>
                                      </p:tavLst>
                                    </p:anim>
                                    <p:anim calcmode="lin" valueType="num">
                                      <p:cBhvr additive="base">
                                        <p:cTn id="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81"/>
                                        </p:tgtEl>
                                        <p:attrNameLst>
                                          <p:attrName>style.visibility</p:attrName>
                                        </p:attrNameLst>
                                      </p:cBhvr>
                                      <p:to>
                                        <p:strVal val="visible"/>
                                      </p:to>
                                    </p:set>
                                    <p:anim calcmode="lin" valueType="num">
                                      <p:cBhvr additive="base">
                                        <p:cTn id="13" dur="500" fill="hold"/>
                                        <p:tgtEl>
                                          <p:spTgt spid="24581"/>
                                        </p:tgtEl>
                                        <p:attrNameLst>
                                          <p:attrName>ppt_x</p:attrName>
                                        </p:attrNameLst>
                                      </p:cBhvr>
                                      <p:tavLst>
                                        <p:tav tm="0">
                                          <p:val>
                                            <p:strVal val="1+#ppt_w/2"/>
                                          </p:val>
                                        </p:tav>
                                        <p:tav tm="100000">
                                          <p:val>
                                            <p:strVal val="#ppt_x"/>
                                          </p:val>
                                        </p:tav>
                                      </p:tavLst>
                                    </p:anim>
                                    <p:anim calcmode="lin" valueType="num">
                                      <p:cBhvr additive="base">
                                        <p:cTn id="14"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82"/>
                                        </p:tgtEl>
                                        <p:attrNameLst>
                                          <p:attrName>style.visibility</p:attrName>
                                        </p:attrNameLst>
                                      </p:cBhvr>
                                      <p:to>
                                        <p:strVal val="visible"/>
                                      </p:to>
                                    </p:set>
                                    <p:anim calcmode="lin" valueType="num">
                                      <p:cBhvr additive="base">
                                        <p:cTn id="19" dur="500" fill="hold"/>
                                        <p:tgtEl>
                                          <p:spTgt spid="24582"/>
                                        </p:tgtEl>
                                        <p:attrNameLst>
                                          <p:attrName>ppt_x</p:attrName>
                                        </p:attrNameLst>
                                      </p:cBhvr>
                                      <p:tavLst>
                                        <p:tav tm="0">
                                          <p:val>
                                            <p:strVal val="1+#ppt_w/2"/>
                                          </p:val>
                                        </p:tav>
                                        <p:tav tm="100000">
                                          <p:val>
                                            <p:strVal val="#ppt_x"/>
                                          </p:val>
                                        </p:tav>
                                      </p:tavLst>
                                    </p:anim>
                                    <p:anim calcmode="lin" valueType="num">
                                      <p:cBhvr additive="base">
                                        <p:cTn id="20" dur="5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anim calcmode="lin" valueType="num">
                                      <p:cBhvr additive="base">
                                        <p:cTn id="25" dur="500" fill="hold"/>
                                        <p:tgtEl>
                                          <p:spTgt spid="24584"/>
                                        </p:tgtEl>
                                        <p:attrNameLst>
                                          <p:attrName>ppt_x</p:attrName>
                                        </p:attrNameLst>
                                      </p:cBhvr>
                                      <p:tavLst>
                                        <p:tav tm="0">
                                          <p:val>
                                            <p:strVal val="#ppt_x"/>
                                          </p:val>
                                        </p:tav>
                                        <p:tav tm="100000">
                                          <p:val>
                                            <p:strVal val="#ppt_x"/>
                                          </p:val>
                                        </p:tav>
                                      </p:tavLst>
                                    </p:anim>
                                    <p:anim calcmode="lin" valueType="num">
                                      <p:cBhvr additive="base">
                                        <p:cTn id="26" dur="500" fill="hold"/>
                                        <p:tgtEl>
                                          <p:spTgt spid="24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autoUpdateAnimBg="0"/>
      <p:bldP spid="24582" grpId="0" animBg="1" autoUpdateAnimBg="0"/>
      <p:bldP spid="2458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Arial" pitchFamily="34" charset="0"/>
                <a:ea typeface="黑体" pitchFamily="49" charset="-122"/>
              </a:rPr>
              <a:t>分治算法总体思想</a:t>
            </a:r>
          </a:p>
        </p:txBody>
      </p:sp>
      <p:sp>
        <p:nvSpPr>
          <p:cNvPr id="26627" name="Text Box 52"/>
          <p:cNvSpPr txBox="1">
            <a:spLocks noChangeArrowheads="1"/>
          </p:cNvSpPr>
          <p:nvPr/>
        </p:nvSpPr>
        <p:spPr bwMode="auto">
          <a:xfrm>
            <a:off x="1116013" y="2276475"/>
            <a:ext cx="7667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pPr>
            <a:r>
              <a:rPr lang="zh-CN" sz="2800" b="1">
                <a:solidFill>
                  <a:srgbClr val="009900"/>
                </a:solidFill>
                <a:ea typeface="黑体" pitchFamily="49" charset="-122"/>
              </a:rPr>
              <a:t>分治法</a:t>
            </a:r>
            <a:r>
              <a:rPr lang="zh-CN" sz="2800" b="1">
                <a:solidFill>
                  <a:schemeClr val="accent2"/>
                </a:solidFill>
                <a:ea typeface="黑体" pitchFamily="49" charset="-122"/>
              </a:rPr>
              <a:t>的</a:t>
            </a:r>
            <a:r>
              <a:rPr lang="zh-CN" sz="2800" b="1">
                <a:solidFill>
                  <a:srgbClr val="FF0000"/>
                </a:solidFill>
                <a:ea typeface="黑体" pitchFamily="49" charset="-122"/>
              </a:rPr>
              <a:t>设计思想</a:t>
            </a:r>
            <a:r>
              <a:rPr lang="zh-CN" sz="2800" b="1">
                <a:solidFill>
                  <a:schemeClr val="accent2"/>
                </a:solidFill>
                <a:ea typeface="黑体" pitchFamily="49" charset="-122"/>
              </a:rPr>
              <a:t>是，</a:t>
            </a:r>
            <a:r>
              <a:rPr lang="zh-CN" sz="2800" b="1">
                <a:solidFill>
                  <a:srgbClr val="0033CC"/>
                </a:solidFill>
                <a:ea typeface="黑体" pitchFamily="49" charset="-122"/>
              </a:rPr>
              <a:t>将一个难以直接解决的大问题，分割成一些规模较小的相同问题，以便各个击破，分而治之。</a:t>
            </a:r>
          </a:p>
          <a:p>
            <a:pPr>
              <a:lnSpc>
                <a:spcPct val="120000"/>
              </a:lnSpc>
            </a:pPr>
            <a:r>
              <a:rPr lang="zh-CN" sz="2800" b="1">
                <a:solidFill>
                  <a:schemeClr val="accent2"/>
                </a:solidFill>
                <a:ea typeface="黑体" pitchFamily="49" charset="-122"/>
              </a:rPr>
              <a:t>	</a:t>
            </a:r>
            <a:r>
              <a:rPr lang="zh-CN" sz="2800" b="1">
                <a:solidFill>
                  <a:srgbClr val="FF9900"/>
                </a:solidFill>
                <a:ea typeface="黑体" pitchFamily="49" charset="-122"/>
              </a:rPr>
              <a:t>						</a:t>
            </a:r>
          </a:p>
        </p:txBody>
      </p:sp>
    </p:spTree>
    <p:extLst>
      <p:ext uri="{BB962C8B-B14F-4D97-AF65-F5344CB8AC3E}">
        <p14:creationId xmlns:p14="http://schemas.microsoft.com/office/powerpoint/2010/main" val="84930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371600" y="188913"/>
            <a:ext cx="7772400" cy="1143000"/>
          </a:xfrm>
          <a:prstGeom prst="rect">
            <a:avLst/>
          </a:prstGeom>
        </p:spPr>
        <p:txBody>
          <a:bodyPr/>
          <a:lstStyle/>
          <a:p>
            <a:r>
              <a:rPr lang="zh-CN">
                <a:effectLst>
                  <a:outerShdw blurRad="38100" dist="38100" dir="2700000" algn="tl">
                    <a:srgbClr val="C0C0C0"/>
                  </a:outerShdw>
                </a:effectLst>
                <a:ea typeface="黑体" pitchFamily="49" charset="-122"/>
              </a:rPr>
              <a:t>分治法的适用条件</a:t>
            </a:r>
          </a:p>
        </p:txBody>
      </p:sp>
      <p:sp>
        <p:nvSpPr>
          <p:cNvPr id="27651" name="Rectangle 3"/>
          <p:cNvSpPr>
            <a:spLocks noGrp="1" noChangeArrowheads="1"/>
          </p:cNvSpPr>
          <p:nvPr>
            <p:ph type="body" idx="4294967295"/>
          </p:nvPr>
        </p:nvSpPr>
        <p:spPr>
          <a:xfrm>
            <a:off x="539552" y="1556792"/>
            <a:ext cx="8208962" cy="3429000"/>
          </a:xfrm>
          <a:prstGeom prst="rect">
            <a:avLst/>
          </a:prstGeom>
        </p:spPr>
        <p:txBody>
          <a:bodyPr>
            <a:normAutofit fontScale="85000" lnSpcReduction="10000"/>
          </a:bodyPr>
          <a:lstStyle/>
          <a:p>
            <a:pPr>
              <a:lnSpc>
                <a:spcPct val="120000"/>
              </a:lnSpc>
              <a:buFont typeface="Wingdings" pitchFamily="2" charset="2"/>
              <a:buNone/>
            </a:pPr>
            <a:r>
              <a:rPr lang="zh-CN" sz="2800" b="1" dirty="0">
                <a:effectLst>
                  <a:outerShdw blurRad="38100" dist="38100" dir="2700000" algn="tl">
                    <a:srgbClr val="C0C0C0"/>
                  </a:outerShdw>
                </a:effectLst>
                <a:ea typeface="黑体" pitchFamily="49" charset="-122"/>
              </a:rPr>
              <a:t>分治法所能解决的问题一般具有以下几个特征：</a:t>
            </a:r>
          </a:p>
          <a:p>
            <a:pPr>
              <a:lnSpc>
                <a:spcPct val="120000"/>
              </a:lnSpc>
            </a:pPr>
            <a:r>
              <a:rPr lang="zh-CN" sz="2800" b="1" dirty="0">
                <a:ea typeface="楷体_GB2312" pitchFamily="49" charset="-122"/>
              </a:rPr>
              <a:t>该问题的规模缩小到一定的程度就可以</a:t>
            </a:r>
            <a:r>
              <a:rPr lang="zh-CN" sz="2800" b="1" dirty="0">
                <a:solidFill>
                  <a:srgbClr val="0000FF"/>
                </a:solidFill>
                <a:ea typeface="楷体_GB2312" pitchFamily="49" charset="-122"/>
              </a:rPr>
              <a:t>容易地解决</a:t>
            </a:r>
            <a:r>
              <a:rPr lang="zh-CN" sz="2800" b="1" dirty="0">
                <a:ea typeface="楷体_GB2312" pitchFamily="49" charset="-122"/>
              </a:rPr>
              <a:t>；</a:t>
            </a:r>
            <a:endParaRPr lang="zh-CN" sz="2800" dirty="0">
              <a:ea typeface="楷体_GB2312" pitchFamily="49" charset="-122"/>
            </a:endParaRPr>
          </a:p>
          <a:p>
            <a:pPr>
              <a:lnSpc>
                <a:spcPct val="120000"/>
              </a:lnSpc>
            </a:pPr>
            <a:r>
              <a:rPr lang="zh-CN" sz="2800" b="1" dirty="0">
                <a:ea typeface="楷体_GB2312" pitchFamily="49" charset="-122"/>
              </a:rPr>
              <a:t>该问题可以分解为若干个规模较小的</a:t>
            </a:r>
            <a:r>
              <a:rPr lang="zh-CN" sz="2800" b="1" dirty="0">
                <a:solidFill>
                  <a:srgbClr val="FF0000"/>
                </a:solidFill>
                <a:ea typeface="楷体_GB2312" pitchFamily="49" charset="-122"/>
              </a:rPr>
              <a:t>相同问题</a:t>
            </a:r>
            <a:r>
              <a:rPr lang="zh-CN" sz="2800" b="1" dirty="0">
                <a:ea typeface="楷体_GB2312" pitchFamily="49" charset="-122"/>
              </a:rPr>
              <a:t>，即该问题具有</a:t>
            </a:r>
            <a:r>
              <a:rPr lang="zh-CN" sz="2800" b="1" dirty="0">
                <a:solidFill>
                  <a:srgbClr val="0000FF"/>
                </a:solidFill>
                <a:ea typeface="黑体" pitchFamily="49" charset="-122"/>
              </a:rPr>
              <a:t>最优子结构性质</a:t>
            </a:r>
          </a:p>
          <a:p>
            <a:pPr>
              <a:lnSpc>
                <a:spcPct val="120000"/>
              </a:lnSpc>
            </a:pPr>
            <a:r>
              <a:rPr lang="zh-CN" sz="2800" b="1" dirty="0">
                <a:ea typeface="楷体_GB2312" pitchFamily="49" charset="-122"/>
              </a:rPr>
              <a:t>利用该问题分解出的子问题的解</a:t>
            </a:r>
            <a:r>
              <a:rPr lang="zh-CN" sz="2800" b="1" dirty="0">
                <a:solidFill>
                  <a:srgbClr val="0000FF"/>
                </a:solidFill>
                <a:ea typeface="楷体_GB2312" pitchFamily="49" charset="-122"/>
              </a:rPr>
              <a:t>可以合并</a:t>
            </a:r>
            <a:r>
              <a:rPr lang="zh-CN" sz="2800" b="1" dirty="0">
                <a:ea typeface="楷体_GB2312" pitchFamily="49" charset="-122"/>
              </a:rPr>
              <a:t>为该问题的解；</a:t>
            </a:r>
          </a:p>
          <a:p>
            <a:pPr>
              <a:lnSpc>
                <a:spcPct val="120000"/>
              </a:lnSpc>
            </a:pPr>
            <a:r>
              <a:rPr lang="zh-CN" sz="2800" b="1" dirty="0">
                <a:ea typeface="楷体_GB2312" pitchFamily="49" charset="-122"/>
              </a:rPr>
              <a:t>该问题所分解出的各个子问题是</a:t>
            </a:r>
            <a:r>
              <a:rPr lang="zh-CN" sz="2800" b="1" dirty="0">
                <a:solidFill>
                  <a:srgbClr val="0000FF"/>
                </a:solidFill>
                <a:ea typeface="楷体_GB2312" pitchFamily="49" charset="-122"/>
              </a:rPr>
              <a:t>相互独立</a:t>
            </a:r>
            <a:r>
              <a:rPr lang="zh-CN" sz="2800" b="1" dirty="0">
                <a:ea typeface="楷体_GB2312" pitchFamily="49" charset="-122"/>
              </a:rPr>
              <a:t>的，即子问题之间不包含公共的子问题。 </a:t>
            </a:r>
          </a:p>
        </p:txBody>
      </p:sp>
    </p:spTree>
    <p:extLst>
      <p:ext uri="{BB962C8B-B14F-4D97-AF65-F5344CB8AC3E}">
        <p14:creationId xmlns:p14="http://schemas.microsoft.com/office/powerpoint/2010/main" val="4198786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2" dur="5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7"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rgbClr val="000000"/>
                </a:solidFill>
              </a:rPr>
              <a:t>知识整理</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27584" y="706664"/>
            <a:ext cx="7559675"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spcAft>
                <a:spcPct val="40000"/>
              </a:spcAft>
            </a:pPr>
            <a:r>
              <a:rPr lang="zh-CN" sz="3600" b="1" dirty="0">
                <a:effectLst>
                  <a:outerShdw blurRad="38100" dist="38100" dir="2700000" algn="tl">
                    <a:srgbClr val="C0C0C0"/>
                  </a:outerShdw>
                </a:effectLst>
                <a:latin typeface="黑体" pitchFamily="49" charset="-122"/>
                <a:ea typeface="黑体" pitchFamily="49" charset="-122"/>
              </a:rPr>
              <a:t>分治法的基本步骤</a:t>
            </a:r>
            <a:r>
              <a:rPr lang="zh-CN" b="1" dirty="0">
                <a:latin typeface="黑体" pitchFamily="49" charset="-122"/>
                <a:ea typeface="黑体" pitchFamily="49" charset="-122"/>
              </a:rPr>
              <a:t> </a:t>
            </a:r>
            <a:endParaRPr lang="zh-CN" dirty="0">
              <a:latin typeface="黑体" pitchFamily="49" charset="-122"/>
              <a:ea typeface="黑体" pitchFamily="49" charset="-122"/>
            </a:endParaRPr>
          </a:p>
          <a:p>
            <a:pPr eaLnBrk="0" hangingPunct="0">
              <a:lnSpc>
                <a:spcPct val="125000"/>
              </a:lnSpc>
              <a:spcAft>
                <a:spcPct val="40000"/>
              </a:spcAft>
            </a:pPr>
            <a:r>
              <a:rPr lang="zh-CN" dirty="0">
                <a:latin typeface="Arial" pitchFamily="34" charset="0"/>
              </a:rPr>
              <a:t>    </a:t>
            </a:r>
            <a:r>
              <a:rPr lang="zh-CN" sz="2800" b="1" dirty="0"/>
              <a:t>（</a:t>
            </a:r>
            <a:r>
              <a:rPr lang="zh-CN" altLang="zh-CN" sz="2800" b="1" dirty="0"/>
              <a:t>1</a:t>
            </a:r>
            <a:r>
              <a:rPr lang="zh-CN" sz="2800" b="1" dirty="0"/>
              <a:t>）</a:t>
            </a:r>
            <a:r>
              <a:rPr lang="zh-CN" sz="2800" b="1" dirty="0">
                <a:solidFill>
                  <a:srgbClr val="FF3300"/>
                </a:solidFill>
                <a:effectLst>
                  <a:outerShdw blurRad="38100" dist="38100" dir="2700000" algn="tl">
                    <a:srgbClr val="C0C0C0"/>
                  </a:outerShdw>
                </a:effectLst>
              </a:rPr>
              <a:t>分解</a:t>
            </a:r>
            <a:r>
              <a:rPr lang="zh-CN" sz="2800" b="1" dirty="0"/>
              <a:t>：将原问题分解为若干个规模较小，相互独立，与原问题形式相同的子问题； </a:t>
            </a:r>
            <a:endParaRPr lang="zh-CN" sz="2800" b="1" dirty="0">
              <a:latin typeface="Arial" pitchFamily="34" charset="0"/>
            </a:endParaRPr>
          </a:p>
          <a:p>
            <a:pPr eaLnBrk="0" hangingPunct="0">
              <a:lnSpc>
                <a:spcPct val="125000"/>
              </a:lnSpc>
              <a:spcAft>
                <a:spcPct val="40000"/>
              </a:spcAft>
            </a:pPr>
            <a:r>
              <a:rPr lang="zh-CN" sz="2800" b="1" dirty="0">
                <a:latin typeface="Arial" pitchFamily="34" charset="0"/>
              </a:rPr>
              <a:t>    </a:t>
            </a:r>
            <a:r>
              <a:rPr lang="zh-CN" sz="2800" b="1" dirty="0"/>
              <a:t>（</a:t>
            </a:r>
            <a:r>
              <a:rPr lang="zh-CN" altLang="zh-CN" sz="2800" b="1" dirty="0"/>
              <a:t>2</a:t>
            </a:r>
            <a:r>
              <a:rPr lang="zh-CN" sz="2800" b="1" dirty="0"/>
              <a:t>）</a:t>
            </a:r>
            <a:r>
              <a:rPr lang="zh-CN" sz="2800" b="1" dirty="0">
                <a:solidFill>
                  <a:srgbClr val="FF3300"/>
                </a:solidFill>
                <a:effectLst>
                  <a:outerShdw blurRad="38100" dist="38100" dir="2700000" algn="tl">
                    <a:srgbClr val="C0C0C0"/>
                  </a:outerShdw>
                </a:effectLst>
              </a:rPr>
              <a:t>解决</a:t>
            </a:r>
            <a:r>
              <a:rPr lang="zh-CN" sz="2800" b="1" dirty="0"/>
              <a:t>：若子问题规模较小而容易被解决则直接解，否则</a:t>
            </a:r>
            <a:r>
              <a:rPr lang="zh-CN" sz="2800" b="1" dirty="0">
                <a:highlight>
                  <a:srgbClr val="FFFF00"/>
                </a:highlight>
              </a:rPr>
              <a:t>递归地</a:t>
            </a:r>
            <a:r>
              <a:rPr lang="zh-CN" sz="2800" b="1" dirty="0"/>
              <a:t>解各个子问题； </a:t>
            </a:r>
            <a:endParaRPr lang="zh-CN" sz="2800" b="1" dirty="0">
              <a:latin typeface="Arial" pitchFamily="34" charset="0"/>
            </a:endParaRPr>
          </a:p>
          <a:p>
            <a:pPr eaLnBrk="0" hangingPunct="0">
              <a:lnSpc>
                <a:spcPct val="125000"/>
              </a:lnSpc>
              <a:spcAft>
                <a:spcPct val="40000"/>
              </a:spcAft>
            </a:pPr>
            <a:r>
              <a:rPr lang="zh-CN" sz="2800" b="1" dirty="0">
                <a:latin typeface="Arial" pitchFamily="34" charset="0"/>
              </a:rPr>
              <a:t>    </a:t>
            </a:r>
            <a:r>
              <a:rPr lang="zh-CN" sz="2800" b="1" dirty="0"/>
              <a:t>（</a:t>
            </a:r>
            <a:r>
              <a:rPr lang="zh-CN" altLang="zh-CN" sz="2800" b="1" dirty="0"/>
              <a:t>3</a:t>
            </a:r>
            <a:r>
              <a:rPr lang="zh-CN" sz="2800" b="1" dirty="0"/>
              <a:t>）</a:t>
            </a:r>
            <a:r>
              <a:rPr lang="zh-CN" sz="2800" b="1" dirty="0">
                <a:solidFill>
                  <a:srgbClr val="FF3300"/>
                </a:solidFill>
                <a:effectLst>
                  <a:outerShdw blurRad="38100" dist="38100" dir="2700000" algn="tl">
                    <a:srgbClr val="C0C0C0"/>
                  </a:outerShdw>
                </a:effectLst>
              </a:rPr>
              <a:t>合并</a:t>
            </a:r>
            <a:r>
              <a:rPr lang="zh-CN" sz="2800" b="1" dirty="0"/>
              <a:t>：将各个子问题的解合并为原问题的解。</a:t>
            </a:r>
          </a:p>
        </p:txBody>
      </p:sp>
    </p:spTree>
    <p:extLst>
      <p:ext uri="{BB962C8B-B14F-4D97-AF65-F5344CB8AC3E}">
        <p14:creationId xmlns:p14="http://schemas.microsoft.com/office/powerpoint/2010/main" val="213394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976313" y="1889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Arial" pitchFamily="34" charset="0"/>
                <a:ea typeface="黑体" pitchFamily="49" charset="-122"/>
              </a:rPr>
              <a:t>分治法的复杂性分析</a:t>
            </a:r>
          </a:p>
        </p:txBody>
      </p:sp>
      <p:sp>
        <p:nvSpPr>
          <p:cNvPr id="30723" name="Text Box 3"/>
          <p:cNvSpPr txBox="1">
            <a:spLocks noChangeArrowheads="1"/>
          </p:cNvSpPr>
          <p:nvPr/>
        </p:nvSpPr>
        <p:spPr bwMode="auto">
          <a:xfrm>
            <a:off x="587375" y="1311921"/>
            <a:ext cx="79692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dirty="0">
                <a:latin typeface="楷体_GB2312" pitchFamily="49" charset="-122"/>
                <a:ea typeface="楷体_GB2312" pitchFamily="49" charset="-122"/>
              </a:rPr>
              <a:t>一个分治法将规模为</a:t>
            </a:r>
            <a:r>
              <a:rPr lang="zh-CN" altLang="zh-CN" dirty="0">
                <a:latin typeface="楷体_GB2312" pitchFamily="49" charset="-122"/>
                <a:ea typeface="楷体_GB2312" pitchFamily="49" charset="-122"/>
              </a:rPr>
              <a:t>n</a:t>
            </a:r>
            <a:r>
              <a:rPr lang="zh-CN" dirty="0">
                <a:latin typeface="楷体_GB2312" pitchFamily="49" charset="-122"/>
                <a:ea typeface="楷体_GB2312" pitchFamily="49" charset="-122"/>
              </a:rPr>
              <a:t>的问题分成</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个规模为</a:t>
            </a:r>
            <a:r>
              <a:rPr lang="zh-CN" altLang="zh-CN" dirty="0">
                <a:latin typeface="楷体_GB2312" pitchFamily="49" charset="-122"/>
                <a:ea typeface="楷体_GB2312" pitchFamily="49" charset="-122"/>
              </a:rPr>
              <a:t>n</a:t>
            </a:r>
            <a:r>
              <a:rPr lang="zh-CN" dirty="0">
                <a:latin typeface="楷体_GB2312" pitchFamily="49" charset="-122"/>
                <a:ea typeface="楷体_GB2312" pitchFamily="49" charset="-122"/>
              </a:rPr>
              <a:t>／</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的子问题去解。设</a:t>
            </a:r>
            <a:r>
              <a:rPr lang="zh-CN" dirty="0">
                <a:highlight>
                  <a:srgbClr val="FFFF00"/>
                </a:highlight>
                <a:latin typeface="楷体_GB2312" pitchFamily="49" charset="-122"/>
                <a:ea typeface="楷体_GB2312" pitchFamily="49" charset="-122"/>
              </a:rPr>
              <a:t>分解阀值</a:t>
            </a:r>
            <a:r>
              <a:rPr lang="zh-CN" altLang="zh-CN" dirty="0">
                <a:highlight>
                  <a:srgbClr val="FFFF00"/>
                </a:highlight>
                <a:latin typeface="楷体_GB2312" pitchFamily="49" charset="-122"/>
                <a:ea typeface="楷体_GB2312" pitchFamily="49" charset="-122"/>
              </a:rPr>
              <a:t>n</a:t>
            </a:r>
            <a:r>
              <a:rPr lang="zh-CN" altLang="zh-CN" baseline="-25000" dirty="0">
                <a:highlight>
                  <a:srgbClr val="FFFF00"/>
                </a:highlight>
                <a:latin typeface="楷体_GB2312" pitchFamily="49" charset="-122"/>
                <a:ea typeface="楷体_GB2312" pitchFamily="49" charset="-122"/>
              </a:rPr>
              <a:t>0</a:t>
            </a:r>
            <a:r>
              <a:rPr lang="zh-CN" altLang="zh-CN" dirty="0">
                <a:highlight>
                  <a:srgbClr val="FFFF00"/>
                </a:highlight>
                <a:latin typeface="楷体_GB2312" pitchFamily="49" charset="-122"/>
                <a:ea typeface="楷体_GB2312" pitchFamily="49" charset="-122"/>
              </a:rPr>
              <a:t>=1</a:t>
            </a:r>
            <a:r>
              <a:rPr lang="zh-CN" dirty="0">
                <a:latin typeface="楷体_GB2312" pitchFamily="49" charset="-122"/>
                <a:ea typeface="楷体_GB2312" pitchFamily="49" charset="-122"/>
              </a:rPr>
              <a:t>，且</a:t>
            </a:r>
            <a:r>
              <a:rPr lang="zh-CN" altLang="zh-CN" dirty="0">
                <a:latin typeface="楷体_GB2312" pitchFamily="49" charset="-122"/>
                <a:ea typeface="楷体_GB2312" pitchFamily="49" charset="-122"/>
              </a:rPr>
              <a:t>adhoc</a:t>
            </a:r>
            <a:r>
              <a:rPr lang="zh-CN" dirty="0">
                <a:latin typeface="楷体_GB2312" pitchFamily="49" charset="-122"/>
                <a:ea typeface="楷体_GB2312" pitchFamily="49" charset="-122"/>
              </a:rPr>
              <a:t>解规模为</a:t>
            </a:r>
            <a:r>
              <a:rPr lang="zh-CN" altLang="zh-CN" dirty="0">
                <a:latin typeface="楷体_GB2312" pitchFamily="49" charset="-122"/>
                <a:ea typeface="楷体_GB2312" pitchFamily="49" charset="-122"/>
              </a:rPr>
              <a:t>1</a:t>
            </a:r>
            <a:r>
              <a:rPr lang="zh-CN" dirty="0">
                <a:latin typeface="楷体_GB2312" pitchFamily="49" charset="-122"/>
                <a:ea typeface="楷体_GB2312" pitchFamily="49" charset="-122"/>
              </a:rPr>
              <a:t>的问题耗费</a:t>
            </a:r>
            <a:r>
              <a:rPr lang="zh-CN" altLang="zh-CN" dirty="0">
                <a:latin typeface="楷体_GB2312" pitchFamily="49" charset="-122"/>
                <a:ea typeface="楷体_GB2312" pitchFamily="49" charset="-122"/>
              </a:rPr>
              <a:t>1</a:t>
            </a:r>
            <a:r>
              <a:rPr lang="zh-CN" dirty="0">
                <a:latin typeface="楷体_GB2312" pitchFamily="49" charset="-122"/>
                <a:ea typeface="楷体_GB2312" pitchFamily="49" charset="-122"/>
              </a:rPr>
              <a:t>个单位时间。再设将原问题分解为</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个子问题以及用</a:t>
            </a:r>
            <a:r>
              <a:rPr lang="zh-CN" altLang="zh-CN" dirty="0">
                <a:latin typeface="楷体_GB2312" pitchFamily="49" charset="-122"/>
                <a:ea typeface="楷体_GB2312" pitchFamily="49" charset="-122"/>
              </a:rPr>
              <a:t>merge</a:t>
            </a:r>
            <a:r>
              <a:rPr lang="zh-CN" dirty="0">
                <a:latin typeface="楷体_GB2312" pitchFamily="49" charset="-122"/>
                <a:ea typeface="楷体_GB2312" pitchFamily="49" charset="-122"/>
              </a:rPr>
              <a:t>将</a:t>
            </a:r>
            <a:r>
              <a:rPr lang="zh-CN" altLang="zh-CN" dirty="0">
                <a:latin typeface="楷体_GB2312" pitchFamily="49" charset="-122"/>
                <a:ea typeface="楷体_GB2312" pitchFamily="49" charset="-122"/>
              </a:rPr>
              <a:t>k</a:t>
            </a:r>
            <a:r>
              <a:rPr lang="zh-CN" dirty="0">
                <a:latin typeface="楷体_GB2312" pitchFamily="49" charset="-122"/>
                <a:ea typeface="楷体_GB2312" pitchFamily="49" charset="-122"/>
              </a:rPr>
              <a:t>个子问题的解</a:t>
            </a:r>
            <a:r>
              <a:rPr lang="zh-CN" dirty="0">
                <a:highlight>
                  <a:srgbClr val="FFFF00"/>
                </a:highlight>
                <a:latin typeface="楷体_GB2312" pitchFamily="49" charset="-122"/>
                <a:ea typeface="楷体_GB2312" pitchFamily="49" charset="-122"/>
              </a:rPr>
              <a:t>合并</a:t>
            </a:r>
            <a:r>
              <a:rPr lang="zh-CN" dirty="0">
                <a:latin typeface="楷体_GB2312" pitchFamily="49" charset="-122"/>
                <a:ea typeface="楷体_GB2312" pitchFamily="49" charset="-122"/>
              </a:rPr>
              <a:t>为原问题的解需用</a:t>
            </a:r>
            <a:r>
              <a:rPr lang="zh-CN" altLang="zh-CN" dirty="0">
                <a:latin typeface="楷体_GB2312" pitchFamily="49" charset="-122"/>
                <a:ea typeface="楷体_GB2312" pitchFamily="49" charset="-122"/>
              </a:rPr>
              <a:t>f(n)</a:t>
            </a:r>
            <a:r>
              <a:rPr lang="zh-CN" dirty="0">
                <a:latin typeface="楷体_GB2312" pitchFamily="49" charset="-122"/>
                <a:ea typeface="楷体_GB2312" pitchFamily="49" charset="-122"/>
              </a:rPr>
              <a:t>个单位时间。用</a:t>
            </a:r>
            <a:r>
              <a:rPr lang="zh-CN" altLang="zh-CN" dirty="0">
                <a:latin typeface="楷体_GB2312" pitchFamily="49" charset="-122"/>
                <a:ea typeface="楷体_GB2312" pitchFamily="49" charset="-122"/>
              </a:rPr>
              <a:t>T(n)</a:t>
            </a:r>
            <a:r>
              <a:rPr lang="zh-CN" dirty="0">
                <a:latin typeface="楷体_GB2312" pitchFamily="49" charset="-122"/>
                <a:ea typeface="楷体_GB2312" pitchFamily="49" charset="-122"/>
              </a:rPr>
              <a:t>表示该分治法解规模为</a:t>
            </a:r>
            <a:r>
              <a:rPr lang="zh-CN" altLang="zh-CN" dirty="0">
                <a:latin typeface="楷体_GB2312" pitchFamily="49" charset="-122"/>
                <a:ea typeface="楷体_GB2312" pitchFamily="49" charset="-122"/>
              </a:rPr>
              <a:t>|P|=n</a:t>
            </a:r>
            <a:r>
              <a:rPr lang="zh-CN" dirty="0">
                <a:latin typeface="楷体_GB2312" pitchFamily="49" charset="-122"/>
                <a:ea typeface="楷体_GB2312" pitchFamily="49" charset="-122"/>
              </a:rPr>
              <a:t>的问题所需的计算时间，则有：</a:t>
            </a:r>
          </a:p>
        </p:txBody>
      </p:sp>
      <p:sp>
        <p:nvSpPr>
          <p:cNvPr id="30724" name="Rectangle 4"/>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30725" name="Object 5"/>
          <p:cNvGraphicFramePr>
            <a:graphicFrameLocks noChangeAspect="1"/>
          </p:cNvGraphicFramePr>
          <p:nvPr/>
        </p:nvGraphicFramePr>
        <p:xfrm>
          <a:off x="1866900" y="3832225"/>
          <a:ext cx="4976813" cy="1181100"/>
        </p:xfrm>
        <a:graphic>
          <a:graphicData uri="http://schemas.openxmlformats.org/presentationml/2006/ole">
            <mc:AlternateContent xmlns:mc="http://schemas.openxmlformats.org/markup-compatibility/2006">
              <mc:Choice xmlns:v="urn:schemas-microsoft-com:vml" Requires="v">
                <p:oleObj spid="_x0000_s5126" r:id="rId3" imgW="1930717" imgH="457517" progId="Equation.3">
                  <p:embed/>
                </p:oleObj>
              </mc:Choice>
              <mc:Fallback>
                <p:oleObj r:id="rId3" imgW="19307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3832225"/>
                        <a:ext cx="497681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Text Box 6"/>
          <p:cNvSpPr txBox="1">
            <a:spLocks noChangeArrowheads="1"/>
          </p:cNvSpPr>
          <p:nvPr/>
        </p:nvSpPr>
        <p:spPr bwMode="auto">
          <a:xfrm>
            <a:off x="777875" y="5373688"/>
            <a:ext cx="8618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altLang="zh-CN" dirty="0">
                <a:latin typeface="微软雅黑" panose="020B0503020204020204" pitchFamily="34" charset="-122"/>
                <a:ea typeface="微软雅黑" panose="020B0503020204020204" pitchFamily="34" charset="-122"/>
              </a:rPr>
              <a:t>Master</a:t>
            </a:r>
            <a:r>
              <a:rPr lang="zh-CN" altLang="en-US" dirty="0">
                <a:latin typeface="微软雅黑" panose="020B0503020204020204" pitchFamily="34" charset="-122"/>
                <a:ea typeface="微软雅黑" panose="020B0503020204020204" pitchFamily="34" charset="-122"/>
              </a:rPr>
              <a:t>定理</a:t>
            </a:r>
            <a:endParaRPr lang="zh-CN" dirty="0">
              <a:latin typeface="微软雅黑" panose="020B0503020204020204" pitchFamily="34" charset="-122"/>
              <a:ea typeface="微软雅黑" panose="020B0503020204020204" pitchFamily="34" charset="-122"/>
            </a:endParaRPr>
          </a:p>
        </p:txBody>
      </p:sp>
      <p:sp>
        <p:nvSpPr>
          <p:cNvPr id="30727" name="Rectangle 7"/>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Tree>
    <p:extLst>
      <p:ext uri="{BB962C8B-B14F-4D97-AF65-F5344CB8AC3E}">
        <p14:creationId xmlns:p14="http://schemas.microsoft.com/office/powerpoint/2010/main" val="402298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52536" y="56719"/>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Master</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定理（</a:t>
            </a:r>
            <a:r>
              <a:rPr kumimoji="0" lang="zh-CN" altLang="en-US" sz="28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递归复杂度判定定理）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Rectangle 1"/>
          <p:cNvSpPr>
            <a:spLocks noChangeArrowheads="1"/>
          </p:cNvSpPr>
          <p:nvPr/>
        </p:nvSpPr>
        <p:spPr bwMode="auto">
          <a:xfrm>
            <a:off x="4504" y="503156"/>
            <a:ext cx="9186783" cy="585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111" tIns="0" rIns="0" bIns="38088"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设常数a &gt;= 1，b &gt; 1，f(n)为函数，</a:t>
            </a: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T(n)为非负整数，</a:t>
            </a: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，则有：</a:t>
            </a:r>
            <a:endParaRPr kumimoji="0" lang="zh-CN" altLang="zh-CN" sz="2800" b="0"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AutoNum type="arabicPeriod"/>
              <a:tabLst/>
              <a:defRPr/>
            </a:pPr>
            <a:r>
              <a:rPr kumimoji="0" lang="zh-CN"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若</a:t>
            </a: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则                          ；</a:t>
            </a: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AutoNum type="arabicPeriod"/>
              <a:tabLst/>
              <a:defRPr/>
            </a:pP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若                             ，则                                    ；</a:t>
            </a: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若                                     ，并且对于某个常数</a:t>
            </a: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c&lt;1</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和充分大的</a:t>
            </a:r>
            <a:r>
              <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n</a:t>
            </a:r>
            <a:r>
              <a:rPr kumimoji="0" lang="zh-CN" altLang="en-US"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有                          ，那么                        。</a:t>
            </a: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 name="对象 3"/>
          <p:cNvGraphicFramePr>
            <a:graphicFrameLocks noChangeAspect="1"/>
          </p:cNvGraphicFramePr>
          <p:nvPr/>
        </p:nvGraphicFramePr>
        <p:xfrm>
          <a:off x="827584" y="1845196"/>
          <a:ext cx="4000500" cy="647700"/>
        </p:xfrm>
        <a:graphic>
          <a:graphicData uri="http://schemas.openxmlformats.org/presentationml/2006/ole">
            <mc:AlternateContent xmlns:mc="http://schemas.openxmlformats.org/markup-compatibility/2006">
              <mc:Choice xmlns:v="urn:schemas-microsoft-com:vml" Requires="v">
                <p:oleObj spid="_x0000_s6178" name="Equation" r:id="rId4" imgW="1803240" imgH="291960" progId="Equation.DSMT4">
                  <p:embed/>
                </p:oleObj>
              </mc:Choice>
              <mc:Fallback>
                <p:oleObj name="Equation" r:id="rId4" imgW="1803240" imgH="29196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845196"/>
                        <a:ext cx="4000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5738109" y="1916832"/>
          <a:ext cx="2560284" cy="576064"/>
        </p:xfrm>
        <a:graphic>
          <a:graphicData uri="http://schemas.openxmlformats.org/presentationml/2006/ole">
            <mc:AlternateContent xmlns:mc="http://schemas.openxmlformats.org/markup-compatibility/2006">
              <mc:Choice xmlns:v="urn:schemas-microsoft-com:vml" Requires="v">
                <p:oleObj spid="_x0000_s6179" name="Equation" r:id="rId6" imgW="1015920" imgH="228600" progId="Equation.DSMT4">
                  <p:embed/>
                </p:oleObj>
              </mc:Choice>
              <mc:Fallback>
                <p:oleObj name="Equation" r:id="rId6" imgW="1015920" imgH="228600"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109" y="1916832"/>
                        <a:ext cx="256028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793821" y="3105438"/>
          <a:ext cx="2930525" cy="650875"/>
        </p:xfrm>
        <a:graphic>
          <a:graphicData uri="http://schemas.openxmlformats.org/presentationml/2006/ole">
            <mc:AlternateContent xmlns:mc="http://schemas.openxmlformats.org/markup-compatibility/2006">
              <mc:Choice xmlns:v="urn:schemas-microsoft-com:vml" Requires="v">
                <p:oleObj spid="_x0000_s6180" name="Equation" r:id="rId8" imgW="1028520" imgH="228600" progId="Equation.DSMT4">
                  <p:embed/>
                </p:oleObj>
              </mc:Choice>
              <mc:Fallback>
                <p:oleObj name="Equation" r:id="rId8" imgW="1028520" imgH="228600" progId="Equation.DSMT4">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21" y="3105438"/>
                        <a:ext cx="29305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689489" y="3140910"/>
          <a:ext cx="3407537" cy="589766"/>
        </p:xfrm>
        <a:graphic>
          <a:graphicData uri="http://schemas.openxmlformats.org/presentationml/2006/ole">
            <mc:AlternateContent xmlns:mc="http://schemas.openxmlformats.org/markup-compatibility/2006">
              <mc:Choice xmlns:v="urn:schemas-microsoft-com:vml" Requires="v">
                <p:oleObj spid="_x0000_s6181" name="Equation" r:id="rId10" imgW="1320480" imgH="228600" progId="Equation.DSMT4">
                  <p:embed/>
                </p:oleObj>
              </mc:Choice>
              <mc:Fallback>
                <p:oleObj name="Equation" r:id="rId10" imgW="1320480" imgH="228600" progId="Equation.DSMT4">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9489" y="3140910"/>
                        <a:ext cx="3407537" cy="589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819519" y="4437112"/>
          <a:ext cx="3755442" cy="572864"/>
        </p:xfrm>
        <a:graphic>
          <a:graphicData uri="http://schemas.openxmlformats.org/presentationml/2006/ole">
            <mc:AlternateContent xmlns:mc="http://schemas.openxmlformats.org/markup-compatibility/2006">
              <mc:Choice xmlns:v="urn:schemas-microsoft-com:vml" Requires="v">
                <p:oleObj spid="_x0000_s6182" name="Equation" r:id="rId12" imgW="1498320" imgH="228600" progId="Equation.DSMT4">
                  <p:embed/>
                </p:oleObj>
              </mc:Choice>
              <mc:Fallback>
                <p:oleObj name="Equation" r:id="rId12" imgW="1498320" imgH="228600" progId="Equation.DSMT4">
                  <p:embed/>
                  <p:pic>
                    <p:nvPicPr>
                      <p:cNvPr id="9"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9519" y="4437112"/>
                        <a:ext cx="3755442" cy="572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483769" y="5085184"/>
          <a:ext cx="2664296" cy="519863"/>
        </p:xfrm>
        <a:graphic>
          <a:graphicData uri="http://schemas.openxmlformats.org/presentationml/2006/ole">
            <mc:AlternateContent xmlns:mc="http://schemas.openxmlformats.org/markup-compatibility/2006">
              <mc:Choice xmlns:v="urn:schemas-microsoft-com:vml" Requires="v">
                <p:oleObj spid="_x0000_s6183" name="Equation" r:id="rId14" imgW="1041120" imgH="203040" progId="Equation.DSMT4">
                  <p:embed/>
                </p:oleObj>
              </mc:Choice>
              <mc:Fallback>
                <p:oleObj name="Equation" r:id="rId14" imgW="1041120" imgH="203040" progId="Equation.DSMT4">
                  <p:embed/>
                  <p:pic>
                    <p:nvPicPr>
                      <p:cNvPr id="1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769" y="5085184"/>
                        <a:ext cx="2664296" cy="51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6300192" y="5136591"/>
          <a:ext cx="2387487" cy="489741"/>
        </p:xfrm>
        <a:graphic>
          <a:graphicData uri="http://schemas.openxmlformats.org/presentationml/2006/ole">
            <mc:AlternateContent xmlns:mc="http://schemas.openxmlformats.org/markup-compatibility/2006">
              <mc:Choice xmlns:v="urn:schemas-microsoft-com:vml" Requires="v">
                <p:oleObj spid="_x0000_s6184" name="Equation" r:id="rId16" imgW="990360" imgH="203040" progId="Equation.DSMT4">
                  <p:embed/>
                </p:oleObj>
              </mc:Choice>
              <mc:Fallback>
                <p:oleObj name="Equation" r:id="rId16" imgW="990360" imgH="203040" progId="Equation.DSMT4">
                  <p:embed/>
                  <p:pic>
                    <p:nvPicPr>
                      <p:cNvPr id="11" name="对象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0192" y="5136591"/>
                        <a:ext cx="2387487" cy="489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2827834" y="1320293"/>
          <a:ext cx="3326442" cy="466869"/>
        </p:xfrm>
        <a:graphic>
          <a:graphicData uri="http://schemas.openxmlformats.org/presentationml/2006/ole">
            <mc:AlternateContent xmlns:mc="http://schemas.openxmlformats.org/markup-compatibility/2006">
              <mc:Choice xmlns:v="urn:schemas-microsoft-com:vml" Requires="v">
                <p:oleObj spid="_x0000_s6185" name="Equation" r:id="rId18" imgW="1447560" imgH="203040" progId="Equation.DSMT4">
                  <p:embed/>
                </p:oleObj>
              </mc:Choice>
              <mc:Fallback>
                <p:oleObj name="Equation" r:id="rId18" imgW="1447560" imgH="203040" progId="Equation.DSMT4">
                  <p:embed/>
                  <p:pic>
                    <p:nvPicPr>
                      <p:cNvPr id="12" name="对象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7834" y="1320293"/>
                        <a:ext cx="3326442" cy="466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235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黑体" pitchFamily="49" charset="-122"/>
                <a:ea typeface="黑体" pitchFamily="49" charset="-122"/>
              </a:rPr>
              <a:t>二分搜索技术</a:t>
            </a:r>
          </a:p>
        </p:txBody>
      </p:sp>
      <p:sp>
        <p:nvSpPr>
          <p:cNvPr id="31747" name="Text Box 3"/>
          <p:cNvSpPr txBox="1">
            <a:spLocks noChangeArrowheads="1"/>
          </p:cNvSpPr>
          <p:nvPr/>
        </p:nvSpPr>
        <p:spPr bwMode="auto">
          <a:xfrm>
            <a:off x="250825" y="1557338"/>
            <a:ext cx="86423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b="1" dirty="0">
                <a:latin typeface="Times New Roman" pitchFamily="18" charset="0"/>
                <a:ea typeface="楷体_GB2312" pitchFamily="49" charset="-122"/>
              </a:rPr>
              <a:t>给定</a:t>
            </a:r>
            <a:r>
              <a:rPr lang="zh-CN" b="1" dirty="0">
                <a:highlight>
                  <a:srgbClr val="FFFF00"/>
                </a:highlight>
                <a:latin typeface="Times New Roman" pitchFamily="18" charset="0"/>
                <a:ea typeface="楷体_GB2312" pitchFamily="49" charset="-122"/>
              </a:rPr>
              <a:t>已按升序排好序</a:t>
            </a:r>
            <a:r>
              <a:rPr lang="zh-CN" b="1" dirty="0">
                <a:latin typeface="Times New Roman" pitchFamily="18" charset="0"/>
                <a:ea typeface="楷体_GB2312" pitchFamily="49" charset="-122"/>
              </a:rPr>
              <a:t>的</a:t>
            </a:r>
            <a:r>
              <a:rPr lang="zh-CN" altLang="zh-CN" b="1" dirty="0">
                <a:latin typeface="Times New Roman" pitchFamily="18" charset="0"/>
                <a:ea typeface="楷体_GB2312" pitchFamily="49" charset="-122"/>
              </a:rPr>
              <a:t>n</a:t>
            </a:r>
            <a:r>
              <a:rPr lang="zh-CN" b="1" dirty="0">
                <a:latin typeface="Times New Roman" pitchFamily="18" charset="0"/>
                <a:ea typeface="楷体_GB2312" pitchFamily="49" charset="-122"/>
              </a:rPr>
              <a:t>个元素</a:t>
            </a:r>
            <a:r>
              <a:rPr lang="zh-CN" altLang="zh-CN" b="1" dirty="0">
                <a:latin typeface="Times New Roman" pitchFamily="18" charset="0"/>
                <a:ea typeface="楷体_GB2312" pitchFamily="49" charset="-122"/>
              </a:rPr>
              <a:t>a[0:n-1]</a:t>
            </a:r>
            <a:r>
              <a:rPr lang="zh-CN" b="1" dirty="0">
                <a:latin typeface="Times New Roman" pitchFamily="18" charset="0"/>
                <a:ea typeface="楷体_GB2312" pitchFamily="49" charset="-122"/>
              </a:rPr>
              <a:t>，现要在这</a:t>
            </a:r>
            <a:r>
              <a:rPr lang="zh-CN" altLang="zh-CN" b="1" dirty="0">
                <a:latin typeface="Times New Roman" pitchFamily="18" charset="0"/>
                <a:ea typeface="楷体_GB2312" pitchFamily="49" charset="-122"/>
              </a:rPr>
              <a:t>n</a:t>
            </a:r>
            <a:r>
              <a:rPr lang="zh-CN" b="1" dirty="0">
                <a:latin typeface="Times New Roman" pitchFamily="18" charset="0"/>
                <a:ea typeface="楷体_GB2312" pitchFamily="49" charset="-122"/>
              </a:rPr>
              <a:t>个元素中找出一特定元素</a:t>
            </a:r>
            <a:r>
              <a:rPr lang="zh-CN" altLang="zh-CN" b="1" dirty="0">
                <a:latin typeface="Times New Roman" pitchFamily="18" charset="0"/>
                <a:ea typeface="楷体_GB2312" pitchFamily="49" charset="-122"/>
              </a:rPr>
              <a:t>x</a:t>
            </a:r>
            <a:r>
              <a:rPr lang="zh-CN" b="1" dirty="0">
                <a:latin typeface="Times New Roman" pitchFamily="18" charset="0"/>
                <a:ea typeface="楷体_GB2312" pitchFamily="49" charset="-122"/>
              </a:rPr>
              <a:t>。</a:t>
            </a:r>
            <a:endParaRPr lang="zh-CN" b="1" dirty="0">
              <a:latin typeface="Times New Roman" pitchFamily="18" charset="0"/>
              <a:ea typeface="黑体" pitchFamily="49" charset="-122"/>
            </a:endParaRPr>
          </a:p>
        </p:txBody>
      </p:sp>
      <p:sp>
        <p:nvSpPr>
          <p:cNvPr id="31748" name="Text Box 4"/>
          <p:cNvSpPr txBox="1">
            <a:spLocks noChangeArrowheads="1"/>
          </p:cNvSpPr>
          <p:nvPr/>
        </p:nvSpPr>
        <p:spPr bwMode="auto">
          <a:xfrm>
            <a:off x="898525" y="2533650"/>
            <a:ext cx="8353425"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dirty="0">
                <a:latin typeface="楷体_GB2312" pitchFamily="49" charset="-122"/>
                <a:ea typeface="楷体_GB2312" pitchFamily="49" charset="-122"/>
              </a:rPr>
              <a:t>据此容易设计出</a:t>
            </a:r>
            <a:r>
              <a:rPr lang="zh-CN" b="1" dirty="0">
                <a:latin typeface="黑体" pitchFamily="49" charset="-122"/>
                <a:ea typeface="黑体" pitchFamily="49" charset="-122"/>
              </a:rPr>
              <a:t>二分搜索算法</a:t>
            </a:r>
            <a:r>
              <a:rPr lang="zh-CN" dirty="0">
                <a:latin typeface="楷体_GB2312" pitchFamily="49" charset="-122"/>
                <a:ea typeface="楷体_GB2312" pitchFamily="49" charset="-122"/>
              </a:rPr>
              <a:t>：</a:t>
            </a:r>
          </a:p>
          <a:p>
            <a:pPr>
              <a:lnSpc>
                <a:spcPct val="130000"/>
              </a:lnSpc>
            </a:pPr>
            <a:r>
              <a:rPr lang="zh-CN" altLang="zh-CN" sz="1600" b="1" dirty="0"/>
              <a:t>template&lt;class Type&gt; </a:t>
            </a:r>
          </a:p>
          <a:p>
            <a:pPr>
              <a:lnSpc>
                <a:spcPct val="130000"/>
              </a:lnSpc>
            </a:pPr>
            <a:r>
              <a:rPr lang="zh-CN" altLang="zh-CN" sz="1600" b="1" dirty="0"/>
              <a:t>int BinarySearch(Type a[], const Type&amp; x, int l, int r)</a:t>
            </a:r>
          </a:p>
          <a:p>
            <a:pPr>
              <a:lnSpc>
                <a:spcPct val="130000"/>
              </a:lnSpc>
            </a:pPr>
            <a:r>
              <a:rPr lang="zh-CN" altLang="zh-CN" sz="1600" b="1" dirty="0"/>
              <a:t>{</a:t>
            </a:r>
          </a:p>
          <a:p>
            <a:pPr>
              <a:lnSpc>
                <a:spcPct val="130000"/>
              </a:lnSpc>
            </a:pPr>
            <a:r>
              <a:rPr lang="zh-CN" altLang="zh-CN" sz="1600" b="1" dirty="0"/>
              <a:t>     while (r &gt;= l){ </a:t>
            </a:r>
            <a:r>
              <a:rPr lang="zh-CN" altLang="en-US" sz="1600" b="1" dirty="0"/>
              <a:t>（</a:t>
            </a:r>
            <a:r>
              <a:rPr lang="en-US" altLang="zh-CN" sz="1600" b="1" dirty="0"/>
              <a:t>end&gt;begin</a:t>
            </a:r>
            <a:endParaRPr lang="zh-CN" altLang="zh-CN" sz="1600" b="1" dirty="0"/>
          </a:p>
          <a:p>
            <a:pPr>
              <a:lnSpc>
                <a:spcPct val="130000"/>
              </a:lnSpc>
            </a:pPr>
            <a:r>
              <a:rPr lang="zh-CN" altLang="zh-CN" sz="1600" b="1" dirty="0"/>
              <a:t>        int m = (l+r)/2;</a:t>
            </a:r>
          </a:p>
          <a:p>
            <a:pPr>
              <a:lnSpc>
                <a:spcPct val="130000"/>
              </a:lnSpc>
            </a:pPr>
            <a:r>
              <a:rPr lang="zh-CN" altLang="zh-CN" sz="1600" b="1" dirty="0"/>
              <a:t>        if (x == a[m]) return m;</a:t>
            </a:r>
          </a:p>
          <a:p>
            <a:pPr>
              <a:lnSpc>
                <a:spcPct val="130000"/>
              </a:lnSpc>
            </a:pPr>
            <a:r>
              <a:rPr lang="zh-CN" altLang="zh-CN" sz="1600" b="1" dirty="0"/>
              <a:t>        if (x &lt; a[m]) r = m-1; </a:t>
            </a:r>
          </a:p>
          <a:p>
            <a:pPr>
              <a:lnSpc>
                <a:spcPct val="130000"/>
              </a:lnSpc>
            </a:pPr>
            <a:r>
              <a:rPr lang="zh-CN" altLang="zh-CN" sz="1600" b="1" dirty="0"/>
              <a:t>           else l = m+1;</a:t>
            </a:r>
          </a:p>
          <a:p>
            <a:pPr>
              <a:lnSpc>
                <a:spcPct val="130000"/>
              </a:lnSpc>
            </a:pPr>
            <a:r>
              <a:rPr lang="zh-CN" altLang="zh-CN" sz="1600" b="1" dirty="0"/>
              <a:t>        }</a:t>
            </a:r>
          </a:p>
          <a:p>
            <a:pPr>
              <a:lnSpc>
                <a:spcPct val="130000"/>
              </a:lnSpc>
            </a:pPr>
            <a:r>
              <a:rPr lang="zh-CN" altLang="zh-CN" sz="1600" b="1" dirty="0"/>
              <a:t>    return -1;</a:t>
            </a:r>
          </a:p>
          <a:p>
            <a:pPr>
              <a:lnSpc>
                <a:spcPct val="130000"/>
              </a:lnSpc>
            </a:pPr>
            <a:r>
              <a:rPr lang="zh-CN" altLang="zh-CN" sz="1600" b="1" dirty="0"/>
              <a:t>} </a:t>
            </a:r>
          </a:p>
        </p:txBody>
      </p:sp>
      <p:sp>
        <p:nvSpPr>
          <p:cNvPr id="31749" name="Text Box 5"/>
          <p:cNvSpPr txBox="1">
            <a:spLocks noChangeArrowheads="1"/>
          </p:cNvSpPr>
          <p:nvPr/>
        </p:nvSpPr>
        <p:spPr bwMode="auto">
          <a:xfrm>
            <a:off x="6012160" y="2265224"/>
            <a:ext cx="3563937" cy="3477875"/>
          </a:xfrm>
          <a:prstGeom prst="rect">
            <a:avLst/>
          </a:prstGeom>
          <a:solidFill>
            <a:srgbClr val="008000"/>
          </a:solidFill>
          <a:ln w="50800" cmpd="sng">
            <a:solidFill>
              <a:srgbClr val="FF6600"/>
            </a:solidFill>
            <a:miter lim="800000"/>
            <a:headEnd/>
            <a:tailEnd/>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b="1" dirty="0">
                <a:solidFill>
                  <a:srgbClr val="FFFF66"/>
                </a:solidFill>
                <a:ea typeface="黑体" pitchFamily="49" charset="-122"/>
              </a:rPr>
              <a:t>算法复杂度分析：</a:t>
            </a:r>
          </a:p>
          <a:p>
            <a:r>
              <a:rPr lang="zh-CN" dirty="0">
                <a:solidFill>
                  <a:schemeClr val="bg1"/>
                </a:solidFill>
                <a:ea typeface="楷体_GB2312" pitchFamily="49" charset="-122"/>
              </a:rPr>
              <a:t>每执行一次算法的</a:t>
            </a:r>
            <a:r>
              <a:rPr lang="zh-CN" altLang="zh-CN" dirty="0">
                <a:solidFill>
                  <a:schemeClr val="bg1"/>
                </a:solidFill>
                <a:ea typeface="楷体_GB2312" pitchFamily="49" charset="-122"/>
              </a:rPr>
              <a:t>while</a:t>
            </a:r>
            <a:r>
              <a:rPr lang="zh-CN" dirty="0">
                <a:solidFill>
                  <a:schemeClr val="bg1"/>
                </a:solidFill>
                <a:ea typeface="楷体_GB2312" pitchFamily="49" charset="-122"/>
              </a:rPr>
              <a:t>循环， 待搜索数组的大小减少一半。因此，在最坏情况下，</a:t>
            </a:r>
            <a:r>
              <a:rPr lang="zh-CN" altLang="zh-CN" dirty="0">
                <a:solidFill>
                  <a:schemeClr val="bg1"/>
                </a:solidFill>
                <a:ea typeface="楷体_GB2312" pitchFamily="49" charset="-122"/>
              </a:rPr>
              <a:t>while</a:t>
            </a:r>
            <a:r>
              <a:rPr lang="zh-CN" dirty="0">
                <a:solidFill>
                  <a:schemeClr val="bg1"/>
                </a:solidFill>
                <a:ea typeface="楷体_GB2312" pitchFamily="49" charset="-122"/>
              </a:rPr>
              <a:t>循环被执行了</a:t>
            </a:r>
            <a:r>
              <a:rPr lang="zh-CN" altLang="zh-CN" dirty="0">
                <a:solidFill>
                  <a:schemeClr val="bg1"/>
                </a:solidFill>
                <a:ea typeface="楷体_GB2312" pitchFamily="49" charset="-122"/>
              </a:rPr>
              <a:t>O(logn) </a:t>
            </a:r>
            <a:r>
              <a:rPr lang="zh-CN" dirty="0">
                <a:solidFill>
                  <a:schemeClr val="bg1"/>
                </a:solidFill>
                <a:ea typeface="楷体_GB2312" pitchFamily="49" charset="-122"/>
              </a:rPr>
              <a:t>次。循环体内运算需要</a:t>
            </a:r>
            <a:r>
              <a:rPr lang="zh-CN" altLang="zh-CN" dirty="0">
                <a:solidFill>
                  <a:schemeClr val="bg1"/>
                </a:solidFill>
                <a:ea typeface="楷体_GB2312" pitchFamily="49" charset="-122"/>
              </a:rPr>
              <a:t>O(1) </a:t>
            </a:r>
            <a:r>
              <a:rPr lang="zh-CN" dirty="0">
                <a:solidFill>
                  <a:schemeClr val="bg1"/>
                </a:solidFill>
                <a:ea typeface="楷体_GB2312" pitchFamily="49" charset="-122"/>
              </a:rPr>
              <a:t>时间，因此整个算法在最坏情况下的计算时间复杂性为</a:t>
            </a:r>
            <a:r>
              <a:rPr lang="zh-CN" altLang="zh-CN" dirty="0">
                <a:solidFill>
                  <a:schemeClr val="bg1"/>
                </a:solidFill>
                <a:ea typeface="楷体_GB2312" pitchFamily="49" charset="-122"/>
              </a:rPr>
              <a:t>O(logn) </a:t>
            </a:r>
            <a:r>
              <a:rPr lang="zh-CN" dirty="0">
                <a:solidFill>
                  <a:schemeClr val="bg1"/>
                </a:solidFill>
                <a:ea typeface="楷体_GB2312" pitchFamily="49" charset="-122"/>
              </a:rPr>
              <a:t>。</a:t>
            </a:r>
            <a:endParaRPr lang="en-US" altLang="zh-CN" dirty="0">
              <a:solidFill>
                <a:schemeClr val="bg1"/>
              </a:solidFill>
              <a:ea typeface="楷体_GB2312" pitchFamily="49" charset="-122"/>
            </a:endParaRPr>
          </a:p>
          <a:p>
            <a:endParaRPr lang="en-US" altLang="zh-CN" dirty="0">
              <a:solidFill>
                <a:schemeClr val="bg1"/>
              </a:solidFill>
              <a:ea typeface="楷体_GB2312" pitchFamily="49" charset="-122"/>
            </a:endParaRPr>
          </a:p>
          <a:p>
            <a:r>
              <a:rPr lang="en-US" altLang="zh-CN" dirty="0">
                <a:solidFill>
                  <a:schemeClr val="bg1"/>
                </a:solidFill>
                <a:ea typeface="楷体_GB2312" pitchFamily="49" charset="-122"/>
              </a:rPr>
              <a:t>O(log N)</a:t>
            </a:r>
            <a:r>
              <a:rPr lang="zh-CN" altLang="en-US" dirty="0">
                <a:solidFill>
                  <a:schemeClr val="bg1"/>
                </a:solidFill>
                <a:ea typeface="楷体_GB2312" pitchFamily="49" charset="-122"/>
              </a:rPr>
              <a:t>意味着该算法当数据量翻倍时，步数加</a:t>
            </a:r>
            <a:r>
              <a:rPr lang="en-US" altLang="zh-CN" dirty="0">
                <a:solidFill>
                  <a:schemeClr val="bg1"/>
                </a:solidFill>
                <a:ea typeface="楷体_GB2312" pitchFamily="49" charset="-122"/>
              </a:rPr>
              <a:t>1</a:t>
            </a:r>
            <a:r>
              <a:rPr lang="zh-CN" altLang="en-US" dirty="0">
                <a:solidFill>
                  <a:schemeClr val="bg1"/>
                </a:solidFill>
                <a:ea typeface="楷体_GB2312" pitchFamily="49" charset="-122"/>
              </a:rPr>
              <a:t>。</a:t>
            </a:r>
            <a:endParaRPr lang="zh-CN" dirty="0">
              <a:solidFill>
                <a:schemeClr val="bg1"/>
              </a:solidFill>
              <a:ea typeface="楷体_GB2312" pitchFamily="49" charset="-122"/>
            </a:endParaRPr>
          </a:p>
        </p:txBody>
      </p:sp>
    </p:spTree>
    <p:extLst>
      <p:ext uri="{BB962C8B-B14F-4D97-AF65-F5344CB8AC3E}">
        <p14:creationId xmlns:p14="http://schemas.microsoft.com/office/powerpoint/2010/main" val="53461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r>
              <a:rPr lang="en-US">
                <a:effectLst>
                  <a:outerShdw blurRad="38100" dist="38100" dir="2700000" algn="tl">
                    <a:srgbClr val="C0C0C0"/>
                  </a:outerShdw>
                </a:effectLst>
                <a:latin typeface="黑体" pitchFamily="49" charset="-122"/>
                <a:ea typeface="黑体" pitchFamily="49" charset="-122"/>
              </a:rPr>
              <a:t>合并排序</a:t>
            </a:r>
            <a:endParaRPr lang="zh-CN" altLang="en-US">
              <a:effectLst>
                <a:outerShdw blurRad="38100" dist="38100" dir="2700000" algn="tl">
                  <a:srgbClr val="C0C0C0"/>
                </a:outerShdw>
              </a:effectLst>
              <a:latin typeface="黑体" pitchFamily="49" charset="-122"/>
              <a:ea typeface="黑体" pitchFamily="49" charset="-122"/>
            </a:endParaRPr>
          </a:p>
        </p:txBody>
      </p:sp>
      <p:sp>
        <p:nvSpPr>
          <p:cNvPr id="32771" name="Rectangle 3"/>
          <p:cNvSpPr>
            <a:spLocks noGrp="1" noChangeArrowheads="1"/>
          </p:cNvSpPr>
          <p:nvPr>
            <p:ph sz="quarter" idx="1"/>
          </p:nvPr>
        </p:nvSpPr>
        <p:spPr/>
        <p:txBody>
          <a:bodyPr/>
          <a:lstStyle/>
          <a:p>
            <a:endParaRPr lang="zh-CN" altLang="zh-CN"/>
          </a:p>
        </p:txBody>
      </p:sp>
      <p:sp>
        <p:nvSpPr>
          <p:cNvPr id="32772" name="Text Box 4"/>
          <p:cNvSpPr txBox="1">
            <a:spLocks noChangeArrowheads="1"/>
          </p:cNvSpPr>
          <p:nvPr/>
        </p:nvSpPr>
        <p:spPr bwMode="auto">
          <a:xfrm>
            <a:off x="250825" y="1341438"/>
            <a:ext cx="8569325" cy="11874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b="1">
                <a:latin typeface="Arial" pitchFamily="34" charset="0"/>
                <a:ea typeface="黑体" pitchFamily="49" charset="-122"/>
              </a:rPr>
              <a:t>基本思想：</a:t>
            </a:r>
            <a:r>
              <a:rPr lang="zh-CN">
                <a:latin typeface="Arial" pitchFamily="34" charset="0"/>
                <a:ea typeface="楷体_GB2312" pitchFamily="49" charset="-122"/>
              </a:rPr>
              <a:t>将待排序元素分成大小大致相同的</a:t>
            </a:r>
            <a:r>
              <a:rPr lang="zh-CN" altLang="zh-CN">
                <a:latin typeface="Arial" pitchFamily="34" charset="0"/>
                <a:ea typeface="楷体_GB2312" pitchFamily="49" charset="-122"/>
              </a:rPr>
              <a:t>2</a:t>
            </a:r>
            <a:r>
              <a:rPr lang="zh-CN">
                <a:latin typeface="Arial" pitchFamily="34" charset="0"/>
                <a:ea typeface="楷体_GB2312" pitchFamily="49" charset="-122"/>
              </a:rPr>
              <a:t>个子集合，分别对</a:t>
            </a:r>
            <a:r>
              <a:rPr lang="zh-CN" altLang="zh-CN">
                <a:latin typeface="Arial" pitchFamily="34" charset="0"/>
                <a:ea typeface="楷体_GB2312" pitchFamily="49" charset="-122"/>
              </a:rPr>
              <a:t>2</a:t>
            </a:r>
            <a:r>
              <a:rPr lang="zh-CN">
                <a:latin typeface="Arial" pitchFamily="34" charset="0"/>
                <a:ea typeface="楷体_GB2312" pitchFamily="49" charset="-122"/>
              </a:rPr>
              <a:t>个子集合进行排序，最终将排好序的子集合合并成为所要求的排好序的集合。 </a:t>
            </a:r>
          </a:p>
        </p:txBody>
      </p:sp>
      <p:sp>
        <p:nvSpPr>
          <p:cNvPr id="32773" name="Rectangle 5"/>
          <p:cNvSpPr>
            <a:spLocks noChangeArrowheads="1"/>
          </p:cNvSpPr>
          <p:nvPr/>
        </p:nvSpPr>
        <p:spPr bwMode="auto">
          <a:xfrm>
            <a:off x="323850" y="2923451"/>
            <a:ext cx="77364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lang="zh-CN" altLang="zh-CN" dirty="0">
                <a:latin typeface="Arial" pitchFamily="34" charset="0"/>
                <a:ea typeface="楷体_GB2312" pitchFamily="49" charset="-122"/>
              </a:rPr>
              <a:t> public static void </a:t>
            </a:r>
            <a:r>
              <a:rPr lang="zh-CN" altLang="zh-CN" b="1" dirty="0">
                <a:latin typeface="Arial" pitchFamily="34" charset="0"/>
                <a:ea typeface="楷体_GB2312" pitchFamily="49" charset="-122"/>
              </a:rPr>
              <a:t>mergeSort</a:t>
            </a:r>
            <a:r>
              <a:rPr lang="zh-CN" altLang="zh-CN" dirty="0">
                <a:latin typeface="Arial" pitchFamily="34" charset="0"/>
                <a:ea typeface="楷体_GB2312" pitchFamily="49" charset="-122"/>
              </a:rPr>
              <a:t>(Comparable a[], int left, int right)</a:t>
            </a:r>
          </a:p>
          <a:p>
            <a:r>
              <a:rPr lang="zh-CN" altLang="zh-CN" dirty="0">
                <a:latin typeface="Arial" pitchFamily="34" charset="0"/>
                <a:ea typeface="楷体_GB2312" pitchFamily="49" charset="-122"/>
              </a:rPr>
              <a:t>   {</a:t>
            </a:r>
          </a:p>
          <a:p>
            <a:r>
              <a:rPr lang="zh-CN" altLang="zh-CN" dirty="0">
                <a:latin typeface="Arial" pitchFamily="34" charset="0"/>
                <a:ea typeface="楷体_GB2312" pitchFamily="49" charset="-122"/>
              </a:rPr>
              <a:t>      </a:t>
            </a:r>
            <a:r>
              <a:rPr lang="zh-CN" altLang="zh-CN" b="1" dirty="0">
                <a:latin typeface="Arial" pitchFamily="34" charset="0"/>
                <a:ea typeface="楷体_GB2312" pitchFamily="49" charset="-122"/>
              </a:rPr>
              <a:t>if</a:t>
            </a:r>
            <a:r>
              <a:rPr lang="zh-CN" altLang="zh-CN" dirty="0">
                <a:latin typeface="Arial" pitchFamily="34" charset="0"/>
                <a:ea typeface="楷体_GB2312" pitchFamily="49" charset="-122"/>
              </a:rPr>
              <a:t> (left&lt;right) {//</a:t>
            </a:r>
            <a:r>
              <a:rPr lang="zh-CN" dirty="0">
                <a:latin typeface="Arial" pitchFamily="34" charset="0"/>
                <a:ea typeface="楷体_GB2312" pitchFamily="49" charset="-122"/>
              </a:rPr>
              <a:t>至少有</a:t>
            </a:r>
            <a:r>
              <a:rPr lang="zh-CN" altLang="zh-CN" dirty="0">
                <a:latin typeface="Arial" pitchFamily="34" charset="0"/>
                <a:ea typeface="楷体_GB2312" pitchFamily="49" charset="-122"/>
              </a:rPr>
              <a:t>2</a:t>
            </a:r>
            <a:r>
              <a:rPr lang="zh-CN" dirty="0">
                <a:latin typeface="Arial" pitchFamily="34" charset="0"/>
                <a:ea typeface="楷体_GB2312" pitchFamily="49" charset="-122"/>
              </a:rPr>
              <a:t>个元素</a:t>
            </a:r>
          </a:p>
          <a:p>
            <a:r>
              <a:rPr lang="zh-CN" dirty="0">
                <a:latin typeface="Arial" pitchFamily="34" charset="0"/>
                <a:ea typeface="楷体_GB2312" pitchFamily="49" charset="-122"/>
              </a:rPr>
              <a:t>      </a:t>
            </a:r>
            <a:r>
              <a:rPr lang="zh-CN" altLang="zh-CN" dirty="0">
                <a:latin typeface="Arial" pitchFamily="34" charset="0"/>
                <a:ea typeface="楷体_GB2312" pitchFamily="49" charset="-122"/>
              </a:rPr>
              <a:t>int i=(left+right)/2;  //</a:t>
            </a:r>
            <a:r>
              <a:rPr lang="zh-CN" dirty="0">
                <a:latin typeface="Arial" pitchFamily="34" charset="0"/>
                <a:ea typeface="楷体_GB2312" pitchFamily="49" charset="-122"/>
              </a:rPr>
              <a:t>取中点</a:t>
            </a:r>
          </a:p>
          <a:p>
            <a:r>
              <a:rPr lang="zh-CN" dirty="0">
                <a:latin typeface="Arial" pitchFamily="34" charset="0"/>
                <a:ea typeface="楷体_GB2312" pitchFamily="49" charset="-122"/>
              </a:rPr>
              <a:t>      </a:t>
            </a:r>
            <a:r>
              <a:rPr lang="zh-CN" altLang="zh-CN" b="1" dirty="0">
                <a:latin typeface="Arial" pitchFamily="34" charset="0"/>
                <a:ea typeface="楷体_GB2312" pitchFamily="49" charset="-122"/>
              </a:rPr>
              <a:t>mergeSort</a:t>
            </a:r>
            <a:r>
              <a:rPr lang="zh-CN" altLang="zh-CN" dirty="0">
                <a:latin typeface="Arial" pitchFamily="34" charset="0"/>
                <a:ea typeface="楷体_GB2312" pitchFamily="49" charset="-122"/>
              </a:rPr>
              <a:t>(a, left, i);</a:t>
            </a:r>
          </a:p>
          <a:p>
            <a:r>
              <a:rPr lang="zh-CN" altLang="zh-CN" dirty="0">
                <a:latin typeface="Arial" pitchFamily="34" charset="0"/>
                <a:ea typeface="楷体_GB2312" pitchFamily="49" charset="-122"/>
              </a:rPr>
              <a:t>      </a:t>
            </a:r>
            <a:r>
              <a:rPr lang="zh-CN" altLang="zh-CN" b="1" dirty="0">
                <a:highlight>
                  <a:srgbClr val="FFFF00"/>
                </a:highlight>
                <a:latin typeface="Arial" pitchFamily="34" charset="0"/>
                <a:ea typeface="楷体_GB2312" pitchFamily="49" charset="-122"/>
              </a:rPr>
              <a:t>mergeSort</a:t>
            </a:r>
            <a:r>
              <a:rPr lang="zh-CN" altLang="zh-CN" dirty="0">
                <a:highlight>
                  <a:srgbClr val="FFFF00"/>
                </a:highlight>
                <a:latin typeface="Arial" pitchFamily="34" charset="0"/>
                <a:ea typeface="楷体_GB2312" pitchFamily="49" charset="-122"/>
              </a:rPr>
              <a:t>(a, i+1, right);</a:t>
            </a:r>
          </a:p>
          <a:p>
            <a:r>
              <a:rPr lang="zh-CN" altLang="zh-CN" dirty="0">
                <a:latin typeface="Arial" pitchFamily="34" charset="0"/>
                <a:ea typeface="楷体_GB2312" pitchFamily="49" charset="-122"/>
              </a:rPr>
              <a:t>      </a:t>
            </a:r>
            <a:r>
              <a:rPr lang="zh-CN" altLang="zh-CN" b="1" dirty="0">
                <a:latin typeface="Arial" pitchFamily="34" charset="0"/>
                <a:ea typeface="楷体_GB2312" pitchFamily="49" charset="-122"/>
              </a:rPr>
              <a:t>merge</a:t>
            </a:r>
            <a:r>
              <a:rPr lang="zh-CN" altLang="zh-CN" dirty="0">
                <a:latin typeface="Arial" pitchFamily="34" charset="0"/>
                <a:ea typeface="楷体_GB2312" pitchFamily="49" charset="-122"/>
              </a:rPr>
              <a:t>(a, b, left, i, right);  //</a:t>
            </a:r>
            <a:r>
              <a:rPr lang="zh-CN" dirty="0">
                <a:latin typeface="Arial" pitchFamily="34" charset="0"/>
                <a:ea typeface="楷体_GB2312" pitchFamily="49" charset="-122"/>
              </a:rPr>
              <a:t>合并到数组</a:t>
            </a:r>
            <a:r>
              <a:rPr lang="zh-CN" altLang="zh-CN" dirty="0">
                <a:latin typeface="Arial" pitchFamily="34" charset="0"/>
                <a:ea typeface="楷体_GB2312" pitchFamily="49" charset="-122"/>
              </a:rPr>
              <a:t>b</a:t>
            </a:r>
          </a:p>
          <a:p>
            <a:r>
              <a:rPr lang="zh-CN" altLang="zh-CN" dirty="0">
                <a:latin typeface="Arial" pitchFamily="34" charset="0"/>
                <a:ea typeface="楷体_GB2312" pitchFamily="49" charset="-122"/>
              </a:rPr>
              <a:t>      </a:t>
            </a:r>
            <a:r>
              <a:rPr lang="zh-CN" altLang="zh-CN" b="1" dirty="0">
                <a:latin typeface="Arial" pitchFamily="34" charset="0"/>
                <a:ea typeface="楷体_GB2312" pitchFamily="49" charset="-122"/>
              </a:rPr>
              <a:t>copy</a:t>
            </a:r>
            <a:r>
              <a:rPr lang="zh-CN" altLang="zh-CN" dirty="0">
                <a:latin typeface="Arial" pitchFamily="34" charset="0"/>
                <a:ea typeface="楷体_GB2312" pitchFamily="49" charset="-122"/>
              </a:rPr>
              <a:t>(a, b, left, right);    //</a:t>
            </a:r>
            <a:r>
              <a:rPr lang="zh-CN" dirty="0">
                <a:latin typeface="Arial" pitchFamily="34" charset="0"/>
                <a:ea typeface="楷体_GB2312" pitchFamily="49" charset="-122"/>
              </a:rPr>
              <a:t>复制回数组</a:t>
            </a:r>
            <a:r>
              <a:rPr lang="zh-CN" altLang="zh-CN" dirty="0">
                <a:latin typeface="Arial" pitchFamily="34" charset="0"/>
                <a:ea typeface="楷体_GB2312" pitchFamily="49" charset="-122"/>
              </a:rPr>
              <a:t>a</a:t>
            </a:r>
          </a:p>
          <a:p>
            <a:r>
              <a:rPr lang="zh-CN" altLang="zh-CN" dirty="0">
                <a:latin typeface="Arial" pitchFamily="34" charset="0"/>
                <a:ea typeface="楷体_GB2312" pitchFamily="49" charset="-122"/>
              </a:rPr>
              <a:t>      }</a:t>
            </a:r>
          </a:p>
          <a:p>
            <a:r>
              <a:rPr lang="zh-CN" altLang="zh-CN" dirty="0">
                <a:latin typeface="Arial" pitchFamily="34" charset="0"/>
                <a:ea typeface="楷体_GB2312" pitchFamily="49" charset="-122"/>
              </a:rPr>
              <a:t>   }</a:t>
            </a:r>
          </a:p>
        </p:txBody>
      </p:sp>
      <p:grpSp>
        <p:nvGrpSpPr>
          <p:cNvPr id="32774" name="Group 6"/>
          <p:cNvGrpSpPr>
            <a:grpSpLocks/>
          </p:cNvGrpSpPr>
          <p:nvPr/>
        </p:nvGrpSpPr>
        <p:grpSpPr bwMode="auto">
          <a:xfrm>
            <a:off x="5867401" y="4576763"/>
            <a:ext cx="6988175" cy="1749425"/>
            <a:chOff x="2903" y="1585"/>
            <a:chExt cx="4402" cy="1102"/>
          </a:xfrm>
        </p:grpSpPr>
        <p:sp>
          <p:nvSpPr>
            <p:cNvPr id="32775" name="AutoShape 7"/>
            <p:cNvSpPr>
              <a:spLocks noChangeArrowheads="1"/>
            </p:cNvSpPr>
            <p:nvPr/>
          </p:nvSpPr>
          <p:spPr bwMode="auto">
            <a:xfrm>
              <a:off x="2903" y="1585"/>
              <a:ext cx="4402" cy="1102"/>
            </a:xfrm>
            <a:prstGeom prst="roundRect">
              <a:avLst>
                <a:gd name="adj" fmla="val 16667"/>
              </a:avLst>
            </a:prstGeom>
            <a:solidFill>
              <a:schemeClr val="bg1"/>
            </a:solidFill>
            <a:ln w="38100" cmpd="sng">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b="1" dirty="0">
                  <a:latin typeface="Arial" pitchFamily="34" charset="0"/>
                  <a:ea typeface="黑体" pitchFamily="49" charset="-122"/>
                </a:rPr>
                <a:t>复杂度分析</a:t>
              </a:r>
            </a:p>
            <a:p>
              <a:pPr eaLnBrk="0" hangingPunct="0"/>
              <a:endParaRPr lang="zh-CN" b="1" dirty="0">
                <a:effectLst>
                  <a:outerShdw blurRad="38100" dist="38100" dir="2700000" algn="tl">
                    <a:srgbClr val="C0C0C0"/>
                  </a:outerShdw>
                </a:effectLst>
                <a:latin typeface="Arial" pitchFamily="34" charset="0"/>
                <a:ea typeface="黑体" pitchFamily="49" charset="-122"/>
              </a:endParaRPr>
            </a:p>
            <a:p>
              <a:pPr eaLnBrk="0" hangingPunct="0"/>
              <a:endParaRPr lang="zh-CN" b="1" dirty="0">
                <a:latin typeface="Arial" pitchFamily="34" charset="0"/>
              </a:endParaRPr>
            </a:p>
            <a:p>
              <a:pPr algn="ctr" eaLnBrk="0" hangingPunct="0"/>
              <a:r>
                <a:rPr lang="zh-CN" altLang="zh-CN" dirty="0">
                  <a:latin typeface="Arial" pitchFamily="34" charset="0"/>
                </a:rPr>
                <a:t>T(n)=O(nlogn) </a:t>
              </a:r>
              <a:r>
                <a:rPr lang="zh-CN" dirty="0">
                  <a:latin typeface="Arial" pitchFamily="34" charset="0"/>
                </a:rPr>
                <a:t>渐进意义下的最优算法</a:t>
              </a:r>
              <a:endParaRPr lang="zh-CN" b="1" dirty="0">
                <a:solidFill>
                  <a:srgbClr val="FF0000"/>
                </a:solidFill>
                <a:latin typeface="Arial" pitchFamily="34" charset="0"/>
                <a:ea typeface="楷体_GB2312" pitchFamily="49" charset="-122"/>
                <a:sym typeface="Wingdings" pitchFamily="2" charset="2"/>
              </a:endParaRPr>
            </a:p>
          </p:txBody>
        </p:sp>
        <p:graphicFrame>
          <p:nvGraphicFramePr>
            <p:cNvPr id="32776" name="Object 8"/>
            <p:cNvGraphicFramePr>
              <a:graphicFrameLocks noChangeAspect="1"/>
            </p:cNvGraphicFramePr>
            <p:nvPr>
              <p:extLst>
                <p:ext uri="{D42A27DB-BD31-4B8C-83A1-F6EECF244321}">
                  <p14:modId xmlns:p14="http://schemas.microsoft.com/office/powerpoint/2010/main" val="819809760"/>
                </p:ext>
              </p:extLst>
            </p:nvPr>
          </p:nvGraphicFramePr>
          <p:xfrm>
            <a:off x="3947" y="1716"/>
            <a:ext cx="2313" cy="547"/>
          </p:xfrm>
          <a:graphic>
            <a:graphicData uri="http://schemas.openxmlformats.org/presentationml/2006/ole">
              <mc:AlternateContent xmlns:mc="http://schemas.openxmlformats.org/markup-compatibility/2006">
                <mc:Choice xmlns:v="urn:schemas-microsoft-com:vml" Requires="v">
                  <p:oleObj spid="_x0000_s7175" r:id="rId3" imgW="1930717" imgH="457517" progId="Equation.3">
                    <p:embed/>
                  </p:oleObj>
                </mc:Choice>
                <mc:Fallback>
                  <p:oleObj r:id="rId3" imgW="19307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7" y="1716"/>
                          <a:ext cx="2313"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5300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684213" y="1889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400">
                <a:effectLst>
                  <a:outerShdw blurRad="38100" dist="38100" dir="2700000" algn="tl">
                    <a:srgbClr val="C0C0C0"/>
                  </a:outerShdw>
                </a:effectLst>
                <a:latin typeface="黑体" pitchFamily="49" charset="-122"/>
                <a:ea typeface="黑体" pitchFamily="49" charset="-122"/>
              </a:rPr>
              <a:t>合并排序</a:t>
            </a:r>
            <a:endParaRPr lang="zh-CN" altLang="en-US" sz="4400">
              <a:effectLst>
                <a:outerShdw blurRad="38100" dist="38100" dir="2700000" algn="tl">
                  <a:srgbClr val="C0C0C0"/>
                </a:outerShdw>
              </a:effectLst>
              <a:latin typeface="黑体" pitchFamily="49" charset="-122"/>
              <a:ea typeface="黑体" pitchFamily="49" charset="-122"/>
            </a:endParaRPr>
          </a:p>
        </p:txBody>
      </p:sp>
      <p:sp>
        <p:nvSpPr>
          <p:cNvPr id="34819" name="Text Box 5"/>
          <p:cNvSpPr txBox="1">
            <a:spLocks noChangeArrowheads="1"/>
          </p:cNvSpPr>
          <p:nvPr/>
        </p:nvSpPr>
        <p:spPr bwMode="auto">
          <a:xfrm>
            <a:off x="250825" y="1341438"/>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算法</a:t>
            </a:r>
            <a:r>
              <a:rPr lang="zh-CN" altLang="zh-CN" b="1">
                <a:ea typeface="楷体_GB2312" pitchFamily="49" charset="-122"/>
              </a:rPr>
              <a:t>mergeSort</a:t>
            </a:r>
            <a:r>
              <a:rPr lang="zh-CN">
                <a:ea typeface="楷体_GB2312" pitchFamily="49" charset="-122"/>
              </a:rPr>
              <a:t>的递归过程可以消去。</a:t>
            </a:r>
          </a:p>
        </p:txBody>
      </p:sp>
      <p:grpSp>
        <p:nvGrpSpPr>
          <p:cNvPr id="34820" name="Group 4"/>
          <p:cNvGrpSpPr>
            <a:grpSpLocks/>
          </p:cNvGrpSpPr>
          <p:nvPr/>
        </p:nvGrpSpPr>
        <p:grpSpPr bwMode="auto">
          <a:xfrm>
            <a:off x="581025" y="1974850"/>
            <a:ext cx="7724775" cy="463550"/>
            <a:chOff x="0" y="0"/>
            <a:chExt cx="4866" cy="292"/>
          </a:xfrm>
        </p:grpSpPr>
        <p:sp>
          <p:nvSpPr>
            <p:cNvPr id="34821" name="Text Box 7"/>
            <p:cNvSpPr txBox="1">
              <a:spLocks noChangeArrowheads="1"/>
            </p:cNvSpPr>
            <p:nvPr/>
          </p:nvSpPr>
          <p:spPr bwMode="auto">
            <a:xfrm>
              <a:off x="0" y="42"/>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2000">
                  <a:latin typeface="Verdana" pitchFamily="34" charset="0"/>
                  <a:ea typeface="楷体_GB2312" pitchFamily="49" charset="-122"/>
                </a:rPr>
                <a:t>初始序列</a:t>
              </a:r>
            </a:p>
          </p:txBody>
        </p:sp>
        <p:sp>
          <p:nvSpPr>
            <p:cNvPr id="34822" name="Text Box 8"/>
            <p:cNvSpPr txBox="1">
              <a:spLocks noChangeArrowheads="1"/>
            </p:cNvSpPr>
            <p:nvPr/>
          </p:nvSpPr>
          <p:spPr bwMode="auto">
            <a:xfrm>
              <a:off x="1008" y="0"/>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[49]  [38]  [65]  [97]  [76]  [13]  [27]</a:t>
              </a:r>
            </a:p>
          </p:txBody>
        </p:sp>
      </p:grpSp>
      <p:grpSp>
        <p:nvGrpSpPr>
          <p:cNvPr id="34823" name="Group 7"/>
          <p:cNvGrpSpPr>
            <a:grpSpLocks/>
          </p:cNvGrpSpPr>
          <p:nvPr/>
        </p:nvGrpSpPr>
        <p:grpSpPr bwMode="auto">
          <a:xfrm>
            <a:off x="2571750" y="2389187"/>
            <a:ext cx="4879975" cy="792163"/>
            <a:chOff x="0" y="-7"/>
            <a:chExt cx="3074" cy="499"/>
          </a:xfrm>
        </p:grpSpPr>
        <p:sp>
          <p:nvSpPr>
            <p:cNvPr id="34824" name="Freeform 10"/>
            <p:cNvSpPr>
              <a:spLocks/>
            </p:cNvSpPr>
            <p:nvPr/>
          </p:nvSpPr>
          <p:spPr bwMode="auto">
            <a:xfrm>
              <a:off x="0" y="12"/>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25" name="Freeform 11"/>
            <p:cNvSpPr>
              <a:spLocks/>
            </p:cNvSpPr>
            <p:nvPr/>
          </p:nvSpPr>
          <p:spPr bwMode="auto">
            <a:xfrm>
              <a:off x="1116" y="6"/>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26" name="Freeform 12"/>
            <p:cNvSpPr>
              <a:spLocks/>
            </p:cNvSpPr>
            <p:nvPr/>
          </p:nvSpPr>
          <p:spPr bwMode="auto">
            <a:xfrm>
              <a:off x="2031" y="-7"/>
              <a:ext cx="570" cy="315"/>
            </a:xfrm>
            <a:custGeom>
              <a:avLst/>
              <a:gdLst>
                <a:gd name="T0" fmla="*/ 0 w 570"/>
                <a:gd name="T1" fmla="*/ 18 h 315"/>
                <a:gd name="T2" fmla="*/ 306 w 570"/>
                <a:gd name="T3" fmla="*/ 312 h 315"/>
                <a:gd name="T4" fmla="*/ 570 w 570"/>
                <a:gd name="T5" fmla="*/ 0 h 315"/>
                <a:gd name="T6" fmla="*/ 0 60000 65536"/>
                <a:gd name="T7" fmla="*/ 0 60000 65536"/>
                <a:gd name="T8" fmla="*/ 0 60000 65536"/>
                <a:gd name="T9" fmla="*/ 0 w 570"/>
                <a:gd name="T10" fmla="*/ 0 h 315"/>
                <a:gd name="T11" fmla="*/ 570 w 570"/>
                <a:gd name="T12" fmla="*/ 315 h 315"/>
              </a:gdLst>
              <a:ahLst/>
              <a:cxnLst>
                <a:cxn ang="T6">
                  <a:pos x="T0" y="T1"/>
                </a:cxn>
                <a:cxn ang="T7">
                  <a:pos x="T2" y="T3"/>
                </a:cxn>
                <a:cxn ang="T8">
                  <a:pos x="T4" y="T5"/>
                </a:cxn>
              </a:cxnLst>
              <a:rect l="T9" t="T10" r="T11" b="T12"/>
              <a:pathLst>
                <a:path w="570" h="315">
                  <a:moveTo>
                    <a:pt x="0" y="18"/>
                  </a:moveTo>
                  <a:cubicBezTo>
                    <a:pt x="105" y="166"/>
                    <a:pt x="211" y="315"/>
                    <a:pt x="306" y="312"/>
                  </a:cubicBezTo>
                  <a:cubicBezTo>
                    <a:pt x="401" y="309"/>
                    <a:pt x="525" y="53"/>
                    <a:pt x="570"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27" name="Line 13"/>
            <p:cNvSpPr>
              <a:spLocks noChangeShapeType="1"/>
            </p:cNvSpPr>
            <p:nvPr/>
          </p:nvSpPr>
          <p:spPr bwMode="auto">
            <a:xfrm>
              <a:off x="292" y="320"/>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14"/>
            <p:cNvSpPr>
              <a:spLocks noChangeShapeType="1"/>
            </p:cNvSpPr>
            <p:nvPr/>
          </p:nvSpPr>
          <p:spPr bwMode="auto">
            <a:xfrm>
              <a:off x="1422" y="324"/>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Line 15"/>
            <p:cNvSpPr>
              <a:spLocks noChangeShapeType="1"/>
            </p:cNvSpPr>
            <p:nvPr/>
          </p:nvSpPr>
          <p:spPr bwMode="auto">
            <a:xfrm>
              <a:off x="2316" y="308"/>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16"/>
            <p:cNvSpPr>
              <a:spLocks noChangeShapeType="1"/>
            </p:cNvSpPr>
            <p:nvPr/>
          </p:nvSpPr>
          <p:spPr bwMode="auto">
            <a:xfrm>
              <a:off x="3074" y="-7"/>
              <a:ext cx="0" cy="444"/>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31" name="Group 15"/>
          <p:cNvGrpSpPr>
            <a:grpSpLocks/>
          </p:cNvGrpSpPr>
          <p:nvPr/>
        </p:nvGrpSpPr>
        <p:grpSpPr bwMode="auto">
          <a:xfrm>
            <a:off x="558800" y="3155950"/>
            <a:ext cx="7740650" cy="457200"/>
            <a:chOff x="0" y="0"/>
            <a:chExt cx="4876" cy="288"/>
          </a:xfrm>
        </p:grpSpPr>
        <p:sp>
          <p:nvSpPr>
            <p:cNvPr id="34832" name="Text Box 18"/>
            <p:cNvSpPr txBox="1">
              <a:spLocks noChangeArrowheads="1"/>
            </p:cNvSpPr>
            <p:nvPr/>
          </p:nvSpPr>
          <p:spPr bwMode="auto">
            <a:xfrm>
              <a:off x="1132" y="0"/>
              <a:ext cx="3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[38  49]     [65  97]    [13  76]   [27]</a:t>
              </a:r>
            </a:p>
          </p:txBody>
        </p:sp>
        <p:sp>
          <p:nvSpPr>
            <p:cNvPr id="34833" name="Text Box 19"/>
            <p:cNvSpPr txBox="1">
              <a:spLocks noChangeArrowheads="1"/>
            </p:cNvSpPr>
            <p:nvPr/>
          </p:nvSpPr>
          <p:spPr bwMode="auto">
            <a:xfrm>
              <a:off x="0" y="2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1800">
                  <a:latin typeface="Verdana" pitchFamily="34" charset="0"/>
                  <a:ea typeface="楷体_GB2312" pitchFamily="49" charset="-122"/>
                </a:rPr>
                <a:t>第一步</a:t>
              </a:r>
            </a:p>
          </p:txBody>
        </p:sp>
      </p:grpSp>
      <p:grpSp>
        <p:nvGrpSpPr>
          <p:cNvPr id="34834" name="Group 18"/>
          <p:cNvGrpSpPr>
            <a:grpSpLocks/>
          </p:cNvGrpSpPr>
          <p:nvPr/>
        </p:nvGrpSpPr>
        <p:grpSpPr bwMode="auto">
          <a:xfrm>
            <a:off x="530225" y="4241800"/>
            <a:ext cx="7543800" cy="468313"/>
            <a:chOff x="0" y="0"/>
            <a:chExt cx="4752" cy="295"/>
          </a:xfrm>
        </p:grpSpPr>
        <p:sp>
          <p:nvSpPr>
            <p:cNvPr id="34835" name="Text Box 21"/>
            <p:cNvSpPr txBox="1">
              <a:spLocks noChangeArrowheads="1"/>
            </p:cNvSpPr>
            <p:nvPr/>
          </p:nvSpPr>
          <p:spPr bwMode="auto">
            <a:xfrm>
              <a:off x="0" y="6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1800">
                  <a:latin typeface="Verdana" pitchFamily="34" charset="0"/>
                  <a:ea typeface="楷体_GB2312" pitchFamily="49" charset="-122"/>
                </a:rPr>
                <a:t>第二步</a:t>
              </a:r>
            </a:p>
          </p:txBody>
        </p:sp>
        <p:sp>
          <p:nvSpPr>
            <p:cNvPr id="34836" name="Text Box 22"/>
            <p:cNvSpPr txBox="1">
              <a:spLocks noChangeArrowheads="1"/>
            </p:cNvSpPr>
            <p:nvPr/>
          </p:nvSpPr>
          <p:spPr bwMode="auto">
            <a:xfrm>
              <a:off x="1288" y="0"/>
              <a:ext cx="3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[38  49  65  97]         [13  27  76]</a:t>
              </a:r>
            </a:p>
          </p:txBody>
        </p:sp>
      </p:grpSp>
      <p:grpSp>
        <p:nvGrpSpPr>
          <p:cNvPr id="34837" name="Group 21"/>
          <p:cNvGrpSpPr>
            <a:grpSpLocks/>
          </p:cNvGrpSpPr>
          <p:nvPr/>
        </p:nvGrpSpPr>
        <p:grpSpPr bwMode="auto">
          <a:xfrm>
            <a:off x="2760304" y="3543300"/>
            <a:ext cx="4829175" cy="647700"/>
            <a:chOff x="0" y="0"/>
            <a:chExt cx="3042" cy="408"/>
          </a:xfrm>
        </p:grpSpPr>
        <p:sp>
          <p:nvSpPr>
            <p:cNvPr id="34838" name="Freeform 24"/>
            <p:cNvSpPr>
              <a:spLocks/>
            </p:cNvSpPr>
            <p:nvPr/>
          </p:nvSpPr>
          <p:spPr bwMode="auto">
            <a:xfrm>
              <a:off x="0" y="6"/>
              <a:ext cx="1152" cy="255"/>
            </a:xfrm>
            <a:custGeom>
              <a:avLst/>
              <a:gdLst>
                <a:gd name="T0" fmla="*/ 0 w 1152"/>
                <a:gd name="T1" fmla="*/ 18 h 255"/>
                <a:gd name="T2" fmla="*/ 582 w 1152"/>
                <a:gd name="T3" fmla="*/ 252 h 255"/>
                <a:gd name="T4" fmla="*/ 1152 w 1152"/>
                <a:gd name="T5" fmla="*/ 0 h 255"/>
                <a:gd name="T6" fmla="*/ 0 60000 65536"/>
                <a:gd name="T7" fmla="*/ 0 60000 65536"/>
                <a:gd name="T8" fmla="*/ 0 60000 65536"/>
                <a:gd name="T9" fmla="*/ 0 w 1152"/>
                <a:gd name="T10" fmla="*/ 0 h 255"/>
                <a:gd name="T11" fmla="*/ 1152 w 1152"/>
                <a:gd name="T12" fmla="*/ 255 h 255"/>
              </a:gdLst>
              <a:ahLst/>
              <a:cxnLst>
                <a:cxn ang="T6">
                  <a:pos x="T0" y="T1"/>
                </a:cxn>
                <a:cxn ang="T7">
                  <a:pos x="T2" y="T3"/>
                </a:cxn>
                <a:cxn ang="T8">
                  <a:pos x="T4" y="T5"/>
                </a:cxn>
              </a:cxnLst>
              <a:rect l="T9" t="T10" r="T11" b="T12"/>
              <a:pathLst>
                <a:path w="1152" h="255">
                  <a:moveTo>
                    <a:pt x="0" y="18"/>
                  </a:moveTo>
                  <a:cubicBezTo>
                    <a:pt x="195" y="136"/>
                    <a:pt x="390" y="255"/>
                    <a:pt x="582" y="252"/>
                  </a:cubicBezTo>
                  <a:cubicBezTo>
                    <a:pt x="774" y="249"/>
                    <a:pt x="963" y="124"/>
                    <a:pt x="1152"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39" name="Freeform 25"/>
            <p:cNvSpPr>
              <a:spLocks/>
            </p:cNvSpPr>
            <p:nvPr/>
          </p:nvSpPr>
          <p:spPr bwMode="auto">
            <a:xfrm>
              <a:off x="2238" y="0"/>
              <a:ext cx="804" cy="212"/>
            </a:xfrm>
            <a:custGeom>
              <a:avLst/>
              <a:gdLst>
                <a:gd name="T0" fmla="*/ 0 w 804"/>
                <a:gd name="T1" fmla="*/ 0 h 212"/>
                <a:gd name="T2" fmla="*/ 414 w 804"/>
                <a:gd name="T3" fmla="*/ 210 h 212"/>
                <a:gd name="T4" fmla="*/ 804 w 804"/>
                <a:gd name="T5" fmla="*/ 12 h 212"/>
                <a:gd name="T6" fmla="*/ 0 60000 65536"/>
                <a:gd name="T7" fmla="*/ 0 60000 65536"/>
                <a:gd name="T8" fmla="*/ 0 60000 65536"/>
                <a:gd name="T9" fmla="*/ 0 w 804"/>
                <a:gd name="T10" fmla="*/ 0 h 212"/>
                <a:gd name="T11" fmla="*/ 804 w 804"/>
                <a:gd name="T12" fmla="*/ 212 h 212"/>
              </a:gdLst>
              <a:ahLst/>
              <a:cxnLst>
                <a:cxn ang="T6">
                  <a:pos x="T0" y="T1"/>
                </a:cxn>
                <a:cxn ang="T7">
                  <a:pos x="T2" y="T3"/>
                </a:cxn>
                <a:cxn ang="T8">
                  <a:pos x="T4" y="T5"/>
                </a:cxn>
              </a:cxnLst>
              <a:rect l="T9" t="T10" r="T11" b="T12"/>
              <a:pathLst>
                <a:path w="804" h="212">
                  <a:moveTo>
                    <a:pt x="0" y="0"/>
                  </a:moveTo>
                  <a:cubicBezTo>
                    <a:pt x="140" y="104"/>
                    <a:pt x="280" y="208"/>
                    <a:pt x="414" y="210"/>
                  </a:cubicBezTo>
                  <a:cubicBezTo>
                    <a:pt x="548" y="212"/>
                    <a:pt x="676" y="112"/>
                    <a:pt x="804" y="12"/>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40" name="Line 26"/>
            <p:cNvSpPr>
              <a:spLocks noChangeShapeType="1"/>
            </p:cNvSpPr>
            <p:nvPr/>
          </p:nvSpPr>
          <p:spPr bwMode="auto">
            <a:xfrm>
              <a:off x="576" y="264"/>
              <a:ext cx="0" cy="144"/>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27"/>
            <p:cNvSpPr>
              <a:spLocks noChangeShapeType="1"/>
            </p:cNvSpPr>
            <p:nvPr/>
          </p:nvSpPr>
          <p:spPr bwMode="auto">
            <a:xfrm>
              <a:off x="2658" y="210"/>
              <a:ext cx="0" cy="144"/>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42" name="Group 26"/>
          <p:cNvGrpSpPr>
            <a:grpSpLocks/>
          </p:cNvGrpSpPr>
          <p:nvPr/>
        </p:nvGrpSpPr>
        <p:grpSpPr bwMode="auto">
          <a:xfrm>
            <a:off x="555625" y="5445125"/>
            <a:ext cx="7061200" cy="457200"/>
            <a:chOff x="0" y="0"/>
            <a:chExt cx="4448" cy="288"/>
          </a:xfrm>
        </p:grpSpPr>
        <p:sp>
          <p:nvSpPr>
            <p:cNvPr id="34843" name="Text Box 29"/>
            <p:cNvSpPr txBox="1">
              <a:spLocks noChangeArrowheads="1"/>
            </p:cNvSpPr>
            <p:nvPr/>
          </p:nvSpPr>
          <p:spPr bwMode="auto">
            <a:xfrm>
              <a:off x="0" y="2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1800">
                  <a:latin typeface="Verdana" pitchFamily="34" charset="0"/>
                  <a:ea typeface="楷体_GB2312" pitchFamily="49" charset="-122"/>
                </a:rPr>
                <a:t>第三步</a:t>
              </a:r>
            </a:p>
          </p:txBody>
        </p:sp>
        <p:sp>
          <p:nvSpPr>
            <p:cNvPr id="34844" name="Text Box 30"/>
            <p:cNvSpPr txBox="1">
              <a:spLocks noChangeArrowheads="1"/>
            </p:cNvSpPr>
            <p:nvPr/>
          </p:nvSpPr>
          <p:spPr bwMode="auto">
            <a:xfrm>
              <a:off x="1566" y="0"/>
              <a:ext cx="2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zh-CN">
                  <a:latin typeface="Verdana" pitchFamily="34" charset="0"/>
                  <a:ea typeface="黑体" pitchFamily="49" charset="-122"/>
                </a:rPr>
                <a:t>[13  27  38  49  65   76  97]</a:t>
              </a:r>
            </a:p>
          </p:txBody>
        </p:sp>
      </p:grpSp>
      <p:grpSp>
        <p:nvGrpSpPr>
          <p:cNvPr id="34845" name="Group 29"/>
          <p:cNvGrpSpPr>
            <a:grpSpLocks/>
          </p:cNvGrpSpPr>
          <p:nvPr/>
        </p:nvGrpSpPr>
        <p:grpSpPr bwMode="auto">
          <a:xfrm>
            <a:off x="3962400" y="4597400"/>
            <a:ext cx="3187700" cy="673100"/>
            <a:chOff x="0" y="0"/>
            <a:chExt cx="2008" cy="424"/>
          </a:xfrm>
        </p:grpSpPr>
        <p:sp>
          <p:nvSpPr>
            <p:cNvPr id="34846" name="Freeform 32"/>
            <p:cNvSpPr>
              <a:spLocks/>
            </p:cNvSpPr>
            <p:nvPr/>
          </p:nvSpPr>
          <p:spPr bwMode="auto">
            <a:xfrm>
              <a:off x="0" y="0"/>
              <a:ext cx="2008" cy="265"/>
            </a:xfrm>
            <a:custGeom>
              <a:avLst/>
              <a:gdLst>
                <a:gd name="T0" fmla="*/ 0 w 2008"/>
                <a:gd name="T1" fmla="*/ 8 h 265"/>
                <a:gd name="T2" fmla="*/ 1040 w 2008"/>
                <a:gd name="T3" fmla="*/ 264 h 265"/>
                <a:gd name="T4" fmla="*/ 2008 w 2008"/>
                <a:gd name="T5" fmla="*/ 0 h 265"/>
                <a:gd name="T6" fmla="*/ 0 60000 65536"/>
                <a:gd name="T7" fmla="*/ 0 60000 65536"/>
                <a:gd name="T8" fmla="*/ 0 60000 65536"/>
                <a:gd name="T9" fmla="*/ 0 w 2008"/>
                <a:gd name="T10" fmla="*/ 0 h 265"/>
                <a:gd name="T11" fmla="*/ 2008 w 2008"/>
                <a:gd name="T12" fmla="*/ 265 h 265"/>
              </a:gdLst>
              <a:ahLst/>
              <a:cxnLst>
                <a:cxn ang="T6">
                  <a:pos x="T0" y="T1"/>
                </a:cxn>
                <a:cxn ang="T7">
                  <a:pos x="T2" y="T3"/>
                </a:cxn>
                <a:cxn ang="T8">
                  <a:pos x="T4" y="T5"/>
                </a:cxn>
              </a:cxnLst>
              <a:rect l="T9" t="T10" r="T11" b="T12"/>
              <a:pathLst>
                <a:path w="2008" h="265">
                  <a:moveTo>
                    <a:pt x="0" y="8"/>
                  </a:moveTo>
                  <a:cubicBezTo>
                    <a:pt x="352" y="136"/>
                    <a:pt x="705" y="265"/>
                    <a:pt x="1040" y="264"/>
                  </a:cubicBezTo>
                  <a:cubicBezTo>
                    <a:pt x="1375" y="263"/>
                    <a:pt x="1691" y="131"/>
                    <a:pt x="2008" y="0"/>
                  </a:cubicBezTo>
                </a:path>
              </a:pathLst>
            </a:custGeom>
            <a:noFill/>
            <a:ln w="28575" cmpd="sng">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latin typeface="Arial" pitchFamily="34" charset="0"/>
              </a:endParaRPr>
            </a:p>
          </p:txBody>
        </p:sp>
        <p:sp>
          <p:nvSpPr>
            <p:cNvPr id="34847" name="Line 33"/>
            <p:cNvSpPr>
              <a:spLocks noChangeShapeType="1"/>
            </p:cNvSpPr>
            <p:nvPr/>
          </p:nvSpPr>
          <p:spPr bwMode="auto">
            <a:xfrm>
              <a:off x="1024" y="256"/>
              <a:ext cx="0" cy="168"/>
            </a:xfrm>
            <a:prstGeom prst="line">
              <a:avLst/>
            </a:prstGeom>
            <a:noFill/>
            <a:ln w="28575"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136096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ox(in)">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ox(in)">
                                      <p:cBhvr>
                                        <p:cTn id="12" dur="500"/>
                                        <p:tgtEl>
                                          <p:spTgt spid="34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831"/>
                                        </p:tgtEl>
                                        <p:attrNameLst>
                                          <p:attrName>style.visibility</p:attrName>
                                        </p:attrNameLst>
                                      </p:cBhvr>
                                      <p:to>
                                        <p:strVal val="visible"/>
                                      </p:to>
                                    </p:set>
                                    <p:animEffect transition="in" filter="box(in)">
                                      <p:cBhvr>
                                        <p:cTn id="17" dur="500"/>
                                        <p:tgtEl>
                                          <p:spTgt spid="34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837"/>
                                        </p:tgtEl>
                                        <p:attrNameLst>
                                          <p:attrName>style.visibility</p:attrName>
                                        </p:attrNameLst>
                                      </p:cBhvr>
                                      <p:to>
                                        <p:strVal val="visible"/>
                                      </p:to>
                                    </p:set>
                                    <p:animEffect transition="in" filter="box(in)">
                                      <p:cBhvr>
                                        <p:cTn id="22" dur="500"/>
                                        <p:tgtEl>
                                          <p:spTgt spid="34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4834"/>
                                        </p:tgtEl>
                                        <p:attrNameLst>
                                          <p:attrName>style.visibility</p:attrName>
                                        </p:attrNameLst>
                                      </p:cBhvr>
                                      <p:to>
                                        <p:strVal val="visible"/>
                                      </p:to>
                                    </p:set>
                                    <p:animEffect transition="in" filter="box(in)">
                                      <p:cBhvr>
                                        <p:cTn id="27" dur="500"/>
                                        <p:tgtEl>
                                          <p:spTgt spid="348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4845"/>
                                        </p:tgtEl>
                                        <p:attrNameLst>
                                          <p:attrName>style.visibility</p:attrName>
                                        </p:attrNameLst>
                                      </p:cBhvr>
                                      <p:to>
                                        <p:strVal val="visible"/>
                                      </p:to>
                                    </p:set>
                                    <p:animEffect transition="in" filter="box(in)">
                                      <p:cBhvr>
                                        <p:cTn id="32" dur="500"/>
                                        <p:tgtEl>
                                          <p:spTgt spid="348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4842"/>
                                        </p:tgtEl>
                                        <p:attrNameLst>
                                          <p:attrName>style.visibility</p:attrName>
                                        </p:attrNameLst>
                                      </p:cBhvr>
                                      <p:to>
                                        <p:strVal val="visible"/>
                                      </p:to>
                                    </p:set>
                                    <p:animEffect transition="in" filter="box(in)">
                                      <p:cBhvr>
                                        <p:cTn id="37" dur="500"/>
                                        <p:tgtEl>
                                          <p:spTgt spid="3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a:effectLst>
                  <a:outerShdw blurRad="38100" dist="38100" dir="2700000" algn="tl">
                    <a:srgbClr val="C0C0C0"/>
                  </a:outerShdw>
                </a:effectLst>
                <a:latin typeface="黑体" pitchFamily="49" charset="-122"/>
                <a:ea typeface="黑体" pitchFamily="49" charset="-122"/>
              </a:rPr>
              <a:t>快速排序</a:t>
            </a:r>
            <a:endParaRPr lang="zh-CN" altLang="en-US">
              <a:effectLst>
                <a:outerShdw blurRad="38100" dist="38100" dir="2700000" algn="tl">
                  <a:srgbClr val="C0C0C0"/>
                </a:outerShdw>
              </a:effectLst>
              <a:latin typeface="黑体" pitchFamily="49" charset="-122"/>
              <a:ea typeface="黑体" pitchFamily="49" charset="-122"/>
            </a:endParaRPr>
          </a:p>
        </p:txBody>
      </p:sp>
      <p:sp>
        <p:nvSpPr>
          <p:cNvPr id="35843" name="Rectangle 3"/>
          <p:cNvSpPr>
            <a:spLocks noChangeArrowheads="1"/>
          </p:cNvSpPr>
          <p:nvPr/>
        </p:nvSpPr>
        <p:spPr bwMode="auto">
          <a:xfrm>
            <a:off x="323850" y="2529750"/>
            <a:ext cx="8135938" cy="3170099"/>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zh-CN" dirty="0">
                <a:latin typeface="Arial" pitchFamily="34" charset="0"/>
                <a:ea typeface="楷体_GB2312" pitchFamily="49" charset="-122"/>
              </a:rPr>
              <a:t>private static void </a:t>
            </a:r>
            <a:r>
              <a:rPr lang="zh-CN" altLang="zh-CN" b="1" dirty="0">
                <a:latin typeface="Arial" pitchFamily="34" charset="0"/>
                <a:ea typeface="楷体_GB2312" pitchFamily="49" charset="-122"/>
              </a:rPr>
              <a:t>qSort</a:t>
            </a:r>
            <a:r>
              <a:rPr lang="zh-CN" altLang="zh-CN" dirty="0">
                <a:latin typeface="Arial" pitchFamily="34" charset="0"/>
                <a:ea typeface="楷体_GB2312" pitchFamily="49" charset="-122"/>
              </a:rPr>
              <a:t>(int p, int r)</a:t>
            </a:r>
          </a:p>
          <a:p>
            <a:r>
              <a:rPr lang="zh-CN" altLang="zh-CN" dirty="0">
                <a:latin typeface="Arial" pitchFamily="34" charset="0"/>
                <a:ea typeface="楷体_GB2312" pitchFamily="49" charset="-122"/>
              </a:rPr>
              <a:t>   {</a:t>
            </a:r>
          </a:p>
          <a:p>
            <a:r>
              <a:rPr lang="zh-CN" altLang="zh-CN" dirty="0">
                <a:latin typeface="Arial" pitchFamily="34" charset="0"/>
                <a:ea typeface="楷体_GB2312" pitchFamily="49" charset="-122"/>
              </a:rPr>
              <a:t>      </a:t>
            </a:r>
            <a:r>
              <a:rPr lang="zh-CN" altLang="zh-CN" b="1" dirty="0">
                <a:latin typeface="Arial" pitchFamily="34" charset="0"/>
                <a:ea typeface="楷体_GB2312" pitchFamily="49" charset="-122"/>
              </a:rPr>
              <a:t>if</a:t>
            </a:r>
            <a:r>
              <a:rPr lang="zh-CN" altLang="zh-CN" dirty="0">
                <a:latin typeface="Arial" pitchFamily="34" charset="0"/>
                <a:ea typeface="楷体_GB2312" pitchFamily="49" charset="-122"/>
              </a:rPr>
              <a:t> (p&lt;r) {</a:t>
            </a:r>
          </a:p>
          <a:p>
            <a:r>
              <a:rPr lang="zh-CN" altLang="zh-CN" dirty="0">
                <a:latin typeface="Arial" pitchFamily="34" charset="0"/>
                <a:ea typeface="楷体_GB2312" pitchFamily="49" charset="-122"/>
              </a:rPr>
              <a:t>        int q=</a:t>
            </a:r>
            <a:r>
              <a:rPr lang="zh-CN" altLang="zh-CN" b="1" dirty="0">
                <a:latin typeface="Arial" pitchFamily="34" charset="0"/>
                <a:ea typeface="楷体_GB2312" pitchFamily="49" charset="-122"/>
              </a:rPr>
              <a:t>partition</a:t>
            </a:r>
            <a:r>
              <a:rPr lang="zh-CN" altLang="zh-CN" dirty="0">
                <a:latin typeface="Arial" pitchFamily="34" charset="0"/>
                <a:ea typeface="楷体_GB2312" pitchFamily="49" charset="-122"/>
              </a:rPr>
              <a:t>(p,r); //</a:t>
            </a:r>
            <a:r>
              <a:rPr lang="zh-CN" dirty="0">
                <a:latin typeface="Arial" pitchFamily="34" charset="0"/>
                <a:ea typeface="楷体_GB2312" pitchFamily="49" charset="-122"/>
              </a:rPr>
              <a:t>以</a:t>
            </a:r>
            <a:r>
              <a:rPr lang="zh-CN" altLang="zh-CN" dirty="0">
                <a:latin typeface="Arial" pitchFamily="34" charset="0"/>
                <a:ea typeface="楷体_GB2312" pitchFamily="49" charset="-122"/>
              </a:rPr>
              <a:t>a[p]</a:t>
            </a:r>
            <a:r>
              <a:rPr lang="zh-CN" dirty="0">
                <a:latin typeface="Arial" pitchFamily="34" charset="0"/>
                <a:ea typeface="楷体_GB2312" pitchFamily="49" charset="-122"/>
              </a:rPr>
              <a:t>为基准元素将</a:t>
            </a:r>
            <a:r>
              <a:rPr lang="zh-CN" altLang="zh-CN" dirty="0">
                <a:latin typeface="Arial" pitchFamily="34" charset="0"/>
                <a:ea typeface="楷体_GB2312" pitchFamily="49" charset="-122"/>
              </a:rPr>
              <a:t>a[p:r]</a:t>
            </a:r>
            <a:r>
              <a:rPr lang="zh-CN" dirty="0">
                <a:latin typeface="Arial" pitchFamily="34" charset="0"/>
                <a:ea typeface="楷体_GB2312" pitchFamily="49" charset="-122"/>
              </a:rPr>
              <a:t>划分成</a:t>
            </a:r>
            <a:r>
              <a:rPr lang="zh-CN" altLang="zh-CN" dirty="0">
                <a:latin typeface="Arial" pitchFamily="34" charset="0"/>
                <a:ea typeface="楷体_GB2312" pitchFamily="49" charset="-122"/>
              </a:rPr>
              <a:t>3</a:t>
            </a:r>
            <a:r>
              <a:rPr lang="zh-CN" dirty="0">
                <a:latin typeface="Arial" pitchFamily="34" charset="0"/>
                <a:ea typeface="楷体_GB2312" pitchFamily="49" charset="-122"/>
              </a:rPr>
              <a:t>段</a:t>
            </a:r>
            <a:r>
              <a:rPr lang="zh-CN" altLang="zh-CN" dirty="0">
                <a:latin typeface="Arial" pitchFamily="34" charset="0"/>
                <a:ea typeface="楷体_GB2312" pitchFamily="49" charset="-122"/>
              </a:rPr>
              <a:t>a[p:q-1],a[q]</a:t>
            </a:r>
            <a:r>
              <a:rPr lang="zh-CN" dirty="0">
                <a:latin typeface="Arial" pitchFamily="34" charset="0"/>
                <a:ea typeface="楷体_GB2312" pitchFamily="49" charset="-122"/>
              </a:rPr>
              <a:t>和</a:t>
            </a:r>
            <a:r>
              <a:rPr lang="zh-CN" altLang="zh-CN" dirty="0">
                <a:latin typeface="Arial" pitchFamily="34" charset="0"/>
                <a:ea typeface="楷体_GB2312" pitchFamily="49" charset="-122"/>
              </a:rPr>
              <a:t>a[q+1:r]</a:t>
            </a:r>
            <a:r>
              <a:rPr lang="zh-CN" dirty="0">
                <a:latin typeface="Arial" pitchFamily="34" charset="0"/>
                <a:ea typeface="楷体_GB2312" pitchFamily="49" charset="-122"/>
              </a:rPr>
              <a:t>，使得</a:t>
            </a:r>
            <a:r>
              <a:rPr lang="zh-CN" altLang="zh-CN" dirty="0">
                <a:highlight>
                  <a:srgbClr val="FFFF00"/>
                </a:highlight>
                <a:latin typeface="Arial" pitchFamily="34" charset="0"/>
                <a:ea typeface="楷体_GB2312" pitchFamily="49" charset="-122"/>
              </a:rPr>
              <a:t>a[p:q-1]</a:t>
            </a:r>
            <a:r>
              <a:rPr lang="zh-CN" dirty="0">
                <a:highlight>
                  <a:srgbClr val="FFFF00"/>
                </a:highlight>
                <a:latin typeface="Arial" pitchFamily="34" charset="0"/>
                <a:ea typeface="楷体_GB2312" pitchFamily="49" charset="-122"/>
              </a:rPr>
              <a:t>中任何元素小于等于</a:t>
            </a:r>
            <a:r>
              <a:rPr lang="zh-CN" altLang="zh-CN" dirty="0">
                <a:highlight>
                  <a:srgbClr val="FFFF00"/>
                </a:highlight>
                <a:latin typeface="Arial" pitchFamily="34" charset="0"/>
                <a:ea typeface="楷体_GB2312" pitchFamily="49" charset="-122"/>
              </a:rPr>
              <a:t>a[q]</a:t>
            </a:r>
            <a:r>
              <a:rPr lang="zh-CN" dirty="0">
                <a:latin typeface="Arial" pitchFamily="34" charset="0"/>
                <a:ea typeface="楷体_GB2312" pitchFamily="49" charset="-122"/>
              </a:rPr>
              <a:t>，</a:t>
            </a:r>
            <a:r>
              <a:rPr lang="zh-CN" altLang="zh-CN" dirty="0">
                <a:highlight>
                  <a:srgbClr val="FFFF00"/>
                </a:highlight>
                <a:latin typeface="Arial" pitchFamily="34" charset="0"/>
                <a:ea typeface="楷体_GB2312" pitchFamily="49" charset="-122"/>
              </a:rPr>
              <a:t>a[q+1:r]</a:t>
            </a:r>
            <a:r>
              <a:rPr lang="zh-CN" dirty="0">
                <a:highlight>
                  <a:srgbClr val="FFFF00"/>
                </a:highlight>
                <a:latin typeface="Arial" pitchFamily="34" charset="0"/>
                <a:ea typeface="楷体_GB2312" pitchFamily="49" charset="-122"/>
              </a:rPr>
              <a:t>中任何元素大于等于</a:t>
            </a:r>
            <a:r>
              <a:rPr lang="zh-CN" altLang="zh-CN" dirty="0">
                <a:highlight>
                  <a:srgbClr val="FFFF00"/>
                </a:highlight>
                <a:latin typeface="Arial" pitchFamily="34" charset="0"/>
                <a:ea typeface="楷体_GB2312" pitchFamily="49" charset="-122"/>
              </a:rPr>
              <a:t>a[q]</a:t>
            </a:r>
            <a:r>
              <a:rPr lang="zh-CN" dirty="0">
                <a:latin typeface="Arial" pitchFamily="34" charset="0"/>
                <a:ea typeface="楷体_GB2312" pitchFamily="49" charset="-122"/>
              </a:rPr>
              <a:t>。下标</a:t>
            </a:r>
            <a:r>
              <a:rPr lang="zh-CN" altLang="zh-CN" dirty="0">
                <a:latin typeface="Arial" pitchFamily="34" charset="0"/>
                <a:ea typeface="楷体_GB2312" pitchFamily="49" charset="-122"/>
              </a:rPr>
              <a:t>q</a:t>
            </a:r>
            <a:r>
              <a:rPr lang="zh-CN" dirty="0">
                <a:latin typeface="Arial" pitchFamily="34" charset="0"/>
                <a:ea typeface="楷体_GB2312" pitchFamily="49" charset="-122"/>
              </a:rPr>
              <a:t>在划分过程中确定。</a:t>
            </a:r>
          </a:p>
          <a:p>
            <a:r>
              <a:rPr lang="zh-CN" dirty="0">
                <a:latin typeface="Arial" pitchFamily="34" charset="0"/>
                <a:ea typeface="楷体_GB2312" pitchFamily="49" charset="-122"/>
              </a:rPr>
              <a:t>        </a:t>
            </a:r>
            <a:r>
              <a:rPr lang="zh-CN" altLang="zh-CN" b="1" dirty="0">
                <a:latin typeface="Arial" pitchFamily="34" charset="0"/>
                <a:ea typeface="楷体_GB2312" pitchFamily="49" charset="-122"/>
              </a:rPr>
              <a:t>qSort</a:t>
            </a:r>
            <a:r>
              <a:rPr lang="zh-CN" altLang="zh-CN" dirty="0">
                <a:latin typeface="Arial" pitchFamily="34" charset="0"/>
                <a:ea typeface="楷体_GB2312" pitchFamily="49" charset="-122"/>
              </a:rPr>
              <a:t> (p,q-1); //</a:t>
            </a:r>
            <a:r>
              <a:rPr lang="zh-CN" dirty="0">
                <a:latin typeface="Arial" pitchFamily="34" charset="0"/>
                <a:ea typeface="楷体_GB2312" pitchFamily="49" charset="-122"/>
              </a:rPr>
              <a:t>对左半段排序</a:t>
            </a:r>
          </a:p>
          <a:p>
            <a:r>
              <a:rPr lang="zh-CN" dirty="0">
                <a:latin typeface="Arial" pitchFamily="34" charset="0"/>
                <a:ea typeface="楷体_GB2312" pitchFamily="49" charset="-122"/>
              </a:rPr>
              <a:t>        </a:t>
            </a:r>
            <a:r>
              <a:rPr lang="zh-CN" altLang="zh-CN" b="1" dirty="0">
                <a:latin typeface="Arial" pitchFamily="34" charset="0"/>
                <a:ea typeface="楷体_GB2312" pitchFamily="49" charset="-122"/>
              </a:rPr>
              <a:t>qSort</a:t>
            </a:r>
            <a:r>
              <a:rPr lang="zh-CN" altLang="zh-CN" dirty="0">
                <a:latin typeface="Arial" pitchFamily="34" charset="0"/>
                <a:ea typeface="楷体_GB2312" pitchFamily="49" charset="-122"/>
              </a:rPr>
              <a:t> (q+1,r); //</a:t>
            </a:r>
            <a:r>
              <a:rPr lang="zh-CN" dirty="0">
                <a:latin typeface="Arial" pitchFamily="34" charset="0"/>
                <a:ea typeface="楷体_GB2312" pitchFamily="49" charset="-122"/>
              </a:rPr>
              <a:t>对右半段排序</a:t>
            </a:r>
          </a:p>
          <a:p>
            <a:r>
              <a:rPr lang="zh-CN" dirty="0">
                <a:latin typeface="Arial" pitchFamily="34" charset="0"/>
                <a:ea typeface="楷体_GB2312" pitchFamily="49" charset="-122"/>
              </a:rPr>
              <a:t>        </a:t>
            </a:r>
            <a:r>
              <a:rPr lang="zh-CN" altLang="zh-CN" dirty="0">
                <a:latin typeface="Arial" pitchFamily="34" charset="0"/>
                <a:ea typeface="楷体_GB2312" pitchFamily="49" charset="-122"/>
              </a:rPr>
              <a:t>}</a:t>
            </a:r>
          </a:p>
          <a:p>
            <a:r>
              <a:rPr lang="zh-CN" altLang="zh-CN" dirty="0">
                <a:latin typeface="Arial" pitchFamily="34" charset="0"/>
                <a:ea typeface="楷体_GB2312" pitchFamily="49" charset="-122"/>
              </a:rPr>
              <a:t>   }</a:t>
            </a:r>
          </a:p>
        </p:txBody>
      </p:sp>
    </p:spTree>
    <p:extLst>
      <p:ext uri="{BB962C8B-B14F-4D97-AF65-F5344CB8AC3E}">
        <p14:creationId xmlns:p14="http://schemas.microsoft.com/office/powerpoint/2010/main" val="22279929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39552" y="0"/>
            <a:ext cx="7772400" cy="648072"/>
          </a:xfrm>
          <a:prstGeom prst="rect">
            <a:avLst/>
          </a:prstGeom>
          <a:noFill/>
          <a:ln w="9525">
            <a:noFill/>
            <a:miter lim="800000"/>
            <a:headEnd/>
            <a:tailEnd/>
          </a:ln>
          <a:effectLst/>
        </p:spPr>
        <p:txBody>
          <a:bodyPr anchor="ctr"/>
          <a:lstStyle/>
          <a:p>
            <a:pPr algn="ctr"/>
            <a:r>
              <a:rPr lang="en-US" altLang="en-US" sz="3600" dirty="0" err="1">
                <a:effectLst>
                  <a:outerShdw blurRad="38100" dist="38100" dir="2700000" algn="tl">
                    <a:srgbClr val="C0C0C0"/>
                  </a:outerShdw>
                </a:effectLst>
                <a:latin typeface="微软雅黑" pitchFamily="34" charset="-122"/>
                <a:ea typeface="微软雅黑" pitchFamily="34" charset="-122"/>
              </a:rPr>
              <a:t>快速排序</a:t>
            </a:r>
            <a:endParaRPr lang="zh-CN" altLang="en-US" sz="3600" dirty="0">
              <a:effectLst>
                <a:outerShdw blurRad="38100" dist="38100" dir="2700000" algn="tl">
                  <a:srgbClr val="C0C0C0"/>
                </a:outerShdw>
              </a:effectLst>
              <a:latin typeface="微软雅黑" pitchFamily="34" charset="-122"/>
              <a:ea typeface="微软雅黑" pitchFamily="34" charset="-122"/>
            </a:endParaRPr>
          </a:p>
        </p:txBody>
      </p:sp>
      <p:sp>
        <p:nvSpPr>
          <p:cNvPr id="49157" name="Rectangle 5"/>
          <p:cNvSpPr>
            <a:spLocks noChangeArrowheads="1"/>
          </p:cNvSpPr>
          <p:nvPr/>
        </p:nvSpPr>
        <p:spPr bwMode="auto">
          <a:xfrm>
            <a:off x="179512" y="1214281"/>
            <a:ext cx="4284663" cy="5410712"/>
          </a:xfrm>
          <a:prstGeom prst="rect">
            <a:avLst/>
          </a:prstGeom>
          <a:noFill/>
          <a:ln w="25400" algn="ctr">
            <a:noFill/>
            <a:miter lim="800000"/>
            <a:headEnd/>
            <a:tailEnd/>
          </a:ln>
          <a:effectLst/>
        </p:spPr>
        <p:txBody>
          <a:bodyPr anchor="ctr">
            <a:spAutoFit/>
          </a:bodyPr>
          <a:lstStyle/>
          <a:p>
            <a:pPr>
              <a:lnSpc>
                <a:spcPct val="120000"/>
              </a:lnSpc>
            </a:pPr>
            <a:r>
              <a:rPr kumimoji="1" lang="en-US" altLang="zh-CN" sz="1800" dirty="0"/>
              <a:t>template&lt;class Type&gt;</a:t>
            </a:r>
          </a:p>
          <a:p>
            <a:pPr>
              <a:lnSpc>
                <a:spcPct val="120000"/>
              </a:lnSpc>
            </a:pPr>
            <a:r>
              <a:rPr kumimoji="1" lang="en-US" altLang="zh-CN" sz="1800" dirty="0" err="1"/>
              <a:t>int</a:t>
            </a:r>
            <a:r>
              <a:rPr kumimoji="1" lang="en-US" altLang="zh-CN" sz="1800" dirty="0"/>
              <a:t> </a:t>
            </a:r>
            <a:r>
              <a:rPr kumimoji="1" lang="en-US" altLang="zh-CN" sz="1800" b="1" dirty="0">
                <a:solidFill>
                  <a:srgbClr val="0070C0"/>
                </a:solidFill>
              </a:rPr>
              <a:t>Partition</a:t>
            </a:r>
            <a:r>
              <a:rPr kumimoji="1" lang="en-US" altLang="zh-CN" sz="1800" dirty="0"/>
              <a:t> (Type a[], </a:t>
            </a:r>
            <a:r>
              <a:rPr kumimoji="1" lang="en-US" altLang="zh-CN" sz="1800" dirty="0" err="1"/>
              <a:t>int</a:t>
            </a:r>
            <a:r>
              <a:rPr kumimoji="1" lang="en-US" altLang="zh-CN" sz="1800" dirty="0"/>
              <a:t> p, </a:t>
            </a:r>
            <a:r>
              <a:rPr kumimoji="1" lang="en-US" altLang="zh-CN" sz="1800" dirty="0" err="1"/>
              <a:t>int</a:t>
            </a:r>
            <a:r>
              <a:rPr kumimoji="1" lang="en-US" altLang="zh-CN" sz="1800" dirty="0"/>
              <a:t> r)</a:t>
            </a:r>
          </a:p>
          <a:p>
            <a:pPr>
              <a:lnSpc>
                <a:spcPct val="120000"/>
              </a:lnSpc>
            </a:pPr>
            <a:r>
              <a:rPr kumimoji="1" lang="en-US" altLang="zh-CN" sz="1800" dirty="0"/>
              <a:t>{</a:t>
            </a:r>
          </a:p>
          <a:p>
            <a:pPr>
              <a:lnSpc>
                <a:spcPct val="12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 = p, j = r + 1; </a:t>
            </a:r>
          </a:p>
          <a:p>
            <a:pPr>
              <a:lnSpc>
                <a:spcPct val="120000"/>
              </a:lnSpc>
            </a:pPr>
            <a:r>
              <a:rPr kumimoji="1" lang="en-US" altLang="zh-CN" sz="1800" dirty="0"/>
              <a:t>        Type x=a[p];</a:t>
            </a:r>
          </a:p>
          <a:p>
            <a:pPr>
              <a:lnSpc>
                <a:spcPct val="120000"/>
              </a:lnSpc>
            </a:pPr>
            <a:r>
              <a:rPr kumimoji="1" lang="en-US" altLang="zh-CN" sz="1800" dirty="0"/>
              <a:t>        // </a:t>
            </a:r>
            <a:r>
              <a:rPr kumimoji="1" lang="zh-CN" altLang="en-US" sz="1800" dirty="0"/>
              <a:t>将</a:t>
            </a:r>
            <a:r>
              <a:rPr kumimoji="1" lang="en-US" altLang="zh-CN" sz="1800" dirty="0"/>
              <a:t>&lt; x</a:t>
            </a:r>
            <a:r>
              <a:rPr kumimoji="1" lang="zh-CN" altLang="en-US" sz="1800" dirty="0"/>
              <a:t>的元素交换到左边区域</a:t>
            </a:r>
          </a:p>
          <a:p>
            <a:pPr>
              <a:lnSpc>
                <a:spcPct val="120000"/>
              </a:lnSpc>
            </a:pPr>
            <a:r>
              <a:rPr kumimoji="1" lang="zh-CN" altLang="en-US" sz="1800" dirty="0"/>
              <a:t>        </a:t>
            </a:r>
            <a:r>
              <a:rPr kumimoji="1" lang="en-US" altLang="zh-CN" sz="1800" dirty="0"/>
              <a:t>// </a:t>
            </a:r>
            <a:r>
              <a:rPr kumimoji="1" lang="zh-CN" altLang="en-US" sz="1800" dirty="0"/>
              <a:t>将</a:t>
            </a:r>
            <a:r>
              <a:rPr kumimoji="1" lang="en-US" altLang="zh-CN" sz="1800" dirty="0"/>
              <a:t>&gt; x</a:t>
            </a:r>
            <a:r>
              <a:rPr kumimoji="1" lang="zh-CN" altLang="en-US" sz="1800" dirty="0"/>
              <a:t>的元素交换到右边区域</a:t>
            </a:r>
          </a:p>
          <a:p>
            <a:pPr>
              <a:lnSpc>
                <a:spcPct val="120000"/>
              </a:lnSpc>
            </a:pPr>
            <a:r>
              <a:rPr kumimoji="1" lang="zh-CN" altLang="en-US" sz="1800" dirty="0"/>
              <a:t>        </a:t>
            </a:r>
            <a:r>
              <a:rPr kumimoji="1" lang="en-US" altLang="zh-CN" sz="1800" dirty="0"/>
              <a:t>while (true) {</a:t>
            </a:r>
          </a:p>
          <a:p>
            <a:pPr>
              <a:lnSpc>
                <a:spcPct val="120000"/>
              </a:lnSpc>
            </a:pPr>
            <a:r>
              <a:rPr kumimoji="1" lang="en-US" altLang="zh-CN" sz="1800" dirty="0"/>
              <a:t>           while (a[- -j] &gt;=x) ;</a:t>
            </a:r>
          </a:p>
          <a:p>
            <a:pPr>
              <a:lnSpc>
                <a:spcPct val="120000"/>
              </a:lnSpc>
            </a:pPr>
            <a:r>
              <a:rPr kumimoji="1" lang="en-US" altLang="zh-CN" sz="1800" dirty="0"/>
              <a:t>           Swap(a[</a:t>
            </a:r>
            <a:r>
              <a:rPr kumimoji="1" lang="en-US" altLang="zh-CN" sz="1800" dirty="0" err="1"/>
              <a:t>i</a:t>
            </a:r>
            <a:r>
              <a:rPr kumimoji="1" lang="en-US" altLang="zh-CN" sz="1800" dirty="0"/>
              <a:t>], a[j]); //</a:t>
            </a:r>
            <a:r>
              <a:rPr kumimoji="1" lang="zh-CN" altLang="en-US" sz="1800" dirty="0"/>
              <a:t>交换</a:t>
            </a:r>
            <a:endParaRPr kumimoji="1" lang="en-US" altLang="zh-CN" sz="1800" dirty="0"/>
          </a:p>
          <a:p>
            <a:pPr>
              <a:lnSpc>
                <a:spcPct val="120000"/>
              </a:lnSpc>
            </a:pPr>
            <a:r>
              <a:rPr kumimoji="1" lang="en-US" altLang="zh-CN" sz="1800" dirty="0"/>
              <a:t>           while (a[++</a:t>
            </a:r>
            <a:r>
              <a:rPr kumimoji="1" lang="en-US" altLang="zh-CN" sz="1800" dirty="0" err="1"/>
              <a:t>i</a:t>
            </a:r>
            <a:r>
              <a:rPr kumimoji="1" lang="en-US" altLang="zh-CN" sz="1800" dirty="0"/>
              <a:t>] &lt;=x &amp;&amp; </a:t>
            </a:r>
            <a:r>
              <a:rPr kumimoji="1" lang="en-US" altLang="zh-CN" sz="1800" dirty="0" err="1"/>
              <a:t>i</a:t>
            </a:r>
            <a:r>
              <a:rPr kumimoji="1" lang="en-US" altLang="zh-CN" sz="1800" dirty="0"/>
              <a:t>&lt;r</a:t>
            </a:r>
            <a:r>
              <a:rPr kumimoji="1" lang="zh-CN" altLang="en-US" sz="1800" dirty="0"/>
              <a:t> </a:t>
            </a:r>
            <a:r>
              <a:rPr kumimoji="1" lang="en-US" altLang="zh-CN" sz="1800" dirty="0"/>
              <a:t>);</a:t>
            </a:r>
          </a:p>
          <a:p>
            <a:pPr>
              <a:lnSpc>
                <a:spcPct val="120000"/>
              </a:lnSpc>
            </a:pPr>
            <a:r>
              <a:rPr kumimoji="1" lang="en-US" altLang="zh-CN" sz="1800" dirty="0"/>
              <a:t>           if (</a:t>
            </a:r>
            <a:r>
              <a:rPr kumimoji="1" lang="en-US" altLang="zh-CN" sz="1800" dirty="0" err="1"/>
              <a:t>i</a:t>
            </a:r>
            <a:r>
              <a:rPr kumimoji="1" lang="en-US" altLang="zh-CN" sz="1800" dirty="0"/>
              <a:t> &gt;= j) break; </a:t>
            </a:r>
          </a:p>
          <a:p>
            <a:pPr>
              <a:lnSpc>
                <a:spcPct val="120000"/>
              </a:lnSpc>
            </a:pPr>
            <a:r>
              <a:rPr kumimoji="1" lang="en-US" altLang="zh-CN" sz="1800" dirty="0"/>
              <a:t>           Swap(a[</a:t>
            </a:r>
            <a:r>
              <a:rPr kumimoji="1" lang="en-US" altLang="zh-CN" sz="1800" dirty="0" err="1"/>
              <a:t>i</a:t>
            </a:r>
            <a:r>
              <a:rPr kumimoji="1" lang="en-US" altLang="zh-CN" sz="1800" dirty="0"/>
              <a:t>], a[j]); //</a:t>
            </a:r>
            <a:r>
              <a:rPr kumimoji="1" lang="zh-CN" altLang="en-US" sz="1800" dirty="0"/>
              <a:t>交换</a:t>
            </a:r>
            <a:endParaRPr kumimoji="1" lang="en-US" altLang="zh-CN" sz="1800" dirty="0"/>
          </a:p>
          <a:p>
            <a:pPr>
              <a:lnSpc>
                <a:spcPct val="120000"/>
              </a:lnSpc>
            </a:pPr>
            <a:r>
              <a:rPr kumimoji="1" lang="en-US" altLang="zh-CN" sz="1800" dirty="0"/>
              <a:t>           }</a:t>
            </a:r>
          </a:p>
          <a:p>
            <a:pPr>
              <a:lnSpc>
                <a:spcPct val="120000"/>
              </a:lnSpc>
            </a:pPr>
            <a:r>
              <a:rPr kumimoji="1" lang="en-US" altLang="zh-CN" sz="1800" dirty="0"/>
              <a:t>          return j;</a:t>
            </a:r>
          </a:p>
          <a:p>
            <a:pPr>
              <a:lnSpc>
                <a:spcPct val="120000"/>
              </a:lnSpc>
            </a:pPr>
            <a:r>
              <a:rPr kumimoji="1" lang="en-US" altLang="zh-CN" sz="1800" dirty="0"/>
              <a:t>}</a:t>
            </a:r>
          </a:p>
        </p:txBody>
      </p:sp>
      <p:sp>
        <p:nvSpPr>
          <p:cNvPr id="49216" name="Text Box 64"/>
          <p:cNvSpPr txBox="1">
            <a:spLocks noChangeArrowheads="1"/>
          </p:cNvSpPr>
          <p:nvPr/>
        </p:nvSpPr>
        <p:spPr bwMode="auto">
          <a:xfrm>
            <a:off x="8045450" y="1484313"/>
            <a:ext cx="1098550" cy="366712"/>
          </a:xfrm>
          <a:prstGeom prst="rect">
            <a:avLst/>
          </a:prstGeom>
          <a:noFill/>
          <a:ln w="9525">
            <a:noFill/>
            <a:miter lim="800000"/>
            <a:headEnd/>
            <a:tailEnd/>
          </a:ln>
          <a:effectLst/>
        </p:spPr>
        <p:txBody>
          <a:bodyPr wrap="none">
            <a:spAutoFit/>
          </a:bodyPr>
          <a:lstStyle/>
          <a:p>
            <a:r>
              <a:rPr kumimoji="1" lang="zh-CN" altLang="en-US">
                <a:latin typeface="Verdana" pitchFamily="34" charset="0"/>
                <a:ea typeface="黑体" pitchFamily="49" charset="-122"/>
              </a:rPr>
              <a:t>初始序列</a:t>
            </a:r>
          </a:p>
        </p:txBody>
      </p:sp>
      <p:grpSp>
        <p:nvGrpSpPr>
          <p:cNvPr id="2" name="Group 66"/>
          <p:cNvGrpSpPr>
            <a:grpSpLocks/>
          </p:cNvGrpSpPr>
          <p:nvPr/>
        </p:nvGrpSpPr>
        <p:grpSpPr bwMode="auto">
          <a:xfrm>
            <a:off x="4591050" y="2008188"/>
            <a:ext cx="3257550" cy="519112"/>
            <a:chOff x="1176" y="1537"/>
            <a:chExt cx="2052" cy="327"/>
          </a:xfrm>
        </p:grpSpPr>
        <p:sp>
          <p:nvSpPr>
            <p:cNvPr id="49219" name="Text Box 67"/>
            <p:cNvSpPr txBox="1">
              <a:spLocks noChangeArrowheads="1"/>
            </p:cNvSpPr>
            <p:nvPr/>
          </p:nvSpPr>
          <p:spPr bwMode="auto">
            <a:xfrm>
              <a:off x="1176" y="1537"/>
              <a:ext cx="2052" cy="327"/>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a:t>
              </a:r>
              <a:r>
                <a:rPr kumimoji="1" lang="ja-JP" altLang="en-US" sz="2800" dirty="0">
                  <a:solidFill>
                    <a:srgbClr val="00CCFF"/>
                  </a:solidFill>
                  <a:latin typeface="Verdana" pitchFamily="34" charset="0"/>
                  <a:ea typeface="黑体" pitchFamily="49" charset="-122"/>
                </a:rPr>
                <a:t>6</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5, 8}</a:t>
              </a:r>
            </a:p>
          </p:txBody>
        </p:sp>
        <p:sp>
          <p:nvSpPr>
            <p:cNvPr id="49220" name="Line 68"/>
            <p:cNvSpPr>
              <a:spLocks noChangeShapeType="1"/>
            </p:cNvSpPr>
            <p:nvPr/>
          </p:nvSpPr>
          <p:spPr bwMode="auto">
            <a:xfrm>
              <a:off x="2674" y="1565"/>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22" name="Text Box 70"/>
          <p:cNvSpPr txBox="1">
            <a:spLocks noChangeArrowheads="1"/>
          </p:cNvSpPr>
          <p:nvPr/>
        </p:nvSpPr>
        <p:spPr bwMode="auto">
          <a:xfrm>
            <a:off x="8131175" y="2025650"/>
            <a:ext cx="726481" cy="461665"/>
          </a:xfrm>
          <a:prstGeom prst="rect">
            <a:avLst/>
          </a:prstGeom>
          <a:noFill/>
          <a:ln w="9525">
            <a:noFill/>
            <a:miter lim="800000"/>
            <a:headEnd/>
            <a:tailEnd/>
          </a:ln>
          <a:effectLst/>
        </p:spPr>
        <p:txBody>
          <a:bodyPr wrap="none">
            <a:spAutoFit/>
          </a:bodyPr>
          <a:lstStyle/>
          <a:p>
            <a:r>
              <a:rPr kumimoji="1" lang="en-US" altLang="zh-CN" sz="2400" b="1" dirty="0">
                <a:latin typeface="Verdana" pitchFamily="34" charset="0"/>
                <a:ea typeface="黑体" pitchFamily="49" charset="-122"/>
              </a:rPr>
              <a:t>--j;</a:t>
            </a:r>
          </a:p>
        </p:txBody>
      </p:sp>
      <p:sp>
        <p:nvSpPr>
          <p:cNvPr id="49225" name="Line 73"/>
          <p:cNvSpPr>
            <a:spLocks noChangeShapeType="1"/>
          </p:cNvSpPr>
          <p:nvPr/>
        </p:nvSpPr>
        <p:spPr bwMode="auto">
          <a:xfrm flipV="1">
            <a:off x="8100392" y="2420888"/>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26" name="Line 74"/>
          <p:cNvSpPr>
            <a:spLocks noChangeShapeType="1"/>
          </p:cNvSpPr>
          <p:nvPr/>
        </p:nvSpPr>
        <p:spPr bwMode="auto">
          <a:xfrm flipV="1">
            <a:off x="5076056" y="243840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88" name="Object 0"/>
          <p:cNvGraphicFramePr>
            <a:graphicFrameLocks noChangeAspect="1"/>
          </p:cNvGraphicFramePr>
          <p:nvPr/>
        </p:nvGraphicFramePr>
        <p:xfrm>
          <a:off x="8028384" y="2492896"/>
          <a:ext cx="215900" cy="323850"/>
        </p:xfrm>
        <a:graphic>
          <a:graphicData uri="http://schemas.openxmlformats.org/presentationml/2006/ole">
            <mc:AlternateContent xmlns:mc="http://schemas.openxmlformats.org/markup-compatibility/2006">
              <mc:Choice xmlns:v="urn:schemas-microsoft-com:vml" Requires="v">
                <p:oleObj spid="_x0000_s8226" name="Equation" r:id="rId4" imgW="126720" imgH="190440" progId="">
                  <p:embed/>
                </p:oleObj>
              </mc:Choice>
              <mc:Fallback>
                <p:oleObj name="Equation" r:id="rId4"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384" y="2492896"/>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89" name="Object 1"/>
          <p:cNvGraphicFramePr>
            <a:graphicFrameLocks noChangeAspect="1"/>
          </p:cNvGraphicFramePr>
          <p:nvPr/>
        </p:nvGraphicFramePr>
        <p:xfrm>
          <a:off x="5145013" y="2470150"/>
          <a:ext cx="219075" cy="406400"/>
        </p:xfrm>
        <a:graphic>
          <a:graphicData uri="http://schemas.openxmlformats.org/presentationml/2006/ole">
            <mc:AlternateContent xmlns:mc="http://schemas.openxmlformats.org/markup-compatibility/2006">
              <mc:Choice xmlns:v="urn:schemas-microsoft-com:vml" Requires="v">
                <p:oleObj spid="_x0000_s8227" name="Equation" r:id="rId6" imgW="88560" imgH="164880" progId="">
                  <p:embed/>
                </p:oleObj>
              </mc:Choice>
              <mc:Fallback>
                <p:oleObj name="Equation" r:id="rId6"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13" y="24701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32" name="Text Box 80"/>
          <p:cNvSpPr txBox="1">
            <a:spLocks noChangeArrowheads="1"/>
          </p:cNvSpPr>
          <p:nvPr/>
        </p:nvSpPr>
        <p:spPr bwMode="auto">
          <a:xfrm>
            <a:off x="8112125" y="2882900"/>
            <a:ext cx="949299" cy="461665"/>
          </a:xfrm>
          <a:prstGeom prst="rect">
            <a:avLst/>
          </a:prstGeom>
          <a:noFill/>
          <a:ln w="9525">
            <a:noFill/>
            <a:miter lim="800000"/>
            <a:headEnd/>
            <a:tailEnd/>
          </a:ln>
          <a:effectLst/>
        </p:spPr>
        <p:txBody>
          <a:bodyPr wrap="none">
            <a:spAutoFit/>
          </a:bodyPr>
          <a:lstStyle/>
          <a:p>
            <a:r>
              <a:rPr kumimoji="1" lang="en-US" altLang="zh-CN" sz="2400" dirty="0">
                <a:latin typeface="Verdana" pitchFamily="34" charset="0"/>
                <a:ea typeface="黑体" pitchFamily="49" charset="-122"/>
              </a:rPr>
              <a:t>++</a:t>
            </a:r>
            <a:r>
              <a:rPr kumimoji="1" lang="en-US" altLang="zh-CN" sz="2400" b="1" dirty="0" err="1">
                <a:latin typeface="Verdana" pitchFamily="34" charset="0"/>
                <a:ea typeface="黑体" pitchFamily="49" charset="-122"/>
              </a:rPr>
              <a:t>i</a:t>
            </a:r>
            <a:r>
              <a:rPr kumimoji="1" lang="en-US" altLang="zh-CN" sz="2400" b="1" dirty="0">
                <a:latin typeface="Verdana" pitchFamily="34" charset="0"/>
                <a:ea typeface="黑体" pitchFamily="49" charset="-122"/>
              </a:rPr>
              <a:t>;</a:t>
            </a:r>
          </a:p>
        </p:txBody>
      </p:sp>
      <p:sp>
        <p:nvSpPr>
          <p:cNvPr id="49235" name="Line 83"/>
          <p:cNvSpPr>
            <a:spLocks noChangeShapeType="1"/>
          </p:cNvSpPr>
          <p:nvPr/>
        </p:nvSpPr>
        <p:spPr bwMode="auto">
          <a:xfrm flipV="1">
            <a:off x="6892925" y="329565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36" name="Line 84"/>
          <p:cNvSpPr>
            <a:spLocks noChangeShapeType="1"/>
          </p:cNvSpPr>
          <p:nvPr/>
        </p:nvSpPr>
        <p:spPr bwMode="auto">
          <a:xfrm flipV="1">
            <a:off x="5445125" y="328612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0" name="Object 2"/>
          <p:cNvGraphicFramePr>
            <a:graphicFrameLocks noChangeAspect="1"/>
          </p:cNvGraphicFramePr>
          <p:nvPr/>
        </p:nvGraphicFramePr>
        <p:xfrm>
          <a:off x="6985000" y="3368675"/>
          <a:ext cx="215900" cy="323850"/>
        </p:xfrm>
        <a:graphic>
          <a:graphicData uri="http://schemas.openxmlformats.org/presentationml/2006/ole">
            <mc:AlternateContent xmlns:mc="http://schemas.openxmlformats.org/markup-compatibility/2006">
              <mc:Choice xmlns:v="urn:schemas-microsoft-com:vml" Requires="v">
                <p:oleObj spid="_x0000_s8228" name="Equation" r:id="rId8" imgW="126720" imgH="190440" progId="">
                  <p:embed/>
                </p:oleObj>
              </mc:Choice>
              <mc:Fallback>
                <p:oleObj name="Equation" r:id="rId8"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336867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3"/>
          <p:cNvGraphicFramePr>
            <a:graphicFrameLocks noChangeAspect="1"/>
          </p:cNvGraphicFramePr>
          <p:nvPr/>
        </p:nvGraphicFramePr>
        <p:xfrm>
          <a:off x="5484813" y="3308350"/>
          <a:ext cx="219075" cy="406400"/>
        </p:xfrm>
        <a:graphic>
          <a:graphicData uri="http://schemas.openxmlformats.org/presentationml/2006/ole">
            <mc:AlternateContent xmlns:mc="http://schemas.openxmlformats.org/markup-compatibility/2006">
              <mc:Choice xmlns:v="urn:schemas-microsoft-com:vml" Requires="v">
                <p:oleObj spid="_x0000_s8229" name="Equation" r:id="rId9" imgW="88560" imgH="164880" progId="">
                  <p:embed/>
                </p:oleObj>
              </mc:Choice>
              <mc:Fallback>
                <p:oleObj name="Equation" r:id="rId9"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813" y="33083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组合 43"/>
          <p:cNvGrpSpPr/>
          <p:nvPr/>
        </p:nvGrpSpPr>
        <p:grpSpPr>
          <a:xfrm>
            <a:off x="4581525" y="3675063"/>
            <a:ext cx="3257550" cy="519112"/>
            <a:chOff x="4581525" y="3675063"/>
            <a:chExt cx="3257550" cy="519112"/>
          </a:xfrm>
        </p:grpSpPr>
        <p:sp>
          <p:nvSpPr>
            <p:cNvPr id="49240" name="Text Box 88"/>
            <p:cNvSpPr txBox="1">
              <a:spLocks noChangeArrowheads="1"/>
            </p:cNvSpPr>
            <p:nvPr/>
          </p:nvSpPr>
          <p:spPr bwMode="auto">
            <a:xfrm>
              <a:off x="4581525" y="36750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5, 2, 7, 8}</a:t>
              </a:r>
            </a:p>
          </p:txBody>
        </p:sp>
        <p:sp>
          <p:nvSpPr>
            <p:cNvPr id="49241" name="Line 89"/>
            <p:cNvSpPr>
              <a:spLocks noChangeShapeType="1"/>
            </p:cNvSpPr>
            <p:nvPr/>
          </p:nvSpPr>
          <p:spPr bwMode="auto">
            <a:xfrm>
              <a:off x="4930775" y="37195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42" name="Text Box 90"/>
          <p:cNvSpPr txBox="1">
            <a:spLocks noChangeArrowheads="1"/>
          </p:cNvSpPr>
          <p:nvPr/>
        </p:nvSpPr>
        <p:spPr bwMode="auto">
          <a:xfrm>
            <a:off x="8121650" y="3692525"/>
            <a:ext cx="726481" cy="461665"/>
          </a:xfrm>
          <a:prstGeom prst="rect">
            <a:avLst/>
          </a:prstGeom>
          <a:noFill/>
          <a:ln w="9525">
            <a:noFill/>
            <a:miter lim="800000"/>
            <a:headEnd/>
            <a:tailEnd/>
          </a:ln>
          <a:effectLst/>
        </p:spPr>
        <p:txBody>
          <a:bodyPr wrap="none">
            <a:spAutoFit/>
          </a:bodyPr>
          <a:lstStyle/>
          <a:p>
            <a:r>
              <a:rPr kumimoji="1" lang="en-US" altLang="zh-CN" sz="2400" dirty="0">
                <a:latin typeface="Verdana" pitchFamily="34" charset="0"/>
                <a:ea typeface="黑体" pitchFamily="49" charset="-122"/>
              </a:rPr>
              <a:t>--</a:t>
            </a:r>
            <a:r>
              <a:rPr kumimoji="1" lang="en-US" altLang="zh-CN" sz="2400" b="1" dirty="0">
                <a:latin typeface="Verdana" pitchFamily="34" charset="0"/>
                <a:ea typeface="黑体" pitchFamily="49" charset="-122"/>
              </a:rPr>
              <a:t>j;</a:t>
            </a:r>
          </a:p>
        </p:txBody>
      </p:sp>
      <p:sp>
        <p:nvSpPr>
          <p:cNvPr id="49245" name="Line 93"/>
          <p:cNvSpPr>
            <a:spLocks noChangeShapeType="1"/>
          </p:cNvSpPr>
          <p:nvPr/>
        </p:nvSpPr>
        <p:spPr bwMode="auto">
          <a:xfrm flipV="1">
            <a:off x="6416675" y="41052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46" name="Line 94"/>
          <p:cNvSpPr>
            <a:spLocks noChangeShapeType="1"/>
          </p:cNvSpPr>
          <p:nvPr/>
        </p:nvSpPr>
        <p:spPr bwMode="auto">
          <a:xfrm flipV="1">
            <a:off x="5508104" y="414908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2" name="Object 4"/>
          <p:cNvGraphicFramePr>
            <a:graphicFrameLocks noChangeAspect="1"/>
          </p:cNvGraphicFramePr>
          <p:nvPr/>
        </p:nvGraphicFramePr>
        <p:xfrm>
          <a:off x="6489700" y="4149725"/>
          <a:ext cx="215900" cy="323850"/>
        </p:xfrm>
        <a:graphic>
          <a:graphicData uri="http://schemas.openxmlformats.org/presentationml/2006/ole">
            <mc:AlternateContent xmlns:mc="http://schemas.openxmlformats.org/markup-compatibility/2006">
              <mc:Choice xmlns:v="urn:schemas-microsoft-com:vml" Requires="v">
                <p:oleObj spid="_x0000_s8230" name="Equation" r:id="rId10" imgW="126720" imgH="190440" progId="">
                  <p:embed/>
                </p:oleObj>
              </mc:Choice>
              <mc:Fallback>
                <p:oleObj name="Equation" r:id="rId10"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41497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5532438" y="4127500"/>
          <a:ext cx="219075" cy="406400"/>
        </p:xfrm>
        <a:graphic>
          <a:graphicData uri="http://schemas.openxmlformats.org/presentationml/2006/ole">
            <mc:AlternateContent xmlns:mc="http://schemas.openxmlformats.org/markup-compatibility/2006">
              <mc:Choice xmlns:v="urn:schemas-microsoft-com:vml" Requires="v">
                <p:oleObj spid="_x0000_s8231" name="Equation" r:id="rId11" imgW="88560" imgH="164880" progId="">
                  <p:embed/>
                </p:oleObj>
              </mc:Choice>
              <mc:Fallback>
                <p:oleObj name="Equation" r:id="rId11"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2438" y="4127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组合 44"/>
          <p:cNvGrpSpPr/>
          <p:nvPr/>
        </p:nvGrpSpPr>
        <p:grpSpPr>
          <a:xfrm>
            <a:off x="4552950" y="4475163"/>
            <a:ext cx="3257550" cy="519112"/>
            <a:chOff x="4552950" y="4475163"/>
            <a:chExt cx="3257550" cy="519112"/>
          </a:xfrm>
        </p:grpSpPr>
        <p:sp>
          <p:nvSpPr>
            <p:cNvPr id="49250" name="Text Box 98"/>
            <p:cNvSpPr txBox="1">
              <a:spLocks noChangeArrowheads="1"/>
            </p:cNvSpPr>
            <p:nvPr/>
          </p:nvSpPr>
          <p:spPr bwMode="auto">
            <a:xfrm>
              <a:off x="4552950" y="44751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2, 5,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7, 8}</a:t>
              </a:r>
            </a:p>
          </p:txBody>
        </p:sp>
        <p:sp>
          <p:nvSpPr>
            <p:cNvPr id="49251" name="Line 99"/>
            <p:cNvSpPr>
              <a:spLocks noChangeShapeType="1"/>
            </p:cNvSpPr>
            <p:nvPr/>
          </p:nvSpPr>
          <p:spPr bwMode="auto">
            <a:xfrm>
              <a:off x="4902200" y="45196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52" name="Text Box 100"/>
          <p:cNvSpPr txBox="1">
            <a:spLocks noChangeArrowheads="1"/>
          </p:cNvSpPr>
          <p:nvPr/>
        </p:nvSpPr>
        <p:spPr bwMode="auto">
          <a:xfrm>
            <a:off x="8100392" y="4509120"/>
            <a:ext cx="949299" cy="461665"/>
          </a:xfrm>
          <a:prstGeom prst="rect">
            <a:avLst/>
          </a:prstGeom>
          <a:noFill/>
          <a:ln w="9525">
            <a:noFill/>
            <a:miter lim="800000"/>
            <a:headEnd/>
            <a:tailEnd/>
          </a:ln>
          <a:effectLst/>
        </p:spPr>
        <p:txBody>
          <a:bodyPr wrap="none">
            <a:spAutoFit/>
          </a:bodyPr>
          <a:lstStyle/>
          <a:p>
            <a:r>
              <a:rPr kumimoji="1" lang="en-US" altLang="zh-CN" sz="2400" dirty="0">
                <a:latin typeface="Verdana" pitchFamily="34" charset="0"/>
                <a:ea typeface="黑体" pitchFamily="49" charset="-122"/>
              </a:rPr>
              <a:t>++</a:t>
            </a:r>
            <a:r>
              <a:rPr kumimoji="1" lang="en-US" altLang="zh-CN" sz="2400" b="1" dirty="0" err="1">
                <a:latin typeface="Verdana" pitchFamily="34" charset="0"/>
                <a:ea typeface="黑体" pitchFamily="49" charset="-122"/>
              </a:rPr>
              <a:t>i</a:t>
            </a:r>
            <a:r>
              <a:rPr kumimoji="1" lang="en-US" altLang="zh-CN" sz="2400" b="1" dirty="0">
                <a:latin typeface="Verdana" pitchFamily="34" charset="0"/>
                <a:ea typeface="黑体" pitchFamily="49" charset="-122"/>
              </a:rPr>
              <a:t>;</a:t>
            </a:r>
          </a:p>
        </p:txBody>
      </p:sp>
      <p:sp>
        <p:nvSpPr>
          <p:cNvPr id="49255" name="Line 103"/>
          <p:cNvSpPr>
            <a:spLocks noChangeShapeType="1"/>
          </p:cNvSpPr>
          <p:nvPr/>
        </p:nvSpPr>
        <p:spPr bwMode="auto">
          <a:xfrm flipV="1">
            <a:off x="6388100"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56" name="Line 104"/>
          <p:cNvSpPr>
            <a:spLocks noChangeShapeType="1"/>
          </p:cNvSpPr>
          <p:nvPr/>
        </p:nvSpPr>
        <p:spPr bwMode="auto">
          <a:xfrm flipV="1">
            <a:off x="5902325"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4" name="Object 6"/>
          <p:cNvGraphicFramePr>
            <a:graphicFrameLocks noChangeAspect="1"/>
          </p:cNvGraphicFramePr>
          <p:nvPr/>
        </p:nvGraphicFramePr>
        <p:xfrm>
          <a:off x="6461125" y="4949825"/>
          <a:ext cx="215900" cy="323850"/>
        </p:xfrm>
        <a:graphic>
          <a:graphicData uri="http://schemas.openxmlformats.org/presentationml/2006/ole">
            <mc:AlternateContent xmlns:mc="http://schemas.openxmlformats.org/markup-compatibility/2006">
              <mc:Choice xmlns:v="urn:schemas-microsoft-com:vml" Requires="v">
                <p:oleObj spid="_x0000_s8232" name="Equation" r:id="rId12" imgW="126720" imgH="190440" progId="">
                  <p:embed/>
                </p:oleObj>
              </mc:Choice>
              <mc:Fallback>
                <p:oleObj name="Equation" r:id="rId12" imgW="12672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49498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5989638" y="4889500"/>
          <a:ext cx="219075" cy="406400"/>
        </p:xfrm>
        <a:graphic>
          <a:graphicData uri="http://schemas.openxmlformats.org/presentationml/2006/ole">
            <mc:AlternateContent xmlns:mc="http://schemas.openxmlformats.org/markup-compatibility/2006">
              <mc:Choice xmlns:v="urn:schemas-microsoft-com:vml" Requires="v">
                <p:oleObj spid="_x0000_s8233" name="Equation" r:id="rId13" imgW="88560" imgH="164880" progId="">
                  <p:embed/>
                </p:oleObj>
              </mc:Choice>
              <mc:Fallback>
                <p:oleObj name="Equation" r:id="rId13" imgW="88560" imgH="1648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638" y="4889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61" name="Line 109"/>
          <p:cNvSpPr>
            <a:spLocks noChangeShapeType="1"/>
          </p:cNvSpPr>
          <p:nvPr/>
        </p:nvSpPr>
        <p:spPr bwMode="auto">
          <a:xfrm>
            <a:off x="4892675" y="5319713"/>
            <a:ext cx="195263" cy="0"/>
          </a:xfrm>
          <a:prstGeom prst="line">
            <a:avLst/>
          </a:prstGeom>
          <a:noFill/>
          <a:ln w="28575">
            <a:solidFill>
              <a:schemeClr val="tx1"/>
            </a:solidFill>
            <a:round/>
            <a:headEnd/>
            <a:tailEnd/>
          </a:ln>
          <a:effectLst/>
        </p:spPr>
        <p:txBody>
          <a:bodyPr wrap="none" anchor="ctr"/>
          <a:lstStyle/>
          <a:p>
            <a:endParaRPr lang="zh-CN" altLang="en-US"/>
          </a:p>
        </p:txBody>
      </p:sp>
      <p:sp>
        <p:nvSpPr>
          <p:cNvPr id="49262" name="Text Box 110"/>
          <p:cNvSpPr txBox="1">
            <a:spLocks noChangeArrowheads="1"/>
          </p:cNvSpPr>
          <p:nvPr/>
        </p:nvSpPr>
        <p:spPr bwMode="auto">
          <a:xfrm>
            <a:off x="7988300" y="5272088"/>
            <a:ext cx="793750" cy="457200"/>
          </a:xfrm>
          <a:prstGeom prst="rect">
            <a:avLst/>
          </a:prstGeom>
          <a:noFill/>
          <a:ln w="9525">
            <a:noFill/>
            <a:miter lim="800000"/>
            <a:headEnd/>
            <a:tailEnd/>
          </a:ln>
          <a:effectLst/>
        </p:spPr>
        <p:txBody>
          <a:bodyPr wrap="none">
            <a:spAutoFit/>
          </a:bodyPr>
          <a:lstStyle/>
          <a:p>
            <a:r>
              <a:rPr kumimoji="1" lang="zh-CN" altLang="en-US" sz="2400">
                <a:latin typeface="Verdana" pitchFamily="34" charset="0"/>
                <a:ea typeface="黑体" pitchFamily="49" charset="-122"/>
              </a:rPr>
              <a:t>完成</a:t>
            </a:r>
          </a:p>
        </p:txBody>
      </p:sp>
      <p:grpSp>
        <p:nvGrpSpPr>
          <p:cNvPr id="3" name="Group 61"/>
          <p:cNvGrpSpPr>
            <a:grpSpLocks/>
          </p:cNvGrpSpPr>
          <p:nvPr/>
        </p:nvGrpSpPr>
        <p:grpSpPr bwMode="auto">
          <a:xfrm>
            <a:off x="4572000" y="1412875"/>
            <a:ext cx="3257550" cy="519113"/>
            <a:chOff x="1936" y="1009"/>
            <a:chExt cx="2052" cy="327"/>
          </a:xfrm>
        </p:grpSpPr>
        <p:sp>
          <p:nvSpPr>
            <p:cNvPr id="49214" name="Text Box 62"/>
            <p:cNvSpPr txBox="1">
              <a:spLocks noChangeArrowheads="1"/>
            </p:cNvSpPr>
            <p:nvPr/>
          </p:nvSpPr>
          <p:spPr bwMode="auto">
            <a:xfrm>
              <a:off x="1936" y="1009"/>
              <a:ext cx="2052" cy="327"/>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a:t>
              </a:r>
              <a:r>
                <a:rPr kumimoji="1" lang="ja-JP" altLang="en-US" sz="2800" dirty="0">
                  <a:solidFill>
                    <a:srgbClr val="00CCFF"/>
                  </a:solidFill>
                  <a:latin typeface="Verdana" pitchFamily="34" charset="0"/>
                  <a:ea typeface="黑体" pitchFamily="49" charset="-122"/>
                </a:rPr>
                <a:t>6</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5, 8}</a:t>
              </a:r>
            </a:p>
          </p:txBody>
        </p:sp>
        <p:sp>
          <p:nvSpPr>
            <p:cNvPr id="49215" name="Line 63"/>
            <p:cNvSpPr>
              <a:spLocks noChangeShapeType="1"/>
            </p:cNvSpPr>
            <p:nvPr/>
          </p:nvSpPr>
          <p:spPr bwMode="auto">
            <a:xfrm>
              <a:off x="3446" y="1037"/>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60" name="Text Box 108"/>
          <p:cNvSpPr txBox="1">
            <a:spLocks noChangeArrowheads="1"/>
          </p:cNvSpPr>
          <p:nvPr/>
        </p:nvSpPr>
        <p:spPr bwMode="auto">
          <a:xfrm>
            <a:off x="4543425" y="5275263"/>
            <a:ext cx="3451225" cy="519112"/>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{5</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2, 5} </a:t>
            </a:r>
            <a:r>
              <a:rPr kumimoji="1" lang="ja-JP" altLang="en-US" sz="2800">
                <a:solidFill>
                  <a:schemeClr val="accent1"/>
                </a:solidFill>
                <a:latin typeface="Verdana" pitchFamily="34" charset="0"/>
                <a:ea typeface="黑体" pitchFamily="49" charset="-122"/>
              </a:rPr>
              <a:t>6</a:t>
            </a:r>
            <a:r>
              <a:rPr kumimoji="1" lang="ja-JP" altLang="en-US" sz="2800">
                <a:latin typeface="Verdana" pitchFamily="34" charset="0"/>
                <a:ea typeface="黑体" pitchFamily="49" charset="-122"/>
              </a:rPr>
              <a:t> {7, 8}</a:t>
            </a:r>
          </a:p>
        </p:txBody>
      </p:sp>
      <p:sp>
        <p:nvSpPr>
          <p:cNvPr id="40" name="矩形 39"/>
          <p:cNvSpPr/>
          <p:nvPr/>
        </p:nvSpPr>
        <p:spPr>
          <a:xfrm>
            <a:off x="179512" y="620688"/>
            <a:ext cx="4320480" cy="461665"/>
          </a:xfrm>
          <a:prstGeom prst="rect">
            <a:avLst/>
          </a:prstGeom>
        </p:spPr>
        <p:txBody>
          <a:bodyPr wrap="square">
            <a:spAutoFit/>
          </a:bodyPr>
          <a:lstStyle/>
          <a:p>
            <a:r>
              <a:rPr kumimoji="1" lang="zh-CN" altLang="en-US" sz="2400" dirty="0">
                <a:effectLst>
                  <a:outerShdw blurRad="38100" dist="38100" dir="2700000" algn="tl">
                    <a:srgbClr val="C0C0C0"/>
                  </a:outerShdw>
                </a:effectLst>
                <a:latin typeface="微软雅黑" pitchFamily="34" charset="-122"/>
                <a:ea typeface="微软雅黑" pitchFamily="34" charset="-122"/>
              </a:rPr>
              <a:t>一趟快速排序算法的实现：</a:t>
            </a:r>
            <a:endParaRPr lang="zh-CN" altLang="en-US" sz="2400" dirty="0">
              <a:latin typeface="微软雅黑" pitchFamily="34" charset="-122"/>
              <a:ea typeface="微软雅黑" pitchFamily="34" charset="-122"/>
            </a:endParaRPr>
          </a:p>
        </p:txBody>
      </p:sp>
      <p:sp>
        <p:nvSpPr>
          <p:cNvPr id="41" name="Text Box 78"/>
          <p:cNvSpPr txBox="1">
            <a:spLocks noChangeArrowheads="1"/>
          </p:cNvSpPr>
          <p:nvPr/>
        </p:nvSpPr>
        <p:spPr bwMode="auto">
          <a:xfrm>
            <a:off x="4582790" y="2880494"/>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8}</a:t>
            </a:r>
          </a:p>
        </p:txBody>
      </p:sp>
      <p:sp>
        <p:nvSpPr>
          <p:cNvPr id="42" name="Line 79"/>
          <p:cNvSpPr>
            <a:spLocks noChangeShapeType="1"/>
          </p:cNvSpPr>
          <p:nvPr/>
        </p:nvSpPr>
        <p:spPr bwMode="auto">
          <a:xfrm>
            <a:off x="4932040" y="2924944"/>
            <a:ext cx="195263" cy="0"/>
          </a:xfrm>
          <a:prstGeom prst="line">
            <a:avLst/>
          </a:prstGeom>
          <a:noFill/>
          <a:ln w="28575">
            <a:solidFill>
              <a:schemeClr val="tx1"/>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50833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5E-6 -2.72559E-6 L -0.11025 -0.00925 " pathEditMode="relative" rAng="0" ptsTypes="AA">
                                      <p:cBhvr>
                                        <p:cTn id="18" dur="2000" fill="hold"/>
                                        <p:tgtEl>
                                          <p:spTgt spid="49225"/>
                                        </p:tgtEl>
                                        <p:attrNameLst>
                                          <p:attrName>ppt_x</p:attrName>
                                          <p:attrName>ppt_y</p:attrName>
                                        </p:attrNameLst>
                                      </p:cBhvr>
                                      <p:rCtr x="-55" y="-5"/>
                                    </p:animMotion>
                                  </p:childTnLst>
                                </p:cTn>
                              </p:par>
                              <p:par>
                                <p:cTn id="19" presetID="35" presetClass="path" presetSubtype="0" accel="50000" decel="50000" fill="hold" nodeType="withEffect">
                                  <p:stCondLst>
                                    <p:cond delay="0"/>
                                  </p:stCondLst>
                                  <p:childTnLst>
                                    <p:animMotion origin="layout" path="M -1.38889E-6 -2.81814E-6 L -0.11024 -2.81814E-6 " pathEditMode="relative" rAng="0" ptsTypes="AA">
                                      <p:cBhvr>
                                        <p:cTn id="20" dur="2000" fill="hold"/>
                                        <p:tgtEl>
                                          <p:spTgt spid="89088"/>
                                        </p:tgtEl>
                                        <p:attrNameLst>
                                          <p:attrName>ppt_x</p:attrName>
                                          <p:attrName>ppt_y</p:attrName>
                                        </p:attrNameLst>
                                      </p:cBhvr>
                                      <p:rCtr x="-5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0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2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2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0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2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2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0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2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0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2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2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0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2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2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2" grpId="0"/>
      <p:bldP spid="49225" grpId="0" animBg="1"/>
      <p:bldP spid="49226" grpId="0" animBg="1"/>
      <p:bldP spid="49232" grpId="0"/>
      <p:bldP spid="49235" grpId="0" animBg="1"/>
      <p:bldP spid="49236" grpId="0" animBg="1"/>
      <p:bldP spid="49242" grpId="0"/>
      <p:bldP spid="49245" grpId="0" animBg="1"/>
      <p:bldP spid="49246" grpId="0" animBg="1"/>
      <p:bldP spid="49252" grpId="0"/>
      <p:bldP spid="49255" grpId="0" animBg="1"/>
      <p:bldP spid="49256" grpId="0" animBg="1"/>
      <p:bldP spid="49261" grpId="0" animBg="1"/>
      <p:bldP spid="49262" grpId="0"/>
      <p:bldP spid="49260" grpId="0"/>
      <p:bldP spid="41" grpId="0"/>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b="1"/>
              <a:t>线性时间选择问题</a:t>
            </a:r>
          </a:p>
        </p:txBody>
      </p:sp>
      <p:sp>
        <p:nvSpPr>
          <p:cNvPr id="37891" name="Rectangle 3"/>
          <p:cNvSpPr>
            <a:spLocks noGrp="1" noChangeArrowheads="1"/>
          </p:cNvSpPr>
          <p:nvPr>
            <p:ph sz="quarter" idx="1"/>
          </p:nvPr>
        </p:nvSpPr>
        <p:spPr/>
        <p:txBody>
          <a:bodyPr/>
          <a:lstStyle/>
          <a:p>
            <a:r>
              <a:rPr lang="zh-CN" b="1" dirty="0"/>
              <a:t>问题描述</a:t>
            </a:r>
            <a:r>
              <a:rPr lang="zh-CN" sz="2800" dirty="0"/>
              <a:t>：给定线性集中</a:t>
            </a:r>
            <a:r>
              <a:rPr lang="zh-CN" altLang="zh-CN" sz="2800" dirty="0"/>
              <a:t>n</a:t>
            </a:r>
            <a:r>
              <a:rPr lang="zh-CN" sz="2800" dirty="0"/>
              <a:t>个元素和一个整数</a:t>
            </a:r>
            <a:r>
              <a:rPr lang="zh-CN" altLang="zh-CN" sz="2800" dirty="0"/>
              <a:t>k,</a:t>
            </a:r>
            <a:r>
              <a:rPr lang="zh-CN" sz="2800" dirty="0"/>
              <a:t>要求找出这</a:t>
            </a:r>
            <a:r>
              <a:rPr lang="zh-CN" altLang="zh-CN" sz="2800" dirty="0"/>
              <a:t>n</a:t>
            </a:r>
            <a:r>
              <a:rPr lang="zh-CN" sz="2800" dirty="0"/>
              <a:t>个元素中第</a:t>
            </a:r>
            <a:r>
              <a:rPr lang="zh-CN" altLang="zh-CN" sz="2800" dirty="0"/>
              <a:t>k</a:t>
            </a:r>
            <a:r>
              <a:rPr lang="zh-CN" sz="2800" dirty="0"/>
              <a:t>小的元素，即如果将这</a:t>
            </a:r>
            <a:r>
              <a:rPr lang="zh-CN" altLang="zh-CN" sz="2800" dirty="0"/>
              <a:t>n</a:t>
            </a:r>
            <a:r>
              <a:rPr lang="zh-CN" sz="2800" dirty="0"/>
              <a:t>个元素依其线性序排列时，排在第</a:t>
            </a:r>
            <a:r>
              <a:rPr lang="zh-CN" altLang="zh-CN" sz="2800" dirty="0"/>
              <a:t>k</a:t>
            </a:r>
            <a:r>
              <a:rPr lang="zh-CN" sz="2800" dirty="0"/>
              <a:t>个位置的元素即为我们要找的元素。</a:t>
            </a:r>
          </a:p>
          <a:p>
            <a:r>
              <a:rPr lang="zh-CN" sz="2800" dirty="0"/>
              <a:t>当</a:t>
            </a:r>
            <a:r>
              <a:rPr lang="zh-CN" altLang="zh-CN" sz="2800" dirty="0"/>
              <a:t>k=1</a:t>
            </a:r>
            <a:r>
              <a:rPr lang="zh-CN" sz="2800" dirty="0"/>
              <a:t>时，即找最小元素；当</a:t>
            </a:r>
            <a:r>
              <a:rPr lang="zh-CN" altLang="zh-CN" sz="2800" dirty="0"/>
              <a:t>k=n</a:t>
            </a:r>
            <a:r>
              <a:rPr lang="zh-CN" sz="2800" dirty="0"/>
              <a:t>时，即找最大元素；当</a:t>
            </a:r>
            <a:r>
              <a:rPr lang="zh-CN" altLang="zh-CN" sz="2800" dirty="0"/>
              <a:t>k=(n+1)/2</a:t>
            </a:r>
            <a:r>
              <a:rPr lang="zh-CN" sz="2800" dirty="0"/>
              <a:t>时，称为找中位数。</a:t>
            </a:r>
          </a:p>
        </p:txBody>
      </p:sp>
    </p:spTree>
    <p:extLst>
      <p:ext uri="{BB962C8B-B14F-4D97-AF65-F5344CB8AC3E}">
        <p14:creationId xmlns:p14="http://schemas.microsoft.com/office/powerpoint/2010/main" val="1921204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684213" y="549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黑体" pitchFamily="49" charset="-122"/>
                <a:ea typeface="黑体" pitchFamily="49" charset="-122"/>
              </a:rPr>
              <a:t>线性时间选择</a:t>
            </a:r>
          </a:p>
        </p:txBody>
      </p:sp>
      <p:sp>
        <p:nvSpPr>
          <p:cNvPr id="38915" name="Rectangle 8"/>
          <p:cNvSpPr>
            <a:spLocks noChangeArrowheads="1"/>
          </p:cNvSpPr>
          <p:nvPr/>
        </p:nvSpPr>
        <p:spPr bwMode="auto">
          <a:xfrm>
            <a:off x="971550" y="1711494"/>
            <a:ext cx="7056834" cy="42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indent="0" eaLnBrk="1" hangingPunct="1">
              <a:spcBef>
                <a:spcPts val="1400"/>
              </a:spcBef>
              <a:buNone/>
            </a:pPr>
            <a:r>
              <a:rPr kumimoji="1" lang="en-US" altLang="zh-CN" dirty="0" err="1"/>
              <a:t>int</a:t>
            </a:r>
            <a:r>
              <a:rPr kumimoji="1" lang="en-US" altLang="zh-CN" dirty="0"/>
              <a:t> </a:t>
            </a:r>
            <a:r>
              <a:rPr kumimoji="1" lang="en-US" altLang="zh-CN" dirty="0" err="1">
                <a:solidFill>
                  <a:srgbClr val="C00000"/>
                </a:solidFill>
              </a:rPr>
              <a:t>RandSelect</a:t>
            </a:r>
            <a:r>
              <a:rPr kumimoji="1" lang="en-US" altLang="zh-CN" dirty="0"/>
              <a:t>(</a:t>
            </a:r>
            <a:r>
              <a:rPr kumimoji="1" lang="en-US" altLang="zh-CN" dirty="0" err="1"/>
              <a:t>int</a:t>
            </a:r>
            <a:r>
              <a:rPr kumimoji="1" lang="en-US" altLang="zh-CN" dirty="0"/>
              <a:t> A[], </a:t>
            </a:r>
            <a:r>
              <a:rPr kumimoji="1" lang="en-US" altLang="zh-CN" dirty="0" err="1"/>
              <a:t>int</a:t>
            </a:r>
            <a:r>
              <a:rPr kumimoji="1" lang="en-US" altLang="zh-CN" dirty="0"/>
              <a:t> start, </a:t>
            </a:r>
            <a:r>
              <a:rPr kumimoji="1" lang="en-US" altLang="zh-CN" dirty="0" err="1"/>
              <a:t>int</a:t>
            </a:r>
            <a:r>
              <a:rPr kumimoji="1" lang="en-US" altLang="zh-CN" dirty="0"/>
              <a:t> end, </a:t>
            </a:r>
            <a:r>
              <a:rPr kumimoji="1" lang="en-US" altLang="zh-CN" dirty="0" err="1"/>
              <a:t>int</a:t>
            </a:r>
            <a:r>
              <a:rPr kumimoji="1" lang="en-US" altLang="zh-CN" dirty="0"/>
              <a:t> k) {</a:t>
            </a:r>
          </a:p>
          <a:p>
            <a:pPr marL="0" indent="0" eaLnBrk="1" hangingPunct="1">
              <a:spcBef>
                <a:spcPts val="1400"/>
              </a:spcBef>
              <a:buNone/>
            </a:pPr>
            <a:r>
              <a:rPr kumimoji="1" lang="en-US" altLang="zh-CN" dirty="0"/>
              <a:t>      if (start ==end) return A[start];</a:t>
            </a:r>
          </a:p>
          <a:p>
            <a:pPr marL="0" indent="0" eaLnBrk="1" hangingPunct="1">
              <a:spcBef>
                <a:spcPts val="1400"/>
              </a:spcBef>
              <a:buNone/>
            </a:pPr>
            <a:r>
              <a:rPr kumimoji="1" lang="en-US" altLang="zh-CN" dirty="0"/>
              <a:t>      </a:t>
            </a:r>
            <a:r>
              <a:rPr kumimoji="1" lang="en-US" altLang="zh-CN" dirty="0" err="1"/>
              <a:t>int</a:t>
            </a:r>
            <a:r>
              <a:rPr kumimoji="1" lang="en-US" altLang="zh-CN" dirty="0"/>
              <a:t> </a:t>
            </a:r>
            <a:r>
              <a:rPr kumimoji="1" lang="en-US" altLang="zh-CN" dirty="0" err="1"/>
              <a:t>i</a:t>
            </a:r>
            <a:r>
              <a:rPr kumimoji="1" lang="en-US" altLang="zh-CN" dirty="0"/>
              <a:t>=</a:t>
            </a:r>
            <a:r>
              <a:rPr kumimoji="1" lang="en-US" altLang="zh-CN" dirty="0">
                <a:solidFill>
                  <a:srgbClr val="0033CC"/>
                </a:solidFill>
              </a:rPr>
              <a:t> </a:t>
            </a:r>
            <a:r>
              <a:rPr kumimoji="1" lang="en-US" altLang="zh-CN" dirty="0" err="1">
                <a:solidFill>
                  <a:srgbClr val="0033CC"/>
                </a:solidFill>
              </a:rPr>
              <a:t>RandomizedPartition</a:t>
            </a:r>
            <a:r>
              <a:rPr kumimoji="1" lang="en-US" altLang="zh-CN" dirty="0"/>
              <a:t>(A, start, end); </a:t>
            </a:r>
            <a:r>
              <a:rPr kumimoji="1" lang="en-US" altLang="zh-CN" dirty="0">
                <a:solidFill>
                  <a:srgbClr val="00B050"/>
                </a:solidFill>
              </a:rPr>
              <a:t>//</a:t>
            </a:r>
            <a:r>
              <a:rPr kumimoji="1" lang="zh-CN" altLang="en-US" dirty="0">
                <a:solidFill>
                  <a:srgbClr val="00B050"/>
                </a:solidFill>
              </a:rPr>
              <a:t>划分元位置</a:t>
            </a:r>
            <a:r>
              <a:rPr kumimoji="1" lang="en-US" altLang="zh-CN" dirty="0" err="1">
                <a:solidFill>
                  <a:srgbClr val="00B050"/>
                </a:solidFill>
              </a:rPr>
              <a:t>i</a:t>
            </a:r>
            <a:endParaRPr kumimoji="1" lang="en-US" altLang="zh-CN" dirty="0">
              <a:solidFill>
                <a:srgbClr val="00B050"/>
              </a:solidFill>
            </a:endParaRPr>
          </a:p>
          <a:p>
            <a:pPr marL="0" indent="0" eaLnBrk="1" hangingPunct="1">
              <a:spcBef>
                <a:spcPts val="1400"/>
              </a:spcBef>
              <a:buNone/>
            </a:pPr>
            <a:r>
              <a:rPr kumimoji="1" lang="en-US" altLang="zh-CN" dirty="0"/>
              <a:t>      </a:t>
            </a:r>
            <a:r>
              <a:rPr kumimoji="1" lang="en-US" altLang="zh-CN" dirty="0" err="1"/>
              <a:t>int</a:t>
            </a:r>
            <a:r>
              <a:rPr kumimoji="1" lang="en-US" altLang="zh-CN" dirty="0"/>
              <a:t> n=i-start+1;</a:t>
            </a:r>
            <a:r>
              <a:rPr kumimoji="1" lang="zh-CN" altLang="en-US" dirty="0"/>
              <a:t>  </a:t>
            </a:r>
            <a:r>
              <a:rPr kumimoji="1" lang="en-US" altLang="zh-CN" dirty="0">
                <a:solidFill>
                  <a:srgbClr val="00B050"/>
                </a:solidFill>
              </a:rPr>
              <a:t>// </a:t>
            </a:r>
            <a:r>
              <a:rPr kumimoji="1" lang="zh-CN" altLang="en-US" dirty="0">
                <a:solidFill>
                  <a:srgbClr val="00B050"/>
                </a:solidFill>
              </a:rPr>
              <a:t>左子数组</a:t>
            </a:r>
            <a:r>
              <a:rPr kumimoji="1" lang="en-US" altLang="zh-CN" dirty="0">
                <a:solidFill>
                  <a:srgbClr val="00B050"/>
                </a:solidFill>
              </a:rPr>
              <a:t>A[start :</a:t>
            </a:r>
            <a:r>
              <a:rPr kumimoji="1" lang="en-US" altLang="zh-CN" dirty="0" err="1">
                <a:solidFill>
                  <a:srgbClr val="00B050"/>
                </a:solidFill>
              </a:rPr>
              <a:t>i</a:t>
            </a:r>
            <a:r>
              <a:rPr kumimoji="1" lang="en-US" altLang="zh-CN" dirty="0">
                <a:solidFill>
                  <a:srgbClr val="00B050"/>
                </a:solidFill>
              </a:rPr>
              <a:t>]</a:t>
            </a:r>
            <a:r>
              <a:rPr kumimoji="1" lang="zh-CN" altLang="en-US" dirty="0">
                <a:solidFill>
                  <a:srgbClr val="00B050"/>
                </a:solidFill>
              </a:rPr>
              <a:t>的元素个数</a:t>
            </a:r>
            <a:endParaRPr kumimoji="1" lang="en-US" altLang="zh-CN" dirty="0">
              <a:solidFill>
                <a:srgbClr val="00B050"/>
              </a:solidFill>
            </a:endParaRPr>
          </a:p>
          <a:p>
            <a:pPr marL="0" indent="0" eaLnBrk="1" hangingPunct="1">
              <a:spcBef>
                <a:spcPts val="1400"/>
              </a:spcBef>
              <a:buNone/>
            </a:pPr>
            <a:r>
              <a:rPr kumimoji="1" lang="en-US" altLang="zh-CN" dirty="0"/>
              <a:t>      if (k&lt;=n) </a:t>
            </a:r>
          </a:p>
          <a:p>
            <a:pPr marL="0" indent="0" eaLnBrk="1" hangingPunct="1">
              <a:spcBef>
                <a:spcPts val="1400"/>
              </a:spcBef>
              <a:buNone/>
            </a:pPr>
            <a:r>
              <a:rPr kumimoji="1" lang="en-US" altLang="zh-CN" dirty="0"/>
              <a:t>            return </a:t>
            </a:r>
            <a:r>
              <a:rPr kumimoji="1" lang="en-US" altLang="zh-CN" dirty="0" err="1">
                <a:solidFill>
                  <a:srgbClr val="C00000"/>
                </a:solidFill>
              </a:rPr>
              <a:t>RandSelect</a:t>
            </a:r>
            <a:r>
              <a:rPr kumimoji="1" lang="en-US" altLang="zh-CN" dirty="0"/>
              <a:t> (A, start, </a:t>
            </a:r>
            <a:r>
              <a:rPr kumimoji="1" lang="en-US" altLang="zh-CN" dirty="0" err="1"/>
              <a:t>i</a:t>
            </a:r>
            <a:r>
              <a:rPr kumimoji="1" lang="en-US" altLang="zh-CN" dirty="0"/>
              <a:t>, k);</a:t>
            </a:r>
          </a:p>
          <a:p>
            <a:pPr marL="0" indent="0" eaLnBrk="1" hangingPunct="1">
              <a:spcBef>
                <a:spcPts val="1400"/>
              </a:spcBef>
              <a:buNone/>
            </a:pPr>
            <a:r>
              <a:rPr kumimoji="1" lang="en-US" altLang="zh-CN" dirty="0"/>
              <a:t>      else </a:t>
            </a:r>
          </a:p>
          <a:p>
            <a:pPr marL="0" indent="0" eaLnBrk="1" hangingPunct="1">
              <a:spcBef>
                <a:spcPts val="1400"/>
              </a:spcBef>
              <a:buNone/>
            </a:pPr>
            <a:r>
              <a:rPr kumimoji="1" lang="en-US" altLang="zh-CN" dirty="0"/>
              <a:t>            return </a:t>
            </a:r>
            <a:r>
              <a:rPr kumimoji="1" lang="en-US" altLang="zh-CN" dirty="0" err="1">
                <a:solidFill>
                  <a:srgbClr val="C00000"/>
                </a:solidFill>
              </a:rPr>
              <a:t>RandSelect</a:t>
            </a:r>
            <a:r>
              <a:rPr kumimoji="1" lang="en-US" altLang="zh-CN" dirty="0"/>
              <a:t>(A, i+1, end, k-n);</a:t>
            </a:r>
          </a:p>
          <a:p>
            <a:pPr marL="0" indent="0" eaLnBrk="1" hangingPunct="1">
              <a:spcBef>
                <a:spcPts val="1400"/>
              </a:spcBef>
              <a:buNone/>
            </a:pPr>
            <a:r>
              <a:rPr kumimoji="1" lang="en-US" altLang="zh-CN" dirty="0"/>
              <a:t>}</a:t>
            </a:r>
          </a:p>
        </p:txBody>
      </p:sp>
    </p:spTree>
    <p:extLst>
      <p:ext uri="{BB962C8B-B14F-4D97-AF65-F5344CB8AC3E}">
        <p14:creationId xmlns:p14="http://schemas.microsoft.com/office/powerpoint/2010/main" val="407246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AC17F9-9CB6-45F3-A86B-56B789DBADF8}"/>
              </a:ext>
            </a:extLst>
          </p:cNvPr>
          <p:cNvPicPr>
            <a:picLocks noChangeAspect="1"/>
          </p:cNvPicPr>
          <p:nvPr/>
        </p:nvPicPr>
        <p:blipFill rotWithShape="1">
          <a:blip r:embed="rId2"/>
          <a:srcRect t="15549"/>
          <a:stretch/>
        </p:blipFill>
        <p:spPr>
          <a:xfrm>
            <a:off x="1403648" y="1412776"/>
            <a:ext cx="6192688" cy="5084130"/>
          </a:xfrm>
          <a:prstGeom prst="rect">
            <a:avLst/>
          </a:prstGeom>
        </p:spPr>
      </p:pic>
      <p:sp>
        <p:nvSpPr>
          <p:cNvPr id="5" name="矩形 4">
            <a:extLst>
              <a:ext uri="{FF2B5EF4-FFF2-40B4-BE49-F238E27FC236}">
                <a16:creationId xmlns:a16="http://schemas.microsoft.com/office/drawing/2014/main" id="{5B01A675-59D9-4A2A-811B-4CE00A916040}"/>
              </a:ext>
            </a:extLst>
          </p:cNvPr>
          <p:cNvSpPr/>
          <p:nvPr/>
        </p:nvSpPr>
        <p:spPr>
          <a:xfrm>
            <a:off x="2267744" y="260648"/>
            <a:ext cx="4815742" cy="707886"/>
          </a:xfrm>
          <a:prstGeom prst="rect">
            <a:avLst/>
          </a:prstGeom>
        </p:spPr>
        <p:txBody>
          <a:bodyPr wrap="none">
            <a:spAutoFit/>
          </a:bodyPr>
          <a:lstStyle/>
          <a:p>
            <a:r>
              <a:rPr lang="zh-CN" altLang="en-US" sz="4000" dirty="0">
                <a:solidFill>
                  <a:srgbClr val="C10000"/>
                </a:solidFill>
                <a:latin typeface="宋体" panose="02010600030101010101" pitchFamily="2" charset="-122"/>
              </a:rPr>
              <a:t>算法课程的知识框架</a:t>
            </a:r>
            <a:endParaRPr lang="zh-CN" altLang="en-US" sz="4000" dirty="0"/>
          </a:p>
        </p:txBody>
      </p:sp>
    </p:spTree>
    <p:extLst>
      <p:ext uri="{BB962C8B-B14F-4D97-AF65-F5344CB8AC3E}">
        <p14:creationId xmlns:p14="http://schemas.microsoft.com/office/powerpoint/2010/main" val="2009510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93712" y="24674"/>
            <a:ext cx="8229600" cy="1371600"/>
          </a:xfrm>
        </p:spPr>
        <p:txBody>
          <a:bodyPr/>
          <a:lstStyle/>
          <a:p>
            <a:r>
              <a:rPr lang="zh-CN" sz="4000" b="1" dirty="0"/>
              <a:t>线性时间选择问题算法</a:t>
            </a:r>
          </a:p>
        </p:txBody>
      </p:sp>
      <p:sp>
        <p:nvSpPr>
          <p:cNvPr id="39939" name="Rectangle 3"/>
          <p:cNvSpPr>
            <a:spLocks noGrp="1" noChangeArrowheads="1"/>
          </p:cNvSpPr>
          <p:nvPr>
            <p:ph sz="quarter" idx="1"/>
          </p:nvPr>
        </p:nvSpPr>
        <p:spPr>
          <a:xfrm>
            <a:off x="755650" y="1484313"/>
            <a:ext cx="7772400" cy="4114800"/>
          </a:xfrm>
        </p:spPr>
        <p:txBody>
          <a:bodyPr/>
          <a:lstStyle/>
          <a:p>
            <a:r>
              <a:rPr lang="zh-CN" sz="2800" dirty="0"/>
              <a:t>上述</a:t>
            </a:r>
            <a:r>
              <a:rPr lang="zh-CN" altLang="zh-CN" sz="2800" dirty="0"/>
              <a:t>Partition</a:t>
            </a:r>
            <a:r>
              <a:rPr lang="zh-CN" sz="2800" dirty="0"/>
              <a:t>算法可用来求选择问题的有效解。如果划分元素</a:t>
            </a:r>
            <a:r>
              <a:rPr lang="zh-CN" altLang="zh-CN" sz="2800" dirty="0"/>
              <a:t>v</a:t>
            </a:r>
            <a:r>
              <a:rPr lang="zh-CN" sz="2800" dirty="0"/>
              <a:t>测定在</a:t>
            </a:r>
            <a:r>
              <a:rPr lang="zh-CN" altLang="zh-CN" sz="2800" dirty="0"/>
              <a:t>A</a:t>
            </a:r>
            <a:r>
              <a:rPr lang="zh-CN" sz="2800" dirty="0"/>
              <a:t>（</a:t>
            </a:r>
            <a:r>
              <a:rPr lang="zh-CN" altLang="zh-CN" sz="2800" dirty="0"/>
              <a:t>j</a:t>
            </a:r>
            <a:r>
              <a:rPr lang="zh-CN" sz="2800" dirty="0"/>
              <a:t>）的位置上，则有</a:t>
            </a:r>
            <a:r>
              <a:rPr lang="zh-CN" altLang="zh-CN" sz="2800" dirty="0"/>
              <a:t>j-1</a:t>
            </a:r>
            <a:r>
              <a:rPr lang="zh-CN" sz="2800" dirty="0"/>
              <a:t>个元素小于或等于</a:t>
            </a:r>
            <a:r>
              <a:rPr lang="zh-CN" altLang="zh-CN" sz="2800" dirty="0"/>
              <a:t>A(j),</a:t>
            </a:r>
            <a:r>
              <a:rPr lang="zh-CN" sz="2800" dirty="0"/>
              <a:t>且有</a:t>
            </a:r>
            <a:r>
              <a:rPr lang="zh-CN" altLang="zh-CN" sz="2800" dirty="0"/>
              <a:t>n-j </a:t>
            </a:r>
            <a:r>
              <a:rPr lang="zh-CN" sz="2800" dirty="0"/>
              <a:t>个元素大于或等于</a:t>
            </a:r>
            <a:r>
              <a:rPr lang="zh-CN" altLang="zh-CN" sz="2800" dirty="0"/>
              <a:t>A(j)</a:t>
            </a:r>
            <a:r>
              <a:rPr lang="zh-CN" sz="2800" dirty="0"/>
              <a:t>。因此，若</a:t>
            </a:r>
            <a:r>
              <a:rPr lang="zh-CN" altLang="zh-CN" sz="2800" dirty="0"/>
              <a:t>k&lt;j,</a:t>
            </a:r>
            <a:r>
              <a:rPr lang="zh-CN" sz="2800" dirty="0"/>
              <a:t>则第</a:t>
            </a:r>
            <a:r>
              <a:rPr lang="zh-CN" altLang="zh-CN" sz="2800" dirty="0"/>
              <a:t>k</a:t>
            </a:r>
            <a:r>
              <a:rPr lang="zh-CN" sz="2800" dirty="0"/>
              <a:t>小元素在</a:t>
            </a:r>
            <a:r>
              <a:rPr lang="zh-CN" altLang="zh-CN" sz="2800" dirty="0"/>
              <a:t>A</a:t>
            </a:r>
            <a:r>
              <a:rPr lang="zh-CN" sz="2800" dirty="0"/>
              <a:t>（</a:t>
            </a:r>
            <a:r>
              <a:rPr lang="zh-CN" altLang="zh-CN" sz="2800" dirty="0"/>
              <a:t>1</a:t>
            </a:r>
            <a:r>
              <a:rPr lang="zh-CN" sz="2800" dirty="0"/>
              <a:t>：</a:t>
            </a:r>
            <a:r>
              <a:rPr lang="zh-CN" altLang="zh-CN" sz="2800" dirty="0"/>
              <a:t>j-1)</a:t>
            </a:r>
            <a:r>
              <a:rPr lang="zh-CN" sz="2800" dirty="0"/>
              <a:t>中，再对之进一步划分。</a:t>
            </a:r>
          </a:p>
          <a:p>
            <a:r>
              <a:rPr lang="zh-CN" sz="2800" dirty="0"/>
              <a:t>若</a:t>
            </a:r>
            <a:r>
              <a:rPr lang="zh-CN" altLang="zh-CN" sz="2800" dirty="0"/>
              <a:t>k=j,</a:t>
            </a:r>
            <a:r>
              <a:rPr lang="zh-CN" sz="2800" dirty="0"/>
              <a:t>则</a:t>
            </a:r>
            <a:r>
              <a:rPr lang="zh-CN" altLang="zh-CN" sz="2800" dirty="0"/>
              <a:t>A(j)</a:t>
            </a:r>
            <a:r>
              <a:rPr lang="zh-CN" sz="2800" dirty="0"/>
              <a:t>就是第</a:t>
            </a:r>
            <a:r>
              <a:rPr lang="zh-CN" altLang="zh-CN" sz="2800" dirty="0"/>
              <a:t>k</a:t>
            </a:r>
            <a:r>
              <a:rPr lang="zh-CN" sz="2800" dirty="0"/>
              <a:t>小元素</a:t>
            </a:r>
          </a:p>
          <a:p>
            <a:r>
              <a:rPr lang="zh-CN" sz="2800" dirty="0"/>
              <a:t>若</a:t>
            </a:r>
            <a:r>
              <a:rPr lang="zh-CN" altLang="zh-CN" sz="2800" dirty="0"/>
              <a:t>k&gt;j,</a:t>
            </a:r>
            <a:r>
              <a:rPr lang="zh-CN" sz="2800" dirty="0"/>
              <a:t>则第</a:t>
            </a:r>
            <a:r>
              <a:rPr lang="zh-CN" altLang="zh-CN" sz="2800" dirty="0"/>
              <a:t>k</a:t>
            </a:r>
            <a:r>
              <a:rPr lang="zh-CN" sz="2800" dirty="0"/>
              <a:t>小元素在</a:t>
            </a:r>
            <a:r>
              <a:rPr lang="zh-CN" altLang="zh-CN" sz="2800" dirty="0"/>
              <a:t>A</a:t>
            </a:r>
            <a:r>
              <a:rPr lang="zh-CN" sz="2800" dirty="0"/>
              <a:t>（</a:t>
            </a:r>
            <a:r>
              <a:rPr lang="zh-CN" altLang="zh-CN" sz="2800" dirty="0"/>
              <a:t>j+1:n)</a:t>
            </a:r>
            <a:r>
              <a:rPr lang="zh-CN" sz="2800" dirty="0"/>
              <a:t>中，再对之进一步划分。</a:t>
            </a:r>
          </a:p>
        </p:txBody>
      </p:sp>
      <p:sp>
        <p:nvSpPr>
          <p:cNvPr id="39940" name="Text Box 9"/>
          <p:cNvSpPr txBox="1">
            <a:spLocks noChangeArrowheads="1"/>
          </p:cNvSpPr>
          <p:nvPr/>
        </p:nvSpPr>
        <p:spPr bwMode="auto">
          <a:xfrm>
            <a:off x="323850" y="5300663"/>
            <a:ext cx="8569325" cy="1250950"/>
          </a:xfrm>
          <a:prstGeom prst="rect">
            <a:avLst/>
          </a:prstGeom>
          <a:solidFill>
            <a:schemeClr val="hlink"/>
          </a:solidFill>
          <a:ln w="63500" cmpd="sng">
            <a:solidFill>
              <a:srgbClr val="FF6600"/>
            </a:solidFill>
            <a:miter lim="800000"/>
            <a:headEnd/>
            <a:tailEnd/>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在最坏情况下，算法</a:t>
            </a:r>
            <a:r>
              <a:rPr lang="zh-CN" altLang="zh-CN" b="1">
                <a:ea typeface="楷体_GB2312" pitchFamily="49" charset="-122"/>
              </a:rPr>
              <a:t>randomizedSelect</a:t>
            </a:r>
            <a:r>
              <a:rPr lang="zh-CN">
                <a:ea typeface="楷体_GB2312" pitchFamily="49" charset="-122"/>
              </a:rPr>
              <a:t>需要</a:t>
            </a:r>
            <a:r>
              <a:rPr lang="zh-CN" altLang="zh-CN">
                <a:ea typeface="楷体_GB2312" pitchFamily="49" charset="-122"/>
              </a:rPr>
              <a:t>O(n</a:t>
            </a:r>
            <a:r>
              <a:rPr lang="zh-CN" altLang="zh-CN" baseline="30000">
                <a:ea typeface="楷体_GB2312" pitchFamily="49" charset="-122"/>
              </a:rPr>
              <a:t>2</a:t>
            </a:r>
            <a:r>
              <a:rPr lang="zh-CN" altLang="zh-CN">
                <a:ea typeface="楷体_GB2312" pitchFamily="49" charset="-122"/>
              </a:rPr>
              <a:t>)</a:t>
            </a:r>
            <a:r>
              <a:rPr lang="zh-CN">
                <a:ea typeface="楷体_GB2312" pitchFamily="49" charset="-122"/>
              </a:rPr>
              <a:t>计算时间</a:t>
            </a:r>
          </a:p>
          <a:p>
            <a:r>
              <a:rPr lang="zh-CN">
                <a:ea typeface="楷体_GB2312" pitchFamily="49" charset="-122"/>
              </a:rPr>
              <a:t>但可以证明，算法</a:t>
            </a:r>
            <a:r>
              <a:rPr lang="zh-CN" altLang="zh-CN" b="1">
                <a:ea typeface="楷体_GB2312" pitchFamily="49" charset="-122"/>
              </a:rPr>
              <a:t>randomizedSelect</a:t>
            </a:r>
            <a:r>
              <a:rPr lang="zh-CN">
                <a:ea typeface="楷体_GB2312" pitchFamily="49" charset="-122"/>
              </a:rPr>
              <a:t>可以在</a:t>
            </a:r>
            <a:r>
              <a:rPr lang="zh-CN" altLang="zh-CN">
                <a:ea typeface="楷体_GB2312" pitchFamily="49" charset="-122"/>
              </a:rPr>
              <a:t>O(n)</a:t>
            </a:r>
            <a:r>
              <a:rPr lang="zh-CN">
                <a:ea typeface="楷体_GB2312" pitchFamily="49" charset="-122"/>
              </a:rPr>
              <a:t>平均时间内找出</a:t>
            </a:r>
            <a:r>
              <a:rPr lang="zh-CN" altLang="zh-CN">
                <a:ea typeface="楷体_GB2312" pitchFamily="49" charset="-122"/>
              </a:rPr>
              <a:t>n</a:t>
            </a:r>
            <a:r>
              <a:rPr lang="zh-CN">
                <a:ea typeface="楷体_GB2312" pitchFamily="49" charset="-122"/>
              </a:rPr>
              <a:t>个输入元素中的第</a:t>
            </a:r>
            <a:r>
              <a:rPr lang="zh-CN" altLang="zh-CN">
                <a:ea typeface="楷体_GB2312" pitchFamily="49" charset="-122"/>
              </a:rPr>
              <a:t>k</a:t>
            </a:r>
            <a:r>
              <a:rPr lang="zh-CN">
                <a:ea typeface="楷体_GB2312" pitchFamily="49" charset="-122"/>
              </a:rPr>
              <a:t>小元素。</a:t>
            </a:r>
          </a:p>
        </p:txBody>
      </p:sp>
    </p:spTree>
    <p:extLst>
      <p:ext uri="{BB962C8B-B14F-4D97-AF65-F5344CB8AC3E}">
        <p14:creationId xmlns:p14="http://schemas.microsoft.com/office/powerpoint/2010/main" val="2823790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t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429000"/>
            <a:ext cx="3708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5"/>
          <p:cNvSpPr>
            <a:spLocks noChangeArrowheads="1"/>
          </p:cNvSpPr>
          <p:nvPr/>
        </p:nvSpPr>
        <p:spPr bwMode="auto">
          <a:xfrm>
            <a:off x="323850" y="1233854"/>
            <a:ext cx="79914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9875">
              <a:buClr>
                <a:schemeClr val="accent2"/>
              </a:buClr>
              <a:buFont typeface="Wingdings" pitchFamily="2" charset="2"/>
              <a:buChar char="l"/>
            </a:pPr>
            <a:r>
              <a:rPr lang="zh-CN" dirty="0">
                <a:latin typeface="Arial" pitchFamily="34" charset="0"/>
                <a:ea typeface="楷体_GB2312" pitchFamily="49" charset="-122"/>
                <a:sym typeface="Symbol" pitchFamily="18" charset="2"/>
              </a:rPr>
              <a:t>将</a:t>
            </a:r>
            <a:r>
              <a:rPr lang="zh-CN" altLang="zh-CN" dirty="0">
                <a:latin typeface="Arial" pitchFamily="34" charset="0"/>
                <a:ea typeface="楷体_GB2312" pitchFamily="49" charset="-122"/>
                <a:sym typeface="Symbol" pitchFamily="18" charset="2"/>
              </a:rPr>
              <a:t>n</a:t>
            </a:r>
            <a:r>
              <a:rPr lang="zh-CN" dirty="0">
                <a:latin typeface="Arial" pitchFamily="34" charset="0"/>
                <a:ea typeface="楷体_GB2312" pitchFamily="49" charset="-122"/>
                <a:sym typeface="Symbol" pitchFamily="18" charset="2"/>
              </a:rPr>
              <a:t>个输入元素划分成</a:t>
            </a:r>
            <a:r>
              <a:rPr lang="zh-CN" altLang="zh-CN" dirty="0">
                <a:latin typeface="Arial" pitchFamily="34" charset="0"/>
                <a:ea typeface="楷体_GB2312" pitchFamily="49" charset="-122"/>
                <a:sym typeface="Symbol" pitchFamily="18" charset="2"/>
              </a:rPr>
              <a:t>n/5</a:t>
            </a:r>
            <a:r>
              <a:rPr lang="zh-CN" dirty="0">
                <a:latin typeface="Arial" pitchFamily="34" charset="0"/>
                <a:ea typeface="楷体_GB2312" pitchFamily="49" charset="-122"/>
                <a:sym typeface="Symbol" pitchFamily="18" charset="2"/>
              </a:rPr>
              <a:t>个组，每组</a:t>
            </a:r>
            <a:r>
              <a:rPr lang="zh-CN" altLang="zh-CN" dirty="0">
                <a:latin typeface="Arial" pitchFamily="34" charset="0"/>
                <a:ea typeface="楷体_GB2312" pitchFamily="49" charset="-122"/>
                <a:sym typeface="Symbol" pitchFamily="18" charset="2"/>
              </a:rPr>
              <a:t>5</a:t>
            </a:r>
            <a:r>
              <a:rPr lang="zh-CN" dirty="0">
                <a:latin typeface="Arial" pitchFamily="34" charset="0"/>
                <a:ea typeface="楷体_GB2312" pitchFamily="49" charset="-122"/>
                <a:sym typeface="Symbol" pitchFamily="18" charset="2"/>
              </a:rPr>
              <a:t>个元素，</a:t>
            </a:r>
            <a:r>
              <a:rPr lang="zh-CN" dirty="0">
                <a:highlight>
                  <a:srgbClr val="FFFF00"/>
                </a:highlight>
                <a:latin typeface="Arial" pitchFamily="34" charset="0"/>
                <a:ea typeface="楷体_GB2312" pitchFamily="49" charset="-122"/>
                <a:sym typeface="Symbol" pitchFamily="18" charset="2"/>
              </a:rPr>
              <a:t>只可能有一个组不是</a:t>
            </a:r>
            <a:r>
              <a:rPr lang="zh-CN" altLang="zh-CN" dirty="0">
                <a:highlight>
                  <a:srgbClr val="FFFF00"/>
                </a:highlight>
                <a:latin typeface="Arial" pitchFamily="34" charset="0"/>
                <a:ea typeface="楷体_GB2312" pitchFamily="49" charset="-122"/>
                <a:sym typeface="Symbol" pitchFamily="18" charset="2"/>
              </a:rPr>
              <a:t>5</a:t>
            </a:r>
            <a:r>
              <a:rPr lang="zh-CN" dirty="0">
                <a:highlight>
                  <a:srgbClr val="FFFF00"/>
                </a:highlight>
                <a:latin typeface="Arial" pitchFamily="34" charset="0"/>
                <a:ea typeface="楷体_GB2312" pitchFamily="49" charset="-122"/>
                <a:sym typeface="Symbol" pitchFamily="18" charset="2"/>
              </a:rPr>
              <a:t>个元素</a:t>
            </a:r>
            <a:r>
              <a:rPr lang="zh-CN" dirty="0">
                <a:latin typeface="Arial" pitchFamily="34" charset="0"/>
                <a:ea typeface="楷体_GB2312" pitchFamily="49" charset="-122"/>
                <a:sym typeface="Symbol" pitchFamily="18" charset="2"/>
              </a:rPr>
              <a:t>。用任意一种排序算法，将每组中的元素排好序，并取出每组的中位数，共</a:t>
            </a:r>
            <a:r>
              <a:rPr lang="zh-CN" altLang="zh-CN" dirty="0">
                <a:latin typeface="Arial" pitchFamily="34" charset="0"/>
                <a:ea typeface="楷体_GB2312" pitchFamily="49" charset="-122"/>
                <a:sym typeface="Symbol" pitchFamily="18" charset="2"/>
              </a:rPr>
              <a:t>n/5</a:t>
            </a:r>
            <a:r>
              <a:rPr lang="zh-CN" dirty="0">
                <a:latin typeface="Arial" pitchFamily="34" charset="0"/>
                <a:ea typeface="楷体_GB2312" pitchFamily="49" charset="-122"/>
                <a:sym typeface="Symbol" pitchFamily="18" charset="2"/>
              </a:rPr>
              <a:t>个。</a:t>
            </a:r>
          </a:p>
          <a:p>
            <a:pPr indent="269875">
              <a:buClr>
                <a:schemeClr val="accent2"/>
              </a:buClr>
              <a:buFont typeface="Wingdings" pitchFamily="2" charset="2"/>
              <a:buChar char="l"/>
            </a:pPr>
            <a:r>
              <a:rPr lang="zh-CN" dirty="0">
                <a:latin typeface="Arial" pitchFamily="34" charset="0"/>
                <a:ea typeface="楷体_GB2312" pitchFamily="49" charset="-122"/>
                <a:sym typeface="Symbol" pitchFamily="18" charset="2"/>
              </a:rPr>
              <a:t>递归调用</a:t>
            </a:r>
            <a:r>
              <a:rPr lang="zh-CN" altLang="zh-CN" b="1" dirty="0">
                <a:latin typeface="Arial" pitchFamily="34" charset="0"/>
                <a:ea typeface="楷体_GB2312" pitchFamily="49" charset="-122"/>
                <a:sym typeface="Symbol" pitchFamily="18" charset="2"/>
              </a:rPr>
              <a:t>select</a:t>
            </a:r>
            <a:r>
              <a:rPr lang="zh-CN" dirty="0">
                <a:latin typeface="Arial" pitchFamily="34" charset="0"/>
                <a:ea typeface="楷体_GB2312" pitchFamily="49" charset="-122"/>
                <a:sym typeface="Symbol" pitchFamily="18" charset="2"/>
              </a:rPr>
              <a:t>来找出这</a:t>
            </a:r>
            <a:r>
              <a:rPr lang="zh-CN" altLang="zh-CN" dirty="0">
                <a:latin typeface="Arial" pitchFamily="34" charset="0"/>
                <a:ea typeface="楷体_GB2312" pitchFamily="49" charset="-122"/>
              </a:rPr>
              <a:t>n/5</a:t>
            </a:r>
            <a:r>
              <a:rPr lang="zh-CN" altLang="zh-CN" dirty="0">
                <a:latin typeface="Arial" pitchFamily="34" charset="0"/>
                <a:ea typeface="楷体_GB2312" pitchFamily="49" charset="-122"/>
                <a:sym typeface="Symbol" pitchFamily="18" charset="2"/>
              </a:rPr>
              <a:t></a:t>
            </a:r>
            <a:r>
              <a:rPr lang="zh-CN" dirty="0">
                <a:latin typeface="Arial" pitchFamily="34" charset="0"/>
                <a:ea typeface="楷体_GB2312" pitchFamily="49" charset="-122"/>
              </a:rPr>
              <a:t>个元素的中位数。如果</a:t>
            </a:r>
            <a:r>
              <a:rPr lang="zh-CN" dirty="0">
                <a:latin typeface="Arial" pitchFamily="34" charset="0"/>
                <a:ea typeface="楷体_GB2312" pitchFamily="49" charset="-122"/>
                <a:sym typeface="Symbol" pitchFamily="18" charset="2"/>
              </a:rPr>
              <a:t></a:t>
            </a:r>
            <a:r>
              <a:rPr lang="zh-CN" altLang="zh-CN" dirty="0">
                <a:latin typeface="Arial" pitchFamily="34" charset="0"/>
                <a:ea typeface="楷体_GB2312" pitchFamily="49" charset="-122"/>
              </a:rPr>
              <a:t>n/5</a:t>
            </a:r>
            <a:r>
              <a:rPr lang="zh-CN" altLang="zh-CN" dirty="0">
                <a:latin typeface="Arial" pitchFamily="34" charset="0"/>
                <a:ea typeface="楷体_GB2312" pitchFamily="49" charset="-122"/>
                <a:sym typeface="Symbol" pitchFamily="18" charset="2"/>
              </a:rPr>
              <a:t></a:t>
            </a:r>
            <a:r>
              <a:rPr lang="zh-CN" dirty="0">
                <a:latin typeface="Arial" pitchFamily="34" charset="0"/>
                <a:ea typeface="楷体_GB2312" pitchFamily="49" charset="-122"/>
              </a:rPr>
              <a:t>是偶数，就找它的</a:t>
            </a:r>
            <a:r>
              <a:rPr lang="zh-CN" altLang="zh-CN" dirty="0">
                <a:highlight>
                  <a:srgbClr val="FFFF00"/>
                </a:highlight>
                <a:latin typeface="Arial" pitchFamily="34" charset="0"/>
                <a:ea typeface="楷体_GB2312" pitchFamily="49" charset="-122"/>
                <a:sym typeface="Symbol" pitchFamily="18" charset="2"/>
              </a:rPr>
              <a:t>2</a:t>
            </a:r>
            <a:r>
              <a:rPr lang="zh-CN" dirty="0">
                <a:highlight>
                  <a:srgbClr val="FFFF00"/>
                </a:highlight>
                <a:latin typeface="Arial" pitchFamily="34" charset="0"/>
                <a:ea typeface="楷体_GB2312" pitchFamily="49" charset="-122"/>
                <a:sym typeface="Symbol" pitchFamily="18" charset="2"/>
              </a:rPr>
              <a:t>个中位数中较大的一个</a:t>
            </a:r>
            <a:r>
              <a:rPr lang="zh-CN" dirty="0">
                <a:latin typeface="Arial" pitchFamily="34" charset="0"/>
                <a:ea typeface="楷体_GB2312" pitchFamily="49" charset="-122"/>
                <a:sym typeface="Symbol" pitchFamily="18" charset="2"/>
              </a:rPr>
              <a:t>。以这个元素作为划分基准。</a:t>
            </a:r>
          </a:p>
        </p:txBody>
      </p:sp>
      <p:sp>
        <p:nvSpPr>
          <p:cNvPr id="40964" name="Rectangle 6"/>
          <p:cNvSpPr>
            <a:spLocks noChangeArrowheads="1"/>
          </p:cNvSpPr>
          <p:nvPr/>
        </p:nvSpPr>
        <p:spPr bwMode="auto">
          <a:xfrm>
            <a:off x="6842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400">
                <a:effectLst>
                  <a:outerShdw blurRad="38100" dist="38100" dir="2700000" algn="tl">
                    <a:srgbClr val="C0C0C0"/>
                  </a:outerShdw>
                </a:effectLst>
                <a:latin typeface="黑体" pitchFamily="49" charset="-122"/>
                <a:ea typeface="黑体" pitchFamily="49" charset="-122"/>
              </a:rPr>
              <a:t>线性时间选择</a:t>
            </a:r>
          </a:p>
        </p:txBody>
      </p:sp>
    </p:spTree>
    <p:extLst>
      <p:ext uri="{BB962C8B-B14F-4D97-AF65-F5344CB8AC3E}">
        <p14:creationId xmlns:p14="http://schemas.microsoft.com/office/powerpoint/2010/main" val="174326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lnSpc>
                <a:spcPct val="150000"/>
              </a:lnSpc>
              <a:spcBef>
                <a:spcPts val="0"/>
              </a:spcBef>
              <a:buNone/>
            </a:pPr>
            <a:r>
              <a:rPr kumimoji="1" lang="en-US" altLang="zh-CN" sz="1800" dirty="0" err="1">
                <a:latin typeface="+mn-lt"/>
              </a:rPr>
              <a:t>int</a:t>
            </a:r>
            <a:r>
              <a:rPr kumimoji="1" lang="en-US" altLang="zh-CN" sz="1800" dirty="0">
                <a:latin typeface="+mn-lt"/>
              </a:rPr>
              <a:t> Select(</a:t>
            </a:r>
            <a:r>
              <a:rPr kumimoji="1" lang="en-US" altLang="zh-CN" sz="1800" dirty="0" err="1">
                <a:latin typeface="+mn-lt"/>
              </a:rPr>
              <a:t>int</a:t>
            </a:r>
            <a:r>
              <a:rPr kumimoji="1" lang="en-US" altLang="zh-CN" sz="1800" dirty="0">
                <a:latin typeface="+mn-lt"/>
              </a:rPr>
              <a:t> a[],  </a:t>
            </a:r>
            <a:r>
              <a:rPr kumimoji="1" lang="en-US" altLang="zh-CN" sz="1800" dirty="0" err="1">
                <a:latin typeface="+mn-lt"/>
              </a:rPr>
              <a:t>int</a:t>
            </a:r>
            <a:r>
              <a:rPr kumimoji="1" lang="en-US" altLang="zh-CN" sz="1800" dirty="0">
                <a:latin typeface="+mn-lt"/>
              </a:rPr>
              <a:t> start,  </a:t>
            </a:r>
            <a:r>
              <a:rPr kumimoji="1" lang="en-US" altLang="zh-CN" sz="1800" dirty="0" err="1">
                <a:latin typeface="+mn-lt"/>
              </a:rPr>
              <a:t>int</a:t>
            </a:r>
            <a:r>
              <a:rPr kumimoji="1" lang="en-US" altLang="zh-CN" sz="1800" dirty="0">
                <a:latin typeface="+mn-lt"/>
              </a:rPr>
              <a:t> end,  </a:t>
            </a:r>
            <a:r>
              <a:rPr kumimoji="1" lang="en-US" altLang="zh-CN" sz="1800" dirty="0" err="1">
                <a:latin typeface="+mn-lt"/>
              </a:rPr>
              <a:t>int</a:t>
            </a:r>
            <a:r>
              <a:rPr kumimoji="1" lang="en-US" altLang="zh-CN" sz="1800" dirty="0">
                <a:latin typeface="+mn-lt"/>
              </a:rPr>
              <a:t> k) {</a:t>
            </a:r>
          </a:p>
          <a:p>
            <a:pPr marL="0" indent="0" eaLnBrk="1" hangingPunct="1">
              <a:lnSpc>
                <a:spcPct val="150000"/>
              </a:lnSpc>
              <a:spcBef>
                <a:spcPts val="0"/>
              </a:spcBef>
              <a:buNone/>
            </a:pPr>
            <a:r>
              <a:rPr kumimoji="1" lang="en-US" altLang="zh-CN" sz="1800" dirty="0">
                <a:latin typeface="+mn-lt"/>
              </a:rPr>
              <a:t>      if (end-start&lt;</a:t>
            </a:r>
            <a:r>
              <a:rPr kumimoji="1" lang="en-US" altLang="zh-CN" sz="1800" dirty="0">
                <a:solidFill>
                  <a:srgbClr val="FF0000"/>
                </a:solidFill>
                <a:latin typeface="+mn-lt"/>
              </a:rPr>
              <a:t>30</a:t>
            </a:r>
            <a:r>
              <a:rPr kumimoji="1" lang="en-US" altLang="zh-CN" sz="1800" dirty="0">
                <a:latin typeface="+mn-lt"/>
              </a:rPr>
              <a:t>) {</a:t>
            </a:r>
          </a:p>
          <a:p>
            <a:pPr marL="0" indent="0" eaLnBrk="1" hangingPunct="1">
              <a:lnSpc>
                <a:spcPct val="150000"/>
              </a:lnSpc>
              <a:spcBef>
                <a:spcPts val="0"/>
              </a:spcBef>
              <a:buNone/>
            </a:pPr>
            <a:r>
              <a:rPr kumimoji="1" lang="en-US" altLang="zh-CN" sz="1800" dirty="0">
                <a:latin typeface="+mn-lt"/>
              </a:rPr>
              <a:t>          </a:t>
            </a:r>
            <a:r>
              <a:rPr kumimoji="1" lang="zh-CN" altLang="en-US" sz="1800" dirty="0">
                <a:latin typeface="+mn-lt"/>
              </a:rPr>
              <a:t>用某个简单排序算法对数组</a:t>
            </a:r>
            <a:r>
              <a:rPr kumimoji="1" lang="en-US" altLang="zh-CN" sz="1800" dirty="0">
                <a:latin typeface="+mn-lt"/>
              </a:rPr>
              <a:t>a[</a:t>
            </a:r>
            <a:r>
              <a:rPr kumimoji="1" lang="en-US" altLang="zh-CN" sz="1800" dirty="0" err="1">
                <a:latin typeface="+mn-lt"/>
              </a:rPr>
              <a:t>start:end</a:t>
            </a:r>
            <a:r>
              <a:rPr kumimoji="1" lang="en-US" altLang="zh-CN" sz="1800" dirty="0">
                <a:latin typeface="+mn-lt"/>
              </a:rPr>
              <a:t>]</a:t>
            </a:r>
            <a:r>
              <a:rPr kumimoji="1" lang="zh-CN" altLang="en-US" sz="1800" dirty="0">
                <a:latin typeface="+mn-lt"/>
              </a:rPr>
              <a:t>排序</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return a[start+k-1];</a:t>
            </a:r>
          </a:p>
          <a:p>
            <a:pPr marL="0" indent="0" eaLnBrk="1" hangingPunct="1">
              <a:lnSpc>
                <a:spcPct val="150000"/>
              </a:lnSpc>
              <a:spcBef>
                <a:spcPts val="0"/>
              </a:spcBef>
              <a:buNone/>
            </a:pPr>
            <a:r>
              <a:rPr kumimoji="1" lang="en-US" altLang="zh-CN" sz="1800" dirty="0">
                <a:latin typeface="+mn-lt"/>
              </a:rPr>
              <a:t>      }</a:t>
            </a:r>
          </a:p>
          <a:p>
            <a:pPr marL="0" indent="0" eaLnBrk="1" hangingPunct="1">
              <a:lnSpc>
                <a:spcPct val="150000"/>
              </a:lnSpc>
              <a:spcBef>
                <a:spcPts val="0"/>
              </a:spcBef>
              <a:buNone/>
            </a:pPr>
            <a:r>
              <a:rPr kumimoji="1" lang="en-US" altLang="zh-CN" sz="1800" dirty="0">
                <a:latin typeface="+mn-lt"/>
              </a:rPr>
              <a:t>      for ( </a:t>
            </a:r>
            <a:r>
              <a:rPr kumimoji="1" lang="en-US" altLang="zh-CN" sz="1800" dirty="0" err="1">
                <a:latin typeface="+mn-lt"/>
              </a:rPr>
              <a:t>int</a:t>
            </a:r>
            <a:r>
              <a:rPr kumimoji="1" lang="en-US" altLang="zh-CN" sz="1800" dirty="0">
                <a:latin typeface="+mn-lt"/>
              </a:rPr>
              <a:t> </a:t>
            </a:r>
            <a:r>
              <a:rPr kumimoji="1" lang="en-US" altLang="zh-CN" sz="1800" dirty="0" err="1">
                <a:latin typeface="+mn-lt"/>
              </a:rPr>
              <a:t>i</a:t>
            </a:r>
            <a:r>
              <a:rPr kumimoji="1" lang="en-US" altLang="zh-CN" sz="1800" dirty="0">
                <a:latin typeface="+mn-lt"/>
              </a:rPr>
              <a:t> = 0; </a:t>
            </a:r>
            <a:r>
              <a:rPr kumimoji="1" lang="en-US" altLang="zh-CN" sz="1800" dirty="0" err="1">
                <a:latin typeface="+mn-lt"/>
              </a:rPr>
              <a:t>i</a:t>
            </a:r>
            <a:r>
              <a:rPr kumimoji="1" lang="en-US" altLang="zh-CN" sz="1800" dirty="0">
                <a:latin typeface="+mn-lt"/>
              </a:rPr>
              <a:t>&lt;=(end-start-4)/5; </a:t>
            </a:r>
            <a:r>
              <a:rPr kumimoji="1" lang="en-US" altLang="zh-CN" sz="1800" dirty="0" err="1">
                <a:latin typeface="+mn-lt"/>
              </a:rPr>
              <a:t>i</a:t>
            </a:r>
            <a:r>
              <a:rPr kumimoji="1" lang="en-US" altLang="zh-CN" sz="1800" dirty="0">
                <a:latin typeface="+mn-lt"/>
              </a:rPr>
              <a:t>++ ) {</a:t>
            </a:r>
          </a:p>
          <a:p>
            <a:pPr marL="0" indent="0" eaLnBrk="1" hangingPunct="1">
              <a:lnSpc>
                <a:spcPct val="150000"/>
              </a:lnSpc>
              <a:spcBef>
                <a:spcPts val="0"/>
              </a:spcBef>
              <a:buNone/>
            </a:pPr>
            <a:r>
              <a:rPr kumimoji="1" lang="en-US" altLang="zh-CN" sz="1800" dirty="0">
                <a:latin typeface="+mn-lt"/>
              </a:rPr>
              <a:t>          </a:t>
            </a:r>
            <a:r>
              <a:rPr kumimoji="1" lang="zh-CN" altLang="en-US" sz="1800" dirty="0">
                <a:latin typeface="+mn-lt"/>
              </a:rPr>
              <a:t>将</a:t>
            </a:r>
            <a:r>
              <a:rPr kumimoji="1" lang="en-US" altLang="zh-CN" sz="1800" dirty="0">
                <a:latin typeface="+mn-lt"/>
              </a:rPr>
              <a:t>a[start+5*</a:t>
            </a:r>
            <a:r>
              <a:rPr kumimoji="1" lang="en-US" altLang="zh-CN" sz="1800" dirty="0" err="1">
                <a:latin typeface="+mn-lt"/>
              </a:rPr>
              <a:t>i</a:t>
            </a:r>
            <a:r>
              <a:rPr kumimoji="1" lang="en-US" altLang="zh-CN" sz="1800" dirty="0">
                <a:latin typeface="+mn-lt"/>
              </a:rPr>
              <a:t>]</a:t>
            </a:r>
            <a:r>
              <a:rPr kumimoji="1" lang="zh-CN" altLang="en-US" sz="1800" dirty="0">
                <a:latin typeface="+mn-lt"/>
              </a:rPr>
              <a:t>至</a:t>
            </a:r>
            <a:r>
              <a:rPr kumimoji="1" lang="en-US" altLang="zh-CN" sz="1800" dirty="0">
                <a:latin typeface="+mn-lt"/>
              </a:rPr>
              <a:t>a[start+5*i+4]</a:t>
            </a:r>
            <a:r>
              <a:rPr kumimoji="1" lang="zh-CN" altLang="en-US" sz="1800" dirty="0">
                <a:latin typeface="+mn-lt"/>
              </a:rPr>
              <a:t>的第</a:t>
            </a:r>
            <a:r>
              <a:rPr kumimoji="1" lang="en-US" altLang="zh-CN" sz="1800" dirty="0">
                <a:latin typeface="+mn-lt"/>
              </a:rPr>
              <a:t>3</a:t>
            </a:r>
            <a:r>
              <a:rPr kumimoji="1" lang="zh-CN" altLang="en-US" sz="1800" dirty="0">
                <a:latin typeface="+mn-lt"/>
              </a:rPr>
              <a:t>小元素与</a:t>
            </a:r>
            <a:r>
              <a:rPr kumimoji="1" lang="en-US" altLang="zh-CN" sz="1800" dirty="0">
                <a:latin typeface="+mn-lt"/>
              </a:rPr>
              <a:t>a[</a:t>
            </a:r>
            <a:r>
              <a:rPr kumimoji="1" lang="en-US" altLang="zh-CN" sz="1800" dirty="0" err="1">
                <a:latin typeface="+mn-lt"/>
              </a:rPr>
              <a:t>start+i</a:t>
            </a:r>
            <a:r>
              <a:rPr kumimoji="1" lang="en-US" altLang="zh-CN" sz="1800" dirty="0">
                <a:latin typeface="+mn-lt"/>
              </a:rPr>
              <a:t>]</a:t>
            </a:r>
            <a:r>
              <a:rPr kumimoji="1" lang="zh-CN" altLang="en-US" sz="1800" dirty="0">
                <a:latin typeface="+mn-lt"/>
              </a:rPr>
              <a:t>交换位置</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  //</a:t>
            </a:r>
            <a:r>
              <a:rPr kumimoji="1" lang="zh-CN" altLang="en-US" sz="1800" dirty="0"/>
              <a:t>找中位数的中位数，</a:t>
            </a:r>
            <a:r>
              <a:rPr kumimoji="1" lang="en-US" altLang="zh-CN" sz="1800" dirty="0"/>
              <a:t>end-start-4</a:t>
            </a:r>
            <a:r>
              <a:rPr kumimoji="1" lang="zh-CN" altLang="en-US" sz="1800" dirty="0"/>
              <a:t>即</a:t>
            </a:r>
            <a:r>
              <a:rPr kumimoji="1" lang="en-US" altLang="zh-CN" sz="1800" dirty="0"/>
              <a:t>n-5</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x = Select(a, start, start+(end-start-4)/5, (end-start-4)/10);</a:t>
            </a: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a:t>
            </a:r>
            <a:r>
              <a:rPr kumimoji="1" lang="en-US" altLang="zh-CN" sz="1800" dirty="0" err="1">
                <a:latin typeface="+mn-lt"/>
              </a:rPr>
              <a:t>i</a:t>
            </a:r>
            <a:r>
              <a:rPr kumimoji="1" lang="en-US" altLang="zh-CN" sz="1800" dirty="0">
                <a:latin typeface="+mn-lt"/>
              </a:rPr>
              <a:t> = Partition(a, start, end, x);  </a:t>
            </a:r>
            <a:r>
              <a:rPr kumimoji="1" lang="en-US" altLang="zh-CN" sz="1800" dirty="0"/>
              <a:t>// </a:t>
            </a:r>
            <a:r>
              <a:rPr kumimoji="1" lang="zh-CN" altLang="en-US" sz="1800" dirty="0"/>
              <a:t>划分元位置</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n = i-start+1;  // </a:t>
            </a:r>
            <a:r>
              <a:rPr kumimoji="1" lang="zh-CN" altLang="en-US" sz="1800" dirty="0">
                <a:latin typeface="+mn-lt"/>
              </a:rPr>
              <a:t>划分元左边的数组长度</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(k&lt;=n) return Select(a, start, </a:t>
            </a:r>
            <a:r>
              <a:rPr kumimoji="1" lang="en-US" altLang="zh-CN" sz="1800" dirty="0" err="1">
                <a:latin typeface="+mn-lt"/>
              </a:rPr>
              <a:t>i</a:t>
            </a:r>
            <a:r>
              <a:rPr kumimoji="1" lang="en-US" altLang="zh-CN" sz="1800" dirty="0">
                <a:latin typeface="+mn-lt"/>
              </a:rPr>
              <a:t>, k);  // </a:t>
            </a:r>
            <a:r>
              <a:rPr kumimoji="1" lang="zh-CN" altLang="en-US" sz="1800" dirty="0">
                <a:latin typeface="+mn-lt"/>
              </a:rPr>
              <a:t>在左边寻找第</a:t>
            </a:r>
            <a:r>
              <a:rPr kumimoji="1" lang="en-US" altLang="zh-CN" sz="1800" dirty="0">
                <a:latin typeface="+mn-lt"/>
              </a:rPr>
              <a:t>k</a:t>
            </a:r>
            <a:r>
              <a:rPr kumimoji="1" lang="zh-CN" altLang="en-US" sz="1800" dirty="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else return Select(a, i+1, end, k-n);    // </a:t>
            </a:r>
            <a:r>
              <a:rPr kumimoji="1" lang="zh-CN" altLang="en-US" sz="1800" dirty="0">
                <a:latin typeface="+mn-lt"/>
              </a:rPr>
              <a:t>在右边寻找第</a:t>
            </a:r>
            <a:r>
              <a:rPr kumimoji="1" lang="en-US" altLang="zh-CN" sz="1800" dirty="0">
                <a:latin typeface="+mn-lt"/>
              </a:rPr>
              <a:t>k-j</a:t>
            </a:r>
            <a:r>
              <a:rPr kumimoji="1" lang="zh-CN" altLang="en-US" sz="1800" dirty="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rPr>
              <a:t>线性时间选择</a:t>
            </a:r>
          </a:p>
        </p:txBody>
      </p:sp>
      <p:grpSp>
        <p:nvGrpSpPr>
          <p:cNvPr id="4" name="Group 4"/>
          <p:cNvGrpSpPr>
            <a:grpSpLocks/>
          </p:cNvGrpSpPr>
          <p:nvPr/>
        </p:nvGrpSpPr>
        <p:grpSpPr bwMode="auto">
          <a:xfrm>
            <a:off x="6228184" y="980728"/>
            <a:ext cx="6988175" cy="1749425"/>
            <a:chOff x="1" y="203"/>
            <a:chExt cx="4402" cy="1102"/>
          </a:xfrm>
        </p:grpSpPr>
        <p:sp>
          <p:nvSpPr>
            <p:cNvPr id="5" name="AutoShape 7"/>
            <p:cNvSpPr>
              <a:spLocks noChangeArrowheads="1"/>
            </p:cNvSpPr>
            <p:nvPr/>
          </p:nvSpPr>
          <p:spPr bwMode="auto">
            <a:xfrm>
              <a:off x="1" y="203"/>
              <a:ext cx="4402" cy="1102"/>
            </a:xfrm>
            <a:prstGeom prst="roundRect">
              <a:avLst>
                <a:gd name="adj" fmla="val 16667"/>
              </a:avLst>
            </a:prstGeom>
            <a:solidFill>
              <a:schemeClr val="bg1"/>
            </a:solidFill>
            <a:ln w="38100" cmpd="sng">
              <a:solidFill>
                <a:srgbClr val="063DE8"/>
              </a:solidFill>
              <a:round/>
              <a:headEnd/>
              <a:tailEnd/>
            </a:ln>
          </p:spPr>
          <p:txBody>
            <a:bodyPr>
              <a:spAutoFit/>
            </a:bodyPr>
            <a:lstStyle/>
            <a:p>
              <a:pPr eaLnBrk="0" hangingPunct="0"/>
              <a:r>
                <a:rPr lang="zh-CN" b="1" dirty="0">
                  <a:latin typeface="Arial" pitchFamily="34" charset="0"/>
                  <a:ea typeface="黑体" pitchFamily="49" charset="-122"/>
                </a:rPr>
                <a:t>复杂度分析</a:t>
              </a:r>
            </a:p>
            <a:p>
              <a:pPr eaLnBrk="0" hangingPunct="0"/>
              <a:endParaRPr lang="zh-CN" b="1" dirty="0">
                <a:effectLst>
                  <a:outerShdw blurRad="38100" dist="38100" dir="2700000" algn="tl">
                    <a:srgbClr val="C0C0C0"/>
                  </a:outerShdw>
                </a:effectLst>
                <a:latin typeface="Arial" pitchFamily="34" charset="0"/>
                <a:ea typeface="黑体" pitchFamily="49" charset="-122"/>
              </a:endParaRPr>
            </a:p>
            <a:p>
              <a:pPr eaLnBrk="0" hangingPunct="0"/>
              <a:endParaRPr lang="zh-CN" b="1" dirty="0">
                <a:latin typeface="Arial" pitchFamily="34" charset="0"/>
              </a:endParaRPr>
            </a:p>
            <a:p>
              <a:pPr algn="ctr" eaLnBrk="0" hangingPunct="0"/>
              <a:r>
                <a:rPr lang="zh-CN" altLang="zh-CN" dirty="0">
                  <a:latin typeface="Arial" pitchFamily="34" charset="0"/>
                </a:rPr>
                <a:t>T(n)=</a:t>
              </a:r>
              <a:r>
                <a:rPr lang="zh-CN" altLang="zh-CN" b="1" dirty="0">
                  <a:latin typeface="Arial" pitchFamily="34" charset="0"/>
                </a:rPr>
                <a:t>O(n)</a:t>
              </a:r>
              <a:endParaRPr lang="zh-CN" altLang="zh-CN" b="1" dirty="0">
                <a:solidFill>
                  <a:srgbClr val="FF0000"/>
                </a:solidFill>
                <a:latin typeface="Arial" pitchFamily="34" charset="0"/>
                <a:ea typeface="楷体_GB2312" pitchFamily="49" charset="-122"/>
                <a:sym typeface="Wingdings" pitchFamily="2" charset="2"/>
              </a:endParaRPr>
            </a:p>
          </p:txBody>
        </p:sp>
        <p:graphicFrame>
          <p:nvGraphicFramePr>
            <p:cNvPr id="6" name="Object 6"/>
            <p:cNvGraphicFramePr>
              <a:graphicFrameLocks noChangeAspect="1"/>
            </p:cNvGraphicFramePr>
            <p:nvPr/>
          </p:nvGraphicFramePr>
          <p:xfrm>
            <a:off x="998" y="227"/>
            <a:ext cx="2948" cy="563"/>
          </p:xfrm>
          <a:graphic>
            <a:graphicData uri="http://schemas.openxmlformats.org/presentationml/2006/ole">
              <mc:AlternateContent xmlns:mc="http://schemas.openxmlformats.org/markup-compatibility/2006">
                <mc:Choice xmlns:v="urn:schemas-microsoft-com:vml" Requires="v">
                  <p:oleObj spid="_x0000_s9222" r:id="rId4" imgW="2540317" imgH="482917" progId="Equation.3">
                    <p:embed/>
                  </p:oleObj>
                </mc:Choice>
                <mc:Fallback>
                  <p:oleObj r:id="rId4" imgW="2540317" imgH="4829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 y="227"/>
                          <a:ext cx="2948"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058519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6674">
                                            <p:txEl>
                                              <p:pRg st="2" end="2"/>
                                            </p:txEl>
                                          </p:spTgt>
                                        </p:tgtEl>
                                        <p:attrNameLst>
                                          <p:attrName>style.visibility</p:attrName>
                                        </p:attrNameLst>
                                      </p:cBhvr>
                                      <p:to>
                                        <p:strVal val="visible"/>
                                      </p:to>
                                    </p:set>
                                    <p:animEffect transition="in" filter="wipe(left)">
                                      <p:cBhvr>
                                        <p:cTn id="15" dur="500"/>
                                        <p:tgtEl>
                                          <p:spTgt spid="79667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6674">
                                            <p:txEl>
                                              <p:pRg st="3" end="3"/>
                                            </p:txEl>
                                          </p:spTgt>
                                        </p:tgtEl>
                                        <p:attrNameLst>
                                          <p:attrName>style.visibility</p:attrName>
                                        </p:attrNameLst>
                                      </p:cBhvr>
                                      <p:to>
                                        <p:strVal val="visible"/>
                                      </p:to>
                                    </p:set>
                                    <p:animEffect transition="in" filter="wipe(left)">
                                      <p:cBhvr>
                                        <p:cTn id="19" dur="500"/>
                                        <p:tgtEl>
                                          <p:spTgt spid="796674">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96674">
                                            <p:txEl>
                                              <p:pRg st="4" end="4"/>
                                            </p:txEl>
                                          </p:spTgt>
                                        </p:tgtEl>
                                        <p:attrNameLst>
                                          <p:attrName>style.visibility</p:attrName>
                                        </p:attrNameLst>
                                      </p:cBhvr>
                                      <p:to>
                                        <p:strVal val="visible"/>
                                      </p:to>
                                    </p:set>
                                    <p:animEffect transition="in" filter="wipe(left)">
                                      <p:cBhvr>
                                        <p:cTn id="23" dur="500"/>
                                        <p:tgtEl>
                                          <p:spTgt spid="796674">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96674">
                                            <p:txEl>
                                              <p:pRg st="5" end="5"/>
                                            </p:txEl>
                                          </p:spTgt>
                                        </p:tgtEl>
                                        <p:attrNameLst>
                                          <p:attrName>style.visibility</p:attrName>
                                        </p:attrNameLst>
                                      </p:cBhvr>
                                      <p:to>
                                        <p:strVal val="visible"/>
                                      </p:to>
                                    </p:set>
                                    <p:animEffect transition="in" filter="wipe(left)">
                                      <p:cBhvr>
                                        <p:cTn id="27" dur="500"/>
                                        <p:tgtEl>
                                          <p:spTgt spid="796674">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6674">
                                            <p:txEl>
                                              <p:pRg st="6" end="6"/>
                                            </p:txEl>
                                          </p:spTgt>
                                        </p:tgtEl>
                                        <p:attrNameLst>
                                          <p:attrName>style.visibility</p:attrName>
                                        </p:attrNameLst>
                                      </p:cBhvr>
                                      <p:to>
                                        <p:strVal val="visible"/>
                                      </p:to>
                                    </p:set>
                                    <p:animEffect transition="in" filter="wipe(left)">
                                      <p:cBhvr>
                                        <p:cTn id="31" dur="500"/>
                                        <p:tgtEl>
                                          <p:spTgt spid="79667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6674">
                                            <p:txEl>
                                              <p:pRg st="7" end="7"/>
                                            </p:txEl>
                                          </p:spTgt>
                                        </p:tgtEl>
                                        <p:attrNameLst>
                                          <p:attrName>style.visibility</p:attrName>
                                        </p:attrNameLst>
                                      </p:cBhvr>
                                      <p:to>
                                        <p:strVal val="visible"/>
                                      </p:to>
                                    </p:set>
                                    <p:animEffect transition="in" filter="wipe(left)">
                                      <p:cBhvr>
                                        <p:cTn id="36" dur="500"/>
                                        <p:tgtEl>
                                          <p:spTgt spid="796674">
                                            <p:txEl>
                                              <p:pRg st="7" end="7"/>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96674">
                                            <p:txEl>
                                              <p:pRg st="8" end="8"/>
                                            </p:txEl>
                                          </p:spTgt>
                                        </p:tgtEl>
                                        <p:attrNameLst>
                                          <p:attrName>style.visibility</p:attrName>
                                        </p:attrNameLst>
                                      </p:cBhvr>
                                      <p:to>
                                        <p:strVal val="visible"/>
                                      </p:to>
                                    </p:set>
                                    <p:animEffect transition="in" filter="wipe(left)">
                                      <p:cBhvr>
                                        <p:cTn id="40" dur="500"/>
                                        <p:tgtEl>
                                          <p:spTgt spid="796674">
                                            <p:txEl>
                                              <p:pRg st="8" end="8"/>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796674">
                                            <p:txEl>
                                              <p:pRg st="9" end="9"/>
                                            </p:txEl>
                                          </p:spTgt>
                                        </p:tgtEl>
                                        <p:attrNameLst>
                                          <p:attrName>style.visibility</p:attrName>
                                        </p:attrNameLst>
                                      </p:cBhvr>
                                      <p:to>
                                        <p:strVal val="visible"/>
                                      </p:to>
                                    </p:set>
                                    <p:animEffect transition="in" filter="wipe(left)">
                                      <p:cBhvr>
                                        <p:cTn id="44" dur="500"/>
                                        <p:tgtEl>
                                          <p:spTgt spid="796674">
                                            <p:txEl>
                                              <p:pRg st="9" end="9"/>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796674">
                                            <p:txEl>
                                              <p:pRg st="10" end="10"/>
                                            </p:txEl>
                                          </p:spTgt>
                                        </p:tgtEl>
                                        <p:attrNameLst>
                                          <p:attrName>style.visibility</p:attrName>
                                        </p:attrNameLst>
                                      </p:cBhvr>
                                      <p:to>
                                        <p:strVal val="visible"/>
                                      </p:to>
                                    </p:set>
                                    <p:animEffect transition="in" filter="wipe(left)">
                                      <p:cBhvr>
                                        <p:cTn id="48" dur="500"/>
                                        <p:tgtEl>
                                          <p:spTgt spid="796674">
                                            <p:txEl>
                                              <p:pRg st="10" end="10"/>
                                            </p:txEl>
                                          </p:spTgt>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796674">
                                            <p:txEl>
                                              <p:pRg st="11" end="11"/>
                                            </p:txEl>
                                          </p:spTgt>
                                        </p:tgtEl>
                                        <p:attrNameLst>
                                          <p:attrName>style.visibility</p:attrName>
                                        </p:attrNameLst>
                                      </p:cBhvr>
                                      <p:to>
                                        <p:strVal val="visible"/>
                                      </p:to>
                                    </p:set>
                                    <p:animEffect transition="in" filter="wipe(left)">
                                      <p:cBhvr>
                                        <p:cTn id="52" dur="500"/>
                                        <p:tgtEl>
                                          <p:spTgt spid="796674">
                                            <p:txEl>
                                              <p:pRg st="11" end="11"/>
                                            </p:txEl>
                                          </p:spTgt>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796674">
                                            <p:txEl>
                                              <p:pRg st="12" end="12"/>
                                            </p:txEl>
                                          </p:spTgt>
                                        </p:tgtEl>
                                        <p:attrNameLst>
                                          <p:attrName>style.visibility</p:attrName>
                                        </p:attrNameLst>
                                      </p:cBhvr>
                                      <p:to>
                                        <p:strVal val="visible"/>
                                      </p:to>
                                    </p:set>
                                    <p:animEffect transition="in" filter="wipe(left)">
                                      <p:cBhvr>
                                        <p:cTn id="56" dur="500"/>
                                        <p:tgtEl>
                                          <p:spTgt spid="796674">
                                            <p:txEl>
                                              <p:pRg st="12" end="12"/>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796674">
                                            <p:txEl>
                                              <p:pRg st="13" end="13"/>
                                            </p:txEl>
                                          </p:spTgt>
                                        </p:tgtEl>
                                        <p:attrNameLst>
                                          <p:attrName>style.visibility</p:attrName>
                                        </p:attrNameLst>
                                      </p:cBhvr>
                                      <p:to>
                                        <p:strVal val="visible"/>
                                      </p:to>
                                    </p:set>
                                    <p:animEffect transition="in" filter="wipe(left)">
                                      <p:cBhvr>
                                        <p:cTn id="60" dur="500"/>
                                        <p:tgtEl>
                                          <p:spTgt spid="796674">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44016" y="4005064"/>
            <a:ext cx="8964488" cy="280831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buSzPct val="100000"/>
            </a:pPr>
            <a:r>
              <a:rPr lang="zh-CN" altLang="en-US" sz="2400" kern="0"/>
              <a:t>分治算法策略</a:t>
            </a:r>
            <a:endParaRPr lang="en-US" altLang="zh-CN" sz="2400" kern="0"/>
          </a:p>
          <a:p>
            <a:pPr marL="900000" lvl="1">
              <a:lnSpc>
                <a:spcPct val="150000"/>
              </a:lnSpc>
              <a:spcBef>
                <a:spcPts val="0"/>
              </a:spcBef>
              <a:buSzPct val="70000"/>
              <a:buFont typeface="Wingdings" pitchFamily="2" charset="2"/>
              <a:buChar char="l"/>
            </a:pPr>
            <a:r>
              <a:rPr lang="zh-CN" altLang="en-US" sz="2400" b="0" kern="0">
                <a:latin typeface="+mn-lt"/>
              </a:rPr>
              <a:t>将所有的选手分为两半，</a:t>
            </a:r>
            <a:r>
              <a:rPr lang="en-US" altLang="zh-CN" sz="2400" b="0" kern="0">
                <a:latin typeface="+mn-lt"/>
              </a:rPr>
              <a:t>n</a:t>
            </a:r>
            <a:r>
              <a:rPr lang="zh-CN" altLang="en-US" sz="2400" b="0" kern="0">
                <a:latin typeface="+mn-lt"/>
              </a:rPr>
              <a:t>个选手的比赛日程表可以通过为</a:t>
            </a:r>
            <a:r>
              <a:rPr lang="en-US" altLang="zh-CN" sz="2400" b="0" kern="0">
                <a:latin typeface="+mn-lt"/>
              </a:rPr>
              <a:t>n/2</a:t>
            </a:r>
            <a:r>
              <a:rPr lang="zh-CN" altLang="en-US" sz="2400" b="0" kern="0">
                <a:latin typeface="+mn-lt"/>
              </a:rPr>
              <a:t>个选手设计的比赛日程表来决定</a:t>
            </a:r>
            <a:endParaRPr lang="en-US" altLang="zh-CN" sz="2400" b="0" kern="0">
              <a:latin typeface="+mn-lt"/>
            </a:endParaRPr>
          </a:p>
          <a:p>
            <a:pPr marL="900000" lvl="1">
              <a:lnSpc>
                <a:spcPct val="150000"/>
              </a:lnSpc>
              <a:spcBef>
                <a:spcPts val="0"/>
              </a:spcBef>
              <a:buSzPct val="70000"/>
              <a:buFont typeface="Wingdings" pitchFamily="2" charset="2"/>
              <a:buChar char="l"/>
            </a:pPr>
            <a:r>
              <a:rPr lang="zh-CN" altLang="en-US" sz="2400" b="0" kern="0">
                <a:latin typeface="+mn-lt"/>
              </a:rPr>
              <a:t>递归地用对选手进行分割，直到只剩下</a:t>
            </a:r>
            <a:r>
              <a:rPr lang="en-US" altLang="zh-CN" sz="2400" b="0" kern="0">
                <a:latin typeface="+mn-lt"/>
              </a:rPr>
              <a:t>2</a:t>
            </a:r>
            <a:r>
              <a:rPr lang="zh-CN" altLang="en-US" sz="2400" b="0" kern="0">
                <a:latin typeface="+mn-lt"/>
              </a:rPr>
              <a:t>个选手时，只要让这</a:t>
            </a:r>
            <a:r>
              <a:rPr lang="en-US" altLang="zh-CN" sz="2400" b="0" kern="0">
                <a:latin typeface="+mn-lt"/>
              </a:rPr>
              <a:t>2</a:t>
            </a:r>
            <a:r>
              <a:rPr lang="zh-CN" altLang="en-US" sz="2400" b="0" kern="0">
                <a:latin typeface="+mn-lt"/>
              </a:rPr>
              <a:t>个选手进行比赛就可以了</a:t>
            </a:r>
            <a:endParaRPr lang="zh-CN" altLang="en-US" sz="2400" b="0" kern="0" dirty="0">
              <a:latin typeface="+mn-lt"/>
            </a:endParaRPr>
          </a:p>
        </p:txBody>
      </p:sp>
      <p:sp>
        <p:nvSpPr>
          <p:cNvPr id="4"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循环赛日程表问题</a:t>
            </a:r>
          </a:p>
        </p:txBody>
      </p:sp>
      <p:graphicFrame>
        <p:nvGraphicFramePr>
          <p:cNvPr id="5" name="Group 1018"/>
          <p:cNvGraphicFramePr>
            <a:graphicFrameLocks noGrp="1"/>
          </p:cNvGraphicFramePr>
          <p:nvPr>
            <p:extLst>
              <p:ext uri="{D42A27DB-BD31-4B8C-83A1-F6EECF244321}">
                <p14:modId xmlns:p14="http://schemas.microsoft.com/office/powerpoint/2010/main" val="2201768044"/>
              </p:ext>
            </p:extLst>
          </p:nvPr>
        </p:nvGraphicFramePr>
        <p:xfrm>
          <a:off x="1943708" y="790104"/>
          <a:ext cx="5256584" cy="3214112"/>
        </p:xfrm>
        <a:graphic>
          <a:graphicData uri="http://schemas.openxmlformats.org/drawingml/2006/table">
            <a:tbl>
              <a:tblPr/>
              <a:tblGrid>
                <a:gridCol w="657964">
                  <a:extLst>
                    <a:ext uri="{9D8B030D-6E8A-4147-A177-3AD203B41FA5}">
                      <a16:colId xmlns:a16="http://schemas.microsoft.com/office/drawing/2014/main" val="20000"/>
                    </a:ext>
                  </a:extLst>
                </a:gridCol>
                <a:gridCol w="656181">
                  <a:extLst>
                    <a:ext uri="{9D8B030D-6E8A-4147-A177-3AD203B41FA5}">
                      <a16:colId xmlns:a16="http://schemas.microsoft.com/office/drawing/2014/main" val="20001"/>
                    </a:ext>
                  </a:extLst>
                </a:gridCol>
                <a:gridCol w="657966">
                  <a:extLst>
                    <a:ext uri="{9D8B030D-6E8A-4147-A177-3AD203B41FA5}">
                      <a16:colId xmlns:a16="http://schemas.microsoft.com/office/drawing/2014/main" val="20002"/>
                    </a:ext>
                  </a:extLst>
                </a:gridCol>
                <a:gridCol w="656181">
                  <a:extLst>
                    <a:ext uri="{9D8B030D-6E8A-4147-A177-3AD203B41FA5}">
                      <a16:colId xmlns:a16="http://schemas.microsoft.com/office/drawing/2014/main" val="20003"/>
                    </a:ext>
                  </a:extLst>
                </a:gridCol>
                <a:gridCol w="657964">
                  <a:extLst>
                    <a:ext uri="{9D8B030D-6E8A-4147-A177-3AD203B41FA5}">
                      <a16:colId xmlns:a16="http://schemas.microsoft.com/office/drawing/2014/main" val="20004"/>
                    </a:ext>
                  </a:extLst>
                </a:gridCol>
                <a:gridCol w="656181">
                  <a:extLst>
                    <a:ext uri="{9D8B030D-6E8A-4147-A177-3AD203B41FA5}">
                      <a16:colId xmlns:a16="http://schemas.microsoft.com/office/drawing/2014/main" val="20005"/>
                    </a:ext>
                  </a:extLst>
                </a:gridCol>
                <a:gridCol w="657966">
                  <a:extLst>
                    <a:ext uri="{9D8B030D-6E8A-4147-A177-3AD203B41FA5}">
                      <a16:colId xmlns:a16="http://schemas.microsoft.com/office/drawing/2014/main" val="20006"/>
                    </a:ext>
                  </a:extLst>
                </a:gridCol>
                <a:gridCol w="656181">
                  <a:extLst>
                    <a:ext uri="{9D8B030D-6E8A-4147-A177-3AD203B41FA5}">
                      <a16:colId xmlns:a16="http://schemas.microsoft.com/office/drawing/2014/main" val="20007"/>
                    </a:ext>
                  </a:extLst>
                </a:gridCol>
              </a:tblGrid>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5133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7E13DA85-1115-4381-AFBD-4193B2B8A96A}" type="slidenum">
              <a:rPr lang="zh-CN" altLang="zh-CN" sz="1200">
                <a:latin typeface="Garamond" pitchFamily="18" charset="0"/>
              </a:rPr>
              <a:pPr algn="r"/>
              <a:t>34</a:t>
            </a:fld>
            <a:endParaRPr lang="zh-CN" altLang="zh-CN" sz="1200">
              <a:latin typeface="Garamond" pitchFamily="18" charset="0"/>
            </a:endParaRPr>
          </a:p>
        </p:txBody>
      </p:sp>
      <p:sp>
        <p:nvSpPr>
          <p:cNvPr id="44035" name="Rectangle 2"/>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Char char="n"/>
            </a:pPr>
            <a:r>
              <a:rPr lang="zh-CN" sz="3200" b="1" dirty="0">
                <a:effectLst>
                  <a:outerShdw blurRad="38100" dist="38100" dir="2700000" algn="tl">
                    <a:srgbClr val="C0C0C0"/>
                  </a:outerShdw>
                </a:effectLst>
                <a:cs typeface="Times New Roman" pitchFamily="18" charset="0"/>
              </a:rPr>
              <a:t>基本思想</a:t>
            </a:r>
            <a:r>
              <a:rPr lang="zh-CN" sz="2800" b="1" dirty="0">
                <a:cs typeface="Times New Roman" pitchFamily="18" charset="0"/>
              </a:rPr>
              <a:t>：</a:t>
            </a:r>
          </a:p>
          <a:p>
            <a:pPr marL="342900" indent="-342900">
              <a:lnSpc>
                <a:spcPct val="125000"/>
              </a:lnSpc>
              <a:spcBef>
                <a:spcPct val="20000"/>
              </a:spcBef>
              <a:buClr>
                <a:schemeClr val="accent1"/>
              </a:buClr>
              <a:buSzPct val="65000"/>
              <a:buFont typeface="Wingdings" pitchFamily="2" charset="2"/>
              <a:buChar char="n"/>
            </a:pPr>
            <a:r>
              <a:rPr lang="zh-CN" sz="2800" b="1" dirty="0">
                <a:cs typeface="Times New Roman" pitchFamily="18" charset="0"/>
              </a:rPr>
              <a:t>       </a:t>
            </a:r>
            <a:r>
              <a:rPr lang="zh-CN" sz="2800" b="1" dirty="0">
                <a:latin typeface="微软雅黑" panose="020B0503020204020204" pitchFamily="34" charset="-122"/>
                <a:ea typeface="微软雅黑" panose="020B0503020204020204" pitchFamily="34" charset="-122"/>
                <a:cs typeface="Times New Roman" pitchFamily="18" charset="0"/>
              </a:rPr>
              <a:t>  </a:t>
            </a:r>
            <a:r>
              <a:rPr lang="zh-CN" sz="2800" b="1" dirty="0">
                <a:latin typeface="微软雅黑" panose="020B0503020204020204" pitchFamily="34" charset="-122"/>
                <a:ea typeface="微软雅黑" panose="020B0503020204020204" pitchFamily="34" charset="-122"/>
              </a:rPr>
              <a:t>把求解的问题</a:t>
            </a:r>
            <a:r>
              <a:rPr lang="zh-CN" sz="2800" b="1" dirty="0">
                <a:solidFill>
                  <a:srgbClr val="0000FF"/>
                </a:solidFill>
                <a:latin typeface="微软雅黑" panose="020B0503020204020204" pitchFamily="34" charset="-122"/>
                <a:ea typeface="微软雅黑" panose="020B0503020204020204" pitchFamily="34" charset="-122"/>
              </a:rPr>
              <a:t>分成许多阶段或多个子问题</a:t>
            </a:r>
            <a:r>
              <a:rPr lang="zh-CN" sz="2800" b="1" dirty="0">
                <a:latin typeface="微软雅黑" panose="020B0503020204020204" pitchFamily="34" charset="-122"/>
                <a:ea typeface="微软雅黑" panose="020B0503020204020204" pitchFamily="34" charset="-122"/>
              </a:rPr>
              <a:t>，然后</a:t>
            </a:r>
            <a:r>
              <a:rPr lang="zh-CN" sz="2800" b="1" dirty="0">
                <a:solidFill>
                  <a:srgbClr val="008000"/>
                </a:solidFill>
                <a:latin typeface="微软雅黑" panose="020B0503020204020204" pitchFamily="34" charset="-122"/>
                <a:ea typeface="微软雅黑" panose="020B0503020204020204" pitchFamily="34" charset="-122"/>
              </a:rPr>
              <a:t>按顺序求解各个子问题</a:t>
            </a:r>
            <a:r>
              <a:rPr lang="zh-CN" sz="2800" b="1" dirty="0">
                <a:latin typeface="微软雅黑" panose="020B0503020204020204" pitchFamily="34" charset="-122"/>
                <a:ea typeface="微软雅黑" panose="020B0503020204020204" pitchFamily="34" charset="-122"/>
              </a:rPr>
              <a:t>。前一个子问题的解为后一个子问题的求解提供了有用的信息。在求解任何一子问题时，列出各种可能的局部解，</a:t>
            </a:r>
            <a:r>
              <a:rPr lang="zh-CN" sz="2800" b="1" dirty="0">
                <a:solidFill>
                  <a:schemeClr val="accent2"/>
                </a:solidFill>
                <a:latin typeface="微软雅黑" panose="020B0503020204020204" pitchFamily="34" charset="-122"/>
                <a:ea typeface="微软雅黑" panose="020B0503020204020204" pitchFamily="34" charset="-122"/>
              </a:rPr>
              <a:t>通过决策保留那些有可能达到最优的局部解，丢弃其他局部解</a:t>
            </a:r>
            <a:r>
              <a:rPr lang="zh-CN" sz="2800" b="1" dirty="0">
                <a:latin typeface="微软雅黑" panose="020B0503020204020204" pitchFamily="34" charset="-122"/>
                <a:ea typeface="微软雅黑" panose="020B0503020204020204" pitchFamily="34" charset="-122"/>
              </a:rPr>
              <a:t>，依次解决各子问题，最后一个子问题就是问题的解。</a:t>
            </a:r>
          </a:p>
        </p:txBody>
      </p:sp>
      <p:sp>
        <p:nvSpPr>
          <p:cNvPr id="44036" name="Rectangle 3"/>
          <p:cNvSpPr>
            <a:spLocks noChangeArrowheads="1"/>
          </p:cNvSpPr>
          <p:nvPr/>
        </p:nvSpPr>
        <p:spPr bwMode="auto">
          <a:xfrm>
            <a:off x="8270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sz="4200">
                <a:solidFill>
                  <a:schemeClr val="tx2"/>
                </a:solidFill>
                <a:effectLst>
                  <a:outerShdw blurRad="38100" dist="38100" dir="2700000" algn="tl">
                    <a:srgbClr val="C0C0C0"/>
                  </a:outerShdw>
                </a:effectLst>
                <a:latin typeface="Garamond" pitchFamily="18" charset="0"/>
                <a:ea typeface="黑体" pitchFamily="49" charset="-122"/>
              </a:rPr>
              <a:t>动态规划算法</a:t>
            </a:r>
          </a:p>
        </p:txBody>
      </p:sp>
    </p:spTree>
    <p:extLst>
      <p:ext uri="{BB962C8B-B14F-4D97-AF65-F5344CB8AC3E}">
        <p14:creationId xmlns:p14="http://schemas.microsoft.com/office/powerpoint/2010/main" val="2118642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sz="quarter" idx="1"/>
          </p:nvPr>
        </p:nvSpPr>
        <p:spPr>
          <a:xfrm>
            <a:off x="879475" y="444500"/>
            <a:ext cx="7869238" cy="5721350"/>
          </a:xfrm>
        </p:spPr>
        <p:txBody>
          <a:bodyPr>
            <a:normAutofit fontScale="92500" lnSpcReduction="10000"/>
          </a:bodyPr>
          <a:lstStyle/>
          <a:p>
            <a:pPr>
              <a:lnSpc>
                <a:spcPct val="120000"/>
              </a:lnSpc>
              <a:spcAft>
                <a:spcPct val="25000"/>
              </a:spcAft>
              <a:buFont typeface="Wingdings" pitchFamily="2" charset="2"/>
              <a:buNone/>
            </a:pPr>
            <a:r>
              <a:rPr lang="zh-CN" sz="3700" b="1" dirty="0">
                <a:solidFill>
                  <a:schemeClr val="tx2"/>
                </a:solidFill>
                <a:ea typeface="黑体" pitchFamily="49" charset="-122"/>
              </a:rPr>
              <a:t>动态规划算法的两个基本要素</a:t>
            </a:r>
          </a:p>
          <a:p>
            <a:pPr>
              <a:lnSpc>
                <a:spcPct val="120000"/>
              </a:lnSpc>
              <a:spcAft>
                <a:spcPct val="25000"/>
              </a:spcAft>
              <a:buFont typeface="Wingdings" pitchFamily="2" charset="2"/>
              <a:buNone/>
            </a:pPr>
            <a:r>
              <a:rPr lang="zh-CN" sz="3000" dirty="0"/>
              <a:t>    对于一个多阶段过程问题，最优决策是否存在，不仅依赖于该问题是否有最优子结构性质，而能否采用动态规划的方法，还要看该问题的子问题是否具有重叠性质。</a:t>
            </a:r>
            <a:endParaRPr lang="zh-CN" sz="3000" b="1" dirty="0"/>
          </a:p>
          <a:p>
            <a:pPr>
              <a:lnSpc>
                <a:spcPct val="120000"/>
              </a:lnSpc>
              <a:spcAft>
                <a:spcPct val="25000"/>
              </a:spcAft>
              <a:buFont typeface="Wingdings" pitchFamily="2" charset="2"/>
              <a:buNone/>
            </a:pPr>
            <a:r>
              <a:rPr lang="zh-CN" sz="3000" b="1" dirty="0">
                <a:solidFill>
                  <a:srgbClr val="0000FF"/>
                </a:solidFill>
                <a:ea typeface="黑体" pitchFamily="49" charset="-122"/>
              </a:rPr>
              <a:t>最优子结构性质</a:t>
            </a:r>
            <a:r>
              <a:rPr lang="zh-CN" sz="3000" b="1" dirty="0"/>
              <a:t>：</a:t>
            </a:r>
            <a:r>
              <a:rPr lang="zh-CN" sz="3000" dirty="0"/>
              <a:t>原问题的最优解包含了其子问题的最优解。</a:t>
            </a:r>
          </a:p>
          <a:p>
            <a:pPr>
              <a:lnSpc>
                <a:spcPct val="120000"/>
              </a:lnSpc>
              <a:spcAft>
                <a:spcPct val="25000"/>
              </a:spcAft>
              <a:buFont typeface="Wingdings" pitchFamily="2" charset="2"/>
              <a:buNone/>
            </a:pPr>
            <a:r>
              <a:rPr lang="zh-CN" sz="3000" b="1" dirty="0">
                <a:solidFill>
                  <a:srgbClr val="0000FF"/>
                </a:solidFill>
                <a:ea typeface="黑体" pitchFamily="49" charset="-122"/>
              </a:rPr>
              <a:t>子问题重叠性质</a:t>
            </a:r>
            <a:r>
              <a:rPr lang="zh-CN" sz="3000" b="1" dirty="0"/>
              <a:t>：</a:t>
            </a:r>
            <a:r>
              <a:rPr lang="zh-CN" sz="3000" dirty="0"/>
              <a:t>每次产生的子问题并不总是新问题，有些子问题被反复计算多次。</a:t>
            </a:r>
          </a:p>
          <a:p>
            <a:pPr>
              <a:lnSpc>
                <a:spcPct val="120000"/>
              </a:lnSpc>
              <a:spcAft>
                <a:spcPct val="25000"/>
              </a:spcAft>
              <a:buFont typeface="Wingdings" pitchFamily="2" charset="2"/>
              <a:buNone/>
            </a:pPr>
            <a:r>
              <a:rPr lang="zh-CN" sz="3000" dirty="0"/>
              <a:t>       </a:t>
            </a:r>
          </a:p>
        </p:txBody>
      </p:sp>
    </p:spTree>
    <p:extLst>
      <p:ext uri="{BB962C8B-B14F-4D97-AF65-F5344CB8AC3E}">
        <p14:creationId xmlns:p14="http://schemas.microsoft.com/office/powerpoint/2010/main" val="253852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768542F4-775A-41F1-BDC4-A5A289D0A971}" type="slidenum">
              <a:rPr lang="zh-CN" altLang="zh-CN" sz="1200">
                <a:latin typeface="Garamond" pitchFamily="18" charset="0"/>
              </a:rPr>
              <a:pPr algn="r"/>
              <a:t>36</a:t>
            </a:fld>
            <a:endParaRPr lang="zh-CN" altLang="zh-CN" sz="1200">
              <a:latin typeface="Garamond" pitchFamily="18" charset="0"/>
            </a:endParaRPr>
          </a:p>
        </p:txBody>
      </p:sp>
      <p:sp>
        <p:nvSpPr>
          <p:cNvPr id="46083" name="Rectangle 2"/>
          <p:cNvSpPr>
            <a:spLocks noGrp="1" noChangeArrowheads="1"/>
          </p:cNvSpPr>
          <p:nvPr>
            <p:ph type="title" idx="4294967295"/>
          </p:nvPr>
        </p:nvSpPr>
        <p:spPr>
          <a:xfrm>
            <a:off x="1371600" y="457200"/>
            <a:ext cx="7772400" cy="1143000"/>
          </a:xfrm>
          <a:prstGeom prst="rect">
            <a:avLst/>
          </a:prstGeom>
        </p:spPr>
        <p:txBody>
          <a:bodyPr anchor="t"/>
          <a:lstStyle/>
          <a:p>
            <a:r>
              <a:rPr lang="zh-CN">
                <a:effectLst>
                  <a:outerShdw blurRad="38100" dist="38100" dir="2700000" algn="tl">
                    <a:srgbClr val="C0C0C0"/>
                  </a:outerShdw>
                </a:effectLst>
                <a:ea typeface="黑体" pitchFamily="49" charset="-122"/>
              </a:rPr>
              <a:t>动态规划基本步骤</a:t>
            </a:r>
          </a:p>
        </p:txBody>
      </p:sp>
      <p:sp>
        <p:nvSpPr>
          <p:cNvPr id="46084" name="Rectangle 3"/>
          <p:cNvSpPr>
            <a:spLocks noGrp="1" noChangeArrowheads="1"/>
          </p:cNvSpPr>
          <p:nvPr>
            <p:ph type="body" idx="4294967295"/>
          </p:nvPr>
        </p:nvSpPr>
        <p:spPr>
          <a:xfrm>
            <a:off x="755576" y="1772816"/>
            <a:ext cx="7613650" cy="3805237"/>
          </a:xfrm>
          <a:prstGeom prst="rect">
            <a:avLst/>
          </a:prstGeom>
          <a:solidFill>
            <a:srgbClr val="FFCC00"/>
          </a:solidFill>
        </p:spPr>
        <p:txBody>
          <a:bodyPr/>
          <a:lstStyle/>
          <a:p>
            <a:endParaRPr lang="zh-CN" altLang="zh-CN" dirty="0">
              <a:latin typeface="楷体_GB2312" pitchFamily="49" charset="-122"/>
              <a:ea typeface="楷体_GB2312" pitchFamily="49" charset="-122"/>
            </a:endParaRPr>
          </a:p>
          <a:p>
            <a:r>
              <a:rPr lang="zh-CN" b="1" dirty="0">
                <a:solidFill>
                  <a:srgbClr val="0000FF"/>
                </a:solidFill>
                <a:latin typeface="黑体" pitchFamily="49" charset="-122"/>
                <a:ea typeface="黑体" pitchFamily="49" charset="-122"/>
              </a:rPr>
              <a:t>找出最优解的性质，并刻划其结构特征。</a:t>
            </a:r>
          </a:p>
          <a:p>
            <a:r>
              <a:rPr lang="zh-CN" b="1" dirty="0">
                <a:solidFill>
                  <a:srgbClr val="FF3300"/>
                </a:solidFill>
                <a:ea typeface="黑体" pitchFamily="49" charset="-122"/>
              </a:rPr>
              <a:t>递归</a:t>
            </a:r>
            <a:r>
              <a:rPr lang="zh-CN" b="1" dirty="0">
                <a:solidFill>
                  <a:srgbClr val="0000FF"/>
                </a:solidFill>
                <a:ea typeface="黑体" pitchFamily="49" charset="-122"/>
              </a:rPr>
              <a:t>地定义最优值。</a:t>
            </a:r>
          </a:p>
          <a:p>
            <a:r>
              <a:rPr lang="zh-CN" b="1" dirty="0">
                <a:solidFill>
                  <a:srgbClr val="0000FF"/>
                </a:solidFill>
                <a:ea typeface="黑体" pitchFamily="49" charset="-122"/>
              </a:rPr>
              <a:t>以</a:t>
            </a:r>
            <a:r>
              <a:rPr lang="zh-CN" b="1" dirty="0">
                <a:solidFill>
                  <a:srgbClr val="FF3300"/>
                </a:solidFill>
                <a:ea typeface="黑体" pitchFamily="49" charset="-122"/>
              </a:rPr>
              <a:t>自底向上</a:t>
            </a:r>
            <a:r>
              <a:rPr lang="zh-CN" b="1" dirty="0">
                <a:solidFill>
                  <a:srgbClr val="0000FF"/>
                </a:solidFill>
                <a:ea typeface="黑体" pitchFamily="49" charset="-122"/>
              </a:rPr>
              <a:t>的方式计算出最优值。</a:t>
            </a:r>
          </a:p>
          <a:p>
            <a:r>
              <a:rPr lang="zh-CN" b="1" dirty="0">
                <a:solidFill>
                  <a:srgbClr val="0000FF"/>
                </a:solidFill>
                <a:ea typeface="黑体" pitchFamily="49" charset="-122"/>
              </a:rPr>
              <a:t>根据计算最优值时得到的信息，构造最优解。</a:t>
            </a:r>
          </a:p>
        </p:txBody>
      </p:sp>
    </p:spTree>
    <p:extLst>
      <p:ext uri="{BB962C8B-B14F-4D97-AF65-F5344CB8AC3E}">
        <p14:creationId xmlns:p14="http://schemas.microsoft.com/office/powerpoint/2010/main" val="3095212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84EF2FCE-3F56-411F-8CD1-593D2F9D6D1E}" type="slidenum">
              <a:rPr lang="zh-CN" altLang="zh-CN" sz="1200">
                <a:latin typeface="Garamond" pitchFamily="18" charset="0"/>
              </a:rPr>
              <a:pPr algn="r"/>
              <a:t>37</a:t>
            </a:fld>
            <a:endParaRPr lang="zh-CN" altLang="zh-CN" sz="1200">
              <a:latin typeface="Garamond" pitchFamily="18" charset="0"/>
            </a:endParaRPr>
          </a:p>
        </p:txBody>
      </p:sp>
      <p:sp>
        <p:nvSpPr>
          <p:cNvPr id="47107" name="Rectangle 2"/>
          <p:cNvSpPr>
            <a:spLocks noChangeArrowheads="1"/>
          </p:cNvSpPr>
          <p:nvPr/>
        </p:nvSpPr>
        <p:spPr bwMode="auto">
          <a:xfrm>
            <a:off x="755650" y="333375"/>
            <a:ext cx="5395913"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矩阵连乘问题</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47108" name="Text Box 3"/>
          <p:cNvSpPr txBox="1">
            <a:spLocks noChangeArrowheads="1"/>
          </p:cNvSpPr>
          <p:nvPr/>
        </p:nvSpPr>
        <p:spPr bwMode="auto">
          <a:xfrm>
            <a:off x="792163" y="1268413"/>
            <a:ext cx="83518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u"/>
            </a:pPr>
            <a:r>
              <a:rPr lang="zh-CN" sz="2800" b="1">
                <a:ea typeface="黑体" pitchFamily="49" charset="-122"/>
                <a:sym typeface="Wingdings" pitchFamily="2" charset="2"/>
              </a:rPr>
              <a:t>穷举法</a:t>
            </a:r>
          </a:p>
          <a:p>
            <a:pPr>
              <a:buFont typeface="Wingdings" pitchFamily="2" charset="2"/>
              <a:buChar char="u"/>
            </a:pPr>
            <a:r>
              <a:rPr lang="zh-CN" sz="2800" b="1">
                <a:ea typeface="黑体" pitchFamily="49" charset="-122"/>
                <a:sym typeface="Wingdings" pitchFamily="2" charset="2"/>
              </a:rPr>
              <a:t>动态规划</a:t>
            </a:r>
          </a:p>
        </p:txBody>
      </p:sp>
      <p:sp>
        <p:nvSpPr>
          <p:cNvPr id="47109" name="Text Box 4"/>
          <p:cNvSpPr txBox="1">
            <a:spLocks noChangeArrowheads="1"/>
          </p:cNvSpPr>
          <p:nvPr/>
        </p:nvSpPr>
        <p:spPr bwMode="auto">
          <a:xfrm>
            <a:off x="623888" y="2276475"/>
            <a:ext cx="8520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800">
                <a:latin typeface="Verdana" pitchFamily="34" charset="0"/>
                <a:ea typeface="楷体_GB2312" pitchFamily="49" charset="-122"/>
              </a:rPr>
              <a:t>将矩阵连乘积               简记为A[i:j] ，这里i≤j</a:t>
            </a:r>
            <a:r>
              <a:rPr lang="zh-CN" altLang="en-US">
                <a:latin typeface="Verdana" pitchFamily="34" charset="0"/>
                <a:ea typeface="楷体_GB2312" pitchFamily="49" charset="-122"/>
              </a:rPr>
              <a:t>     </a:t>
            </a:r>
            <a:endParaRPr lang="en-US">
              <a:latin typeface="Verdana" pitchFamily="34" charset="0"/>
              <a:ea typeface="楷体_GB2312" pitchFamily="49" charset="-122"/>
            </a:endParaRPr>
          </a:p>
        </p:txBody>
      </p:sp>
      <p:graphicFrame>
        <p:nvGraphicFramePr>
          <p:cNvPr id="47110" name="Object 6"/>
          <p:cNvGraphicFramePr>
            <a:graphicFrameLocks noChangeAspect="1"/>
          </p:cNvGraphicFramePr>
          <p:nvPr/>
        </p:nvGraphicFramePr>
        <p:xfrm>
          <a:off x="2916238" y="2276475"/>
          <a:ext cx="1538287" cy="573088"/>
        </p:xfrm>
        <a:graphic>
          <a:graphicData uri="http://schemas.openxmlformats.org/presentationml/2006/ole">
            <mc:AlternateContent xmlns:mc="http://schemas.openxmlformats.org/markup-compatibility/2006">
              <mc:Choice xmlns:v="urn:schemas-microsoft-com:vml" Requires="v">
                <p:oleObj spid="_x0000_s10248" r:id="rId3" imgW="648017" imgH="241617" progId="Equation.3">
                  <p:embed/>
                </p:oleObj>
              </mc:Choice>
              <mc:Fallback>
                <p:oleObj r:id="rId3" imgW="648017" imgH="2416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76475"/>
                        <a:ext cx="1538287"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1" name="Text Box 6"/>
          <p:cNvSpPr txBox="1">
            <a:spLocks noChangeArrowheads="1"/>
          </p:cNvSpPr>
          <p:nvPr/>
        </p:nvSpPr>
        <p:spPr bwMode="auto">
          <a:xfrm>
            <a:off x="512763" y="2924175"/>
            <a:ext cx="84518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800">
                <a:latin typeface="Verdana" pitchFamily="34" charset="0"/>
                <a:ea typeface="楷体_GB2312" pitchFamily="49" charset="-122"/>
              </a:rPr>
              <a:t>考察计算A[i:j]的最优计算次序。设这个计算次序在矩阵A</a:t>
            </a:r>
            <a:r>
              <a:rPr lang="zh-CN" altLang="en-US" sz="1400" b="1">
                <a:latin typeface="Verdana" pitchFamily="34" charset="0"/>
                <a:ea typeface="楷体_GB2312" pitchFamily="49" charset="-122"/>
              </a:rPr>
              <a:t>k</a:t>
            </a:r>
            <a:r>
              <a:rPr lang="zh-CN" altLang="en-US" sz="2800">
                <a:latin typeface="Verdana" pitchFamily="34" charset="0"/>
                <a:ea typeface="楷体_GB2312" pitchFamily="49" charset="-122"/>
              </a:rPr>
              <a:t>和A</a:t>
            </a:r>
            <a:r>
              <a:rPr lang="zh-CN" altLang="en-US" sz="1400" b="1">
                <a:latin typeface="Verdana" pitchFamily="34" charset="0"/>
                <a:ea typeface="楷体_GB2312" pitchFamily="49" charset="-122"/>
              </a:rPr>
              <a:t>k+1</a:t>
            </a:r>
            <a:r>
              <a:rPr lang="zh-CN" altLang="en-US" sz="2800">
                <a:latin typeface="Verdana" pitchFamily="34" charset="0"/>
                <a:ea typeface="楷体_GB2312" pitchFamily="49" charset="-122"/>
              </a:rPr>
              <a:t>之间将矩阵链断开，i≤k&lt;j，则其相应完全加括号方式为</a:t>
            </a:r>
            <a:endParaRPr lang="ja-JP" altLang="en-US" sz="2800">
              <a:latin typeface="Verdana" pitchFamily="34" charset="0"/>
              <a:ea typeface="楷体_GB2312" pitchFamily="49" charset="-122"/>
            </a:endParaRPr>
          </a:p>
        </p:txBody>
      </p:sp>
      <p:graphicFrame>
        <p:nvGraphicFramePr>
          <p:cNvPr id="47112" name="Object 8"/>
          <p:cNvGraphicFramePr>
            <a:graphicFrameLocks noChangeAspect="1"/>
          </p:cNvGraphicFramePr>
          <p:nvPr/>
        </p:nvGraphicFramePr>
        <p:xfrm>
          <a:off x="2627313" y="4437063"/>
          <a:ext cx="3890962" cy="573087"/>
        </p:xfrm>
        <a:graphic>
          <a:graphicData uri="http://schemas.openxmlformats.org/presentationml/2006/ole">
            <mc:AlternateContent xmlns:mc="http://schemas.openxmlformats.org/markup-compatibility/2006">
              <mc:Choice xmlns:v="urn:schemas-microsoft-com:vml" Requires="v">
                <p:oleObj spid="_x0000_s10249" r:id="rId5" imgW="1637906" imgH="241512" progId="Equation.3">
                  <p:embed/>
                </p:oleObj>
              </mc:Choice>
              <mc:Fallback>
                <p:oleObj r:id="rId5" imgW="1637906" imgH="2415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437063"/>
                        <a:ext cx="389096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Text Box 8"/>
          <p:cNvSpPr txBox="1">
            <a:spLocks noChangeArrowheads="1"/>
          </p:cNvSpPr>
          <p:nvPr/>
        </p:nvSpPr>
        <p:spPr bwMode="auto">
          <a:xfrm>
            <a:off x="611188" y="5157788"/>
            <a:ext cx="8156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ltLang="en-US" sz="2800">
                <a:latin typeface="Verdana" pitchFamily="34" charset="0"/>
                <a:ea typeface="楷体_GB2312" pitchFamily="49" charset="-122"/>
              </a:rPr>
              <a:t>计算量：A[i:k]的计算量加上A[k+1:j]的计算量，再加上A[i:k]和A[k+1:j]相乘的计算量</a:t>
            </a:r>
            <a:endParaRPr lang="ja-JP" altLang="en-US" sz="2800">
              <a:latin typeface="Verdana" pitchFamily="34" charset="0"/>
              <a:ea typeface="楷体_GB2312" pitchFamily="49" charset="-122"/>
            </a:endParaRPr>
          </a:p>
        </p:txBody>
      </p:sp>
    </p:spTree>
    <p:extLst>
      <p:ext uri="{BB962C8B-B14F-4D97-AF65-F5344CB8AC3E}">
        <p14:creationId xmlns:p14="http://schemas.microsoft.com/office/powerpoint/2010/main" val="329270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28220" y="116632"/>
            <a:ext cx="7772400" cy="1143000"/>
          </a:xfrm>
        </p:spPr>
        <p:txBody>
          <a:bodyPr/>
          <a:lstStyle/>
          <a:p>
            <a:r>
              <a:rPr lang="zh-CN" sz="4000" b="1" dirty="0">
                <a:effectLst>
                  <a:outerShdw blurRad="38100" dist="38100" dir="2700000" algn="tl">
                    <a:srgbClr val="C0C0C0"/>
                  </a:outerShdw>
                </a:effectLst>
              </a:rPr>
              <a:t>建立递归关系</a:t>
            </a:r>
          </a:p>
        </p:txBody>
      </p:sp>
      <p:sp>
        <p:nvSpPr>
          <p:cNvPr id="48131" name="Rectangle 3"/>
          <p:cNvSpPr>
            <a:spLocks noGrp="1" noChangeArrowheads="1"/>
          </p:cNvSpPr>
          <p:nvPr>
            <p:ph sz="quarter" idx="1"/>
          </p:nvPr>
        </p:nvSpPr>
        <p:spPr>
          <a:xfrm>
            <a:off x="1042988" y="1412875"/>
            <a:ext cx="7196137" cy="1868488"/>
          </a:xfrm>
        </p:spPr>
        <p:txBody>
          <a:bodyPr>
            <a:normAutofit fontScale="92500" lnSpcReduction="10000"/>
          </a:bodyPr>
          <a:lstStyle/>
          <a:p>
            <a:pPr>
              <a:lnSpc>
                <a:spcPct val="115000"/>
              </a:lnSpc>
              <a:buFont typeface="Wingdings" pitchFamily="2" charset="2"/>
              <a:buNone/>
            </a:pPr>
            <a:r>
              <a:rPr lang="zh-CN" altLang="zh-CN" sz="2800" b="1">
                <a:latin typeface="Times New Roman" pitchFamily="18" charset="0"/>
              </a:rPr>
              <a:t>  </a:t>
            </a:r>
            <a:r>
              <a:rPr lang="zh-CN" sz="2800" b="1">
                <a:latin typeface="Times New Roman" pitchFamily="18" charset="0"/>
              </a:rPr>
              <a:t>令</a:t>
            </a:r>
            <a:r>
              <a:rPr lang="zh-CN" altLang="zh-CN" sz="2800" b="1">
                <a:latin typeface="Times New Roman" pitchFamily="18" charset="0"/>
              </a:rPr>
              <a:t>m[i][j] , 1≤i, j≤n</a:t>
            </a:r>
            <a:r>
              <a:rPr lang="zh-CN" sz="2800" b="1">
                <a:latin typeface="Times New Roman" pitchFamily="18" charset="0"/>
              </a:rPr>
              <a:t>，为计算</a:t>
            </a:r>
            <a:r>
              <a:rPr lang="zh-CN" altLang="zh-CN" sz="2800" b="1">
                <a:latin typeface="Times New Roman" pitchFamily="18" charset="0"/>
              </a:rPr>
              <a:t>A[i, j] </a:t>
            </a:r>
            <a:r>
              <a:rPr lang="zh-CN" sz="2800" b="1">
                <a:latin typeface="Times New Roman" pitchFamily="18" charset="0"/>
              </a:rPr>
              <a:t>的最少数乘次数，则原问题为</a:t>
            </a:r>
            <a:r>
              <a:rPr lang="zh-CN" altLang="zh-CN" sz="2800" b="1">
                <a:latin typeface="Times New Roman" pitchFamily="18" charset="0"/>
              </a:rPr>
              <a:t>m[1][n]</a:t>
            </a:r>
            <a:r>
              <a:rPr lang="zh-CN" sz="2800" b="1">
                <a:latin typeface="Times New Roman" pitchFamily="18" charset="0"/>
              </a:rPr>
              <a:t>。</a:t>
            </a:r>
          </a:p>
          <a:p>
            <a:r>
              <a:rPr lang="zh-CN" sz="2800">
                <a:latin typeface="Times New Roman" pitchFamily="18" charset="0"/>
              </a:rPr>
              <a:t>当</a:t>
            </a:r>
            <a:r>
              <a:rPr lang="zh-CN" altLang="zh-CN" sz="2800">
                <a:latin typeface="Times New Roman" pitchFamily="18" charset="0"/>
              </a:rPr>
              <a:t>i = j</a:t>
            </a:r>
            <a:r>
              <a:rPr lang="zh-CN" sz="2800">
                <a:latin typeface="Times New Roman" pitchFamily="18" charset="0"/>
              </a:rPr>
              <a:t>时，</a:t>
            </a:r>
            <a:r>
              <a:rPr lang="zh-CN" altLang="zh-CN" sz="2800">
                <a:latin typeface="Times New Roman" pitchFamily="18" charset="0"/>
              </a:rPr>
              <a:t>A[i, j]</a:t>
            </a:r>
            <a:r>
              <a:rPr lang="zh-CN" sz="2800">
                <a:latin typeface="Times New Roman" pitchFamily="18" charset="0"/>
              </a:rPr>
              <a:t>为单一矩阵， </a:t>
            </a:r>
            <a:r>
              <a:rPr lang="zh-CN" altLang="zh-CN" sz="2800">
                <a:latin typeface="Times New Roman" pitchFamily="18" charset="0"/>
              </a:rPr>
              <a:t>m[i][j] = 0</a:t>
            </a:r>
            <a:r>
              <a:rPr lang="zh-CN" sz="2800">
                <a:latin typeface="Times New Roman" pitchFamily="18" charset="0"/>
              </a:rPr>
              <a:t>；</a:t>
            </a:r>
          </a:p>
          <a:p>
            <a:r>
              <a:rPr lang="zh-CN" sz="2800">
                <a:latin typeface="Times New Roman" pitchFamily="18" charset="0"/>
              </a:rPr>
              <a:t>当</a:t>
            </a:r>
            <a:r>
              <a:rPr lang="zh-CN" altLang="zh-CN" sz="2800">
                <a:latin typeface="Times New Roman" pitchFamily="18" charset="0"/>
              </a:rPr>
              <a:t>i</a:t>
            </a:r>
            <a:r>
              <a:rPr lang="zh-CN" sz="2800">
                <a:latin typeface="Times New Roman" pitchFamily="18" charset="0"/>
              </a:rPr>
              <a:t>＜</a:t>
            </a:r>
            <a:r>
              <a:rPr lang="zh-CN" altLang="zh-CN" sz="2800">
                <a:latin typeface="Times New Roman" pitchFamily="18" charset="0"/>
              </a:rPr>
              <a:t>j</a:t>
            </a:r>
            <a:r>
              <a:rPr lang="zh-CN" sz="2800">
                <a:latin typeface="Times New Roman" pitchFamily="18" charset="0"/>
              </a:rPr>
              <a:t>时，利用最优子结构性质有： </a:t>
            </a:r>
          </a:p>
        </p:txBody>
      </p:sp>
      <p:sp>
        <p:nvSpPr>
          <p:cNvPr id="48132" name="Text Box 4"/>
          <p:cNvSpPr txBox="1">
            <a:spLocks noChangeArrowheads="1"/>
          </p:cNvSpPr>
          <p:nvPr/>
        </p:nvSpPr>
        <p:spPr bwMode="auto">
          <a:xfrm>
            <a:off x="1336675" y="3624263"/>
            <a:ext cx="1511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a:t>m[i][j] = </a:t>
            </a:r>
          </a:p>
        </p:txBody>
      </p:sp>
      <p:sp>
        <p:nvSpPr>
          <p:cNvPr id="48133" name="Text Box 5"/>
          <p:cNvSpPr txBox="1">
            <a:spLocks noChangeArrowheads="1"/>
          </p:cNvSpPr>
          <p:nvPr/>
        </p:nvSpPr>
        <p:spPr bwMode="auto">
          <a:xfrm>
            <a:off x="2682875" y="3576638"/>
            <a:ext cx="585152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dirty="0"/>
              <a:t>min{m[i][k] + m[k+1][j] + p</a:t>
            </a:r>
            <a:r>
              <a:rPr lang="zh-CN" altLang="zh-CN" sz="2800" baseline="-25000" dirty="0"/>
              <a:t>i–1</a:t>
            </a:r>
            <a:r>
              <a:rPr lang="zh-CN" altLang="zh-CN" sz="2800" dirty="0"/>
              <a:t>p</a:t>
            </a:r>
            <a:r>
              <a:rPr lang="zh-CN" altLang="zh-CN" sz="2800" baseline="-25000" dirty="0"/>
              <a:t>k</a:t>
            </a:r>
            <a:r>
              <a:rPr lang="zh-CN" altLang="zh-CN" sz="2800" dirty="0"/>
              <a:t>p</a:t>
            </a:r>
            <a:r>
              <a:rPr lang="zh-CN" altLang="zh-CN" sz="2800" baseline="-25000" dirty="0"/>
              <a:t>j</a:t>
            </a:r>
            <a:r>
              <a:rPr lang="zh-CN" altLang="zh-CN" sz="2800" dirty="0"/>
              <a:t>}</a:t>
            </a:r>
          </a:p>
          <a:p>
            <a:pPr>
              <a:lnSpc>
                <a:spcPct val="70000"/>
              </a:lnSpc>
            </a:pPr>
            <a:r>
              <a:rPr lang="zh-CN" altLang="zh-CN" sz="1600" dirty="0"/>
              <a:t>i≤k</a:t>
            </a:r>
            <a:r>
              <a:rPr lang="zh-CN" sz="1600" dirty="0"/>
              <a:t>＜</a:t>
            </a:r>
            <a:r>
              <a:rPr lang="zh-CN" altLang="zh-CN" sz="1600" dirty="0"/>
              <a:t>j</a:t>
            </a:r>
          </a:p>
        </p:txBody>
      </p:sp>
      <p:sp>
        <p:nvSpPr>
          <p:cNvPr id="48134" name="Text Box 6"/>
          <p:cNvSpPr txBox="1">
            <a:spLocks noChangeArrowheads="1"/>
          </p:cNvSpPr>
          <p:nvPr/>
        </p:nvSpPr>
        <p:spPr bwMode="auto">
          <a:xfrm>
            <a:off x="1295400" y="4205288"/>
            <a:ext cx="673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800"/>
              <a:t>其中矩阵</a:t>
            </a:r>
            <a:r>
              <a:rPr lang="zh-CN" altLang="zh-CN" sz="2800"/>
              <a:t>A</a:t>
            </a:r>
            <a:r>
              <a:rPr lang="zh-CN" altLang="zh-CN" sz="2800" baseline="-25000"/>
              <a:t>i </a:t>
            </a:r>
            <a:r>
              <a:rPr lang="zh-CN" sz="2800"/>
              <a:t>，</a:t>
            </a:r>
            <a:r>
              <a:rPr lang="zh-CN" altLang="zh-CN" sz="2800"/>
              <a:t>1≤i≤n</a:t>
            </a:r>
            <a:r>
              <a:rPr lang="zh-CN" sz="2800"/>
              <a:t>，的维数为</a:t>
            </a:r>
            <a:r>
              <a:rPr lang="zh-CN" altLang="zh-CN" sz="2800"/>
              <a:t>p</a:t>
            </a:r>
            <a:r>
              <a:rPr lang="zh-CN" altLang="zh-CN" sz="2800" baseline="-25000"/>
              <a:t>i–1</a:t>
            </a:r>
            <a:r>
              <a:rPr lang="zh-CN" altLang="zh-CN" sz="2800"/>
              <a:t>×p</a:t>
            </a:r>
            <a:r>
              <a:rPr lang="zh-CN" altLang="zh-CN" sz="2800" baseline="-25000"/>
              <a:t>i</a:t>
            </a:r>
            <a:r>
              <a:rPr lang="zh-CN" sz="2800"/>
              <a:t>。</a:t>
            </a:r>
          </a:p>
        </p:txBody>
      </p:sp>
      <p:sp>
        <p:nvSpPr>
          <p:cNvPr id="48135" name="Rectangle 7"/>
          <p:cNvSpPr>
            <a:spLocks noChangeArrowheads="1"/>
          </p:cNvSpPr>
          <p:nvPr/>
        </p:nvSpPr>
        <p:spPr bwMode="auto">
          <a:xfrm>
            <a:off x="1042988" y="4797425"/>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lang="zh-CN" sz="2800"/>
              <a:t>根据此递归式就可以直接用递归程序来实现。</a:t>
            </a:r>
            <a:endParaRPr lang="zh-CN" sz="3200">
              <a:latin typeface="Arial" pitchFamily="34" charset="0"/>
            </a:endParaRPr>
          </a:p>
        </p:txBody>
      </p:sp>
    </p:spTree>
    <p:extLst>
      <p:ext uri="{BB962C8B-B14F-4D97-AF65-F5344CB8AC3E}">
        <p14:creationId xmlns:p14="http://schemas.microsoft.com/office/powerpoint/2010/main" val="3067028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left)">
                                      <p:cBhvr>
                                        <p:cTn id="17" dur="500"/>
                                        <p:tgtEl>
                                          <p:spTgt spid="48131">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8132"/>
                                        </p:tgtEl>
                                        <p:attrNameLst>
                                          <p:attrName>style.visibility</p:attrName>
                                        </p:attrNameLst>
                                      </p:cBhvr>
                                      <p:to>
                                        <p:strVal val="visible"/>
                                      </p:to>
                                    </p:set>
                                    <p:animEffect transition="in" filter="wipe(left)">
                                      <p:cBhvr>
                                        <p:cTn id="21" dur="500"/>
                                        <p:tgtEl>
                                          <p:spTgt spid="4813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8133"/>
                                        </p:tgtEl>
                                        <p:attrNameLst>
                                          <p:attrName>style.visibility</p:attrName>
                                        </p:attrNameLst>
                                      </p:cBhvr>
                                      <p:to>
                                        <p:strVal val="visible"/>
                                      </p:to>
                                    </p:set>
                                    <p:animEffect transition="in" filter="wipe(left)">
                                      <p:cBhvr>
                                        <p:cTn id="25" dur="500"/>
                                        <p:tgtEl>
                                          <p:spTgt spid="48133"/>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8134"/>
                                        </p:tgtEl>
                                        <p:attrNameLst>
                                          <p:attrName>style.visibility</p:attrName>
                                        </p:attrNameLst>
                                      </p:cBhvr>
                                      <p:to>
                                        <p:strVal val="visible"/>
                                      </p:to>
                                    </p:set>
                                    <p:animEffect transition="in" filter="wipe(left)">
                                      <p:cBhvr>
                                        <p:cTn id="29" dur="500"/>
                                        <p:tgtEl>
                                          <p:spTgt spid="481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48135"/>
                                        </p:tgtEl>
                                        <p:attrNameLst>
                                          <p:attrName>style.visibility</p:attrName>
                                        </p:attrNameLst>
                                      </p:cBhvr>
                                      <p:to>
                                        <p:strVal val="visible"/>
                                      </p:to>
                                    </p:set>
                                    <p:animEffect transition="in" filter="slide(fromBottom)">
                                      <p:cBhvr>
                                        <p:cTn id="34"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2" grpId="0" autoUpdateAnimBg="0"/>
      <p:bldP spid="48133" grpId="0" autoUpdateAnimBg="0"/>
      <p:bldP spid="48134" grpId="0" autoUpdateAnimBg="0"/>
      <p:bldP spid="4813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1936668" y="120395"/>
            <a:ext cx="5634037" cy="545323"/>
          </a:xfrm>
          <a:prstGeom prst="rect">
            <a:avLst/>
          </a:prstGeom>
          <a:noFill/>
          <a:ln>
            <a:noFill/>
          </a:ln>
          <a:effectLst/>
        </p:spPr>
        <p:txBody>
          <a:bodyPr anchor="b"/>
          <a:lstStyle/>
          <a:p>
            <a:pPr algn="ctr">
              <a:defRPr/>
            </a:pPr>
            <a:r>
              <a:rPr lang="zh-CN" altLang="en-US" sz="3600" dirty="0">
                <a:solidFill>
                  <a:srgbClr val="775F55"/>
                </a:solidFill>
                <a:latin typeface="微软雅黑" panose="020B0503020204020204" pitchFamily="34" charset="-122"/>
                <a:ea typeface="微软雅黑" panose="020B0503020204020204" pitchFamily="34" charset="-122"/>
                <a:cs typeface="+mj-cs"/>
              </a:rPr>
              <a:t>消除重复的矩阵连乘算法</a:t>
            </a:r>
            <a:endParaRPr lang="ja-JP" altLang="en-US"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
        <p:nvSpPr>
          <p:cNvPr id="28676" name="Rectangle 3"/>
          <p:cNvSpPr>
            <a:spLocks noChangeArrowheads="1"/>
          </p:cNvSpPr>
          <p:nvPr/>
        </p:nvSpPr>
        <p:spPr bwMode="auto">
          <a:xfrm>
            <a:off x="57546" y="665718"/>
            <a:ext cx="9028907"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void </a:t>
            </a:r>
            <a:r>
              <a:rPr kumimoji="1" lang="en-US" altLang="zh-CN" dirty="0" err="1">
                <a:solidFill>
                  <a:srgbClr val="000000"/>
                </a:solidFill>
                <a:latin typeface="微软雅黑" panose="020B0503020204020204" pitchFamily="34" charset="-122"/>
                <a:ea typeface="微软雅黑" panose="020B0503020204020204" pitchFamily="34" charset="-122"/>
              </a:rPr>
              <a:t>MatrixChain</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*p</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n</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**s)</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0;</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r = 2; r &lt;= n; r++)      </a:t>
            </a:r>
            <a:r>
              <a:rPr kumimoji="1" lang="en-US" altLang="zh-CN" b="0" dirty="0">
                <a:solidFill>
                  <a:srgbClr val="0070C0"/>
                </a:solidFill>
                <a:latin typeface="微软雅黑" panose="020B0503020204020204" pitchFamily="34" charset="-122"/>
                <a:ea typeface="微软雅黑" panose="020B0503020204020204" pitchFamily="34" charset="-122"/>
              </a:rPr>
              <a:t>//r</a:t>
            </a:r>
            <a:r>
              <a:rPr kumimoji="1" lang="zh-CN" altLang="en-US" b="0" dirty="0">
                <a:solidFill>
                  <a:srgbClr val="0070C0"/>
                </a:solidFill>
                <a:latin typeface="微软雅黑" panose="020B0503020204020204" pitchFamily="34" charset="-122"/>
                <a:ea typeface="微软雅黑" panose="020B0503020204020204" pitchFamily="34" charset="-122"/>
              </a:rPr>
              <a:t>表示链长（</a:t>
            </a:r>
            <a:r>
              <a:rPr kumimoji="1" lang="en-US" altLang="zh-CN" b="0" dirty="0">
                <a:solidFill>
                  <a:srgbClr val="0070C0"/>
                </a:solidFill>
                <a:latin typeface="微软雅黑" panose="020B0503020204020204" pitchFamily="34" charset="-122"/>
                <a:ea typeface="微软雅黑" panose="020B0503020204020204" pitchFamily="34" charset="-122"/>
              </a:rPr>
              <a:t>end-begin</a:t>
            </a:r>
            <a:r>
              <a:rPr kumimoji="1" lang="zh-CN" altLang="en-US" b="0" dirty="0">
                <a:solidFill>
                  <a:srgbClr val="0070C0"/>
                </a:solidFill>
                <a:latin typeface="微软雅黑" panose="020B0503020204020204" pitchFamily="34" charset="-122"/>
                <a:ea typeface="微软雅黑" panose="020B0503020204020204" pitchFamily="34" charset="-122"/>
              </a:rPr>
              <a:t>，取值</a:t>
            </a:r>
            <a:r>
              <a:rPr kumimoji="1" lang="en-US" altLang="zh-CN" b="0" dirty="0">
                <a:solidFill>
                  <a:srgbClr val="0070C0"/>
                </a:solidFill>
                <a:latin typeface="微软雅黑" panose="020B0503020204020204" pitchFamily="34" charset="-122"/>
                <a:ea typeface="微软雅黑" panose="020B0503020204020204" pitchFamily="34" charset="-122"/>
              </a:rPr>
              <a:t>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 r+1;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j=i+r-1;                </a:t>
            </a:r>
            <a:r>
              <a:rPr kumimoji="1" lang="en-US" altLang="zh-CN" b="0" dirty="0">
                <a:solidFill>
                  <a:srgbClr val="0070C0"/>
                </a:solidFill>
                <a:latin typeface="微软雅黑" panose="020B0503020204020204" pitchFamily="34" charset="-122"/>
                <a:ea typeface="微软雅黑" panose="020B0503020204020204" pitchFamily="34" charset="-122"/>
              </a:rPr>
              <a:t>//j</a:t>
            </a:r>
            <a:r>
              <a:rPr kumimoji="1" lang="zh-CN" altLang="en-US" b="0" dirty="0">
                <a:solidFill>
                  <a:srgbClr val="0070C0"/>
                </a:solidFill>
                <a:latin typeface="微软雅黑" panose="020B0503020204020204" pitchFamily="34" charset="-122"/>
                <a:ea typeface="微软雅黑" panose="020B0503020204020204" pitchFamily="34" charset="-122"/>
              </a:rPr>
              <a:t>依次取值</a:t>
            </a:r>
            <a:r>
              <a:rPr kumimoji="1" lang="en-US" altLang="zh-CN" b="0" dirty="0">
                <a:solidFill>
                  <a:srgbClr val="0070C0"/>
                </a:solidFill>
                <a:latin typeface="微软雅黑" panose="020B0503020204020204" pitchFamily="34" charset="-122"/>
                <a:ea typeface="微软雅黑" panose="020B0503020204020204" pitchFamily="34" charset="-122"/>
              </a:rPr>
              <a:t>i+1,i+2,……,n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m[i+1][j]+ p[i-1]*p[</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]*p[j];   </a:t>
            </a:r>
          </a:p>
          <a:p>
            <a:pPr eaLnBrk="1" hangingPunct="1">
              <a:lnSpc>
                <a:spcPts val="2600"/>
              </a:lnSpc>
            </a:pPr>
            <a:r>
              <a:rPr kumimoji="1" lang="en-US" altLang="zh-CN" b="0" dirty="0">
                <a:solidFill>
                  <a:srgbClr val="00B05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即</a:t>
            </a:r>
            <a:r>
              <a:rPr kumimoji="1" lang="en-US" altLang="zh-CN" b="0" dirty="0">
                <a:solidFill>
                  <a:srgbClr val="0070C0"/>
                </a:solidFill>
                <a:highlight>
                  <a:srgbClr val="FFFF00"/>
                </a:highlight>
                <a:latin typeface="微软雅黑" panose="020B0503020204020204" pitchFamily="34" charset="-122"/>
                <a:ea typeface="微软雅黑" panose="020B0503020204020204" pitchFamily="34" charset="-122"/>
              </a:rPr>
              <a:t>m[</a:t>
            </a:r>
            <a:r>
              <a:rPr kumimoji="1" lang="en-US" altLang="zh-CN" b="0" dirty="0" err="1">
                <a:solidFill>
                  <a:srgbClr val="0070C0"/>
                </a:solidFill>
                <a:highlight>
                  <a:srgbClr val="FFFF00"/>
                </a:highlight>
                <a:latin typeface="微软雅黑" panose="020B0503020204020204" pitchFamily="34" charset="-122"/>
                <a:ea typeface="微软雅黑" panose="020B0503020204020204" pitchFamily="34" charset="-122"/>
              </a:rPr>
              <a:t>i</a:t>
            </a:r>
            <a:r>
              <a:rPr kumimoji="1" lang="en-US" altLang="zh-CN" b="0" dirty="0">
                <a:solidFill>
                  <a:srgbClr val="0070C0"/>
                </a:solidFill>
                <a:highlight>
                  <a:srgbClr val="FFFF00"/>
                </a:highlight>
                <a:latin typeface="微软雅黑" panose="020B0503020204020204" pitchFamily="34" charset="-122"/>
                <a:ea typeface="微软雅黑" panose="020B0503020204020204" pitchFamily="34" charset="-122"/>
              </a:rPr>
              <a:t>][j] = m[</a:t>
            </a:r>
            <a:r>
              <a:rPr kumimoji="1" lang="en-US" altLang="zh-CN" b="0" dirty="0" err="1">
                <a:solidFill>
                  <a:srgbClr val="0070C0"/>
                </a:solidFill>
                <a:highlight>
                  <a:srgbClr val="FFFF00"/>
                </a:highlight>
                <a:latin typeface="微软雅黑" panose="020B0503020204020204" pitchFamily="34" charset="-122"/>
                <a:ea typeface="微软雅黑" panose="020B0503020204020204" pitchFamily="34" charset="-122"/>
              </a:rPr>
              <a:t>i</a:t>
            </a:r>
            <a:r>
              <a:rPr kumimoji="1" lang="en-US" altLang="zh-CN" b="0" dirty="0">
                <a:solidFill>
                  <a:srgbClr val="0070C0"/>
                </a:solidFill>
                <a:highlight>
                  <a:srgbClr val="FFFF00"/>
                </a:highlight>
                <a:latin typeface="微软雅黑" panose="020B0503020204020204" pitchFamily="34" charset="-122"/>
                <a:ea typeface="微软雅黑" panose="020B0503020204020204" pitchFamily="34" charset="-122"/>
              </a:rPr>
              <a:t>][</a:t>
            </a:r>
            <a:r>
              <a:rPr kumimoji="1" lang="en-US" altLang="zh-CN" b="0" dirty="0" err="1">
                <a:solidFill>
                  <a:srgbClr val="0070C0"/>
                </a:solidFill>
                <a:highlight>
                  <a:srgbClr val="FFFF00"/>
                </a:highlight>
                <a:latin typeface="微软雅黑" panose="020B0503020204020204" pitchFamily="34" charset="-122"/>
                <a:ea typeface="微软雅黑" panose="020B0503020204020204" pitchFamily="34" charset="-122"/>
              </a:rPr>
              <a:t>i</a:t>
            </a:r>
            <a:r>
              <a:rPr kumimoji="1" lang="en-US" altLang="zh-CN" b="0" dirty="0">
                <a:solidFill>
                  <a:srgbClr val="0070C0"/>
                </a:solidFill>
                <a:highlight>
                  <a:srgbClr val="FFFF00"/>
                </a:highlight>
                <a:latin typeface="微软雅黑" panose="020B0503020204020204" pitchFamily="34" charset="-122"/>
                <a:ea typeface="微软雅黑" panose="020B0503020204020204" pitchFamily="34" charset="-122"/>
              </a:rPr>
              <a:t>]+m[i+1][j]+ p[i-1]*p[</a:t>
            </a:r>
            <a:r>
              <a:rPr kumimoji="1" lang="en-US" altLang="zh-CN" b="0" dirty="0" err="1">
                <a:solidFill>
                  <a:srgbClr val="0070C0"/>
                </a:solidFill>
                <a:highlight>
                  <a:srgbClr val="FFFF00"/>
                </a:highlight>
                <a:latin typeface="微软雅黑" panose="020B0503020204020204" pitchFamily="34" charset="-122"/>
                <a:ea typeface="微软雅黑" panose="020B0503020204020204" pitchFamily="34" charset="-122"/>
              </a:rPr>
              <a:t>i</a:t>
            </a:r>
            <a:r>
              <a:rPr kumimoji="1" lang="en-US" altLang="zh-CN" b="0" dirty="0">
                <a:solidFill>
                  <a:srgbClr val="0070C0"/>
                </a:solidFill>
                <a:highlight>
                  <a:srgbClr val="FFFF00"/>
                </a:highlight>
                <a:latin typeface="微软雅黑" panose="020B0503020204020204" pitchFamily="34" charset="-122"/>
                <a:ea typeface="微软雅黑" panose="020B0503020204020204" pitchFamily="34" charset="-122"/>
              </a:rPr>
              <a:t>]*p[j]</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zh-CN" altLang="en-US" b="0" dirty="0">
                <a:solidFill>
                  <a:srgbClr val="0070C0"/>
                </a:solidFill>
                <a:latin typeface="微软雅黑" panose="020B0503020204020204" pitchFamily="34" charset="-122"/>
                <a:ea typeface="微软雅黑" panose="020B0503020204020204" pitchFamily="34" charset="-122"/>
              </a:rPr>
              <a:t>为初始断开位置</a:t>
            </a:r>
            <a:endParaRPr kumimoji="1" lang="en-US" altLang="zh-CN" b="0" dirty="0">
              <a:solidFill>
                <a:srgbClr val="0070C0"/>
              </a:solidFill>
              <a:latin typeface="微软雅黑" panose="020B0503020204020204" pitchFamily="34" charset="-122"/>
              <a:ea typeface="微软雅黑" panose="020B0503020204020204" pitchFamily="34" charset="-122"/>
            </a:endParaRP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k = i+1; k &lt; j; k++)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依次设断开位置为</a:t>
            </a:r>
            <a:r>
              <a:rPr kumimoji="1" lang="en-US" altLang="zh-CN" b="0" dirty="0">
                <a:solidFill>
                  <a:srgbClr val="0070C0"/>
                </a:solidFill>
                <a:latin typeface="微软雅黑" panose="020B0503020204020204" pitchFamily="34" charset="-122"/>
                <a:ea typeface="微软雅黑" panose="020B0503020204020204" pitchFamily="34" charset="-122"/>
              </a:rPr>
              <a:t>i+1,i+2,……</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t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][k] + m[k+1][j] + p[i-1]*p[k]*p[j];</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if (t &lt;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k;}</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p:txBody>
      </p:sp>
      <p:sp>
        <p:nvSpPr>
          <p:cNvPr id="28677" name="Rectangle 2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5966" name="Text Box 30"/>
          <p:cNvSpPr txBox="1">
            <a:spLocks noChangeArrowheads="1"/>
          </p:cNvSpPr>
          <p:nvPr/>
        </p:nvSpPr>
        <p:spPr bwMode="auto">
          <a:xfrm>
            <a:off x="2195736" y="4941168"/>
            <a:ext cx="6241876" cy="1631216"/>
          </a:xfrm>
          <a:prstGeom prst="rect">
            <a:avLst/>
          </a:prstGeom>
          <a:noFill/>
          <a:ln w="50800">
            <a:solidFill>
              <a:srgbClr val="FF6600"/>
            </a:solidFill>
            <a:miter lim="800000"/>
            <a:headEnd/>
            <a:tailEnd/>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0" dirty="0">
                <a:latin typeface="微软雅黑" panose="020B0503020204020204" pitchFamily="34" charset="-122"/>
                <a:ea typeface="微软雅黑" panose="020B0503020204020204" pitchFamily="34" charset="-122"/>
              </a:rPr>
              <a:t>算法复杂度分析：</a:t>
            </a:r>
          </a:p>
          <a:p>
            <a:pPr eaLnBrk="1" hangingPunct="1"/>
            <a:r>
              <a:rPr lang="zh-CN" altLang="en-US" b="0" dirty="0">
                <a:latin typeface="微软雅黑" panose="020B0503020204020204" pitchFamily="34" charset="-122"/>
                <a:ea typeface="微软雅黑" panose="020B0503020204020204" pitchFamily="34" charset="-122"/>
              </a:rPr>
              <a:t>算法</a:t>
            </a:r>
            <a:r>
              <a:rPr lang="en-US" altLang="zh-CN" b="0" dirty="0" err="1">
                <a:latin typeface="微软雅黑" panose="020B0503020204020204" pitchFamily="34" charset="-122"/>
                <a:ea typeface="微软雅黑" panose="020B0503020204020204" pitchFamily="34" charset="-122"/>
              </a:rPr>
              <a:t>matrixChain</a:t>
            </a:r>
            <a:r>
              <a:rPr lang="zh-CN" altLang="en-US" b="0" dirty="0">
                <a:latin typeface="微软雅黑" panose="020B0503020204020204" pitchFamily="34" charset="-122"/>
                <a:ea typeface="微软雅黑" panose="020B0503020204020204" pitchFamily="34" charset="-122"/>
              </a:rPr>
              <a:t>的主要计算量取决于算法中对</a:t>
            </a:r>
            <a:r>
              <a:rPr lang="en-US" altLang="zh-CN" b="0" dirty="0">
                <a:latin typeface="微软雅黑" panose="020B0503020204020204" pitchFamily="34" charset="-122"/>
                <a:ea typeface="微软雅黑" panose="020B0503020204020204" pitchFamily="34" charset="-122"/>
              </a:rPr>
              <a:t>r</a:t>
            </a:r>
            <a:r>
              <a:rPr lang="zh-CN" altLang="en-US"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i</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k</a:t>
            </a:r>
            <a:r>
              <a:rPr lang="zh-CN" altLang="en-US" b="0" dirty="0">
                <a:latin typeface="微软雅黑" panose="020B0503020204020204" pitchFamily="34" charset="-122"/>
                <a:ea typeface="微软雅黑" panose="020B0503020204020204" pitchFamily="34" charset="-122"/>
              </a:rPr>
              <a:t>的</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重循环。循环体内的计算量为</a:t>
            </a:r>
            <a:r>
              <a:rPr lang="en-US" altLang="zh-CN" b="0" dirty="0">
                <a:latin typeface="微软雅黑" panose="020B0503020204020204" pitchFamily="34" charset="-122"/>
                <a:ea typeface="微软雅黑" panose="020B0503020204020204" pitchFamily="34" charset="-122"/>
              </a:rPr>
              <a:t>O(1)</a:t>
            </a:r>
            <a:r>
              <a:rPr lang="zh-CN" altLang="en-US" b="0" dirty="0">
                <a:latin typeface="微软雅黑" panose="020B0503020204020204" pitchFamily="34" charset="-122"/>
                <a:ea typeface="微软雅黑" panose="020B0503020204020204" pitchFamily="34" charset="-122"/>
              </a:rPr>
              <a:t>，而</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重循环的总次数为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。因此算法的计算时间上界为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。算法所占用的空间显然为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2</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p:txBody>
      </p:sp>
      <p:sp>
        <p:nvSpPr>
          <p:cNvPr id="28679" name="TextBox 8"/>
          <p:cNvSpPr txBox="1">
            <a:spLocks noChangeArrowheads="1"/>
          </p:cNvSpPr>
          <p:nvPr/>
        </p:nvSpPr>
        <p:spPr bwMode="auto">
          <a:xfrm>
            <a:off x="4143375" y="1857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 name="左大括号 1"/>
          <p:cNvSpPr/>
          <p:nvPr/>
        </p:nvSpPr>
        <p:spPr bwMode="auto">
          <a:xfrm>
            <a:off x="1295636" y="3789040"/>
            <a:ext cx="216024" cy="864096"/>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3" name="左大括号 2"/>
          <p:cNvSpPr/>
          <p:nvPr/>
        </p:nvSpPr>
        <p:spPr bwMode="auto">
          <a:xfrm>
            <a:off x="899592" y="2227263"/>
            <a:ext cx="144016" cy="2713905"/>
          </a:xfrm>
          <a:prstGeom prst="leftBrace">
            <a:avLst/>
          </a:prstGeom>
          <a:noFill/>
          <a:ln w="19050" cap="flat" cmpd="sng" algn="ctr">
            <a:solidFill>
              <a:schemeClr val="accent6"/>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4" name="左大括号 3"/>
          <p:cNvSpPr/>
          <p:nvPr/>
        </p:nvSpPr>
        <p:spPr bwMode="auto">
          <a:xfrm>
            <a:off x="539552" y="1844824"/>
            <a:ext cx="216024" cy="3406849"/>
          </a:xfrm>
          <a:prstGeom prst="leftBrace">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12" name="矩形 11"/>
          <p:cNvSpPr>
            <a:spLocks noChangeArrowheads="1"/>
          </p:cNvSpPr>
          <p:nvPr/>
        </p:nvSpPr>
        <p:spPr bwMode="auto">
          <a:xfrm>
            <a:off x="6588224" y="725987"/>
            <a:ext cx="6768752" cy="87440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150000"/>
              </a:lnSpc>
            </a:pPr>
            <a:r>
              <a:rPr lang="zh-CN" altLang="en-US" sz="1800" b="0" dirty="0">
                <a:solidFill>
                  <a:srgbClr val="FF0000"/>
                </a:solidFill>
                <a:latin typeface="微软雅黑" panose="020B0503020204020204" pitchFamily="34" charset="-122"/>
                <a:ea typeface="微软雅黑" panose="020B0503020204020204" pitchFamily="34" charset="-122"/>
              </a:rPr>
              <a:t>当</a:t>
            </a:r>
            <a:r>
              <a:rPr lang="en-US" altLang="zh-CN" sz="1800" b="0" dirty="0">
                <a:solidFill>
                  <a:srgbClr val="FF0000"/>
                </a:solidFill>
                <a:latin typeface="微软雅黑" panose="020B0503020204020204" pitchFamily="34" charset="-122"/>
                <a:ea typeface="微软雅黑" panose="020B0503020204020204" pitchFamily="34" charset="-122"/>
              </a:rPr>
              <a:t>r &gt; 2</a:t>
            </a:r>
            <a:r>
              <a:rPr lang="zh-CN" altLang="en-US" sz="1800" b="0" dirty="0">
                <a:solidFill>
                  <a:srgbClr val="FF0000"/>
                </a:solidFill>
                <a:latin typeface="微软雅黑" panose="020B0503020204020204" pitchFamily="34" charset="-122"/>
                <a:ea typeface="微软雅黑" panose="020B0503020204020204" pitchFamily="34" charset="-122"/>
              </a:rPr>
              <a:t>，每对</a:t>
            </a:r>
            <a:r>
              <a:rPr lang="en-US" altLang="zh-CN" sz="1800" b="0" dirty="0">
                <a:solidFill>
                  <a:srgbClr val="FF0000"/>
                </a:solidFill>
                <a:latin typeface="微软雅黑" panose="020B0503020204020204" pitchFamily="34" charset="-122"/>
                <a:ea typeface="微软雅黑" panose="020B0503020204020204" pitchFamily="34" charset="-122"/>
              </a:rPr>
              <a:t>(</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 j)</a:t>
            </a:r>
            <a:r>
              <a:rPr lang="zh-CN" altLang="en-US" sz="1800" b="0" dirty="0">
                <a:solidFill>
                  <a:srgbClr val="FF0000"/>
                </a:solidFill>
                <a:latin typeface="微软雅黑" panose="020B0503020204020204" pitchFamily="34" charset="-122"/>
                <a:ea typeface="微软雅黑" panose="020B0503020204020204" pitchFamily="34" charset="-122"/>
              </a:rPr>
              <a:t>中的断点</a:t>
            </a:r>
            <a:r>
              <a:rPr lang="en-US" altLang="zh-CN" sz="1800" b="0" dirty="0">
                <a:solidFill>
                  <a:srgbClr val="FF0000"/>
                </a:solidFill>
                <a:latin typeface="微软雅黑" panose="020B0503020204020204" pitchFamily="34" charset="-122"/>
                <a:ea typeface="微软雅黑" panose="020B0503020204020204" pitchFamily="34" charset="-122"/>
              </a:rPr>
              <a:t>k</a:t>
            </a:r>
            <a:r>
              <a:rPr lang="zh-CN" altLang="en-US" sz="1800" b="0" dirty="0">
                <a:solidFill>
                  <a:srgbClr val="FF0000"/>
                </a:solidFill>
                <a:latin typeface="微软雅黑" panose="020B0503020204020204" pitchFamily="34" charset="-122"/>
                <a:ea typeface="微软雅黑" panose="020B0503020204020204" pitchFamily="34" charset="-122"/>
              </a:rPr>
              <a:t>有</a:t>
            </a:r>
            <a:r>
              <a:rPr lang="en-US" altLang="zh-CN" sz="1800" b="0" dirty="0">
                <a:solidFill>
                  <a:srgbClr val="FF0000"/>
                </a:solidFill>
                <a:latin typeface="微软雅黑" panose="020B0503020204020204" pitchFamily="34" charset="-122"/>
                <a:ea typeface="微软雅黑" panose="020B0503020204020204" pitchFamily="34" charset="-122"/>
              </a:rPr>
              <a:t>r – 1</a:t>
            </a:r>
            <a:r>
              <a:rPr lang="zh-CN" altLang="en-US" sz="1800" b="0" dirty="0">
                <a:solidFill>
                  <a:srgbClr val="FF0000"/>
                </a:solidFill>
                <a:latin typeface="微软雅黑" panose="020B0503020204020204" pitchFamily="34" charset="-122"/>
                <a:ea typeface="微软雅黑" panose="020B0503020204020204" pitchFamily="34" charset="-122"/>
              </a:rPr>
              <a:t>个，越往高层断点数目越多。</a:t>
            </a:r>
            <a:endParaRPr lang="en-US" altLang="zh-CN" sz="1800" b="0" dirty="0">
              <a:solidFill>
                <a:srgbClr val="FF0000"/>
              </a:solidFill>
              <a:latin typeface="微软雅黑" panose="020B0503020204020204" pitchFamily="34" charset="-122"/>
              <a:ea typeface="微软雅黑" panose="020B0503020204020204" pitchFamily="34" charset="-122"/>
            </a:endParaRPr>
          </a:p>
          <a:p>
            <a:pPr algn="l" eaLnBrk="1" hangingPunct="1">
              <a:lnSpc>
                <a:spcPct val="150000"/>
              </a:lnSpc>
            </a:pPr>
            <a:r>
              <a:rPr lang="zh-CN" altLang="en-US" sz="1800" b="0" dirty="0">
                <a:solidFill>
                  <a:srgbClr val="FF0000"/>
                </a:solidFill>
                <a:latin typeface="微软雅黑" panose="020B0503020204020204" pitchFamily="34" charset="-122"/>
                <a:ea typeface="微软雅黑" panose="020B0503020204020204" pitchFamily="34" charset="-122"/>
              </a:rPr>
              <a:t>这样自底向上完成整个</a:t>
            </a:r>
            <a:r>
              <a:rPr lang="en-US" altLang="zh-CN" sz="1800" b="0" dirty="0">
                <a:solidFill>
                  <a:srgbClr val="FF0000"/>
                </a:solidFill>
                <a:latin typeface="微软雅黑" panose="020B0503020204020204" pitchFamily="34" charset="-122"/>
                <a:ea typeface="微软雅黑" panose="020B0503020204020204" pitchFamily="34" charset="-122"/>
              </a:rPr>
              <a:t>m[</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][j]</a:t>
            </a:r>
            <a:r>
              <a:rPr lang="zh-CN" altLang="en-US" sz="1800" b="0" dirty="0">
                <a:solidFill>
                  <a:srgbClr val="FF0000"/>
                </a:solidFill>
                <a:latin typeface="微软雅黑" panose="020B0503020204020204" pitchFamily="34" charset="-122"/>
                <a:ea typeface="微软雅黑" panose="020B0503020204020204" pitchFamily="34" charset="-122"/>
              </a:rPr>
              <a:t>的计算。</a:t>
            </a:r>
          </a:p>
        </p:txBody>
      </p:sp>
    </p:spTree>
    <p:extLst>
      <p:ext uri="{BB962C8B-B14F-4D97-AF65-F5344CB8AC3E}">
        <p14:creationId xmlns:p14="http://schemas.microsoft.com/office/powerpoint/2010/main" val="13301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66"/>
                                        </p:tgtEl>
                                        <p:attrNameLst>
                                          <p:attrName>style.visibility</p:attrName>
                                        </p:attrNameLst>
                                      </p:cBhvr>
                                      <p:to>
                                        <p:strVal val="visible"/>
                                      </p:to>
                                    </p:set>
                                    <p:animEffect transition="in" filter="blinds(horizontal)">
                                      <p:cBhvr>
                                        <p:cTn id="12" dur="5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6"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1560" y="188640"/>
            <a:ext cx="7772400" cy="925513"/>
          </a:xfrm>
        </p:spPr>
        <p:txBody>
          <a:bodyPr/>
          <a:lstStyle/>
          <a:p>
            <a:r>
              <a:rPr lang="zh-CN" altLang="zh-CN" sz="3600" b="1" dirty="0">
                <a:latin typeface="微软雅黑" panose="020B0503020204020204" pitchFamily="34" charset="-122"/>
                <a:ea typeface="微软雅黑" panose="020B0503020204020204" pitchFamily="34" charset="-122"/>
              </a:rPr>
              <a:t>1.1 </a:t>
            </a:r>
            <a:r>
              <a:rPr lang="zh-CN" sz="3600" b="1" dirty="0">
                <a:latin typeface="微软雅黑" panose="020B0503020204020204" pitchFamily="34" charset="-122"/>
                <a:ea typeface="微软雅黑" panose="020B0503020204020204" pitchFamily="34" charset="-122"/>
              </a:rPr>
              <a:t>算法的定义和特征</a:t>
            </a:r>
          </a:p>
        </p:txBody>
      </p:sp>
      <p:sp>
        <p:nvSpPr>
          <p:cNvPr id="5123" name="Rectangle 3"/>
          <p:cNvSpPr>
            <a:spLocks noGrp="1" noChangeArrowheads="1"/>
          </p:cNvSpPr>
          <p:nvPr>
            <p:ph sz="quarter" idx="1"/>
          </p:nvPr>
        </p:nvSpPr>
        <p:spPr>
          <a:xfrm>
            <a:off x="755576" y="1412776"/>
            <a:ext cx="7848872" cy="5256212"/>
          </a:xfrm>
        </p:spPr>
        <p:txBody>
          <a:bodyPr/>
          <a:lstStyle/>
          <a:p>
            <a:pPr>
              <a:buFont typeface="Wingdings" pitchFamily="2" charset="2"/>
              <a:buNone/>
            </a:pPr>
            <a:r>
              <a:rPr lang="zh-CN" altLang="zh-CN" sz="2800" dirty="0">
                <a:latin typeface="微软雅黑" panose="020B0503020204020204" pitchFamily="34" charset="-122"/>
                <a:ea typeface="微软雅黑" panose="020B0503020204020204" pitchFamily="34" charset="-122"/>
              </a:rPr>
              <a:t>1) </a:t>
            </a:r>
            <a:r>
              <a:rPr lang="zh-CN" sz="2800" b="1" dirty="0">
                <a:latin typeface="微软雅黑" panose="020B0503020204020204" pitchFamily="34" charset="-122"/>
                <a:ea typeface="微软雅黑" panose="020B0503020204020204" pitchFamily="34" charset="-122"/>
              </a:rPr>
              <a:t>什么是算法？</a:t>
            </a:r>
          </a:p>
          <a:p>
            <a:pPr>
              <a:lnSpc>
                <a:spcPct val="120000"/>
              </a:lnSpc>
              <a:spcBef>
                <a:spcPct val="30000"/>
              </a:spcBef>
              <a:buFont typeface="Wingdings" pitchFamily="2" charset="2"/>
              <a:buNone/>
            </a:pPr>
            <a:r>
              <a:rPr lang="zh-CN" sz="3000" dirty="0">
                <a:latin typeface="微软雅黑" panose="020B0503020204020204" pitchFamily="34" charset="-122"/>
                <a:ea typeface="微软雅黑" panose="020B0503020204020204" pitchFamily="34" charset="-122"/>
              </a:rPr>
              <a:t>      </a:t>
            </a:r>
            <a:r>
              <a:rPr lang="zh-CN" sz="2800" dirty="0">
                <a:latin typeface="微软雅黑" panose="020B0503020204020204" pitchFamily="34" charset="-122"/>
                <a:ea typeface="微软雅黑" panose="020B0503020204020204" pitchFamily="34" charset="-122"/>
              </a:rPr>
              <a:t>    算法是求解某一</a:t>
            </a:r>
            <a:r>
              <a:rPr lang="zh-CN" sz="2800" b="1" dirty="0">
                <a:solidFill>
                  <a:srgbClr val="008000"/>
                </a:solidFill>
                <a:latin typeface="微软雅黑" panose="020B0503020204020204" pitchFamily="34" charset="-122"/>
                <a:ea typeface="微软雅黑" panose="020B0503020204020204" pitchFamily="34" charset="-122"/>
              </a:rPr>
              <a:t>特定问题</a:t>
            </a:r>
            <a:r>
              <a:rPr lang="zh-CN" sz="2800" b="1" dirty="0">
                <a:latin typeface="微软雅黑" panose="020B0503020204020204" pitchFamily="34" charset="-122"/>
                <a:ea typeface="微软雅黑" panose="020B0503020204020204" pitchFamily="34" charset="-122"/>
              </a:rPr>
              <a:t>的一组</a:t>
            </a:r>
            <a:r>
              <a:rPr lang="zh-CN" sz="2800" b="1" dirty="0">
                <a:solidFill>
                  <a:srgbClr val="0000FF"/>
                </a:solidFill>
                <a:latin typeface="微软雅黑" panose="020B0503020204020204" pitchFamily="34" charset="-122"/>
                <a:ea typeface="微软雅黑" panose="020B0503020204020204" pitchFamily="34" charset="-122"/>
              </a:rPr>
              <a:t>有穷规则</a:t>
            </a:r>
            <a:r>
              <a:rPr lang="zh-CN" sz="2800" dirty="0">
                <a:latin typeface="微软雅黑" panose="020B0503020204020204" pitchFamily="34" charset="-122"/>
                <a:ea typeface="微软雅黑" panose="020B0503020204020204" pitchFamily="34" charset="-122"/>
              </a:rPr>
              <a:t>的集合，它</a:t>
            </a:r>
            <a:r>
              <a:rPr lang="zh-CN" sz="2800" b="1" dirty="0">
                <a:solidFill>
                  <a:schemeClr val="accent2"/>
                </a:solidFill>
                <a:latin typeface="微软雅黑" panose="020B0503020204020204" pitchFamily="34" charset="-122"/>
                <a:ea typeface="微软雅黑" panose="020B0503020204020204" pitchFamily="34" charset="-122"/>
              </a:rPr>
              <a:t>是由若干条指令组成的有穷符号串</a:t>
            </a:r>
            <a:r>
              <a:rPr lang="zh-CN" sz="2800" b="1" dirty="0">
                <a:latin typeface="微软雅黑" panose="020B0503020204020204" pitchFamily="34" charset="-122"/>
                <a:ea typeface="微软雅黑" panose="020B0503020204020204" pitchFamily="34" charset="-122"/>
              </a:rPr>
              <a:t>。</a:t>
            </a:r>
          </a:p>
          <a:p>
            <a:pPr>
              <a:lnSpc>
                <a:spcPct val="120000"/>
              </a:lnSpc>
              <a:spcBef>
                <a:spcPct val="30000"/>
              </a:spcBef>
              <a:buFont typeface="Wingdings" pitchFamily="2" charset="2"/>
              <a:buNone/>
            </a:pPr>
            <a:endParaRPr lang="zh-CN" b="1" dirty="0">
              <a:latin typeface="微软雅黑" panose="020B0503020204020204" pitchFamily="34" charset="-122"/>
              <a:ea typeface="微软雅黑" panose="020B0503020204020204" pitchFamily="34" charset="-122"/>
            </a:endParaRPr>
          </a:p>
          <a:p>
            <a:pPr>
              <a:buFont typeface="Wingdings" pitchFamily="2" charset="2"/>
              <a:buNone/>
            </a:pPr>
            <a:endParaRPr lang="zh-CN" altLang="zh-CN" b="1" dirty="0">
              <a:latin typeface="微软雅黑" panose="020B0503020204020204" pitchFamily="34" charset="-122"/>
              <a:ea typeface="微软雅黑" panose="020B0503020204020204" pitchFamily="34" charset="-122"/>
            </a:endParaRPr>
          </a:p>
        </p:txBody>
      </p:sp>
      <p:sp>
        <p:nvSpPr>
          <p:cNvPr id="5124" name="Rectangle 4"/>
          <p:cNvSpPr>
            <a:spLocks noChangeArrowheads="1"/>
          </p:cNvSpPr>
          <p:nvPr/>
        </p:nvSpPr>
        <p:spPr bwMode="auto">
          <a:xfrm>
            <a:off x="935038" y="3356992"/>
            <a:ext cx="8208962" cy="129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r>
              <a:rPr lang="zh-CN" altLang="zh-CN" sz="3400" b="1" dirty="0">
                <a:latin typeface="微软雅黑" panose="020B0503020204020204" pitchFamily="34" charset="-122"/>
                <a:ea typeface="微软雅黑" panose="020B0503020204020204" pitchFamily="34" charset="-122"/>
              </a:rPr>
              <a:t>2</a:t>
            </a:r>
            <a:r>
              <a:rPr lang="zh-CN" sz="3400" b="1" dirty="0">
                <a:latin typeface="微软雅黑" panose="020B0503020204020204" pitchFamily="34" charset="-122"/>
                <a:ea typeface="微软雅黑" panose="020B0503020204020204" pitchFamily="34" charset="-122"/>
              </a:rPr>
              <a:t>）</a:t>
            </a:r>
            <a:r>
              <a:rPr lang="zh-CN" sz="3400" dirty="0">
                <a:latin typeface="微软雅黑" panose="020B0503020204020204" pitchFamily="34" charset="-122"/>
                <a:ea typeface="微软雅黑" panose="020B0503020204020204" pitchFamily="34" charset="-122"/>
              </a:rPr>
              <a:t> </a:t>
            </a:r>
            <a:r>
              <a:rPr lang="zh-CN" sz="3200" b="1" dirty="0">
                <a:latin typeface="微软雅黑" panose="020B0503020204020204" pitchFamily="34" charset="-122"/>
                <a:ea typeface="微软雅黑" panose="020B0503020204020204" pitchFamily="34" charset="-122"/>
              </a:rPr>
              <a:t>算法的五个重要特性</a:t>
            </a:r>
          </a:p>
          <a:p>
            <a:pPr marL="342900" indent="-342900">
              <a:spcBef>
                <a:spcPct val="20000"/>
              </a:spcBef>
              <a:buClr>
                <a:schemeClr val="accent1"/>
              </a:buClr>
              <a:buSzPct val="80000"/>
              <a:buFont typeface="Wingdings" pitchFamily="2" charset="2"/>
              <a:buNone/>
            </a:pPr>
            <a:r>
              <a:rPr lang="zh-CN" sz="3000" dirty="0">
                <a:solidFill>
                  <a:srgbClr val="FF0066"/>
                </a:solidFill>
                <a:latin typeface="微软雅黑" panose="020B0503020204020204" pitchFamily="34" charset="-122"/>
                <a:ea typeface="微软雅黑" panose="020B0503020204020204" pitchFamily="34" charset="-122"/>
              </a:rPr>
              <a:t>     </a:t>
            </a:r>
            <a:r>
              <a:rPr lang="zh-CN" sz="3000" b="1" dirty="0">
                <a:solidFill>
                  <a:srgbClr val="FF0066"/>
                </a:solidFill>
                <a:latin typeface="微软雅黑" panose="020B0503020204020204" pitchFamily="34" charset="-122"/>
                <a:ea typeface="微软雅黑" panose="020B0503020204020204" pitchFamily="34" charset="-122"/>
              </a:rPr>
              <a:t>确定性</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可实现性</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输入</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输出</a:t>
            </a:r>
            <a:r>
              <a:rPr lang="zh-CN" sz="3000" b="1" dirty="0">
                <a:latin typeface="微软雅黑" panose="020B0503020204020204" pitchFamily="34" charset="-122"/>
                <a:ea typeface="微软雅黑" panose="020B0503020204020204" pitchFamily="34" charset="-122"/>
              </a:rPr>
              <a:t>、</a:t>
            </a:r>
            <a:r>
              <a:rPr lang="zh-CN" sz="3000" b="1" dirty="0">
                <a:solidFill>
                  <a:srgbClr val="FF0066"/>
                </a:solidFill>
                <a:latin typeface="微软雅黑" panose="020B0503020204020204" pitchFamily="34" charset="-122"/>
                <a:ea typeface="微软雅黑" panose="020B0503020204020204" pitchFamily="34" charset="-122"/>
              </a:rPr>
              <a:t>有穷性</a:t>
            </a:r>
          </a:p>
        </p:txBody>
      </p:sp>
      <p:sp>
        <p:nvSpPr>
          <p:cNvPr id="5125" name="Rectangle 5"/>
          <p:cNvSpPr>
            <a:spLocks noChangeArrowheads="1"/>
          </p:cNvSpPr>
          <p:nvPr/>
        </p:nvSpPr>
        <p:spPr bwMode="auto">
          <a:xfrm>
            <a:off x="844550" y="4869160"/>
            <a:ext cx="8389937" cy="1296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r>
              <a:rPr lang="zh-CN" altLang="zh-CN" sz="3400" b="1" dirty="0">
                <a:latin typeface="微软雅黑" panose="020B0503020204020204" pitchFamily="34" charset="-122"/>
                <a:ea typeface="微软雅黑" panose="020B0503020204020204" pitchFamily="34" charset="-122"/>
              </a:rPr>
              <a:t>3</a:t>
            </a:r>
            <a:r>
              <a:rPr lang="zh-CN" sz="3400" b="1" dirty="0">
                <a:latin typeface="微软雅黑" panose="020B0503020204020204" pitchFamily="34" charset="-122"/>
                <a:ea typeface="微软雅黑" panose="020B0503020204020204" pitchFamily="34" charset="-122"/>
              </a:rPr>
              <a:t>）</a:t>
            </a:r>
            <a:r>
              <a:rPr lang="zh-CN" sz="3400" dirty="0">
                <a:latin typeface="微软雅黑" panose="020B0503020204020204" pitchFamily="34" charset="-122"/>
                <a:ea typeface="微软雅黑" panose="020B0503020204020204" pitchFamily="34" charset="-122"/>
              </a:rPr>
              <a:t> </a:t>
            </a:r>
            <a:r>
              <a:rPr lang="zh-CN" sz="3200" b="1" dirty="0">
                <a:latin typeface="微软雅黑" panose="020B0503020204020204" pitchFamily="34" charset="-122"/>
                <a:ea typeface="微软雅黑" panose="020B0503020204020204" pitchFamily="34" charset="-122"/>
              </a:rPr>
              <a:t>算法设计的质量指标</a:t>
            </a:r>
          </a:p>
          <a:p>
            <a:pPr marL="342900" indent="-342900">
              <a:spcBef>
                <a:spcPct val="20000"/>
              </a:spcBef>
              <a:buClr>
                <a:schemeClr val="accent1"/>
              </a:buClr>
              <a:buSzPct val="80000"/>
              <a:buFont typeface="Wingdings" pitchFamily="2" charset="2"/>
              <a:buNone/>
            </a:pPr>
            <a:r>
              <a:rPr lang="zh-CN" sz="3000" dirty="0">
                <a:solidFill>
                  <a:srgbClr val="FF0066"/>
                </a:solidFill>
                <a:latin typeface="微软雅黑" panose="020B0503020204020204" pitchFamily="34" charset="-122"/>
                <a:ea typeface="微软雅黑" panose="020B0503020204020204" pitchFamily="34" charset="-122"/>
              </a:rPr>
              <a:t>     </a:t>
            </a:r>
            <a:r>
              <a:rPr lang="zh-CN" sz="3000" b="1" dirty="0">
                <a:solidFill>
                  <a:srgbClr val="FF0066"/>
                </a:solidFill>
                <a:latin typeface="微软雅黑" panose="020B0503020204020204" pitchFamily="34" charset="-122"/>
                <a:ea typeface="微软雅黑" panose="020B0503020204020204" pitchFamily="34" charset="-122"/>
              </a:rPr>
              <a:t>正确性，可读性，健壮性，效率与存储量</a:t>
            </a:r>
          </a:p>
        </p:txBody>
      </p:sp>
    </p:spTree>
    <p:extLst>
      <p:ext uri="{BB962C8B-B14F-4D97-AF65-F5344CB8AC3E}">
        <p14:creationId xmlns:p14="http://schemas.microsoft.com/office/powerpoint/2010/main" val="367789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up)">
                                      <p:cBhvr>
                                        <p:cTn id="7" dur="20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up)">
                                      <p:cBhvr>
                                        <p:cTn id="12" dur="20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up)">
                                      <p:cBhvr>
                                        <p:cTn id="17" dur="2000"/>
                                        <p:tgtEl>
                                          <p:spTgt spid="5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slide(fromBottom)">
                                      <p:cBhvr>
                                        <p:cTn id="22" dur="10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P spid="5124" grpId="0" autoUpdateAnimBg="0"/>
      <p:bldP spid="512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normAutofit fontScale="90000"/>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660792570"/>
              </p:ext>
            </p:extLst>
          </p:nvPr>
        </p:nvGraphicFramePr>
        <p:xfrm>
          <a:off x="323529" y="836712"/>
          <a:ext cx="8424935" cy="3040064"/>
        </p:xfrm>
        <a:graphic>
          <a:graphicData uri="http://schemas.openxmlformats.org/drawingml/2006/table">
            <a:tbl>
              <a:tblPr/>
              <a:tblGrid>
                <a:gridCol w="1206254">
                  <a:extLst>
                    <a:ext uri="{9D8B030D-6E8A-4147-A177-3AD203B41FA5}">
                      <a16:colId xmlns:a16="http://schemas.microsoft.com/office/drawing/2014/main" val="20000"/>
                    </a:ext>
                  </a:extLst>
                </a:gridCol>
                <a:gridCol w="1199188">
                  <a:extLst>
                    <a:ext uri="{9D8B030D-6E8A-4147-A177-3AD203B41FA5}">
                      <a16:colId xmlns:a16="http://schemas.microsoft.com/office/drawing/2014/main" val="20001"/>
                    </a:ext>
                  </a:extLst>
                </a:gridCol>
                <a:gridCol w="1206254">
                  <a:extLst>
                    <a:ext uri="{9D8B030D-6E8A-4147-A177-3AD203B41FA5}">
                      <a16:colId xmlns:a16="http://schemas.microsoft.com/office/drawing/2014/main" val="20002"/>
                    </a:ext>
                  </a:extLst>
                </a:gridCol>
                <a:gridCol w="1152068">
                  <a:extLst>
                    <a:ext uri="{9D8B030D-6E8A-4147-A177-3AD203B41FA5}">
                      <a16:colId xmlns:a16="http://schemas.microsoft.com/office/drawing/2014/main" val="20003"/>
                    </a:ext>
                  </a:extLst>
                </a:gridCol>
                <a:gridCol w="1255731">
                  <a:extLst>
                    <a:ext uri="{9D8B030D-6E8A-4147-A177-3AD203B41FA5}">
                      <a16:colId xmlns:a16="http://schemas.microsoft.com/office/drawing/2014/main" val="20004"/>
                    </a:ext>
                  </a:extLst>
                </a:gridCol>
                <a:gridCol w="1199186">
                  <a:extLst>
                    <a:ext uri="{9D8B030D-6E8A-4147-A177-3AD203B41FA5}">
                      <a16:colId xmlns:a16="http://schemas.microsoft.com/office/drawing/2014/main" val="20005"/>
                    </a:ext>
                  </a:extLst>
                </a:gridCol>
                <a:gridCol w="1206254">
                  <a:extLst>
                    <a:ext uri="{9D8B030D-6E8A-4147-A177-3AD203B41FA5}">
                      <a16:colId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rgbClr val="000000"/>
                          </a:solidFill>
                          <a:effectLst/>
                          <a:latin typeface="+mn-lt"/>
                          <a:ea typeface="宋体" charset="-122"/>
                        </a:rPr>
                        <a:t>2625</a:t>
                      </a: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rgbClr val="000000"/>
                          </a:solidFill>
                          <a:effectLst/>
                          <a:latin typeface="+mn-lt"/>
                          <a:ea typeface="宋体" charset="-122"/>
                        </a:rPr>
                        <a:t>750</a:t>
                      </a: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rgbClr val="000000"/>
                          </a:solidFill>
                          <a:effectLst/>
                          <a:latin typeface="+mn-lt"/>
                          <a:ea typeface="宋体" charset="-122"/>
                        </a:rPr>
                        <a:t>1000</a:t>
                      </a: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82279111"/>
              </p:ext>
            </p:extLst>
          </p:nvPr>
        </p:nvGraphicFramePr>
        <p:xfrm>
          <a:off x="289620" y="4151836"/>
          <a:ext cx="8568953" cy="406400"/>
        </p:xfrm>
        <a:graphic>
          <a:graphicData uri="http://schemas.openxmlformats.org/presentationml/2006/ole">
            <mc:AlternateContent xmlns:mc="http://schemas.openxmlformats.org/markup-compatibility/2006">
              <mc:Choice xmlns:v="urn:schemas-microsoft-com:vml" Requires="v">
                <p:oleObj spid="_x0000_s11286" name="Equation" r:id="rId4" imgW="4127500" imgH="228600" progId="Equation.DSMT4">
                  <p:embed/>
                </p:oleObj>
              </mc:Choice>
              <mc:Fallback>
                <p:oleObj name="Equation" r:id="rId4" imgW="4127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20" y="4151836"/>
                        <a:ext cx="856895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53692689"/>
              </p:ext>
            </p:extLst>
          </p:nvPr>
        </p:nvGraphicFramePr>
        <p:xfrm>
          <a:off x="289620" y="4650494"/>
          <a:ext cx="8136905" cy="434643"/>
        </p:xfrm>
        <a:graphic>
          <a:graphicData uri="http://schemas.openxmlformats.org/presentationml/2006/ole">
            <mc:AlternateContent xmlns:mc="http://schemas.openxmlformats.org/markup-compatibility/2006">
              <mc:Choice xmlns:v="urn:schemas-microsoft-com:vml" Requires="v">
                <p:oleObj spid="_x0000_s11287" name="Equation" r:id="rId6" imgW="4089400" imgH="228600" progId="Equation.DSMT4">
                  <p:embed/>
                </p:oleObj>
              </mc:Choice>
              <mc:Fallback>
                <p:oleObj name="Equation" r:id="rId6" imgW="40894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620" y="4650494"/>
                        <a:ext cx="8136905" cy="434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768685158"/>
              </p:ext>
            </p:extLst>
          </p:nvPr>
        </p:nvGraphicFramePr>
        <p:xfrm>
          <a:off x="289621" y="5175721"/>
          <a:ext cx="7992888" cy="438422"/>
        </p:xfrm>
        <a:graphic>
          <a:graphicData uri="http://schemas.openxmlformats.org/presentationml/2006/ole">
            <mc:AlternateContent xmlns:mc="http://schemas.openxmlformats.org/markup-compatibility/2006">
              <mc:Choice xmlns:v="urn:schemas-microsoft-com:vml" Requires="v">
                <p:oleObj spid="_x0000_s11288" name="Equation" r:id="rId8" imgW="3987800" imgH="228600" progId="Equation.DSMT4">
                  <p:embed/>
                </p:oleObj>
              </mc:Choice>
              <mc:Fallback>
                <p:oleObj name="Equation" r:id="rId8" imgW="3987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21" y="5175721"/>
                        <a:ext cx="7992888"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535813482"/>
              </p:ext>
            </p:extLst>
          </p:nvPr>
        </p:nvGraphicFramePr>
        <p:xfrm>
          <a:off x="289621" y="5704123"/>
          <a:ext cx="8136904" cy="436533"/>
        </p:xfrm>
        <a:graphic>
          <a:graphicData uri="http://schemas.openxmlformats.org/presentationml/2006/ole">
            <mc:AlternateContent xmlns:mc="http://schemas.openxmlformats.org/markup-compatibility/2006">
              <mc:Choice xmlns:v="urn:schemas-microsoft-com:vml" Requires="v">
                <p:oleObj spid="_x0000_s11289" name="Equation" r:id="rId10" imgW="4076700" imgH="228600" progId="Equation.DSMT4">
                  <p:embed/>
                </p:oleObj>
              </mc:Choice>
              <mc:Fallback>
                <p:oleObj name="Equation" r:id="rId10" imgW="40767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621" y="5704123"/>
                        <a:ext cx="8136904" cy="436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093692535"/>
              </p:ext>
            </p:extLst>
          </p:nvPr>
        </p:nvGraphicFramePr>
        <p:xfrm>
          <a:off x="289621" y="6230938"/>
          <a:ext cx="8280920" cy="438422"/>
        </p:xfrm>
        <a:graphic>
          <a:graphicData uri="http://schemas.openxmlformats.org/presentationml/2006/ole">
            <mc:AlternateContent xmlns:mc="http://schemas.openxmlformats.org/markup-compatibility/2006">
              <mc:Choice xmlns:v="urn:schemas-microsoft-com:vml" Requires="v">
                <p:oleObj spid="_x0000_s11290" name="Equation" r:id="rId12" imgW="4165600" imgH="228600" progId="Equation.DSMT4">
                  <p:embed/>
                </p:oleObj>
              </mc:Choice>
              <mc:Fallback>
                <p:oleObj name="Equation" r:id="rId12" imgW="41656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621" y="6230938"/>
                        <a:ext cx="8280920"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bwMode="auto">
          <a:xfrm>
            <a:off x="1335043"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66"/>
              </a:solidFill>
              <a:effectLst/>
              <a:latin typeface="Times New Roman" pitchFamily="18" charset="0"/>
              <a:ea typeface="楷体_GB2312" pitchFamily="49" charset="-122"/>
            </a:endParaRPr>
          </a:p>
        </p:txBody>
      </p:sp>
      <p:sp>
        <p:nvSpPr>
          <p:cNvPr id="15" name="椭圆 14"/>
          <p:cNvSpPr/>
          <p:nvPr/>
        </p:nvSpPr>
        <p:spPr bwMode="auto">
          <a:xfrm>
            <a:off x="2399849"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66"/>
              </a:solidFill>
              <a:effectLst/>
              <a:latin typeface="Times New Roman" pitchFamily="18" charset="0"/>
              <a:ea typeface="楷体_GB2312" pitchFamily="49" charset="-122"/>
            </a:endParaRPr>
          </a:p>
        </p:txBody>
      </p:sp>
      <p:sp>
        <p:nvSpPr>
          <p:cNvPr id="16" name="椭圆 15"/>
          <p:cNvSpPr/>
          <p:nvPr/>
        </p:nvSpPr>
        <p:spPr bwMode="auto">
          <a:xfrm>
            <a:off x="1858864" y="1276306"/>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66"/>
              </a:solidFill>
              <a:effectLst/>
              <a:latin typeface="Times New Roman" pitchFamily="18" charset="0"/>
              <a:ea typeface="楷体_GB2312" pitchFamily="49" charset="-122"/>
            </a:endParaRPr>
          </a:p>
        </p:txBody>
      </p:sp>
      <p:sp>
        <p:nvSpPr>
          <p:cNvPr id="17" name="椭圆 16"/>
          <p:cNvSpPr/>
          <p:nvPr/>
        </p:nvSpPr>
        <p:spPr bwMode="auto">
          <a:xfrm>
            <a:off x="3061261" y="1714683"/>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6558793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extLst>
              <p:ext uri="{D42A27DB-BD31-4B8C-83A1-F6EECF244321}">
                <p14:modId xmlns:p14="http://schemas.microsoft.com/office/powerpoint/2010/main" val="504934262"/>
              </p:ext>
            </p:extLst>
          </p:nvPr>
        </p:nvGraphicFramePr>
        <p:xfrm>
          <a:off x="755576" y="908720"/>
          <a:ext cx="7943850" cy="3917950"/>
        </p:xfrm>
        <a:graphic>
          <a:graphicData uri="http://schemas.openxmlformats.org/presentationml/2006/ole">
            <mc:AlternateContent xmlns:mc="http://schemas.openxmlformats.org/markup-compatibility/2006">
              <mc:Choice xmlns:v="urn:schemas-microsoft-com:vml" Requires="v">
                <p:oleObj spid="_x0000_s12294" r:id="rId3" imgW="8175240" imgH="4038120" progId="Word.Document.8">
                  <p:embed/>
                </p:oleObj>
              </mc:Choice>
              <mc:Fallback>
                <p:oleObj r:id="rId3" imgW="8175240" imgH="4038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908720"/>
                        <a:ext cx="7943850" cy="391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6865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75AFFDEF-4C2E-459C-A71D-87EF3C774BB3}" type="slidenum">
              <a:rPr lang="zh-CN" altLang="zh-CN" sz="1200">
                <a:latin typeface="Garamond" pitchFamily="18" charset="0"/>
              </a:rPr>
              <a:pPr algn="r"/>
              <a:t>42</a:t>
            </a:fld>
            <a:endParaRPr lang="zh-CN" altLang="zh-CN" sz="1200">
              <a:latin typeface="Garamond" pitchFamily="18" charset="0"/>
            </a:endParaRPr>
          </a:p>
        </p:txBody>
      </p:sp>
      <p:sp>
        <p:nvSpPr>
          <p:cNvPr id="51203" name="Rectangle 2"/>
          <p:cNvSpPr>
            <a:spLocks noChangeArrowheads="1"/>
          </p:cNvSpPr>
          <p:nvPr/>
        </p:nvSpPr>
        <p:spPr bwMode="auto">
          <a:xfrm>
            <a:off x="1258888" y="333375"/>
            <a:ext cx="64087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子问题的递归结构</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1204" name="Text Box 3"/>
          <p:cNvSpPr txBox="1">
            <a:spLocks noChangeArrowheads="1"/>
          </p:cNvSpPr>
          <p:nvPr/>
        </p:nvSpPr>
        <p:spPr bwMode="auto">
          <a:xfrm>
            <a:off x="539750" y="1557338"/>
            <a:ext cx="8372475" cy="1323439"/>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dirty="0">
                <a:ea typeface="楷体_GB2312" pitchFamily="49" charset="-122"/>
              </a:rPr>
              <a:t>由最长公共子序列问题的最优子结构性质建立子问题最优值的递归关系。用</a:t>
            </a:r>
            <a:r>
              <a:rPr lang="zh-CN" altLang="zh-CN" dirty="0">
                <a:ea typeface="楷体_GB2312" pitchFamily="49" charset="-122"/>
              </a:rPr>
              <a:t>c[i][j]</a:t>
            </a:r>
            <a:r>
              <a:rPr lang="zh-CN" dirty="0">
                <a:ea typeface="楷体_GB2312" pitchFamily="49" charset="-122"/>
              </a:rPr>
              <a:t>记录序列和的最长公共子序列的长度。其中， </a:t>
            </a:r>
            <a:endParaRPr lang="en-US" altLang="zh-CN" dirty="0">
              <a:ea typeface="楷体_GB2312" pitchFamily="49" charset="-122"/>
            </a:endParaRPr>
          </a:p>
          <a:p>
            <a:r>
              <a:rPr lang="zh-CN" dirty="0">
                <a:ea typeface="楷体_GB2312" pitchFamily="49" charset="-122"/>
              </a:rPr>
              <a:t>当</a:t>
            </a:r>
            <a:r>
              <a:rPr lang="zh-CN" altLang="zh-CN" dirty="0">
                <a:ea typeface="楷体_GB2312" pitchFamily="49" charset="-122"/>
              </a:rPr>
              <a:t>i=0</a:t>
            </a:r>
            <a:r>
              <a:rPr lang="zh-CN" dirty="0">
                <a:ea typeface="楷体_GB2312" pitchFamily="49" charset="-122"/>
              </a:rPr>
              <a:t>或</a:t>
            </a:r>
            <a:r>
              <a:rPr lang="zh-CN" altLang="zh-CN" dirty="0">
                <a:ea typeface="楷体_GB2312" pitchFamily="49" charset="-122"/>
              </a:rPr>
              <a:t>j=0</a:t>
            </a:r>
            <a:r>
              <a:rPr lang="zh-CN" dirty="0">
                <a:ea typeface="楷体_GB2312" pitchFamily="49" charset="-122"/>
              </a:rPr>
              <a:t>时，空序列是</a:t>
            </a:r>
            <a:r>
              <a:rPr lang="zh-CN" altLang="zh-CN" dirty="0">
                <a:ea typeface="楷体_GB2312" pitchFamily="49" charset="-122"/>
              </a:rPr>
              <a:t>A</a:t>
            </a:r>
            <a:r>
              <a:rPr lang="zh-CN" dirty="0">
                <a:ea typeface="楷体_GB2312" pitchFamily="49" charset="-122"/>
              </a:rPr>
              <a:t>和</a:t>
            </a:r>
            <a:r>
              <a:rPr lang="zh-CN" altLang="zh-CN" dirty="0">
                <a:ea typeface="楷体_GB2312" pitchFamily="49" charset="-122"/>
              </a:rPr>
              <a:t>B</a:t>
            </a:r>
            <a:r>
              <a:rPr lang="zh-CN" dirty="0">
                <a:ea typeface="楷体_GB2312" pitchFamily="49" charset="-122"/>
              </a:rPr>
              <a:t>的最长公共子序列。故此时</a:t>
            </a:r>
            <a:r>
              <a:rPr lang="zh-CN" altLang="zh-CN" dirty="0">
                <a:ea typeface="楷体_GB2312" pitchFamily="49" charset="-122"/>
              </a:rPr>
              <a:t>C[i][j]=0</a:t>
            </a:r>
            <a:r>
              <a:rPr lang="zh-CN" dirty="0">
                <a:ea typeface="楷体_GB2312" pitchFamily="49" charset="-122"/>
              </a:rPr>
              <a:t>。其它情况下，由最优子结构性质可建立递归关系如下：</a:t>
            </a:r>
          </a:p>
        </p:txBody>
      </p:sp>
      <p:graphicFrame>
        <p:nvGraphicFramePr>
          <p:cNvPr id="51205" name="Object 5"/>
          <p:cNvGraphicFramePr>
            <a:graphicFrameLocks noChangeAspect="1"/>
          </p:cNvGraphicFramePr>
          <p:nvPr/>
        </p:nvGraphicFramePr>
        <p:xfrm>
          <a:off x="393700" y="4076700"/>
          <a:ext cx="8027988" cy="1736725"/>
        </p:xfrm>
        <a:graphic>
          <a:graphicData uri="http://schemas.openxmlformats.org/presentationml/2006/ole">
            <mc:AlternateContent xmlns:mc="http://schemas.openxmlformats.org/markup-compatibility/2006">
              <mc:Choice xmlns:v="urn:schemas-microsoft-com:vml" Requires="v">
                <p:oleObj spid="_x0000_s13323" r:id="rId3" imgW="3391217" imgH="736917" progId="Equation.3">
                  <p:embed/>
                </p:oleObj>
              </mc:Choice>
              <mc:Fallback>
                <p:oleObj r:id="rId3" imgW="3391217" imgH="7369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4076700"/>
                        <a:ext cx="802798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6"/>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51207" name="Object 7"/>
          <p:cNvGraphicFramePr>
            <a:graphicFrameLocks noChangeAspect="1"/>
          </p:cNvGraphicFramePr>
          <p:nvPr>
            <p:extLst>
              <p:ext uri="{D42A27DB-BD31-4B8C-83A1-F6EECF244321}">
                <p14:modId xmlns:p14="http://schemas.microsoft.com/office/powerpoint/2010/main" val="2446960618"/>
              </p:ext>
            </p:extLst>
          </p:nvPr>
        </p:nvGraphicFramePr>
        <p:xfrm>
          <a:off x="1258888" y="2924175"/>
          <a:ext cx="2133600" cy="504825"/>
        </p:xfrm>
        <a:graphic>
          <a:graphicData uri="http://schemas.openxmlformats.org/presentationml/2006/ole">
            <mc:AlternateContent xmlns:mc="http://schemas.openxmlformats.org/markup-compatibility/2006">
              <mc:Choice xmlns:v="urn:schemas-microsoft-com:vml" Requires="v">
                <p:oleObj spid="_x0000_s13324" name="Equation" r:id="rId5" imgW="788059" imgH="190900" progId="Equation.DSMT4">
                  <p:embed/>
                </p:oleObj>
              </mc:Choice>
              <mc:Fallback>
                <p:oleObj name="Equation" r:id="rId5" imgW="788059" imgH="190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924175"/>
                        <a:ext cx="2133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8"/>
          <p:cNvGraphicFramePr>
            <a:graphicFrameLocks noChangeAspect="1"/>
          </p:cNvGraphicFramePr>
          <p:nvPr>
            <p:extLst>
              <p:ext uri="{D42A27DB-BD31-4B8C-83A1-F6EECF244321}">
                <p14:modId xmlns:p14="http://schemas.microsoft.com/office/powerpoint/2010/main" val="1879334794"/>
              </p:ext>
            </p:extLst>
          </p:nvPr>
        </p:nvGraphicFramePr>
        <p:xfrm>
          <a:off x="4355976" y="2924175"/>
          <a:ext cx="2057400" cy="504825"/>
        </p:xfrm>
        <a:graphic>
          <a:graphicData uri="http://schemas.openxmlformats.org/presentationml/2006/ole">
            <mc:AlternateContent xmlns:mc="http://schemas.openxmlformats.org/markup-compatibility/2006">
              <mc:Choice xmlns:v="urn:schemas-microsoft-com:vml" Requires="v">
                <p:oleObj spid="_x0000_s13325" r:id="rId7" imgW="775017" imgH="190817" progId="Equation.3">
                  <p:embed/>
                </p:oleObj>
              </mc:Choice>
              <mc:Fallback>
                <p:oleObj r:id="rId7" imgW="775017" imgH="1908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2924175"/>
                        <a:ext cx="2057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368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B9D326C6-E8E4-4BE8-AC47-90C857EFDDDA}" type="slidenum">
              <a:rPr lang="zh-CN" altLang="zh-CN" sz="1200">
                <a:latin typeface="Garamond" pitchFamily="18" charset="0"/>
              </a:rPr>
              <a:pPr algn="r"/>
              <a:t>43</a:t>
            </a:fld>
            <a:endParaRPr lang="zh-CN" altLang="zh-CN" sz="1200">
              <a:latin typeface="Garamond" pitchFamily="18" charset="0"/>
            </a:endParaRPr>
          </a:p>
        </p:txBody>
      </p:sp>
      <p:sp>
        <p:nvSpPr>
          <p:cNvPr id="52227" name="Rectangle 2"/>
          <p:cNvSpPr>
            <a:spLocks noChangeArrowheads="1"/>
          </p:cNvSpPr>
          <p:nvPr/>
        </p:nvSpPr>
        <p:spPr bwMode="auto">
          <a:xfrm>
            <a:off x="827088" y="260350"/>
            <a:ext cx="64087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计算最优值</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2228" name="Text Box 3"/>
          <p:cNvSpPr txBox="1">
            <a:spLocks noChangeArrowheads="1"/>
          </p:cNvSpPr>
          <p:nvPr/>
        </p:nvSpPr>
        <p:spPr bwMode="auto">
          <a:xfrm>
            <a:off x="338138" y="1196975"/>
            <a:ext cx="8805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由于在所考虑的子问题空间中，总共有</a:t>
            </a:r>
            <a:r>
              <a:rPr lang="zh-CN" altLang="zh-CN">
                <a:ea typeface="楷体_GB2312" pitchFamily="49" charset="-122"/>
              </a:rPr>
              <a:t>θ(mn)</a:t>
            </a:r>
            <a:r>
              <a:rPr lang="zh-CN">
                <a:ea typeface="楷体_GB2312" pitchFamily="49" charset="-122"/>
              </a:rPr>
              <a:t>个不同的子问题，因此，用动态规划算法</a:t>
            </a:r>
            <a:r>
              <a:rPr lang="zh-CN" b="1">
                <a:solidFill>
                  <a:srgbClr val="FF3300"/>
                </a:solidFill>
                <a:effectLst>
                  <a:outerShdw blurRad="38100" dist="38100" dir="2700000" algn="tl">
                    <a:srgbClr val="C0C0C0"/>
                  </a:outerShdw>
                </a:effectLst>
                <a:ea typeface="楷体_GB2312" pitchFamily="49" charset="-122"/>
              </a:rPr>
              <a:t>自底向上</a:t>
            </a:r>
            <a:r>
              <a:rPr lang="zh-CN">
                <a:ea typeface="楷体_GB2312" pitchFamily="49" charset="-122"/>
              </a:rPr>
              <a:t>地计算最优值能提高算法的效率。 </a:t>
            </a:r>
          </a:p>
        </p:txBody>
      </p:sp>
      <p:sp>
        <p:nvSpPr>
          <p:cNvPr id="52229" name="Rectangle 4"/>
          <p:cNvSpPr>
            <a:spLocks noChangeArrowheads="1"/>
          </p:cNvSpPr>
          <p:nvPr/>
        </p:nvSpPr>
        <p:spPr bwMode="auto">
          <a:xfrm>
            <a:off x="323850" y="1999765"/>
            <a:ext cx="441721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kumimoji="1" lang="en-US" altLang="zh-CN" sz="1800" dirty="0">
                <a:ea typeface="宋体" charset="-122"/>
              </a:rPr>
              <a:t>void </a:t>
            </a:r>
            <a:r>
              <a:rPr kumimoji="1" lang="en-US" altLang="zh-CN" sz="1800" dirty="0" err="1">
                <a:ea typeface="宋体" charset="-122"/>
              </a:rPr>
              <a:t>LCSLength</a:t>
            </a:r>
            <a:r>
              <a:rPr kumimoji="1" lang="en-US" altLang="zh-CN" sz="1800" dirty="0">
                <a:ea typeface="宋体" charset="-122"/>
              </a:rPr>
              <a:t>(</a:t>
            </a:r>
            <a:r>
              <a:rPr kumimoji="1" lang="en-US" altLang="zh-CN" sz="1800" dirty="0" err="1">
                <a:ea typeface="宋体" charset="-122"/>
              </a:rPr>
              <a:t>int</a:t>
            </a:r>
            <a:r>
              <a:rPr kumimoji="1" lang="en-US" altLang="zh-CN" sz="1800" dirty="0">
                <a:ea typeface="宋体" charset="-122"/>
              </a:rPr>
              <a:t> m</a:t>
            </a:r>
            <a:r>
              <a:rPr kumimoji="1" lang="zh-CN" altLang="en-US" sz="1800" dirty="0">
                <a:ea typeface="宋体" charset="-122"/>
              </a:rPr>
              <a:t>，</a:t>
            </a:r>
            <a:r>
              <a:rPr kumimoji="1" lang="en-US" altLang="zh-CN" sz="1800" dirty="0" err="1">
                <a:ea typeface="宋体" charset="-122"/>
              </a:rPr>
              <a:t>int</a:t>
            </a:r>
            <a:r>
              <a:rPr kumimoji="1" lang="en-US" altLang="zh-CN" sz="1800" dirty="0">
                <a:ea typeface="宋体" charset="-122"/>
              </a:rPr>
              <a:t> n</a:t>
            </a:r>
            <a:r>
              <a:rPr kumimoji="1" lang="zh-CN" altLang="en-US" sz="1800" dirty="0">
                <a:ea typeface="宋体" charset="-122"/>
              </a:rPr>
              <a:t>，</a:t>
            </a:r>
            <a:r>
              <a:rPr kumimoji="1" lang="en-US" altLang="zh-CN" sz="1800" dirty="0">
                <a:ea typeface="宋体" charset="-122"/>
              </a:rPr>
              <a:t>char *x</a:t>
            </a:r>
            <a:r>
              <a:rPr kumimoji="1" lang="zh-CN" altLang="en-US" sz="1800" dirty="0">
                <a:ea typeface="宋体" charset="-122"/>
              </a:rPr>
              <a:t>，</a:t>
            </a:r>
            <a:r>
              <a:rPr kumimoji="1" lang="en-US" altLang="zh-CN" sz="1800" dirty="0">
                <a:ea typeface="宋体" charset="-122"/>
              </a:rPr>
              <a:t>char *y</a:t>
            </a:r>
            <a:r>
              <a:rPr kumimoji="1" lang="zh-CN" altLang="en-US" sz="1800" dirty="0">
                <a:ea typeface="宋体" charset="-122"/>
              </a:rPr>
              <a:t>，</a:t>
            </a:r>
            <a:r>
              <a:rPr kumimoji="1" lang="en-US" altLang="zh-CN" sz="1800" dirty="0" err="1">
                <a:ea typeface="宋体" charset="-122"/>
              </a:rPr>
              <a:t>int</a:t>
            </a:r>
            <a:r>
              <a:rPr kumimoji="1" lang="en-US" altLang="zh-CN" sz="1800" dirty="0">
                <a:ea typeface="宋体" charset="-122"/>
              </a:rPr>
              <a:t> **c</a:t>
            </a:r>
            <a:r>
              <a:rPr kumimoji="1" lang="zh-CN" altLang="en-US" sz="1800" dirty="0">
                <a:ea typeface="宋体" charset="-122"/>
              </a:rPr>
              <a:t>，</a:t>
            </a:r>
            <a:r>
              <a:rPr kumimoji="1" lang="en-US" altLang="zh-CN" sz="1800" dirty="0" err="1">
                <a:ea typeface="宋体" charset="-122"/>
              </a:rPr>
              <a:t>int</a:t>
            </a:r>
            <a:r>
              <a:rPr kumimoji="1" lang="en-US" altLang="zh-CN" sz="1800" dirty="0">
                <a:ea typeface="宋体" charset="-122"/>
              </a:rPr>
              <a:t> **b)</a:t>
            </a:r>
          </a:p>
          <a:p>
            <a:r>
              <a:rPr kumimoji="1" lang="en-US" altLang="zh-CN" sz="1800" dirty="0">
                <a:ea typeface="宋体" charset="-122"/>
              </a:rPr>
              <a:t>{      </a:t>
            </a:r>
            <a:r>
              <a:rPr kumimoji="1" lang="en-US" altLang="zh-CN" sz="1800" dirty="0" err="1">
                <a:ea typeface="宋体" charset="-122"/>
              </a:rPr>
              <a:t>int</a:t>
            </a:r>
            <a:r>
              <a:rPr kumimoji="1" lang="en-US" altLang="zh-CN" sz="1800" dirty="0">
                <a:ea typeface="宋体" charset="-122"/>
              </a:rPr>
              <a:t> </a:t>
            </a:r>
            <a:r>
              <a:rPr kumimoji="1" lang="en-US" altLang="zh-CN" sz="1800" dirty="0" err="1">
                <a:ea typeface="宋体" charset="-122"/>
              </a:rPr>
              <a:t>i</a:t>
            </a:r>
            <a:r>
              <a:rPr kumimoji="1" lang="zh-CN" altLang="en-US" sz="1800" dirty="0">
                <a:ea typeface="宋体" charset="-122"/>
              </a:rPr>
              <a:t>，</a:t>
            </a:r>
            <a:r>
              <a:rPr kumimoji="1" lang="en-US" altLang="zh-CN" sz="1800" dirty="0">
                <a:ea typeface="宋体" charset="-122"/>
              </a:rPr>
              <a:t>j;</a:t>
            </a:r>
          </a:p>
          <a:p>
            <a:r>
              <a:rPr kumimoji="1" lang="en-US" altLang="zh-CN" sz="1800" dirty="0">
                <a:ea typeface="宋体" charset="-122"/>
              </a:rPr>
              <a:t>       for (</a:t>
            </a:r>
            <a:r>
              <a:rPr kumimoji="1" lang="en-US" altLang="zh-CN" sz="1800" dirty="0" err="1">
                <a:ea typeface="宋体" charset="-122"/>
              </a:rPr>
              <a:t>i</a:t>
            </a:r>
            <a:r>
              <a:rPr kumimoji="1" lang="en-US" altLang="zh-CN" sz="1800" dirty="0">
                <a:ea typeface="宋体" charset="-122"/>
              </a:rPr>
              <a:t> = 1; </a:t>
            </a:r>
            <a:r>
              <a:rPr kumimoji="1" lang="en-US" altLang="zh-CN" sz="1800" dirty="0" err="1">
                <a:ea typeface="宋体" charset="-122"/>
              </a:rPr>
              <a:t>i</a:t>
            </a:r>
            <a:r>
              <a:rPr kumimoji="1" lang="en-US" altLang="zh-CN" sz="1800" dirty="0">
                <a:ea typeface="宋体" charset="-122"/>
              </a:rPr>
              <a:t> &lt;= m; </a:t>
            </a:r>
            <a:r>
              <a:rPr kumimoji="1" lang="en-US" altLang="zh-CN" sz="1800" dirty="0" err="1">
                <a:ea typeface="宋体" charset="-122"/>
              </a:rPr>
              <a:t>i</a:t>
            </a:r>
            <a:r>
              <a:rPr kumimoji="1" lang="en-US" altLang="zh-CN" sz="1800" dirty="0">
                <a:ea typeface="宋体" charset="-122"/>
              </a:rPr>
              <a:t>++) c[</a:t>
            </a:r>
            <a:r>
              <a:rPr kumimoji="1" lang="en-US" altLang="zh-CN" sz="1800" dirty="0" err="1">
                <a:ea typeface="宋体" charset="-122"/>
              </a:rPr>
              <a:t>i</a:t>
            </a:r>
            <a:r>
              <a:rPr kumimoji="1" lang="en-US" altLang="zh-CN" sz="1800" dirty="0">
                <a:ea typeface="宋体" charset="-122"/>
              </a:rPr>
              <a:t>][0] = 0;</a:t>
            </a:r>
          </a:p>
          <a:p>
            <a:r>
              <a:rPr kumimoji="1" lang="en-US" altLang="zh-CN" sz="1800" dirty="0">
                <a:ea typeface="宋体" charset="-122"/>
              </a:rPr>
              <a:t>       for (</a:t>
            </a:r>
            <a:r>
              <a:rPr kumimoji="1" lang="en-US" altLang="zh-CN" sz="1800" dirty="0" err="1">
                <a:ea typeface="宋体" charset="-122"/>
              </a:rPr>
              <a:t>i</a:t>
            </a:r>
            <a:r>
              <a:rPr kumimoji="1" lang="en-US" altLang="zh-CN" sz="1800" dirty="0">
                <a:ea typeface="宋体" charset="-122"/>
              </a:rPr>
              <a:t> = 1; </a:t>
            </a:r>
            <a:r>
              <a:rPr kumimoji="1" lang="en-US" altLang="zh-CN" sz="1800" dirty="0" err="1">
                <a:ea typeface="宋体" charset="-122"/>
              </a:rPr>
              <a:t>i</a:t>
            </a:r>
            <a:r>
              <a:rPr kumimoji="1" lang="en-US" altLang="zh-CN" sz="1800" dirty="0">
                <a:ea typeface="宋体" charset="-122"/>
              </a:rPr>
              <a:t> &lt;= n; </a:t>
            </a:r>
            <a:r>
              <a:rPr kumimoji="1" lang="en-US" altLang="zh-CN" sz="1800" dirty="0" err="1">
                <a:ea typeface="宋体" charset="-122"/>
              </a:rPr>
              <a:t>i</a:t>
            </a:r>
            <a:r>
              <a:rPr kumimoji="1" lang="en-US" altLang="zh-CN" sz="1800" dirty="0">
                <a:ea typeface="宋体" charset="-122"/>
              </a:rPr>
              <a:t>++) c[0][</a:t>
            </a:r>
            <a:r>
              <a:rPr kumimoji="1" lang="en-US" altLang="zh-CN" sz="1800" dirty="0" err="1">
                <a:ea typeface="宋体" charset="-122"/>
              </a:rPr>
              <a:t>i</a:t>
            </a:r>
            <a:r>
              <a:rPr kumimoji="1" lang="en-US" altLang="zh-CN" sz="1800" dirty="0">
                <a:ea typeface="宋体" charset="-122"/>
              </a:rPr>
              <a:t>] = 0;</a:t>
            </a:r>
          </a:p>
          <a:p>
            <a:r>
              <a:rPr kumimoji="1" lang="en-US" altLang="zh-CN" sz="1800" dirty="0">
                <a:ea typeface="宋体" charset="-122"/>
              </a:rPr>
              <a:t>       for (</a:t>
            </a:r>
            <a:r>
              <a:rPr kumimoji="1" lang="en-US" altLang="zh-CN" sz="1800" dirty="0" err="1">
                <a:ea typeface="宋体" charset="-122"/>
              </a:rPr>
              <a:t>i</a:t>
            </a:r>
            <a:r>
              <a:rPr kumimoji="1" lang="en-US" altLang="zh-CN" sz="1800" dirty="0">
                <a:ea typeface="宋体" charset="-122"/>
              </a:rPr>
              <a:t> = 1; </a:t>
            </a:r>
            <a:r>
              <a:rPr kumimoji="1" lang="en-US" altLang="zh-CN" sz="1800" dirty="0" err="1">
                <a:ea typeface="宋体" charset="-122"/>
              </a:rPr>
              <a:t>i</a:t>
            </a:r>
            <a:r>
              <a:rPr kumimoji="1" lang="en-US" altLang="zh-CN" sz="1800" dirty="0">
                <a:ea typeface="宋体" charset="-122"/>
              </a:rPr>
              <a:t> &lt;= m; </a:t>
            </a:r>
            <a:r>
              <a:rPr kumimoji="1" lang="en-US" altLang="zh-CN" sz="1800" dirty="0" err="1">
                <a:ea typeface="宋体" charset="-122"/>
              </a:rPr>
              <a:t>i</a:t>
            </a:r>
            <a:r>
              <a:rPr kumimoji="1" lang="en-US" altLang="zh-CN" sz="1800" dirty="0">
                <a:ea typeface="宋体" charset="-122"/>
              </a:rPr>
              <a:t>++)</a:t>
            </a:r>
          </a:p>
          <a:p>
            <a:r>
              <a:rPr kumimoji="1" lang="en-US" altLang="zh-CN" sz="1800" dirty="0">
                <a:ea typeface="宋体" charset="-122"/>
              </a:rPr>
              <a:t>          for (j = 1; j &lt;= n; </a:t>
            </a:r>
            <a:r>
              <a:rPr kumimoji="1" lang="en-US" altLang="zh-CN" sz="1800" dirty="0" err="1">
                <a:ea typeface="宋体" charset="-122"/>
              </a:rPr>
              <a:t>j++</a:t>
            </a:r>
            <a:r>
              <a:rPr kumimoji="1" lang="en-US" altLang="zh-CN" sz="1800" dirty="0">
                <a:ea typeface="宋体" charset="-122"/>
              </a:rPr>
              <a:t>) {</a:t>
            </a:r>
          </a:p>
          <a:p>
            <a:r>
              <a:rPr kumimoji="1" lang="en-US" altLang="zh-CN" sz="1800" dirty="0">
                <a:ea typeface="宋体" charset="-122"/>
              </a:rPr>
              <a:t>             if (x[</a:t>
            </a:r>
            <a:r>
              <a:rPr kumimoji="1" lang="en-US" altLang="zh-CN" sz="1800" dirty="0" err="1">
                <a:ea typeface="宋体" charset="-122"/>
              </a:rPr>
              <a:t>i</a:t>
            </a:r>
            <a:r>
              <a:rPr kumimoji="1" lang="en-US" altLang="zh-CN" sz="1800" dirty="0">
                <a:ea typeface="宋体" charset="-122"/>
              </a:rPr>
              <a:t>]==y[j])</a:t>
            </a:r>
          </a:p>
          <a:p>
            <a:r>
              <a:rPr kumimoji="1" lang="en-US" altLang="zh-CN" sz="1800" dirty="0">
                <a:ea typeface="宋体" charset="-122"/>
              </a:rPr>
              <a:t>                  {  c[</a:t>
            </a:r>
            <a:r>
              <a:rPr kumimoji="1" lang="en-US" altLang="zh-CN" sz="1800" dirty="0" err="1">
                <a:ea typeface="宋体" charset="-122"/>
              </a:rPr>
              <a:t>i</a:t>
            </a:r>
            <a:r>
              <a:rPr kumimoji="1" lang="en-US" altLang="zh-CN" sz="1800" dirty="0">
                <a:ea typeface="宋体" charset="-122"/>
              </a:rPr>
              <a:t>][j]=c[i-1][j-1]+1;         b[</a:t>
            </a:r>
            <a:r>
              <a:rPr kumimoji="1" lang="en-US" altLang="zh-CN" sz="1800" dirty="0" err="1">
                <a:ea typeface="宋体" charset="-122"/>
              </a:rPr>
              <a:t>i</a:t>
            </a:r>
            <a:r>
              <a:rPr kumimoji="1" lang="en-US" altLang="zh-CN" sz="1800" dirty="0">
                <a:ea typeface="宋体" charset="-122"/>
              </a:rPr>
              <a:t>][j]=1;}</a:t>
            </a:r>
          </a:p>
          <a:p>
            <a:r>
              <a:rPr kumimoji="1" lang="en-US" altLang="zh-CN" sz="1800" dirty="0">
                <a:ea typeface="宋体" charset="-122"/>
              </a:rPr>
              <a:t>             else if (c[i-1][j]&gt;=c[</a:t>
            </a:r>
            <a:r>
              <a:rPr kumimoji="1" lang="en-US" altLang="zh-CN" sz="1800" dirty="0" err="1">
                <a:ea typeface="宋体" charset="-122"/>
              </a:rPr>
              <a:t>i</a:t>
            </a:r>
            <a:r>
              <a:rPr kumimoji="1" lang="en-US" altLang="zh-CN" sz="1800" dirty="0">
                <a:ea typeface="宋体" charset="-122"/>
              </a:rPr>
              <a:t>][j-1])</a:t>
            </a:r>
          </a:p>
          <a:p>
            <a:r>
              <a:rPr kumimoji="1" lang="en-US" altLang="zh-CN" sz="1800" dirty="0">
                <a:ea typeface="宋体" charset="-122"/>
              </a:rPr>
              <a:t>                        { c[</a:t>
            </a:r>
            <a:r>
              <a:rPr kumimoji="1" lang="en-US" altLang="zh-CN" sz="1800" dirty="0" err="1">
                <a:ea typeface="宋体" charset="-122"/>
              </a:rPr>
              <a:t>i</a:t>
            </a:r>
            <a:r>
              <a:rPr kumimoji="1" lang="en-US" altLang="zh-CN" sz="1800" dirty="0">
                <a:ea typeface="宋体" charset="-122"/>
              </a:rPr>
              <a:t>][j]=c[i-1][j];         b[</a:t>
            </a:r>
            <a:r>
              <a:rPr kumimoji="1" lang="en-US" altLang="zh-CN" sz="1800" dirty="0" err="1">
                <a:ea typeface="宋体" charset="-122"/>
              </a:rPr>
              <a:t>i</a:t>
            </a:r>
            <a:r>
              <a:rPr kumimoji="1" lang="en-US" altLang="zh-CN" sz="1800" dirty="0">
                <a:ea typeface="宋体" charset="-122"/>
              </a:rPr>
              <a:t>][j]=2;}</a:t>
            </a:r>
          </a:p>
          <a:p>
            <a:r>
              <a:rPr kumimoji="1" lang="en-US" altLang="zh-CN" sz="1800" dirty="0">
                <a:ea typeface="宋体" charset="-122"/>
              </a:rPr>
              <a:t>                     else { c[</a:t>
            </a:r>
            <a:r>
              <a:rPr kumimoji="1" lang="en-US" altLang="zh-CN" sz="1800" dirty="0" err="1">
                <a:ea typeface="宋体" charset="-122"/>
              </a:rPr>
              <a:t>i</a:t>
            </a:r>
            <a:r>
              <a:rPr kumimoji="1" lang="en-US" altLang="zh-CN" sz="1800" dirty="0">
                <a:ea typeface="宋体" charset="-122"/>
              </a:rPr>
              <a:t>][j]=c[</a:t>
            </a:r>
            <a:r>
              <a:rPr kumimoji="1" lang="en-US" altLang="zh-CN" sz="1800" dirty="0" err="1">
                <a:ea typeface="宋体" charset="-122"/>
              </a:rPr>
              <a:t>i</a:t>
            </a:r>
            <a:r>
              <a:rPr kumimoji="1" lang="en-US" altLang="zh-CN" sz="1800" dirty="0">
                <a:ea typeface="宋体" charset="-122"/>
              </a:rPr>
              <a:t>][j-1];     b[</a:t>
            </a:r>
            <a:r>
              <a:rPr kumimoji="1" lang="en-US" altLang="zh-CN" sz="1800" dirty="0" err="1">
                <a:ea typeface="宋体" charset="-122"/>
              </a:rPr>
              <a:t>i</a:t>
            </a:r>
            <a:r>
              <a:rPr kumimoji="1" lang="en-US" altLang="zh-CN" sz="1800" dirty="0">
                <a:ea typeface="宋体" charset="-122"/>
              </a:rPr>
              <a:t>][j]=3; }</a:t>
            </a:r>
          </a:p>
          <a:p>
            <a:r>
              <a:rPr kumimoji="1" lang="en-US" altLang="zh-CN" sz="1800" dirty="0">
                <a:ea typeface="宋体" charset="-122"/>
              </a:rPr>
              <a:t>             }</a:t>
            </a:r>
          </a:p>
          <a:p>
            <a:r>
              <a:rPr kumimoji="1" lang="en-US" altLang="zh-CN" sz="1800" dirty="0">
                <a:ea typeface="宋体" charset="-122"/>
              </a:rPr>
              <a:t>}</a:t>
            </a:r>
          </a:p>
        </p:txBody>
      </p:sp>
      <p:sp>
        <p:nvSpPr>
          <p:cNvPr id="52230" name="Text Box 5"/>
          <p:cNvSpPr txBox="1">
            <a:spLocks noChangeArrowheads="1"/>
          </p:cNvSpPr>
          <p:nvPr/>
        </p:nvSpPr>
        <p:spPr bwMode="auto">
          <a:xfrm>
            <a:off x="4932040" y="2492375"/>
            <a:ext cx="450056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sz="1600" b="1" dirty="0">
                <a:ea typeface="黑体" pitchFamily="49" charset="-122"/>
              </a:rPr>
              <a:t>构造最长公共子序列</a:t>
            </a:r>
          </a:p>
          <a:p>
            <a:pPr>
              <a:lnSpc>
                <a:spcPct val="130000"/>
              </a:lnSpc>
            </a:pPr>
            <a:r>
              <a:rPr kumimoji="1" lang="en-US" altLang="zh-CN" sz="1600" dirty="0">
                <a:latin typeface="微软雅黑" pitchFamily="34" charset="-122"/>
                <a:ea typeface="微软雅黑" pitchFamily="34" charset="-122"/>
              </a:rPr>
              <a:t>void LCS(</a:t>
            </a:r>
            <a:r>
              <a:rPr kumimoji="1" lang="en-US" altLang="zh-CN" sz="1600" dirty="0" err="1">
                <a:latin typeface="微软雅黑" pitchFamily="34" charset="-122"/>
                <a:ea typeface="微软雅黑" pitchFamily="34" charset="-122"/>
              </a:rPr>
              <a:t>int</a:t>
            </a:r>
            <a:r>
              <a:rPr kumimoji="1" lang="en-US" altLang="zh-CN" sz="1600" dirty="0">
                <a:latin typeface="微软雅黑" pitchFamily="34" charset="-122"/>
                <a:ea typeface="微软雅黑" pitchFamily="34" charset="-122"/>
              </a:rPr>
              <a:t> </a:t>
            </a:r>
            <a:r>
              <a:rPr kumimoji="1" lang="en-US" altLang="zh-CN" sz="1600" dirty="0" err="1">
                <a:latin typeface="微软雅黑" pitchFamily="34" charset="-122"/>
                <a:ea typeface="微软雅黑" pitchFamily="34" charset="-122"/>
              </a:rPr>
              <a:t>i</a:t>
            </a:r>
            <a:r>
              <a:rPr kumimoji="1" lang="zh-CN" altLang="en-US" sz="1600" dirty="0">
                <a:latin typeface="微软雅黑" pitchFamily="34" charset="-122"/>
                <a:ea typeface="微软雅黑" pitchFamily="34" charset="-122"/>
              </a:rPr>
              <a:t>，</a:t>
            </a:r>
            <a:r>
              <a:rPr kumimoji="1" lang="en-US" altLang="zh-CN" sz="1600" dirty="0" err="1">
                <a:latin typeface="微软雅黑" pitchFamily="34" charset="-122"/>
                <a:ea typeface="微软雅黑" pitchFamily="34" charset="-122"/>
              </a:rPr>
              <a:t>int</a:t>
            </a:r>
            <a:r>
              <a:rPr kumimoji="1" lang="en-US" altLang="zh-CN" sz="1600" dirty="0">
                <a:latin typeface="微软雅黑" pitchFamily="34" charset="-122"/>
                <a:ea typeface="微软雅黑" pitchFamily="34" charset="-122"/>
              </a:rPr>
              <a:t> j</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char *x</a:t>
            </a:r>
            <a:r>
              <a:rPr kumimoji="1" lang="zh-CN" altLang="en-US" sz="1600" dirty="0">
                <a:latin typeface="微软雅黑" pitchFamily="34" charset="-122"/>
                <a:ea typeface="微软雅黑" pitchFamily="34" charset="-122"/>
              </a:rPr>
              <a:t>，</a:t>
            </a:r>
            <a:r>
              <a:rPr kumimoji="1" lang="en-US" altLang="zh-CN" sz="1600" dirty="0" err="1">
                <a:latin typeface="微软雅黑" pitchFamily="34" charset="-122"/>
                <a:ea typeface="微软雅黑" pitchFamily="34" charset="-122"/>
              </a:rPr>
              <a:t>int</a:t>
            </a:r>
            <a:r>
              <a:rPr kumimoji="1" lang="en-US" altLang="zh-CN" sz="1600" dirty="0">
                <a:latin typeface="微软雅黑" pitchFamily="34" charset="-122"/>
                <a:ea typeface="微软雅黑" pitchFamily="34" charset="-122"/>
              </a:rPr>
              <a:t> **b)</a:t>
            </a:r>
          </a:p>
          <a:p>
            <a:pPr>
              <a:lnSpc>
                <a:spcPct val="130000"/>
              </a:lnSpc>
            </a:pPr>
            <a:r>
              <a:rPr kumimoji="1" lang="en-US" altLang="zh-CN" sz="1600" dirty="0">
                <a:latin typeface="微软雅黑" pitchFamily="34" charset="-122"/>
                <a:ea typeface="微软雅黑" pitchFamily="34" charset="-122"/>
              </a:rPr>
              <a:t>{</a:t>
            </a:r>
          </a:p>
          <a:p>
            <a:pPr>
              <a:lnSpc>
                <a:spcPct val="130000"/>
              </a:lnSpc>
            </a:pPr>
            <a:r>
              <a:rPr kumimoji="1" lang="en-US" altLang="zh-CN" sz="1600" dirty="0">
                <a:latin typeface="微软雅黑" pitchFamily="34" charset="-122"/>
                <a:ea typeface="微软雅黑" pitchFamily="34" charset="-122"/>
              </a:rPr>
              <a:t>      if (</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 ==0 || j==0) return;</a:t>
            </a:r>
          </a:p>
          <a:p>
            <a:pPr>
              <a:lnSpc>
                <a:spcPct val="130000"/>
              </a:lnSpc>
            </a:pPr>
            <a:r>
              <a:rPr kumimoji="1" lang="en-US" altLang="zh-CN" sz="1600" dirty="0">
                <a:latin typeface="微软雅黑" pitchFamily="34" charset="-122"/>
                <a:ea typeface="微软雅黑" pitchFamily="34" charset="-122"/>
              </a:rPr>
              <a:t>      if (b[</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][j]== 1)</a:t>
            </a:r>
          </a:p>
          <a:p>
            <a:pPr>
              <a:lnSpc>
                <a:spcPct val="130000"/>
              </a:lnSpc>
            </a:pPr>
            <a:r>
              <a:rPr kumimoji="1" lang="en-US" altLang="zh-CN" sz="1600" dirty="0">
                <a:latin typeface="微软雅黑" pitchFamily="34" charset="-122"/>
                <a:ea typeface="微软雅黑" pitchFamily="34" charset="-122"/>
              </a:rPr>
              <a:t>            { LCS(i-1,j-1</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x</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b); </a:t>
            </a:r>
          </a:p>
          <a:p>
            <a:pPr>
              <a:lnSpc>
                <a:spcPct val="130000"/>
              </a:lnSpc>
            </a:pPr>
            <a:r>
              <a:rPr kumimoji="1" lang="en-US" altLang="zh-CN" sz="1600" dirty="0">
                <a:latin typeface="微软雅黑" pitchFamily="34" charset="-122"/>
                <a:ea typeface="微软雅黑" pitchFamily="34" charset="-122"/>
              </a:rPr>
              <a:t>                </a:t>
            </a:r>
            <a:r>
              <a:rPr kumimoji="1" lang="en-US" altLang="zh-CN" sz="1600" dirty="0" err="1">
                <a:latin typeface="微软雅黑" pitchFamily="34" charset="-122"/>
                <a:ea typeface="微软雅黑" pitchFamily="34" charset="-122"/>
              </a:rPr>
              <a:t>cout</a:t>
            </a:r>
            <a:r>
              <a:rPr kumimoji="1" lang="en-US" altLang="zh-CN" sz="1600" dirty="0">
                <a:latin typeface="微软雅黑" pitchFamily="34" charset="-122"/>
                <a:ea typeface="微软雅黑" pitchFamily="34" charset="-122"/>
              </a:rPr>
              <a:t>&lt;&lt;x[</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 }</a:t>
            </a:r>
          </a:p>
          <a:p>
            <a:pPr>
              <a:lnSpc>
                <a:spcPct val="130000"/>
              </a:lnSpc>
            </a:pPr>
            <a:r>
              <a:rPr kumimoji="1" lang="en-US" altLang="zh-CN" sz="1600" dirty="0">
                <a:latin typeface="微软雅黑" pitchFamily="34" charset="-122"/>
                <a:ea typeface="微软雅黑" pitchFamily="34" charset="-122"/>
              </a:rPr>
              <a:t>      else if (b[</a:t>
            </a:r>
            <a:r>
              <a:rPr kumimoji="1" lang="en-US" altLang="zh-CN" sz="1600" dirty="0" err="1">
                <a:latin typeface="微软雅黑" pitchFamily="34" charset="-122"/>
                <a:ea typeface="微软雅黑" pitchFamily="34" charset="-122"/>
              </a:rPr>
              <a:t>i</a:t>
            </a:r>
            <a:r>
              <a:rPr kumimoji="1" lang="en-US" altLang="zh-CN" sz="1600" dirty="0">
                <a:latin typeface="微软雅黑" pitchFamily="34" charset="-122"/>
                <a:ea typeface="微软雅黑" pitchFamily="34" charset="-122"/>
              </a:rPr>
              <a:t>][j]== 2) LCS(i-1</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j</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x</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b);</a:t>
            </a:r>
          </a:p>
          <a:p>
            <a:pPr>
              <a:lnSpc>
                <a:spcPct val="130000"/>
              </a:lnSpc>
            </a:pPr>
            <a:r>
              <a:rPr kumimoji="1" lang="en-US" altLang="zh-CN" sz="1600" dirty="0">
                <a:latin typeface="微软雅黑" pitchFamily="34" charset="-122"/>
                <a:ea typeface="微软雅黑" pitchFamily="34" charset="-122"/>
              </a:rPr>
              <a:t>      else LCS(</a:t>
            </a:r>
            <a:r>
              <a:rPr kumimoji="1" lang="en-US" altLang="zh-CN" sz="1600" dirty="0" err="1">
                <a:latin typeface="微软雅黑" pitchFamily="34" charset="-122"/>
                <a:ea typeface="微软雅黑" pitchFamily="34" charset="-122"/>
              </a:rPr>
              <a:t>i</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j-1</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x</a:t>
            </a:r>
            <a:r>
              <a:rPr kumimoji="1" lang="zh-CN" altLang="en-US" sz="1600" dirty="0">
                <a:latin typeface="微软雅黑" pitchFamily="34" charset="-122"/>
                <a:ea typeface="微软雅黑" pitchFamily="34" charset="-122"/>
              </a:rPr>
              <a:t>,</a:t>
            </a:r>
            <a:r>
              <a:rPr kumimoji="1" lang="en-US" altLang="zh-CN" sz="1600" dirty="0">
                <a:latin typeface="微软雅黑" pitchFamily="34" charset="-122"/>
                <a:ea typeface="微软雅黑" pitchFamily="34" charset="-122"/>
              </a:rPr>
              <a:t>b);</a:t>
            </a:r>
          </a:p>
          <a:p>
            <a:pPr>
              <a:lnSpc>
                <a:spcPct val="130000"/>
              </a:lnSpc>
            </a:pPr>
            <a:r>
              <a:rPr kumimoji="1" lang="en-US" altLang="zh-CN" sz="1600" dirty="0">
                <a:latin typeface="微软雅黑" pitchFamily="34" charset="-122"/>
                <a:ea typeface="微软雅黑" pitchFamily="34" charset="-122"/>
              </a:rPr>
              <a:t>     }</a:t>
            </a:r>
          </a:p>
        </p:txBody>
      </p:sp>
    </p:spTree>
    <p:extLst>
      <p:ext uri="{BB962C8B-B14F-4D97-AF65-F5344CB8AC3E}">
        <p14:creationId xmlns:p14="http://schemas.microsoft.com/office/powerpoint/2010/main" val="264090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895823135"/>
              </p:ext>
            </p:extLst>
          </p:nvPr>
        </p:nvGraphicFramePr>
        <p:xfrm>
          <a:off x="1547664" y="2060848"/>
          <a:ext cx="6199584" cy="3600396"/>
        </p:xfrm>
        <a:graphic>
          <a:graphicData uri="http://schemas.openxmlformats.org/drawingml/2006/table">
            <a:tbl>
              <a:tblPr/>
              <a:tblGrid>
                <a:gridCol w="774948">
                  <a:extLst>
                    <a:ext uri="{9D8B030D-6E8A-4147-A177-3AD203B41FA5}">
                      <a16:colId xmlns:a16="http://schemas.microsoft.com/office/drawing/2014/main" val="20000"/>
                    </a:ext>
                  </a:extLst>
                </a:gridCol>
                <a:gridCol w="774948">
                  <a:extLst>
                    <a:ext uri="{9D8B030D-6E8A-4147-A177-3AD203B41FA5}">
                      <a16:colId xmlns:a16="http://schemas.microsoft.com/office/drawing/2014/main" val="20001"/>
                    </a:ext>
                  </a:extLst>
                </a:gridCol>
                <a:gridCol w="774948">
                  <a:extLst>
                    <a:ext uri="{9D8B030D-6E8A-4147-A177-3AD203B41FA5}">
                      <a16:colId xmlns:a16="http://schemas.microsoft.com/office/drawing/2014/main" val="20002"/>
                    </a:ext>
                  </a:extLst>
                </a:gridCol>
                <a:gridCol w="774948">
                  <a:extLst>
                    <a:ext uri="{9D8B030D-6E8A-4147-A177-3AD203B41FA5}">
                      <a16:colId xmlns:a16="http://schemas.microsoft.com/office/drawing/2014/main" val="20003"/>
                    </a:ext>
                  </a:extLst>
                </a:gridCol>
                <a:gridCol w="774948">
                  <a:extLst>
                    <a:ext uri="{9D8B030D-6E8A-4147-A177-3AD203B41FA5}">
                      <a16:colId xmlns:a16="http://schemas.microsoft.com/office/drawing/2014/main" val="20004"/>
                    </a:ext>
                  </a:extLst>
                </a:gridCol>
                <a:gridCol w="774948">
                  <a:extLst>
                    <a:ext uri="{9D8B030D-6E8A-4147-A177-3AD203B41FA5}">
                      <a16:colId xmlns:a16="http://schemas.microsoft.com/office/drawing/2014/main" val="20005"/>
                    </a:ext>
                  </a:extLst>
                </a:gridCol>
                <a:gridCol w="774948">
                  <a:extLst>
                    <a:ext uri="{9D8B030D-6E8A-4147-A177-3AD203B41FA5}">
                      <a16:colId xmlns:a16="http://schemas.microsoft.com/office/drawing/2014/main" val="20006"/>
                    </a:ext>
                  </a:extLst>
                </a:gridCol>
                <a:gridCol w="774948">
                  <a:extLst>
                    <a:ext uri="{9D8B030D-6E8A-4147-A177-3AD203B41FA5}">
                      <a16:colId xmlns:a16="http://schemas.microsoft.com/office/drawing/2014/main" val="20007"/>
                    </a:ext>
                  </a:extLst>
                </a:gridCol>
              </a:tblGrid>
              <a:tr h="400044">
                <a:tc>
                  <a:txBody>
                    <a:bodyPr/>
                    <a:lstStyle/>
                    <a:p>
                      <a:pPr algn="ctr" fontAlgn="ctr"/>
                      <a:r>
                        <a:rPr lang="en-US" altLang="zh-CN" sz="2400" b="1" i="0" u="none" strike="noStrike" dirty="0">
                          <a:solidFill>
                            <a:srgbClr val="FFFF00"/>
                          </a:solidFill>
                          <a:effectLst/>
                          <a:latin typeface="+mn-lt"/>
                        </a:rPr>
                        <a:t>C</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示例：动态规划求解</a:t>
            </a:r>
            <a:r>
              <a:rPr lang="en-US" altLang="zh-CN" kern="0" dirty="0">
                <a:solidFill>
                  <a:schemeClr val="bg2">
                    <a:lumMod val="10000"/>
                  </a:schemeClr>
                </a:solidFill>
                <a:cs typeface="Courier New" pitchFamily="49" charset="0"/>
              </a:rPr>
              <a:t>LCS</a:t>
            </a:r>
            <a:r>
              <a:rPr lang="zh-CN" altLang="en-US" kern="0" dirty="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3118375200"/>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gridCol w="358775">
                  <a:extLst>
                    <a:ext uri="{9D8B030D-6E8A-4147-A177-3AD203B41FA5}">
                      <a16:colId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A</a:t>
                      </a:r>
                      <a:endParaRPr kumimoji="0" lang="en-US" altLang="zh-CN" sz="22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4275773094"/>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 Box 80"/>
          <p:cNvSpPr txBox="1">
            <a:spLocks noChangeArrowheads="1"/>
          </p:cNvSpPr>
          <p:nvPr/>
        </p:nvSpPr>
        <p:spPr bwMode="auto">
          <a:xfrm>
            <a:off x="2843808" y="6093296"/>
            <a:ext cx="3742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GB" sz="2400" dirty="0">
                <a:solidFill>
                  <a:srgbClr val="000000"/>
                </a:solidFill>
                <a:latin typeface="Verdana" panose="020B0604030504040204" pitchFamily="34" charset="0"/>
                <a:ea typeface="微软雅黑" panose="020B0503020204020204" pitchFamily="34" charset="-122"/>
                <a:cs typeface="Verdana" panose="020B0604030504040204" pitchFamily="34" charset="0"/>
              </a:rPr>
              <a:t>求得：</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13605960"/>
              </p:ext>
            </p:extLst>
          </p:nvPr>
        </p:nvGraphicFramePr>
        <p:xfrm>
          <a:off x="1547664" y="2132856"/>
          <a:ext cx="6199584" cy="3600396"/>
        </p:xfrm>
        <a:graphic>
          <a:graphicData uri="http://schemas.openxmlformats.org/drawingml/2006/table">
            <a:tbl>
              <a:tblPr/>
              <a:tblGrid>
                <a:gridCol w="774948">
                  <a:extLst>
                    <a:ext uri="{9D8B030D-6E8A-4147-A177-3AD203B41FA5}">
                      <a16:colId xmlns:a16="http://schemas.microsoft.com/office/drawing/2014/main" val="20000"/>
                    </a:ext>
                  </a:extLst>
                </a:gridCol>
                <a:gridCol w="774948">
                  <a:extLst>
                    <a:ext uri="{9D8B030D-6E8A-4147-A177-3AD203B41FA5}">
                      <a16:colId xmlns:a16="http://schemas.microsoft.com/office/drawing/2014/main" val="20001"/>
                    </a:ext>
                  </a:extLst>
                </a:gridCol>
                <a:gridCol w="774948">
                  <a:extLst>
                    <a:ext uri="{9D8B030D-6E8A-4147-A177-3AD203B41FA5}">
                      <a16:colId xmlns:a16="http://schemas.microsoft.com/office/drawing/2014/main" val="20002"/>
                    </a:ext>
                  </a:extLst>
                </a:gridCol>
                <a:gridCol w="774948">
                  <a:extLst>
                    <a:ext uri="{9D8B030D-6E8A-4147-A177-3AD203B41FA5}">
                      <a16:colId xmlns:a16="http://schemas.microsoft.com/office/drawing/2014/main" val="20003"/>
                    </a:ext>
                  </a:extLst>
                </a:gridCol>
                <a:gridCol w="774948">
                  <a:extLst>
                    <a:ext uri="{9D8B030D-6E8A-4147-A177-3AD203B41FA5}">
                      <a16:colId xmlns:a16="http://schemas.microsoft.com/office/drawing/2014/main" val="20004"/>
                    </a:ext>
                  </a:extLst>
                </a:gridCol>
                <a:gridCol w="774948">
                  <a:extLst>
                    <a:ext uri="{9D8B030D-6E8A-4147-A177-3AD203B41FA5}">
                      <a16:colId xmlns:a16="http://schemas.microsoft.com/office/drawing/2014/main" val="20005"/>
                    </a:ext>
                  </a:extLst>
                </a:gridCol>
                <a:gridCol w="774948">
                  <a:extLst>
                    <a:ext uri="{9D8B030D-6E8A-4147-A177-3AD203B41FA5}">
                      <a16:colId xmlns:a16="http://schemas.microsoft.com/office/drawing/2014/main" val="20006"/>
                    </a:ext>
                  </a:extLst>
                </a:gridCol>
                <a:gridCol w="774948">
                  <a:extLst>
                    <a:ext uri="{9D8B030D-6E8A-4147-A177-3AD203B41FA5}">
                      <a16:colId xmlns:a16="http://schemas.microsoft.com/office/drawing/2014/main" val="20007"/>
                    </a:ext>
                  </a:extLst>
                </a:gridCol>
              </a:tblGrid>
              <a:tr h="400044">
                <a:tc>
                  <a:txBody>
                    <a:bodyPr/>
                    <a:lstStyle/>
                    <a:p>
                      <a:pPr algn="ctr" fontAlgn="ctr"/>
                      <a:r>
                        <a:rPr lang="en-US" altLang="zh-CN" sz="2400" b="1" i="0" u="none" strike="noStrike" dirty="0">
                          <a:solidFill>
                            <a:srgbClr val="FFFF00"/>
                          </a:solidFill>
                          <a:effectLst/>
                          <a:latin typeface="+mn-lt"/>
                        </a:rPr>
                        <a:t>b</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示例：动态规划求解</a:t>
            </a:r>
            <a:r>
              <a:rPr lang="en-US" altLang="zh-CN" kern="0" dirty="0">
                <a:solidFill>
                  <a:schemeClr val="bg2">
                    <a:lumMod val="10000"/>
                  </a:schemeClr>
                </a:solidFill>
                <a:cs typeface="Courier New" pitchFamily="49" charset="0"/>
              </a:rPr>
              <a:t>LCS</a:t>
            </a:r>
            <a:r>
              <a:rPr lang="zh-CN" altLang="en-US" kern="0" dirty="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230229532"/>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gridCol w="358775">
                  <a:extLst>
                    <a:ext uri="{9D8B030D-6E8A-4147-A177-3AD203B41FA5}">
                      <a16:colId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A</a:t>
                      </a:r>
                      <a:endParaRPr kumimoji="0" lang="en-US" altLang="zh-CN" sz="22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1908153051"/>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8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18723961-A9C8-4001-8545-5255A308CDDC}" type="slidenum">
              <a:rPr lang="zh-CN" altLang="zh-CN" sz="1200">
                <a:latin typeface="Garamond" pitchFamily="18" charset="0"/>
              </a:rPr>
              <a:pPr algn="r"/>
              <a:t>46</a:t>
            </a:fld>
            <a:endParaRPr lang="zh-CN" altLang="zh-CN" sz="1200">
              <a:latin typeface="Garamond" pitchFamily="18" charset="0"/>
            </a:endParaRPr>
          </a:p>
        </p:txBody>
      </p:sp>
      <p:sp>
        <p:nvSpPr>
          <p:cNvPr id="53251" name="Rectangle 2"/>
          <p:cNvSpPr>
            <a:spLocks noChangeArrowheads="1"/>
          </p:cNvSpPr>
          <p:nvPr/>
        </p:nvSpPr>
        <p:spPr bwMode="auto">
          <a:xfrm>
            <a:off x="468313" y="333375"/>
            <a:ext cx="734536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0-1背包问题</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3252" name="Text Box 3"/>
          <p:cNvSpPr txBox="1">
            <a:spLocks noChangeArrowheads="1"/>
          </p:cNvSpPr>
          <p:nvPr/>
        </p:nvSpPr>
        <p:spPr bwMode="auto">
          <a:xfrm>
            <a:off x="395288" y="1196975"/>
            <a:ext cx="8516937"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sz="2800" dirty="0">
                <a:latin typeface="黑体" pitchFamily="49" charset="-122"/>
                <a:ea typeface="黑体" pitchFamily="49" charset="-122"/>
              </a:rPr>
              <a:t>给定</a:t>
            </a:r>
            <a:r>
              <a:rPr lang="zh-CN" altLang="zh-CN" sz="2800" dirty="0">
                <a:latin typeface="黑体" pitchFamily="49" charset="-122"/>
                <a:ea typeface="黑体" pitchFamily="49" charset="-122"/>
              </a:rPr>
              <a:t>n</a:t>
            </a:r>
            <a:r>
              <a:rPr lang="zh-CN" sz="2800" dirty="0">
                <a:latin typeface="黑体" pitchFamily="49" charset="-122"/>
                <a:ea typeface="黑体" pitchFamily="49" charset="-122"/>
              </a:rPr>
              <a:t>种物品和一背包。物品</a:t>
            </a:r>
            <a:r>
              <a:rPr lang="zh-CN" altLang="zh-CN" sz="2800" dirty="0">
                <a:latin typeface="黑体" pitchFamily="49" charset="-122"/>
                <a:ea typeface="黑体" pitchFamily="49" charset="-122"/>
              </a:rPr>
              <a:t>i</a:t>
            </a:r>
            <a:r>
              <a:rPr lang="zh-CN" sz="2800" dirty="0">
                <a:latin typeface="黑体" pitchFamily="49" charset="-122"/>
                <a:ea typeface="黑体" pitchFamily="49" charset="-122"/>
              </a:rPr>
              <a:t>的重量是</a:t>
            </a:r>
            <a:r>
              <a:rPr lang="zh-CN" altLang="zh-CN" sz="3200" dirty="0">
                <a:latin typeface="黑体" pitchFamily="49" charset="-122"/>
                <a:ea typeface="黑体" pitchFamily="49" charset="-122"/>
              </a:rPr>
              <a:t>w</a:t>
            </a:r>
            <a:r>
              <a:rPr lang="zh-CN" altLang="zh-CN" sz="3200" baseline="-25000" dirty="0">
                <a:latin typeface="黑体" pitchFamily="49" charset="-122"/>
                <a:ea typeface="黑体" pitchFamily="49" charset="-122"/>
              </a:rPr>
              <a:t>i</a:t>
            </a:r>
            <a:r>
              <a:rPr lang="zh-CN" sz="2800" dirty="0">
                <a:latin typeface="黑体" pitchFamily="49" charset="-122"/>
                <a:ea typeface="黑体" pitchFamily="49" charset="-122"/>
              </a:rPr>
              <a:t>，其价值为</a:t>
            </a:r>
            <a:r>
              <a:rPr lang="zh-CN" altLang="zh-CN" sz="2800" dirty="0">
                <a:latin typeface="黑体" pitchFamily="49" charset="-122"/>
                <a:ea typeface="黑体" pitchFamily="49" charset="-122"/>
              </a:rPr>
              <a:t>v</a:t>
            </a:r>
            <a:r>
              <a:rPr lang="zh-CN" altLang="zh-CN" sz="2800" baseline="-25000" dirty="0">
                <a:latin typeface="黑体" pitchFamily="49" charset="-122"/>
                <a:ea typeface="黑体" pitchFamily="49" charset="-122"/>
              </a:rPr>
              <a:t>i</a:t>
            </a:r>
            <a:r>
              <a:rPr lang="zh-CN" sz="2800" dirty="0">
                <a:latin typeface="黑体" pitchFamily="49" charset="-122"/>
                <a:ea typeface="黑体" pitchFamily="49" charset="-122"/>
              </a:rPr>
              <a:t>，背包的容量为</a:t>
            </a:r>
            <a:r>
              <a:rPr lang="zh-CN" altLang="zh-CN" sz="2800" dirty="0">
                <a:latin typeface="黑体" pitchFamily="49" charset="-122"/>
                <a:ea typeface="黑体" pitchFamily="49" charset="-122"/>
              </a:rPr>
              <a:t>C</a:t>
            </a:r>
            <a:r>
              <a:rPr lang="zh-CN" sz="2800" dirty="0">
                <a:latin typeface="黑体" pitchFamily="49" charset="-122"/>
                <a:ea typeface="黑体" pitchFamily="49" charset="-122"/>
              </a:rPr>
              <a:t>。问应如何选择装入背包的物品，使得装入背包中物品的总价值最大</a:t>
            </a:r>
            <a:r>
              <a:rPr lang="zh-CN" altLang="zh-CN" sz="2800" dirty="0">
                <a:latin typeface="黑体" pitchFamily="49" charset="-122"/>
                <a:ea typeface="黑体" pitchFamily="49" charset="-122"/>
              </a:rPr>
              <a:t>?</a:t>
            </a:r>
          </a:p>
          <a:p>
            <a:endParaRPr lang="zh-CN" altLang="zh-CN" sz="2800" dirty="0">
              <a:latin typeface="黑体" pitchFamily="49" charset="-122"/>
              <a:ea typeface="黑体" pitchFamily="49" charset="-122"/>
            </a:endParaRPr>
          </a:p>
          <a:p>
            <a:r>
              <a:rPr lang="zh-CN" altLang="zh-CN" sz="2800" dirty="0">
                <a:ea typeface="楷体_GB2312" pitchFamily="49" charset="-122"/>
              </a:rPr>
              <a:t>0-1</a:t>
            </a:r>
            <a:r>
              <a:rPr lang="zh-CN" sz="2800" dirty="0">
                <a:ea typeface="楷体_GB2312" pitchFamily="49" charset="-122"/>
              </a:rPr>
              <a:t>背包问题是一个特殊的</a:t>
            </a:r>
            <a:r>
              <a:rPr lang="zh-CN" sz="2800" dirty="0">
                <a:highlight>
                  <a:srgbClr val="FFFF00"/>
                </a:highlight>
                <a:ea typeface="楷体_GB2312" pitchFamily="49" charset="-122"/>
              </a:rPr>
              <a:t>整数规划</a:t>
            </a:r>
            <a:r>
              <a:rPr lang="zh-CN" sz="2800" dirty="0">
                <a:ea typeface="楷体_GB2312" pitchFamily="49" charset="-122"/>
              </a:rPr>
              <a:t>问题。</a:t>
            </a:r>
          </a:p>
        </p:txBody>
      </p:sp>
      <p:sp>
        <p:nvSpPr>
          <p:cNvPr id="53253"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5325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53255"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53256" name="Object 8"/>
          <p:cNvGraphicFramePr>
            <a:graphicFrameLocks noChangeAspect="1"/>
          </p:cNvGraphicFramePr>
          <p:nvPr/>
        </p:nvGraphicFramePr>
        <p:xfrm>
          <a:off x="2987675" y="3357563"/>
          <a:ext cx="2160588" cy="1230312"/>
        </p:xfrm>
        <a:graphic>
          <a:graphicData uri="http://schemas.openxmlformats.org/presentationml/2006/ole">
            <mc:AlternateContent xmlns:mc="http://schemas.openxmlformats.org/markup-compatibility/2006">
              <mc:Choice xmlns:v="urn:schemas-microsoft-com:vml" Requires="v">
                <p:oleObj spid="_x0000_s14346" r:id="rId3" imgW="749617" imgH="432117" progId="Equation.3">
                  <p:embed/>
                </p:oleObj>
              </mc:Choice>
              <mc:Fallback>
                <p:oleObj r:id="rId3" imgW="7496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357563"/>
                        <a:ext cx="21605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Object 9"/>
          <p:cNvGraphicFramePr>
            <a:graphicFrameLocks noChangeAspect="1"/>
          </p:cNvGraphicFramePr>
          <p:nvPr/>
        </p:nvGraphicFramePr>
        <p:xfrm>
          <a:off x="2555875" y="4508500"/>
          <a:ext cx="3240088" cy="1695450"/>
        </p:xfrm>
        <a:graphic>
          <a:graphicData uri="http://schemas.openxmlformats.org/presentationml/2006/ole">
            <mc:AlternateContent xmlns:mc="http://schemas.openxmlformats.org/markup-compatibility/2006">
              <mc:Choice xmlns:v="urn:schemas-microsoft-com:vml" Requires="v">
                <p:oleObj spid="_x0000_s14347" r:id="rId5" imgW="1219517" imgH="635317" progId="Equation.3">
                  <p:embed/>
                </p:oleObj>
              </mc:Choice>
              <mc:Fallback>
                <p:oleObj r:id="rId5" imgW="1219517" imgH="6353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508500"/>
                        <a:ext cx="32400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1173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4043B770-5585-4FF1-9D9E-D6156A834E0D}" type="slidenum">
              <a:rPr lang="zh-CN" altLang="zh-CN" sz="1200">
                <a:latin typeface="Garamond" pitchFamily="18" charset="0"/>
              </a:rPr>
              <a:pPr algn="r"/>
              <a:t>47</a:t>
            </a:fld>
            <a:endParaRPr lang="zh-CN" altLang="zh-CN" sz="1200">
              <a:latin typeface="Garamond" pitchFamily="18" charset="0"/>
            </a:endParaRPr>
          </a:p>
        </p:txBody>
      </p:sp>
      <p:sp>
        <p:nvSpPr>
          <p:cNvPr id="54275" name="Rectangle 2"/>
          <p:cNvSpPr>
            <a:spLocks noChangeArrowheads="1"/>
          </p:cNvSpPr>
          <p:nvPr/>
        </p:nvSpPr>
        <p:spPr bwMode="auto">
          <a:xfrm>
            <a:off x="611188" y="0"/>
            <a:ext cx="734536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800">
                <a:solidFill>
                  <a:schemeClr val="tx2"/>
                </a:solidFill>
                <a:effectLst>
                  <a:outerShdw blurRad="38100" dist="38100" dir="2700000" algn="tl">
                    <a:srgbClr val="C0C0C0"/>
                  </a:outerShdw>
                </a:effectLst>
                <a:latin typeface="Garamond" pitchFamily="18" charset="0"/>
                <a:ea typeface="黑体" pitchFamily="49" charset="-122"/>
              </a:rPr>
              <a:t>0-1背包问题</a:t>
            </a:r>
            <a:endParaRPr lang="ja-JP" altLang="en-US" sz="38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54276" name="Text Box 3"/>
          <p:cNvSpPr txBox="1">
            <a:spLocks noChangeArrowheads="1"/>
          </p:cNvSpPr>
          <p:nvPr/>
        </p:nvSpPr>
        <p:spPr bwMode="auto">
          <a:xfrm>
            <a:off x="250825" y="908050"/>
            <a:ext cx="397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zh-CN">
                <a:ea typeface="楷体_GB2312" pitchFamily="49" charset="-122"/>
              </a:rPr>
              <a:t>设所给</a:t>
            </a:r>
            <a:r>
              <a:rPr lang="zh-CN" altLang="zh-CN">
                <a:ea typeface="楷体_GB2312" pitchFamily="49" charset="-122"/>
              </a:rPr>
              <a:t>0-1</a:t>
            </a:r>
            <a:r>
              <a:rPr lang="zh-CN">
                <a:ea typeface="楷体_GB2312" pitchFamily="49" charset="-122"/>
              </a:rPr>
              <a:t>背包问题的子问题</a:t>
            </a:r>
          </a:p>
        </p:txBody>
      </p:sp>
      <p:sp>
        <p:nvSpPr>
          <p:cNvPr id="54277"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54278" name="Object 6"/>
          <p:cNvGraphicFramePr>
            <a:graphicFrameLocks noChangeAspect="1"/>
          </p:cNvGraphicFramePr>
          <p:nvPr/>
        </p:nvGraphicFramePr>
        <p:xfrm>
          <a:off x="4500563" y="476250"/>
          <a:ext cx="1944687" cy="1039813"/>
        </p:xfrm>
        <a:graphic>
          <a:graphicData uri="http://schemas.openxmlformats.org/presentationml/2006/ole">
            <mc:AlternateContent xmlns:mc="http://schemas.openxmlformats.org/markup-compatibility/2006">
              <mc:Choice xmlns:v="urn:schemas-microsoft-com:vml" Requires="v">
                <p:oleObj spid="_x0000_s15374" r:id="rId3" imgW="800417" imgH="432117" progId="Equation.3">
                  <p:embed/>
                </p:oleObj>
              </mc:Choice>
              <mc:Fallback>
                <p:oleObj r:id="rId3" imgW="8004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76250"/>
                        <a:ext cx="19446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9" name="Rectangle 6"/>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54280" name="Object 8"/>
          <p:cNvGraphicFramePr>
            <a:graphicFrameLocks noChangeAspect="1"/>
          </p:cNvGraphicFramePr>
          <p:nvPr/>
        </p:nvGraphicFramePr>
        <p:xfrm>
          <a:off x="4211638" y="1557338"/>
          <a:ext cx="2881312" cy="1428750"/>
        </p:xfrm>
        <a:graphic>
          <a:graphicData uri="http://schemas.openxmlformats.org/presentationml/2006/ole">
            <mc:AlternateContent xmlns:mc="http://schemas.openxmlformats.org/markup-compatibility/2006">
              <mc:Choice xmlns:v="urn:schemas-microsoft-com:vml" Requires="v">
                <p:oleObj spid="_x0000_s15375" r:id="rId5" imgW="1283574" imgH="635593" progId="Equation.3">
                  <p:embed/>
                </p:oleObj>
              </mc:Choice>
              <mc:Fallback>
                <p:oleObj r:id="rId5" imgW="1283574" imgH="63559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557338"/>
                        <a:ext cx="28813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Text Box 8"/>
          <p:cNvSpPr txBox="1">
            <a:spLocks noChangeArrowheads="1"/>
          </p:cNvSpPr>
          <p:nvPr/>
        </p:nvSpPr>
        <p:spPr bwMode="auto">
          <a:xfrm>
            <a:off x="323850" y="3141663"/>
            <a:ext cx="86614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20000"/>
              </a:lnSpc>
              <a:spcBef>
                <a:spcPts val="600"/>
              </a:spcBef>
            </a:pPr>
            <a:r>
              <a:rPr lang="zh-CN" altLang="en-US" dirty="0">
                <a:solidFill>
                  <a:srgbClr val="FF0000"/>
                </a:solidFill>
              </a:rPr>
              <a:t>令</a:t>
            </a:r>
            <a:r>
              <a:rPr lang="en-US" altLang="zh-CN" i="1" dirty="0">
                <a:solidFill>
                  <a:srgbClr val="FF0000"/>
                </a:solidFill>
              </a:rPr>
              <a:t>V</a:t>
            </a:r>
            <a:r>
              <a:rPr lang="en-US" altLang="zh-CN" dirty="0">
                <a:solidFill>
                  <a:srgbClr val="FF0000"/>
                </a:solidFill>
              </a:rPr>
              <a:t>(</a:t>
            </a:r>
            <a:r>
              <a:rPr lang="en-US" altLang="zh-CN" i="1" dirty="0" err="1">
                <a:solidFill>
                  <a:srgbClr val="FF0000"/>
                </a:solidFill>
              </a:rPr>
              <a:t>i</a:t>
            </a:r>
            <a:r>
              <a:rPr lang="en-US" altLang="zh-CN" i="1" dirty="0">
                <a:solidFill>
                  <a:srgbClr val="FF0000"/>
                </a:solidFill>
              </a:rPr>
              <a:t>, j</a:t>
            </a:r>
            <a:r>
              <a:rPr lang="en-US" altLang="zh-CN" dirty="0">
                <a:solidFill>
                  <a:srgbClr val="FF0000"/>
                </a:solidFill>
              </a:rPr>
              <a:t>)</a:t>
            </a:r>
            <a:r>
              <a:rPr lang="zh-CN" altLang="en-US" dirty="0">
                <a:solidFill>
                  <a:srgbClr val="FF0000"/>
                </a:solidFill>
              </a:rPr>
              <a:t>表示在前</a:t>
            </a:r>
            <a:r>
              <a:rPr lang="en-US" altLang="zh-CN" i="1" dirty="0" err="1">
                <a:solidFill>
                  <a:srgbClr val="FF0000"/>
                </a:solidFill>
              </a:rPr>
              <a:t>i</a:t>
            </a:r>
            <a:r>
              <a:rPr lang="en-US" altLang="zh-CN" dirty="0">
                <a:solidFill>
                  <a:srgbClr val="FF0000"/>
                </a:solidFill>
              </a:rPr>
              <a:t>(1≤</a:t>
            </a:r>
            <a:r>
              <a:rPr lang="en-US" altLang="zh-CN" i="1" dirty="0">
                <a:solidFill>
                  <a:srgbClr val="FF0000"/>
                </a:solidFill>
              </a:rPr>
              <a:t>i</a:t>
            </a:r>
            <a:r>
              <a:rPr lang="en-US" altLang="zh-CN" dirty="0">
                <a:solidFill>
                  <a:srgbClr val="FF0000"/>
                </a:solidFill>
              </a:rPr>
              <a:t>≤</a:t>
            </a:r>
            <a:r>
              <a:rPr lang="en-US" altLang="zh-CN" i="1" dirty="0">
                <a:solidFill>
                  <a:srgbClr val="FF0000"/>
                </a:solidFill>
              </a:rPr>
              <a:t>n</a:t>
            </a:r>
            <a:r>
              <a:rPr lang="en-US" altLang="zh-CN" dirty="0">
                <a:solidFill>
                  <a:srgbClr val="FF0000"/>
                </a:solidFill>
              </a:rPr>
              <a:t>)</a:t>
            </a:r>
            <a:r>
              <a:rPr lang="zh-CN" altLang="en-US" dirty="0">
                <a:solidFill>
                  <a:srgbClr val="FF0000"/>
                </a:solidFill>
              </a:rPr>
              <a:t>个物品中能够装入</a:t>
            </a:r>
            <a:r>
              <a:rPr lang="zh-CN" altLang="en-US" dirty="0">
                <a:solidFill>
                  <a:srgbClr val="FF0000"/>
                </a:solidFill>
                <a:highlight>
                  <a:srgbClr val="FFFF00"/>
                </a:highlight>
              </a:rPr>
              <a:t>容量为</a:t>
            </a:r>
            <a:r>
              <a:rPr lang="en-US" altLang="zh-CN" i="1" dirty="0">
                <a:solidFill>
                  <a:srgbClr val="FF0000"/>
                </a:solidFill>
                <a:highlight>
                  <a:srgbClr val="FFFF00"/>
                </a:highlight>
              </a:rPr>
              <a:t>j</a:t>
            </a:r>
            <a:r>
              <a:rPr lang="zh-CN" altLang="en-US" dirty="0">
                <a:solidFill>
                  <a:srgbClr val="FF0000"/>
                </a:solidFill>
              </a:rPr>
              <a:t>（</a:t>
            </a:r>
            <a:r>
              <a:rPr lang="en-US" altLang="zh-CN" dirty="0">
                <a:solidFill>
                  <a:srgbClr val="FF0000"/>
                </a:solidFill>
              </a:rPr>
              <a:t>1≤</a:t>
            </a:r>
            <a:r>
              <a:rPr lang="en-US" altLang="zh-CN" i="1" dirty="0">
                <a:solidFill>
                  <a:srgbClr val="FF0000"/>
                </a:solidFill>
              </a:rPr>
              <a:t>j</a:t>
            </a:r>
            <a:r>
              <a:rPr lang="en-US" altLang="zh-CN" dirty="0">
                <a:solidFill>
                  <a:srgbClr val="FF0000"/>
                </a:solidFill>
              </a:rPr>
              <a:t>≤</a:t>
            </a:r>
            <a:r>
              <a:rPr lang="en-US" altLang="zh-CN" i="1" dirty="0">
                <a:solidFill>
                  <a:srgbClr val="FF0000"/>
                </a:solidFill>
              </a:rPr>
              <a:t>C</a:t>
            </a:r>
            <a:r>
              <a:rPr lang="zh-CN" altLang="en-US" dirty="0">
                <a:solidFill>
                  <a:srgbClr val="FF0000"/>
                </a:solidFill>
              </a:rPr>
              <a:t>）的背包中的物品的最大值</a:t>
            </a:r>
            <a:r>
              <a:rPr lang="zh-CN" altLang="en-US" dirty="0"/>
              <a:t>，则可以得到如下动态规划函数：</a:t>
            </a:r>
          </a:p>
          <a:p>
            <a:pPr algn="just">
              <a:lnSpc>
                <a:spcPct val="120000"/>
              </a:lnSpc>
              <a:spcBef>
                <a:spcPts val="600"/>
              </a:spcBef>
            </a:pPr>
            <a:r>
              <a:rPr lang="zh-CN" altLang="en-US" i="1" dirty="0"/>
              <a:t>                   </a:t>
            </a:r>
            <a:r>
              <a:rPr lang="en-US" altLang="zh-CN" i="1" dirty="0"/>
              <a:t>V</a:t>
            </a:r>
            <a:r>
              <a:rPr lang="en-US" altLang="zh-CN" dirty="0"/>
              <a:t>(</a:t>
            </a:r>
            <a:r>
              <a:rPr lang="en-US" altLang="zh-CN" i="1" dirty="0" err="1"/>
              <a:t>i</a:t>
            </a:r>
            <a:r>
              <a:rPr lang="en-US" altLang="zh-CN" dirty="0"/>
              <a:t>, 0)=</a:t>
            </a:r>
            <a:r>
              <a:rPr lang="en-US" altLang="zh-CN" i="1" dirty="0"/>
              <a:t> V</a:t>
            </a:r>
            <a:r>
              <a:rPr lang="en-US" altLang="zh-CN" dirty="0"/>
              <a:t>(0, </a:t>
            </a:r>
            <a:r>
              <a:rPr lang="en-US" altLang="zh-CN" i="1" dirty="0"/>
              <a:t>j</a:t>
            </a:r>
            <a:r>
              <a:rPr lang="en-US" altLang="zh-CN" dirty="0"/>
              <a:t>)=0</a:t>
            </a:r>
            <a:endParaRPr lang="zh-CN" b="1" dirty="0">
              <a:ea typeface="楷体_GB2312" pitchFamily="49" charset="-122"/>
            </a:endParaRPr>
          </a:p>
        </p:txBody>
      </p:sp>
      <p:sp>
        <p:nvSpPr>
          <p:cNvPr id="54282" name="Rectangle 9"/>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sp>
        <p:nvSpPr>
          <p:cNvPr id="54284"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800">
              <a:latin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06932009"/>
              </p:ext>
            </p:extLst>
          </p:nvPr>
        </p:nvGraphicFramePr>
        <p:xfrm>
          <a:off x="557212" y="4941168"/>
          <a:ext cx="7453313" cy="1079500"/>
        </p:xfrm>
        <a:graphic>
          <a:graphicData uri="http://schemas.openxmlformats.org/presentationml/2006/ole">
            <mc:AlternateContent xmlns:mc="http://schemas.openxmlformats.org/markup-compatibility/2006">
              <mc:Choice xmlns:v="urn:schemas-microsoft-com:vml" Requires="v">
                <p:oleObj spid="_x0000_s15376" r:id="rId7" imgW="3403600" imgH="482600" progId="Equation.DSMT4">
                  <p:embed/>
                </p:oleObj>
              </mc:Choice>
              <mc:Fallback>
                <p:oleObj r:id="rId7" imgW="3403600" imgH="482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2" y="4941168"/>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9352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2C7B02BB-5BE8-4732-A823-CD6D2FE37D88}" type="slidenum">
              <a:rPr lang="zh-CN" altLang="zh-CN" sz="1200">
                <a:latin typeface="Garamond" pitchFamily="18" charset="0"/>
              </a:rPr>
              <a:pPr algn="r"/>
              <a:t>48</a:t>
            </a:fld>
            <a:endParaRPr lang="zh-CN" altLang="zh-CN" sz="1200">
              <a:latin typeface="Garamond" pitchFamily="18" charset="0"/>
            </a:endParaRPr>
          </a:p>
        </p:txBody>
      </p:sp>
      <p:sp>
        <p:nvSpPr>
          <p:cNvPr id="5" name="Text Box 9"/>
          <p:cNvSpPr txBox="1">
            <a:spLocks noChangeArrowheads="1"/>
          </p:cNvSpPr>
          <p:nvPr/>
        </p:nvSpPr>
        <p:spPr bwMode="auto">
          <a:xfrm>
            <a:off x="702661" y="-30852"/>
            <a:ext cx="7086600" cy="6888852"/>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pPr algn="ctr" eaLnBrk="0" hangingPunct="0">
              <a:spcAft>
                <a:spcPts val="775"/>
              </a:spcAft>
            </a:pPr>
            <a:r>
              <a:rPr lang="zh-CN" altLang="en-US" sz="2200" b="1" dirty="0"/>
              <a:t>算法</a:t>
            </a:r>
            <a:r>
              <a:rPr lang="en-US" sz="2200" b="1" dirty="0"/>
              <a:t>——0/1</a:t>
            </a:r>
            <a:r>
              <a:rPr lang="zh-CN" altLang="en-US" sz="2200" b="1" dirty="0"/>
              <a:t>背包问题</a:t>
            </a:r>
          </a:p>
          <a:p>
            <a:pPr algn="just" eaLnBrk="0" hangingPunct="0">
              <a:lnSpc>
                <a:spcPct val="104000"/>
              </a:lnSpc>
            </a:pPr>
            <a:r>
              <a:rPr lang="zh-CN" altLang="en-US" b="1" dirty="0"/>
              <a:t> </a:t>
            </a:r>
            <a:r>
              <a:rPr lang="en-US" b="1" dirty="0" err="1"/>
              <a:t>int</a:t>
            </a:r>
            <a:r>
              <a:rPr lang="en-US" b="1" dirty="0"/>
              <a:t> </a:t>
            </a:r>
            <a:r>
              <a:rPr lang="en-US" b="1" dirty="0" err="1"/>
              <a:t>KnapSack</a:t>
            </a:r>
            <a:r>
              <a:rPr lang="en-US" b="1" dirty="0"/>
              <a:t>(</a:t>
            </a:r>
            <a:r>
              <a:rPr lang="en-US" b="1" dirty="0" err="1"/>
              <a:t>int</a:t>
            </a:r>
            <a:r>
              <a:rPr lang="en-US" b="1" dirty="0"/>
              <a:t> n, </a:t>
            </a:r>
            <a:r>
              <a:rPr lang="en-US" b="1" dirty="0" err="1"/>
              <a:t>int</a:t>
            </a:r>
            <a:r>
              <a:rPr lang="en-US" b="1" dirty="0"/>
              <a:t> w[ ], </a:t>
            </a:r>
            <a:r>
              <a:rPr lang="en-US" b="1" dirty="0" err="1"/>
              <a:t>int</a:t>
            </a:r>
            <a:r>
              <a:rPr lang="en-US" b="1" dirty="0"/>
              <a:t> v[ ]) {</a:t>
            </a:r>
          </a:p>
          <a:p>
            <a:pPr algn="just" eaLnBrk="0" hangingPunct="0">
              <a:lnSpc>
                <a:spcPct val="104000"/>
              </a:lnSpc>
            </a:pPr>
            <a:r>
              <a:rPr lang="en-US" b="1" dirty="0"/>
              <a:t>     for (</a:t>
            </a:r>
            <a:r>
              <a:rPr lang="en-US" b="1" dirty="0" err="1"/>
              <a:t>i</a:t>
            </a:r>
            <a:r>
              <a:rPr lang="en-US" b="1" dirty="0"/>
              <a:t>=0; </a:t>
            </a:r>
            <a:r>
              <a:rPr lang="en-US" b="1" dirty="0" err="1"/>
              <a:t>i</a:t>
            </a:r>
            <a:r>
              <a:rPr lang="en-US" b="1" dirty="0"/>
              <a:t>&lt;=n; </a:t>
            </a:r>
            <a:r>
              <a:rPr lang="en-US" b="1" dirty="0" err="1"/>
              <a:t>i</a:t>
            </a:r>
            <a:r>
              <a:rPr lang="en-US" b="1" dirty="0"/>
              <a:t>++)   //</a:t>
            </a:r>
            <a:r>
              <a:rPr lang="zh-CN" altLang="en-US" b="1" dirty="0"/>
              <a:t>初始化第</a:t>
            </a:r>
            <a:r>
              <a:rPr lang="en-US" b="1" dirty="0"/>
              <a:t>0</a:t>
            </a:r>
            <a:r>
              <a:rPr lang="zh-CN" altLang="en-US" b="1" dirty="0"/>
              <a:t>列</a:t>
            </a:r>
          </a:p>
          <a:p>
            <a:pPr algn="just" eaLnBrk="0" hangingPunct="0">
              <a:lnSpc>
                <a:spcPct val="104000"/>
              </a:lnSpc>
            </a:pPr>
            <a:r>
              <a:rPr lang="zh-CN" altLang="en-US" b="1" dirty="0"/>
              <a:t>           </a:t>
            </a:r>
            <a:r>
              <a:rPr lang="en-US" b="1" dirty="0"/>
              <a:t>V[</a:t>
            </a:r>
            <a:r>
              <a:rPr lang="en-US" b="1" dirty="0" err="1"/>
              <a:t>i</a:t>
            </a:r>
            <a:r>
              <a:rPr lang="en-US" b="1" dirty="0"/>
              <a:t>][0]=0;</a:t>
            </a:r>
          </a:p>
          <a:p>
            <a:pPr algn="just" eaLnBrk="0" hangingPunct="0">
              <a:lnSpc>
                <a:spcPct val="104000"/>
              </a:lnSpc>
            </a:pPr>
            <a:r>
              <a:rPr lang="en-US" b="1" dirty="0"/>
              <a:t>     for (j=0; j&lt;=C; j++)   //</a:t>
            </a:r>
            <a:r>
              <a:rPr lang="zh-CN" altLang="en-US" b="1" dirty="0"/>
              <a:t>初始化第</a:t>
            </a:r>
            <a:r>
              <a:rPr lang="en-US" b="1" dirty="0"/>
              <a:t>0</a:t>
            </a:r>
            <a:r>
              <a:rPr lang="zh-CN" altLang="en-US" b="1" dirty="0"/>
              <a:t>行</a:t>
            </a:r>
          </a:p>
          <a:p>
            <a:pPr algn="just" eaLnBrk="0" hangingPunct="0">
              <a:lnSpc>
                <a:spcPct val="104000"/>
              </a:lnSpc>
            </a:pPr>
            <a:r>
              <a:rPr lang="zh-CN" altLang="en-US" b="1" dirty="0"/>
              <a:t>           </a:t>
            </a:r>
            <a:r>
              <a:rPr lang="en-US" b="1" dirty="0"/>
              <a:t>V[0][j]=0;</a:t>
            </a:r>
          </a:p>
          <a:p>
            <a:pPr algn="just" eaLnBrk="0" hangingPunct="0">
              <a:lnSpc>
                <a:spcPct val="104000"/>
              </a:lnSpc>
            </a:pPr>
            <a:r>
              <a:rPr lang="en-US" altLang="zh-CN" dirty="0"/>
              <a:t>for (</a:t>
            </a:r>
            <a:r>
              <a:rPr lang="en-US" altLang="zh-CN" dirty="0" err="1"/>
              <a:t>i</a:t>
            </a:r>
            <a:r>
              <a:rPr lang="en-US" altLang="zh-CN" dirty="0"/>
              <a:t>=1; </a:t>
            </a:r>
            <a:r>
              <a:rPr lang="en-US" altLang="zh-CN" dirty="0" err="1"/>
              <a:t>i</a:t>
            </a:r>
            <a:r>
              <a:rPr lang="en-US" altLang="zh-CN" dirty="0"/>
              <a:t>&lt;=n; </a:t>
            </a:r>
            <a:r>
              <a:rPr lang="en-US" altLang="zh-CN" dirty="0" err="1"/>
              <a:t>i</a:t>
            </a:r>
            <a:r>
              <a:rPr lang="en-US" altLang="zh-CN" dirty="0"/>
              <a:t>++)   //</a:t>
            </a:r>
            <a:r>
              <a:rPr lang="zh-CN" altLang="en-US" dirty="0"/>
              <a:t>计算第</a:t>
            </a:r>
            <a:r>
              <a:rPr lang="en-US" altLang="zh-CN" dirty="0" err="1"/>
              <a:t>i</a:t>
            </a:r>
            <a:r>
              <a:rPr lang="zh-CN" altLang="en-US" dirty="0"/>
              <a:t>行，进行第</a:t>
            </a:r>
            <a:r>
              <a:rPr lang="en-US" altLang="zh-CN" dirty="0" err="1"/>
              <a:t>i</a:t>
            </a:r>
            <a:r>
              <a:rPr lang="zh-CN" altLang="en-US" dirty="0"/>
              <a:t>次迭代</a:t>
            </a:r>
          </a:p>
          <a:p>
            <a:pPr algn="just" eaLnBrk="0" hangingPunct="0">
              <a:lnSpc>
                <a:spcPct val="104000"/>
              </a:lnSpc>
            </a:pPr>
            <a:r>
              <a:rPr lang="zh-CN" altLang="en-US" dirty="0"/>
              <a:t>           </a:t>
            </a:r>
            <a:r>
              <a:rPr lang="en-US" altLang="zh-CN" dirty="0"/>
              <a:t>for (j=1; j&lt;=C; </a:t>
            </a:r>
            <a:r>
              <a:rPr lang="en-US" altLang="zh-CN" dirty="0" err="1"/>
              <a:t>j++</a:t>
            </a:r>
            <a:r>
              <a:rPr lang="en-US" altLang="zh-CN" dirty="0"/>
              <a:t>)</a:t>
            </a:r>
          </a:p>
          <a:p>
            <a:pPr algn="just" eaLnBrk="0" hangingPunct="0">
              <a:lnSpc>
                <a:spcPct val="104000"/>
              </a:lnSpc>
            </a:pPr>
            <a:r>
              <a:rPr lang="en-US" altLang="zh-CN" dirty="0"/>
              <a:t>                  if (j&lt;w[</a:t>
            </a:r>
            <a:r>
              <a:rPr lang="en-US" altLang="zh-CN" dirty="0" err="1"/>
              <a:t>i</a:t>
            </a:r>
            <a:r>
              <a:rPr lang="en-US" altLang="zh-CN" dirty="0"/>
              <a:t>])   V[</a:t>
            </a:r>
            <a:r>
              <a:rPr lang="en-US" altLang="zh-CN" dirty="0" err="1"/>
              <a:t>i</a:t>
            </a:r>
            <a:r>
              <a:rPr lang="en-US" altLang="zh-CN" dirty="0"/>
              <a:t>][j]=V[i</a:t>
            </a:r>
            <a:r>
              <a:rPr lang="en-US" altLang="zh-CN" dirty="0">
                <a:latin typeface="宋体" pitchFamily="2" charset="-122"/>
              </a:rPr>
              <a:t>-</a:t>
            </a:r>
            <a:r>
              <a:rPr lang="en-US" altLang="zh-CN" dirty="0"/>
              <a:t>1][j];         </a:t>
            </a:r>
          </a:p>
          <a:p>
            <a:pPr algn="just" eaLnBrk="0" hangingPunct="0">
              <a:lnSpc>
                <a:spcPct val="104000"/>
              </a:lnSpc>
            </a:pPr>
            <a:r>
              <a:rPr lang="en-US" altLang="zh-CN" dirty="0"/>
              <a:t>                  else   V[</a:t>
            </a:r>
            <a:r>
              <a:rPr lang="en-US" altLang="zh-CN" dirty="0" err="1"/>
              <a:t>i</a:t>
            </a:r>
            <a:r>
              <a:rPr lang="en-US" altLang="zh-CN" dirty="0"/>
              <a:t>][j]=max(V[i</a:t>
            </a:r>
            <a:r>
              <a:rPr lang="en-US" altLang="zh-CN" dirty="0">
                <a:latin typeface="宋体" pitchFamily="2" charset="-122"/>
              </a:rPr>
              <a:t>-</a:t>
            </a:r>
            <a:r>
              <a:rPr lang="en-US" altLang="zh-CN" dirty="0"/>
              <a:t>1][j], V[i</a:t>
            </a:r>
            <a:r>
              <a:rPr lang="en-US" altLang="zh-CN" dirty="0">
                <a:latin typeface="宋体" pitchFamily="2" charset="-122"/>
              </a:rPr>
              <a:t>-</a:t>
            </a:r>
            <a:r>
              <a:rPr lang="en-US" altLang="zh-CN" dirty="0"/>
              <a:t>1][j</a:t>
            </a:r>
            <a:r>
              <a:rPr lang="en-US" altLang="zh-CN" dirty="0">
                <a:latin typeface="宋体" pitchFamily="2" charset="-122"/>
              </a:rPr>
              <a:t>-</a:t>
            </a:r>
            <a:r>
              <a:rPr lang="en-US" altLang="zh-CN" dirty="0"/>
              <a:t>w[</a:t>
            </a:r>
            <a:r>
              <a:rPr lang="en-US" altLang="zh-CN" dirty="0" err="1"/>
              <a:t>i</a:t>
            </a:r>
            <a:r>
              <a:rPr lang="en-US" altLang="zh-CN" dirty="0"/>
              <a:t>]]+v[</a:t>
            </a:r>
            <a:r>
              <a:rPr lang="en-US" altLang="zh-CN" dirty="0" err="1"/>
              <a:t>i</a:t>
            </a:r>
            <a:r>
              <a:rPr lang="en-US" altLang="zh-CN" dirty="0"/>
              <a:t>]);</a:t>
            </a:r>
          </a:p>
          <a:p>
            <a:pPr algn="just" eaLnBrk="0" hangingPunct="0">
              <a:lnSpc>
                <a:spcPct val="104000"/>
              </a:lnSpc>
            </a:pPr>
            <a:endParaRPr lang="en-US" altLang="zh-CN" dirty="0"/>
          </a:p>
          <a:p>
            <a:pPr algn="just" eaLnBrk="0" hangingPunct="0">
              <a:lnSpc>
                <a:spcPct val="104000"/>
              </a:lnSpc>
            </a:pPr>
            <a:r>
              <a:rPr lang="en-US" altLang="zh-CN" dirty="0"/>
              <a:t>     j=C;    //</a:t>
            </a:r>
            <a:r>
              <a:rPr lang="zh-CN" altLang="en-US" dirty="0"/>
              <a:t>求装入背包的物品</a:t>
            </a:r>
          </a:p>
          <a:p>
            <a:pPr algn="just" eaLnBrk="0" hangingPunct="0">
              <a:lnSpc>
                <a:spcPct val="104000"/>
              </a:lnSpc>
            </a:pPr>
            <a:r>
              <a:rPr lang="zh-CN" altLang="en-US" dirty="0"/>
              <a:t>     </a:t>
            </a:r>
            <a:r>
              <a:rPr lang="en-US" altLang="zh-CN" dirty="0"/>
              <a:t>for (</a:t>
            </a:r>
            <a:r>
              <a:rPr lang="en-US" altLang="zh-CN" dirty="0" err="1"/>
              <a:t>i</a:t>
            </a:r>
            <a:r>
              <a:rPr lang="en-US" altLang="zh-CN" dirty="0"/>
              <a:t>=n; </a:t>
            </a:r>
            <a:r>
              <a:rPr lang="en-US" altLang="zh-CN" dirty="0" err="1"/>
              <a:t>i</a:t>
            </a:r>
            <a:r>
              <a:rPr lang="en-US" altLang="zh-CN" dirty="0"/>
              <a:t>&gt;0; </a:t>
            </a:r>
            <a:r>
              <a:rPr lang="en-US" altLang="zh-CN" dirty="0" err="1"/>
              <a:t>i</a:t>
            </a:r>
            <a:r>
              <a:rPr lang="en-US" altLang="zh-CN" dirty="0">
                <a:latin typeface="宋体" pitchFamily="2" charset="-122"/>
              </a:rPr>
              <a:t>--</a:t>
            </a:r>
            <a:r>
              <a:rPr lang="en-US" altLang="zh-CN" dirty="0"/>
              <a:t>){</a:t>
            </a:r>
          </a:p>
          <a:p>
            <a:pPr algn="just" eaLnBrk="0" hangingPunct="0">
              <a:lnSpc>
                <a:spcPct val="104000"/>
              </a:lnSpc>
            </a:pPr>
            <a:r>
              <a:rPr lang="en-US" altLang="zh-CN" dirty="0"/>
              <a:t>         if (V[</a:t>
            </a:r>
            <a:r>
              <a:rPr lang="en-US" altLang="zh-CN" dirty="0" err="1"/>
              <a:t>i</a:t>
            </a:r>
            <a:r>
              <a:rPr lang="en-US" altLang="zh-CN" dirty="0"/>
              <a:t>][j]&gt;V[i</a:t>
            </a:r>
            <a:r>
              <a:rPr lang="en-US" altLang="zh-CN" dirty="0">
                <a:latin typeface="宋体" pitchFamily="2" charset="-122"/>
              </a:rPr>
              <a:t>-</a:t>
            </a:r>
            <a:r>
              <a:rPr lang="en-US" altLang="zh-CN" dirty="0"/>
              <a:t>1][j]) {</a:t>
            </a:r>
          </a:p>
          <a:p>
            <a:pPr algn="just" eaLnBrk="0" hangingPunct="0">
              <a:lnSpc>
                <a:spcPct val="104000"/>
              </a:lnSpc>
            </a:pPr>
            <a:r>
              <a:rPr lang="en-US" altLang="zh-CN" dirty="0"/>
              <a:t>              x[</a:t>
            </a:r>
            <a:r>
              <a:rPr lang="en-US" altLang="zh-CN" dirty="0" err="1"/>
              <a:t>i</a:t>
            </a:r>
            <a:r>
              <a:rPr lang="en-US" altLang="zh-CN" dirty="0"/>
              <a:t>]=1;</a:t>
            </a:r>
          </a:p>
          <a:p>
            <a:pPr algn="just" eaLnBrk="0" hangingPunct="0">
              <a:lnSpc>
                <a:spcPct val="104000"/>
              </a:lnSpc>
            </a:pPr>
            <a:r>
              <a:rPr lang="en-US" altLang="zh-CN" dirty="0"/>
              <a:t>              j=j</a:t>
            </a:r>
            <a:r>
              <a:rPr lang="en-US" altLang="zh-CN" dirty="0">
                <a:latin typeface="宋体" pitchFamily="2" charset="-122"/>
              </a:rPr>
              <a:t>-</a:t>
            </a:r>
            <a:r>
              <a:rPr lang="en-US" altLang="zh-CN" dirty="0"/>
              <a:t>w[</a:t>
            </a:r>
            <a:r>
              <a:rPr lang="en-US" altLang="zh-CN" dirty="0" err="1"/>
              <a:t>i</a:t>
            </a:r>
            <a:r>
              <a:rPr lang="en-US" altLang="zh-CN" dirty="0"/>
              <a:t>];</a:t>
            </a:r>
          </a:p>
          <a:p>
            <a:pPr algn="just" eaLnBrk="0" hangingPunct="0">
              <a:lnSpc>
                <a:spcPct val="104000"/>
              </a:lnSpc>
            </a:pPr>
            <a:r>
              <a:rPr lang="en-US" altLang="zh-CN" dirty="0"/>
              <a:t>         }</a:t>
            </a:r>
          </a:p>
          <a:p>
            <a:pPr algn="just" eaLnBrk="0" hangingPunct="0">
              <a:lnSpc>
                <a:spcPct val="104000"/>
              </a:lnSpc>
            </a:pPr>
            <a:r>
              <a:rPr lang="en-US" altLang="zh-CN" dirty="0"/>
              <a:t>         else x[</a:t>
            </a:r>
            <a:r>
              <a:rPr lang="en-US" altLang="zh-CN" dirty="0" err="1"/>
              <a:t>i</a:t>
            </a:r>
            <a:r>
              <a:rPr lang="en-US" altLang="zh-CN" dirty="0"/>
              <a:t>]=0;</a:t>
            </a:r>
          </a:p>
          <a:p>
            <a:pPr algn="just" eaLnBrk="0" hangingPunct="0">
              <a:lnSpc>
                <a:spcPct val="104000"/>
              </a:lnSpc>
            </a:pPr>
            <a:r>
              <a:rPr lang="en-US" altLang="zh-CN" dirty="0"/>
              <a:t>     }</a:t>
            </a:r>
          </a:p>
          <a:p>
            <a:pPr algn="just" eaLnBrk="0" hangingPunct="0">
              <a:lnSpc>
                <a:spcPct val="104000"/>
              </a:lnSpc>
            </a:pPr>
            <a:r>
              <a:rPr lang="en-US" altLang="zh-CN" dirty="0"/>
              <a:t>     return V[n][C];    //</a:t>
            </a:r>
            <a:r>
              <a:rPr lang="zh-CN" altLang="en-US" dirty="0"/>
              <a:t>返回背包取得的最大价值</a:t>
            </a:r>
          </a:p>
          <a:p>
            <a:pPr algn="just" eaLnBrk="0" hangingPunct="0">
              <a:lnSpc>
                <a:spcPct val="104000"/>
              </a:lnSpc>
            </a:pPr>
            <a:r>
              <a:rPr lang="en-US" altLang="zh-CN" dirty="0"/>
              <a:t>}</a:t>
            </a:r>
          </a:p>
          <a:p>
            <a:pPr algn="just" eaLnBrk="0" hangingPunct="0">
              <a:lnSpc>
                <a:spcPct val="104000"/>
              </a:lnSpc>
            </a:pPr>
            <a:endParaRPr lang="en-US" sz="2200" b="1" dirty="0"/>
          </a:p>
        </p:txBody>
      </p:sp>
    </p:spTree>
    <p:extLst>
      <p:ext uri="{BB962C8B-B14F-4D97-AF65-F5344CB8AC3E}">
        <p14:creationId xmlns:p14="http://schemas.microsoft.com/office/powerpoint/2010/main" val="1221147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b="1">
                <a:solidFill>
                  <a:srgbClr val="0000FF"/>
                </a:solidFill>
                <a:ea typeface="黑体" pitchFamily="49" charset="-122"/>
              </a:rPr>
              <a:t>贪心算法</a:t>
            </a:r>
          </a:p>
        </p:txBody>
      </p:sp>
      <p:sp>
        <p:nvSpPr>
          <p:cNvPr id="56323" name="Rectangle 3"/>
          <p:cNvSpPr>
            <a:spLocks noGrp="1" noChangeArrowheads="1"/>
          </p:cNvSpPr>
          <p:nvPr>
            <p:ph sz="quarter" idx="1"/>
          </p:nvPr>
        </p:nvSpPr>
        <p:spPr>
          <a:xfrm>
            <a:off x="1187450" y="1700213"/>
            <a:ext cx="7772400" cy="4114800"/>
          </a:xfrm>
        </p:spPr>
        <p:txBody>
          <a:bodyPr/>
          <a:lstStyle/>
          <a:p>
            <a:pPr>
              <a:lnSpc>
                <a:spcPct val="125000"/>
              </a:lnSpc>
            </a:pPr>
            <a:r>
              <a:rPr lang="zh-CN" b="1" dirty="0"/>
              <a:t>贪心算法总是作出在</a:t>
            </a:r>
            <a:r>
              <a:rPr lang="zh-CN" b="1" dirty="0">
                <a:solidFill>
                  <a:srgbClr val="008000"/>
                </a:solidFill>
              </a:rPr>
              <a:t>当前看来最好的选择</a:t>
            </a:r>
            <a:r>
              <a:rPr lang="zh-CN" b="1" dirty="0"/>
              <a:t>，即所作的选择只是</a:t>
            </a:r>
            <a:r>
              <a:rPr lang="zh-CN" b="1" dirty="0">
                <a:solidFill>
                  <a:srgbClr val="C2170A"/>
                </a:solidFill>
              </a:rPr>
              <a:t>局部最优选择</a:t>
            </a:r>
            <a:r>
              <a:rPr lang="zh-CN" b="1" dirty="0"/>
              <a:t>。 </a:t>
            </a:r>
          </a:p>
          <a:p>
            <a:r>
              <a:rPr lang="zh-CN" b="1" dirty="0"/>
              <a:t>希望从</a:t>
            </a:r>
            <a:r>
              <a:rPr lang="zh-CN" b="1" dirty="0">
                <a:solidFill>
                  <a:srgbClr val="C2170A"/>
                </a:solidFill>
              </a:rPr>
              <a:t>局部的最优选择</a:t>
            </a:r>
            <a:r>
              <a:rPr lang="zh-CN" b="1" dirty="0"/>
              <a:t>得到</a:t>
            </a:r>
            <a:r>
              <a:rPr lang="zh-CN" b="1" dirty="0">
                <a:solidFill>
                  <a:srgbClr val="C2170A"/>
                </a:solidFill>
              </a:rPr>
              <a:t>整体最优解</a:t>
            </a:r>
            <a:r>
              <a:rPr lang="zh-CN" b="1" dirty="0"/>
              <a:t>。</a:t>
            </a:r>
          </a:p>
          <a:p>
            <a:r>
              <a:rPr lang="zh-CN" b="1" dirty="0">
                <a:latin typeface="宋体" pitchFamily="2" charset="-122"/>
              </a:rPr>
              <a:t>采用逐步构造最优解的方法。在每个阶段，都作出一个看上去最优的决策（在一定的标准下）。决策一旦作出，就不可再更改。</a:t>
            </a:r>
          </a:p>
          <a:p>
            <a:pPr>
              <a:lnSpc>
                <a:spcPct val="130000"/>
              </a:lnSpc>
              <a:buFont typeface="Wingdings" pitchFamily="2" charset="2"/>
              <a:buNone/>
            </a:pPr>
            <a:endParaRPr lang="zh-CN" altLang="zh-CN" b="1" dirty="0"/>
          </a:p>
        </p:txBody>
      </p:sp>
    </p:spTree>
    <p:extLst>
      <p:ext uri="{BB962C8B-B14F-4D97-AF65-F5344CB8AC3E}">
        <p14:creationId xmlns:p14="http://schemas.microsoft.com/office/powerpoint/2010/main" val="1126393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 calcmode="lin" valueType="num">
                                      <p:cBhvr>
                                        <p:cTn id="13" dur="500" fill="hold"/>
                                        <p:tgtEl>
                                          <p:spTgt spid="5632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632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 calcmode="lin" valueType="num">
                                      <p:cBhvr>
                                        <p:cTn id="19" dur="500" fill="hold"/>
                                        <p:tgtEl>
                                          <p:spTgt spid="5632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632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6323">
                                            <p:txEl>
                                              <p:pRg st="2" end="2"/>
                                            </p:txEl>
                                          </p:spTgt>
                                        </p:tgtEl>
                                        <p:attrNameLst>
                                          <p:attrName>style.visibility</p:attrName>
                                        </p:attrNameLst>
                                      </p:cBhvr>
                                      <p:to>
                                        <p:strVal val="visible"/>
                                      </p:to>
                                    </p:set>
                                    <p:anim calcmode="lin" valueType="num">
                                      <p:cBhvr>
                                        <p:cTn id="25" dur="5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632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sz="3600" b="1">
                <a:solidFill>
                  <a:srgbClr val="0000FF"/>
                </a:solidFill>
              </a:rPr>
              <a:t>算法和程序的区别</a:t>
            </a:r>
          </a:p>
        </p:txBody>
      </p:sp>
      <p:sp>
        <p:nvSpPr>
          <p:cNvPr id="7171" name="Rectangle 3"/>
          <p:cNvSpPr>
            <a:spLocks noGrp="1" noChangeArrowheads="1"/>
          </p:cNvSpPr>
          <p:nvPr>
            <p:ph sz="quarter" idx="1"/>
          </p:nvPr>
        </p:nvSpPr>
        <p:spPr/>
        <p:txBody>
          <a:bodyPr/>
          <a:lstStyle/>
          <a:p>
            <a:pPr>
              <a:spcAft>
                <a:spcPct val="20000"/>
              </a:spcAft>
            </a:pPr>
            <a:r>
              <a:rPr lang="zh-CN"/>
              <a:t>程序：一个计算机程序是对一个算法使用某种程序设计语言的具体实现</a:t>
            </a:r>
          </a:p>
          <a:p>
            <a:pPr>
              <a:spcAft>
                <a:spcPct val="20000"/>
              </a:spcAft>
            </a:pPr>
            <a:r>
              <a:rPr lang="zh-CN"/>
              <a:t>任何一种程序设计语言都可以实现任何一个算法</a:t>
            </a:r>
          </a:p>
          <a:p>
            <a:pPr>
              <a:spcAft>
                <a:spcPct val="20000"/>
              </a:spcAft>
            </a:pPr>
            <a:r>
              <a:rPr lang="zh-CN"/>
              <a:t>算法的有穷性意味着不是所有的计算机程序都是算法</a:t>
            </a:r>
          </a:p>
        </p:txBody>
      </p:sp>
    </p:spTree>
    <p:extLst>
      <p:ext uri="{BB962C8B-B14F-4D97-AF65-F5344CB8AC3E}">
        <p14:creationId xmlns:p14="http://schemas.microsoft.com/office/powerpoint/2010/main" val="235599646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t>贪心方法描述</a:t>
            </a:r>
          </a:p>
        </p:txBody>
      </p:sp>
      <p:sp>
        <p:nvSpPr>
          <p:cNvPr id="58371" name="Rectangle 3"/>
          <p:cNvSpPr>
            <a:spLocks noChangeArrowheads="1"/>
          </p:cNvSpPr>
          <p:nvPr/>
        </p:nvSpPr>
        <p:spPr bwMode="auto">
          <a:xfrm>
            <a:off x="2895600" y="2057400"/>
            <a:ext cx="2438400" cy="381000"/>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t>量度标准</a:t>
            </a:r>
          </a:p>
        </p:txBody>
      </p:sp>
      <p:graphicFrame>
        <p:nvGraphicFramePr>
          <p:cNvPr id="58372" name="Group 4"/>
          <p:cNvGraphicFramePr>
            <a:graphicFrameLocks noGrp="1"/>
          </p:cNvGraphicFramePr>
          <p:nvPr/>
        </p:nvGraphicFramePr>
        <p:xfrm>
          <a:off x="1219200" y="3048000"/>
          <a:ext cx="762000" cy="2133600"/>
        </p:xfrm>
        <a:graphic>
          <a:graphicData uri="http://schemas.openxmlformats.org/drawingml/2006/table">
            <a:tbl>
              <a:tblPr/>
              <a:tblGrid>
                <a:gridCol w="762000">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Times New Roman"/>
                          <a:ea typeface="宋体" pitchFamily="2" charset="-122"/>
                        </a:rPr>
                        <a:t>…</a:t>
                      </a: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58384" name="Group 16"/>
          <p:cNvGraphicFramePr>
            <a:graphicFrameLocks noGrp="1"/>
          </p:cNvGraphicFramePr>
          <p:nvPr/>
        </p:nvGraphicFramePr>
        <p:xfrm>
          <a:off x="3124200" y="2819400"/>
          <a:ext cx="762000" cy="2271714"/>
        </p:xfrm>
        <a:graphic>
          <a:graphicData uri="http://schemas.openxmlformats.org/drawingml/2006/table">
            <a:tbl>
              <a:tblPr/>
              <a:tblGrid>
                <a:gridCol w="762000">
                  <a:extLst>
                    <a:ext uri="{9D8B030D-6E8A-4147-A177-3AD203B41FA5}">
                      <a16:colId xmlns:a16="http://schemas.microsoft.com/office/drawing/2014/main" val="20000"/>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 </a:t>
                      </a:r>
                      <a:r>
                        <a:rPr kumimoji="0" lang="zh-CN" altLang="zh-CN" sz="3200" b="0" i="0" u="none" strike="noStrike" cap="none" normalizeH="0" baseline="0">
                          <a:ln>
                            <a:noFill/>
                          </a:ln>
                          <a:solidFill>
                            <a:schemeClr val="tx1"/>
                          </a:solidFill>
                          <a:effectLst/>
                          <a:latin typeface="Arial" pitchFamily="34" charset="0"/>
                          <a:ea typeface="宋体" pitchFamily="2" charset="-122"/>
                          <a:cs typeface="Times New Roman" pitchFamily="18" charset="0"/>
                        </a:rPr>
                        <a:t>'</a:t>
                      </a:r>
                      <a:r>
                        <a:rPr kumimoji="0" lang="zh-CN" altLang="zh-CN" sz="2000" b="1" i="0" u="none" strike="noStrike" cap="none" normalizeH="0" baseline="0">
                          <a:ln>
                            <a:noFill/>
                          </a:ln>
                          <a:solidFill>
                            <a:schemeClr val="tx1"/>
                          </a:solidFill>
                          <a:effectLst/>
                          <a:latin typeface="Arial" pitchFamily="34"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 </a:t>
                      </a:r>
                      <a:r>
                        <a:rPr kumimoji="0" lang="zh-CN" altLang="zh-CN" sz="3200" b="0" i="0" u="none" strike="noStrike" cap="none" normalizeH="0" baseline="0">
                          <a:ln>
                            <a:noFill/>
                          </a:ln>
                          <a:solidFill>
                            <a:schemeClr val="tx1"/>
                          </a:solidFill>
                          <a:effectLst/>
                          <a:latin typeface="Arial" pitchFamily="34" charset="0"/>
                          <a:ea typeface="宋体" pitchFamily="2" charset="-122"/>
                          <a:cs typeface="Times New Roman" pitchFamily="18" charset="0"/>
                        </a:rPr>
                        <a:t>'</a:t>
                      </a:r>
                      <a:r>
                        <a:rPr kumimoji="0" lang="zh-CN" altLang="zh-CN" sz="2000" b="1" i="0" u="none" strike="noStrike" cap="none" normalizeH="0" baseline="0">
                          <a:ln>
                            <a:noFill/>
                          </a:ln>
                          <a:solidFill>
                            <a:schemeClr val="tx1"/>
                          </a:solidFill>
                          <a:effectLst/>
                          <a:latin typeface="Arial" pitchFamily="34"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Times New Roman"/>
                          <a:ea typeface="宋体" pitchFamily="2" charset="-122"/>
                        </a:rPr>
                        <a:t>…</a:t>
                      </a: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 </a:t>
                      </a:r>
                      <a:r>
                        <a:rPr kumimoji="0" lang="zh-CN" altLang="zh-CN" sz="3200" b="0" i="0" u="none" strike="noStrike" cap="none" normalizeH="0" baseline="0">
                          <a:ln>
                            <a:noFill/>
                          </a:ln>
                          <a:solidFill>
                            <a:schemeClr val="tx1"/>
                          </a:solidFill>
                          <a:effectLst/>
                          <a:latin typeface="Arial" pitchFamily="34" charset="0"/>
                          <a:ea typeface="宋体" pitchFamily="2" charset="-122"/>
                          <a:cs typeface="Times New Roman" pitchFamily="18" charset="0"/>
                        </a:rPr>
                        <a:t>'</a:t>
                      </a:r>
                      <a:r>
                        <a:rPr kumimoji="0" lang="zh-CN" altLang="zh-CN" sz="2000" b="1" i="0" u="none" strike="noStrike" cap="none" normalizeH="0" baseline="0">
                          <a:ln>
                            <a:noFill/>
                          </a:ln>
                          <a:solidFill>
                            <a:schemeClr val="tx1"/>
                          </a:solidFill>
                          <a:effectLst/>
                          <a:latin typeface="Arial" pitchFamily="34" charset="0"/>
                          <a:ea typeface="宋体" pitchFamily="2" charset="-122"/>
                        </a:rPr>
                        <a:t>(n)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bl>
          </a:graphicData>
        </a:graphic>
      </p:graphicFrame>
      <p:graphicFrame>
        <p:nvGraphicFramePr>
          <p:cNvPr id="58396" name="Group 28"/>
          <p:cNvGraphicFramePr>
            <a:graphicFrameLocks noGrp="1"/>
          </p:cNvGraphicFramePr>
          <p:nvPr/>
        </p:nvGraphicFramePr>
        <p:xfrm>
          <a:off x="4953000" y="3886200"/>
          <a:ext cx="3746500" cy="508000"/>
        </p:xfrm>
        <a:graphic>
          <a:graphicData uri="http://schemas.openxmlformats.org/drawingml/2006/table">
            <a:tbl>
              <a:tblPr/>
              <a:tblGrid>
                <a:gridCol w="7493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S(1)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S(2)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Times New Roman"/>
                          <a:ea typeface="宋体" pitchFamily="2" charset="-122"/>
                        </a:rPr>
                        <a:t>…</a:t>
                      </a: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bl>
          </a:graphicData>
        </a:graphic>
      </p:graphicFrame>
      <p:sp>
        <p:nvSpPr>
          <p:cNvPr id="58410" name="Text Box 42"/>
          <p:cNvSpPr txBox="1">
            <a:spLocks noChangeArrowheads="1"/>
          </p:cNvSpPr>
          <p:nvPr/>
        </p:nvSpPr>
        <p:spPr bwMode="auto">
          <a:xfrm>
            <a:off x="4572000" y="4572000"/>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t>这种量度意义下的部分最优解</a:t>
            </a:r>
          </a:p>
        </p:txBody>
      </p:sp>
      <p:sp>
        <p:nvSpPr>
          <p:cNvPr id="58411" name="Line 43"/>
          <p:cNvSpPr>
            <a:spLocks noChangeShapeType="1"/>
          </p:cNvSpPr>
          <p:nvPr/>
        </p:nvSpPr>
        <p:spPr bwMode="auto">
          <a:xfrm flipV="1">
            <a:off x="1600200" y="2286000"/>
            <a:ext cx="1295400" cy="762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2" name="Line 44"/>
          <p:cNvSpPr>
            <a:spLocks noChangeShapeType="1"/>
          </p:cNvSpPr>
          <p:nvPr/>
        </p:nvSpPr>
        <p:spPr bwMode="auto">
          <a:xfrm>
            <a:off x="3429000" y="2438400"/>
            <a:ext cx="0" cy="381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3" name="Line 45"/>
          <p:cNvSpPr>
            <a:spLocks noChangeShapeType="1"/>
          </p:cNvSpPr>
          <p:nvPr/>
        </p:nvSpPr>
        <p:spPr bwMode="auto">
          <a:xfrm>
            <a:off x="3886200" y="3276600"/>
            <a:ext cx="2743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4" name="Line 46"/>
          <p:cNvSpPr>
            <a:spLocks noChangeShapeType="1"/>
          </p:cNvSpPr>
          <p:nvPr/>
        </p:nvSpPr>
        <p:spPr bwMode="auto">
          <a:xfrm>
            <a:off x="4876800" y="2438400"/>
            <a:ext cx="0" cy="8382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5" name="Line 47"/>
          <p:cNvSpPr>
            <a:spLocks noChangeShapeType="1"/>
          </p:cNvSpPr>
          <p:nvPr/>
        </p:nvSpPr>
        <p:spPr bwMode="auto">
          <a:xfrm>
            <a:off x="6629400" y="3276600"/>
            <a:ext cx="0" cy="6096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16" name="Text Box 48"/>
          <p:cNvSpPr txBox="1">
            <a:spLocks noChangeArrowheads="1"/>
          </p:cNvSpPr>
          <p:nvPr/>
        </p:nvSpPr>
        <p:spPr bwMode="auto">
          <a:xfrm>
            <a:off x="439738" y="2743200"/>
            <a:ext cx="5492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dirty="0"/>
              <a:t>原问题的</a:t>
            </a:r>
            <a:r>
              <a:rPr lang="zh-CN" altLang="zh-CN" dirty="0"/>
              <a:t>n</a:t>
            </a:r>
            <a:r>
              <a:rPr lang="zh-CN" dirty="0"/>
              <a:t>个输入</a:t>
            </a:r>
          </a:p>
        </p:txBody>
      </p:sp>
      <p:sp>
        <p:nvSpPr>
          <p:cNvPr id="58417" name="Text Box 49"/>
          <p:cNvSpPr txBox="1">
            <a:spLocks noChangeArrowheads="1"/>
          </p:cNvSpPr>
          <p:nvPr/>
        </p:nvSpPr>
        <p:spPr bwMode="auto">
          <a:xfrm>
            <a:off x="2362200" y="2667000"/>
            <a:ext cx="5492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dirty="0"/>
              <a:t>排序后的</a:t>
            </a:r>
            <a:r>
              <a:rPr lang="zh-CN" altLang="zh-CN" dirty="0"/>
              <a:t>n</a:t>
            </a:r>
            <a:r>
              <a:rPr lang="zh-CN" dirty="0"/>
              <a:t>个输入</a:t>
            </a:r>
          </a:p>
        </p:txBody>
      </p:sp>
      <p:sp>
        <p:nvSpPr>
          <p:cNvPr id="58418" name="Text Box 50"/>
          <p:cNvSpPr txBox="1">
            <a:spLocks noChangeArrowheads="1"/>
          </p:cNvSpPr>
          <p:nvPr/>
        </p:nvSpPr>
        <p:spPr bwMode="auto">
          <a:xfrm>
            <a:off x="5775325" y="276225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000" b="1"/>
              <a:t>A </a:t>
            </a:r>
            <a:r>
              <a:rPr lang="zh-CN" altLang="zh-CN" sz="3200">
                <a:cs typeface="Times New Roman" pitchFamily="18" charset="0"/>
              </a:rPr>
              <a:t>'</a:t>
            </a:r>
            <a:r>
              <a:rPr lang="zh-CN" altLang="zh-CN" sz="2000" b="1"/>
              <a:t>(j)</a:t>
            </a:r>
          </a:p>
        </p:txBody>
      </p:sp>
      <p:sp>
        <p:nvSpPr>
          <p:cNvPr id="58419" name="Rectangle 51"/>
          <p:cNvSpPr>
            <a:spLocks noChangeArrowheads="1"/>
          </p:cNvSpPr>
          <p:nvPr/>
        </p:nvSpPr>
        <p:spPr bwMode="auto">
          <a:xfrm>
            <a:off x="2895600" y="2057400"/>
            <a:ext cx="2438400" cy="381000"/>
          </a:xfrm>
          <a:prstGeom prst="rect">
            <a:avLst/>
          </a:prstGeom>
          <a:noFill/>
          <a:ln w="19050" cmpd="sng">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0" name="AutoShape 52"/>
          <p:cNvSpPr>
            <a:spLocks noChangeArrowheads="1"/>
          </p:cNvSpPr>
          <p:nvPr/>
        </p:nvSpPr>
        <p:spPr bwMode="auto">
          <a:xfrm flipV="1">
            <a:off x="6705600" y="2133600"/>
            <a:ext cx="1447800" cy="1066800"/>
          </a:xfrm>
          <a:prstGeom prst="lightningBol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1" name="Rectangle 53"/>
          <p:cNvSpPr>
            <a:spLocks noChangeArrowheads="1"/>
          </p:cNvSpPr>
          <p:nvPr/>
        </p:nvSpPr>
        <p:spPr bwMode="auto">
          <a:xfrm>
            <a:off x="0" y="0"/>
            <a:ext cx="2268538"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贪心算法的基本要素</a:t>
            </a:r>
          </a:p>
        </p:txBody>
      </p:sp>
    </p:spTree>
    <p:extLst>
      <p:ext uri="{BB962C8B-B14F-4D97-AF65-F5344CB8AC3E}">
        <p14:creationId xmlns:p14="http://schemas.microsoft.com/office/powerpoint/2010/main" val="411937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19"/>
                                        </p:tgtEl>
                                        <p:attrNameLst>
                                          <p:attrName>style.visibility</p:attrName>
                                        </p:attrNameLst>
                                      </p:cBhvr>
                                      <p:to>
                                        <p:strVal val="visible"/>
                                      </p:to>
                                    </p:set>
                                    <p:animEffect transition="in" filter="dissolve">
                                      <p:cBhvr>
                                        <p:cTn id="7" dur="500"/>
                                        <p:tgtEl>
                                          <p:spTgt spid="5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19"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b="1">
                <a:solidFill>
                  <a:srgbClr val="0000FF"/>
                </a:solidFill>
                <a:ea typeface="黑体" pitchFamily="49" charset="-122"/>
              </a:rPr>
              <a:t>贪心算法的基本要素</a:t>
            </a:r>
          </a:p>
        </p:txBody>
      </p:sp>
      <p:sp>
        <p:nvSpPr>
          <p:cNvPr id="59395" name="Rectangle 3"/>
          <p:cNvSpPr>
            <a:spLocks noGrp="1" noChangeArrowheads="1"/>
          </p:cNvSpPr>
          <p:nvPr>
            <p:ph sz="quarter" idx="1"/>
          </p:nvPr>
        </p:nvSpPr>
        <p:spPr/>
        <p:txBody>
          <a:bodyPr/>
          <a:lstStyle/>
          <a:p>
            <a:pPr>
              <a:spcAft>
                <a:spcPct val="40000"/>
              </a:spcAft>
            </a:pPr>
            <a:r>
              <a:rPr lang="zh-CN" sz="2800" b="1" dirty="0"/>
              <a:t>可用贪心算法求解的问题的基本要素</a:t>
            </a:r>
            <a:r>
              <a:rPr lang="zh-CN" sz="2800" dirty="0"/>
              <a:t> </a:t>
            </a:r>
          </a:p>
          <a:p>
            <a:pPr lvl="1"/>
            <a:r>
              <a:rPr lang="zh-CN" sz="3200" b="1" dirty="0">
                <a:solidFill>
                  <a:srgbClr val="0000FF"/>
                </a:solidFill>
              </a:rPr>
              <a:t>最优子结构性质</a:t>
            </a:r>
          </a:p>
          <a:p>
            <a:pPr lvl="1"/>
            <a:endParaRPr lang="zh-CN" sz="3200" b="1" dirty="0">
              <a:solidFill>
                <a:srgbClr val="0000FF"/>
              </a:solidFill>
            </a:endParaRPr>
          </a:p>
          <a:p>
            <a:pPr lvl="1"/>
            <a:r>
              <a:rPr lang="zh-CN" sz="3600" b="1" dirty="0">
                <a:solidFill>
                  <a:srgbClr val="FF0000"/>
                </a:solidFill>
              </a:rPr>
              <a:t>贪心选择性质</a:t>
            </a:r>
            <a:r>
              <a:rPr lang="zh-CN" sz="3600" dirty="0">
                <a:solidFill>
                  <a:srgbClr val="FF0000"/>
                </a:solidFill>
              </a:rPr>
              <a:t>。</a:t>
            </a:r>
            <a:r>
              <a:rPr lang="zh-CN" sz="3600" dirty="0"/>
              <a:t> </a:t>
            </a:r>
          </a:p>
        </p:txBody>
      </p:sp>
      <p:sp>
        <p:nvSpPr>
          <p:cNvPr id="59396" name="Rectangle 4"/>
          <p:cNvSpPr>
            <a:spLocks noChangeArrowheads="1"/>
          </p:cNvSpPr>
          <p:nvPr/>
        </p:nvSpPr>
        <p:spPr bwMode="auto">
          <a:xfrm>
            <a:off x="0" y="0"/>
            <a:ext cx="2268538"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贪心算法的基本要素</a:t>
            </a:r>
          </a:p>
        </p:txBody>
      </p:sp>
    </p:spTree>
    <p:extLst>
      <p:ext uri="{BB962C8B-B14F-4D97-AF65-F5344CB8AC3E}">
        <p14:creationId xmlns:p14="http://schemas.microsoft.com/office/powerpoint/2010/main" val="3267467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Effect transition="in" filter="barn(outHorizontal)">
                                      <p:cBhvr>
                                        <p:cTn id="13" dur="500"/>
                                        <p:tgtEl>
                                          <p:spTgt spid="59395">
                                            <p:txEl>
                                              <p:pRg st="0" end="0"/>
                                            </p:txEl>
                                          </p:spTgt>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59395">
                                            <p:txEl>
                                              <p:pRg st="1" end="1"/>
                                            </p:txEl>
                                          </p:spTgt>
                                        </p:tgtEl>
                                        <p:attrNameLst>
                                          <p:attrName>style.visibility</p:attrName>
                                        </p:attrNameLst>
                                      </p:cBhvr>
                                      <p:to>
                                        <p:strVal val="visible"/>
                                      </p:to>
                                    </p:set>
                                    <p:animEffect transition="in" filter="barn(outHorizontal)">
                                      <p:cBhvr>
                                        <p:cTn id="16" dur="500"/>
                                        <p:tgtEl>
                                          <p:spTgt spid="59395">
                                            <p:txEl>
                                              <p:pRg st="1" end="1"/>
                                            </p:txEl>
                                          </p:spTgt>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animEffect transition="in" filter="barn(outHorizontal)">
                                      <p:cBhvr>
                                        <p:cTn id="19"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71600" y="116632"/>
            <a:ext cx="7772400" cy="1143000"/>
          </a:xfrm>
        </p:spPr>
        <p:txBody>
          <a:bodyPr/>
          <a:lstStyle/>
          <a:p>
            <a:r>
              <a:rPr lang="zh-CN" sz="4000" b="1" dirty="0">
                <a:solidFill>
                  <a:srgbClr val="0000FF"/>
                </a:solidFill>
                <a:latin typeface="黑体" pitchFamily="49" charset="-122"/>
                <a:ea typeface="黑体" pitchFamily="49" charset="-122"/>
              </a:rPr>
              <a:t>贪心算法与动态规划算法的差异</a:t>
            </a:r>
          </a:p>
        </p:txBody>
      </p:sp>
      <p:sp>
        <p:nvSpPr>
          <p:cNvPr id="61443" name="Rectangle 3"/>
          <p:cNvSpPr>
            <a:spLocks noGrp="1" noChangeArrowheads="1"/>
          </p:cNvSpPr>
          <p:nvPr>
            <p:ph sz="quarter" idx="1"/>
          </p:nvPr>
        </p:nvSpPr>
        <p:spPr>
          <a:xfrm>
            <a:off x="1187450" y="1628775"/>
            <a:ext cx="7772400" cy="4114800"/>
          </a:xfrm>
        </p:spPr>
        <p:txBody>
          <a:bodyPr>
            <a:normAutofit fontScale="92500"/>
          </a:bodyPr>
          <a:lstStyle/>
          <a:p>
            <a:pPr>
              <a:lnSpc>
                <a:spcPct val="125000"/>
              </a:lnSpc>
            </a:pPr>
            <a:r>
              <a:rPr lang="zh-CN" sz="2800" b="1" dirty="0"/>
              <a:t>相同点：都具有最优子结构性质</a:t>
            </a:r>
          </a:p>
          <a:p>
            <a:pPr>
              <a:lnSpc>
                <a:spcPct val="125000"/>
              </a:lnSpc>
            </a:pPr>
            <a:r>
              <a:rPr lang="zh-CN" sz="2800" b="1" dirty="0"/>
              <a:t>区别：动态规划算法每步所作的选择往往依赖于相关子问题的解。只有解出相关子问题才能作出选择。</a:t>
            </a:r>
          </a:p>
          <a:p>
            <a:pPr>
              <a:lnSpc>
                <a:spcPct val="125000"/>
              </a:lnSpc>
              <a:buFont typeface="Wingdings" pitchFamily="2" charset="2"/>
              <a:buNone/>
            </a:pPr>
            <a:r>
              <a:rPr lang="zh-CN" sz="2800" b="1" dirty="0"/>
              <a:t>   贪心算法</a:t>
            </a:r>
            <a:r>
              <a:rPr lang="zh-CN" sz="2800" b="1" dirty="0">
                <a:highlight>
                  <a:srgbClr val="FFFF00"/>
                </a:highlight>
              </a:rPr>
              <a:t>仅在当前状态下作出最好选择</a:t>
            </a:r>
            <a:r>
              <a:rPr lang="zh-CN" sz="2800" b="1" dirty="0"/>
              <a:t>，即局部最优选择，但不依赖于子问题的解</a:t>
            </a:r>
          </a:p>
          <a:p>
            <a:pPr>
              <a:lnSpc>
                <a:spcPct val="125000"/>
              </a:lnSpc>
              <a:buFont typeface="Wingdings" pitchFamily="2" charset="2"/>
              <a:buNone/>
            </a:pPr>
            <a:r>
              <a:rPr lang="zh-CN" sz="2800" b="1" dirty="0"/>
              <a:t>  贪心：</a:t>
            </a:r>
            <a:r>
              <a:rPr lang="zh-CN" sz="2800" b="1" dirty="0">
                <a:solidFill>
                  <a:srgbClr val="008000"/>
                </a:solidFill>
              </a:rPr>
              <a:t>自顶向下</a:t>
            </a:r>
          </a:p>
          <a:p>
            <a:pPr>
              <a:lnSpc>
                <a:spcPct val="125000"/>
              </a:lnSpc>
              <a:buFont typeface="Wingdings" pitchFamily="2" charset="2"/>
              <a:buNone/>
            </a:pPr>
            <a:r>
              <a:rPr lang="zh-CN" sz="2800" b="1" dirty="0"/>
              <a:t>  动态规划：</a:t>
            </a:r>
            <a:r>
              <a:rPr lang="zh-CN" sz="2800" b="1" dirty="0">
                <a:solidFill>
                  <a:srgbClr val="CC3300"/>
                </a:solidFill>
              </a:rPr>
              <a:t>自底向上</a:t>
            </a:r>
          </a:p>
        </p:txBody>
      </p:sp>
    </p:spTree>
    <p:extLst>
      <p:ext uri="{BB962C8B-B14F-4D97-AF65-F5344CB8AC3E}">
        <p14:creationId xmlns:p14="http://schemas.microsoft.com/office/powerpoint/2010/main" val="586572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71550" y="188913"/>
            <a:ext cx="7772400" cy="1143000"/>
          </a:xfrm>
        </p:spPr>
        <p:txBody>
          <a:bodyPr/>
          <a:lstStyle/>
          <a:p>
            <a:r>
              <a:rPr lang="zh-CN" b="1"/>
              <a:t>活动安排问题</a:t>
            </a:r>
          </a:p>
        </p:txBody>
      </p:sp>
      <p:sp>
        <p:nvSpPr>
          <p:cNvPr id="62467" name="Rectangle 3"/>
          <p:cNvSpPr>
            <a:spLocks noGrp="1" noChangeArrowheads="1"/>
          </p:cNvSpPr>
          <p:nvPr>
            <p:ph sz="quarter" idx="1"/>
          </p:nvPr>
        </p:nvSpPr>
        <p:spPr>
          <a:xfrm>
            <a:off x="611188" y="2349500"/>
            <a:ext cx="8139112" cy="3113088"/>
          </a:xfrm>
          <a:solidFill>
            <a:srgbClr val="CCECFF"/>
          </a:solidFill>
          <a:ln>
            <a:solidFill>
              <a:schemeClr val="tx1"/>
            </a:solidFill>
            <a:miter lim="800000"/>
            <a:headEnd/>
            <a:tailEnd/>
          </a:ln>
        </p:spPr>
        <p:txBody>
          <a:bodyPr/>
          <a:lstStyle/>
          <a:p>
            <a:pPr>
              <a:buFont typeface="Wingdings" pitchFamily="2" charset="2"/>
              <a:buNone/>
            </a:pPr>
            <a:r>
              <a:rPr lang="zh-CN" altLang="zh-CN" b="1" dirty="0">
                <a:latin typeface="Times New Roman" pitchFamily="18" charset="0"/>
              </a:rPr>
              <a:t>   </a:t>
            </a:r>
            <a:r>
              <a:rPr lang="zh-CN" b="1" dirty="0">
                <a:latin typeface="Times New Roman" pitchFamily="18" charset="0"/>
              </a:rPr>
              <a:t>已知</a:t>
            </a:r>
            <a:r>
              <a:rPr lang="zh-CN" altLang="zh-CN" b="1" i="1" dirty="0">
                <a:latin typeface="Times New Roman" pitchFamily="18" charset="0"/>
              </a:rPr>
              <a:t>n</a:t>
            </a:r>
            <a:r>
              <a:rPr lang="zh-CN" b="1" dirty="0">
                <a:latin typeface="Times New Roman" pitchFamily="18" charset="0"/>
              </a:rPr>
              <a:t>个活动 </a:t>
            </a:r>
            <a:r>
              <a:rPr lang="zh-CN" altLang="zh-CN" b="1" i="1" dirty="0">
                <a:latin typeface="Times New Roman" pitchFamily="18" charset="0"/>
              </a:rPr>
              <a:t>E</a:t>
            </a:r>
            <a:r>
              <a:rPr lang="zh-CN" altLang="zh-CN" b="1" dirty="0">
                <a:latin typeface="Times New Roman" pitchFamily="18" charset="0"/>
              </a:rPr>
              <a:t> = { 1,  2,  … , </a:t>
            </a:r>
            <a:r>
              <a:rPr lang="zh-CN" altLang="zh-CN" b="1" i="1" dirty="0">
                <a:latin typeface="Times New Roman" pitchFamily="18" charset="0"/>
              </a:rPr>
              <a:t>n </a:t>
            </a:r>
            <a:r>
              <a:rPr lang="zh-CN" altLang="zh-CN" b="1" dirty="0">
                <a:latin typeface="Times New Roman" pitchFamily="18" charset="0"/>
              </a:rPr>
              <a:t>}</a:t>
            </a:r>
            <a:r>
              <a:rPr lang="zh-CN" b="1" dirty="0">
                <a:latin typeface="Times New Roman" pitchFamily="18" charset="0"/>
              </a:rPr>
              <a:t>要求使用同一资源，第</a:t>
            </a:r>
            <a:r>
              <a:rPr lang="zh-CN" altLang="zh-CN" b="1" i="1" dirty="0">
                <a:latin typeface="Times New Roman" pitchFamily="18" charset="0"/>
              </a:rPr>
              <a:t>k</a:t>
            </a:r>
            <a:r>
              <a:rPr lang="zh-CN" b="1" dirty="0">
                <a:latin typeface="Times New Roman" pitchFamily="18" charset="0"/>
              </a:rPr>
              <a:t>个活动要求的开始和结束时间为</a:t>
            </a:r>
            <a:r>
              <a:rPr lang="zh-CN" altLang="zh-CN" b="1" i="1" dirty="0">
                <a:latin typeface="Times New Roman" pitchFamily="18" charset="0"/>
              </a:rPr>
              <a:t>s</a:t>
            </a:r>
            <a:r>
              <a:rPr lang="zh-CN" altLang="zh-CN" b="1" i="1" baseline="-25000" dirty="0">
                <a:latin typeface="Times New Roman" pitchFamily="18" charset="0"/>
              </a:rPr>
              <a:t>k </a:t>
            </a:r>
            <a:r>
              <a:rPr lang="zh-CN" altLang="zh-CN" b="1" dirty="0">
                <a:latin typeface="Times New Roman" pitchFamily="18" charset="0"/>
              </a:rPr>
              <a:t>, </a:t>
            </a:r>
            <a:r>
              <a:rPr lang="zh-CN" altLang="zh-CN" b="1" i="1" dirty="0">
                <a:latin typeface="Times New Roman" pitchFamily="18" charset="0"/>
              </a:rPr>
              <a:t>f</a:t>
            </a:r>
            <a:r>
              <a:rPr lang="zh-CN" altLang="zh-CN" b="1" i="1" baseline="-25000" dirty="0">
                <a:latin typeface="Times New Roman" pitchFamily="18" charset="0"/>
              </a:rPr>
              <a:t>k </a:t>
            </a:r>
            <a:r>
              <a:rPr lang="zh-CN" altLang="zh-CN" b="1" dirty="0">
                <a:latin typeface="Times New Roman" pitchFamily="18" charset="0"/>
              </a:rPr>
              <a:t>, </a:t>
            </a:r>
            <a:r>
              <a:rPr lang="zh-CN" b="1" dirty="0">
                <a:latin typeface="Times New Roman" pitchFamily="18" charset="0"/>
              </a:rPr>
              <a:t>其中</a:t>
            </a:r>
            <a:r>
              <a:rPr lang="zh-CN" altLang="zh-CN" b="1" i="1" dirty="0">
                <a:latin typeface="Times New Roman" pitchFamily="18" charset="0"/>
              </a:rPr>
              <a:t>s</a:t>
            </a:r>
            <a:r>
              <a:rPr lang="zh-CN" altLang="zh-CN" b="1" i="1" baseline="-25000" dirty="0">
                <a:latin typeface="Times New Roman" pitchFamily="18" charset="0"/>
              </a:rPr>
              <a:t>k </a:t>
            </a:r>
            <a:r>
              <a:rPr lang="zh-CN" altLang="zh-CN" b="1" dirty="0">
                <a:latin typeface="Times New Roman" pitchFamily="18" charset="0"/>
              </a:rPr>
              <a:t>&lt;</a:t>
            </a:r>
            <a:r>
              <a:rPr lang="zh-CN" altLang="zh-CN" b="1" i="1" dirty="0">
                <a:latin typeface="Times New Roman" pitchFamily="18" charset="0"/>
              </a:rPr>
              <a:t>  f</a:t>
            </a:r>
            <a:r>
              <a:rPr lang="zh-CN" altLang="zh-CN" b="1" i="1" baseline="-25000" dirty="0">
                <a:latin typeface="Times New Roman" pitchFamily="18" charset="0"/>
              </a:rPr>
              <a:t>k </a:t>
            </a:r>
            <a:r>
              <a:rPr lang="zh-CN" altLang="zh-CN" b="1" dirty="0">
                <a:latin typeface="Times New Roman" pitchFamily="18" charset="0"/>
              </a:rPr>
              <a:t>, </a:t>
            </a:r>
            <a:r>
              <a:rPr lang="zh-CN" altLang="zh-CN" b="1" i="1" dirty="0">
                <a:latin typeface="Times New Roman" pitchFamily="18" charset="0"/>
              </a:rPr>
              <a:t>k </a:t>
            </a:r>
            <a:r>
              <a:rPr lang="zh-CN" altLang="zh-CN" b="1" dirty="0">
                <a:latin typeface="Times New Roman" pitchFamily="18" charset="0"/>
              </a:rPr>
              <a:t>= 1, 2, … , </a:t>
            </a:r>
            <a:r>
              <a:rPr lang="zh-CN" altLang="zh-CN" b="1" i="1" dirty="0">
                <a:latin typeface="Times New Roman" pitchFamily="18" charset="0"/>
              </a:rPr>
              <a:t>n</a:t>
            </a:r>
            <a:r>
              <a:rPr lang="zh-CN" altLang="zh-CN" b="1" dirty="0">
                <a:latin typeface="Times New Roman" pitchFamily="18" charset="0"/>
              </a:rPr>
              <a:t> </a:t>
            </a:r>
            <a:r>
              <a:rPr lang="zh-CN" b="1" dirty="0">
                <a:latin typeface="Times New Roman" pitchFamily="18" charset="0"/>
              </a:rPr>
              <a:t>。活动</a:t>
            </a:r>
            <a:r>
              <a:rPr lang="zh-CN" altLang="zh-CN" b="1" i="1" dirty="0">
                <a:latin typeface="Times New Roman" pitchFamily="18" charset="0"/>
              </a:rPr>
              <a:t>k</a:t>
            </a:r>
            <a:r>
              <a:rPr lang="zh-CN" b="1" dirty="0">
                <a:latin typeface="Times New Roman" pitchFamily="18" charset="0"/>
              </a:rPr>
              <a:t>与活动</a:t>
            </a:r>
            <a:r>
              <a:rPr lang="zh-CN" altLang="zh-CN" b="1" i="1" dirty="0">
                <a:latin typeface="Times New Roman" pitchFamily="18" charset="0"/>
              </a:rPr>
              <a:t>j</a:t>
            </a:r>
            <a:r>
              <a:rPr lang="zh-CN" b="1" dirty="0">
                <a:latin typeface="Times New Roman" pitchFamily="18" charset="0"/>
              </a:rPr>
              <a:t>称为相容的</a:t>
            </a:r>
            <a:r>
              <a:rPr lang="zh-CN" altLang="en-US" b="1" dirty="0">
                <a:latin typeface="Times New Roman" pitchFamily="18" charset="0"/>
              </a:rPr>
              <a:t>（即不冲突的）</a:t>
            </a:r>
            <a:r>
              <a:rPr lang="zh-CN" b="1" dirty="0">
                <a:latin typeface="Times New Roman" pitchFamily="18" charset="0"/>
              </a:rPr>
              <a:t>如果</a:t>
            </a:r>
            <a:r>
              <a:rPr lang="zh-CN" altLang="zh-CN" b="1" i="1" dirty="0">
                <a:latin typeface="Times New Roman" pitchFamily="18" charset="0"/>
              </a:rPr>
              <a:t>s</a:t>
            </a:r>
            <a:r>
              <a:rPr lang="zh-CN" altLang="zh-CN" b="1" i="1" baseline="-25000" dirty="0">
                <a:latin typeface="Times New Roman" pitchFamily="18" charset="0"/>
              </a:rPr>
              <a:t>k </a:t>
            </a:r>
            <a:r>
              <a:rPr lang="zh-CN" altLang="zh-CN" b="1" dirty="0">
                <a:latin typeface="Times New Roman" pitchFamily="18" charset="0"/>
                <a:cs typeface="Times New Roman" pitchFamily="18" charset="0"/>
              </a:rPr>
              <a:t>≥</a:t>
            </a:r>
            <a:r>
              <a:rPr lang="zh-CN" altLang="zh-CN" b="1" dirty="0">
                <a:latin typeface="Times New Roman" pitchFamily="18" charset="0"/>
              </a:rPr>
              <a:t> </a:t>
            </a:r>
            <a:r>
              <a:rPr lang="zh-CN" altLang="zh-CN" b="1" i="1" dirty="0">
                <a:latin typeface="Times New Roman" pitchFamily="18" charset="0"/>
              </a:rPr>
              <a:t>f</a:t>
            </a:r>
            <a:r>
              <a:rPr lang="zh-CN" altLang="zh-CN" b="1" i="1" baseline="-25000" dirty="0">
                <a:latin typeface="Times New Roman" pitchFamily="18" charset="0"/>
              </a:rPr>
              <a:t>j </a:t>
            </a:r>
            <a:r>
              <a:rPr lang="zh-CN" b="1" dirty="0">
                <a:latin typeface="Times New Roman" pitchFamily="18" charset="0"/>
              </a:rPr>
              <a:t>或者</a:t>
            </a:r>
            <a:r>
              <a:rPr lang="zh-CN" altLang="zh-CN" b="1" i="1" dirty="0">
                <a:latin typeface="Times New Roman" pitchFamily="18" charset="0"/>
              </a:rPr>
              <a:t>s</a:t>
            </a:r>
            <a:r>
              <a:rPr lang="zh-CN" altLang="zh-CN" b="1" i="1" baseline="-25000" dirty="0">
                <a:latin typeface="Times New Roman" pitchFamily="18" charset="0"/>
              </a:rPr>
              <a:t>j </a:t>
            </a:r>
            <a:r>
              <a:rPr lang="zh-CN" altLang="zh-CN" b="1" dirty="0">
                <a:latin typeface="Times New Roman" pitchFamily="18" charset="0"/>
                <a:cs typeface="Times New Roman" pitchFamily="18" charset="0"/>
              </a:rPr>
              <a:t>≥</a:t>
            </a:r>
            <a:r>
              <a:rPr lang="zh-CN" altLang="zh-CN" b="1" dirty="0">
                <a:latin typeface="Times New Roman" pitchFamily="18" charset="0"/>
              </a:rPr>
              <a:t> </a:t>
            </a:r>
            <a:r>
              <a:rPr lang="zh-CN" altLang="zh-CN" b="1" i="1" dirty="0">
                <a:latin typeface="Times New Roman" pitchFamily="18" charset="0"/>
              </a:rPr>
              <a:t>f</a:t>
            </a:r>
            <a:r>
              <a:rPr lang="zh-CN" altLang="zh-CN" b="1" i="1" baseline="-25000" dirty="0">
                <a:latin typeface="Times New Roman" pitchFamily="18" charset="0"/>
              </a:rPr>
              <a:t>k</a:t>
            </a:r>
            <a:r>
              <a:rPr lang="zh-CN" b="1" dirty="0">
                <a:latin typeface="Times New Roman" pitchFamily="18" charset="0"/>
              </a:rPr>
              <a:t>。活动安排问题就是要在所给的活动集合中选出最大的相容活动子集。</a:t>
            </a:r>
          </a:p>
        </p:txBody>
      </p:sp>
      <p:sp>
        <p:nvSpPr>
          <p:cNvPr id="62468" name="Rectangle 4"/>
          <p:cNvSpPr>
            <a:spLocks noChangeArrowheads="1"/>
          </p:cNvSpPr>
          <p:nvPr/>
        </p:nvSpPr>
        <p:spPr bwMode="auto">
          <a:xfrm>
            <a:off x="611188" y="1484313"/>
            <a:ext cx="2305050" cy="58896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3200" b="1">
                <a:latin typeface="Arial" pitchFamily="34" charset="0"/>
              </a:rPr>
              <a:t>问题提出：</a:t>
            </a:r>
          </a:p>
        </p:txBody>
      </p:sp>
    </p:spTree>
    <p:extLst>
      <p:ext uri="{BB962C8B-B14F-4D97-AF65-F5344CB8AC3E}">
        <p14:creationId xmlns:p14="http://schemas.microsoft.com/office/powerpoint/2010/main" val="1856357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b="1">
                <a:solidFill>
                  <a:srgbClr val="0000FF"/>
                </a:solidFill>
              </a:rPr>
              <a:t>基本思路</a:t>
            </a:r>
          </a:p>
        </p:txBody>
      </p:sp>
      <p:sp>
        <p:nvSpPr>
          <p:cNvPr id="63491" name="Rectangle 3"/>
          <p:cNvSpPr>
            <a:spLocks noGrp="1" noChangeArrowheads="1"/>
          </p:cNvSpPr>
          <p:nvPr>
            <p:ph sz="quarter" idx="1"/>
          </p:nvPr>
        </p:nvSpPr>
        <p:spPr>
          <a:xfrm>
            <a:off x="684213" y="1628775"/>
            <a:ext cx="8072437" cy="4114800"/>
          </a:xfrm>
        </p:spPr>
        <p:txBody>
          <a:bodyPr/>
          <a:lstStyle/>
          <a:p>
            <a:pPr>
              <a:lnSpc>
                <a:spcPct val="125000"/>
              </a:lnSpc>
            </a:pPr>
            <a:r>
              <a:rPr lang="zh-CN" sz="2800" b="1" dirty="0"/>
              <a:t>在安排时应该将</a:t>
            </a:r>
            <a:r>
              <a:rPr lang="zh-CN" sz="2800" b="1" dirty="0">
                <a:solidFill>
                  <a:srgbClr val="0000FF"/>
                </a:solidFill>
              </a:rPr>
              <a:t>结束时间早的活动</a:t>
            </a:r>
            <a:r>
              <a:rPr lang="zh-CN" sz="2800" b="1" dirty="0"/>
              <a:t>尽量往前安排，好给后面的活动安排留出更多的空间，从而达到安排最多活动的目标。 </a:t>
            </a:r>
          </a:p>
          <a:p>
            <a:pPr>
              <a:lnSpc>
                <a:spcPct val="125000"/>
              </a:lnSpc>
            </a:pPr>
            <a:r>
              <a:rPr lang="zh-CN" sz="2800" b="1" dirty="0"/>
              <a:t>贪心准则应当是：</a:t>
            </a:r>
            <a:r>
              <a:rPr lang="zh-CN" sz="2800" b="1" dirty="0">
                <a:solidFill>
                  <a:srgbClr val="CC0000"/>
                </a:solidFill>
              </a:rPr>
              <a:t>在未安排的活动中挑选结束时间最早的活动安排。</a:t>
            </a:r>
          </a:p>
        </p:txBody>
      </p:sp>
      <p:sp>
        <p:nvSpPr>
          <p:cNvPr id="63492" name="Rectangle 4"/>
          <p:cNvSpPr>
            <a:spLocks noChangeArrowheads="1"/>
          </p:cNvSpPr>
          <p:nvPr/>
        </p:nvSpPr>
        <p:spPr bwMode="auto">
          <a:xfrm>
            <a:off x="0" y="0"/>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活动安排问题</a:t>
            </a:r>
          </a:p>
        </p:txBody>
      </p:sp>
    </p:spTree>
    <p:extLst>
      <p:ext uri="{BB962C8B-B14F-4D97-AF65-F5344CB8AC3E}">
        <p14:creationId xmlns:p14="http://schemas.microsoft.com/office/powerpoint/2010/main" val="923404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sz="half" idx="1"/>
          </p:nvPr>
        </p:nvSpPr>
        <p:spPr>
          <a:xfrm>
            <a:off x="899592" y="1484784"/>
            <a:ext cx="7688262" cy="4114800"/>
          </a:xfrm>
        </p:spPr>
        <p:txBody>
          <a:bodyPr/>
          <a:lstStyle/>
          <a:p>
            <a:r>
              <a:rPr lang="zh-CN" sz="2800" b="1" dirty="0"/>
              <a:t>首先将安排的</a:t>
            </a:r>
            <a:r>
              <a:rPr lang="zh-CN" altLang="zh-CN" sz="2800" b="1" dirty="0"/>
              <a:t>11</a:t>
            </a:r>
            <a:r>
              <a:rPr lang="zh-CN" sz="2800" b="1" dirty="0"/>
              <a:t>个活动的开始时间和结束时间按结束时间的</a:t>
            </a:r>
            <a:r>
              <a:rPr lang="zh-CN" sz="2800" b="1" dirty="0">
                <a:solidFill>
                  <a:srgbClr val="CC0000"/>
                </a:solidFill>
              </a:rPr>
              <a:t>非减次序排列</a:t>
            </a:r>
            <a:r>
              <a:rPr lang="zh-CN" sz="2800" b="1" dirty="0"/>
              <a:t>如下：</a:t>
            </a:r>
          </a:p>
        </p:txBody>
      </p:sp>
      <p:graphicFrame>
        <p:nvGraphicFramePr>
          <p:cNvPr id="64515" name="Group 3"/>
          <p:cNvGraphicFramePr>
            <a:graphicFrameLocks noGrp="1"/>
          </p:cNvGraphicFramePr>
          <p:nvPr>
            <p:ph sz="half" idx="2"/>
            <p:extLst>
              <p:ext uri="{D42A27DB-BD31-4B8C-83A1-F6EECF244321}">
                <p14:modId xmlns:p14="http://schemas.microsoft.com/office/powerpoint/2010/main" val="4233816506"/>
              </p:ext>
            </p:extLst>
          </p:nvPr>
        </p:nvGraphicFramePr>
        <p:xfrm>
          <a:off x="1115616" y="3140968"/>
          <a:ext cx="7419975" cy="1446848"/>
        </p:xfrm>
        <a:graphic>
          <a:graphicData uri="http://schemas.openxmlformats.org/drawingml/2006/table">
            <a:tbl>
              <a:tblPr/>
              <a:tblGrid>
                <a:gridCol w="617538">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7537">
                  <a:extLst>
                    <a:ext uri="{9D8B030D-6E8A-4147-A177-3AD203B41FA5}">
                      <a16:colId xmlns:a16="http://schemas.microsoft.com/office/drawing/2014/main" val="20002"/>
                    </a:ext>
                  </a:extLst>
                </a:gridCol>
                <a:gridCol w="619125">
                  <a:extLst>
                    <a:ext uri="{9D8B030D-6E8A-4147-A177-3AD203B41FA5}">
                      <a16:colId xmlns:a16="http://schemas.microsoft.com/office/drawing/2014/main" val="20003"/>
                    </a:ext>
                  </a:extLst>
                </a:gridCol>
                <a:gridCol w="617538">
                  <a:extLst>
                    <a:ext uri="{9D8B030D-6E8A-4147-A177-3AD203B41FA5}">
                      <a16:colId xmlns:a16="http://schemas.microsoft.com/office/drawing/2014/main" val="20004"/>
                    </a:ext>
                  </a:extLst>
                </a:gridCol>
                <a:gridCol w="619125">
                  <a:extLst>
                    <a:ext uri="{9D8B030D-6E8A-4147-A177-3AD203B41FA5}">
                      <a16:colId xmlns:a16="http://schemas.microsoft.com/office/drawing/2014/main" val="20005"/>
                    </a:ext>
                  </a:extLst>
                </a:gridCol>
                <a:gridCol w="619125">
                  <a:extLst>
                    <a:ext uri="{9D8B030D-6E8A-4147-A177-3AD203B41FA5}">
                      <a16:colId xmlns:a16="http://schemas.microsoft.com/office/drawing/2014/main" val="20006"/>
                    </a:ext>
                  </a:extLst>
                </a:gridCol>
                <a:gridCol w="617537">
                  <a:extLst>
                    <a:ext uri="{9D8B030D-6E8A-4147-A177-3AD203B41FA5}">
                      <a16:colId xmlns:a16="http://schemas.microsoft.com/office/drawing/2014/main" val="20007"/>
                    </a:ext>
                  </a:extLst>
                </a:gridCol>
                <a:gridCol w="619125">
                  <a:extLst>
                    <a:ext uri="{9D8B030D-6E8A-4147-A177-3AD203B41FA5}">
                      <a16:colId xmlns:a16="http://schemas.microsoft.com/office/drawing/2014/main" val="20008"/>
                    </a:ext>
                  </a:extLst>
                </a:gridCol>
                <a:gridCol w="617538">
                  <a:extLst>
                    <a:ext uri="{9D8B030D-6E8A-4147-A177-3AD203B41FA5}">
                      <a16:colId xmlns:a16="http://schemas.microsoft.com/office/drawing/2014/main" val="20009"/>
                    </a:ext>
                  </a:extLst>
                </a:gridCol>
                <a:gridCol w="619125">
                  <a:extLst>
                    <a:ext uri="{9D8B030D-6E8A-4147-A177-3AD203B41FA5}">
                      <a16:colId xmlns:a16="http://schemas.microsoft.com/office/drawing/2014/main" val="20010"/>
                    </a:ext>
                  </a:extLst>
                </a:gridCol>
                <a:gridCol w="617537">
                  <a:extLst>
                    <a:ext uri="{9D8B030D-6E8A-4147-A177-3AD203B41FA5}">
                      <a16:colId xmlns:a16="http://schemas.microsoft.com/office/drawing/2014/main" val="20011"/>
                    </a:ext>
                  </a:extLst>
                </a:gridCol>
              </a:tblGrid>
              <a:tr h="441325">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dirty="0">
                          <a:ln>
                            <a:noFill/>
                          </a:ln>
                          <a:solidFill>
                            <a:schemeClr val="tx1"/>
                          </a:solidFill>
                          <a:effectLst/>
                          <a:latin typeface="Times New Roman" pitchFamily="18" charset="0"/>
                          <a:ea typeface="黑体" pitchFamily="49" charset="-122"/>
                        </a:rPr>
                        <a:t>k</a:t>
                      </a:r>
                      <a:endParaRPr kumimoji="0" lang="zh-CN" altLang="zh-CN" sz="2300" b="1" i="0" u="none" strike="noStrike" cap="none" normalizeH="0" baseline="0" dirty="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2</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3</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4</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6</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7</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9</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10</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11</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975">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s[k]</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a:t>
                      </a:r>
                      <a:endParaRPr kumimoji="0" lang="zh-CN" altLang="zh-CN" sz="2300" b="1" i="0" u="none" strike="noStrike" cap="none" normalizeH="0" baseline="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3</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0</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3</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6</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2</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12</a:t>
                      </a:r>
                      <a:endParaRPr kumimoji="0" lang="zh-CN" altLang="zh-CN" sz="2300" b="1" i="0" u="none" strike="noStrike" cap="none" normalizeH="0" baseline="0">
                        <a:ln>
                          <a:noFill/>
                        </a:ln>
                        <a:solidFill>
                          <a:srgbClr val="FF0000"/>
                        </a:solidFill>
                        <a:effectLst/>
                        <a:latin typeface="黑体" pitchFamily="49" charset="-122"/>
                        <a:ea typeface="黑体" pitchFamily="49" charset="-122"/>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f[k]</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4</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5</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6</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7</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8</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9</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dirty="0">
                          <a:ln>
                            <a:noFill/>
                          </a:ln>
                          <a:solidFill>
                            <a:schemeClr val="tx1"/>
                          </a:solidFill>
                          <a:effectLst/>
                          <a:latin typeface="Times New Roman" pitchFamily="18" charset="0"/>
                          <a:ea typeface="黑体" pitchFamily="49" charset="-122"/>
                        </a:rPr>
                        <a:t>10</a:t>
                      </a:r>
                      <a:endParaRPr kumimoji="0" lang="zh-CN" altLang="zh-CN" sz="2300" b="1" i="0" u="none" strike="noStrike" cap="none" normalizeH="0" baseline="0" dirty="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11</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12</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a:ln>
                            <a:noFill/>
                          </a:ln>
                          <a:solidFill>
                            <a:schemeClr val="tx1"/>
                          </a:solidFill>
                          <a:effectLst/>
                          <a:latin typeface="Times New Roman" pitchFamily="18" charset="0"/>
                          <a:ea typeface="黑体" pitchFamily="49" charset="-122"/>
                        </a:rPr>
                        <a:t>13</a:t>
                      </a:r>
                      <a:endParaRPr kumimoji="0" lang="zh-CN" altLang="zh-CN" sz="2300" b="1" i="0" u="none" strike="noStrike" cap="none" normalizeH="0" baseline="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zh-CN" altLang="zh-CN" sz="2300" b="1" i="0" u="none" strike="noStrike" cap="none" normalizeH="0" baseline="0" dirty="0">
                          <a:ln>
                            <a:noFill/>
                          </a:ln>
                          <a:solidFill>
                            <a:schemeClr val="tx1"/>
                          </a:solidFill>
                          <a:effectLst/>
                          <a:latin typeface="Times New Roman" pitchFamily="18" charset="0"/>
                          <a:ea typeface="黑体" pitchFamily="49" charset="-122"/>
                        </a:rPr>
                        <a:t>14</a:t>
                      </a:r>
                      <a:endParaRPr kumimoji="0" lang="zh-CN" altLang="zh-CN" sz="2300" b="1" i="0" u="none" strike="noStrike" cap="none" normalizeH="0" baseline="0" dirty="0">
                        <a:ln>
                          <a:noFill/>
                        </a:ln>
                        <a:solidFill>
                          <a:schemeClr val="tx1"/>
                        </a:solidFill>
                        <a:effectLst/>
                        <a:latin typeface="Arial" pitchFamily="34"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4569" name="Rectangle 57"/>
          <p:cNvSpPr>
            <a:spLocks noChangeArrowheads="1"/>
          </p:cNvSpPr>
          <p:nvPr/>
        </p:nvSpPr>
        <p:spPr bwMode="auto">
          <a:xfrm>
            <a:off x="0" y="0"/>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活动安排问题</a:t>
            </a:r>
          </a:p>
        </p:txBody>
      </p:sp>
    </p:spTree>
    <p:extLst>
      <p:ext uri="{BB962C8B-B14F-4D97-AF65-F5344CB8AC3E}">
        <p14:creationId xmlns:p14="http://schemas.microsoft.com/office/powerpoint/2010/main" val="2073129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084888" y="333375"/>
            <a:ext cx="2735262" cy="2374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Line 3"/>
          <p:cNvSpPr>
            <a:spLocks noChangeShapeType="1"/>
          </p:cNvSpPr>
          <p:nvPr/>
        </p:nvSpPr>
        <p:spPr bwMode="auto">
          <a:xfrm>
            <a:off x="2339975" y="6524625"/>
            <a:ext cx="7345363"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0" name="Line 4"/>
          <p:cNvSpPr>
            <a:spLocks noChangeShapeType="1"/>
          </p:cNvSpPr>
          <p:nvPr/>
        </p:nvSpPr>
        <p:spPr bwMode="auto">
          <a:xfrm>
            <a:off x="2339975"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1" name="Line 5"/>
          <p:cNvSpPr>
            <a:spLocks noChangeShapeType="1"/>
          </p:cNvSpPr>
          <p:nvPr/>
        </p:nvSpPr>
        <p:spPr bwMode="auto">
          <a:xfrm>
            <a:off x="2771775"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2" name="Line 6"/>
          <p:cNvSpPr>
            <a:spLocks noChangeShapeType="1"/>
          </p:cNvSpPr>
          <p:nvPr/>
        </p:nvSpPr>
        <p:spPr bwMode="auto">
          <a:xfrm>
            <a:off x="3203575"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Line 7"/>
          <p:cNvSpPr>
            <a:spLocks noChangeShapeType="1"/>
          </p:cNvSpPr>
          <p:nvPr/>
        </p:nvSpPr>
        <p:spPr bwMode="auto">
          <a:xfrm>
            <a:off x="36369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8"/>
          <p:cNvSpPr>
            <a:spLocks noChangeShapeType="1"/>
          </p:cNvSpPr>
          <p:nvPr/>
        </p:nvSpPr>
        <p:spPr bwMode="auto">
          <a:xfrm>
            <a:off x="40687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9"/>
          <p:cNvSpPr>
            <a:spLocks noChangeShapeType="1"/>
          </p:cNvSpPr>
          <p:nvPr/>
        </p:nvSpPr>
        <p:spPr bwMode="auto">
          <a:xfrm>
            <a:off x="45005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Line 10"/>
          <p:cNvSpPr>
            <a:spLocks noChangeShapeType="1"/>
          </p:cNvSpPr>
          <p:nvPr/>
        </p:nvSpPr>
        <p:spPr bwMode="auto">
          <a:xfrm>
            <a:off x="49323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Line 11"/>
          <p:cNvSpPr>
            <a:spLocks noChangeShapeType="1"/>
          </p:cNvSpPr>
          <p:nvPr/>
        </p:nvSpPr>
        <p:spPr bwMode="auto">
          <a:xfrm>
            <a:off x="53641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Line 12"/>
          <p:cNvSpPr>
            <a:spLocks noChangeShapeType="1"/>
          </p:cNvSpPr>
          <p:nvPr/>
        </p:nvSpPr>
        <p:spPr bwMode="auto">
          <a:xfrm>
            <a:off x="5795963"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9" name="Line 13"/>
          <p:cNvSpPr>
            <a:spLocks noChangeShapeType="1"/>
          </p:cNvSpPr>
          <p:nvPr/>
        </p:nvSpPr>
        <p:spPr bwMode="auto">
          <a:xfrm>
            <a:off x="62293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14"/>
          <p:cNvSpPr>
            <a:spLocks noChangeShapeType="1"/>
          </p:cNvSpPr>
          <p:nvPr/>
        </p:nvSpPr>
        <p:spPr bwMode="auto">
          <a:xfrm>
            <a:off x="66611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15"/>
          <p:cNvSpPr>
            <a:spLocks noChangeShapeType="1"/>
          </p:cNvSpPr>
          <p:nvPr/>
        </p:nvSpPr>
        <p:spPr bwMode="auto">
          <a:xfrm>
            <a:off x="70929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16"/>
          <p:cNvSpPr>
            <a:spLocks noChangeShapeType="1"/>
          </p:cNvSpPr>
          <p:nvPr/>
        </p:nvSpPr>
        <p:spPr bwMode="auto">
          <a:xfrm>
            <a:off x="75247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17"/>
          <p:cNvSpPr>
            <a:spLocks noChangeShapeType="1"/>
          </p:cNvSpPr>
          <p:nvPr/>
        </p:nvSpPr>
        <p:spPr bwMode="auto">
          <a:xfrm>
            <a:off x="79565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Line 18"/>
          <p:cNvSpPr>
            <a:spLocks noChangeShapeType="1"/>
          </p:cNvSpPr>
          <p:nvPr/>
        </p:nvSpPr>
        <p:spPr bwMode="auto">
          <a:xfrm>
            <a:off x="8388350" y="333375"/>
            <a:ext cx="0" cy="619125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5" name="Rectangle 19"/>
          <p:cNvSpPr>
            <a:spLocks noChangeArrowheads="1"/>
          </p:cNvSpPr>
          <p:nvPr/>
        </p:nvSpPr>
        <p:spPr bwMode="auto">
          <a:xfrm>
            <a:off x="22685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0</a:t>
            </a:r>
          </a:p>
        </p:txBody>
      </p:sp>
      <p:sp>
        <p:nvSpPr>
          <p:cNvPr id="65556" name="Rectangle 20"/>
          <p:cNvSpPr>
            <a:spLocks noChangeArrowheads="1"/>
          </p:cNvSpPr>
          <p:nvPr/>
        </p:nvSpPr>
        <p:spPr bwMode="auto">
          <a:xfrm>
            <a:off x="27003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557" name="Rectangle 21"/>
          <p:cNvSpPr>
            <a:spLocks noChangeArrowheads="1"/>
          </p:cNvSpPr>
          <p:nvPr/>
        </p:nvSpPr>
        <p:spPr bwMode="auto">
          <a:xfrm>
            <a:off x="3059113"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2</a:t>
            </a:r>
          </a:p>
        </p:txBody>
      </p:sp>
      <p:sp>
        <p:nvSpPr>
          <p:cNvPr id="65558" name="Rectangle 22"/>
          <p:cNvSpPr>
            <a:spLocks noChangeArrowheads="1"/>
          </p:cNvSpPr>
          <p:nvPr/>
        </p:nvSpPr>
        <p:spPr bwMode="auto">
          <a:xfrm>
            <a:off x="35639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3</a:t>
            </a:r>
          </a:p>
        </p:txBody>
      </p:sp>
      <p:sp>
        <p:nvSpPr>
          <p:cNvPr id="65559" name="Rectangle 23"/>
          <p:cNvSpPr>
            <a:spLocks noChangeArrowheads="1"/>
          </p:cNvSpPr>
          <p:nvPr/>
        </p:nvSpPr>
        <p:spPr bwMode="auto">
          <a:xfrm>
            <a:off x="3924300"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sp>
        <p:nvSpPr>
          <p:cNvPr id="65560" name="Rectangle 24"/>
          <p:cNvSpPr>
            <a:spLocks noChangeArrowheads="1"/>
          </p:cNvSpPr>
          <p:nvPr/>
        </p:nvSpPr>
        <p:spPr bwMode="auto">
          <a:xfrm>
            <a:off x="44275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5</a:t>
            </a:r>
          </a:p>
        </p:txBody>
      </p:sp>
      <p:sp>
        <p:nvSpPr>
          <p:cNvPr id="65561" name="Rectangle 25"/>
          <p:cNvSpPr>
            <a:spLocks noChangeArrowheads="1"/>
          </p:cNvSpPr>
          <p:nvPr/>
        </p:nvSpPr>
        <p:spPr bwMode="auto">
          <a:xfrm>
            <a:off x="48593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6</a:t>
            </a:r>
          </a:p>
        </p:txBody>
      </p:sp>
      <p:sp>
        <p:nvSpPr>
          <p:cNvPr id="65562" name="Rectangle 26"/>
          <p:cNvSpPr>
            <a:spLocks noChangeArrowheads="1"/>
          </p:cNvSpPr>
          <p:nvPr/>
        </p:nvSpPr>
        <p:spPr bwMode="auto">
          <a:xfrm>
            <a:off x="5219700"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7</a:t>
            </a:r>
          </a:p>
        </p:txBody>
      </p:sp>
      <p:sp>
        <p:nvSpPr>
          <p:cNvPr id="65563" name="Rectangle 27"/>
          <p:cNvSpPr>
            <a:spLocks noChangeArrowheads="1"/>
          </p:cNvSpPr>
          <p:nvPr/>
        </p:nvSpPr>
        <p:spPr bwMode="auto">
          <a:xfrm>
            <a:off x="5724525"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sp>
        <p:nvSpPr>
          <p:cNvPr id="65564" name="Rectangle 28"/>
          <p:cNvSpPr>
            <a:spLocks noChangeArrowheads="1"/>
          </p:cNvSpPr>
          <p:nvPr/>
        </p:nvSpPr>
        <p:spPr bwMode="auto">
          <a:xfrm>
            <a:off x="6156325"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9</a:t>
            </a:r>
          </a:p>
        </p:txBody>
      </p:sp>
      <p:sp>
        <p:nvSpPr>
          <p:cNvPr id="65565" name="Rectangle 29"/>
          <p:cNvSpPr>
            <a:spLocks noChangeArrowheads="1"/>
          </p:cNvSpPr>
          <p:nvPr/>
        </p:nvSpPr>
        <p:spPr bwMode="auto">
          <a:xfrm>
            <a:off x="65166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10</a:t>
            </a:r>
          </a:p>
        </p:txBody>
      </p:sp>
      <p:sp>
        <p:nvSpPr>
          <p:cNvPr id="65566" name="Rectangle 30"/>
          <p:cNvSpPr>
            <a:spLocks noChangeArrowheads="1"/>
          </p:cNvSpPr>
          <p:nvPr/>
        </p:nvSpPr>
        <p:spPr bwMode="auto">
          <a:xfrm>
            <a:off x="6948488" y="6524625"/>
            <a:ext cx="215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11</a:t>
            </a:r>
          </a:p>
        </p:txBody>
      </p:sp>
      <p:sp>
        <p:nvSpPr>
          <p:cNvPr id="65567" name="Rectangle 31"/>
          <p:cNvSpPr>
            <a:spLocks noChangeArrowheads="1"/>
          </p:cNvSpPr>
          <p:nvPr/>
        </p:nvSpPr>
        <p:spPr bwMode="auto">
          <a:xfrm>
            <a:off x="7451725" y="6597650"/>
            <a:ext cx="214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12</a:t>
            </a:r>
          </a:p>
        </p:txBody>
      </p:sp>
      <p:sp>
        <p:nvSpPr>
          <p:cNvPr id="65568" name="Rectangle 32"/>
          <p:cNvSpPr>
            <a:spLocks noChangeArrowheads="1"/>
          </p:cNvSpPr>
          <p:nvPr/>
        </p:nvSpPr>
        <p:spPr bwMode="auto">
          <a:xfrm>
            <a:off x="78120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13</a:t>
            </a:r>
          </a:p>
        </p:txBody>
      </p:sp>
      <p:sp>
        <p:nvSpPr>
          <p:cNvPr id="65569" name="Rectangle 33"/>
          <p:cNvSpPr>
            <a:spLocks noChangeArrowheads="1"/>
          </p:cNvSpPr>
          <p:nvPr/>
        </p:nvSpPr>
        <p:spPr bwMode="auto">
          <a:xfrm>
            <a:off x="82438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14</a:t>
            </a:r>
          </a:p>
        </p:txBody>
      </p:sp>
      <p:sp>
        <p:nvSpPr>
          <p:cNvPr id="65570" name="Rectangle 34"/>
          <p:cNvSpPr>
            <a:spLocks noChangeArrowheads="1"/>
          </p:cNvSpPr>
          <p:nvPr/>
        </p:nvSpPr>
        <p:spPr bwMode="auto">
          <a:xfrm>
            <a:off x="2771775" y="692150"/>
            <a:ext cx="1295400" cy="215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graphicFrame>
        <p:nvGraphicFramePr>
          <p:cNvPr id="65571" name="Group 35"/>
          <p:cNvGraphicFramePr>
            <a:graphicFrameLocks noGrp="1"/>
          </p:cNvGraphicFramePr>
          <p:nvPr>
            <p:ph/>
          </p:nvPr>
        </p:nvGraphicFramePr>
        <p:xfrm>
          <a:off x="250825" y="836613"/>
          <a:ext cx="1584325" cy="476123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fi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0" i="0" u="none" strike="noStrike" cap="none" normalizeH="0" baseline="0">
                          <a:ln>
                            <a:noFill/>
                          </a:ln>
                          <a:solidFill>
                            <a:schemeClr val="tx1"/>
                          </a:solidFill>
                          <a:effectLst/>
                          <a:latin typeface="Arial"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5625" name="Rectangle 89"/>
          <p:cNvSpPr>
            <a:spLocks noChangeArrowheads="1"/>
          </p:cNvSpPr>
          <p:nvPr/>
        </p:nvSpPr>
        <p:spPr bwMode="auto">
          <a:xfrm>
            <a:off x="395288" y="1268413"/>
            <a:ext cx="360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grpSp>
        <p:nvGrpSpPr>
          <p:cNvPr id="65626" name="Group 90"/>
          <p:cNvGrpSpPr>
            <a:grpSpLocks/>
          </p:cNvGrpSpPr>
          <p:nvPr/>
        </p:nvGrpSpPr>
        <p:grpSpPr bwMode="auto">
          <a:xfrm>
            <a:off x="3635375" y="333375"/>
            <a:ext cx="863600" cy="574675"/>
            <a:chOff x="0" y="0"/>
            <a:chExt cx="544" cy="499"/>
          </a:xfrm>
        </p:grpSpPr>
        <p:sp>
          <p:nvSpPr>
            <p:cNvPr id="65627" name="Line 91"/>
            <p:cNvSpPr>
              <a:spLocks noChangeShapeType="1"/>
            </p:cNvSpPr>
            <p:nvPr/>
          </p:nvSpPr>
          <p:spPr bwMode="auto">
            <a:xfrm flipH="1" flipV="1">
              <a:off x="0" y="181"/>
              <a:ext cx="272" cy="31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28" name="Rectangle 92"/>
            <p:cNvSpPr>
              <a:spLocks noChangeArrowheads="1"/>
            </p:cNvSpPr>
            <p:nvPr/>
          </p:nvSpPr>
          <p:spPr bwMode="auto">
            <a:xfrm>
              <a:off x="0" y="0"/>
              <a:ext cx="544" cy="181"/>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2</a:t>
              </a:r>
            </a:p>
          </p:txBody>
        </p:sp>
      </p:grpSp>
      <p:sp>
        <p:nvSpPr>
          <p:cNvPr id="65629" name="Rectangle 93"/>
          <p:cNvSpPr>
            <a:spLocks noChangeArrowheads="1"/>
          </p:cNvSpPr>
          <p:nvPr/>
        </p:nvSpPr>
        <p:spPr bwMode="auto">
          <a:xfrm>
            <a:off x="2771775" y="1484313"/>
            <a:ext cx="1295400" cy="215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grpSp>
        <p:nvGrpSpPr>
          <p:cNvPr id="65630" name="Group 94"/>
          <p:cNvGrpSpPr>
            <a:grpSpLocks/>
          </p:cNvGrpSpPr>
          <p:nvPr/>
        </p:nvGrpSpPr>
        <p:grpSpPr bwMode="auto">
          <a:xfrm>
            <a:off x="2339975" y="1052513"/>
            <a:ext cx="2592388" cy="431800"/>
            <a:chOff x="0" y="0"/>
            <a:chExt cx="1361" cy="363"/>
          </a:xfrm>
        </p:grpSpPr>
        <p:sp>
          <p:nvSpPr>
            <p:cNvPr id="65631" name="Line 95"/>
            <p:cNvSpPr>
              <a:spLocks noChangeShapeType="1"/>
            </p:cNvSpPr>
            <p:nvPr/>
          </p:nvSpPr>
          <p:spPr bwMode="auto">
            <a:xfrm flipH="1" flipV="1">
              <a:off x="0" y="181"/>
              <a:ext cx="590" cy="18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32" name="Rectangle 96"/>
            <p:cNvSpPr>
              <a:spLocks noChangeArrowheads="1"/>
            </p:cNvSpPr>
            <p:nvPr/>
          </p:nvSpPr>
          <p:spPr bwMode="auto">
            <a:xfrm>
              <a:off x="0" y="0"/>
              <a:ext cx="1361" cy="181"/>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3</a:t>
              </a:r>
            </a:p>
          </p:txBody>
        </p:sp>
      </p:grpSp>
      <p:sp>
        <p:nvSpPr>
          <p:cNvPr id="65633" name="Rectangle 97"/>
          <p:cNvSpPr>
            <a:spLocks noChangeArrowheads="1"/>
          </p:cNvSpPr>
          <p:nvPr/>
        </p:nvSpPr>
        <p:spPr bwMode="auto">
          <a:xfrm>
            <a:off x="2771775" y="1844675"/>
            <a:ext cx="1295400" cy="21590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grpSp>
        <p:nvGrpSpPr>
          <p:cNvPr id="65634" name="Group 98"/>
          <p:cNvGrpSpPr>
            <a:grpSpLocks/>
          </p:cNvGrpSpPr>
          <p:nvPr/>
        </p:nvGrpSpPr>
        <p:grpSpPr bwMode="auto">
          <a:xfrm>
            <a:off x="4067175" y="1700213"/>
            <a:ext cx="1296988" cy="360362"/>
            <a:chOff x="0" y="0"/>
            <a:chExt cx="817" cy="272"/>
          </a:xfrm>
        </p:grpSpPr>
        <p:sp>
          <p:nvSpPr>
            <p:cNvPr id="65635" name="Line 99"/>
            <p:cNvSpPr>
              <a:spLocks noChangeShapeType="1"/>
            </p:cNvSpPr>
            <p:nvPr/>
          </p:nvSpPr>
          <p:spPr bwMode="auto">
            <a:xfrm flipV="1">
              <a:off x="0" y="91"/>
              <a:ext cx="273" cy="18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36" name="Rectangle 100"/>
            <p:cNvSpPr>
              <a:spLocks noChangeArrowheads="1"/>
            </p:cNvSpPr>
            <p:nvPr/>
          </p:nvSpPr>
          <p:spPr bwMode="auto">
            <a:xfrm>
              <a:off x="273" y="0"/>
              <a:ext cx="544" cy="182"/>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37" name="Group 101"/>
          <p:cNvGrpSpPr>
            <a:grpSpLocks/>
          </p:cNvGrpSpPr>
          <p:nvPr/>
        </p:nvGrpSpPr>
        <p:grpSpPr bwMode="auto">
          <a:xfrm>
            <a:off x="2771775" y="2492375"/>
            <a:ext cx="2592388" cy="217488"/>
            <a:chOff x="0" y="0"/>
            <a:chExt cx="1633" cy="183"/>
          </a:xfrm>
        </p:grpSpPr>
        <p:sp>
          <p:nvSpPr>
            <p:cNvPr id="65638" name="Rectangle 102"/>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39" name="Rectangle 103"/>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40" name="Group 104"/>
          <p:cNvGrpSpPr>
            <a:grpSpLocks/>
          </p:cNvGrpSpPr>
          <p:nvPr/>
        </p:nvGrpSpPr>
        <p:grpSpPr bwMode="auto">
          <a:xfrm>
            <a:off x="2771775" y="3141663"/>
            <a:ext cx="2592388" cy="215900"/>
            <a:chOff x="0" y="0"/>
            <a:chExt cx="1633" cy="183"/>
          </a:xfrm>
        </p:grpSpPr>
        <p:sp>
          <p:nvSpPr>
            <p:cNvPr id="65641" name="Rectangle 105"/>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42" name="Rectangle 106"/>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43" name="Group 107"/>
          <p:cNvGrpSpPr>
            <a:grpSpLocks/>
          </p:cNvGrpSpPr>
          <p:nvPr/>
        </p:nvGrpSpPr>
        <p:grpSpPr bwMode="auto">
          <a:xfrm>
            <a:off x="4500563" y="2838450"/>
            <a:ext cx="1727200" cy="446088"/>
            <a:chOff x="0" y="0"/>
            <a:chExt cx="1088" cy="281"/>
          </a:xfrm>
        </p:grpSpPr>
        <p:sp>
          <p:nvSpPr>
            <p:cNvPr id="65644" name="Rectangle 108"/>
            <p:cNvSpPr>
              <a:spLocks noChangeArrowheads="1"/>
            </p:cNvSpPr>
            <p:nvPr/>
          </p:nvSpPr>
          <p:spPr bwMode="auto">
            <a:xfrm>
              <a:off x="0" y="0"/>
              <a:ext cx="1088"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6</a:t>
              </a:r>
            </a:p>
          </p:txBody>
        </p:sp>
        <p:sp>
          <p:nvSpPr>
            <p:cNvPr id="65645" name="Line 109"/>
            <p:cNvSpPr>
              <a:spLocks noChangeShapeType="1"/>
            </p:cNvSpPr>
            <p:nvPr/>
          </p:nvSpPr>
          <p:spPr bwMode="auto">
            <a:xfrm flipH="1" flipV="1">
              <a:off x="0" y="9"/>
              <a:ext cx="544" cy="27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46" name="Group 110"/>
          <p:cNvGrpSpPr>
            <a:grpSpLocks/>
          </p:cNvGrpSpPr>
          <p:nvPr/>
        </p:nvGrpSpPr>
        <p:grpSpPr bwMode="auto">
          <a:xfrm>
            <a:off x="2771775" y="3789363"/>
            <a:ext cx="2592388" cy="215900"/>
            <a:chOff x="0" y="0"/>
            <a:chExt cx="1633" cy="183"/>
          </a:xfrm>
        </p:grpSpPr>
        <p:sp>
          <p:nvSpPr>
            <p:cNvPr id="65647" name="Rectangle 111"/>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48" name="Rectangle 112"/>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49" name="Group 113"/>
          <p:cNvGrpSpPr>
            <a:grpSpLocks/>
          </p:cNvGrpSpPr>
          <p:nvPr/>
        </p:nvGrpSpPr>
        <p:grpSpPr bwMode="auto">
          <a:xfrm>
            <a:off x="4932363" y="3500438"/>
            <a:ext cx="1727200" cy="433387"/>
            <a:chOff x="0" y="0"/>
            <a:chExt cx="1088" cy="273"/>
          </a:xfrm>
        </p:grpSpPr>
        <p:sp>
          <p:nvSpPr>
            <p:cNvPr id="65650" name="Rectangle 114"/>
            <p:cNvSpPr>
              <a:spLocks noChangeArrowheads="1"/>
            </p:cNvSpPr>
            <p:nvPr/>
          </p:nvSpPr>
          <p:spPr bwMode="auto">
            <a:xfrm>
              <a:off x="0" y="0"/>
              <a:ext cx="1088"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7</a:t>
              </a:r>
            </a:p>
          </p:txBody>
        </p:sp>
        <p:sp>
          <p:nvSpPr>
            <p:cNvPr id="65651" name="Line 115"/>
            <p:cNvSpPr>
              <a:spLocks noChangeShapeType="1"/>
            </p:cNvSpPr>
            <p:nvPr/>
          </p:nvSpPr>
          <p:spPr bwMode="auto">
            <a:xfrm flipH="1" flipV="1">
              <a:off x="0" y="0"/>
              <a:ext cx="272" cy="27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52" name="Group 116"/>
          <p:cNvGrpSpPr>
            <a:grpSpLocks/>
          </p:cNvGrpSpPr>
          <p:nvPr/>
        </p:nvGrpSpPr>
        <p:grpSpPr bwMode="auto">
          <a:xfrm>
            <a:off x="2771775" y="4149725"/>
            <a:ext cx="2592388" cy="215900"/>
            <a:chOff x="0" y="0"/>
            <a:chExt cx="1633" cy="183"/>
          </a:xfrm>
        </p:grpSpPr>
        <p:sp>
          <p:nvSpPr>
            <p:cNvPr id="65653" name="Rectangle 117"/>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54" name="Rectangle 118"/>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grpSp>
        <p:nvGrpSpPr>
          <p:cNvPr id="65655" name="Group 119"/>
          <p:cNvGrpSpPr>
            <a:grpSpLocks/>
          </p:cNvGrpSpPr>
          <p:nvPr/>
        </p:nvGrpSpPr>
        <p:grpSpPr bwMode="auto">
          <a:xfrm>
            <a:off x="5364163" y="3860800"/>
            <a:ext cx="1728787" cy="431800"/>
            <a:chOff x="0" y="0"/>
            <a:chExt cx="1089" cy="272"/>
          </a:xfrm>
        </p:grpSpPr>
        <p:sp>
          <p:nvSpPr>
            <p:cNvPr id="65656" name="Rectangle 120"/>
            <p:cNvSpPr>
              <a:spLocks noChangeArrowheads="1"/>
            </p:cNvSpPr>
            <p:nvPr/>
          </p:nvSpPr>
          <p:spPr bwMode="auto">
            <a:xfrm>
              <a:off x="272" y="0"/>
              <a:ext cx="817"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sp>
          <p:nvSpPr>
            <p:cNvPr id="65657" name="Line 121"/>
            <p:cNvSpPr>
              <a:spLocks noChangeShapeType="1"/>
            </p:cNvSpPr>
            <p:nvPr/>
          </p:nvSpPr>
          <p:spPr bwMode="auto">
            <a:xfrm flipV="1">
              <a:off x="0" y="91"/>
              <a:ext cx="272" cy="18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58" name="Group 122"/>
          <p:cNvGrpSpPr>
            <a:grpSpLocks/>
          </p:cNvGrpSpPr>
          <p:nvPr/>
        </p:nvGrpSpPr>
        <p:grpSpPr bwMode="auto">
          <a:xfrm>
            <a:off x="2771775" y="4508500"/>
            <a:ext cx="4321175" cy="217488"/>
            <a:chOff x="0" y="0"/>
            <a:chExt cx="2722" cy="137"/>
          </a:xfrm>
        </p:grpSpPr>
        <p:grpSp>
          <p:nvGrpSpPr>
            <p:cNvPr id="65659" name="Group 123"/>
            <p:cNvGrpSpPr>
              <a:grpSpLocks/>
            </p:cNvGrpSpPr>
            <p:nvPr/>
          </p:nvGrpSpPr>
          <p:grpSpPr bwMode="auto">
            <a:xfrm>
              <a:off x="0" y="0"/>
              <a:ext cx="1633" cy="136"/>
              <a:chOff x="0" y="0"/>
              <a:chExt cx="1633" cy="183"/>
            </a:xfrm>
          </p:grpSpPr>
          <p:sp>
            <p:nvSpPr>
              <p:cNvPr id="65660" name="Rectangle 124"/>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61" name="Rectangle 125"/>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62" name="Rectangle 126"/>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grpSp>
        <p:nvGrpSpPr>
          <p:cNvPr id="65663" name="Group 127"/>
          <p:cNvGrpSpPr>
            <a:grpSpLocks/>
          </p:cNvGrpSpPr>
          <p:nvPr/>
        </p:nvGrpSpPr>
        <p:grpSpPr bwMode="auto">
          <a:xfrm>
            <a:off x="5795963" y="4206875"/>
            <a:ext cx="1728787" cy="374650"/>
            <a:chOff x="0" y="0"/>
            <a:chExt cx="1089" cy="236"/>
          </a:xfrm>
        </p:grpSpPr>
        <p:sp>
          <p:nvSpPr>
            <p:cNvPr id="65664" name="Rectangle 128"/>
            <p:cNvSpPr>
              <a:spLocks noChangeArrowheads="1"/>
            </p:cNvSpPr>
            <p:nvPr/>
          </p:nvSpPr>
          <p:spPr bwMode="auto">
            <a:xfrm>
              <a:off x="0" y="0"/>
              <a:ext cx="1089"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9</a:t>
              </a:r>
            </a:p>
          </p:txBody>
        </p:sp>
        <p:sp>
          <p:nvSpPr>
            <p:cNvPr id="65665" name="Line 129"/>
            <p:cNvSpPr>
              <a:spLocks noChangeShapeType="1"/>
            </p:cNvSpPr>
            <p:nvPr/>
          </p:nvSpPr>
          <p:spPr bwMode="auto">
            <a:xfrm flipH="1" flipV="1">
              <a:off x="0" y="54"/>
              <a:ext cx="817" cy="18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66" name="Group 130"/>
          <p:cNvGrpSpPr>
            <a:grpSpLocks/>
          </p:cNvGrpSpPr>
          <p:nvPr/>
        </p:nvGrpSpPr>
        <p:grpSpPr bwMode="auto">
          <a:xfrm>
            <a:off x="2771775" y="5299075"/>
            <a:ext cx="4321175" cy="217488"/>
            <a:chOff x="0" y="0"/>
            <a:chExt cx="2722" cy="137"/>
          </a:xfrm>
        </p:grpSpPr>
        <p:grpSp>
          <p:nvGrpSpPr>
            <p:cNvPr id="65667" name="Group 131"/>
            <p:cNvGrpSpPr>
              <a:grpSpLocks/>
            </p:cNvGrpSpPr>
            <p:nvPr/>
          </p:nvGrpSpPr>
          <p:grpSpPr bwMode="auto">
            <a:xfrm>
              <a:off x="0" y="0"/>
              <a:ext cx="1633" cy="136"/>
              <a:chOff x="0" y="0"/>
              <a:chExt cx="1633" cy="183"/>
            </a:xfrm>
          </p:grpSpPr>
          <p:sp>
            <p:nvSpPr>
              <p:cNvPr id="65668" name="Rectangle 132"/>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69" name="Rectangle 133"/>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70" name="Rectangle 134"/>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grpSp>
        <p:nvGrpSpPr>
          <p:cNvPr id="65671" name="Group 135"/>
          <p:cNvGrpSpPr>
            <a:grpSpLocks/>
          </p:cNvGrpSpPr>
          <p:nvPr/>
        </p:nvGrpSpPr>
        <p:grpSpPr bwMode="auto">
          <a:xfrm>
            <a:off x="3203575" y="4941888"/>
            <a:ext cx="4752975" cy="431800"/>
            <a:chOff x="0" y="0"/>
            <a:chExt cx="2994" cy="272"/>
          </a:xfrm>
        </p:grpSpPr>
        <p:sp>
          <p:nvSpPr>
            <p:cNvPr id="65672" name="Rectangle 136"/>
            <p:cNvSpPr>
              <a:spLocks noChangeArrowheads="1"/>
            </p:cNvSpPr>
            <p:nvPr/>
          </p:nvSpPr>
          <p:spPr bwMode="auto">
            <a:xfrm>
              <a:off x="0" y="0"/>
              <a:ext cx="2994" cy="136"/>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10</a:t>
              </a:r>
            </a:p>
          </p:txBody>
        </p:sp>
        <p:sp>
          <p:nvSpPr>
            <p:cNvPr id="65673" name="Line 137"/>
            <p:cNvSpPr>
              <a:spLocks noChangeShapeType="1"/>
            </p:cNvSpPr>
            <p:nvPr/>
          </p:nvSpPr>
          <p:spPr bwMode="auto">
            <a:xfrm flipH="1" flipV="1">
              <a:off x="0" y="45"/>
              <a:ext cx="2450" cy="22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74" name="Group 138"/>
          <p:cNvGrpSpPr>
            <a:grpSpLocks/>
          </p:cNvGrpSpPr>
          <p:nvPr/>
        </p:nvGrpSpPr>
        <p:grpSpPr bwMode="auto">
          <a:xfrm>
            <a:off x="2771775" y="5732463"/>
            <a:ext cx="4321175" cy="217487"/>
            <a:chOff x="0" y="0"/>
            <a:chExt cx="2722" cy="137"/>
          </a:xfrm>
        </p:grpSpPr>
        <p:grpSp>
          <p:nvGrpSpPr>
            <p:cNvPr id="65675" name="Group 139"/>
            <p:cNvGrpSpPr>
              <a:grpSpLocks/>
            </p:cNvGrpSpPr>
            <p:nvPr/>
          </p:nvGrpSpPr>
          <p:grpSpPr bwMode="auto">
            <a:xfrm>
              <a:off x="0" y="0"/>
              <a:ext cx="1633" cy="136"/>
              <a:chOff x="0" y="0"/>
              <a:chExt cx="1633" cy="183"/>
            </a:xfrm>
          </p:grpSpPr>
          <p:sp>
            <p:nvSpPr>
              <p:cNvPr id="65676" name="Rectangle 140"/>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77" name="Rectangle 141"/>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78" name="Rectangle 142"/>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grpSp>
        <p:nvGrpSpPr>
          <p:cNvPr id="65679" name="Group 143"/>
          <p:cNvGrpSpPr>
            <a:grpSpLocks/>
          </p:cNvGrpSpPr>
          <p:nvPr/>
        </p:nvGrpSpPr>
        <p:grpSpPr bwMode="auto">
          <a:xfrm>
            <a:off x="7092950" y="5516563"/>
            <a:ext cx="1295400" cy="288925"/>
            <a:chOff x="0" y="0"/>
            <a:chExt cx="816" cy="182"/>
          </a:xfrm>
        </p:grpSpPr>
        <p:sp>
          <p:nvSpPr>
            <p:cNvPr id="65680" name="Rectangle 144"/>
            <p:cNvSpPr>
              <a:spLocks noChangeArrowheads="1"/>
            </p:cNvSpPr>
            <p:nvPr/>
          </p:nvSpPr>
          <p:spPr bwMode="auto">
            <a:xfrm>
              <a:off x="272" y="0"/>
              <a:ext cx="544" cy="137"/>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11</a:t>
              </a:r>
            </a:p>
          </p:txBody>
        </p:sp>
        <p:sp>
          <p:nvSpPr>
            <p:cNvPr id="65681" name="Line 145"/>
            <p:cNvSpPr>
              <a:spLocks noChangeShapeType="1"/>
            </p:cNvSpPr>
            <p:nvPr/>
          </p:nvSpPr>
          <p:spPr bwMode="auto">
            <a:xfrm flipV="1">
              <a:off x="0" y="91"/>
              <a:ext cx="272" cy="9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682" name="Group 146"/>
          <p:cNvGrpSpPr>
            <a:grpSpLocks/>
          </p:cNvGrpSpPr>
          <p:nvPr/>
        </p:nvGrpSpPr>
        <p:grpSpPr bwMode="auto">
          <a:xfrm>
            <a:off x="2771775" y="6164263"/>
            <a:ext cx="5616575" cy="217487"/>
            <a:chOff x="0" y="0"/>
            <a:chExt cx="3538" cy="137"/>
          </a:xfrm>
        </p:grpSpPr>
        <p:grpSp>
          <p:nvGrpSpPr>
            <p:cNvPr id="65683" name="Group 147"/>
            <p:cNvGrpSpPr>
              <a:grpSpLocks/>
            </p:cNvGrpSpPr>
            <p:nvPr/>
          </p:nvGrpSpPr>
          <p:grpSpPr bwMode="auto">
            <a:xfrm>
              <a:off x="0" y="0"/>
              <a:ext cx="2722" cy="137"/>
              <a:chOff x="0" y="0"/>
              <a:chExt cx="2722" cy="137"/>
            </a:xfrm>
          </p:grpSpPr>
          <p:grpSp>
            <p:nvGrpSpPr>
              <p:cNvPr id="65684" name="Group 148"/>
              <p:cNvGrpSpPr>
                <a:grpSpLocks/>
              </p:cNvGrpSpPr>
              <p:nvPr/>
            </p:nvGrpSpPr>
            <p:grpSpPr bwMode="auto">
              <a:xfrm>
                <a:off x="0" y="0"/>
                <a:ext cx="1633" cy="136"/>
                <a:chOff x="0" y="0"/>
                <a:chExt cx="1633" cy="183"/>
              </a:xfrm>
            </p:grpSpPr>
            <p:sp>
              <p:nvSpPr>
                <p:cNvPr id="65685" name="Rectangle 149"/>
                <p:cNvSpPr>
                  <a:spLocks noChangeArrowheads="1"/>
                </p:cNvSpPr>
                <p:nvPr/>
              </p:nvSpPr>
              <p:spPr bwMode="auto">
                <a:xfrm>
                  <a:off x="0" y="0"/>
                  <a:ext cx="816"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a:t>
                  </a:r>
                </a:p>
              </p:txBody>
            </p:sp>
            <p:sp>
              <p:nvSpPr>
                <p:cNvPr id="65686" name="Rectangle 150"/>
                <p:cNvSpPr>
                  <a:spLocks noChangeArrowheads="1"/>
                </p:cNvSpPr>
                <p:nvPr/>
              </p:nvSpPr>
              <p:spPr bwMode="auto">
                <a:xfrm>
                  <a:off x="1089" y="1"/>
                  <a:ext cx="544" cy="182"/>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4</a:t>
                  </a:r>
                </a:p>
              </p:txBody>
            </p:sp>
          </p:grpSp>
          <p:sp>
            <p:nvSpPr>
              <p:cNvPr id="65687" name="Rectangle 151"/>
              <p:cNvSpPr>
                <a:spLocks noChangeArrowheads="1"/>
              </p:cNvSpPr>
              <p:nvPr/>
            </p:nvSpPr>
            <p:spPr bwMode="auto">
              <a:xfrm>
                <a:off x="1905" y="1"/>
                <a:ext cx="817" cy="136"/>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8</a:t>
                </a:r>
              </a:p>
            </p:txBody>
          </p:sp>
        </p:grpSp>
        <p:sp>
          <p:nvSpPr>
            <p:cNvPr id="65688" name="Rectangle 152"/>
            <p:cNvSpPr>
              <a:spLocks noChangeArrowheads="1"/>
            </p:cNvSpPr>
            <p:nvPr/>
          </p:nvSpPr>
          <p:spPr bwMode="auto">
            <a:xfrm>
              <a:off x="2994" y="0"/>
              <a:ext cx="544" cy="137"/>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11</a:t>
              </a:r>
            </a:p>
          </p:txBody>
        </p:sp>
      </p:grpSp>
      <p:sp>
        <p:nvSpPr>
          <p:cNvPr id="65689" name="Rectangle 153"/>
          <p:cNvSpPr>
            <a:spLocks noChangeArrowheads="1"/>
          </p:cNvSpPr>
          <p:nvPr/>
        </p:nvSpPr>
        <p:spPr bwMode="auto">
          <a:xfrm>
            <a:off x="395288" y="5300663"/>
            <a:ext cx="360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sp>
        <p:nvSpPr>
          <p:cNvPr id="65690" name="Rectangle 154"/>
          <p:cNvSpPr>
            <a:spLocks noChangeArrowheads="1"/>
          </p:cNvSpPr>
          <p:nvPr/>
        </p:nvSpPr>
        <p:spPr bwMode="auto">
          <a:xfrm>
            <a:off x="395288" y="4076700"/>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sp>
        <p:nvSpPr>
          <p:cNvPr id="65691" name="Rectangle 155"/>
          <p:cNvSpPr>
            <a:spLocks noChangeArrowheads="1"/>
          </p:cNvSpPr>
          <p:nvPr/>
        </p:nvSpPr>
        <p:spPr bwMode="auto">
          <a:xfrm>
            <a:off x="395288" y="2492375"/>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b="1">
                <a:solidFill>
                  <a:srgbClr val="FF3300"/>
                </a:solidFill>
                <a:latin typeface="Arial" pitchFamily="34" charset="0"/>
              </a:rPr>
              <a:t>√</a:t>
            </a:r>
          </a:p>
        </p:txBody>
      </p:sp>
      <p:sp>
        <p:nvSpPr>
          <p:cNvPr id="65692" name="Rectangle 156"/>
          <p:cNvSpPr>
            <a:spLocks noChangeArrowheads="1"/>
          </p:cNvSpPr>
          <p:nvPr/>
        </p:nvSpPr>
        <p:spPr bwMode="auto">
          <a:xfrm>
            <a:off x="0" y="0"/>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1800" b="1">
                <a:solidFill>
                  <a:schemeClr val="tx2"/>
                </a:solidFill>
                <a:latin typeface="Arial" pitchFamily="34" charset="0"/>
              </a:rPr>
              <a:t>活动安排问题</a:t>
            </a:r>
          </a:p>
        </p:txBody>
      </p:sp>
      <p:grpSp>
        <p:nvGrpSpPr>
          <p:cNvPr id="65693" name="Group 157"/>
          <p:cNvGrpSpPr>
            <a:grpSpLocks/>
          </p:cNvGrpSpPr>
          <p:nvPr/>
        </p:nvGrpSpPr>
        <p:grpSpPr bwMode="auto">
          <a:xfrm>
            <a:off x="3635375" y="2133600"/>
            <a:ext cx="1730375" cy="355600"/>
            <a:chOff x="0" y="0"/>
            <a:chExt cx="1090" cy="224"/>
          </a:xfrm>
        </p:grpSpPr>
        <p:sp>
          <p:nvSpPr>
            <p:cNvPr id="65694" name="Rectangle 158"/>
            <p:cNvSpPr>
              <a:spLocks noChangeArrowheads="1"/>
            </p:cNvSpPr>
            <p:nvPr/>
          </p:nvSpPr>
          <p:spPr bwMode="auto">
            <a:xfrm>
              <a:off x="0" y="0"/>
              <a:ext cx="1089" cy="135"/>
            </a:xfrm>
            <a:prstGeom prst="rect">
              <a:avLst/>
            </a:prstGeom>
            <a:solidFill>
              <a:schemeClr val="bg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1800">
                  <a:latin typeface="Arial" pitchFamily="34" charset="0"/>
                </a:rPr>
                <a:t>5</a:t>
              </a:r>
            </a:p>
          </p:txBody>
        </p:sp>
        <p:sp>
          <p:nvSpPr>
            <p:cNvPr id="65695" name="Line 159"/>
            <p:cNvSpPr>
              <a:spLocks noChangeShapeType="1"/>
            </p:cNvSpPr>
            <p:nvPr/>
          </p:nvSpPr>
          <p:spPr bwMode="auto">
            <a:xfrm flipH="1" flipV="1">
              <a:off x="0" y="136"/>
              <a:ext cx="1090" cy="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696" name="Rectangle 160"/>
          <p:cNvSpPr>
            <a:spLocks noChangeArrowheads="1"/>
          </p:cNvSpPr>
          <p:nvPr/>
        </p:nvSpPr>
        <p:spPr bwMode="auto">
          <a:xfrm>
            <a:off x="6084888" y="333375"/>
            <a:ext cx="27336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700"/>
              </a:spcBef>
              <a:buClr>
                <a:schemeClr val="tx2"/>
              </a:buClr>
              <a:buSzPct val="95000"/>
              <a:buFont typeface="Wingdings" pitchFamily="2" charset="2"/>
              <a:buNone/>
            </a:pPr>
            <a:r>
              <a:rPr lang="zh-CN" altLang="zh-CN" b="1">
                <a:solidFill>
                  <a:srgbClr val="0000FF"/>
                </a:solidFill>
                <a:latin typeface="Arial" pitchFamily="34" charset="0"/>
              </a:rPr>
              <a:t>   </a:t>
            </a:r>
            <a:r>
              <a:rPr lang="zh-CN" b="1">
                <a:solidFill>
                  <a:srgbClr val="CC0000"/>
                </a:solidFill>
                <a:latin typeface="Arial" pitchFamily="34" charset="0"/>
              </a:rPr>
              <a:t>阴影长条</a:t>
            </a:r>
            <a:r>
              <a:rPr lang="zh-CN" b="1">
                <a:solidFill>
                  <a:srgbClr val="0000FF"/>
                </a:solidFill>
                <a:latin typeface="Arial" pitchFamily="34" charset="0"/>
              </a:rPr>
              <a:t>表示的活动是已选入集合</a:t>
            </a:r>
            <a:r>
              <a:rPr lang="zh-CN" altLang="zh-CN" b="1">
                <a:solidFill>
                  <a:srgbClr val="0000FF"/>
                </a:solidFill>
                <a:latin typeface="Arial" pitchFamily="34" charset="0"/>
              </a:rPr>
              <a:t>A</a:t>
            </a:r>
            <a:r>
              <a:rPr lang="zh-CN" b="1">
                <a:solidFill>
                  <a:srgbClr val="0000FF"/>
                </a:solidFill>
                <a:latin typeface="Arial" pitchFamily="34" charset="0"/>
              </a:rPr>
              <a:t>的活动，而</a:t>
            </a:r>
            <a:r>
              <a:rPr lang="zh-CN" b="1">
                <a:solidFill>
                  <a:srgbClr val="CC0000"/>
                </a:solidFill>
                <a:latin typeface="Arial" pitchFamily="34" charset="0"/>
              </a:rPr>
              <a:t>空白长条</a:t>
            </a:r>
            <a:r>
              <a:rPr lang="zh-CN" b="1">
                <a:solidFill>
                  <a:srgbClr val="0000FF"/>
                </a:solidFill>
                <a:latin typeface="Arial" pitchFamily="34" charset="0"/>
              </a:rPr>
              <a:t>表示的活动是当前正在检查相容性的活动。</a:t>
            </a:r>
          </a:p>
        </p:txBody>
      </p:sp>
    </p:spTree>
    <p:extLst>
      <p:ext uri="{BB962C8B-B14F-4D97-AF65-F5344CB8AC3E}">
        <p14:creationId xmlns:p14="http://schemas.microsoft.com/office/powerpoint/2010/main" val="3951445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62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6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6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63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56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6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56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56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56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564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56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56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565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56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69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6565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6566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6566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6567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6567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6567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5689"/>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65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0" grpId="0" animBg="1" autoUpdateAnimBg="0"/>
      <p:bldP spid="65625" grpId="0" autoUpdateAnimBg="0"/>
      <p:bldP spid="65629" grpId="0" animBg="1" autoUpdateAnimBg="0"/>
      <p:bldP spid="65633" grpId="0" animBg="1" autoUpdateAnimBg="0"/>
      <p:bldP spid="65689" grpId="0" autoUpdateAnimBg="0"/>
      <p:bldP spid="65690" grpId="0" autoUpdateAnimBg="0"/>
      <p:bldP spid="6569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6FC740B5-C0C6-4B60-856F-8E39C5E2E188}" type="slidenum">
              <a:rPr lang="zh-CN" altLang="zh-CN" sz="1400">
                <a:latin typeface="Tahoma" pitchFamily="34" charset="0"/>
              </a:rPr>
              <a:pPr algn="r"/>
              <a:t>57</a:t>
            </a:fld>
            <a:endParaRPr lang="zh-CN" altLang="zh-CN" sz="1400">
              <a:latin typeface="Tahoma" pitchFamily="34" charset="0"/>
            </a:endParaRPr>
          </a:p>
        </p:txBody>
      </p:sp>
      <p:sp>
        <p:nvSpPr>
          <p:cNvPr id="66563" name="Rectangle 2"/>
          <p:cNvSpPr>
            <a:spLocks noGrp="1" noChangeArrowheads="1"/>
          </p:cNvSpPr>
          <p:nvPr>
            <p:ph type="title" idx="4294967295"/>
          </p:nvPr>
        </p:nvSpPr>
        <p:spPr>
          <a:xfrm>
            <a:off x="0" y="-168275"/>
            <a:ext cx="7772400" cy="1139825"/>
          </a:xfrm>
          <a:prstGeom prst="rect">
            <a:avLst/>
          </a:prstGeom>
        </p:spPr>
        <p:txBody>
          <a:bodyPr anchor="b"/>
          <a:lstStyle/>
          <a:p>
            <a:r>
              <a:rPr lang="zh-CN" sz="4000">
                <a:latin typeface="黑体" pitchFamily="49" charset="-122"/>
                <a:ea typeface="黑体" pitchFamily="49" charset="-122"/>
              </a:rPr>
              <a:t>活动安排问题</a:t>
            </a:r>
          </a:p>
        </p:txBody>
      </p:sp>
      <p:sp>
        <p:nvSpPr>
          <p:cNvPr id="66564" name="Rectangle 3"/>
          <p:cNvSpPr>
            <a:spLocks noGrp="1" noChangeArrowheads="1"/>
          </p:cNvSpPr>
          <p:nvPr>
            <p:ph type="body" sz="half" idx="4294967295"/>
          </p:nvPr>
        </p:nvSpPr>
        <p:spPr>
          <a:xfrm>
            <a:off x="1370013" y="1844675"/>
            <a:ext cx="7773987" cy="4235450"/>
          </a:xfrm>
          <a:prstGeom prst="rect">
            <a:avLst/>
          </a:prstGeom>
        </p:spPr>
        <p:txBody>
          <a:bodyPr>
            <a:noAutofit/>
          </a:bodyPr>
          <a:lstStyle/>
          <a:p>
            <a:pPr marL="0" indent="0">
              <a:buNone/>
            </a:pPr>
            <a:r>
              <a:rPr lang="zh-CN" altLang="zh-CN" sz="1800" dirty="0"/>
              <a:t>Public static void </a:t>
            </a:r>
            <a:r>
              <a:rPr lang="zh-CN" altLang="zh-CN" sz="1800" b="1" dirty="0"/>
              <a:t>greedySelector</a:t>
            </a:r>
            <a:r>
              <a:rPr lang="zh-CN" altLang="zh-CN" sz="1800" dirty="0"/>
              <a:t>(int s[</a:t>
            </a:r>
            <a:r>
              <a:rPr lang="en-US" altLang="zh-CN" sz="1800" dirty="0"/>
              <a:t> </a:t>
            </a:r>
            <a:r>
              <a:rPr lang="zh-CN" altLang="zh-CN" sz="1800" dirty="0"/>
              <a:t>] , int f[</a:t>
            </a:r>
            <a:r>
              <a:rPr lang="en-US" altLang="zh-CN" sz="1800" dirty="0"/>
              <a:t> </a:t>
            </a:r>
            <a:r>
              <a:rPr lang="zh-CN" altLang="zh-CN" sz="1800" dirty="0"/>
              <a:t>],  bool a [</a:t>
            </a:r>
            <a:r>
              <a:rPr lang="en-US" altLang="zh-CN" sz="1800" dirty="0"/>
              <a:t> </a:t>
            </a:r>
            <a:r>
              <a:rPr lang="zh-CN" altLang="zh-CN" sz="1800" dirty="0"/>
              <a:t>])</a:t>
            </a:r>
          </a:p>
          <a:p>
            <a:pPr marL="0" indent="0">
              <a:buNone/>
            </a:pPr>
            <a:r>
              <a:rPr lang="zh-CN" altLang="zh-CN" sz="1800" dirty="0"/>
              <a:t>{     int n=s.length-1;</a:t>
            </a:r>
          </a:p>
          <a:p>
            <a:pPr marL="0" indent="0">
              <a:buNone/>
            </a:pPr>
            <a:r>
              <a:rPr lang="zh-CN" altLang="zh-CN" sz="1800" dirty="0"/>
              <a:t>       a[0]=true;</a:t>
            </a:r>
          </a:p>
          <a:p>
            <a:pPr marL="0" indent="0">
              <a:buNone/>
            </a:pPr>
            <a:r>
              <a:rPr lang="zh-CN" altLang="zh-CN" sz="1800" dirty="0"/>
              <a:t>       int j=0;   int count=1;</a:t>
            </a:r>
          </a:p>
          <a:p>
            <a:pPr marL="0" indent="0">
              <a:buNone/>
            </a:pPr>
            <a:r>
              <a:rPr lang="zh-CN" altLang="zh-CN" sz="1800" dirty="0"/>
              <a:t>       for (int i=1;i&lt;=n;i++) {</a:t>
            </a:r>
          </a:p>
          <a:p>
            <a:pPr marL="0" indent="0">
              <a:buNone/>
            </a:pPr>
            <a:r>
              <a:rPr lang="zh-CN" altLang="zh-CN" sz="1800" dirty="0"/>
              <a:t>            if (s[i]&gt;=f[j]) { a[i]=true; j=i; count++; }</a:t>
            </a:r>
          </a:p>
          <a:p>
            <a:pPr marL="0" indent="0">
              <a:buNone/>
            </a:pPr>
            <a:r>
              <a:rPr lang="zh-CN" altLang="zh-CN" sz="1800" dirty="0"/>
              <a:t>            else a[i]=false;</a:t>
            </a:r>
          </a:p>
          <a:p>
            <a:pPr marL="0" indent="0">
              <a:buNone/>
            </a:pPr>
            <a:r>
              <a:rPr lang="zh-CN" altLang="zh-CN" sz="1800" dirty="0"/>
              <a:t>       }</a:t>
            </a:r>
          </a:p>
          <a:p>
            <a:pPr marL="0" indent="0">
              <a:buNone/>
            </a:pPr>
            <a:r>
              <a:rPr lang="zh-CN" altLang="zh-CN" sz="1800" dirty="0"/>
              <a:t>    return count;</a:t>
            </a:r>
          </a:p>
          <a:p>
            <a:pPr marL="0" indent="0">
              <a:buNone/>
            </a:pPr>
            <a:r>
              <a:rPr lang="zh-CN" altLang="zh-CN" sz="1800" dirty="0"/>
              <a:t>}</a:t>
            </a:r>
          </a:p>
        </p:txBody>
      </p:sp>
      <p:sp>
        <p:nvSpPr>
          <p:cNvPr id="66565" name="Text Box 4"/>
          <p:cNvSpPr txBox="1">
            <a:spLocks noChangeArrowheads="1"/>
          </p:cNvSpPr>
          <p:nvPr/>
        </p:nvSpPr>
        <p:spPr bwMode="auto">
          <a:xfrm>
            <a:off x="755650" y="1268413"/>
            <a:ext cx="86756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20000"/>
              </a:spcBef>
            </a:pPr>
            <a:r>
              <a:rPr lang="zh-CN" b="1" dirty="0">
                <a:solidFill>
                  <a:srgbClr val="003300"/>
                </a:solidFill>
                <a:latin typeface="楷体_GB2312" pitchFamily="49" charset="-122"/>
                <a:ea typeface="楷体_GB2312" pitchFamily="49" charset="-122"/>
              </a:rPr>
              <a:t>下面给出解活动安排问题的贪心算法</a:t>
            </a:r>
            <a:r>
              <a:rPr lang="zh-CN" altLang="zh-CN" b="1" dirty="0">
                <a:solidFill>
                  <a:srgbClr val="003300"/>
                </a:solidFill>
                <a:latin typeface="楷体_GB2312" pitchFamily="49" charset="-122"/>
                <a:ea typeface="楷体_GB2312" pitchFamily="49" charset="-122"/>
              </a:rPr>
              <a:t>GreedySelector :</a:t>
            </a:r>
          </a:p>
          <a:p>
            <a:pPr algn="ctr">
              <a:spcBef>
                <a:spcPct val="50000"/>
              </a:spcBef>
            </a:pPr>
            <a:endParaRPr lang="zh-CN" altLang="zh-CN" sz="1800" dirty="0">
              <a:solidFill>
                <a:schemeClr val="accent2"/>
              </a:solidFill>
              <a:ea typeface="华文行楷" pitchFamily="2" charset="-122"/>
            </a:endParaRPr>
          </a:p>
        </p:txBody>
      </p:sp>
      <p:sp>
        <p:nvSpPr>
          <p:cNvPr id="66566" name="AutoShape 9"/>
          <p:cNvSpPr>
            <a:spLocks noChangeArrowheads="1"/>
          </p:cNvSpPr>
          <p:nvPr/>
        </p:nvSpPr>
        <p:spPr bwMode="auto">
          <a:xfrm>
            <a:off x="6588225" y="2636912"/>
            <a:ext cx="2555776" cy="1439863"/>
          </a:xfrm>
          <a:prstGeom prst="wedgeRoundRectCallout">
            <a:avLst>
              <a:gd name="adj1" fmla="val -58433"/>
              <a:gd name="adj2" fmla="val -87181"/>
              <a:gd name="adj3" fmla="val 16667"/>
            </a:avLst>
          </a:prstGeom>
          <a:solidFill>
            <a:srgbClr val="FFFFFF"/>
          </a:solidFill>
          <a:ln w="6350" cmpd="sng">
            <a:solidFill>
              <a:schemeClr val="hlink"/>
            </a:solidFill>
            <a:miter lim="800000"/>
            <a:headEnd/>
            <a:tailEnd/>
          </a:ln>
        </p:spPr>
        <p:txBody>
          <a:bodyPr anchor="ctr"/>
          <a:lstStyle/>
          <a:p>
            <a:pPr algn="ctr"/>
            <a:r>
              <a:rPr lang="zh-CN" sz="1800" b="1" dirty="0">
                <a:solidFill>
                  <a:srgbClr val="003300"/>
                </a:solidFill>
                <a:latin typeface="楷体_GB2312" pitchFamily="49" charset="-122"/>
                <a:ea typeface="楷体_GB2312" pitchFamily="49" charset="-122"/>
              </a:rPr>
              <a:t>各活动的起始时间和结束时间存储于数组</a:t>
            </a:r>
            <a:r>
              <a:rPr lang="zh-CN" altLang="zh-CN" sz="1800" b="1" dirty="0">
                <a:solidFill>
                  <a:srgbClr val="003300"/>
                </a:solidFill>
                <a:latin typeface="楷体_GB2312" pitchFamily="49" charset="-122"/>
                <a:ea typeface="楷体_GB2312" pitchFamily="49" charset="-122"/>
              </a:rPr>
              <a:t>s</a:t>
            </a:r>
            <a:r>
              <a:rPr lang="zh-CN" sz="1800" b="1" dirty="0">
                <a:solidFill>
                  <a:srgbClr val="003300"/>
                </a:solidFill>
                <a:latin typeface="楷体_GB2312" pitchFamily="49" charset="-122"/>
                <a:ea typeface="楷体_GB2312" pitchFamily="49" charset="-122"/>
              </a:rPr>
              <a:t>和</a:t>
            </a:r>
            <a:r>
              <a:rPr lang="zh-CN" altLang="zh-CN" sz="1800" b="1" dirty="0">
                <a:solidFill>
                  <a:srgbClr val="003300"/>
                </a:solidFill>
                <a:latin typeface="楷体_GB2312" pitchFamily="49" charset="-122"/>
                <a:ea typeface="楷体_GB2312" pitchFamily="49" charset="-122"/>
              </a:rPr>
              <a:t>f</a:t>
            </a:r>
            <a:r>
              <a:rPr lang="zh-CN" sz="1800" b="1" dirty="0">
                <a:solidFill>
                  <a:srgbClr val="003300"/>
                </a:solidFill>
                <a:latin typeface="楷体_GB2312" pitchFamily="49" charset="-122"/>
                <a:ea typeface="楷体_GB2312" pitchFamily="49" charset="-122"/>
              </a:rPr>
              <a:t>中且按结束时间的非减序排列</a:t>
            </a:r>
            <a:r>
              <a:rPr lang="zh-CN" sz="1800" dirty="0">
                <a:solidFill>
                  <a:srgbClr val="003300"/>
                </a:solidFill>
                <a:latin typeface="Arial" pitchFamily="34" charset="0"/>
                <a:ea typeface="华文行楷" pitchFamily="2" charset="-122"/>
              </a:rPr>
              <a:t> </a:t>
            </a:r>
          </a:p>
        </p:txBody>
      </p:sp>
    </p:spTree>
    <p:extLst>
      <p:ext uri="{BB962C8B-B14F-4D97-AF65-F5344CB8AC3E}">
        <p14:creationId xmlns:p14="http://schemas.microsoft.com/office/powerpoint/2010/main" val="178612944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58A3F36C-2725-4787-B645-64E73246D8B9}" type="slidenum">
              <a:rPr lang="zh-CN" altLang="zh-CN" sz="1400">
                <a:latin typeface="Tahoma" pitchFamily="34" charset="0"/>
              </a:rPr>
              <a:pPr algn="r"/>
              <a:t>58</a:t>
            </a:fld>
            <a:endParaRPr lang="zh-CN" altLang="zh-CN" sz="1400">
              <a:latin typeface="Tahoma" pitchFamily="34" charset="0"/>
            </a:endParaRPr>
          </a:p>
        </p:txBody>
      </p:sp>
      <p:sp>
        <p:nvSpPr>
          <p:cNvPr id="67587" name="Rectangle 3"/>
          <p:cNvSpPr>
            <a:spLocks noGrp="1" noChangeArrowheads="1"/>
          </p:cNvSpPr>
          <p:nvPr>
            <p:ph type="body" idx="4294967295"/>
          </p:nvPr>
        </p:nvSpPr>
        <p:spPr>
          <a:xfrm>
            <a:off x="760413" y="620713"/>
            <a:ext cx="8383587" cy="4114800"/>
          </a:xfrm>
          <a:prstGeom prst="rect">
            <a:avLst/>
          </a:prstGeom>
        </p:spPr>
        <p:txBody>
          <a:bodyPr/>
          <a:lstStyle/>
          <a:p>
            <a:pPr>
              <a:spcAft>
                <a:spcPct val="25000"/>
              </a:spcAft>
            </a:pPr>
            <a:r>
              <a:rPr lang="zh-CN" altLang="zh-CN" b="1">
                <a:solidFill>
                  <a:srgbClr val="262626"/>
                </a:solidFill>
                <a:effectLst>
                  <a:outerShdw blurRad="38100" dist="38100" dir="2700000" algn="tl">
                    <a:srgbClr val="C0C0C0"/>
                  </a:outerShdw>
                </a:effectLst>
                <a:latin typeface="黑体" pitchFamily="49" charset="-122"/>
                <a:ea typeface="黑体" pitchFamily="49" charset="-122"/>
              </a:rPr>
              <a:t>0-1</a:t>
            </a:r>
            <a:r>
              <a:rPr lang="zh-CN" b="1">
                <a:solidFill>
                  <a:srgbClr val="262626"/>
                </a:solidFill>
                <a:effectLst>
                  <a:outerShdw blurRad="38100" dist="38100" dir="2700000" algn="tl">
                    <a:srgbClr val="C0C0C0"/>
                  </a:outerShdw>
                </a:effectLst>
                <a:latin typeface="黑体" pitchFamily="49" charset="-122"/>
                <a:ea typeface="黑体" pitchFamily="49" charset="-122"/>
              </a:rPr>
              <a:t>背包问题：</a:t>
            </a:r>
            <a:r>
              <a:rPr lang="zh-CN">
                <a:solidFill>
                  <a:srgbClr val="262626"/>
                </a:solidFill>
                <a:latin typeface="黑体" pitchFamily="49" charset="-122"/>
                <a:ea typeface="黑体" pitchFamily="49" charset="-122"/>
              </a:rPr>
              <a:t> </a:t>
            </a:r>
          </a:p>
          <a:p>
            <a:pPr>
              <a:buFont typeface="Wingdings" pitchFamily="2" charset="2"/>
              <a:buNone/>
            </a:pPr>
            <a:r>
              <a:rPr lang="zh-CN">
                <a:latin typeface="楷体_GB2312" pitchFamily="49" charset="-122"/>
                <a:ea typeface="楷体_GB2312" pitchFamily="49" charset="-122"/>
              </a:rPr>
              <a:t>      </a:t>
            </a:r>
            <a:r>
              <a:rPr lang="zh-CN" sz="2800" b="1">
                <a:latin typeface="楷体_GB2312" pitchFamily="49" charset="-122"/>
                <a:ea typeface="楷体_GB2312" pitchFamily="49" charset="-122"/>
              </a:rPr>
              <a:t>给定</a:t>
            </a:r>
            <a:r>
              <a:rPr lang="zh-CN" altLang="zh-CN" sz="2800" b="1">
                <a:latin typeface="楷体_GB2312" pitchFamily="49" charset="-122"/>
                <a:ea typeface="楷体_GB2312" pitchFamily="49" charset="-122"/>
              </a:rPr>
              <a:t>n</a:t>
            </a:r>
            <a:r>
              <a:rPr lang="zh-CN" sz="2800" b="1">
                <a:latin typeface="楷体_GB2312" pitchFamily="49" charset="-122"/>
                <a:ea typeface="楷体_GB2312" pitchFamily="49" charset="-122"/>
              </a:rPr>
              <a:t>种物品和一个背包。物品</a:t>
            </a:r>
            <a:r>
              <a:rPr lang="zh-CN" altLang="zh-CN" sz="2800" b="1">
                <a:latin typeface="楷体_GB2312" pitchFamily="49" charset="-122"/>
                <a:ea typeface="楷体_GB2312" pitchFamily="49" charset="-122"/>
              </a:rPr>
              <a:t>i</a:t>
            </a:r>
            <a:r>
              <a:rPr lang="zh-CN" sz="2800" b="1">
                <a:latin typeface="楷体_GB2312" pitchFamily="49" charset="-122"/>
                <a:ea typeface="楷体_GB2312" pitchFamily="49" charset="-122"/>
              </a:rPr>
              <a:t>的重量是</a:t>
            </a:r>
            <a:r>
              <a:rPr lang="zh-CN" altLang="zh-CN" sz="2800" b="1">
                <a:latin typeface="楷体_GB2312" pitchFamily="49" charset="-122"/>
                <a:ea typeface="楷体_GB2312" pitchFamily="49" charset="-122"/>
              </a:rPr>
              <a:t>W</a:t>
            </a:r>
            <a:r>
              <a:rPr lang="zh-CN" altLang="zh-CN" sz="2800" b="1" baseline="-25000">
                <a:latin typeface="楷体_GB2312" pitchFamily="49" charset="-122"/>
                <a:ea typeface="楷体_GB2312" pitchFamily="49" charset="-122"/>
              </a:rPr>
              <a:t>i</a:t>
            </a:r>
            <a:r>
              <a:rPr lang="zh-CN" sz="2800" b="1">
                <a:latin typeface="楷体_GB2312" pitchFamily="49" charset="-122"/>
                <a:ea typeface="楷体_GB2312" pitchFamily="49" charset="-122"/>
              </a:rPr>
              <a:t>，其价值为</a:t>
            </a:r>
            <a:r>
              <a:rPr lang="zh-CN" altLang="zh-CN" sz="2800" b="1">
                <a:latin typeface="楷体_GB2312" pitchFamily="49" charset="-122"/>
                <a:ea typeface="楷体_GB2312" pitchFamily="49" charset="-122"/>
              </a:rPr>
              <a:t>V</a:t>
            </a:r>
            <a:r>
              <a:rPr lang="zh-CN" altLang="zh-CN" sz="2800" b="1" baseline="-25000">
                <a:latin typeface="楷体_GB2312" pitchFamily="49" charset="-122"/>
                <a:ea typeface="楷体_GB2312" pitchFamily="49" charset="-122"/>
              </a:rPr>
              <a:t>i</a:t>
            </a:r>
            <a:r>
              <a:rPr lang="zh-CN" sz="2800" b="1">
                <a:latin typeface="楷体_GB2312" pitchFamily="49" charset="-122"/>
                <a:ea typeface="楷体_GB2312" pitchFamily="49" charset="-122"/>
              </a:rPr>
              <a:t>，背包的容量为</a:t>
            </a:r>
            <a:r>
              <a:rPr lang="zh-CN" altLang="zh-CN" sz="2800" b="1">
                <a:latin typeface="楷体_GB2312" pitchFamily="49" charset="-122"/>
                <a:ea typeface="楷体_GB2312" pitchFamily="49" charset="-122"/>
              </a:rPr>
              <a:t>C</a:t>
            </a:r>
            <a:r>
              <a:rPr lang="zh-CN" sz="2800" b="1">
                <a:latin typeface="楷体_GB2312" pitchFamily="49" charset="-122"/>
                <a:ea typeface="楷体_GB2312" pitchFamily="49" charset="-122"/>
              </a:rPr>
              <a:t>。应如何选择装入背包的物品，使得装入背包中物品的总价值最大</a:t>
            </a:r>
            <a:r>
              <a:rPr lang="zh-CN" altLang="zh-CN" sz="2800" b="1">
                <a:latin typeface="楷体_GB2312" pitchFamily="49" charset="-122"/>
                <a:ea typeface="楷体_GB2312" pitchFamily="49" charset="-122"/>
              </a:rPr>
              <a:t>?</a:t>
            </a:r>
          </a:p>
          <a:p>
            <a:pPr>
              <a:buFont typeface="Wingdings" pitchFamily="2" charset="2"/>
              <a:buNone/>
            </a:pPr>
            <a:endParaRPr lang="zh-CN" altLang="zh-CN" sz="2800" b="1">
              <a:latin typeface="楷体_GB2312" pitchFamily="49" charset="-122"/>
              <a:ea typeface="楷体_GB2312" pitchFamily="49" charset="-122"/>
            </a:endParaRPr>
          </a:p>
        </p:txBody>
      </p:sp>
      <p:sp>
        <p:nvSpPr>
          <p:cNvPr id="67588" name="Rectangle 4"/>
          <p:cNvSpPr>
            <a:spLocks noChangeArrowheads="1"/>
          </p:cNvSpPr>
          <p:nvPr/>
        </p:nvSpPr>
        <p:spPr bwMode="auto">
          <a:xfrm>
            <a:off x="1258888" y="3767306"/>
            <a:ext cx="7343775" cy="1015663"/>
          </a:xfrm>
          <a:prstGeom prst="rect">
            <a:avLst/>
          </a:prstGeom>
          <a:solidFill>
            <a:srgbClr val="FFFFFF"/>
          </a:solidFill>
          <a:ln w="50800" cmpd="sng">
            <a:solidFill>
              <a:srgbClr val="FF6600"/>
            </a:solidFill>
            <a:miter lim="800000"/>
            <a:headEnd/>
            <a:tailEnd/>
          </a:ln>
        </p:spPr>
        <p:txBody>
          <a:bodyPr anchor="ctr">
            <a:spAutoFit/>
          </a:bodyPr>
          <a:lstStyle/>
          <a:p>
            <a:r>
              <a:rPr lang="zh-CN" altLang="zh-CN" b="1" dirty="0">
                <a:solidFill>
                  <a:schemeClr val="accent2"/>
                </a:solidFill>
                <a:latin typeface="微软雅黑" panose="020B0503020204020204" pitchFamily="34" charset="-122"/>
                <a:ea typeface="微软雅黑" panose="020B0503020204020204" pitchFamily="34" charset="-122"/>
              </a:rPr>
              <a:t>    </a:t>
            </a:r>
            <a:r>
              <a:rPr lang="zh-CN" sz="2000" b="1" dirty="0">
                <a:solidFill>
                  <a:srgbClr val="262626"/>
                </a:solidFill>
                <a:latin typeface="微软雅黑" panose="020B0503020204020204" pitchFamily="34" charset="-122"/>
                <a:ea typeface="微软雅黑" panose="020B0503020204020204" pitchFamily="34" charset="-122"/>
              </a:rPr>
              <a:t>在选择装入背包的物品时，对每种物品</a:t>
            </a:r>
            <a:r>
              <a:rPr lang="zh-CN" altLang="zh-CN" sz="2000" b="1" dirty="0">
                <a:solidFill>
                  <a:srgbClr val="262626"/>
                </a:solidFill>
                <a:latin typeface="微软雅黑" panose="020B0503020204020204" pitchFamily="34" charset="-122"/>
                <a:ea typeface="微软雅黑" panose="020B0503020204020204" pitchFamily="34" charset="-122"/>
              </a:rPr>
              <a:t>i</a:t>
            </a:r>
            <a:r>
              <a:rPr lang="zh-CN" sz="2000" b="1" dirty="0">
                <a:solidFill>
                  <a:srgbClr val="262626"/>
                </a:solidFill>
                <a:latin typeface="微软雅黑" panose="020B0503020204020204" pitchFamily="34" charset="-122"/>
                <a:ea typeface="微软雅黑" panose="020B0503020204020204" pitchFamily="34" charset="-122"/>
              </a:rPr>
              <a:t>只有</a:t>
            </a:r>
            <a:r>
              <a:rPr lang="zh-CN" altLang="zh-CN" sz="2000" b="1" dirty="0">
                <a:solidFill>
                  <a:srgbClr val="262626"/>
                </a:solidFill>
                <a:latin typeface="微软雅黑" panose="020B0503020204020204" pitchFamily="34" charset="-122"/>
                <a:ea typeface="微软雅黑" panose="020B0503020204020204" pitchFamily="34" charset="-122"/>
              </a:rPr>
              <a:t>2</a:t>
            </a:r>
            <a:r>
              <a:rPr lang="zh-CN" sz="2000" b="1" dirty="0">
                <a:solidFill>
                  <a:srgbClr val="262626"/>
                </a:solidFill>
                <a:latin typeface="微软雅黑" panose="020B0503020204020204" pitchFamily="34" charset="-122"/>
                <a:ea typeface="微软雅黑" panose="020B0503020204020204" pitchFamily="34" charset="-122"/>
              </a:rPr>
              <a:t>种选择，即装入背包或不装入背包。不能将物品</a:t>
            </a:r>
            <a:r>
              <a:rPr lang="zh-CN" altLang="zh-CN" sz="2000" b="1" dirty="0">
                <a:solidFill>
                  <a:srgbClr val="262626"/>
                </a:solidFill>
                <a:latin typeface="微软雅黑" panose="020B0503020204020204" pitchFamily="34" charset="-122"/>
                <a:ea typeface="微软雅黑" panose="020B0503020204020204" pitchFamily="34" charset="-122"/>
              </a:rPr>
              <a:t>i</a:t>
            </a:r>
            <a:r>
              <a:rPr lang="zh-CN" sz="2000" b="1" dirty="0">
                <a:solidFill>
                  <a:srgbClr val="262626"/>
                </a:solidFill>
                <a:latin typeface="微软雅黑" panose="020B0503020204020204" pitchFamily="34" charset="-122"/>
                <a:ea typeface="微软雅黑" panose="020B0503020204020204" pitchFamily="34" charset="-122"/>
              </a:rPr>
              <a:t>装入背包多次，也不能只装入部分的物品</a:t>
            </a:r>
            <a:r>
              <a:rPr lang="zh-CN" altLang="zh-CN" sz="2000" b="1" dirty="0">
                <a:solidFill>
                  <a:srgbClr val="262626"/>
                </a:solidFill>
                <a:latin typeface="微软雅黑" panose="020B0503020204020204" pitchFamily="34" charset="-122"/>
                <a:ea typeface="微软雅黑" panose="020B0503020204020204" pitchFamily="34" charset="-122"/>
              </a:rPr>
              <a:t>i</a:t>
            </a:r>
            <a:r>
              <a:rPr lang="zh-CN" sz="2000" b="1" dirty="0">
                <a:solidFill>
                  <a:srgbClr val="262626"/>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660194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BCF9CEC8-94D3-454D-BE6A-10E145BB9BDE}" type="slidenum">
              <a:rPr lang="zh-CN" altLang="zh-CN" sz="1400">
                <a:latin typeface="Tahoma" pitchFamily="34" charset="0"/>
              </a:rPr>
              <a:pPr algn="r"/>
              <a:t>59</a:t>
            </a:fld>
            <a:endParaRPr lang="zh-CN" altLang="zh-CN" sz="1400">
              <a:latin typeface="Tahoma" pitchFamily="34" charset="0"/>
            </a:endParaRPr>
          </a:p>
        </p:txBody>
      </p:sp>
      <p:sp>
        <p:nvSpPr>
          <p:cNvPr id="68611" name="Rectangle 3"/>
          <p:cNvSpPr>
            <a:spLocks noGrp="1" noChangeArrowheads="1"/>
          </p:cNvSpPr>
          <p:nvPr>
            <p:ph type="body" idx="4294967295"/>
          </p:nvPr>
        </p:nvSpPr>
        <p:spPr>
          <a:xfrm>
            <a:off x="1071563" y="620713"/>
            <a:ext cx="8072437" cy="1857375"/>
          </a:xfrm>
          <a:prstGeom prst="rect">
            <a:avLst/>
          </a:prstGeom>
        </p:spPr>
        <p:txBody>
          <a:bodyPr/>
          <a:lstStyle/>
          <a:p>
            <a:r>
              <a:rPr lang="zh-CN" altLang="zh-CN" b="1">
                <a:solidFill>
                  <a:srgbClr val="000099"/>
                </a:solidFill>
                <a:ea typeface="黑体" pitchFamily="49" charset="-122"/>
              </a:rPr>
              <a:t> </a:t>
            </a:r>
            <a:r>
              <a:rPr lang="zh-CN" b="1">
                <a:solidFill>
                  <a:srgbClr val="000099"/>
                </a:solidFill>
                <a:ea typeface="黑体" pitchFamily="49" charset="-122"/>
              </a:rPr>
              <a:t>背包问题：</a:t>
            </a:r>
            <a:r>
              <a:rPr lang="zh-CN">
                <a:solidFill>
                  <a:srgbClr val="000099"/>
                </a:solidFill>
              </a:rPr>
              <a:t> </a:t>
            </a:r>
          </a:p>
          <a:p>
            <a:pPr>
              <a:buFont typeface="Wingdings" pitchFamily="2" charset="2"/>
              <a:buNone/>
            </a:pPr>
            <a:r>
              <a:rPr lang="zh-CN" sz="2400"/>
              <a:t>         </a:t>
            </a:r>
            <a:r>
              <a:rPr lang="zh-CN" sz="2400">
                <a:latin typeface="楷体_GB2312" pitchFamily="49" charset="-122"/>
                <a:ea typeface="楷体_GB2312" pitchFamily="49" charset="-122"/>
              </a:rPr>
              <a:t>与</a:t>
            </a:r>
            <a:r>
              <a:rPr lang="zh-CN" altLang="zh-CN" sz="2400">
                <a:latin typeface="楷体_GB2312" pitchFamily="49" charset="-122"/>
                <a:ea typeface="楷体_GB2312" pitchFamily="49" charset="-122"/>
              </a:rPr>
              <a:t>0-1</a:t>
            </a:r>
            <a:r>
              <a:rPr lang="zh-CN" sz="2400">
                <a:latin typeface="楷体_GB2312" pitchFamily="49" charset="-122"/>
                <a:ea typeface="楷体_GB2312" pitchFamily="49" charset="-122"/>
              </a:rPr>
              <a:t>背包问题类似，所不同的是在选择物品</a:t>
            </a:r>
            <a:r>
              <a:rPr lang="zh-CN" altLang="zh-CN" sz="2400">
                <a:latin typeface="楷体_GB2312" pitchFamily="49" charset="-122"/>
                <a:ea typeface="楷体_GB2312" pitchFamily="49" charset="-122"/>
              </a:rPr>
              <a:t>i</a:t>
            </a:r>
            <a:r>
              <a:rPr lang="zh-CN" sz="2400">
                <a:latin typeface="楷体_GB2312" pitchFamily="49" charset="-122"/>
                <a:ea typeface="楷体_GB2312" pitchFamily="49" charset="-122"/>
              </a:rPr>
              <a:t>装入背包时，</a:t>
            </a:r>
            <a:r>
              <a:rPr lang="zh-CN" sz="2400" b="1">
                <a:solidFill>
                  <a:srgbClr val="000099"/>
                </a:solidFill>
                <a:latin typeface="楷体_GB2312" pitchFamily="49" charset="-122"/>
                <a:ea typeface="楷体_GB2312" pitchFamily="49" charset="-122"/>
              </a:rPr>
              <a:t>可以选择物品</a:t>
            </a:r>
            <a:r>
              <a:rPr lang="zh-CN" altLang="zh-CN" sz="2400" b="1">
                <a:solidFill>
                  <a:srgbClr val="000099"/>
                </a:solidFill>
                <a:latin typeface="楷体_GB2312" pitchFamily="49" charset="-122"/>
                <a:ea typeface="楷体_GB2312" pitchFamily="49" charset="-122"/>
              </a:rPr>
              <a:t>i</a:t>
            </a:r>
            <a:r>
              <a:rPr lang="zh-CN" sz="2400" b="1">
                <a:solidFill>
                  <a:srgbClr val="000099"/>
                </a:solidFill>
                <a:latin typeface="楷体_GB2312" pitchFamily="49" charset="-122"/>
                <a:ea typeface="楷体_GB2312" pitchFamily="49" charset="-122"/>
              </a:rPr>
              <a:t>的一部分</a:t>
            </a:r>
            <a:r>
              <a:rPr lang="zh-CN" sz="2400">
                <a:latin typeface="楷体_GB2312" pitchFamily="49" charset="-122"/>
                <a:ea typeface="楷体_GB2312" pitchFamily="49" charset="-122"/>
              </a:rPr>
              <a:t>，而不一定要全部装入背包，</a:t>
            </a:r>
            <a:r>
              <a:rPr lang="zh-CN" altLang="zh-CN" sz="2400">
                <a:latin typeface="楷体_GB2312" pitchFamily="49" charset="-122"/>
                <a:ea typeface="楷体_GB2312" pitchFamily="49" charset="-122"/>
              </a:rPr>
              <a:t>1≤i≤n</a:t>
            </a:r>
            <a:r>
              <a:rPr lang="zh-CN" sz="2400">
                <a:latin typeface="楷体_GB2312" pitchFamily="49" charset="-122"/>
                <a:ea typeface="楷体_GB2312" pitchFamily="49" charset="-122"/>
              </a:rPr>
              <a:t>。形式化描述为：</a:t>
            </a:r>
          </a:p>
          <a:p>
            <a:pPr>
              <a:buFont typeface="Wingdings" pitchFamily="2" charset="2"/>
              <a:buNone/>
            </a:pPr>
            <a:endParaRPr lang="zh-CN" sz="2400">
              <a:latin typeface="楷体_GB2312" pitchFamily="49" charset="-122"/>
              <a:ea typeface="楷体_GB2312" pitchFamily="49" charset="-122"/>
            </a:endParaRPr>
          </a:p>
          <a:p>
            <a:pPr>
              <a:buFont typeface="Wingdings" pitchFamily="2" charset="2"/>
              <a:buNone/>
            </a:pPr>
            <a:endParaRPr lang="zh-CN" altLang="zh-CN" sz="2400">
              <a:latin typeface="楷体_GB2312" pitchFamily="49" charset="-122"/>
              <a:ea typeface="楷体_GB2312" pitchFamily="49" charset="-122"/>
            </a:endParaRPr>
          </a:p>
        </p:txBody>
      </p:sp>
      <p:sp>
        <p:nvSpPr>
          <p:cNvPr id="68612" name="Text Box 4"/>
          <p:cNvSpPr txBox="1">
            <a:spLocks noChangeArrowheads="1"/>
          </p:cNvSpPr>
          <p:nvPr/>
        </p:nvSpPr>
        <p:spPr bwMode="auto">
          <a:xfrm>
            <a:off x="971550" y="4292600"/>
            <a:ext cx="78581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zh-CN" sz="3200" dirty="0">
                <a:latin typeface="楷体_GB2312" pitchFamily="49" charset="-122"/>
                <a:ea typeface="楷体_GB2312" pitchFamily="49" charset="-122"/>
              </a:rPr>
              <a:t>  </a:t>
            </a:r>
            <a:r>
              <a:rPr lang="zh-CN" altLang="zh-CN" sz="3200"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这</a:t>
            </a:r>
            <a:r>
              <a:rPr lang="zh-CN" altLang="zh-CN" dirty="0">
                <a:latin typeface="微软雅黑" panose="020B0503020204020204" pitchFamily="34" charset="-122"/>
                <a:ea typeface="微软雅黑" panose="020B0503020204020204" pitchFamily="34" charset="-122"/>
              </a:rPr>
              <a:t>2</a:t>
            </a:r>
            <a:r>
              <a:rPr lang="zh-CN" dirty="0">
                <a:latin typeface="微软雅黑" panose="020B0503020204020204" pitchFamily="34" charset="-122"/>
                <a:ea typeface="微软雅黑" panose="020B0503020204020204" pitchFamily="34" charset="-122"/>
              </a:rPr>
              <a:t>类问题都具有</a:t>
            </a:r>
            <a:r>
              <a:rPr lang="zh-CN" b="1" dirty="0">
                <a:solidFill>
                  <a:srgbClr val="002060"/>
                </a:solidFill>
                <a:latin typeface="微软雅黑" panose="020B0503020204020204" pitchFamily="34" charset="-122"/>
                <a:ea typeface="微软雅黑" panose="020B0503020204020204" pitchFamily="34" charset="-122"/>
              </a:rPr>
              <a:t>最优子结构</a:t>
            </a:r>
            <a:r>
              <a:rPr lang="zh-CN" dirty="0">
                <a:latin typeface="微软雅黑" panose="020B0503020204020204" pitchFamily="34" charset="-122"/>
                <a:ea typeface="微软雅黑" panose="020B0503020204020204" pitchFamily="34" charset="-122"/>
              </a:rPr>
              <a:t>性质，极为相似，但背包问题可以用贪心算法求解，而</a:t>
            </a:r>
            <a:r>
              <a:rPr lang="zh-CN" altLang="zh-CN" dirty="0">
                <a:latin typeface="微软雅黑" panose="020B0503020204020204" pitchFamily="34" charset="-122"/>
                <a:ea typeface="微软雅黑" panose="020B0503020204020204" pitchFamily="34" charset="-122"/>
              </a:rPr>
              <a:t>0-1</a:t>
            </a:r>
            <a:r>
              <a:rPr lang="zh-CN" dirty="0">
                <a:latin typeface="微软雅黑" panose="020B0503020204020204" pitchFamily="34" charset="-122"/>
                <a:ea typeface="微软雅黑" panose="020B0503020204020204" pitchFamily="34" charset="-122"/>
              </a:rPr>
              <a:t>背包问题却不能用贪心算法求解。</a:t>
            </a:r>
            <a:r>
              <a:rPr lang="zh-CN" dirty="0">
                <a:solidFill>
                  <a:schemeClr val="accent2"/>
                </a:solidFill>
                <a:latin typeface="微软雅黑" panose="020B0503020204020204" pitchFamily="34" charset="-122"/>
                <a:ea typeface="微软雅黑" panose="020B0503020204020204" pitchFamily="34" charset="-122"/>
              </a:rPr>
              <a:t> </a:t>
            </a:r>
          </a:p>
        </p:txBody>
      </p:sp>
      <p:graphicFrame>
        <p:nvGraphicFramePr>
          <p:cNvPr id="68613" name="Object 5"/>
          <p:cNvGraphicFramePr>
            <a:graphicFrameLocks noChangeAspect="1"/>
          </p:cNvGraphicFramePr>
          <p:nvPr/>
        </p:nvGraphicFramePr>
        <p:xfrm>
          <a:off x="1403350" y="2565400"/>
          <a:ext cx="7162800" cy="785813"/>
        </p:xfrm>
        <a:graphic>
          <a:graphicData uri="http://schemas.openxmlformats.org/presentationml/2006/ole">
            <mc:AlternateContent xmlns:mc="http://schemas.openxmlformats.org/markup-compatibility/2006">
              <mc:Choice xmlns:v="urn:schemas-microsoft-com:vml" Requires="v">
                <p:oleObj spid="_x0000_s16389" r:id="rId4" imgW="3262801" imgH="431930" progId="Equation.3">
                  <p:embed/>
                </p:oleObj>
              </mc:Choice>
              <mc:Fallback>
                <p:oleObj r:id="rId4" imgW="3262801" imgH="43193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565400"/>
                        <a:ext cx="71628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矩形 7"/>
          <p:cNvSpPr>
            <a:spLocks noChangeArrowheads="1"/>
          </p:cNvSpPr>
          <p:nvPr/>
        </p:nvSpPr>
        <p:spPr bwMode="auto">
          <a:xfrm>
            <a:off x="971550" y="3644900"/>
            <a:ext cx="778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atin typeface="楷体_GB2312" pitchFamily="49" charset="-122"/>
                <a:ea typeface="楷体_GB2312" pitchFamily="49" charset="-122"/>
              </a:rPr>
              <a:t>其中</a:t>
            </a:r>
            <a:r>
              <a:rPr lang="zh-CN" altLang="zh-CN">
                <a:latin typeface="楷体_GB2312" pitchFamily="49" charset="-122"/>
                <a:ea typeface="楷体_GB2312" pitchFamily="49" charset="-122"/>
              </a:rPr>
              <a:t>C&gt;0</a:t>
            </a:r>
            <a:r>
              <a:rPr lang="zh-CN">
                <a:latin typeface="楷体_GB2312" pitchFamily="49" charset="-122"/>
                <a:ea typeface="楷体_GB2312" pitchFamily="49" charset="-122"/>
              </a:rPr>
              <a:t>为背包容量，</a:t>
            </a:r>
            <a:r>
              <a:rPr lang="zh-CN" altLang="zh-CN">
                <a:ea typeface="楷体_GB2312" pitchFamily="49" charset="-122"/>
              </a:rPr>
              <a:t>w</a:t>
            </a:r>
            <a:r>
              <a:rPr lang="zh-CN" altLang="zh-CN" baseline="-25000">
                <a:ea typeface="楷体_GB2312" pitchFamily="49" charset="-122"/>
              </a:rPr>
              <a:t>i</a:t>
            </a:r>
            <a:r>
              <a:rPr lang="zh-CN" altLang="zh-CN">
                <a:ea typeface="楷体_GB2312" pitchFamily="49" charset="-122"/>
              </a:rPr>
              <a:t>&gt;0,v</a:t>
            </a:r>
            <a:r>
              <a:rPr lang="zh-CN" altLang="zh-CN" baseline="-25000">
                <a:ea typeface="楷体_GB2312" pitchFamily="49" charset="-122"/>
              </a:rPr>
              <a:t>i</a:t>
            </a:r>
            <a:r>
              <a:rPr lang="zh-CN" altLang="zh-CN">
                <a:ea typeface="楷体_GB2312" pitchFamily="49" charset="-122"/>
              </a:rPr>
              <a:t>&gt;0</a:t>
            </a:r>
            <a:r>
              <a:rPr lang="zh-CN">
                <a:ea typeface="楷体_GB2312" pitchFamily="49" charset="-122"/>
              </a:rPr>
              <a:t>，</a:t>
            </a:r>
            <a:r>
              <a:rPr lang="zh-CN" altLang="zh-CN">
                <a:ea typeface="楷体_GB2312" pitchFamily="49" charset="-122"/>
              </a:rPr>
              <a:t>(x</a:t>
            </a:r>
            <a:r>
              <a:rPr lang="zh-CN" altLang="zh-CN" baseline="-25000">
                <a:ea typeface="楷体_GB2312" pitchFamily="49" charset="-122"/>
              </a:rPr>
              <a:t>1</a:t>
            </a:r>
            <a:r>
              <a:rPr lang="zh-CN" altLang="zh-CN">
                <a:ea typeface="楷体_GB2312" pitchFamily="49" charset="-122"/>
              </a:rPr>
              <a:t>,x</a:t>
            </a:r>
            <a:r>
              <a:rPr lang="zh-CN" altLang="zh-CN" baseline="-25000">
                <a:ea typeface="楷体_GB2312" pitchFamily="49" charset="-122"/>
              </a:rPr>
              <a:t>2</a:t>
            </a:r>
            <a:r>
              <a:rPr lang="zh-CN" altLang="zh-CN">
                <a:ea typeface="楷体_GB2312" pitchFamily="49" charset="-122"/>
              </a:rPr>
              <a:t>,…,x</a:t>
            </a:r>
            <a:r>
              <a:rPr lang="zh-CN" altLang="zh-CN" baseline="-25000">
                <a:ea typeface="楷体_GB2312" pitchFamily="49" charset="-122"/>
              </a:rPr>
              <a:t>n</a:t>
            </a:r>
            <a:r>
              <a:rPr lang="zh-CN" altLang="zh-CN">
                <a:ea typeface="楷体_GB2312" pitchFamily="49" charset="-122"/>
              </a:rPr>
              <a:t>)</a:t>
            </a:r>
            <a:r>
              <a:rPr lang="zh-CN">
                <a:latin typeface="楷体_GB2312" pitchFamily="49" charset="-122"/>
                <a:ea typeface="楷体_GB2312" pitchFamily="49" charset="-122"/>
              </a:rPr>
              <a:t>为最优解。</a:t>
            </a:r>
          </a:p>
        </p:txBody>
      </p:sp>
    </p:spTree>
    <p:extLst>
      <p:ext uri="{BB962C8B-B14F-4D97-AF65-F5344CB8AC3E}">
        <p14:creationId xmlns:p14="http://schemas.microsoft.com/office/powerpoint/2010/main" val="357038114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87450" y="188913"/>
            <a:ext cx="7772400" cy="1143000"/>
          </a:xfrm>
        </p:spPr>
        <p:txBody>
          <a:bodyPr/>
          <a:lstStyle/>
          <a:p>
            <a:r>
              <a:rPr lang="zh-CN" sz="3200" b="1">
                <a:solidFill>
                  <a:srgbClr val="0000FF"/>
                </a:solidFill>
              </a:rPr>
              <a:t>问题求解</a:t>
            </a:r>
            <a:r>
              <a:rPr lang="zh-CN" altLang="zh-CN" sz="3200" b="1">
                <a:solidFill>
                  <a:srgbClr val="0000FF"/>
                </a:solidFill>
              </a:rPr>
              <a:t>(Problem Solving)</a:t>
            </a:r>
          </a:p>
        </p:txBody>
      </p:sp>
      <p:grpSp>
        <p:nvGrpSpPr>
          <p:cNvPr id="8195" name="Group 3"/>
          <p:cNvGrpSpPr>
            <a:grpSpLocks noChangeAspect="1"/>
          </p:cNvGrpSpPr>
          <p:nvPr/>
        </p:nvGrpSpPr>
        <p:grpSpPr bwMode="auto">
          <a:xfrm>
            <a:off x="1187450" y="1125538"/>
            <a:ext cx="7732713" cy="5113337"/>
            <a:chOff x="0" y="0"/>
            <a:chExt cx="4871" cy="4673"/>
          </a:xfrm>
        </p:grpSpPr>
        <p:sp>
          <p:nvSpPr>
            <p:cNvPr id="8196" name="AutoShape 4"/>
            <p:cNvSpPr>
              <a:spLocks noChangeAspect="1" noChangeArrowheads="1" noTextEdit="1"/>
            </p:cNvSpPr>
            <p:nvPr/>
          </p:nvSpPr>
          <p:spPr bwMode="auto">
            <a:xfrm>
              <a:off x="0" y="0"/>
              <a:ext cx="4871" cy="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Rectangle 5"/>
            <p:cNvSpPr>
              <a:spLocks noChangeArrowheads="1" noTextEdit="1"/>
            </p:cNvSpPr>
            <p:nvPr/>
          </p:nvSpPr>
          <p:spPr bwMode="auto">
            <a:xfrm>
              <a:off x="1678" y="2961"/>
              <a:ext cx="1134" cy="396"/>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证明正确性</a:t>
              </a:r>
            </a:p>
          </p:txBody>
        </p:sp>
        <p:sp>
          <p:nvSpPr>
            <p:cNvPr id="8198" name="Rectangle 6"/>
            <p:cNvSpPr>
              <a:spLocks noChangeArrowheads="1" noTextEdit="1"/>
            </p:cNvSpPr>
            <p:nvPr/>
          </p:nvSpPr>
          <p:spPr bwMode="auto">
            <a:xfrm>
              <a:off x="1678" y="3619"/>
              <a:ext cx="1134" cy="396"/>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分析算法</a:t>
              </a:r>
            </a:p>
          </p:txBody>
        </p:sp>
        <p:sp>
          <p:nvSpPr>
            <p:cNvPr id="8199" name="Rectangle 7"/>
            <p:cNvSpPr>
              <a:spLocks noChangeArrowheads="1" noTextEdit="1"/>
            </p:cNvSpPr>
            <p:nvPr/>
          </p:nvSpPr>
          <p:spPr bwMode="auto">
            <a:xfrm>
              <a:off x="1678" y="4277"/>
              <a:ext cx="1134" cy="396"/>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设计程序</a:t>
              </a:r>
            </a:p>
          </p:txBody>
        </p:sp>
      </p:grpSp>
      <p:sp>
        <p:nvSpPr>
          <p:cNvPr id="8200" name="Oval 8"/>
          <p:cNvSpPr>
            <a:spLocks noChangeArrowheads="1"/>
          </p:cNvSpPr>
          <p:nvPr/>
        </p:nvSpPr>
        <p:spPr bwMode="auto">
          <a:xfrm>
            <a:off x="3708400" y="1484313"/>
            <a:ext cx="2016125" cy="431800"/>
          </a:xfrm>
          <a:prstGeom prst="ellipse">
            <a:avLst/>
          </a:prstGeom>
          <a:solidFill>
            <a:schemeClr val="bg1"/>
          </a:solidFill>
          <a:ln w="25400" cmpd="sng">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理解问题</a:t>
            </a:r>
          </a:p>
        </p:txBody>
      </p:sp>
      <p:sp>
        <p:nvSpPr>
          <p:cNvPr id="8201" name="Oval 9"/>
          <p:cNvSpPr>
            <a:spLocks noChangeArrowheads="1"/>
          </p:cNvSpPr>
          <p:nvPr/>
        </p:nvSpPr>
        <p:spPr bwMode="auto">
          <a:xfrm>
            <a:off x="3132138" y="2133600"/>
            <a:ext cx="3095625" cy="1223963"/>
          </a:xfrm>
          <a:prstGeom prst="ellipse">
            <a:avLst/>
          </a:prstGeom>
          <a:solidFill>
            <a:schemeClr val="bg1"/>
          </a:solidFill>
          <a:ln w="25400" cmpd="sng">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精确解或近似解</a:t>
            </a:r>
          </a:p>
          <a:p>
            <a:pPr algn="ctr"/>
            <a:r>
              <a:rPr lang="zh-CN" sz="2000">
                <a:solidFill>
                  <a:srgbClr val="3907F1"/>
                </a:solidFill>
                <a:latin typeface="Arial" pitchFamily="34" charset="0"/>
              </a:rPr>
              <a:t>选择数据结构</a:t>
            </a:r>
          </a:p>
          <a:p>
            <a:pPr algn="ctr"/>
            <a:r>
              <a:rPr lang="zh-CN" sz="2000">
                <a:solidFill>
                  <a:srgbClr val="3907F1"/>
                </a:solidFill>
                <a:latin typeface="Arial" pitchFamily="34" charset="0"/>
              </a:rPr>
              <a:t>算法设计策略</a:t>
            </a:r>
            <a:endParaRPr lang="zh-CN" sz="2000">
              <a:latin typeface="Arial" pitchFamily="34" charset="0"/>
            </a:endParaRPr>
          </a:p>
        </p:txBody>
      </p:sp>
      <p:sp>
        <p:nvSpPr>
          <p:cNvPr id="8202" name="Rectangle 10"/>
          <p:cNvSpPr>
            <a:spLocks noChangeArrowheads="1"/>
          </p:cNvSpPr>
          <p:nvPr/>
        </p:nvSpPr>
        <p:spPr bwMode="auto">
          <a:xfrm>
            <a:off x="3851275" y="3644900"/>
            <a:ext cx="1800225" cy="433388"/>
          </a:xfrm>
          <a:prstGeom prst="rect">
            <a:avLst/>
          </a:prstGeom>
          <a:solidFill>
            <a:schemeClr val="bg1"/>
          </a:solidFill>
          <a:ln w="25400" cmpd="sng">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sz="2000">
                <a:solidFill>
                  <a:srgbClr val="3907F1"/>
                </a:solidFill>
                <a:latin typeface="Arial" pitchFamily="34" charset="0"/>
              </a:rPr>
              <a:t>设计算法</a:t>
            </a:r>
          </a:p>
        </p:txBody>
      </p:sp>
      <p:sp>
        <p:nvSpPr>
          <p:cNvPr id="8203" name="Line 11"/>
          <p:cNvSpPr>
            <a:spLocks noChangeShapeType="1"/>
          </p:cNvSpPr>
          <p:nvPr/>
        </p:nvSpPr>
        <p:spPr bwMode="auto">
          <a:xfrm>
            <a:off x="4716463" y="1917700"/>
            <a:ext cx="0" cy="2159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4" name="Line 12"/>
          <p:cNvSpPr>
            <a:spLocks noChangeShapeType="1"/>
          </p:cNvSpPr>
          <p:nvPr/>
        </p:nvSpPr>
        <p:spPr bwMode="auto">
          <a:xfrm>
            <a:off x="4716463" y="4076700"/>
            <a:ext cx="0" cy="2889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Line 13"/>
          <p:cNvSpPr>
            <a:spLocks noChangeShapeType="1"/>
          </p:cNvSpPr>
          <p:nvPr/>
        </p:nvSpPr>
        <p:spPr bwMode="auto">
          <a:xfrm>
            <a:off x="4716463" y="3357563"/>
            <a:ext cx="0" cy="28733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 name="Line 14"/>
          <p:cNvSpPr>
            <a:spLocks noChangeShapeType="1"/>
          </p:cNvSpPr>
          <p:nvPr/>
        </p:nvSpPr>
        <p:spPr bwMode="auto">
          <a:xfrm>
            <a:off x="4716463" y="4797425"/>
            <a:ext cx="0" cy="2873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7" name="Line 15"/>
          <p:cNvSpPr>
            <a:spLocks noChangeShapeType="1"/>
          </p:cNvSpPr>
          <p:nvPr/>
        </p:nvSpPr>
        <p:spPr bwMode="auto">
          <a:xfrm>
            <a:off x="4716463" y="5518150"/>
            <a:ext cx="0" cy="28733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6"/>
          <p:cNvSpPr>
            <a:spLocks noChangeShapeType="1"/>
          </p:cNvSpPr>
          <p:nvPr/>
        </p:nvSpPr>
        <p:spPr bwMode="auto">
          <a:xfrm flipH="1">
            <a:off x="2627313" y="2781300"/>
            <a:ext cx="504825" cy="0"/>
          </a:xfrm>
          <a:prstGeom prst="line">
            <a:avLst/>
          </a:prstGeom>
          <a:noFill/>
          <a:ln w="2857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7"/>
          <p:cNvSpPr>
            <a:spLocks noChangeShapeType="1"/>
          </p:cNvSpPr>
          <p:nvPr/>
        </p:nvSpPr>
        <p:spPr bwMode="auto">
          <a:xfrm>
            <a:off x="6227763" y="2708275"/>
            <a:ext cx="431800" cy="0"/>
          </a:xfrm>
          <a:prstGeom prst="line">
            <a:avLst/>
          </a:prstGeom>
          <a:noFill/>
          <a:ln w="2857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8"/>
          <p:cNvSpPr>
            <a:spLocks noChangeShapeType="1"/>
          </p:cNvSpPr>
          <p:nvPr/>
        </p:nvSpPr>
        <p:spPr bwMode="auto">
          <a:xfrm>
            <a:off x="2627313" y="2781300"/>
            <a:ext cx="0" cy="1008063"/>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9"/>
          <p:cNvSpPr>
            <a:spLocks noChangeShapeType="1"/>
          </p:cNvSpPr>
          <p:nvPr/>
        </p:nvSpPr>
        <p:spPr bwMode="auto">
          <a:xfrm>
            <a:off x="2627313" y="3789363"/>
            <a:ext cx="122396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 name="Line 20"/>
          <p:cNvSpPr>
            <a:spLocks noChangeShapeType="1"/>
          </p:cNvSpPr>
          <p:nvPr/>
        </p:nvSpPr>
        <p:spPr bwMode="auto">
          <a:xfrm>
            <a:off x="6659563" y="2708275"/>
            <a:ext cx="0" cy="108108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1"/>
          <p:cNvSpPr>
            <a:spLocks noChangeShapeType="1"/>
          </p:cNvSpPr>
          <p:nvPr/>
        </p:nvSpPr>
        <p:spPr bwMode="auto">
          <a:xfrm flipH="1">
            <a:off x="5651500" y="3789363"/>
            <a:ext cx="100806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Line 22"/>
          <p:cNvSpPr>
            <a:spLocks noChangeShapeType="1"/>
          </p:cNvSpPr>
          <p:nvPr/>
        </p:nvSpPr>
        <p:spPr bwMode="auto">
          <a:xfrm>
            <a:off x="5651500" y="5300663"/>
            <a:ext cx="50482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23"/>
          <p:cNvSpPr>
            <a:spLocks noChangeShapeType="1"/>
          </p:cNvSpPr>
          <p:nvPr/>
        </p:nvSpPr>
        <p:spPr bwMode="auto">
          <a:xfrm flipV="1">
            <a:off x="6156325" y="3789363"/>
            <a:ext cx="0" cy="15113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6" name="Line 24"/>
          <p:cNvSpPr>
            <a:spLocks noChangeShapeType="1"/>
          </p:cNvSpPr>
          <p:nvPr/>
        </p:nvSpPr>
        <p:spPr bwMode="auto">
          <a:xfrm>
            <a:off x="3132138" y="3789363"/>
            <a:ext cx="0" cy="792162"/>
          </a:xfrm>
          <a:prstGeom prst="line">
            <a:avLst/>
          </a:prstGeom>
          <a:noFill/>
          <a:ln w="28575"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7" name="Line 25"/>
          <p:cNvSpPr>
            <a:spLocks noChangeShapeType="1"/>
          </p:cNvSpPr>
          <p:nvPr/>
        </p:nvSpPr>
        <p:spPr bwMode="auto">
          <a:xfrm>
            <a:off x="3132138" y="4581525"/>
            <a:ext cx="719137"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64166813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F2FB2C71-0E06-4BCC-86DE-C1A939C42FFE}" type="slidenum">
              <a:rPr lang="zh-CN" altLang="zh-CN" sz="1400">
                <a:latin typeface="Tahoma" pitchFamily="34" charset="0"/>
              </a:rPr>
              <a:pPr algn="r"/>
              <a:t>60</a:t>
            </a:fld>
            <a:endParaRPr lang="zh-CN" altLang="zh-CN" sz="1400">
              <a:latin typeface="Tahoma" pitchFamily="34" charset="0"/>
            </a:endParaRPr>
          </a:p>
        </p:txBody>
      </p:sp>
      <p:sp>
        <p:nvSpPr>
          <p:cNvPr id="70659" name="Rectangle 3"/>
          <p:cNvSpPr>
            <a:spLocks noGrp="1" noChangeArrowheads="1"/>
          </p:cNvSpPr>
          <p:nvPr>
            <p:ph type="body" idx="4294967295"/>
          </p:nvPr>
        </p:nvSpPr>
        <p:spPr>
          <a:xfrm>
            <a:off x="574675" y="1484313"/>
            <a:ext cx="8569325" cy="3292475"/>
          </a:xfrm>
          <a:prstGeom prst="rect">
            <a:avLst/>
          </a:prstGeom>
        </p:spPr>
        <p:txBody>
          <a:bodyPr/>
          <a:lstStyle/>
          <a:p>
            <a:pPr>
              <a:buFont typeface="Wingdings" pitchFamily="2" charset="2"/>
              <a:buNone/>
            </a:pPr>
            <a:r>
              <a:rPr lang="zh-CN" altLang="zh-CN" sz="2800" dirty="0"/>
              <a:t>     </a:t>
            </a:r>
            <a:r>
              <a:rPr lang="zh-CN" sz="2400" b="1" dirty="0"/>
              <a:t>首先计算每种物品单位重量的价值</a:t>
            </a:r>
            <a:r>
              <a:rPr lang="zh-CN" altLang="zh-CN" sz="2400" b="1" dirty="0"/>
              <a:t>v</a:t>
            </a:r>
            <a:r>
              <a:rPr lang="zh-CN" altLang="zh-CN" sz="2400" b="1" baseline="-25000" dirty="0"/>
              <a:t>i</a:t>
            </a:r>
            <a:r>
              <a:rPr lang="zh-CN" altLang="zh-CN" sz="2400" b="1" dirty="0"/>
              <a:t>/w</a:t>
            </a:r>
            <a:r>
              <a:rPr lang="zh-CN" altLang="zh-CN" sz="2400" b="1" baseline="-25000" dirty="0"/>
              <a:t>i</a:t>
            </a:r>
            <a:r>
              <a:rPr lang="zh-CN" sz="2400" b="1" dirty="0"/>
              <a:t>，然后，依贪心选择策略，将尽可能多的</a:t>
            </a:r>
            <a:r>
              <a:rPr lang="zh-CN" sz="2400" b="1" dirty="0">
                <a:solidFill>
                  <a:srgbClr val="CC3300"/>
                </a:solidFill>
              </a:rPr>
              <a:t>单位重量价值最高</a:t>
            </a:r>
            <a:r>
              <a:rPr lang="zh-CN" altLang="zh-CN" sz="2400" b="1" dirty="0">
                <a:solidFill>
                  <a:srgbClr val="CC3300"/>
                </a:solidFill>
              </a:rPr>
              <a:t>(</a:t>
            </a:r>
            <a:r>
              <a:rPr lang="zh-CN" sz="2400" b="1" dirty="0">
                <a:solidFill>
                  <a:srgbClr val="CC3300"/>
                </a:solidFill>
              </a:rPr>
              <a:t>即</a:t>
            </a:r>
            <a:r>
              <a:rPr lang="zh-CN" altLang="zh-CN" sz="2400" b="1" dirty="0">
                <a:solidFill>
                  <a:srgbClr val="CC3300"/>
                </a:solidFill>
              </a:rPr>
              <a:t>v</a:t>
            </a:r>
            <a:r>
              <a:rPr lang="zh-CN" altLang="zh-CN" sz="2400" b="1" baseline="-25000" dirty="0">
                <a:solidFill>
                  <a:srgbClr val="CC3300"/>
                </a:solidFill>
              </a:rPr>
              <a:t>i</a:t>
            </a:r>
            <a:r>
              <a:rPr lang="zh-CN" altLang="zh-CN" sz="2400" b="1" dirty="0">
                <a:solidFill>
                  <a:srgbClr val="CC3300"/>
                </a:solidFill>
              </a:rPr>
              <a:t>/w</a:t>
            </a:r>
            <a:r>
              <a:rPr lang="zh-CN" altLang="zh-CN" sz="2400" b="1" baseline="-25000" dirty="0">
                <a:solidFill>
                  <a:srgbClr val="CC3300"/>
                </a:solidFill>
              </a:rPr>
              <a:t>i</a:t>
            </a:r>
            <a:r>
              <a:rPr lang="zh-CN" sz="2400" b="1" dirty="0">
                <a:solidFill>
                  <a:srgbClr val="CC3300"/>
                </a:solidFill>
              </a:rPr>
              <a:t>尽可大的</a:t>
            </a:r>
            <a:r>
              <a:rPr lang="zh-CN" altLang="zh-CN" sz="2400" b="1" dirty="0">
                <a:solidFill>
                  <a:srgbClr val="CC3300"/>
                </a:solidFill>
              </a:rPr>
              <a:t>)</a:t>
            </a:r>
            <a:r>
              <a:rPr lang="zh-CN" sz="2400" b="1" dirty="0"/>
              <a:t>的物品装入背包。若将这种物品全部装入背包后，背包内的物品总重量未超过</a:t>
            </a:r>
            <a:r>
              <a:rPr lang="zh-CN" altLang="zh-CN" sz="2400" b="1" dirty="0"/>
              <a:t>C</a:t>
            </a:r>
            <a:r>
              <a:rPr lang="zh-CN" sz="2400" b="1" dirty="0"/>
              <a:t>，则选择单位重量价值次高的物品并尽可能多地装入背包。依此策略一直地进行下去，直到背包装满为止。若最后一个物品不能全部装入时，仅装其一部分使背包装满即可。</a:t>
            </a:r>
          </a:p>
          <a:p>
            <a:pPr>
              <a:buFont typeface="Wingdings" pitchFamily="2" charset="2"/>
              <a:buNone/>
            </a:pPr>
            <a:r>
              <a:rPr lang="zh-CN" sz="2400" dirty="0"/>
              <a:t> 		具体算法可描述如下页：  </a:t>
            </a:r>
          </a:p>
        </p:txBody>
      </p:sp>
      <p:sp>
        <p:nvSpPr>
          <p:cNvPr id="70660" name="Text Box 4"/>
          <p:cNvSpPr txBox="1">
            <a:spLocks noChangeArrowheads="1"/>
          </p:cNvSpPr>
          <p:nvPr/>
        </p:nvSpPr>
        <p:spPr bwMode="auto">
          <a:xfrm>
            <a:off x="755650" y="404813"/>
            <a:ext cx="79216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sz="3200">
                <a:solidFill>
                  <a:srgbClr val="660033"/>
                </a:solidFill>
                <a:latin typeface="黑体" pitchFamily="49" charset="-122"/>
                <a:ea typeface="黑体" pitchFamily="49" charset="-122"/>
              </a:rPr>
              <a:t>用贪心算法解背包问题的基本思想：</a:t>
            </a:r>
          </a:p>
          <a:p>
            <a:pPr algn="ctr">
              <a:spcBef>
                <a:spcPct val="50000"/>
              </a:spcBef>
            </a:pPr>
            <a:endParaRPr lang="zh-CN" altLang="zh-CN" sz="3200">
              <a:solidFill>
                <a:schemeClr val="accent2"/>
              </a:solidFill>
              <a:latin typeface="黑体" pitchFamily="49" charset="-122"/>
              <a:ea typeface="黑体" pitchFamily="49" charset="-122"/>
            </a:endParaRPr>
          </a:p>
        </p:txBody>
      </p:sp>
    </p:spTree>
    <p:extLst>
      <p:ext uri="{BB962C8B-B14F-4D97-AF65-F5344CB8AC3E}">
        <p14:creationId xmlns:p14="http://schemas.microsoft.com/office/powerpoint/2010/main" val="302661273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00113" y="188913"/>
            <a:ext cx="7772400" cy="777875"/>
          </a:xfrm>
        </p:spPr>
        <p:txBody>
          <a:bodyPr/>
          <a:lstStyle/>
          <a:p>
            <a:r>
              <a:rPr lang="zh-CN" b="1" dirty="0"/>
              <a:t>贪心</a:t>
            </a:r>
            <a:r>
              <a:rPr lang="zh-CN" altLang="en-US" b="1" dirty="0"/>
              <a:t>法</a:t>
            </a:r>
            <a:r>
              <a:rPr lang="zh-CN" b="1" dirty="0"/>
              <a:t>解背包问题</a:t>
            </a:r>
          </a:p>
        </p:txBody>
      </p:sp>
      <p:sp>
        <p:nvSpPr>
          <p:cNvPr id="71683" name="Rectangle 3"/>
          <p:cNvSpPr>
            <a:spLocks noGrp="1" noChangeArrowheads="1"/>
          </p:cNvSpPr>
          <p:nvPr>
            <p:ph sz="quarter" idx="1"/>
          </p:nvPr>
        </p:nvSpPr>
        <p:spPr>
          <a:xfrm>
            <a:off x="468312" y="1268413"/>
            <a:ext cx="8640191" cy="5030787"/>
          </a:xfrm>
        </p:spPr>
        <p:txBody>
          <a:bodyPr>
            <a:normAutofit fontScale="92500" lnSpcReduction="10000"/>
          </a:bodyPr>
          <a:lstStyle/>
          <a:p>
            <a:pPr>
              <a:lnSpc>
                <a:spcPct val="110000"/>
              </a:lnSpc>
            </a:pPr>
            <a:r>
              <a:rPr lang="zh-CN" sz="2400" b="1" dirty="0">
                <a:latin typeface="Times New Roman" pitchFamily="18" charset="0"/>
              </a:rPr>
              <a:t>首先计算每种物品单位重量的价值</a:t>
            </a:r>
            <a:r>
              <a:rPr lang="zh-CN" altLang="zh-CN" sz="2400" b="1" i="1" dirty="0">
                <a:latin typeface="Times New Roman" pitchFamily="18" charset="0"/>
              </a:rPr>
              <a:t>v</a:t>
            </a:r>
            <a:r>
              <a:rPr lang="zh-CN" altLang="zh-CN" sz="2400" b="1" baseline="-25000" dirty="0">
                <a:latin typeface="Times New Roman" pitchFamily="18" charset="0"/>
              </a:rPr>
              <a:t>i </a:t>
            </a:r>
            <a:r>
              <a:rPr lang="zh-CN" altLang="zh-CN" sz="2400" b="1" dirty="0">
                <a:latin typeface="Times New Roman" pitchFamily="18" charset="0"/>
              </a:rPr>
              <a:t>/ </a:t>
            </a:r>
            <a:r>
              <a:rPr lang="zh-CN" altLang="zh-CN" sz="2400" b="1" i="1" dirty="0">
                <a:latin typeface="Times New Roman" pitchFamily="18" charset="0"/>
              </a:rPr>
              <a:t>w</a:t>
            </a:r>
            <a:r>
              <a:rPr lang="zh-CN" altLang="zh-CN" sz="2400" b="1" i="1" baseline="-25000" dirty="0">
                <a:latin typeface="Times New Roman" pitchFamily="18" charset="0"/>
              </a:rPr>
              <a:t>i</a:t>
            </a:r>
            <a:r>
              <a:rPr lang="zh-CN" sz="2400" b="1" dirty="0">
                <a:latin typeface="Times New Roman" pitchFamily="18" charset="0"/>
              </a:rPr>
              <a:t>，然后，将尽可能多的单位重量价值最高的物品装入背包。</a:t>
            </a:r>
          </a:p>
          <a:p>
            <a:pPr marL="0" indent="0">
              <a:lnSpc>
                <a:spcPct val="80000"/>
              </a:lnSpc>
              <a:buNone/>
            </a:pPr>
            <a:r>
              <a:rPr lang="zh-CN" sz="2400" b="1" dirty="0">
                <a:latin typeface="Times New Roman" pitchFamily="18" charset="0"/>
              </a:rPr>
              <a:t>  </a:t>
            </a:r>
            <a:r>
              <a:rPr lang="zh-CN" altLang="zh-CN" sz="2400" b="1" dirty="0"/>
              <a:t>void Knapsack(int n, float M, float v[ ], float w[ ], float x[ ] )</a:t>
            </a:r>
          </a:p>
          <a:p>
            <a:pPr marL="0" indent="0">
              <a:lnSpc>
                <a:spcPct val="80000"/>
              </a:lnSpc>
              <a:buNone/>
            </a:pPr>
            <a:r>
              <a:rPr lang="zh-CN" altLang="zh-CN" sz="2400" b="1" dirty="0"/>
              <a:t>{</a:t>
            </a:r>
          </a:p>
          <a:p>
            <a:pPr marL="0" indent="0">
              <a:lnSpc>
                <a:spcPct val="80000"/>
              </a:lnSpc>
              <a:buNone/>
            </a:pPr>
            <a:r>
              <a:rPr lang="zh-CN" altLang="zh-CN" sz="2400" b="1" dirty="0"/>
              <a:t>      Sort (n, v, w);//</a:t>
            </a:r>
            <a:r>
              <a:rPr lang="zh-CN" sz="2400" b="1" dirty="0"/>
              <a:t>将各种物品按单位重量价值排序</a:t>
            </a:r>
          </a:p>
          <a:p>
            <a:pPr marL="0" indent="0">
              <a:lnSpc>
                <a:spcPct val="80000"/>
              </a:lnSpc>
              <a:buNone/>
            </a:pPr>
            <a:r>
              <a:rPr lang="zh-CN" sz="2400" b="1" dirty="0"/>
              <a:t>      </a:t>
            </a:r>
            <a:r>
              <a:rPr lang="zh-CN" altLang="zh-CN" sz="2400" b="1" dirty="0"/>
              <a:t>int i;</a:t>
            </a:r>
          </a:p>
          <a:p>
            <a:pPr marL="0" indent="0">
              <a:lnSpc>
                <a:spcPct val="80000"/>
              </a:lnSpc>
              <a:buNone/>
            </a:pPr>
            <a:r>
              <a:rPr lang="zh-CN" altLang="zh-CN" sz="2400" b="1" dirty="0"/>
              <a:t>      for ( i = 1; i &lt;= n; i ++ ) x[i] = 0;//</a:t>
            </a:r>
            <a:r>
              <a:rPr lang="zh-CN" sz="2400" b="1" dirty="0"/>
              <a:t>将解向量初始化为零 </a:t>
            </a:r>
          </a:p>
          <a:p>
            <a:pPr marL="0" indent="0">
              <a:lnSpc>
                <a:spcPct val="80000"/>
              </a:lnSpc>
              <a:buNone/>
            </a:pPr>
            <a:r>
              <a:rPr lang="zh-CN" sz="2400" b="1" dirty="0"/>
              <a:t>      </a:t>
            </a:r>
            <a:r>
              <a:rPr lang="zh-CN" altLang="zh-CN" sz="2400" b="1" dirty="0"/>
              <a:t>float c = M; // </a:t>
            </a:r>
            <a:r>
              <a:rPr lang="zh-CN" sz="2400" b="1" dirty="0"/>
              <a:t>是背包剩余容量初始化为</a:t>
            </a:r>
            <a:r>
              <a:rPr lang="zh-CN" altLang="zh-CN" sz="2400" b="1" dirty="0"/>
              <a:t>M </a:t>
            </a:r>
          </a:p>
          <a:p>
            <a:pPr marL="0" indent="0">
              <a:lnSpc>
                <a:spcPct val="80000"/>
              </a:lnSpc>
              <a:buNone/>
            </a:pPr>
            <a:r>
              <a:rPr lang="zh-CN" altLang="zh-CN" sz="2400" b="1" dirty="0"/>
              <a:t>      for ( i = 1;i &lt;= n; i ++ ) {</a:t>
            </a:r>
          </a:p>
          <a:p>
            <a:pPr marL="0" indent="0">
              <a:lnSpc>
                <a:spcPct val="80000"/>
              </a:lnSpc>
              <a:buNone/>
            </a:pPr>
            <a:r>
              <a:rPr lang="zh-CN" altLang="zh-CN" sz="2400" b="1" dirty="0"/>
              <a:t>           if (              ) break;</a:t>
            </a:r>
          </a:p>
          <a:p>
            <a:pPr marL="0" indent="0">
              <a:lnSpc>
                <a:spcPct val="80000"/>
              </a:lnSpc>
              <a:buNone/>
            </a:pPr>
            <a:r>
              <a:rPr lang="zh-CN" altLang="zh-CN" sz="2400" b="1" dirty="0"/>
              <a:t>           x[ i ] = 1; </a:t>
            </a:r>
            <a:r>
              <a:rPr lang="zh-CN" altLang="en-US" b="1" dirty="0"/>
              <a:t>  </a:t>
            </a:r>
            <a:r>
              <a:rPr lang="en-US" altLang="zh-CN" b="1" dirty="0"/>
              <a:t>//</a:t>
            </a:r>
            <a:r>
              <a:rPr lang="zh-CN" altLang="en-US" sz="2400" b="1" dirty="0"/>
              <a:t>表示把物品</a:t>
            </a:r>
            <a:r>
              <a:rPr lang="en-US" altLang="zh-CN" sz="2400" b="1" dirty="0" err="1"/>
              <a:t>i</a:t>
            </a:r>
            <a:r>
              <a:rPr lang="zh-CN" altLang="en-US" sz="2400" b="1" dirty="0"/>
              <a:t>装进去了</a:t>
            </a:r>
            <a:endParaRPr lang="zh-CN" altLang="zh-CN" sz="2400" b="1" dirty="0"/>
          </a:p>
          <a:p>
            <a:pPr marL="0" indent="0">
              <a:lnSpc>
                <a:spcPct val="80000"/>
              </a:lnSpc>
              <a:buNone/>
            </a:pPr>
            <a:r>
              <a:rPr lang="zh-CN" altLang="zh-CN" sz="2400" b="1" dirty="0"/>
              <a:t>           c              ; </a:t>
            </a:r>
          </a:p>
          <a:p>
            <a:pPr marL="0" indent="0">
              <a:lnSpc>
                <a:spcPct val="80000"/>
              </a:lnSpc>
              <a:buNone/>
            </a:pPr>
            <a:r>
              <a:rPr lang="zh-CN" altLang="zh-CN" sz="2400" b="1" dirty="0"/>
              <a:t>       }</a:t>
            </a:r>
          </a:p>
          <a:p>
            <a:pPr marL="0" indent="0">
              <a:lnSpc>
                <a:spcPct val="80000"/>
              </a:lnSpc>
              <a:buNone/>
            </a:pPr>
            <a:r>
              <a:rPr lang="zh-CN" altLang="zh-CN" sz="2400" b="1" dirty="0"/>
              <a:t>       if ( i &lt;= n )                            ; </a:t>
            </a:r>
            <a:r>
              <a:rPr lang="zh-CN" altLang="zh-CN" sz="2400" b="1" u="sng" dirty="0"/>
              <a:t>    </a:t>
            </a:r>
          </a:p>
          <a:p>
            <a:pPr marL="0" indent="0">
              <a:lnSpc>
                <a:spcPct val="80000"/>
              </a:lnSpc>
              <a:buNone/>
            </a:pPr>
            <a:r>
              <a:rPr lang="zh-CN" altLang="zh-CN" sz="2400" dirty="0"/>
              <a:t>}</a:t>
            </a:r>
          </a:p>
        </p:txBody>
      </p:sp>
      <p:sp>
        <p:nvSpPr>
          <p:cNvPr id="71684" name="Rectangle 4"/>
          <p:cNvSpPr>
            <a:spLocks noChangeArrowheads="1"/>
          </p:cNvSpPr>
          <p:nvPr/>
        </p:nvSpPr>
        <p:spPr bwMode="auto">
          <a:xfrm>
            <a:off x="1910187" y="424262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dirty="0">
                <a:solidFill>
                  <a:srgbClr val="FF0066"/>
                </a:solidFill>
                <a:latin typeface="Arial" pitchFamily="34" charset="0"/>
              </a:rPr>
              <a:t>w[i] &gt; c</a:t>
            </a:r>
          </a:p>
        </p:txBody>
      </p:sp>
      <p:sp>
        <p:nvSpPr>
          <p:cNvPr id="71685" name="Rectangle 5"/>
          <p:cNvSpPr>
            <a:spLocks noChangeArrowheads="1"/>
          </p:cNvSpPr>
          <p:nvPr/>
        </p:nvSpPr>
        <p:spPr bwMode="auto">
          <a:xfrm>
            <a:off x="1619250" y="4869160"/>
            <a:ext cx="1323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b="1" dirty="0">
                <a:solidFill>
                  <a:srgbClr val="FF0066"/>
                </a:solidFill>
                <a:latin typeface="Arial" pitchFamily="34" charset="0"/>
              </a:rPr>
              <a:t>- = w[ i ]</a:t>
            </a:r>
          </a:p>
        </p:txBody>
      </p:sp>
      <p:sp>
        <p:nvSpPr>
          <p:cNvPr id="71686" name="Rectangle 6"/>
          <p:cNvSpPr>
            <a:spLocks noChangeArrowheads="1"/>
          </p:cNvSpPr>
          <p:nvPr/>
        </p:nvSpPr>
        <p:spPr bwMode="auto">
          <a:xfrm>
            <a:off x="2699792" y="5517232"/>
            <a:ext cx="227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dirty="0">
                <a:solidFill>
                  <a:srgbClr val="FF0066"/>
                </a:solidFill>
                <a:latin typeface="Arial" pitchFamily="34" charset="0"/>
              </a:rPr>
              <a:t>x[ i ] = c / w[ i ]</a:t>
            </a:r>
          </a:p>
        </p:txBody>
      </p:sp>
    </p:spTree>
    <p:extLst>
      <p:ext uri="{BB962C8B-B14F-4D97-AF65-F5344CB8AC3E}">
        <p14:creationId xmlns:p14="http://schemas.microsoft.com/office/powerpoint/2010/main" val="838184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68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5" grpId="0" autoUpdateAnimBg="0"/>
      <p:bldP spid="7168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b="1"/>
              <a:t>算法复杂度</a:t>
            </a:r>
          </a:p>
        </p:txBody>
      </p:sp>
      <p:sp>
        <p:nvSpPr>
          <p:cNvPr id="72707" name="Rectangle 3"/>
          <p:cNvSpPr>
            <a:spLocks noGrp="1" noChangeArrowheads="1"/>
          </p:cNvSpPr>
          <p:nvPr>
            <p:ph sz="quarter" idx="1"/>
          </p:nvPr>
        </p:nvSpPr>
        <p:spPr/>
        <p:txBody>
          <a:bodyPr/>
          <a:lstStyle/>
          <a:p>
            <a:pPr>
              <a:lnSpc>
                <a:spcPct val="145000"/>
              </a:lnSpc>
              <a:buFont typeface="Wingdings" pitchFamily="2" charset="2"/>
              <a:buNone/>
            </a:pPr>
            <a:r>
              <a:rPr lang="zh-CN" altLang="zh-CN" b="1"/>
              <a:t>   </a:t>
            </a:r>
            <a:r>
              <a:rPr lang="zh-CN" b="1"/>
              <a:t>该算法的主要计算时间在于将各种物品依其单位重量的价值从大到小顺序。因此算法的计算时间上界为</a:t>
            </a:r>
            <a:r>
              <a:rPr lang="zh-CN" altLang="zh-CN" b="1"/>
              <a:t>O(nlogn)</a:t>
            </a:r>
            <a:r>
              <a:rPr lang="zh-CN" b="1"/>
              <a:t>。</a:t>
            </a:r>
          </a:p>
        </p:txBody>
      </p:sp>
    </p:spTree>
    <p:extLst>
      <p:ext uri="{BB962C8B-B14F-4D97-AF65-F5344CB8AC3E}">
        <p14:creationId xmlns:p14="http://schemas.microsoft.com/office/powerpoint/2010/main" val="2861916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E027ADDB-8EEE-49D8-A898-ADDED1BC92CB}" type="slidenum">
              <a:rPr lang="zh-CN" altLang="zh-CN" sz="1400">
                <a:latin typeface="Tahoma" pitchFamily="34" charset="0"/>
              </a:rPr>
              <a:pPr algn="r"/>
              <a:t>63</a:t>
            </a:fld>
            <a:endParaRPr lang="zh-CN" altLang="zh-CN" sz="1400">
              <a:latin typeface="Tahoma" pitchFamily="34" charset="0"/>
            </a:endParaRPr>
          </a:p>
        </p:txBody>
      </p:sp>
      <p:sp>
        <p:nvSpPr>
          <p:cNvPr id="73731" name="Rectangle 2"/>
          <p:cNvSpPr>
            <a:spLocks noGrp="1" noChangeArrowheads="1"/>
          </p:cNvSpPr>
          <p:nvPr>
            <p:ph type="title" idx="4294967295"/>
          </p:nvPr>
        </p:nvSpPr>
        <p:spPr>
          <a:xfrm>
            <a:off x="683568" y="188640"/>
            <a:ext cx="7772400" cy="1143000"/>
          </a:xfrm>
          <a:prstGeom prst="rect">
            <a:avLst/>
          </a:prstGeom>
        </p:spPr>
        <p:txBody>
          <a:bodyPr anchor="b"/>
          <a:lstStyle/>
          <a:p>
            <a:r>
              <a:rPr lang="zh-CN" dirty="0"/>
              <a:t>单源最短路径</a:t>
            </a:r>
          </a:p>
        </p:txBody>
      </p:sp>
      <p:sp>
        <p:nvSpPr>
          <p:cNvPr id="73732" name="Rectangle 3"/>
          <p:cNvSpPr>
            <a:spLocks noGrp="1" noChangeArrowheads="1"/>
          </p:cNvSpPr>
          <p:nvPr>
            <p:ph type="body" idx="4294967295"/>
          </p:nvPr>
        </p:nvSpPr>
        <p:spPr>
          <a:xfrm>
            <a:off x="107504" y="1628800"/>
            <a:ext cx="8643937" cy="4114800"/>
          </a:xfrm>
          <a:prstGeom prst="rect">
            <a:avLst/>
          </a:prstGeom>
        </p:spPr>
        <p:txBody>
          <a:bodyPr/>
          <a:lstStyle/>
          <a:p>
            <a:pPr>
              <a:lnSpc>
                <a:spcPct val="125000"/>
              </a:lnSpc>
              <a:buFont typeface="Wingdings" pitchFamily="2" charset="2"/>
              <a:buNone/>
            </a:pPr>
            <a:r>
              <a:rPr lang="zh-CN" altLang="zh-CN" sz="2400" dirty="0">
                <a:latin typeface="楷体_GB2312" pitchFamily="49" charset="-122"/>
                <a:ea typeface="楷体_GB2312" pitchFamily="49" charset="-122"/>
              </a:rPr>
              <a:t>	</a:t>
            </a:r>
            <a:r>
              <a:rPr lang="zh-CN" altLang="zh-CN" sz="2400" dirty="0"/>
              <a:t>	</a:t>
            </a:r>
            <a:r>
              <a:rPr lang="zh-CN" sz="2400" b="1" dirty="0"/>
              <a:t>给定带权有向图</a:t>
            </a:r>
            <a:r>
              <a:rPr lang="zh-CN" altLang="zh-CN" sz="2400" b="1" dirty="0"/>
              <a:t>G =(V,E)</a:t>
            </a:r>
            <a:r>
              <a:rPr lang="zh-CN" sz="2400" b="1" dirty="0"/>
              <a:t>，其中每条边的权是非负实数。另外，还给定</a:t>
            </a:r>
            <a:r>
              <a:rPr lang="zh-CN" altLang="zh-CN" sz="2400" b="1" dirty="0"/>
              <a:t>V</a:t>
            </a:r>
            <a:r>
              <a:rPr lang="zh-CN" sz="2400" b="1" dirty="0"/>
              <a:t>中的一个顶点，称为</a:t>
            </a:r>
            <a:r>
              <a:rPr lang="zh-CN" sz="2400" b="1" dirty="0">
                <a:solidFill>
                  <a:srgbClr val="000066"/>
                </a:solidFill>
              </a:rPr>
              <a:t>源</a:t>
            </a:r>
            <a:r>
              <a:rPr lang="zh-CN" sz="2400" b="1" dirty="0"/>
              <a:t>。现在要计算从源到所有其它各顶点的</a:t>
            </a:r>
            <a:r>
              <a:rPr lang="zh-CN" sz="2400" b="1" dirty="0">
                <a:solidFill>
                  <a:srgbClr val="FF0000"/>
                </a:solidFill>
              </a:rPr>
              <a:t>最短路径长度</a:t>
            </a:r>
            <a:r>
              <a:rPr lang="zh-CN" sz="2400" b="1" dirty="0"/>
              <a:t>。这里</a:t>
            </a:r>
            <a:r>
              <a:rPr lang="zh-CN" altLang="zh-CN" b="1" dirty="0"/>
              <a:t>路</a:t>
            </a:r>
            <a:r>
              <a:rPr lang="zh-CN" sz="2400" b="1" dirty="0"/>
              <a:t>径的长度是指路径上各边权之和。这个问题通常称为</a:t>
            </a:r>
            <a:r>
              <a:rPr lang="zh-CN" sz="2400" b="1" dirty="0">
                <a:solidFill>
                  <a:srgbClr val="FF0000"/>
                </a:solidFill>
              </a:rPr>
              <a:t>单源最短路径问题</a:t>
            </a:r>
            <a:r>
              <a:rPr lang="zh-CN" sz="2400" b="1" dirty="0"/>
              <a:t>。</a:t>
            </a:r>
          </a:p>
          <a:p>
            <a:pPr>
              <a:buFont typeface="Wingdings" pitchFamily="2" charset="2"/>
              <a:buNone/>
            </a:pPr>
            <a:endParaRPr lang="zh-CN" sz="1200" b="1" dirty="0">
              <a:latin typeface="楷体_GB2312" pitchFamily="49" charset="-122"/>
              <a:ea typeface="楷体_GB2312" pitchFamily="49" charset="-122"/>
            </a:endParaRPr>
          </a:p>
          <a:p>
            <a:pPr>
              <a:buFont typeface="Wingdings" pitchFamily="2" charset="2"/>
              <a:buNone/>
            </a:pPr>
            <a:r>
              <a:rPr lang="zh-CN" sz="2800" dirty="0">
                <a:solidFill>
                  <a:schemeClr val="accent2"/>
                </a:solidFill>
                <a:latin typeface="黑体" pitchFamily="49" charset="-122"/>
                <a:ea typeface="黑体" pitchFamily="49" charset="-122"/>
              </a:rPr>
              <a:t>	</a:t>
            </a:r>
            <a:r>
              <a:rPr lang="zh-CN" altLang="zh-CN" sz="2800" dirty="0">
                <a:solidFill>
                  <a:srgbClr val="663300"/>
                </a:solidFill>
              </a:rPr>
              <a:t>1</a:t>
            </a:r>
            <a:r>
              <a:rPr lang="zh-CN" sz="2800" dirty="0">
                <a:solidFill>
                  <a:srgbClr val="663300"/>
                </a:solidFill>
              </a:rPr>
              <a:t>、</a:t>
            </a:r>
            <a:r>
              <a:rPr lang="zh-CN" altLang="zh-CN" sz="2800" dirty="0"/>
              <a:t>Dijkstra</a:t>
            </a:r>
            <a:r>
              <a:rPr lang="zh-CN" sz="2800" dirty="0">
                <a:solidFill>
                  <a:srgbClr val="663300"/>
                </a:solidFill>
              </a:rPr>
              <a:t>算法基本思想</a:t>
            </a:r>
          </a:p>
          <a:p>
            <a:pPr>
              <a:buFont typeface="Wingdings" pitchFamily="2" charset="2"/>
              <a:buNone/>
            </a:pPr>
            <a:r>
              <a:rPr lang="zh-CN" sz="2400" dirty="0"/>
              <a:t>	    </a:t>
            </a:r>
            <a:r>
              <a:rPr lang="zh-CN" altLang="zh-CN" sz="2400" dirty="0"/>
              <a:t>Dijkstra</a:t>
            </a:r>
            <a:r>
              <a:rPr lang="zh-CN" sz="2400" dirty="0"/>
              <a:t>算法是解单源最短路径问题的贪心算法。其</a:t>
            </a:r>
            <a:r>
              <a:rPr lang="zh-CN" sz="2400" b="1" dirty="0">
                <a:solidFill>
                  <a:srgbClr val="000066"/>
                </a:solidFill>
              </a:rPr>
              <a:t>基本思想</a:t>
            </a:r>
            <a:r>
              <a:rPr lang="zh-CN" sz="2400" dirty="0"/>
              <a:t>是</a:t>
            </a:r>
            <a:r>
              <a:rPr lang="zh-CN" altLang="zh-CN" sz="2400" dirty="0"/>
              <a:t>: </a:t>
            </a:r>
            <a:r>
              <a:rPr lang="zh-CN" sz="2400" dirty="0"/>
              <a:t>设置顶点集合</a:t>
            </a:r>
            <a:r>
              <a:rPr lang="zh-CN" altLang="zh-CN" sz="2400" dirty="0"/>
              <a:t>S(</a:t>
            </a:r>
            <a:r>
              <a:rPr lang="zh-CN" sz="2400" dirty="0"/>
              <a:t>初始仅含</a:t>
            </a:r>
            <a:r>
              <a:rPr lang="zh-CN" sz="2400" b="1" dirty="0">
                <a:solidFill>
                  <a:srgbClr val="000066"/>
                </a:solidFill>
              </a:rPr>
              <a:t>源</a:t>
            </a:r>
            <a:r>
              <a:rPr lang="zh-CN" altLang="zh-CN" sz="2400" dirty="0"/>
              <a:t>)</a:t>
            </a:r>
            <a:r>
              <a:rPr lang="zh-CN" sz="2400" dirty="0"/>
              <a:t>并不断地作</a:t>
            </a:r>
            <a:r>
              <a:rPr lang="zh-CN" sz="2400" b="1" dirty="0">
                <a:solidFill>
                  <a:srgbClr val="000066"/>
                </a:solidFill>
              </a:rPr>
              <a:t>贪心选择</a:t>
            </a:r>
            <a:endParaRPr lang="zh-CN" sz="2400" dirty="0"/>
          </a:p>
          <a:p>
            <a:pPr>
              <a:buFont typeface="Wingdings" pitchFamily="2" charset="2"/>
              <a:buNone/>
            </a:pPr>
            <a:endParaRPr lang="zh-CN" sz="2800" dirty="0">
              <a:latin typeface="黑体" pitchFamily="49" charset="-122"/>
              <a:ea typeface="黑体" pitchFamily="49" charset="-122"/>
            </a:endParaRPr>
          </a:p>
          <a:p>
            <a:pPr>
              <a:buFont typeface="Wingdings" pitchFamily="2" charset="2"/>
              <a:buNone/>
            </a:pPr>
            <a:endParaRPr lang="zh-CN" altLang="zh-CN" sz="2800" dirty="0">
              <a:solidFill>
                <a:schemeClr val="accent2"/>
              </a:solidFill>
              <a:latin typeface="黑体" pitchFamily="49" charset="-122"/>
              <a:ea typeface="黑体" pitchFamily="49" charset="-122"/>
            </a:endParaRPr>
          </a:p>
        </p:txBody>
      </p:sp>
    </p:spTree>
    <p:extLst>
      <p:ext uri="{BB962C8B-B14F-4D97-AF65-F5344CB8AC3E}">
        <p14:creationId xmlns:p14="http://schemas.microsoft.com/office/powerpoint/2010/main" val="260240292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EBA756BB-5637-4A72-91B2-3396CBA22E80}" type="slidenum">
              <a:rPr lang="zh-CN" altLang="zh-CN" sz="1400">
                <a:latin typeface="Tahoma" pitchFamily="34" charset="0"/>
              </a:rPr>
              <a:pPr algn="r"/>
              <a:t>64</a:t>
            </a:fld>
            <a:endParaRPr lang="zh-CN" altLang="zh-CN" sz="1400">
              <a:latin typeface="Tahoma" pitchFamily="34" charset="0"/>
            </a:endParaRPr>
          </a:p>
        </p:txBody>
      </p:sp>
      <p:sp>
        <p:nvSpPr>
          <p:cNvPr id="74755" name="Rectangle 2"/>
          <p:cNvSpPr>
            <a:spLocks noGrp="1" noChangeArrowheads="1"/>
          </p:cNvSpPr>
          <p:nvPr>
            <p:ph type="title" idx="4294967295"/>
          </p:nvPr>
        </p:nvSpPr>
        <p:spPr>
          <a:xfrm>
            <a:off x="1371600" y="260350"/>
            <a:ext cx="7772400" cy="1143000"/>
          </a:xfrm>
          <a:prstGeom prst="rect">
            <a:avLst/>
          </a:prstGeom>
        </p:spPr>
        <p:txBody>
          <a:bodyPr anchor="b"/>
          <a:lstStyle/>
          <a:p>
            <a:r>
              <a:rPr lang="zh-CN">
                <a:latin typeface="黑体" pitchFamily="49" charset="-122"/>
                <a:ea typeface="黑体" pitchFamily="49" charset="-122"/>
              </a:rPr>
              <a:t>单源最短路径</a:t>
            </a:r>
          </a:p>
        </p:txBody>
      </p:sp>
      <p:sp>
        <p:nvSpPr>
          <p:cNvPr id="74756" name="Rectangle 3"/>
          <p:cNvSpPr>
            <a:spLocks noGrp="1" noChangeArrowheads="1"/>
          </p:cNvSpPr>
          <p:nvPr>
            <p:ph type="body" idx="4294967295"/>
          </p:nvPr>
        </p:nvSpPr>
        <p:spPr>
          <a:xfrm>
            <a:off x="0" y="2071688"/>
            <a:ext cx="8501063" cy="4114800"/>
          </a:xfrm>
          <a:prstGeom prst="rect">
            <a:avLst/>
          </a:prstGeom>
        </p:spPr>
        <p:txBody>
          <a:bodyPr/>
          <a:lstStyle/>
          <a:p>
            <a:pPr>
              <a:lnSpc>
                <a:spcPts val="3100"/>
              </a:lnSpc>
              <a:buFont typeface="Wingdings" pitchFamily="2" charset="2"/>
              <a:buNone/>
            </a:pPr>
            <a:r>
              <a:rPr lang="zh-CN" altLang="zh-CN" sz="2400" dirty="0"/>
              <a:t>	</a:t>
            </a:r>
            <a:r>
              <a:rPr lang="zh-CN" sz="2400" dirty="0"/>
              <a:t>来扩充这个集合；一个顶点属于集合</a:t>
            </a:r>
            <a:r>
              <a:rPr lang="zh-CN" altLang="zh-CN" sz="2400" dirty="0"/>
              <a:t>S</a:t>
            </a:r>
            <a:r>
              <a:rPr lang="zh-CN" sz="2400" dirty="0"/>
              <a:t>当且仅当从源到该顶点的最短路径长度</a:t>
            </a:r>
            <a:r>
              <a:rPr lang="zh-CN" sz="2400" b="1" dirty="0">
                <a:solidFill>
                  <a:srgbClr val="000099"/>
                </a:solidFill>
              </a:rPr>
              <a:t>已知</a:t>
            </a:r>
            <a:r>
              <a:rPr lang="zh-CN" sz="2400" dirty="0"/>
              <a:t>。</a:t>
            </a:r>
          </a:p>
          <a:p>
            <a:pPr>
              <a:lnSpc>
                <a:spcPts val="3100"/>
              </a:lnSpc>
              <a:buFont typeface="Wingdings" pitchFamily="2" charset="2"/>
              <a:buNone/>
            </a:pPr>
            <a:r>
              <a:rPr lang="zh-CN" sz="2400" dirty="0"/>
              <a:t>		具体而言：初始时，</a:t>
            </a:r>
            <a:r>
              <a:rPr lang="zh-CN" altLang="zh-CN" sz="2400" dirty="0"/>
              <a:t>S</a:t>
            </a:r>
            <a:r>
              <a:rPr lang="zh-CN" sz="2400" dirty="0"/>
              <a:t>中仅含有源。设</a:t>
            </a:r>
            <a:r>
              <a:rPr lang="zh-CN" altLang="zh-CN" sz="2400" dirty="0"/>
              <a:t>u</a:t>
            </a:r>
            <a:r>
              <a:rPr lang="zh-CN" sz="2400" dirty="0"/>
              <a:t>是</a:t>
            </a:r>
            <a:r>
              <a:rPr lang="zh-CN" altLang="zh-CN" sz="2400" dirty="0"/>
              <a:t>G</a:t>
            </a:r>
            <a:r>
              <a:rPr lang="zh-CN" sz="2400" dirty="0"/>
              <a:t>的某一个顶点，把从源到</a:t>
            </a:r>
            <a:r>
              <a:rPr lang="zh-CN" altLang="zh-CN" sz="2400" dirty="0"/>
              <a:t>u</a:t>
            </a:r>
            <a:r>
              <a:rPr lang="zh-CN" sz="2400" dirty="0"/>
              <a:t>且中间只经过</a:t>
            </a:r>
            <a:r>
              <a:rPr lang="zh-CN" altLang="zh-CN" sz="2400" dirty="0"/>
              <a:t>S</a:t>
            </a:r>
            <a:r>
              <a:rPr lang="zh-CN" sz="2400" dirty="0"/>
              <a:t>中顶点的路径称为从源到</a:t>
            </a:r>
            <a:r>
              <a:rPr lang="zh-CN" altLang="zh-CN" sz="2400" dirty="0"/>
              <a:t>u</a:t>
            </a:r>
            <a:r>
              <a:rPr lang="zh-CN" sz="2400" dirty="0"/>
              <a:t>的</a:t>
            </a:r>
            <a:r>
              <a:rPr lang="zh-CN" sz="2400" dirty="0">
                <a:solidFill>
                  <a:srgbClr val="FF0000"/>
                </a:solidFill>
              </a:rPr>
              <a:t>特殊路径</a:t>
            </a:r>
            <a:r>
              <a:rPr lang="zh-CN" sz="2400" dirty="0"/>
              <a:t>，并用数组</a:t>
            </a:r>
            <a:r>
              <a:rPr lang="zh-CN" altLang="zh-CN" sz="2400" dirty="0"/>
              <a:t>dist</a:t>
            </a:r>
            <a:r>
              <a:rPr lang="zh-CN" sz="2400" dirty="0"/>
              <a:t>记录</a:t>
            </a:r>
            <a:r>
              <a:rPr lang="zh-CN" sz="2400" b="1" dirty="0">
                <a:solidFill>
                  <a:srgbClr val="000099"/>
                </a:solidFill>
              </a:rPr>
              <a:t>当前每个顶点</a:t>
            </a:r>
            <a:r>
              <a:rPr lang="zh-CN" sz="2400" dirty="0"/>
              <a:t>所对应的最短特殊路径长度。</a:t>
            </a:r>
            <a:r>
              <a:rPr lang="zh-CN" altLang="zh-CN" sz="2400" dirty="0"/>
              <a:t>Dijkstra</a:t>
            </a:r>
            <a:r>
              <a:rPr lang="zh-CN" sz="2400" dirty="0"/>
              <a:t>算法每次从</a:t>
            </a:r>
            <a:r>
              <a:rPr lang="zh-CN" altLang="zh-CN" sz="2400" dirty="0"/>
              <a:t>V-S</a:t>
            </a:r>
            <a:r>
              <a:rPr lang="zh-CN" sz="2400" dirty="0"/>
              <a:t>中取出具有最短特殊路长度的顶点</a:t>
            </a:r>
            <a:r>
              <a:rPr lang="zh-CN" altLang="zh-CN" sz="2400" dirty="0"/>
              <a:t>u</a:t>
            </a:r>
            <a:r>
              <a:rPr lang="zh-CN" sz="2400" dirty="0"/>
              <a:t>添加到</a:t>
            </a:r>
            <a:r>
              <a:rPr lang="zh-CN" altLang="zh-CN" sz="2400" dirty="0"/>
              <a:t>S</a:t>
            </a:r>
            <a:r>
              <a:rPr lang="zh-CN" sz="2400" dirty="0"/>
              <a:t>中，同时根据</a:t>
            </a:r>
            <a:r>
              <a:rPr lang="zh-CN" altLang="zh-CN" sz="2400" dirty="0"/>
              <a:t>S</a:t>
            </a:r>
            <a:r>
              <a:rPr lang="zh-CN" sz="2400" dirty="0"/>
              <a:t>中顶点的最短路径对数组</a:t>
            </a:r>
            <a:r>
              <a:rPr lang="zh-CN" altLang="zh-CN" sz="2400" dirty="0"/>
              <a:t>dist</a:t>
            </a:r>
            <a:r>
              <a:rPr lang="zh-CN" sz="2400" dirty="0"/>
              <a:t>作必要的修改。一旦</a:t>
            </a:r>
            <a:r>
              <a:rPr lang="zh-CN" altLang="zh-CN" sz="2400" dirty="0"/>
              <a:t>S</a:t>
            </a:r>
            <a:r>
              <a:rPr lang="zh-CN" sz="2400" dirty="0"/>
              <a:t>包含了</a:t>
            </a:r>
            <a:r>
              <a:rPr lang="zh-CN" altLang="zh-CN" sz="2400" dirty="0"/>
              <a:t>V</a:t>
            </a:r>
            <a:r>
              <a:rPr lang="zh-CN" sz="2400" dirty="0"/>
              <a:t>中所有顶点，则</a:t>
            </a:r>
            <a:r>
              <a:rPr lang="zh-CN" altLang="zh-CN" sz="2400" dirty="0"/>
              <a:t>dist</a:t>
            </a:r>
            <a:r>
              <a:rPr lang="zh-CN" sz="2400" dirty="0"/>
              <a:t>就记录了从源到其它所有顶点的最短路径的长度。</a:t>
            </a:r>
          </a:p>
        </p:txBody>
      </p:sp>
    </p:spTree>
    <p:extLst>
      <p:ext uri="{BB962C8B-B14F-4D97-AF65-F5344CB8AC3E}">
        <p14:creationId xmlns:p14="http://schemas.microsoft.com/office/powerpoint/2010/main" val="123476731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val 2"/>
          <p:cNvSpPr>
            <a:spLocks noChangeArrowheads="1"/>
          </p:cNvSpPr>
          <p:nvPr/>
        </p:nvSpPr>
        <p:spPr bwMode="auto">
          <a:xfrm>
            <a:off x="215900" y="604838"/>
            <a:ext cx="504825" cy="471487"/>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0</a:t>
            </a:r>
          </a:p>
        </p:txBody>
      </p:sp>
      <p:sp>
        <p:nvSpPr>
          <p:cNvPr id="75779" name="Oval 3"/>
          <p:cNvSpPr>
            <a:spLocks noChangeArrowheads="1"/>
          </p:cNvSpPr>
          <p:nvPr/>
        </p:nvSpPr>
        <p:spPr bwMode="auto">
          <a:xfrm>
            <a:off x="215900" y="2017713"/>
            <a:ext cx="504825"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2</a:t>
            </a:r>
          </a:p>
        </p:txBody>
      </p:sp>
      <p:sp>
        <p:nvSpPr>
          <p:cNvPr id="75780" name="Oval 4"/>
          <p:cNvSpPr>
            <a:spLocks noChangeArrowheads="1"/>
          </p:cNvSpPr>
          <p:nvPr/>
        </p:nvSpPr>
        <p:spPr bwMode="auto">
          <a:xfrm>
            <a:off x="1944688" y="604838"/>
            <a:ext cx="503237" cy="471487"/>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1</a:t>
            </a:r>
          </a:p>
        </p:txBody>
      </p:sp>
      <p:sp>
        <p:nvSpPr>
          <p:cNvPr id="75781" name="Oval 5"/>
          <p:cNvSpPr>
            <a:spLocks noChangeArrowheads="1"/>
          </p:cNvSpPr>
          <p:nvPr/>
        </p:nvSpPr>
        <p:spPr bwMode="auto">
          <a:xfrm>
            <a:off x="1944688" y="2017713"/>
            <a:ext cx="503237"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3</a:t>
            </a:r>
          </a:p>
        </p:txBody>
      </p:sp>
      <p:sp>
        <p:nvSpPr>
          <p:cNvPr id="75782" name="Oval 6"/>
          <p:cNvSpPr>
            <a:spLocks noChangeArrowheads="1"/>
          </p:cNvSpPr>
          <p:nvPr/>
        </p:nvSpPr>
        <p:spPr bwMode="auto">
          <a:xfrm>
            <a:off x="3529013" y="538163"/>
            <a:ext cx="503237"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4</a:t>
            </a:r>
          </a:p>
        </p:txBody>
      </p:sp>
      <p:sp>
        <p:nvSpPr>
          <p:cNvPr id="75783" name="Oval 7"/>
          <p:cNvSpPr>
            <a:spLocks noChangeArrowheads="1"/>
          </p:cNvSpPr>
          <p:nvPr/>
        </p:nvSpPr>
        <p:spPr bwMode="auto">
          <a:xfrm>
            <a:off x="3529013" y="2017713"/>
            <a:ext cx="503237" cy="469900"/>
          </a:xfrm>
          <a:prstGeom prst="ellipse">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t>v</a:t>
            </a:r>
            <a:r>
              <a:rPr lang="zh-CN" altLang="zh-CN" baseline="-25000"/>
              <a:t>5</a:t>
            </a:r>
          </a:p>
        </p:txBody>
      </p:sp>
      <p:sp>
        <p:nvSpPr>
          <p:cNvPr id="75784" name="Line 8"/>
          <p:cNvSpPr>
            <a:spLocks noChangeShapeType="1"/>
          </p:cNvSpPr>
          <p:nvPr/>
        </p:nvSpPr>
        <p:spPr bwMode="auto">
          <a:xfrm flipV="1">
            <a:off x="360363" y="1076325"/>
            <a:ext cx="0" cy="941388"/>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5" name="Line 9"/>
          <p:cNvSpPr>
            <a:spLocks noChangeShapeType="1"/>
          </p:cNvSpPr>
          <p:nvPr/>
        </p:nvSpPr>
        <p:spPr bwMode="auto">
          <a:xfrm>
            <a:off x="720725" y="2286000"/>
            <a:ext cx="1223963"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6" name="Line 10"/>
          <p:cNvSpPr>
            <a:spLocks noChangeShapeType="1"/>
          </p:cNvSpPr>
          <p:nvPr/>
        </p:nvSpPr>
        <p:spPr bwMode="auto">
          <a:xfrm flipH="1">
            <a:off x="2447925" y="2286000"/>
            <a:ext cx="10810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7" name="Line 11"/>
          <p:cNvSpPr>
            <a:spLocks noChangeShapeType="1"/>
          </p:cNvSpPr>
          <p:nvPr/>
        </p:nvSpPr>
        <p:spPr bwMode="auto">
          <a:xfrm flipH="1">
            <a:off x="647700" y="1008063"/>
            <a:ext cx="1368425" cy="107632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8" name="Line 12"/>
          <p:cNvSpPr>
            <a:spLocks noChangeShapeType="1"/>
          </p:cNvSpPr>
          <p:nvPr/>
        </p:nvSpPr>
        <p:spPr bwMode="auto">
          <a:xfrm>
            <a:off x="720725" y="806450"/>
            <a:ext cx="1223963"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9" name="Line 13"/>
          <p:cNvSpPr>
            <a:spLocks noChangeShapeType="1"/>
          </p:cNvSpPr>
          <p:nvPr/>
        </p:nvSpPr>
        <p:spPr bwMode="auto">
          <a:xfrm>
            <a:off x="2447925" y="806450"/>
            <a:ext cx="10810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0" name="Line 14"/>
          <p:cNvSpPr>
            <a:spLocks noChangeShapeType="1"/>
          </p:cNvSpPr>
          <p:nvPr/>
        </p:nvSpPr>
        <p:spPr bwMode="auto">
          <a:xfrm flipV="1">
            <a:off x="2195513" y="1058863"/>
            <a:ext cx="0" cy="941387"/>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75791" name="AutoShape 15"/>
          <p:cNvCxnSpPr>
            <a:cxnSpLocks noChangeShapeType="1"/>
          </p:cNvCxnSpPr>
          <p:nvPr/>
        </p:nvCxnSpPr>
        <p:spPr bwMode="auto">
          <a:xfrm rot="16200000">
            <a:off x="2090738" y="-1073150"/>
            <a:ext cx="66675" cy="3311525"/>
          </a:xfrm>
          <a:prstGeom prst="curvedConnector3">
            <a:avLst>
              <a:gd name="adj1" fmla="val 400000"/>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2" name="AutoShape 16"/>
          <p:cNvCxnSpPr>
            <a:cxnSpLocks noChangeShapeType="1"/>
            <a:stCxn id="75778" idx="5"/>
          </p:cNvCxnSpPr>
          <p:nvPr/>
        </p:nvCxnSpPr>
        <p:spPr bwMode="auto">
          <a:xfrm rot="5400000">
            <a:off x="72232" y="1512094"/>
            <a:ext cx="1077912" cy="69850"/>
          </a:xfrm>
          <a:prstGeom prst="curvedConnector3">
            <a:avLst>
              <a:gd name="adj1" fmla="val 53116"/>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3" name="Line 17"/>
          <p:cNvSpPr>
            <a:spLocks noChangeShapeType="1"/>
          </p:cNvSpPr>
          <p:nvPr/>
        </p:nvSpPr>
        <p:spPr bwMode="auto">
          <a:xfrm flipV="1">
            <a:off x="2303463" y="874713"/>
            <a:ext cx="1225550" cy="1143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4" name="Line 18"/>
          <p:cNvSpPr>
            <a:spLocks noChangeShapeType="1"/>
          </p:cNvSpPr>
          <p:nvPr/>
        </p:nvSpPr>
        <p:spPr bwMode="auto">
          <a:xfrm flipH="1">
            <a:off x="2447925" y="1008063"/>
            <a:ext cx="1296988" cy="11430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5" name="Text Box 19"/>
          <p:cNvSpPr txBox="1">
            <a:spLocks noChangeArrowheads="1"/>
          </p:cNvSpPr>
          <p:nvPr/>
        </p:nvSpPr>
        <p:spPr bwMode="auto">
          <a:xfrm>
            <a:off x="0" y="13446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20</a:t>
            </a:r>
          </a:p>
        </p:txBody>
      </p:sp>
      <p:sp>
        <p:nvSpPr>
          <p:cNvPr id="75796" name="Text Box 20"/>
          <p:cNvSpPr txBox="1">
            <a:spLocks noChangeArrowheads="1"/>
          </p:cNvSpPr>
          <p:nvPr/>
        </p:nvSpPr>
        <p:spPr bwMode="auto">
          <a:xfrm>
            <a:off x="1425575" y="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45</a:t>
            </a:r>
          </a:p>
        </p:txBody>
      </p:sp>
      <p:sp>
        <p:nvSpPr>
          <p:cNvPr id="75797" name="Text Box 21"/>
          <p:cNvSpPr txBox="1">
            <a:spLocks noChangeArrowheads="1"/>
          </p:cNvSpPr>
          <p:nvPr/>
        </p:nvSpPr>
        <p:spPr bwMode="auto">
          <a:xfrm>
            <a:off x="993775" y="4714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50</a:t>
            </a:r>
          </a:p>
        </p:txBody>
      </p:sp>
      <p:sp>
        <p:nvSpPr>
          <p:cNvPr id="75798" name="Text Box 22"/>
          <p:cNvSpPr txBox="1">
            <a:spLocks noChangeArrowheads="1"/>
          </p:cNvSpPr>
          <p:nvPr/>
        </p:nvSpPr>
        <p:spPr bwMode="auto">
          <a:xfrm>
            <a:off x="576263" y="1044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10</a:t>
            </a:r>
          </a:p>
        </p:txBody>
      </p:sp>
      <p:sp>
        <p:nvSpPr>
          <p:cNvPr id="75799" name="Text Box 23"/>
          <p:cNvSpPr txBox="1">
            <a:spLocks noChangeArrowheads="1"/>
          </p:cNvSpPr>
          <p:nvPr/>
        </p:nvSpPr>
        <p:spPr bwMode="auto">
          <a:xfrm>
            <a:off x="1425575" y="9112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15</a:t>
            </a:r>
          </a:p>
        </p:txBody>
      </p:sp>
      <p:sp>
        <p:nvSpPr>
          <p:cNvPr id="75800" name="Text Box 24"/>
          <p:cNvSpPr txBox="1">
            <a:spLocks noChangeArrowheads="1"/>
          </p:cNvSpPr>
          <p:nvPr/>
        </p:nvSpPr>
        <p:spPr bwMode="auto">
          <a:xfrm>
            <a:off x="993775" y="2187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15</a:t>
            </a:r>
          </a:p>
        </p:txBody>
      </p:sp>
      <p:sp>
        <p:nvSpPr>
          <p:cNvPr id="75801" name="Text Box 25"/>
          <p:cNvSpPr txBox="1">
            <a:spLocks noChangeArrowheads="1"/>
          </p:cNvSpPr>
          <p:nvPr/>
        </p:nvSpPr>
        <p:spPr bwMode="auto">
          <a:xfrm>
            <a:off x="1784350" y="15160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20</a:t>
            </a:r>
          </a:p>
        </p:txBody>
      </p:sp>
      <p:sp>
        <p:nvSpPr>
          <p:cNvPr id="75802" name="Text Box 26"/>
          <p:cNvSpPr txBox="1">
            <a:spLocks noChangeArrowheads="1"/>
          </p:cNvSpPr>
          <p:nvPr/>
        </p:nvSpPr>
        <p:spPr bwMode="auto">
          <a:xfrm>
            <a:off x="2511425" y="3698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10</a:t>
            </a:r>
          </a:p>
        </p:txBody>
      </p:sp>
      <p:sp>
        <p:nvSpPr>
          <p:cNvPr id="75803" name="Text Box 27"/>
          <p:cNvSpPr txBox="1">
            <a:spLocks noChangeArrowheads="1"/>
          </p:cNvSpPr>
          <p:nvPr/>
        </p:nvSpPr>
        <p:spPr bwMode="auto">
          <a:xfrm>
            <a:off x="2576513" y="11795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35</a:t>
            </a:r>
          </a:p>
        </p:txBody>
      </p:sp>
      <p:sp>
        <p:nvSpPr>
          <p:cNvPr id="75804" name="Text Box 28"/>
          <p:cNvSpPr txBox="1">
            <a:spLocks noChangeArrowheads="1"/>
          </p:cNvSpPr>
          <p:nvPr/>
        </p:nvSpPr>
        <p:spPr bwMode="auto">
          <a:xfrm>
            <a:off x="3225800" y="12461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30</a:t>
            </a:r>
          </a:p>
        </p:txBody>
      </p:sp>
      <p:sp>
        <p:nvSpPr>
          <p:cNvPr id="75805" name="Text Box 29"/>
          <p:cNvSpPr txBox="1">
            <a:spLocks noChangeArrowheads="1"/>
          </p:cNvSpPr>
          <p:nvPr/>
        </p:nvSpPr>
        <p:spPr bwMode="auto">
          <a:xfrm>
            <a:off x="2792413" y="2187575"/>
            <a:ext cx="3365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a:t>3</a:t>
            </a:r>
          </a:p>
        </p:txBody>
      </p:sp>
      <p:graphicFrame>
        <p:nvGraphicFramePr>
          <p:cNvPr id="75806" name="Group 30"/>
          <p:cNvGraphicFramePr>
            <a:graphicFrameLocks noGrp="1"/>
          </p:cNvGraphicFramePr>
          <p:nvPr>
            <p:ph/>
            <p:extLst>
              <p:ext uri="{D42A27DB-BD31-4B8C-83A1-F6EECF244321}">
                <p14:modId xmlns:p14="http://schemas.microsoft.com/office/powerpoint/2010/main" val="1515293632"/>
              </p:ext>
            </p:extLst>
          </p:nvPr>
        </p:nvGraphicFramePr>
        <p:xfrm>
          <a:off x="323850" y="2708275"/>
          <a:ext cx="8220075" cy="4143375"/>
        </p:xfrm>
        <a:graphic>
          <a:graphicData uri="http://schemas.openxmlformats.org/drawingml/2006/table">
            <a:tbl>
              <a:tblPr/>
              <a:tblGrid>
                <a:gridCol w="1185863">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898650">
                  <a:extLst>
                    <a:ext uri="{9D8B030D-6E8A-4147-A177-3AD203B41FA5}">
                      <a16:colId xmlns:a16="http://schemas.microsoft.com/office/drawing/2014/main" val="20002"/>
                    </a:ext>
                  </a:extLst>
                </a:gridCol>
                <a:gridCol w="706437">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719138">
                  <a:extLst>
                    <a:ext uri="{9D8B030D-6E8A-4147-A177-3AD203B41FA5}">
                      <a16:colId xmlns:a16="http://schemas.microsoft.com/office/drawing/2014/main" val="20005"/>
                    </a:ext>
                  </a:extLst>
                </a:gridCol>
                <a:gridCol w="865187">
                  <a:extLst>
                    <a:ext uri="{9D8B030D-6E8A-4147-A177-3AD203B41FA5}">
                      <a16:colId xmlns:a16="http://schemas.microsoft.com/office/drawing/2014/main" val="20006"/>
                    </a:ext>
                  </a:extLst>
                </a:gridCol>
                <a:gridCol w="719138">
                  <a:extLst>
                    <a:ext uri="{9D8B030D-6E8A-4147-A177-3AD203B41FA5}">
                      <a16:colId xmlns:a16="http://schemas.microsoft.com/office/drawing/2014/main" val="20007"/>
                    </a:ext>
                  </a:extLst>
                </a:gridCol>
                <a:gridCol w="300037">
                  <a:extLst>
                    <a:ext uri="{9D8B030D-6E8A-4147-A177-3AD203B41FA5}">
                      <a16:colId xmlns:a16="http://schemas.microsoft.com/office/drawing/2014/main" val="20008"/>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dirty="0">
                          <a:ln>
                            <a:noFill/>
                          </a:ln>
                          <a:solidFill>
                            <a:schemeClr val="tx1"/>
                          </a:solidFill>
                          <a:effectLst/>
                          <a:latin typeface="Arial" pitchFamily="34" charset="0"/>
                          <a:ea typeface="宋体" pitchFamily="2" charset="-122"/>
                        </a:rPr>
                        <a:t>迭代</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a:ln>
                            <a:noFill/>
                          </a:ln>
                          <a:solidFill>
                            <a:schemeClr val="tx1"/>
                          </a:solidFill>
                          <a:effectLst/>
                          <a:latin typeface="Arial" pitchFamily="34" charset="0"/>
                          <a:ea typeface="宋体" pitchFamily="2" charset="-122"/>
                        </a:rPr>
                        <a:t>选取</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a:ln>
                            <a:noFill/>
                          </a:ln>
                          <a:solidFill>
                            <a:schemeClr val="tx1"/>
                          </a:solidFill>
                          <a:effectLst/>
                          <a:latin typeface="Arial" pitchFamily="34" charset="0"/>
                          <a:ea typeface="宋体" pitchFamily="2" charset="-122"/>
                        </a:rPr>
                        <a:t>结点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DIST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7">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sz="2000" b="1" i="0" u="none" strike="noStrike" cap="none" normalizeH="0" baseline="0">
                          <a:ln>
                            <a:noFill/>
                          </a:ln>
                          <a:solidFill>
                            <a:schemeClr val="tx1"/>
                          </a:solidFill>
                          <a:effectLst/>
                          <a:latin typeface="Arial" pitchFamily="34" charset="0"/>
                          <a:ea typeface="宋体" pitchFamily="2" charset="-122"/>
                        </a:rPr>
                        <a:t>置初值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3"/>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0,2,3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4"/>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0,2,3,1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CC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0,2,3,1,4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CC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6"/>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chemeClr val="tx1"/>
                          </a:solidFill>
                          <a:effectLst/>
                          <a:latin typeface="Arial" pitchFamily="34" charset="0"/>
                          <a:ea typeface="宋体" pitchFamily="2" charset="-122"/>
                        </a:rPr>
                        <a:t>0,2,3,1,4,5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FF0000"/>
                          </a:solidFill>
                          <a:effectLst/>
                          <a:latin typeface="Arial" pitchFamily="34"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dirty="0">
                          <a:ln>
                            <a:noFill/>
                          </a:ln>
                          <a:solidFill>
                            <a:srgbClr val="FF0000"/>
                          </a:solidFill>
                          <a:effectLst/>
                          <a:latin typeface="Arial" pitchFamily="34"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a:ln>
                            <a:noFill/>
                          </a:ln>
                          <a:solidFill>
                            <a:srgbClr val="CC0000"/>
                          </a:solidFill>
                          <a:effectLst/>
                          <a:latin typeface="Arial" pitchFamily="34"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000" b="1" i="0" u="none" strike="noStrike" cap="none" normalizeH="0" baseline="0" dirty="0">
                          <a:ln>
                            <a:noFill/>
                          </a:ln>
                          <a:solidFill>
                            <a:schemeClr val="tx1"/>
                          </a:solidFill>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7"/>
                  </a:ext>
                </a:extLst>
              </a:tr>
            </a:tbl>
          </a:graphicData>
        </a:graphic>
      </p:graphicFrame>
      <p:sp>
        <p:nvSpPr>
          <p:cNvPr id="75884" name="AutoShape 108"/>
          <p:cNvSpPr>
            <a:spLocks noChangeArrowheads="1"/>
          </p:cNvSpPr>
          <p:nvPr/>
        </p:nvSpPr>
        <p:spPr bwMode="auto">
          <a:xfrm>
            <a:off x="4211638" y="188913"/>
            <a:ext cx="4608512" cy="2447925"/>
          </a:xfrm>
          <a:prstGeom prst="star16">
            <a:avLst>
              <a:gd name="adj" fmla="val 37500"/>
            </a:avLst>
          </a:prstGeom>
          <a:solidFill>
            <a:srgbClr val="FF99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b="1">
                <a:latin typeface="Arial" pitchFamily="34" charset="0"/>
              </a:rPr>
              <a:t>考虑需要哪些存储结构？</a:t>
            </a:r>
          </a:p>
          <a:p>
            <a:pPr algn="ctr"/>
            <a:r>
              <a:rPr lang="zh-CN" b="1">
                <a:latin typeface="Arial" pitchFamily="34" charset="0"/>
              </a:rPr>
              <a:t>算法如何实现？</a:t>
            </a:r>
          </a:p>
          <a:p>
            <a:pPr algn="ctr"/>
            <a:r>
              <a:rPr lang="zh-CN" b="1">
                <a:latin typeface="Arial" pitchFamily="34" charset="0"/>
              </a:rPr>
              <a:t>循环需要几次？</a:t>
            </a:r>
          </a:p>
          <a:p>
            <a:pPr algn="ctr"/>
            <a:r>
              <a:rPr lang="zh-CN" b="1">
                <a:latin typeface="Arial" pitchFamily="34" charset="0"/>
              </a:rPr>
              <a:t>每次循环做什么工作？</a:t>
            </a:r>
          </a:p>
        </p:txBody>
      </p:sp>
      <p:sp>
        <p:nvSpPr>
          <p:cNvPr id="75885" name="AutoShape 109"/>
          <p:cNvSpPr>
            <a:spLocks noChangeArrowheads="1"/>
          </p:cNvSpPr>
          <p:nvPr/>
        </p:nvSpPr>
        <p:spPr bwMode="auto">
          <a:xfrm>
            <a:off x="3995738" y="188913"/>
            <a:ext cx="4968875" cy="2447925"/>
          </a:xfrm>
          <a:prstGeom prst="star16">
            <a:avLst>
              <a:gd name="adj" fmla="val 38431"/>
            </a:avLst>
          </a:prstGeom>
          <a:solidFill>
            <a:srgbClr val="FF99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000" b="1">
                <a:latin typeface="Arial" pitchFamily="34" charset="0"/>
              </a:rPr>
              <a:t>首先为第一行赋初值；</a:t>
            </a:r>
          </a:p>
          <a:p>
            <a:r>
              <a:rPr lang="zh-CN" sz="2000" b="1">
                <a:latin typeface="Arial" pitchFamily="34" charset="0"/>
              </a:rPr>
              <a:t>循环</a:t>
            </a:r>
            <a:r>
              <a:rPr lang="zh-CN" altLang="zh-CN" sz="2000" b="1">
                <a:latin typeface="Arial" pitchFamily="34" charset="0"/>
              </a:rPr>
              <a:t>n-1</a:t>
            </a:r>
            <a:r>
              <a:rPr lang="zh-CN" sz="2000" b="1">
                <a:latin typeface="Arial" pitchFamily="34" charset="0"/>
              </a:rPr>
              <a:t>次；</a:t>
            </a:r>
          </a:p>
          <a:p>
            <a:r>
              <a:rPr lang="zh-CN" sz="2000" b="1">
                <a:latin typeface="Arial" pitchFamily="34" charset="0"/>
              </a:rPr>
              <a:t>每次根据新加进来的结点修改可以修改的路径，并选择最短的</a:t>
            </a:r>
          </a:p>
        </p:txBody>
      </p:sp>
      <p:cxnSp>
        <p:nvCxnSpPr>
          <p:cNvPr id="75886" name="AutoShape 110"/>
          <p:cNvCxnSpPr>
            <a:cxnSpLocks noChangeShapeType="1"/>
          </p:cNvCxnSpPr>
          <p:nvPr/>
        </p:nvCxnSpPr>
        <p:spPr bwMode="auto">
          <a:xfrm rot="5400000">
            <a:off x="65881" y="1485107"/>
            <a:ext cx="1077913" cy="69850"/>
          </a:xfrm>
          <a:prstGeom prst="curvedConnector3">
            <a:avLst>
              <a:gd name="adj1" fmla="val 53116"/>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87" name="Line 111"/>
          <p:cNvSpPr>
            <a:spLocks noChangeShapeType="1"/>
          </p:cNvSpPr>
          <p:nvPr/>
        </p:nvSpPr>
        <p:spPr bwMode="auto">
          <a:xfrm>
            <a:off x="712788" y="2276475"/>
            <a:ext cx="1223962" cy="0"/>
          </a:xfrm>
          <a:prstGeom prst="line">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88" name="Line 112"/>
          <p:cNvSpPr>
            <a:spLocks noChangeShapeType="1"/>
          </p:cNvSpPr>
          <p:nvPr/>
        </p:nvSpPr>
        <p:spPr bwMode="auto">
          <a:xfrm flipV="1">
            <a:off x="2197100" y="1089025"/>
            <a:ext cx="0" cy="941388"/>
          </a:xfrm>
          <a:prstGeom prst="line">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75889" name="AutoShape 113"/>
          <p:cNvCxnSpPr>
            <a:cxnSpLocks noChangeShapeType="1"/>
          </p:cNvCxnSpPr>
          <p:nvPr/>
        </p:nvCxnSpPr>
        <p:spPr bwMode="auto">
          <a:xfrm rot="16200000">
            <a:off x="2090738" y="-1073150"/>
            <a:ext cx="66675" cy="3311525"/>
          </a:xfrm>
          <a:prstGeom prst="curvedConnector3">
            <a:avLst>
              <a:gd name="adj1" fmla="val 400000"/>
            </a:avLst>
          </a:prstGeom>
          <a:noFill/>
          <a:ln w="28575" cmpd="sng">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0581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8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8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8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8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8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84" grpId="0" animBg="1" autoUpdateAnimBg="0"/>
      <p:bldP spid="75885" grpId="0" animBg="1" autoUpdateAnimBg="0"/>
      <p:bldP spid="75887" grpId="0" animBg="1"/>
      <p:bldP spid="7588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63600" y="1196975"/>
            <a:ext cx="8280400" cy="52322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buClr>
                <a:schemeClr val="accent2"/>
              </a:buClr>
            </a:pPr>
            <a:r>
              <a:rPr lang="zh-CN" sz="2800" b="1" dirty="0">
                <a:solidFill>
                  <a:srgbClr val="CC0000"/>
                </a:solidFill>
                <a:latin typeface="宋体" pitchFamily="2" charset="-122"/>
              </a:rPr>
              <a:t>问题的解向量</a:t>
            </a:r>
            <a:r>
              <a:rPr lang="zh-CN" sz="2800" b="1" dirty="0">
                <a:latin typeface="宋体" pitchFamily="2" charset="-122"/>
              </a:rPr>
              <a:t>：</a:t>
            </a:r>
            <a:r>
              <a:rPr lang="zh-CN" sz="2800" b="1" dirty="0">
                <a:solidFill>
                  <a:srgbClr val="000099"/>
                </a:solidFill>
                <a:latin typeface="宋体" pitchFamily="2" charset="-122"/>
              </a:rPr>
              <a:t>一个</a:t>
            </a:r>
            <a:r>
              <a:rPr lang="zh-CN" altLang="zh-CN" sz="2800" b="1" dirty="0">
                <a:solidFill>
                  <a:srgbClr val="000099"/>
                </a:solidFill>
                <a:latin typeface="宋体" pitchFamily="2" charset="-122"/>
              </a:rPr>
              <a:t>n</a:t>
            </a:r>
            <a:r>
              <a:rPr lang="zh-CN" sz="2800" b="1" dirty="0">
                <a:solidFill>
                  <a:srgbClr val="000099"/>
                </a:solidFill>
                <a:latin typeface="宋体" pitchFamily="2" charset="-122"/>
              </a:rPr>
              <a:t>元式</a:t>
            </a:r>
            <a:r>
              <a:rPr lang="zh-CN" altLang="zh-CN" sz="2800" b="1" dirty="0">
                <a:solidFill>
                  <a:srgbClr val="000099"/>
                </a:solidFill>
                <a:latin typeface="宋体" pitchFamily="2" charset="-122"/>
              </a:rPr>
              <a:t>(x</a:t>
            </a:r>
            <a:r>
              <a:rPr lang="zh-CN" altLang="zh-CN" sz="2800" b="1" baseline="-25000" dirty="0">
                <a:solidFill>
                  <a:srgbClr val="000099"/>
                </a:solidFill>
                <a:latin typeface="宋体" pitchFamily="2" charset="-122"/>
              </a:rPr>
              <a:t>1</a:t>
            </a:r>
            <a:r>
              <a:rPr lang="zh-CN" altLang="zh-CN" sz="2800" b="1" dirty="0">
                <a:solidFill>
                  <a:srgbClr val="000099"/>
                </a:solidFill>
                <a:latin typeface="宋体" pitchFamily="2" charset="-122"/>
              </a:rPr>
              <a:t>,x</a:t>
            </a:r>
            <a:r>
              <a:rPr lang="zh-CN" altLang="zh-CN" sz="2800" baseline="-25000" dirty="0">
                <a:solidFill>
                  <a:srgbClr val="000099"/>
                </a:solidFill>
                <a:latin typeface="宋体" pitchFamily="2" charset="-122"/>
              </a:rPr>
              <a:t>2</a:t>
            </a:r>
            <a:r>
              <a:rPr lang="zh-CN" altLang="zh-CN" sz="2800" b="1" dirty="0">
                <a:solidFill>
                  <a:srgbClr val="000099"/>
                </a:solidFill>
                <a:latin typeface="宋体" pitchFamily="2" charset="-122"/>
              </a:rPr>
              <a:t>,…,x</a:t>
            </a:r>
            <a:r>
              <a:rPr lang="zh-CN" altLang="zh-CN" sz="2800" baseline="-25000" dirty="0">
                <a:solidFill>
                  <a:srgbClr val="000099"/>
                </a:solidFill>
                <a:latin typeface="宋体" pitchFamily="2" charset="-122"/>
              </a:rPr>
              <a:t>n</a:t>
            </a:r>
            <a:r>
              <a:rPr lang="zh-CN" altLang="zh-CN" sz="2800" b="1" dirty="0">
                <a:solidFill>
                  <a:srgbClr val="000099"/>
                </a:solidFill>
                <a:latin typeface="宋体" pitchFamily="2" charset="-122"/>
              </a:rPr>
              <a:t>)</a:t>
            </a:r>
            <a:r>
              <a:rPr lang="zh-CN" sz="2800" b="1" dirty="0">
                <a:solidFill>
                  <a:srgbClr val="000099"/>
                </a:solidFill>
                <a:latin typeface="宋体" pitchFamily="2" charset="-122"/>
              </a:rPr>
              <a:t>的形式。</a:t>
            </a:r>
          </a:p>
          <a:p>
            <a:pPr>
              <a:lnSpc>
                <a:spcPct val="115000"/>
              </a:lnSpc>
              <a:spcBef>
                <a:spcPct val="20000"/>
              </a:spcBef>
              <a:buClr>
                <a:schemeClr val="accent2"/>
              </a:buClr>
              <a:buFontTx/>
              <a:buChar char="•"/>
            </a:pPr>
            <a:r>
              <a:rPr lang="zh-CN" sz="2800" b="1" dirty="0">
                <a:latin typeface="宋体" pitchFamily="2" charset="-122"/>
              </a:rPr>
              <a:t>显约束：对分量</a:t>
            </a:r>
            <a:r>
              <a:rPr lang="zh-CN" altLang="zh-CN" sz="3200" b="1" dirty="0"/>
              <a:t>x</a:t>
            </a:r>
            <a:r>
              <a:rPr lang="zh-CN" altLang="zh-CN" sz="1600" b="1" dirty="0">
                <a:latin typeface="宋体" pitchFamily="2" charset="-122"/>
              </a:rPr>
              <a:t>i</a:t>
            </a:r>
            <a:r>
              <a:rPr lang="zh-CN" sz="2800" b="1" dirty="0">
                <a:latin typeface="宋体" pitchFamily="2" charset="-122"/>
              </a:rPr>
              <a:t>的取值限定。</a:t>
            </a:r>
          </a:p>
          <a:p>
            <a:pPr>
              <a:lnSpc>
                <a:spcPct val="115000"/>
              </a:lnSpc>
              <a:spcBef>
                <a:spcPct val="20000"/>
              </a:spcBef>
              <a:buClr>
                <a:schemeClr val="accent2"/>
              </a:buClr>
              <a:buFontTx/>
              <a:buChar char="•"/>
            </a:pPr>
            <a:r>
              <a:rPr lang="zh-CN" sz="2800" b="1" dirty="0">
                <a:latin typeface="宋体" pitchFamily="2" charset="-122"/>
              </a:rPr>
              <a:t>隐约束：为满足问题的解而对不同分量之间施加的约束。</a:t>
            </a:r>
          </a:p>
          <a:p>
            <a:pPr>
              <a:lnSpc>
                <a:spcPct val="115000"/>
              </a:lnSpc>
              <a:buClr>
                <a:schemeClr val="accent2"/>
              </a:buClr>
              <a:buFontTx/>
              <a:buChar char="•"/>
            </a:pPr>
            <a:r>
              <a:rPr lang="zh-CN" sz="2800" b="1" dirty="0">
                <a:latin typeface="宋体" pitchFamily="2" charset="-122"/>
              </a:rPr>
              <a:t>解空间：</a:t>
            </a:r>
            <a:r>
              <a:rPr lang="zh-CN" sz="2800" b="1" dirty="0"/>
              <a:t>问题的解空间一般用</a:t>
            </a:r>
            <a:r>
              <a:rPr lang="zh-CN" sz="2800" b="1" dirty="0">
                <a:solidFill>
                  <a:srgbClr val="FF3300"/>
                </a:solidFill>
              </a:rPr>
              <a:t>解空间树</a:t>
            </a:r>
            <a:r>
              <a:rPr lang="zh-CN" sz="2800" b="1" dirty="0"/>
              <a:t>（</a:t>
            </a:r>
            <a:r>
              <a:rPr lang="zh-CN" altLang="zh-CN" sz="2800" b="1" dirty="0"/>
              <a:t>Solution Space Trees,</a:t>
            </a:r>
            <a:r>
              <a:rPr lang="zh-CN" sz="2800" b="1" dirty="0"/>
              <a:t>也称状态空间树）的方式组织</a:t>
            </a:r>
            <a:r>
              <a:rPr lang="zh-CN" b="1" dirty="0"/>
              <a:t>，</a:t>
            </a:r>
          </a:p>
          <a:p>
            <a:pPr>
              <a:lnSpc>
                <a:spcPct val="115000"/>
              </a:lnSpc>
              <a:buClr>
                <a:schemeClr val="accent2"/>
              </a:buClr>
            </a:pPr>
            <a:r>
              <a:rPr lang="zh-CN" b="1" dirty="0">
                <a:solidFill>
                  <a:srgbClr val="000099"/>
                </a:solidFill>
              </a:rPr>
              <a:t>     其中，树的根结点位于第</a:t>
            </a:r>
            <a:r>
              <a:rPr lang="zh-CN" altLang="zh-CN" b="1" dirty="0">
                <a:solidFill>
                  <a:srgbClr val="000099"/>
                </a:solidFill>
              </a:rPr>
              <a:t>1</a:t>
            </a:r>
            <a:r>
              <a:rPr lang="zh-CN" b="1" dirty="0">
                <a:solidFill>
                  <a:srgbClr val="000099"/>
                </a:solidFill>
              </a:rPr>
              <a:t>层</a:t>
            </a:r>
            <a:r>
              <a:rPr lang="zh-CN" b="1" dirty="0"/>
              <a:t>，表示搜索的初始状态，</a:t>
            </a:r>
            <a:r>
              <a:rPr lang="zh-CN" b="1" dirty="0">
                <a:solidFill>
                  <a:srgbClr val="006600"/>
                </a:solidFill>
              </a:rPr>
              <a:t>第</a:t>
            </a:r>
            <a:r>
              <a:rPr lang="zh-CN" altLang="zh-CN" b="1" dirty="0">
                <a:solidFill>
                  <a:srgbClr val="006600"/>
                </a:solidFill>
              </a:rPr>
              <a:t>2</a:t>
            </a:r>
            <a:r>
              <a:rPr lang="zh-CN" b="1" dirty="0">
                <a:solidFill>
                  <a:srgbClr val="006600"/>
                </a:solidFill>
              </a:rPr>
              <a:t>层的结点表示对解向量的第一个分量做出选择后到达的状态</a:t>
            </a:r>
            <a:r>
              <a:rPr lang="zh-CN" b="1" dirty="0"/>
              <a:t>，</a:t>
            </a:r>
            <a:r>
              <a:rPr lang="zh-CN" b="1" dirty="0">
                <a:solidFill>
                  <a:srgbClr val="996633"/>
                </a:solidFill>
              </a:rPr>
              <a:t>第</a:t>
            </a:r>
            <a:r>
              <a:rPr lang="zh-CN" altLang="zh-CN" b="1" dirty="0">
                <a:solidFill>
                  <a:srgbClr val="996633"/>
                </a:solidFill>
              </a:rPr>
              <a:t>1</a:t>
            </a:r>
            <a:r>
              <a:rPr lang="zh-CN" b="1" dirty="0">
                <a:solidFill>
                  <a:srgbClr val="996633"/>
                </a:solidFill>
              </a:rPr>
              <a:t>层到第</a:t>
            </a:r>
            <a:r>
              <a:rPr lang="zh-CN" altLang="zh-CN" b="1" dirty="0">
                <a:solidFill>
                  <a:srgbClr val="996633"/>
                </a:solidFill>
              </a:rPr>
              <a:t>2</a:t>
            </a:r>
            <a:r>
              <a:rPr lang="zh-CN" b="1" dirty="0">
                <a:solidFill>
                  <a:srgbClr val="996633"/>
                </a:solidFill>
              </a:rPr>
              <a:t>层的边上标出对第一个分量选择的结果，</a:t>
            </a:r>
            <a:r>
              <a:rPr lang="zh-CN" b="1" dirty="0"/>
              <a:t>依此类推，</a:t>
            </a:r>
            <a:r>
              <a:rPr lang="zh-CN" b="1" dirty="0">
                <a:solidFill>
                  <a:srgbClr val="CC0000"/>
                </a:solidFill>
              </a:rPr>
              <a:t>从树的根结点到叶子结点的路径就构成了解空间的一个可能解。</a:t>
            </a:r>
          </a:p>
          <a:p>
            <a:pPr>
              <a:lnSpc>
                <a:spcPct val="115000"/>
              </a:lnSpc>
              <a:buClr>
                <a:schemeClr val="accent2"/>
              </a:buClr>
              <a:buFontTx/>
              <a:buChar char="•"/>
            </a:pPr>
            <a:endParaRPr lang="zh-CN" altLang="zh-CN" sz="2800" b="1" dirty="0">
              <a:latin typeface="宋体" pitchFamily="2" charset="-122"/>
            </a:endParaRPr>
          </a:p>
        </p:txBody>
      </p:sp>
      <p:sp>
        <p:nvSpPr>
          <p:cNvPr id="84995" name="Text Box 3"/>
          <p:cNvSpPr txBox="1">
            <a:spLocks noChangeArrowheads="1"/>
          </p:cNvSpPr>
          <p:nvPr/>
        </p:nvSpPr>
        <p:spPr bwMode="auto">
          <a:xfrm>
            <a:off x="1042988" y="333375"/>
            <a:ext cx="2808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3600" b="1">
                <a:effectLst>
                  <a:outerShdw blurRad="38100" dist="38100" dir="2700000" algn="tl">
                    <a:srgbClr val="C0C0C0"/>
                  </a:outerShdw>
                </a:effectLst>
              </a:rPr>
              <a:t>回溯法</a:t>
            </a:r>
          </a:p>
        </p:txBody>
      </p:sp>
    </p:spTree>
    <p:extLst>
      <p:ext uri="{BB962C8B-B14F-4D97-AF65-F5344CB8AC3E}">
        <p14:creationId xmlns:p14="http://schemas.microsoft.com/office/powerpoint/2010/main" val="3331376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116013" y="188913"/>
            <a:ext cx="7772400" cy="1143000"/>
          </a:xfrm>
        </p:spPr>
        <p:txBody>
          <a:bodyPr/>
          <a:lstStyle/>
          <a:p>
            <a:r>
              <a:rPr lang="zh-CN" sz="3600" b="1">
                <a:effectLst>
                  <a:outerShdw blurRad="38100" dist="38100" dir="2700000" algn="tl">
                    <a:srgbClr val="C0C0C0"/>
                  </a:outerShdw>
                </a:effectLst>
              </a:rPr>
              <a:t>回溯法的基本思想</a:t>
            </a:r>
          </a:p>
        </p:txBody>
      </p:sp>
      <p:sp>
        <p:nvSpPr>
          <p:cNvPr id="86019" name="Rectangle 3"/>
          <p:cNvSpPr>
            <a:spLocks noGrp="1" noChangeArrowheads="1"/>
          </p:cNvSpPr>
          <p:nvPr>
            <p:ph sz="quarter" idx="1"/>
          </p:nvPr>
        </p:nvSpPr>
        <p:spPr>
          <a:xfrm>
            <a:off x="1042988" y="1341438"/>
            <a:ext cx="7772400" cy="4114800"/>
          </a:xfrm>
        </p:spPr>
        <p:txBody>
          <a:bodyPr>
            <a:normAutofit fontScale="92500" lnSpcReduction="20000"/>
          </a:bodyPr>
          <a:lstStyle/>
          <a:p>
            <a:pPr>
              <a:lnSpc>
                <a:spcPct val="120000"/>
              </a:lnSpc>
            </a:pPr>
            <a:r>
              <a:rPr lang="zh-CN" altLang="zh-CN" sz="2700"/>
              <a:t> </a:t>
            </a:r>
            <a:r>
              <a:rPr lang="zh-CN" sz="2700" b="1"/>
              <a:t>回溯法从</a:t>
            </a:r>
            <a:r>
              <a:rPr lang="zh-CN" sz="2700" b="1">
                <a:solidFill>
                  <a:srgbClr val="006600"/>
                </a:solidFill>
              </a:rPr>
              <a:t>根结点出发</a:t>
            </a:r>
            <a:r>
              <a:rPr lang="zh-CN" sz="2700" b="1"/>
              <a:t>，按照</a:t>
            </a:r>
            <a:r>
              <a:rPr lang="zh-CN" sz="2700" b="1">
                <a:solidFill>
                  <a:srgbClr val="FF5050"/>
                </a:solidFill>
              </a:rPr>
              <a:t>深度优先</a:t>
            </a:r>
            <a:r>
              <a:rPr lang="zh-CN" sz="2700" b="1"/>
              <a:t>策略</a:t>
            </a:r>
            <a:r>
              <a:rPr lang="zh-CN" sz="2700" b="1">
                <a:solidFill>
                  <a:schemeClr val="accent2"/>
                </a:solidFill>
              </a:rPr>
              <a:t>搜索（遍历）解空间树</a:t>
            </a:r>
            <a:r>
              <a:rPr lang="zh-CN" sz="2700" b="1"/>
              <a:t>，搜索满足约束条件的解。</a:t>
            </a:r>
          </a:p>
          <a:p>
            <a:pPr>
              <a:lnSpc>
                <a:spcPct val="120000"/>
              </a:lnSpc>
            </a:pPr>
            <a:r>
              <a:rPr lang="zh-CN" sz="2700" b="1"/>
              <a:t>初始时，根结点成为一个</a:t>
            </a:r>
            <a:r>
              <a:rPr lang="zh-CN" sz="2700" b="1">
                <a:solidFill>
                  <a:srgbClr val="FF5050"/>
                </a:solidFill>
              </a:rPr>
              <a:t>活结点</a:t>
            </a:r>
            <a:r>
              <a:rPr lang="zh-CN" sz="2700" b="1"/>
              <a:t>，同时也称为当前的</a:t>
            </a:r>
            <a:r>
              <a:rPr lang="zh-CN" sz="2700" b="1">
                <a:solidFill>
                  <a:srgbClr val="FF5050"/>
                </a:solidFill>
              </a:rPr>
              <a:t>扩展结点</a:t>
            </a:r>
            <a:r>
              <a:rPr lang="zh-CN" sz="2700" b="1"/>
              <a:t>。在当前扩展结点处，搜索向纵深方向移至一个新结点。这个新结点成为一个新的活结点，并成为当前的扩展结点。如果在当前的扩展结点处不能再向纵深方向移动，则当前的扩展结点就成为一个</a:t>
            </a:r>
            <a:r>
              <a:rPr lang="zh-CN" sz="2700" b="1">
                <a:solidFill>
                  <a:srgbClr val="FF5050"/>
                </a:solidFill>
              </a:rPr>
              <a:t>死结点</a:t>
            </a:r>
            <a:r>
              <a:rPr lang="zh-CN" sz="2700" b="1"/>
              <a:t>（即不再是一个活节点）。此时，应往回移动（回溯）至最近的一个活结点处，并使这个活结点成为当前的扩展结点。</a:t>
            </a:r>
          </a:p>
        </p:txBody>
      </p:sp>
    </p:spTree>
    <p:extLst>
      <p:ext uri="{BB962C8B-B14F-4D97-AF65-F5344CB8AC3E}">
        <p14:creationId xmlns:p14="http://schemas.microsoft.com/office/powerpoint/2010/main" val="145257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0113" y="188913"/>
            <a:ext cx="7772400" cy="1143000"/>
          </a:xfrm>
        </p:spPr>
        <p:txBody>
          <a:bodyPr/>
          <a:lstStyle/>
          <a:p>
            <a:r>
              <a:rPr lang="zh-CN" sz="3600" b="1">
                <a:effectLst>
                  <a:outerShdw blurRad="38100" dist="38100" dir="2700000" algn="tl">
                    <a:srgbClr val="C0C0C0"/>
                  </a:outerShdw>
                </a:effectLst>
              </a:rPr>
              <a:t>回溯法的求解过程</a:t>
            </a:r>
          </a:p>
        </p:txBody>
      </p:sp>
      <p:sp>
        <p:nvSpPr>
          <p:cNvPr id="87043" name="Text Box 3"/>
          <p:cNvSpPr txBox="1">
            <a:spLocks noChangeArrowheads="1"/>
          </p:cNvSpPr>
          <p:nvPr/>
        </p:nvSpPr>
        <p:spPr bwMode="auto">
          <a:xfrm>
            <a:off x="771525" y="1268413"/>
            <a:ext cx="83724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5000"/>
              </a:lnSpc>
            </a:pPr>
            <a:r>
              <a:rPr lang="zh-CN" altLang="zh-CN" sz="2800" b="1" dirty="0">
                <a:latin typeface="微软雅黑" panose="020B0503020204020204" pitchFamily="34" charset="-122"/>
                <a:ea typeface="微软雅黑" panose="020B0503020204020204" pitchFamily="34" charset="-122"/>
              </a:rPr>
              <a:t>(1) </a:t>
            </a:r>
            <a:r>
              <a:rPr lang="zh-CN" sz="2800" b="1" dirty="0">
                <a:latin typeface="微软雅黑" panose="020B0503020204020204" pitchFamily="34" charset="-122"/>
                <a:ea typeface="微软雅黑" panose="020B0503020204020204" pitchFamily="34" charset="-122"/>
              </a:rPr>
              <a:t>针对所给问题，定义问题的解空间；</a:t>
            </a:r>
          </a:p>
          <a:p>
            <a:pPr>
              <a:lnSpc>
                <a:spcPct val="125000"/>
              </a:lnSpc>
            </a:pPr>
            <a:r>
              <a:rPr lang="zh-CN" altLang="zh-CN" sz="2800" b="1" dirty="0">
                <a:latin typeface="微软雅黑" panose="020B0503020204020204" pitchFamily="34" charset="-122"/>
                <a:ea typeface="微软雅黑" panose="020B0503020204020204" pitchFamily="34" charset="-122"/>
              </a:rPr>
              <a:t>(2) </a:t>
            </a:r>
            <a:r>
              <a:rPr lang="zh-CN" sz="2800" b="1" dirty="0">
                <a:latin typeface="微软雅黑" panose="020B0503020204020204" pitchFamily="34" charset="-122"/>
                <a:ea typeface="微软雅黑" panose="020B0503020204020204" pitchFamily="34" charset="-122"/>
              </a:rPr>
              <a:t>确定易于搜索的解空间结构；</a:t>
            </a:r>
          </a:p>
          <a:p>
            <a:pPr>
              <a:lnSpc>
                <a:spcPct val="125000"/>
              </a:lnSpc>
            </a:pPr>
            <a:r>
              <a:rPr lang="zh-CN" altLang="zh-CN" sz="2800" b="1" dirty="0">
                <a:latin typeface="微软雅黑" panose="020B0503020204020204" pitchFamily="34" charset="-122"/>
                <a:ea typeface="微软雅黑" panose="020B0503020204020204" pitchFamily="34" charset="-122"/>
              </a:rPr>
              <a:t>(3) </a:t>
            </a:r>
            <a:r>
              <a:rPr lang="zh-CN" sz="2800" b="1" dirty="0">
                <a:latin typeface="微软雅黑" panose="020B0503020204020204" pitchFamily="34" charset="-122"/>
                <a:ea typeface="微软雅黑" panose="020B0503020204020204" pitchFamily="34" charset="-122"/>
              </a:rPr>
              <a:t>深度优先搜索解空间，并在搜索中用</a:t>
            </a:r>
            <a:r>
              <a:rPr lang="zh-CN" sz="2800" b="1" dirty="0">
                <a:highlight>
                  <a:srgbClr val="FFFF00"/>
                </a:highlight>
                <a:latin typeface="微软雅黑" panose="020B0503020204020204" pitchFamily="34" charset="-122"/>
                <a:ea typeface="微软雅黑" panose="020B0503020204020204" pitchFamily="34" charset="-122"/>
              </a:rPr>
              <a:t>剪枝函数</a:t>
            </a:r>
            <a:r>
              <a:rPr lang="zh-CN" sz="2800" b="1" dirty="0">
                <a:latin typeface="微软雅黑" panose="020B0503020204020204" pitchFamily="34" charset="-122"/>
                <a:ea typeface="微软雅黑" panose="020B0503020204020204" pitchFamily="34" charset="-122"/>
              </a:rPr>
              <a:t>避免无效搜索。</a:t>
            </a:r>
          </a:p>
        </p:txBody>
      </p:sp>
      <p:sp>
        <p:nvSpPr>
          <p:cNvPr id="87044" name="Text Box 4"/>
          <p:cNvSpPr txBox="1">
            <a:spLocks noChangeArrowheads="1"/>
          </p:cNvSpPr>
          <p:nvPr/>
        </p:nvSpPr>
        <p:spPr bwMode="auto">
          <a:xfrm>
            <a:off x="539552" y="4005262"/>
            <a:ext cx="8353425" cy="2333625"/>
          </a:xfrm>
          <a:prstGeom prst="rect">
            <a:avLst/>
          </a:prstGeom>
          <a:solidFill>
            <a:schemeClr val="hlink"/>
          </a:solidFill>
          <a:ln w="50800" cmpd="sng">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buFont typeface="Wingdings" pitchFamily="2" charset="2"/>
              <a:buNone/>
            </a:pPr>
            <a:r>
              <a:rPr lang="zh-CN" b="1">
                <a:latin typeface="Arial" pitchFamily="34" charset="0"/>
              </a:rPr>
              <a:t>需要注意的是，问题的解空间树是虚拟的，并不需要在算法运行时构造一棵真正的树结构。在任何时刻，算法只保存从根结点到当前扩展结点的路径。如果解空间树中从根结点到叶结点的最长路径的长度为</a:t>
            </a:r>
            <a:r>
              <a:rPr lang="zh-CN" altLang="zh-CN" b="1"/>
              <a:t>h(n)</a:t>
            </a:r>
            <a:r>
              <a:rPr lang="zh-CN" b="1">
                <a:latin typeface="Arial" pitchFamily="34" charset="0"/>
              </a:rPr>
              <a:t>，则回溯法所需的计算空间通常为</a:t>
            </a:r>
            <a:r>
              <a:rPr lang="zh-CN" altLang="zh-CN" b="1"/>
              <a:t>O(h(n))</a:t>
            </a:r>
            <a:r>
              <a:rPr lang="zh-CN" b="1">
                <a:latin typeface="Arial" pitchFamily="34" charset="0"/>
              </a:rPr>
              <a:t>。而显式地存储整个解空间则需要</a:t>
            </a:r>
            <a:r>
              <a:rPr lang="zh-CN" altLang="zh-CN" b="1"/>
              <a:t>O(2</a:t>
            </a:r>
            <a:r>
              <a:rPr lang="zh-CN" altLang="zh-CN" b="1" baseline="30000"/>
              <a:t>h(n)</a:t>
            </a:r>
            <a:r>
              <a:rPr lang="zh-CN" altLang="zh-CN" b="1"/>
              <a:t>)</a:t>
            </a:r>
            <a:r>
              <a:rPr lang="zh-CN" b="1">
                <a:latin typeface="Arial" pitchFamily="34" charset="0"/>
              </a:rPr>
              <a:t>或</a:t>
            </a:r>
            <a:r>
              <a:rPr lang="zh-CN" altLang="zh-CN" b="1"/>
              <a:t>O(h(n)!)</a:t>
            </a:r>
            <a:r>
              <a:rPr lang="zh-CN" b="1">
                <a:latin typeface="Arial" pitchFamily="34" charset="0"/>
              </a:rPr>
              <a:t>内存空间。</a:t>
            </a:r>
            <a:endParaRPr lang="zh-CN">
              <a:latin typeface="Arial" pitchFamily="34" charset="0"/>
              <a:ea typeface="楷体_GB2312" pitchFamily="49" charset="-122"/>
            </a:endParaRPr>
          </a:p>
        </p:txBody>
      </p:sp>
    </p:spTree>
    <p:extLst>
      <p:ext uri="{BB962C8B-B14F-4D97-AF65-F5344CB8AC3E}">
        <p14:creationId xmlns:p14="http://schemas.microsoft.com/office/powerpoint/2010/main" val="2381494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linds(horizontal)">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27088" y="115888"/>
            <a:ext cx="7772400" cy="1143000"/>
          </a:xfrm>
        </p:spPr>
        <p:txBody>
          <a:bodyPr/>
          <a:lstStyle/>
          <a:p>
            <a:r>
              <a:rPr lang="zh-CN" sz="3600" b="1">
                <a:effectLst>
                  <a:outerShdw blurRad="38100" dist="38100" dir="2700000" algn="tl">
                    <a:srgbClr val="C0C0C0"/>
                  </a:outerShdw>
                </a:effectLst>
              </a:rPr>
              <a:t>回溯法的基本思想</a:t>
            </a:r>
          </a:p>
        </p:txBody>
      </p:sp>
      <p:sp>
        <p:nvSpPr>
          <p:cNvPr id="88067" name="Rectangle 3"/>
          <p:cNvSpPr>
            <a:spLocks noGrp="1" noChangeArrowheads="1"/>
          </p:cNvSpPr>
          <p:nvPr>
            <p:ph sz="quarter" idx="1"/>
          </p:nvPr>
        </p:nvSpPr>
        <p:spPr>
          <a:xfrm>
            <a:off x="611560" y="1412776"/>
            <a:ext cx="8064500" cy="4968875"/>
          </a:xfrm>
        </p:spPr>
        <p:txBody>
          <a:bodyPr>
            <a:normAutofit/>
          </a:bodyPr>
          <a:lstStyle/>
          <a:p>
            <a:pPr>
              <a:lnSpc>
                <a:spcPct val="110000"/>
              </a:lnSpc>
            </a:pPr>
            <a:r>
              <a:rPr lang="zh-CN" sz="2700" b="1"/>
              <a:t>在搜索过程中，通常采用两种策略避免无效搜索：</a:t>
            </a:r>
          </a:p>
          <a:p>
            <a:pPr>
              <a:lnSpc>
                <a:spcPct val="110000"/>
              </a:lnSpc>
              <a:buFont typeface="Wingdings" pitchFamily="2" charset="2"/>
              <a:buNone/>
            </a:pPr>
            <a:r>
              <a:rPr lang="zh-CN" sz="2700" b="1"/>
              <a:t>（</a:t>
            </a:r>
            <a:r>
              <a:rPr lang="zh-CN" altLang="zh-CN" sz="2700" b="1"/>
              <a:t>1</a:t>
            </a:r>
            <a:r>
              <a:rPr lang="zh-CN" sz="2700" b="1"/>
              <a:t>）用</a:t>
            </a:r>
            <a:r>
              <a:rPr lang="zh-CN" sz="2700" b="1">
                <a:solidFill>
                  <a:srgbClr val="FF3300"/>
                </a:solidFill>
              </a:rPr>
              <a:t>约束条件</a:t>
            </a:r>
            <a:r>
              <a:rPr lang="zh-CN" sz="2700" b="1"/>
              <a:t>剪去得不到可行解的子树；</a:t>
            </a:r>
          </a:p>
          <a:p>
            <a:pPr>
              <a:lnSpc>
                <a:spcPct val="110000"/>
              </a:lnSpc>
              <a:buFont typeface="Wingdings" pitchFamily="2" charset="2"/>
              <a:buNone/>
            </a:pPr>
            <a:r>
              <a:rPr lang="zh-CN" sz="2700" b="1"/>
              <a:t>（</a:t>
            </a:r>
            <a:r>
              <a:rPr lang="zh-CN" altLang="zh-CN" sz="2700" b="1"/>
              <a:t>2</a:t>
            </a:r>
            <a:r>
              <a:rPr lang="zh-CN" sz="2700" b="1"/>
              <a:t>）用</a:t>
            </a:r>
            <a:r>
              <a:rPr lang="zh-CN" sz="2700" b="1">
                <a:solidFill>
                  <a:srgbClr val="FF3300"/>
                </a:solidFill>
              </a:rPr>
              <a:t>限界函数</a:t>
            </a:r>
            <a:r>
              <a:rPr lang="zh-CN" sz="2700" b="1"/>
              <a:t>剪去得不到最优解的子树。</a:t>
            </a:r>
          </a:p>
          <a:p>
            <a:pPr>
              <a:lnSpc>
                <a:spcPct val="110000"/>
              </a:lnSpc>
              <a:buFont typeface="Wingdings" pitchFamily="2" charset="2"/>
              <a:buNone/>
            </a:pPr>
            <a:r>
              <a:rPr lang="zh-CN" sz="2700" b="1"/>
              <a:t>  这两类函数统称为</a:t>
            </a:r>
            <a:r>
              <a:rPr lang="zh-CN" sz="2700" b="1">
                <a:solidFill>
                  <a:srgbClr val="FF3300"/>
                </a:solidFill>
              </a:rPr>
              <a:t>剪枝函数</a:t>
            </a:r>
            <a:r>
              <a:rPr lang="zh-CN" sz="2700" b="1">
                <a:latin typeface="Times New Roman" pitchFamily="18" charset="0"/>
              </a:rPr>
              <a:t>（</a:t>
            </a:r>
            <a:r>
              <a:rPr lang="zh-CN" altLang="zh-CN" sz="2700" b="1">
                <a:latin typeface="Times New Roman" pitchFamily="18" charset="0"/>
              </a:rPr>
              <a:t>Pruning Function</a:t>
            </a:r>
            <a:r>
              <a:rPr lang="zh-CN" sz="2700" b="1">
                <a:latin typeface="Times New Roman" pitchFamily="18" charset="0"/>
              </a:rPr>
              <a:t>）</a:t>
            </a:r>
            <a:r>
              <a:rPr lang="zh-CN" sz="2700" b="1"/>
              <a:t>。</a:t>
            </a:r>
          </a:p>
          <a:p>
            <a:pPr>
              <a:lnSpc>
                <a:spcPct val="110000"/>
              </a:lnSpc>
            </a:pPr>
            <a:r>
              <a:rPr lang="zh-CN" sz="2700" b="1"/>
              <a:t>在搜索至树中任一结点时，先判断该结点对应的部分解是否满足</a:t>
            </a:r>
            <a:r>
              <a:rPr lang="zh-CN" sz="2700" b="1">
                <a:solidFill>
                  <a:srgbClr val="FF3300"/>
                </a:solidFill>
              </a:rPr>
              <a:t>约束条件</a:t>
            </a:r>
            <a:r>
              <a:rPr lang="zh-CN" sz="2700" b="1"/>
              <a:t>，或者是否超出</a:t>
            </a:r>
            <a:r>
              <a:rPr lang="zh-CN" sz="2700" b="1">
                <a:solidFill>
                  <a:srgbClr val="FF3300"/>
                </a:solidFill>
              </a:rPr>
              <a:t>限界函数</a:t>
            </a:r>
            <a:r>
              <a:rPr lang="zh-CN" sz="2700" b="1"/>
              <a:t>的界，也就是判断该结点是否</a:t>
            </a:r>
            <a:r>
              <a:rPr lang="zh-CN" sz="2700" b="1">
                <a:solidFill>
                  <a:srgbClr val="FF3300"/>
                </a:solidFill>
              </a:rPr>
              <a:t>包含</a:t>
            </a:r>
            <a:r>
              <a:rPr lang="zh-CN" sz="2700" b="1"/>
              <a:t>问题的（最优）解，如果肯定不包含，则跳过对以该结点为根的子树的搜索，即所谓</a:t>
            </a:r>
            <a:r>
              <a:rPr lang="zh-CN" sz="2700" b="1">
                <a:solidFill>
                  <a:srgbClr val="FF3300"/>
                </a:solidFill>
              </a:rPr>
              <a:t>剪枝</a:t>
            </a:r>
            <a:r>
              <a:rPr lang="zh-CN" sz="2700" b="1">
                <a:latin typeface="Times New Roman" pitchFamily="18" charset="0"/>
              </a:rPr>
              <a:t>（</a:t>
            </a:r>
            <a:r>
              <a:rPr lang="zh-CN" altLang="zh-CN" sz="2700" b="1">
                <a:latin typeface="Times New Roman" pitchFamily="18" charset="0"/>
              </a:rPr>
              <a:t>Pruning</a:t>
            </a:r>
            <a:r>
              <a:rPr lang="zh-CN" sz="2700" b="1">
                <a:latin typeface="Times New Roman" pitchFamily="18" charset="0"/>
              </a:rPr>
              <a:t>）</a:t>
            </a:r>
            <a:r>
              <a:rPr lang="zh-CN" sz="2700" b="1"/>
              <a:t>；否则，进入以该结点为根的子树，继续按照深度优先策略搜索。</a:t>
            </a:r>
          </a:p>
        </p:txBody>
      </p:sp>
    </p:spTree>
    <p:extLst>
      <p:ext uri="{BB962C8B-B14F-4D97-AF65-F5344CB8AC3E}">
        <p14:creationId xmlns:p14="http://schemas.microsoft.com/office/powerpoint/2010/main" val="243497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9" name="Rectangle 3"/>
          <p:cNvSpPr>
            <a:spLocks noChangeArrowheads="1"/>
          </p:cNvSpPr>
          <p:nvPr/>
        </p:nvSpPr>
        <p:spPr bwMode="auto">
          <a:xfrm>
            <a:off x="1104467" y="4149080"/>
            <a:ext cx="7561262"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accent1"/>
              </a:buClr>
              <a:buSzPct val="80000"/>
              <a:buFont typeface="Wingdings" pitchFamily="2" charset="2"/>
              <a:buNone/>
            </a:pPr>
            <a:r>
              <a:rPr lang="zh-CN" altLang="zh-CN" dirty="0"/>
              <a:t>     </a:t>
            </a:r>
            <a:r>
              <a:rPr lang="zh-CN" sz="2800" b="1" dirty="0"/>
              <a:t>一般只考虑三种情况下的时间性</a:t>
            </a:r>
            <a:r>
              <a:rPr lang="zh-CN" altLang="zh-CN" sz="2800" b="1" dirty="0"/>
              <a:t>:</a:t>
            </a:r>
            <a:r>
              <a:rPr lang="zh-CN" sz="2800" b="1" dirty="0"/>
              <a:t>最坏情况、最好情况和平均情况下的复杂性，分别记为</a:t>
            </a:r>
            <a:r>
              <a:rPr lang="zh-CN" altLang="zh-CN" sz="2800" b="1" dirty="0"/>
              <a:t>Tmax(n)</a:t>
            </a:r>
            <a:r>
              <a:rPr lang="zh-CN" sz="2800" b="1" dirty="0"/>
              <a:t>、 </a:t>
            </a:r>
            <a:r>
              <a:rPr lang="zh-CN" altLang="zh-CN" sz="2800" b="1" dirty="0"/>
              <a:t>Tmin(n)</a:t>
            </a:r>
            <a:r>
              <a:rPr lang="zh-CN" sz="2800" b="1" dirty="0"/>
              <a:t>和</a:t>
            </a:r>
            <a:r>
              <a:rPr lang="zh-CN" altLang="zh-CN" sz="2800" b="1" dirty="0"/>
              <a:t>Tavg(n)</a:t>
            </a:r>
          </a:p>
        </p:txBody>
      </p:sp>
      <p:sp>
        <p:nvSpPr>
          <p:cNvPr id="9220" name="Rectangle 4"/>
          <p:cNvSpPr>
            <a:spLocks noChangeArrowheads="1"/>
          </p:cNvSpPr>
          <p:nvPr/>
        </p:nvSpPr>
        <p:spPr bwMode="auto">
          <a:xfrm>
            <a:off x="971600" y="1124744"/>
            <a:ext cx="7037388" cy="253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ts val="600"/>
              </a:spcBef>
              <a:buClr>
                <a:schemeClr val="accent1"/>
              </a:buClr>
              <a:buSzPct val="70000"/>
              <a:buFont typeface="Wingdings" pitchFamily="2" charset="2"/>
              <a:buChar char=""/>
            </a:pPr>
            <a:r>
              <a:rPr lang="zh-CN" sz="3600" b="1" dirty="0">
                <a:ea typeface="黑体" pitchFamily="49" charset="-122"/>
              </a:rPr>
              <a:t>算法复杂性</a:t>
            </a:r>
          </a:p>
          <a:p>
            <a:pPr>
              <a:lnSpc>
                <a:spcPct val="150000"/>
              </a:lnSpc>
              <a:spcBef>
                <a:spcPts val="600"/>
              </a:spcBef>
              <a:buClr>
                <a:schemeClr val="accent1"/>
              </a:buClr>
              <a:buSzPct val="70000"/>
              <a:buFont typeface="Wingdings" pitchFamily="2" charset="2"/>
              <a:buNone/>
            </a:pPr>
            <a:r>
              <a:rPr lang="zh-CN" sz="3200" b="1" dirty="0"/>
              <a:t>                    </a:t>
            </a:r>
            <a:r>
              <a:rPr lang="zh-CN" altLang="zh-CN" sz="3200" b="1" dirty="0"/>
              <a:t>= </a:t>
            </a:r>
            <a:r>
              <a:rPr lang="zh-CN" sz="3200" b="1" dirty="0">
                <a:solidFill>
                  <a:srgbClr val="008000"/>
                </a:solidFill>
              </a:rPr>
              <a:t>算法所需要的计算机资源</a:t>
            </a:r>
          </a:p>
          <a:p>
            <a:pPr>
              <a:lnSpc>
                <a:spcPct val="150000"/>
              </a:lnSpc>
              <a:spcBef>
                <a:spcPts val="600"/>
              </a:spcBef>
              <a:buClr>
                <a:schemeClr val="accent1"/>
              </a:buClr>
              <a:buSzPct val="70000"/>
              <a:buFont typeface="Wingdings" pitchFamily="2" charset="2"/>
              <a:buNone/>
            </a:pPr>
            <a:r>
              <a:rPr lang="zh-CN" sz="3200" b="1" dirty="0"/>
              <a:t>                    </a:t>
            </a:r>
            <a:r>
              <a:rPr lang="zh-CN" altLang="zh-CN" sz="3200" b="1" dirty="0"/>
              <a:t>=</a:t>
            </a:r>
            <a:r>
              <a:rPr lang="zh-CN" sz="3200" b="1" dirty="0">
                <a:solidFill>
                  <a:srgbClr val="FF3300"/>
                </a:solidFill>
              </a:rPr>
              <a:t>时间复杂性</a:t>
            </a:r>
            <a:r>
              <a:rPr lang="zh-CN" altLang="zh-CN" sz="3200" b="1" dirty="0"/>
              <a:t>+</a:t>
            </a:r>
            <a:r>
              <a:rPr lang="zh-CN" sz="3200" b="1" dirty="0">
                <a:solidFill>
                  <a:srgbClr val="FF3300"/>
                </a:solidFill>
              </a:rPr>
              <a:t>空间复杂性</a:t>
            </a:r>
          </a:p>
        </p:txBody>
      </p:sp>
    </p:spTree>
    <p:extLst>
      <p:ext uri="{BB962C8B-B14F-4D97-AF65-F5344CB8AC3E}">
        <p14:creationId xmlns:p14="http://schemas.microsoft.com/office/powerpoint/2010/main" val="76445461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42988" y="260350"/>
            <a:ext cx="7772400" cy="1143000"/>
          </a:xfrm>
        </p:spPr>
        <p:txBody>
          <a:bodyPr/>
          <a:lstStyle/>
          <a:p>
            <a:r>
              <a:rPr lang="zh-CN" sz="3600" b="1">
                <a:effectLst>
                  <a:outerShdw blurRad="38100" dist="38100" dir="2700000" algn="tl">
                    <a:srgbClr val="C0C0C0"/>
                  </a:outerShdw>
                </a:effectLst>
              </a:rPr>
              <a:t>子集树与排列树</a:t>
            </a:r>
          </a:p>
        </p:txBody>
      </p:sp>
      <p:sp>
        <p:nvSpPr>
          <p:cNvPr id="90115" name="Rectangle 3"/>
          <p:cNvSpPr>
            <a:spLocks noGrp="1" noChangeArrowheads="1"/>
          </p:cNvSpPr>
          <p:nvPr>
            <p:ph sz="quarter" idx="1"/>
          </p:nvPr>
        </p:nvSpPr>
        <p:spPr>
          <a:xfrm>
            <a:off x="1150938" y="1628775"/>
            <a:ext cx="7993062" cy="4968875"/>
          </a:xfrm>
        </p:spPr>
        <p:txBody>
          <a:bodyPr/>
          <a:lstStyle/>
          <a:p>
            <a:pPr>
              <a:lnSpc>
                <a:spcPct val="125000"/>
              </a:lnSpc>
              <a:spcBef>
                <a:spcPct val="40000"/>
              </a:spcBef>
              <a:spcAft>
                <a:spcPct val="35000"/>
              </a:spcAft>
            </a:pPr>
            <a:r>
              <a:rPr lang="zh-CN" sz="2800" b="1"/>
              <a:t>当所给问题是从</a:t>
            </a:r>
            <a:r>
              <a:rPr lang="zh-CN" altLang="zh-CN" sz="2800" b="1"/>
              <a:t>n</a:t>
            </a:r>
            <a:r>
              <a:rPr lang="zh-CN" sz="2800" b="1"/>
              <a:t>个元素的集合</a:t>
            </a:r>
            <a:r>
              <a:rPr lang="zh-CN" altLang="zh-CN" sz="2800" b="1"/>
              <a:t>S</a:t>
            </a:r>
            <a:r>
              <a:rPr lang="zh-CN" sz="2800" b="1"/>
              <a:t>中找出满足某种性质的</a:t>
            </a:r>
            <a:r>
              <a:rPr lang="zh-CN" sz="2800" b="1">
                <a:solidFill>
                  <a:srgbClr val="CC0000"/>
                </a:solidFill>
              </a:rPr>
              <a:t>子集</a:t>
            </a:r>
            <a:r>
              <a:rPr lang="zh-CN" sz="2800" b="1"/>
              <a:t>时，解空间为</a:t>
            </a:r>
            <a:r>
              <a:rPr lang="zh-CN" sz="2800" b="1">
                <a:solidFill>
                  <a:srgbClr val="CC0000"/>
                </a:solidFill>
              </a:rPr>
              <a:t>子集树</a:t>
            </a:r>
            <a:r>
              <a:rPr lang="zh-CN" sz="2800" b="1"/>
              <a:t>。 </a:t>
            </a:r>
          </a:p>
          <a:p>
            <a:pPr>
              <a:lnSpc>
                <a:spcPct val="125000"/>
              </a:lnSpc>
              <a:spcBef>
                <a:spcPct val="40000"/>
              </a:spcBef>
              <a:spcAft>
                <a:spcPct val="35000"/>
              </a:spcAft>
            </a:pPr>
            <a:r>
              <a:rPr lang="zh-CN" sz="2800" b="1"/>
              <a:t>  当所给问题是从</a:t>
            </a:r>
            <a:r>
              <a:rPr lang="zh-CN" altLang="zh-CN" sz="2800" b="1"/>
              <a:t>n</a:t>
            </a:r>
            <a:r>
              <a:rPr lang="zh-CN" sz="2800" b="1"/>
              <a:t>个元素的集合</a:t>
            </a:r>
            <a:r>
              <a:rPr lang="zh-CN" altLang="zh-CN" sz="2800" b="1"/>
              <a:t>S</a:t>
            </a:r>
            <a:r>
              <a:rPr lang="zh-CN" sz="2800" b="1"/>
              <a:t>中找出满足某种性质的</a:t>
            </a:r>
            <a:r>
              <a:rPr lang="zh-CN" sz="2800" b="1">
                <a:solidFill>
                  <a:srgbClr val="CC0000"/>
                </a:solidFill>
              </a:rPr>
              <a:t>排列</a:t>
            </a:r>
            <a:r>
              <a:rPr lang="zh-CN" sz="2800" b="1"/>
              <a:t>时，解空间为</a:t>
            </a:r>
            <a:r>
              <a:rPr lang="zh-CN" sz="2800" b="1">
                <a:solidFill>
                  <a:srgbClr val="CC0000"/>
                </a:solidFill>
              </a:rPr>
              <a:t>排列树</a:t>
            </a:r>
            <a:r>
              <a:rPr lang="zh-CN" sz="2800" b="1"/>
              <a:t>。</a:t>
            </a:r>
          </a:p>
        </p:txBody>
      </p:sp>
    </p:spTree>
    <p:extLst>
      <p:ext uri="{BB962C8B-B14F-4D97-AF65-F5344CB8AC3E}">
        <p14:creationId xmlns:p14="http://schemas.microsoft.com/office/powerpoint/2010/main" val="781390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88772" name="Rectangle 4"/>
          <p:cNvSpPr>
            <a:spLocks noChangeArrowheads="1"/>
          </p:cNvSpPr>
          <p:nvPr/>
        </p:nvSpPr>
        <p:spPr bwMode="auto">
          <a:xfrm>
            <a:off x="323850" y="26035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Verdana" panose="020B0604030504040204" pitchFamily="34" charset="0"/>
                <a:ea typeface="宋体" panose="02010600030101010101" pitchFamily="2" charset="-122"/>
              </a:defRPr>
            </a:lvl1pPr>
            <a:lvl2pPr>
              <a:defRPr sz="3800">
                <a:solidFill>
                  <a:schemeClr val="tx2"/>
                </a:solidFill>
                <a:latin typeface="Verdana" panose="020B0604030504040204" pitchFamily="34" charset="0"/>
                <a:ea typeface="宋体" panose="02010600030101010101" pitchFamily="2" charset="-122"/>
              </a:defRPr>
            </a:lvl2pPr>
            <a:lvl3pPr>
              <a:defRPr sz="3800">
                <a:solidFill>
                  <a:schemeClr val="tx2"/>
                </a:solidFill>
                <a:latin typeface="Verdana" panose="020B0604030504040204" pitchFamily="34" charset="0"/>
                <a:ea typeface="宋体" panose="02010600030101010101" pitchFamily="2" charset="-122"/>
              </a:defRPr>
            </a:lvl3pPr>
            <a:lvl4pPr>
              <a:defRPr sz="3800">
                <a:solidFill>
                  <a:schemeClr val="tx2"/>
                </a:solidFill>
                <a:latin typeface="Verdana" panose="020B0604030504040204" pitchFamily="34" charset="0"/>
                <a:ea typeface="宋体" panose="02010600030101010101" pitchFamily="2" charset="-122"/>
              </a:defRPr>
            </a:lvl4pPr>
            <a:lvl5pPr>
              <a:defRPr sz="38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zh-CN" altLang="en-US" sz="3600" dirty="0">
                <a:effectLst>
                  <a:outerShdw blurRad="38100" dist="38100" dir="2700000" algn="tl">
                    <a:srgbClr val="C0C0C0"/>
                  </a:outerShdw>
                </a:effectLst>
                <a:ea typeface="黑体" panose="02010609060101010101" pitchFamily="49" charset="-122"/>
              </a:rPr>
              <a:t>子集树与排列树</a:t>
            </a:r>
          </a:p>
        </p:txBody>
      </p:sp>
      <p:pic>
        <p:nvPicPr>
          <p:cNvPr id="288773" name="Picture 5" descr="t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774" name="Picture 6" descr="t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765175"/>
            <a:ext cx="3168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5" name="Text Box 7"/>
          <p:cNvSpPr txBox="1">
            <a:spLocks noChangeArrowheads="1"/>
          </p:cNvSpPr>
          <p:nvPr/>
        </p:nvSpPr>
        <p:spPr bwMode="auto">
          <a:xfrm>
            <a:off x="168275" y="3141663"/>
            <a:ext cx="406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b="1">
                <a:latin typeface="Arial" panose="020B0604020202020204" pitchFamily="34" charset="0"/>
                <a:ea typeface="楷体_GB2312" pitchFamily="49" charset="-122"/>
              </a:rPr>
              <a:t>遍历</a:t>
            </a:r>
            <a:r>
              <a:rPr lang="zh-CN" altLang="en-US" sz="2400" b="1" u="sng">
                <a:latin typeface="Arial" panose="020B0604020202020204" pitchFamily="34" charset="0"/>
                <a:ea typeface="楷体_GB2312" pitchFamily="49" charset="-122"/>
              </a:rPr>
              <a:t>子集树</a:t>
            </a:r>
            <a:r>
              <a:rPr lang="zh-CN" altLang="en-US" sz="2400" b="1">
                <a:latin typeface="Arial" panose="020B0604020202020204" pitchFamily="34" charset="0"/>
                <a:ea typeface="楷体_GB2312" pitchFamily="49" charset="-122"/>
              </a:rPr>
              <a:t>需</a:t>
            </a:r>
            <a:r>
              <a:rPr lang="en-US" altLang="zh-CN" sz="2400" b="1">
                <a:solidFill>
                  <a:srgbClr val="FF3300"/>
                </a:solidFill>
                <a:latin typeface="Arial" panose="020B0604020202020204" pitchFamily="34" charset="0"/>
                <a:ea typeface="楷体_GB2312" pitchFamily="49" charset="-122"/>
              </a:rPr>
              <a:t>O(2</a:t>
            </a:r>
            <a:r>
              <a:rPr lang="en-US" altLang="zh-CN" sz="2400" b="1" baseline="30000">
                <a:solidFill>
                  <a:srgbClr val="FF3300"/>
                </a:solidFill>
                <a:latin typeface="Arial" panose="020B0604020202020204" pitchFamily="34" charset="0"/>
                <a:ea typeface="楷体_GB2312" pitchFamily="49" charset="-122"/>
              </a:rPr>
              <a:t>n</a:t>
            </a:r>
            <a:r>
              <a:rPr lang="en-US" altLang="zh-CN" sz="2400" b="1">
                <a:solidFill>
                  <a:srgbClr val="FF3300"/>
                </a:solidFill>
                <a:latin typeface="Arial" panose="020B0604020202020204" pitchFamily="34" charset="0"/>
                <a:ea typeface="楷体_GB2312" pitchFamily="49" charset="-122"/>
              </a:rPr>
              <a:t>)</a:t>
            </a:r>
            <a:r>
              <a:rPr lang="zh-CN" altLang="en-US" sz="2400" b="1">
                <a:latin typeface="Arial" panose="020B0604020202020204" pitchFamily="34" charset="0"/>
                <a:ea typeface="楷体_GB2312" pitchFamily="49" charset="-122"/>
              </a:rPr>
              <a:t>计算时间</a:t>
            </a:r>
            <a:r>
              <a:rPr lang="zh-CN" altLang="en-US" sz="2400">
                <a:latin typeface="Arial" panose="020B0604020202020204" pitchFamily="34" charset="0"/>
                <a:ea typeface="楷体_GB2312" pitchFamily="49" charset="-122"/>
              </a:rPr>
              <a:t> </a:t>
            </a:r>
          </a:p>
        </p:txBody>
      </p:sp>
      <p:sp>
        <p:nvSpPr>
          <p:cNvPr id="288776" name="Text Box 8"/>
          <p:cNvSpPr txBox="1">
            <a:spLocks noChangeArrowheads="1"/>
          </p:cNvSpPr>
          <p:nvPr/>
        </p:nvSpPr>
        <p:spPr bwMode="auto">
          <a:xfrm>
            <a:off x="4803775" y="3141663"/>
            <a:ext cx="436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2400" b="1">
                <a:latin typeface="Arial" panose="020B0604020202020204" pitchFamily="34" charset="0"/>
                <a:ea typeface="楷体_GB2312" pitchFamily="49" charset="-122"/>
              </a:rPr>
              <a:t>遍历</a:t>
            </a:r>
            <a:r>
              <a:rPr lang="zh-CN" altLang="en-US" sz="2400" b="1" u="sng">
                <a:latin typeface="Arial" panose="020B0604020202020204" pitchFamily="34" charset="0"/>
                <a:ea typeface="楷体_GB2312" pitchFamily="49" charset="-122"/>
              </a:rPr>
              <a:t>排列树</a:t>
            </a:r>
            <a:r>
              <a:rPr lang="zh-CN" altLang="en-US" sz="2400" b="1">
                <a:latin typeface="Arial" panose="020B0604020202020204" pitchFamily="34" charset="0"/>
                <a:ea typeface="楷体_GB2312" pitchFamily="49" charset="-122"/>
              </a:rPr>
              <a:t>需要</a:t>
            </a:r>
            <a:r>
              <a:rPr lang="en-US" altLang="zh-CN" sz="2400" b="1">
                <a:solidFill>
                  <a:srgbClr val="FF3300"/>
                </a:solidFill>
                <a:latin typeface="Arial" panose="020B0604020202020204" pitchFamily="34" charset="0"/>
                <a:ea typeface="楷体_GB2312" pitchFamily="49" charset="-122"/>
              </a:rPr>
              <a:t>O(n!)</a:t>
            </a:r>
            <a:r>
              <a:rPr lang="zh-CN" altLang="en-US" sz="2400" b="1">
                <a:latin typeface="Arial" panose="020B0604020202020204" pitchFamily="34" charset="0"/>
                <a:ea typeface="楷体_GB2312" pitchFamily="49" charset="-122"/>
              </a:rPr>
              <a:t>计算时间</a:t>
            </a:r>
            <a:r>
              <a:rPr lang="zh-CN" altLang="en-US" sz="2400">
                <a:latin typeface="Arial" panose="020B0604020202020204" pitchFamily="34" charset="0"/>
                <a:ea typeface="楷体_GB2312" pitchFamily="49" charset="-122"/>
              </a:rPr>
              <a:t> </a:t>
            </a:r>
          </a:p>
        </p:txBody>
      </p:sp>
      <p:sp>
        <p:nvSpPr>
          <p:cNvPr id="288777" name="Text Box 9"/>
          <p:cNvSpPr txBox="1">
            <a:spLocks noChangeArrowheads="1"/>
          </p:cNvSpPr>
          <p:nvPr/>
        </p:nvSpPr>
        <p:spPr bwMode="auto">
          <a:xfrm>
            <a:off x="395288" y="3670300"/>
            <a:ext cx="36449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b="1">
                <a:latin typeface="Arial" panose="020B0604020202020204" pitchFamily="34" charset="0"/>
                <a:ea typeface="楷体_GB2312" pitchFamily="49" charset="-122"/>
              </a:rPr>
              <a:t>void backtrack (int t)</a:t>
            </a:r>
          </a:p>
          <a:p>
            <a:r>
              <a:rPr lang="en-US" altLang="zh-CN" b="1">
                <a:latin typeface="Arial" panose="020B0604020202020204" pitchFamily="34" charset="0"/>
                <a:ea typeface="楷体_GB2312" pitchFamily="49" charset="-122"/>
              </a:rPr>
              <a:t>{</a:t>
            </a:r>
          </a:p>
          <a:p>
            <a:r>
              <a:rPr lang="en-US" altLang="zh-CN" b="1">
                <a:latin typeface="Arial" panose="020B0604020202020204" pitchFamily="34" charset="0"/>
                <a:ea typeface="楷体_GB2312" pitchFamily="49" charset="-122"/>
              </a:rPr>
              <a:t>  if (t&gt;n) output(x);</a:t>
            </a:r>
          </a:p>
          <a:p>
            <a:r>
              <a:rPr lang="en-US" altLang="zh-CN" b="1">
                <a:latin typeface="Arial" panose="020B0604020202020204" pitchFamily="34" charset="0"/>
                <a:ea typeface="楷体_GB2312" pitchFamily="49" charset="-122"/>
              </a:rPr>
              <a:t>    else</a:t>
            </a:r>
          </a:p>
          <a:p>
            <a:r>
              <a:rPr lang="en-US" altLang="zh-CN" b="1">
                <a:latin typeface="Arial" panose="020B0604020202020204" pitchFamily="34" charset="0"/>
                <a:ea typeface="楷体_GB2312" pitchFamily="49" charset="-122"/>
              </a:rPr>
              <a:t>      for (int i=0;i&lt;=1;i++) {</a:t>
            </a:r>
          </a:p>
          <a:p>
            <a:r>
              <a:rPr lang="en-US" altLang="zh-CN" b="1">
                <a:latin typeface="Arial" panose="020B0604020202020204" pitchFamily="34" charset="0"/>
                <a:ea typeface="楷体_GB2312" pitchFamily="49" charset="-122"/>
              </a:rPr>
              <a:t>        x[t]=i;</a:t>
            </a:r>
          </a:p>
          <a:p>
            <a:r>
              <a:rPr lang="en-US" altLang="zh-CN" b="1">
                <a:latin typeface="Arial" panose="020B0604020202020204" pitchFamily="34" charset="0"/>
                <a:ea typeface="楷体_GB2312" pitchFamily="49" charset="-122"/>
              </a:rPr>
              <a:t>        if (legal(t)) backtrack(t+1); }</a:t>
            </a:r>
          </a:p>
          <a:p>
            <a:r>
              <a:rPr lang="en-US" altLang="zh-CN" b="1">
                <a:latin typeface="Arial" panose="020B0604020202020204" pitchFamily="34" charset="0"/>
                <a:ea typeface="楷体_GB2312" pitchFamily="49" charset="-122"/>
              </a:rPr>
              <a:t>}</a:t>
            </a:r>
            <a:endParaRPr lang="zh-CN" altLang="en-US" b="1">
              <a:latin typeface="Arial" panose="020B0604020202020204" pitchFamily="34" charset="0"/>
              <a:ea typeface="楷体_GB2312" pitchFamily="49" charset="-122"/>
            </a:endParaRPr>
          </a:p>
        </p:txBody>
      </p:sp>
      <p:sp>
        <p:nvSpPr>
          <p:cNvPr id="288778" name="Text Box 10"/>
          <p:cNvSpPr txBox="1">
            <a:spLocks noChangeArrowheads="1"/>
          </p:cNvSpPr>
          <p:nvPr/>
        </p:nvSpPr>
        <p:spPr bwMode="auto">
          <a:xfrm>
            <a:off x="5219700" y="3525838"/>
            <a:ext cx="34925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b="1" dirty="0">
                <a:latin typeface="Arial" panose="020B0604020202020204" pitchFamily="34" charset="0"/>
                <a:ea typeface="楷体_GB2312" pitchFamily="49" charset="-122"/>
              </a:rPr>
              <a:t>void backtrack (</a:t>
            </a:r>
            <a:r>
              <a:rPr lang="en-US" altLang="zh-CN" b="1" dirty="0" err="1">
                <a:latin typeface="Arial" panose="020B0604020202020204" pitchFamily="34" charset="0"/>
                <a:ea typeface="楷体_GB2312" pitchFamily="49" charset="-122"/>
              </a:rPr>
              <a:t>int</a:t>
            </a:r>
            <a:r>
              <a:rPr lang="en-US" altLang="zh-CN" b="1" dirty="0">
                <a:latin typeface="Arial" panose="020B0604020202020204" pitchFamily="34" charset="0"/>
                <a:ea typeface="楷体_GB2312" pitchFamily="49" charset="-122"/>
              </a:rPr>
              <a:t> t)</a:t>
            </a:r>
          </a:p>
          <a:p>
            <a:r>
              <a:rPr lang="en-US" altLang="zh-CN" b="1" dirty="0">
                <a:latin typeface="Arial" panose="020B0604020202020204" pitchFamily="34" charset="0"/>
                <a:ea typeface="楷体_GB2312" pitchFamily="49" charset="-122"/>
              </a:rPr>
              <a:t>{</a:t>
            </a:r>
          </a:p>
          <a:p>
            <a:r>
              <a:rPr lang="en-US" altLang="zh-CN" b="1" dirty="0">
                <a:latin typeface="Arial" panose="020B0604020202020204" pitchFamily="34" charset="0"/>
                <a:ea typeface="楷体_GB2312" pitchFamily="49" charset="-122"/>
              </a:rPr>
              <a:t>  if (t&gt;n) output(x);</a:t>
            </a:r>
          </a:p>
          <a:p>
            <a:r>
              <a:rPr lang="en-US" altLang="zh-CN" b="1" dirty="0">
                <a:latin typeface="Arial" panose="020B0604020202020204" pitchFamily="34" charset="0"/>
                <a:ea typeface="楷体_GB2312" pitchFamily="49" charset="-122"/>
              </a:rPr>
              <a:t>    else</a:t>
            </a:r>
          </a:p>
          <a:p>
            <a:r>
              <a:rPr lang="en-US" altLang="zh-CN" b="1" dirty="0">
                <a:latin typeface="Arial" panose="020B0604020202020204" pitchFamily="34" charset="0"/>
                <a:ea typeface="楷体_GB2312" pitchFamily="49" charset="-122"/>
              </a:rPr>
              <a:t>      for (</a:t>
            </a:r>
            <a:r>
              <a:rPr lang="en-US" altLang="zh-CN" b="1" dirty="0" err="1">
                <a:latin typeface="Arial" panose="020B0604020202020204" pitchFamily="34" charset="0"/>
                <a:ea typeface="楷体_GB2312" pitchFamily="49" charset="-122"/>
              </a:rPr>
              <a:t>int</a:t>
            </a:r>
            <a:r>
              <a:rPr lang="en-US" altLang="zh-CN" b="1" dirty="0">
                <a:latin typeface="Arial" panose="020B0604020202020204" pitchFamily="34" charset="0"/>
                <a:ea typeface="楷体_GB2312" pitchFamily="49" charset="-122"/>
              </a:rPr>
              <a:t> </a:t>
            </a:r>
            <a:r>
              <a:rPr lang="en-US" altLang="zh-CN" b="1" dirty="0" err="1">
                <a:latin typeface="Arial" panose="020B0604020202020204" pitchFamily="34" charset="0"/>
                <a:ea typeface="楷体_GB2312" pitchFamily="49" charset="-122"/>
              </a:rPr>
              <a:t>i</a:t>
            </a:r>
            <a:r>
              <a:rPr lang="en-US" altLang="zh-CN" b="1" dirty="0">
                <a:latin typeface="Arial" panose="020B0604020202020204" pitchFamily="34" charset="0"/>
                <a:ea typeface="楷体_GB2312" pitchFamily="49" charset="-122"/>
              </a:rPr>
              <a:t>=</a:t>
            </a:r>
            <a:r>
              <a:rPr lang="en-US" altLang="zh-CN" b="1" dirty="0" err="1">
                <a:latin typeface="Arial" panose="020B0604020202020204" pitchFamily="34" charset="0"/>
                <a:ea typeface="楷体_GB2312" pitchFamily="49" charset="-122"/>
              </a:rPr>
              <a:t>t;i</a:t>
            </a:r>
            <a:r>
              <a:rPr lang="en-US" altLang="zh-CN" b="1" dirty="0">
                <a:latin typeface="Arial" panose="020B0604020202020204" pitchFamily="34" charset="0"/>
                <a:ea typeface="楷体_GB2312" pitchFamily="49" charset="-122"/>
              </a:rPr>
              <a:t>&lt;=</a:t>
            </a:r>
            <a:r>
              <a:rPr lang="en-US" altLang="zh-CN" b="1" dirty="0" err="1">
                <a:latin typeface="Arial" panose="020B0604020202020204" pitchFamily="34" charset="0"/>
                <a:ea typeface="楷体_GB2312" pitchFamily="49" charset="-122"/>
              </a:rPr>
              <a:t>n;i</a:t>
            </a:r>
            <a:r>
              <a:rPr lang="en-US" altLang="zh-CN" b="1" dirty="0">
                <a:latin typeface="Arial" panose="020B0604020202020204" pitchFamily="34" charset="0"/>
                <a:ea typeface="楷体_GB2312" pitchFamily="49" charset="-122"/>
              </a:rPr>
              <a:t>++) {</a:t>
            </a:r>
          </a:p>
          <a:p>
            <a:r>
              <a:rPr lang="en-US" altLang="zh-CN" b="1" dirty="0">
                <a:latin typeface="Arial" panose="020B0604020202020204" pitchFamily="34" charset="0"/>
                <a:ea typeface="楷体_GB2312" pitchFamily="49" charset="-122"/>
              </a:rPr>
              <a:t>        swap(x[t], x[</a:t>
            </a:r>
            <a:r>
              <a:rPr lang="en-US" altLang="zh-CN" b="1" dirty="0" err="1">
                <a:latin typeface="Arial" panose="020B0604020202020204" pitchFamily="34" charset="0"/>
                <a:ea typeface="楷体_GB2312" pitchFamily="49" charset="-122"/>
              </a:rPr>
              <a:t>i</a:t>
            </a:r>
            <a:r>
              <a:rPr lang="en-US" altLang="zh-CN" b="1" dirty="0">
                <a:latin typeface="Arial" panose="020B0604020202020204" pitchFamily="34" charset="0"/>
                <a:ea typeface="楷体_GB2312" pitchFamily="49" charset="-122"/>
              </a:rPr>
              <a:t>]);</a:t>
            </a:r>
          </a:p>
          <a:p>
            <a:r>
              <a:rPr lang="en-US" altLang="zh-CN" b="1" dirty="0">
                <a:latin typeface="Arial" panose="020B0604020202020204" pitchFamily="34" charset="0"/>
                <a:ea typeface="楷体_GB2312" pitchFamily="49" charset="-122"/>
              </a:rPr>
              <a:t>        if (legal(t)) backtrack(t+1);</a:t>
            </a:r>
          </a:p>
          <a:p>
            <a:r>
              <a:rPr lang="en-US" altLang="zh-CN" b="1" dirty="0">
                <a:latin typeface="Arial" panose="020B0604020202020204" pitchFamily="34" charset="0"/>
                <a:ea typeface="楷体_GB2312" pitchFamily="49" charset="-122"/>
              </a:rPr>
              <a:t>        swap(x[t], x[</a:t>
            </a:r>
            <a:r>
              <a:rPr lang="en-US" altLang="zh-CN" b="1" dirty="0" err="1">
                <a:latin typeface="Arial" panose="020B0604020202020204" pitchFamily="34" charset="0"/>
                <a:ea typeface="楷体_GB2312" pitchFamily="49" charset="-122"/>
              </a:rPr>
              <a:t>i</a:t>
            </a:r>
            <a:r>
              <a:rPr lang="en-US" altLang="zh-CN" b="1" dirty="0">
                <a:latin typeface="Arial" panose="020B0604020202020204" pitchFamily="34" charset="0"/>
                <a:ea typeface="楷体_GB2312" pitchFamily="49" charset="-122"/>
              </a:rPr>
              <a:t>]); }</a:t>
            </a:r>
          </a:p>
          <a:p>
            <a:r>
              <a:rPr lang="en-US" altLang="zh-CN" b="1" dirty="0">
                <a:latin typeface="Arial" panose="020B0604020202020204" pitchFamily="34" charset="0"/>
                <a:ea typeface="楷体_GB2312" pitchFamily="49" charset="-122"/>
              </a:rPr>
              <a:t>} </a:t>
            </a:r>
            <a:endParaRPr lang="zh-CN" altLang="en-US" b="1" dirty="0">
              <a:latin typeface="Arial" panose="020B0604020202020204" pitchFamily="34" charset="0"/>
              <a:ea typeface="楷体_GB2312" pitchFamily="49" charset="-122"/>
            </a:endParaRPr>
          </a:p>
        </p:txBody>
      </p:sp>
      <p:sp>
        <p:nvSpPr>
          <p:cNvPr id="9" name="AutoShape 9"/>
          <p:cNvSpPr>
            <a:spLocks noChangeArrowheads="1"/>
          </p:cNvSpPr>
          <p:nvPr/>
        </p:nvSpPr>
        <p:spPr bwMode="auto">
          <a:xfrm>
            <a:off x="6732588" y="3141663"/>
            <a:ext cx="2160587" cy="1223962"/>
          </a:xfrm>
          <a:prstGeom prst="wedgeRectCallout">
            <a:avLst>
              <a:gd name="adj1" fmla="val -43829"/>
              <a:gd name="adj2" fmla="val 105384"/>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zh-CN" sz="1800">
                <a:solidFill>
                  <a:srgbClr val="CC0000"/>
                </a:solidFill>
                <a:latin typeface="Arial" pitchFamily="34" charset="0"/>
              </a:rPr>
              <a:t>//</a:t>
            </a:r>
            <a:r>
              <a:rPr lang="zh-CN" sz="1800">
                <a:solidFill>
                  <a:srgbClr val="CC0000"/>
                </a:solidFill>
                <a:latin typeface="Arial" pitchFamily="34" charset="0"/>
              </a:rPr>
              <a:t>更换排列顺序 当前的第一个元素和下面的交换</a:t>
            </a:r>
            <a:br>
              <a:rPr lang="zh-CN" sz="1800">
                <a:latin typeface="Arial" pitchFamily="34" charset="0"/>
              </a:rPr>
            </a:br>
            <a:endParaRPr lang="zh-CN" sz="1800">
              <a:latin typeface="Arial" pitchFamily="34" charset="0"/>
            </a:endParaRPr>
          </a:p>
        </p:txBody>
      </p:sp>
      <p:sp>
        <p:nvSpPr>
          <p:cNvPr id="10" name="AutoShape 10"/>
          <p:cNvSpPr>
            <a:spLocks noChangeArrowheads="1"/>
          </p:cNvSpPr>
          <p:nvPr/>
        </p:nvSpPr>
        <p:spPr bwMode="auto">
          <a:xfrm>
            <a:off x="6516687" y="6211093"/>
            <a:ext cx="2376487" cy="503237"/>
          </a:xfrm>
          <a:prstGeom prst="wedgeRoundRectCallout">
            <a:avLst>
              <a:gd name="adj1" fmla="val -50964"/>
              <a:gd name="adj2" fmla="val -91478"/>
              <a:gd name="adj3" fmla="val 16667"/>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1800" dirty="0">
              <a:solidFill>
                <a:srgbClr val="CC0000"/>
              </a:solidFill>
              <a:latin typeface="Arial" pitchFamily="34" charset="0"/>
            </a:endParaRPr>
          </a:p>
          <a:p>
            <a:pPr algn="ctr"/>
            <a:r>
              <a:rPr lang="zh-CN" altLang="zh-CN" sz="1800" dirty="0">
                <a:solidFill>
                  <a:srgbClr val="CC0000"/>
                </a:solidFill>
                <a:latin typeface="Arial" pitchFamily="34" charset="0"/>
              </a:rPr>
              <a:t>//</a:t>
            </a:r>
            <a:r>
              <a:rPr lang="zh-CN" sz="1800" dirty="0">
                <a:solidFill>
                  <a:srgbClr val="CC0000"/>
                </a:solidFill>
                <a:latin typeface="Arial" pitchFamily="34" charset="0"/>
              </a:rPr>
              <a:t>搜索完毕后恢复</a:t>
            </a:r>
            <a:br>
              <a:rPr lang="zh-CN" sz="1800" dirty="0">
                <a:solidFill>
                  <a:srgbClr val="CC0000"/>
                </a:solidFill>
                <a:latin typeface="Arial" pitchFamily="34" charset="0"/>
              </a:rPr>
            </a:br>
            <a:endParaRPr lang="zh-CN" sz="1800" dirty="0">
              <a:solidFill>
                <a:srgbClr val="CC0000"/>
              </a:solidFill>
              <a:latin typeface="Arial" pitchFamily="34" charset="0"/>
            </a:endParaRPr>
          </a:p>
        </p:txBody>
      </p:sp>
    </p:spTree>
    <p:extLst>
      <p:ext uri="{BB962C8B-B14F-4D97-AF65-F5344CB8AC3E}">
        <p14:creationId xmlns:p14="http://schemas.microsoft.com/office/powerpoint/2010/main" val="390830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3000" fill="hold"/>
                                        <p:tgtEl>
                                          <p:spTgt spid="10"/>
                                        </p:tgtEl>
                                        <p:attrNameLst>
                                          <p:attrName>ppt_x</p:attrName>
                                        </p:attrNameLst>
                                      </p:cBhvr>
                                      <p:tavLst>
                                        <p:tav tm="0">
                                          <p:val>
                                            <p:strVal val="#ppt_x"/>
                                          </p:val>
                                        </p:tav>
                                        <p:tav tm="100000">
                                          <p:val>
                                            <p:strVal val="#ppt_x"/>
                                          </p:val>
                                        </p:tav>
                                      </p:tavLst>
                                    </p:anim>
                                    <p:anim calcmode="lin" valueType="num">
                                      <p:cBhvr additive="base">
                                        <p:cTn id="14" dur="3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87450" y="260350"/>
            <a:ext cx="7772400" cy="1143000"/>
          </a:xfrm>
        </p:spPr>
        <p:txBody>
          <a:bodyPr/>
          <a:lstStyle/>
          <a:p>
            <a:r>
              <a:rPr lang="zh-CN" sz="3600" b="1">
                <a:effectLst>
                  <a:outerShdw blurRad="38100" dist="38100" dir="2700000" algn="tl">
                    <a:srgbClr val="C0C0C0"/>
                  </a:outerShdw>
                </a:effectLst>
              </a:rPr>
              <a:t>装载问题问题定义</a:t>
            </a:r>
          </a:p>
        </p:txBody>
      </p:sp>
      <p:sp>
        <p:nvSpPr>
          <p:cNvPr id="92163" name="Rectangle 3"/>
          <p:cNvSpPr>
            <a:spLocks noGrp="1" noChangeArrowheads="1"/>
          </p:cNvSpPr>
          <p:nvPr>
            <p:ph sz="quarter" idx="1"/>
          </p:nvPr>
        </p:nvSpPr>
        <p:spPr>
          <a:xfrm>
            <a:off x="900113" y="1412875"/>
            <a:ext cx="7772400" cy="4114800"/>
          </a:xfrm>
        </p:spPr>
        <p:txBody>
          <a:bodyPr/>
          <a:lstStyle/>
          <a:p>
            <a:pPr>
              <a:lnSpc>
                <a:spcPct val="110000"/>
              </a:lnSpc>
            </a:pPr>
            <a:r>
              <a:rPr lang="zh-CN" sz="2700" b="1"/>
              <a:t>有一批共</a:t>
            </a:r>
            <a:r>
              <a:rPr lang="zh-CN" altLang="zh-CN" sz="2700" b="1"/>
              <a:t>n</a:t>
            </a:r>
            <a:r>
              <a:rPr lang="zh-CN" sz="2700" b="1"/>
              <a:t>个集装箱要装上</a:t>
            </a:r>
            <a:r>
              <a:rPr lang="zh-CN" altLang="zh-CN" sz="2700" b="1"/>
              <a:t>2</a:t>
            </a:r>
            <a:r>
              <a:rPr lang="zh-CN" sz="2700" b="1"/>
              <a:t>艘载重量分别为</a:t>
            </a:r>
            <a:r>
              <a:rPr lang="zh-CN" altLang="zh-CN" sz="2700" b="1"/>
              <a:t>c</a:t>
            </a:r>
            <a:r>
              <a:rPr lang="zh-CN" altLang="zh-CN" sz="2700" b="1" baseline="-25000"/>
              <a:t>1</a:t>
            </a:r>
            <a:r>
              <a:rPr lang="zh-CN" sz="2700" b="1"/>
              <a:t>和</a:t>
            </a:r>
            <a:r>
              <a:rPr lang="zh-CN" altLang="zh-CN" sz="2700" b="1"/>
              <a:t>c</a:t>
            </a:r>
            <a:r>
              <a:rPr lang="zh-CN" altLang="zh-CN" sz="2700" b="1" baseline="-25000"/>
              <a:t>2</a:t>
            </a:r>
            <a:r>
              <a:rPr lang="zh-CN" sz="2700" b="1"/>
              <a:t>的轮船，其中集装箱</a:t>
            </a:r>
            <a:r>
              <a:rPr lang="zh-CN" altLang="zh-CN" sz="2700" b="1"/>
              <a:t>i</a:t>
            </a:r>
            <a:r>
              <a:rPr lang="zh-CN" sz="2700" b="1"/>
              <a:t>的重量为</a:t>
            </a:r>
            <a:r>
              <a:rPr lang="zh-CN" altLang="zh-CN" sz="2700" b="1"/>
              <a:t>w</a:t>
            </a:r>
            <a:r>
              <a:rPr lang="zh-CN" altLang="zh-CN" sz="2700" b="1" baseline="-25000"/>
              <a:t>i</a:t>
            </a:r>
            <a:r>
              <a:rPr lang="zh-CN" sz="2700" b="1"/>
              <a:t>，且</a:t>
            </a:r>
            <a:r>
              <a:rPr lang="zh-CN" sz="2700" b="1">
                <a:cs typeface="Times New Roman" pitchFamily="18" charset="0"/>
              </a:rPr>
              <a:t>∑</a:t>
            </a:r>
            <a:r>
              <a:rPr lang="zh-CN" altLang="zh-CN" sz="2700" b="1" i="1">
                <a:cs typeface="Times New Roman" pitchFamily="18" charset="0"/>
              </a:rPr>
              <a:t>w</a:t>
            </a:r>
            <a:r>
              <a:rPr lang="zh-CN" altLang="zh-CN" sz="2700" b="1" i="1" baseline="-25000">
                <a:cs typeface="Times New Roman" pitchFamily="18" charset="0"/>
              </a:rPr>
              <a:t>i</a:t>
            </a:r>
            <a:r>
              <a:rPr lang="zh-CN" altLang="zh-CN" sz="2700" b="1">
                <a:cs typeface="Times New Roman" pitchFamily="18" charset="0"/>
              </a:rPr>
              <a:t>≤c</a:t>
            </a:r>
            <a:r>
              <a:rPr lang="zh-CN" altLang="zh-CN" sz="2700" b="1" baseline="-25000">
                <a:cs typeface="Times New Roman" pitchFamily="18" charset="0"/>
              </a:rPr>
              <a:t>1</a:t>
            </a:r>
            <a:r>
              <a:rPr lang="zh-CN" altLang="zh-CN" sz="2700" b="1">
                <a:cs typeface="Times New Roman" pitchFamily="18" charset="0"/>
              </a:rPr>
              <a:t>+c</a:t>
            </a:r>
            <a:r>
              <a:rPr lang="zh-CN" altLang="zh-CN" sz="2700" b="1" baseline="-25000">
                <a:cs typeface="Times New Roman" pitchFamily="18" charset="0"/>
              </a:rPr>
              <a:t>2</a:t>
            </a:r>
          </a:p>
          <a:p>
            <a:pPr>
              <a:lnSpc>
                <a:spcPct val="110000"/>
              </a:lnSpc>
            </a:pPr>
            <a:r>
              <a:rPr lang="zh-CN" sz="2700" b="1"/>
              <a:t>装载问题要求确定是否有一个合理的装载方案可将这</a:t>
            </a:r>
            <a:r>
              <a:rPr lang="zh-CN" altLang="zh-CN" sz="2700" b="1"/>
              <a:t>n</a:t>
            </a:r>
            <a:r>
              <a:rPr lang="zh-CN" sz="2700" b="1"/>
              <a:t>个集装箱装上这</a:t>
            </a:r>
            <a:r>
              <a:rPr lang="zh-CN" altLang="zh-CN" sz="2700" b="1"/>
              <a:t>2</a:t>
            </a:r>
            <a:r>
              <a:rPr lang="zh-CN" sz="2700" b="1"/>
              <a:t>艘轮船。如果有，找出一种装载方案。</a:t>
            </a:r>
          </a:p>
        </p:txBody>
      </p:sp>
    </p:spTree>
    <p:extLst>
      <p:ext uri="{BB962C8B-B14F-4D97-AF65-F5344CB8AC3E}">
        <p14:creationId xmlns:p14="http://schemas.microsoft.com/office/powerpoint/2010/main" val="12125616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42988" y="0"/>
            <a:ext cx="7772400" cy="1143000"/>
          </a:xfrm>
        </p:spPr>
        <p:txBody>
          <a:bodyPr/>
          <a:lstStyle/>
          <a:p>
            <a:r>
              <a:rPr lang="zh-CN" sz="3600" b="1">
                <a:effectLst>
                  <a:outerShdw blurRad="38100" dist="38100" dir="2700000" algn="tl">
                    <a:srgbClr val="C0C0C0"/>
                  </a:outerShdw>
                </a:effectLst>
              </a:rPr>
              <a:t>问题分析</a:t>
            </a:r>
          </a:p>
        </p:txBody>
      </p:sp>
      <p:sp>
        <p:nvSpPr>
          <p:cNvPr id="93187" name="Rectangle 3"/>
          <p:cNvSpPr>
            <a:spLocks noGrp="1" noChangeArrowheads="1"/>
          </p:cNvSpPr>
          <p:nvPr>
            <p:ph type="body" sz="half" idx="1"/>
          </p:nvPr>
        </p:nvSpPr>
        <p:spPr>
          <a:xfrm>
            <a:off x="1116013" y="1196975"/>
            <a:ext cx="7421562" cy="2743200"/>
          </a:xfrm>
        </p:spPr>
        <p:txBody>
          <a:bodyPr>
            <a:normAutofit fontScale="92500" lnSpcReduction="20000"/>
          </a:bodyPr>
          <a:lstStyle/>
          <a:p>
            <a:r>
              <a:rPr lang="zh-CN" sz="2500" b="1" dirty="0"/>
              <a:t>如果一个给定装载问题有解，则采用下面的策略可得到最优装载方案：</a:t>
            </a:r>
          </a:p>
          <a:p>
            <a:pPr lvl="1">
              <a:buFontTx/>
              <a:buNone/>
            </a:pPr>
            <a:r>
              <a:rPr lang="zh-CN" altLang="zh-CN" sz="3200" b="1" dirty="0">
                <a:solidFill>
                  <a:srgbClr val="000099"/>
                </a:solidFill>
                <a:latin typeface="楷体_GB2312" pitchFamily="49" charset="-122"/>
                <a:ea typeface="楷体_GB2312" pitchFamily="49" charset="-122"/>
              </a:rPr>
              <a:t>(1)</a:t>
            </a:r>
            <a:r>
              <a:rPr lang="zh-CN" sz="3200" b="1" dirty="0">
                <a:solidFill>
                  <a:srgbClr val="000099"/>
                </a:solidFill>
                <a:latin typeface="楷体_GB2312" pitchFamily="49" charset="-122"/>
                <a:ea typeface="楷体_GB2312" pitchFamily="49" charset="-122"/>
              </a:rPr>
              <a:t>首先将第一艘轮船尽可能装满；</a:t>
            </a:r>
          </a:p>
          <a:p>
            <a:pPr lvl="1">
              <a:buFontTx/>
              <a:buNone/>
            </a:pPr>
            <a:r>
              <a:rPr lang="zh-CN" altLang="zh-CN" sz="3200" b="1" dirty="0">
                <a:solidFill>
                  <a:srgbClr val="000099"/>
                </a:solidFill>
                <a:latin typeface="楷体_GB2312" pitchFamily="49" charset="-122"/>
                <a:ea typeface="楷体_GB2312" pitchFamily="49" charset="-122"/>
              </a:rPr>
              <a:t>(2)</a:t>
            </a:r>
            <a:r>
              <a:rPr lang="zh-CN" sz="3200" b="1" dirty="0">
                <a:solidFill>
                  <a:srgbClr val="000099"/>
                </a:solidFill>
                <a:latin typeface="楷体_GB2312" pitchFamily="49" charset="-122"/>
                <a:ea typeface="楷体_GB2312" pitchFamily="49" charset="-122"/>
              </a:rPr>
              <a:t>将剩余的集装箱装上第二艘轮船。</a:t>
            </a:r>
          </a:p>
          <a:p>
            <a:pPr>
              <a:lnSpc>
                <a:spcPct val="115000"/>
              </a:lnSpc>
            </a:pPr>
            <a:r>
              <a:rPr lang="zh-CN" sz="2500" b="1" dirty="0"/>
              <a:t>将第一艘轮船尽可能装满等价于选取全体集装箱的一个子集，使该子集中集装箱重量之和最接近</a:t>
            </a:r>
            <a:r>
              <a:rPr lang="zh-CN" altLang="zh-CN" sz="2500" b="1" dirty="0"/>
              <a:t>c</a:t>
            </a:r>
            <a:r>
              <a:rPr lang="zh-CN" altLang="zh-CN" sz="2500" b="1" baseline="-25000" dirty="0"/>
              <a:t>1</a:t>
            </a:r>
            <a:r>
              <a:rPr lang="zh-CN" altLang="zh-CN" sz="2500" b="1" dirty="0"/>
              <a:t> </a:t>
            </a:r>
            <a:r>
              <a:rPr lang="zh-CN" sz="2500" b="1" dirty="0"/>
              <a:t>。由此可知，装载问题等价于以下特殊的</a:t>
            </a:r>
            <a:r>
              <a:rPr lang="zh-CN" altLang="zh-CN" sz="2500" b="1" dirty="0"/>
              <a:t>0-1</a:t>
            </a:r>
            <a:r>
              <a:rPr lang="zh-CN" sz="2500" b="1" dirty="0"/>
              <a:t>背包问题。</a:t>
            </a:r>
          </a:p>
        </p:txBody>
      </p:sp>
      <p:graphicFrame>
        <p:nvGraphicFramePr>
          <p:cNvPr id="93188" name="Object 4"/>
          <p:cNvGraphicFramePr>
            <a:graphicFrameLocks noGrp="1" noChangeAspect="1"/>
          </p:cNvGraphicFramePr>
          <p:nvPr>
            <p:ph sz="half" idx="2"/>
            <p:extLst>
              <p:ext uri="{D42A27DB-BD31-4B8C-83A1-F6EECF244321}">
                <p14:modId xmlns:p14="http://schemas.microsoft.com/office/powerpoint/2010/main" val="4020422717"/>
              </p:ext>
            </p:extLst>
          </p:nvPr>
        </p:nvGraphicFramePr>
        <p:xfrm>
          <a:off x="3707904" y="4077072"/>
          <a:ext cx="2089150" cy="2089150"/>
        </p:xfrm>
        <a:graphic>
          <a:graphicData uri="http://schemas.openxmlformats.org/presentationml/2006/ole">
            <mc:AlternateContent xmlns:mc="http://schemas.openxmlformats.org/markup-compatibility/2006">
              <mc:Choice xmlns:v="urn:schemas-microsoft-com:vml" Requires="v">
                <p:oleObj spid="_x0000_s17413" r:id="rId3" imgW="1105697" imgH="1105697" progId="Equation.3">
                  <p:embed/>
                </p:oleObj>
              </mc:Choice>
              <mc:Fallback>
                <p:oleObj r:id="rId3" imgW="1105697" imgH="11056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077072"/>
                        <a:ext cx="2089150" cy="20891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4533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042988" y="0"/>
            <a:ext cx="7772400" cy="1143000"/>
          </a:xfrm>
        </p:spPr>
        <p:txBody>
          <a:bodyPr/>
          <a:lstStyle/>
          <a:p>
            <a:r>
              <a:rPr lang="zh-CN" sz="3600" b="1">
                <a:effectLst>
                  <a:outerShdw blurRad="38100" dist="38100" dir="2700000" algn="tl">
                    <a:srgbClr val="C0C0C0"/>
                  </a:outerShdw>
                </a:effectLst>
              </a:rPr>
              <a:t>算法设计</a:t>
            </a:r>
          </a:p>
        </p:txBody>
      </p:sp>
      <p:sp>
        <p:nvSpPr>
          <p:cNvPr id="94211" name="Rectangle 3"/>
          <p:cNvSpPr>
            <a:spLocks noGrp="1" noChangeArrowheads="1"/>
          </p:cNvSpPr>
          <p:nvPr>
            <p:ph type="body" sz="half" idx="1"/>
          </p:nvPr>
        </p:nvSpPr>
        <p:spPr>
          <a:xfrm>
            <a:off x="684213" y="981075"/>
            <a:ext cx="8208962" cy="2376488"/>
          </a:xfrm>
        </p:spPr>
        <p:txBody>
          <a:bodyPr/>
          <a:lstStyle/>
          <a:p>
            <a:pPr>
              <a:lnSpc>
                <a:spcPct val="90000"/>
              </a:lnSpc>
            </a:pPr>
            <a:r>
              <a:rPr lang="zh-CN" sz="2500" b="1" dirty="0"/>
              <a:t>解空间：</a:t>
            </a:r>
            <a:r>
              <a:rPr lang="zh-CN" sz="2500" b="1" dirty="0">
                <a:solidFill>
                  <a:srgbClr val="000099"/>
                </a:solidFill>
              </a:rPr>
              <a:t>子集树</a:t>
            </a:r>
          </a:p>
          <a:p>
            <a:pPr>
              <a:lnSpc>
                <a:spcPct val="90000"/>
              </a:lnSpc>
            </a:pPr>
            <a:r>
              <a:rPr lang="zh-CN" sz="2500" b="1" dirty="0"/>
              <a:t>可行性约束函数</a:t>
            </a:r>
            <a:r>
              <a:rPr lang="zh-CN" altLang="zh-CN" sz="2500" b="1" dirty="0"/>
              <a:t>(</a:t>
            </a:r>
            <a:r>
              <a:rPr lang="zh-CN" sz="2500" b="1" dirty="0"/>
              <a:t>选择当前元素</a:t>
            </a:r>
            <a:r>
              <a:rPr lang="zh-CN" altLang="zh-CN" sz="2500" b="1" dirty="0"/>
              <a:t>)</a:t>
            </a:r>
            <a:r>
              <a:rPr lang="zh-CN" sz="2500" b="1" dirty="0"/>
              <a:t>：</a:t>
            </a:r>
          </a:p>
          <a:p>
            <a:pPr>
              <a:lnSpc>
                <a:spcPct val="90000"/>
              </a:lnSpc>
            </a:pPr>
            <a:r>
              <a:rPr lang="zh-CN" altLang="en-US" sz="2500" b="1" dirty="0"/>
              <a:t>限</a:t>
            </a:r>
            <a:r>
              <a:rPr lang="zh-CN" sz="2500" b="1" dirty="0"/>
              <a:t>界函数</a:t>
            </a:r>
            <a:r>
              <a:rPr lang="zh-CN" altLang="zh-CN" sz="2500" b="1" dirty="0"/>
              <a:t>(</a:t>
            </a:r>
            <a:r>
              <a:rPr lang="zh-CN" sz="2500" b="1" dirty="0"/>
              <a:t>不选择当前元素</a:t>
            </a:r>
            <a:r>
              <a:rPr lang="zh-CN" altLang="zh-CN" sz="2500" b="1" dirty="0"/>
              <a:t>)</a:t>
            </a:r>
            <a:r>
              <a:rPr lang="zh-CN" sz="2500" b="1" dirty="0"/>
              <a:t>：</a:t>
            </a:r>
          </a:p>
          <a:p>
            <a:pPr>
              <a:lnSpc>
                <a:spcPct val="90000"/>
              </a:lnSpc>
              <a:buFont typeface="Wingdings" pitchFamily="2" charset="2"/>
              <a:buNone/>
            </a:pPr>
            <a:r>
              <a:rPr lang="zh-CN" b="1" dirty="0"/>
              <a:t>当前载重量</a:t>
            </a:r>
            <a:r>
              <a:rPr lang="zh-CN" altLang="zh-CN" b="1" dirty="0"/>
              <a:t>cw+</a:t>
            </a:r>
            <a:r>
              <a:rPr lang="zh-CN" b="1" dirty="0"/>
              <a:t>剩余集装箱的重量</a:t>
            </a:r>
            <a:r>
              <a:rPr lang="zh-CN" altLang="zh-CN" b="1" dirty="0"/>
              <a:t>r</a:t>
            </a:r>
            <a:r>
              <a:rPr lang="zh-CN" altLang="zh-CN" b="1" dirty="0">
                <a:cs typeface="Times New Roman" pitchFamily="18" charset="0"/>
              </a:rPr>
              <a:t>&gt;</a:t>
            </a:r>
            <a:r>
              <a:rPr lang="zh-CN" b="1" dirty="0"/>
              <a:t>当前最优载重量</a:t>
            </a:r>
            <a:r>
              <a:rPr lang="zh-CN" altLang="zh-CN" b="1" dirty="0"/>
              <a:t>bestw</a:t>
            </a:r>
          </a:p>
        </p:txBody>
      </p:sp>
      <p:graphicFrame>
        <p:nvGraphicFramePr>
          <p:cNvPr id="94212" name="Object 4"/>
          <p:cNvGraphicFramePr>
            <a:graphicFrameLocks noGrp="1" noChangeAspect="1"/>
          </p:cNvGraphicFramePr>
          <p:nvPr>
            <p:ph sz="half" idx="2"/>
          </p:nvPr>
        </p:nvGraphicFramePr>
        <p:xfrm>
          <a:off x="5991225" y="1125538"/>
          <a:ext cx="1431925" cy="811212"/>
        </p:xfrm>
        <a:graphic>
          <a:graphicData uri="http://schemas.openxmlformats.org/presentationml/2006/ole">
            <mc:AlternateContent xmlns:mc="http://schemas.openxmlformats.org/markup-compatibility/2006">
              <mc:Choice xmlns:v="urn:schemas-microsoft-com:vml" Requires="v">
                <p:oleObj spid="_x0000_s18437" r:id="rId4" imgW="762317" imgH="432117" progId="Equation.3">
                  <p:embed/>
                </p:oleObj>
              </mc:Choice>
              <mc:Fallback>
                <p:oleObj r:id="rId4" imgW="762317" imgH="4321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1225" y="1125538"/>
                        <a:ext cx="1431925"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3" name="Oval 5"/>
          <p:cNvSpPr>
            <a:spLocks noChangeArrowheads="1"/>
          </p:cNvSpPr>
          <p:nvPr/>
        </p:nvSpPr>
        <p:spPr bwMode="auto">
          <a:xfrm>
            <a:off x="4211638" y="299561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4" name="Oval 6"/>
          <p:cNvSpPr>
            <a:spLocks noChangeArrowheads="1"/>
          </p:cNvSpPr>
          <p:nvPr/>
        </p:nvSpPr>
        <p:spPr bwMode="auto">
          <a:xfrm>
            <a:off x="3276600" y="364331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5" name="Oval 7"/>
          <p:cNvSpPr>
            <a:spLocks noChangeArrowheads="1"/>
          </p:cNvSpPr>
          <p:nvPr/>
        </p:nvSpPr>
        <p:spPr bwMode="auto">
          <a:xfrm>
            <a:off x="3132138" y="53006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6" name="Oval 8"/>
          <p:cNvSpPr>
            <a:spLocks noChangeArrowheads="1"/>
          </p:cNvSpPr>
          <p:nvPr/>
        </p:nvSpPr>
        <p:spPr bwMode="auto">
          <a:xfrm>
            <a:off x="3851275"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7" name="Oval 9"/>
          <p:cNvSpPr>
            <a:spLocks noChangeArrowheads="1"/>
          </p:cNvSpPr>
          <p:nvPr/>
        </p:nvSpPr>
        <p:spPr bwMode="auto">
          <a:xfrm>
            <a:off x="4498975"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8" name="Oval 10"/>
          <p:cNvSpPr>
            <a:spLocks noChangeArrowheads="1"/>
          </p:cNvSpPr>
          <p:nvPr/>
        </p:nvSpPr>
        <p:spPr bwMode="auto">
          <a:xfrm>
            <a:off x="5148263" y="53006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9" name="Oval 11"/>
          <p:cNvSpPr>
            <a:spLocks noChangeArrowheads="1"/>
          </p:cNvSpPr>
          <p:nvPr/>
        </p:nvSpPr>
        <p:spPr bwMode="auto">
          <a:xfrm>
            <a:off x="5795963" y="5227638"/>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0" name="Oval 12"/>
          <p:cNvSpPr>
            <a:spLocks noChangeArrowheads="1"/>
          </p:cNvSpPr>
          <p:nvPr/>
        </p:nvSpPr>
        <p:spPr bwMode="auto">
          <a:xfrm>
            <a:off x="6659563" y="5227638"/>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1" name="Oval 13"/>
          <p:cNvSpPr>
            <a:spLocks noChangeArrowheads="1"/>
          </p:cNvSpPr>
          <p:nvPr/>
        </p:nvSpPr>
        <p:spPr bwMode="auto">
          <a:xfrm>
            <a:off x="2555875"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2" name="Oval 14"/>
          <p:cNvSpPr>
            <a:spLocks noChangeArrowheads="1"/>
          </p:cNvSpPr>
          <p:nvPr/>
        </p:nvSpPr>
        <p:spPr bwMode="auto">
          <a:xfrm>
            <a:off x="1835150" y="53006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3" name="Line 15"/>
          <p:cNvSpPr>
            <a:spLocks noChangeShapeType="1"/>
          </p:cNvSpPr>
          <p:nvPr/>
        </p:nvSpPr>
        <p:spPr bwMode="auto">
          <a:xfrm flipH="1">
            <a:off x="3563938" y="3282950"/>
            <a:ext cx="647700" cy="433388"/>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4" name="Line 16"/>
          <p:cNvSpPr>
            <a:spLocks noChangeShapeType="1"/>
          </p:cNvSpPr>
          <p:nvPr/>
        </p:nvSpPr>
        <p:spPr bwMode="auto">
          <a:xfrm>
            <a:off x="4572000" y="3282950"/>
            <a:ext cx="720725" cy="360363"/>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5" name="Line 17"/>
          <p:cNvSpPr>
            <a:spLocks noChangeShapeType="1"/>
          </p:cNvSpPr>
          <p:nvPr/>
        </p:nvSpPr>
        <p:spPr bwMode="auto">
          <a:xfrm flipH="1">
            <a:off x="2700338" y="3932238"/>
            <a:ext cx="576262" cy="431800"/>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6" name="Line 18"/>
          <p:cNvSpPr>
            <a:spLocks noChangeShapeType="1"/>
          </p:cNvSpPr>
          <p:nvPr/>
        </p:nvSpPr>
        <p:spPr bwMode="auto">
          <a:xfrm>
            <a:off x="3492500" y="4003675"/>
            <a:ext cx="144463"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7" name="Line 19"/>
          <p:cNvSpPr>
            <a:spLocks noChangeShapeType="1"/>
          </p:cNvSpPr>
          <p:nvPr/>
        </p:nvSpPr>
        <p:spPr bwMode="auto">
          <a:xfrm flipH="1">
            <a:off x="4932363" y="4003675"/>
            <a:ext cx="288925"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8" name="Line 20"/>
          <p:cNvSpPr>
            <a:spLocks noChangeShapeType="1"/>
          </p:cNvSpPr>
          <p:nvPr/>
        </p:nvSpPr>
        <p:spPr bwMode="auto">
          <a:xfrm>
            <a:off x="5508625" y="3859213"/>
            <a:ext cx="719138"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29" name="Oval 21"/>
          <p:cNvSpPr>
            <a:spLocks noChangeArrowheads="1"/>
          </p:cNvSpPr>
          <p:nvPr/>
        </p:nvSpPr>
        <p:spPr bwMode="auto">
          <a:xfrm>
            <a:off x="5148263" y="364490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0" name="Line 22"/>
          <p:cNvSpPr>
            <a:spLocks noChangeShapeType="1"/>
          </p:cNvSpPr>
          <p:nvPr/>
        </p:nvSpPr>
        <p:spPr bwMode="auto">
          <a:xfrm flipH="1">
            <a:off x="2051050" y="4579938"/>
            <a:ext cx="360363" cy="7207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1" name="Line 23"/>
          <p:cNvSpPr>
            <a:spLocks noChangeShapeType="1"/>
          </p:cNvSpPr>
          <p:nvPr/>
        </p:nvSpPr>
        <p:spPr bwMode="auto">
          <a:xfrm>
            <a:off x="2627313" y="4651375"/>
            <a:ext cx="144462" cy="649288"/>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2" name="Line 24"/>
          <p:cNvSpPr>
            <a:spLocks noChangeShapeType="1"/>
          </p:cNvSpPr>
          <p:nvPr/>
        </p:nvSpPr>
        <p:spPr bwMode="auto">
          <a:xfrm flipH="1">
            <a:off x="3348038" y="4795838"/>
            <a:ext cx="144462"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3" name="Line 25"/>
          <p:cNvSpPr>
            <a:spLocks noChangeShapeType="1"/>
          </p:cNvSpPr>
          <p:nvPr/>
        </p:nvSpPr>
        <p:spPr bwMode="auto">
          <a:xfrm>
            <a:off x="3708400" y="4795838"/>
            <a:ext cx="287338"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4" name="Line 26"/>
          <p:cNvSpPr>
            <a:spLocks noChangeShapeType="1"/>
          </p:cNvSpPr>
          <p:nvPr/>
        </p:nvSpPr>
        <p:spPr bwMode="auto">
          <a:xfrm flipH="1">
            <a:off x="4643438" y="4867275"/>
            <a:ext cx="144462"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5" name="Line 27"/>
          <p:cNvSpPr>
            <a:spLocks noChangeShapeType="1"/>
          </p:cNvSpPr>
          <p:nvPr/>
        </p:nvSpPr>
        <p:spPr bwMode="auto">
          <a:xfrm>
            <a:off x="5003800" y="4795838"/>
            <a:ext cx="288925"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6" name="Line 28"/>
          <p:cNvSpPr>
            <a:spLocks noChangeShapeType="1"/>
          </p:cNvSpPr>
          <p:nvPr/>
        </p:nvSpPr>
        <p:spPr bwMode="auto">
          <a:xfrm flipH="1">
            <a:off x="6011863" y="4724400"/>
            <a:ext cx="215900" cy="503238"/>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7" name="Line 29"/>
          <p:cNvSpPr>
            <a:spLocks noChangeShapeType="1"/>
          </p:cNvSpPr>
          <p:nvPr/>
        </p:nvSpPr>
        <p:spPr bwMode="auto">
          <a:xfrm>
            <a:off x="6443663" y="4651375"/>
            <a:ext cx="360362" cy="576263"/>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8" name="Oval 30"/>
          <p:cNvSpPr>
            <a:spLocks noChangeArrowheads="1"/>
          </p:cNvSpPr>
          <p:nvPr/>
        </p:nvSpPr>
        <p:spPr bwMode="auto">
          <a:xfrm>
            <a:off x="6084888" y="4365625"/>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9" name="Oval 31"/>
          <p:cNvSpPr>
            <a:spLocks noChangeArrowheads="1"/>
          </p:cNvSpPr>
          <p:nvPr/>
        </p:nvSpPr>
        <p:spPr bwMode="auto">
          <a:xfrm>
            <a:off x="4716463" y="450850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0" name="Oval 32"/>
          <p:cNvSpPr>
            <a:spLocks noChangeArrowheads="1"/>
          </p:cNvSpPr>
          <p:nvPr/>
        </p:nvSpPr>
        <p:spPr bwMode="auto">
          <a:xfrm>
            <a:off x="3419475" y="4435475"/>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1" name="Oval 33"/>
          <p:cNvSpPr>
            <a:spLocks noChangeArrowheads="1"/>
          </p:cNvSpPr>
          <p:nvPr/>
        </p:nvSpPr>
        <p:spPr bwMode="auto">
          <a:xfrm>
            <a:off x="2411413" y="429260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2" name="Text Box 34"/>
          <p:cNvSpPr txBox="1">
            <a:spLocks noChangeArrowheads="1"/>
          </p:cNvSpPr>
          <p:nvPr/>
        </p:nvSpPr>
        <p:spPr bwMode="auto">
          <a:xfrm>
            <a:off x="3276600" y="30670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3" name="Text Box 35"/>
          <p:cNvSpPr txBox="1">
            <a:spLocks noChangeArrowheads="1"/>
          </p:cNvSpPr>
          <p:nvPr/>
        </p:nvSpPr>
        <p:spPr bwMode="auto">
          <a:xfrm>
            <a:off x="5180013"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44" name="Text Box 36"/>
          <p:cNvSpPr txBox="1">
            <a:spLocks noChangeArrowheads="1"/>
          </p:cNvSpPr>
          <p:nvPr/>
        </p:nvSpPr>
        <p:spPr bwMode="auto">
          <a:xfrm>
            <a:off x="2484438" y="37163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5" name="Text Box 37"/>
          <p:cNvSpPr txBox="1">
            <a:spLocks noChangeArrowheads="1"/>
          </p:cNvSpPr>
          <p:nvPr/>
        </p:nvSpPr>
        <p:spPr bwMode="auto">
          <a:xfrm>
            <a:off x="4716463" y="39322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6" name="Text Box 38"/>
          <p:cNvSpPr txBox="1">
            <a:spLocks noChangeArrowheads="1"/>
          </p:cNvSpPr>
          <p:nvPr/>
        </p:nvSpPr>
        <p:spPr bwMode="auto">
          <a:xfrm>
            <a:off x="3057525" y="4724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7" name="Text Box 39"/>
          <p:cNvSpPr txBox="1">
            <a:spLocks noChangeArrowheads="1"/>
          </p:cNvSpPr>
          <p:nvPr/>
        </p:nvSpPr>
        <p:spPr bwMode="auto">
          <a:xfrm>
            <a:off x="4356100" y="4724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48" name="Text Box 40"/>
          <p:cNvSpPr txBox="1">
            <a:spLocks noChangeArrowheads="1"/>
          </p:cNvSpPr>
          <p:nvPr/>
        </p:nvSpPr>
        <p:spPr bwMode="auto">
          <a:xfrm>
            <a:off x="5076825" y="4651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49" name="Text Box 41"/>
          <p:cNvSpPr txBox="1">
            <a:spLocks noChangeArrowheads="1"/>
          </p:cNvSpPr>
          <p:nvPr/>
        </p:nvSpPr>
        <p:spPr bwMode="auto">
          <a:xfrm>
            <a:off x="3851275" y="4651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50" name="Text Box 42"/>
          <p:cNvSpPr txBox="1">
            <a:spLocks noChangeArrowheads="1"/>
          </p:cNvSpPr>
          <p:nvPr/>
        </p:nvSpPr>
        <p:spPr bwMode="auto">
          <a:xfrm>
            <a:off x="3635375" y="39322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grpSp>
        <p:nvGrpSpPr>
          <p:cNvPr id="94251" name="Group 43"/>
          <p:cNvGrpSpPr>
            <a:grpSpLocks/>
          </p:cNvGrpSpPr>
          <p:nvPr/>
        </p:nvGrpSpPr>
        <p:grpSpPr bwMode="auto">
          <a:xfrm>
            <a:off x="2411413" y="4291013"/>
            <a:ext cx="360362" cy="360362"/>
            <a:chOff x="0" y="0"/>
            <a:chExt cx="227" cy="227"/>
          </a:xfrm>
        </p:grpSpPr>
        <p:sp>
          <p:nvSpPr>
            <p:cNvPr id="94252" name="Line 44"/>
            <p:cNvSpPr>
              <a:spLocks noChangeShapeType="1"/>
            </p:cNvSpPr>
            <p:nvPr/>
          </p:nvSpPr>
          <p:spPr bwMode="auto">
            <a:xfrm>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3" name="Line 45"/>
            <p:cNvSpPr>
              <a:spLocks noChangeShapeType="1"/>
            </p:cNvSpPr>
            <p:nvPr/>
          </p:nvSpPr>
          <p:spPr bwMode="auto">
            <a:xfrm flipH="1">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254" name="Text Box 46"/>
          <p:cNvSpPr txBox="1">
            <a:spLocks noChangeArrowheads="1"/>
          </p:cNvSpPr>
          <p:nvPr/>
        </p:nvSpPr>
        <p:spPr bwMode="auto">
          <a:xfrm>
            <a:off x="1116013" y="4076700"/>
            <a:ext cx="110490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sz="1800" b="1">
                <a:solidFill>
                  <a:srgbClr val="3333FF"/>
                </a:solidFill>
                <a:latin typeface="Arial" pitchFamily="34" charset="0"/>
              </a:rPr>
              <a:t>不满足</a:t>
            </a:r>
          </a:p>
          <a:p>
            <a:pPr algn="ctr"/>
            <a:r>
              <a:rPr lang="zh-CN" sz="1800" b="1">
                <a:solidFill>
                  <a:srgbClr val="3333FF"/>
                </a:solidFill>
                <a:latin typeface="Arial" pitchFamily="34" charset="0"/>
              </a:rPr>
              <a:t>约束函数</a:t>
            </a:r>
          </a:p>
        </p:txBody>
      </p:sp>
      <p:grpSp>
        <p:nvGrpSpPr>
          <p:cNvPr id="94255" name="Group 47"/>
          <p:cNvGrpSpPr>
            <a:grpSpLocks/>
          </p:cNvGrpSpPr>
          <p:nvPr/>
        </p:nvGrpSpPr>
        <p:grpSpPr bwMode="auto">
          <a:xfrm>
            <a:off x="5148263" y="5300663"/>
            <a:ext cx="360362" cy="360362"/>
            <a:chOff x="0" y="0"/>
            <a:chExt cx="227" cy="227"/>
          </a:xfrm>
        </p:grpSpPr>
        <p:sp>
          <p:nvSpPr>
            <p:cNvPr id="94256" name="Line 48"/>
            <p:cNvSpPr>
              <a:spLocks noChangeShapeType="1"/>
            </p:cNvSpPr>
            <p:nvPr/>
          </p:nvSpPr>
          <p:spPr bwMode="auto">
            <a:xfrm>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7" name="Line 49"/>
            <p:cNvSpPr>
              <a:spLocks noChangeShapeType="1"/>
            </p:cNvSpPr>
            <p:nvPr/>
          </p:nvSpPr>
          <p:spPr bwMode="auto">
            <a:xfrm flipH="1">
              <a:off x="0" y="0"/>
              <a:ext cx="227" cy="227"/>
            </a:xfrm>
            <a:prstGeom prst="line">
              <a:avLst/>
            </a:prstGeom>
            <a:noFill/>
            <a:ln w="38100" cmpd="sng">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258" name="Oval 50"/>
          <p:cNvSpPr>
            <a:spLocks noChangeArrowheads="1"/>
          </p:cNvSpPr>
          <p:nvPr/>
        </p:nvSpPr>
        <p:spPr bwMode="auto">
          <a:xfrm>
            <a:off x="2339975"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9" name="Oval 51"/>
          <p:cNvSpPr>
            <a:spLocks noChangeArrowheads="1"/>
          </p:cNvSpPr>
          <p:nvPr/>
        </p:nvSpPr>
        <p:spPr bwMode="auto">
          <a:xfrm>
            <a:off x="2700338" y="61642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0" name="Oval 52"/>
          <p:cNvSpPr>
            <a:spLocks noChangeArrowheads="1"/>
          </p:cNvSpPr>
          <p:nvPr/>
        </p:nvSpPr>
        <p:spPr bwMode="auto">
          <a:xfrm>
            <a:off x="3059113" y="6165850"/>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1" name="Oval 53"/>
          <p:cNvSpPr>
            <a:spLocks noChangeArrowheads="1"/>
          </p:cNvSpPr>
          <p:nvPr/>
        </p:nvSpPr>
        <p:spPr bwMode="auto">
          <a:xfrm>
            <a:off x="3419475"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2" name="Oval 54"/>
          <p:cNvSpPr>
            <a:spLocks noChangeArrowheads="1"/>
          </p:cNvSpPr>
          <p:nvPr/>
        </p:nvSpPr>
        <p:spPr bwMode="auto">
          <a:xfrm>
            <a:off x="3779838" y="61642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3" name="Oval 55"/>
          <p:cNvSpPr>
            <a:spLocks noChangeArrowheads="1"/>
          </p:cNvSpPr>
          <p:nvPr/>
        </p:nvSpPr>
        <p:spPr bwMode="auto">
          <a:xfrm>
            <a:off x="4140200"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4" name="Oval 56"/>
          <p:cNvSpPr>
            <a:spLocks noChangeArrowheads="1"/>
          </p:cNvSpPr>
          <p:nvPr/>
        </p:nvSpPr>
        <p:spPr bwMode="auto">
          <a:xfrm>
            <a:off x="1835150"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5" name="Oval 57"/>
          <p:cNvSpPr>
            <a:spLocks noChangeArrowheads="1"/>
          </p:cNvSpPr>
          <p:nvPr/>
        </p:nvSpPr>
        <p:spPr bwMode="auto">
          <a:xfrm>
            <a:off x="1403350"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6" name="Line 58"/>
          <p:cNvSpPr>
            <a:spLocks noChangeShapeType="1"/>
          </p:cNvSpPr>
          <p:nvPr/>
        </p:nvSpPr>
        <p:spPr bwMode="auto">
          <a:xfrm flipH="1">
            <a:off x="1619250" y="5588000"/>
            <a:ext cx="217488" cy="576263"/>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7" name="Line 59"/>
          <p:cNvSpPr>
            <a:spLocks noChangeShapeType="1"/>
          </p:cNvSpPr>
          <p:nvPr/>
        </p:nvSpPr>
        <p:spPr bwMode="auto">
          <a:xfrm>
            <a:off x="2051050" y="5659438"/>
            <a:ext cx="0"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8" name="Line 60"/>
          <p:cNvSpPr>
            <a:spLocks noChangeShapeType="1"/>
          </p:cNvSpPr>
          <p:nvPr/>
        </p:nvSpPr>
        <p:spPr bwMode="auto">
          <a:xfrm flipH="1">
            <a:off x="2555875" y="5659438"/>
            <a:ext cx="144463"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69" name="Line 61"/>
          <p:cNvSpPr>
            <a:spLocks noChangeShapeType="1"/>
          </p:cNvSpPr>
          <p:nvPr/>
        </p:nvSpPr>
        <p:spPr bwMode="auto">
          <a:xfrm>
            <a:off x="2843213" y="5659438"/>
            <a:ext cx="73025"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0" name="Line 62"/>
          <p:cNvSpPr>
            <a:spLocks noChangeShapeType="1"/>
          </p:cNvSpPr>
          <p:nvPr/>
        </p:nvSpPr>
        <p:spPr bwMode="auto">
          <a:xfrm flipH="1">
            <a:off x="3203575" y="5659438"/>
            <a:ext cx="73025"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1" name="Line 63"/>
          <p:cNvSpPr>
            <a:spLocks noChangeShapeType="1"/>
          </p:cNvSpPr>
          <p:nvPr/>
        </p:nvSpPr>
        <p:spPr bwMode="auto">
          <a:xfrm>
            <a:off x="3419475" y="5659438"/>
            <a:ext cx="144463"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2" name="Text Box 64"/>
          <p:cNvSpPr txBox="1">
            <a:spLocks noChangeArrowheads="1"/>
          </p:cNvSpPr>
          <p:nvPr/>
        </p:nvSpPr>
        <p:spPr bwMode="auto">
          <a:xfrm>
            <a:off x="4356100" y="4724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
        <p:nvSpPr>
          <p:cNvPr id="94273" name="Line 65"/>
          <p:cNvSpPr>
            <a:spLocks noChangeShapeType="1"/>
          </p:cNvSpPr>
          <p:nvPr/>
        </p:nvSpPr>
        <p:spPr bwMode="auto">
          <a:xfrm flipH="1">
            <a:off x="3924300" y="5659438"/>
            <a:ext cx="71438"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4" name="Line 66"/>
          <p:cNvSpPr>
            <a:spLocks noChangeShapeType="1"/>
          </p:cNvSpPr>
          <p:nvPr/>
        </p:nvSpPr>
        <p:spPr bwMode="auto">
          <a:xfrm>
            <a:off x="4140200" y="5659438"/>
            <a:ext cx="144463"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5" name="Line 67"/>
          <p:cNvSpPr>
            <a:spLocks noChangeShapeType="1"/>
          </p:cNvSpPr>
          <p:nvPr/>
        </p:nvSpPr>
        <p:spPr bwMode="auto">
          <a:xfrm flipH="1">
            <a:off x="4643438" y="5659438"/>
            <a:ext cx="0"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6" name="Oval 68"/>
          <p:cNvSpPr>
            <a:spLocks noChangeArrowheads="1"/>
          </p:cNvSpPr>
          <p:nvPr/>
        </p:nvSpPr>
        <p:spPr bwMode="auto">
          <a:xfrm>
            <a:off x="4498975" y="6164263"/>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7" name="Line 69"/>
          <p:cNvSpPr>
            <a:spLocks noChangeShapeType="1"/>
          </p:cNvSpPr>
          <p:nvPr/>
        </p:nvSpPr>
        <p:spPr bwMode="auto">
          <a:xfrm>
            <a:off x="4787900" y="5659438"/>
            <a:ext cx="215900" cy="504825"/>
          </a:xfrm>
          <a:prstGeom prst="line">
            <a:avLst/>
          </a:prstGeom>
          <a:noFill/>
          <a:ln w="38100" cap="sq"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78" name="Oval 70"/>
          <p:cNvSpPr>
            <a:spLocks noChangeArrowheads="1"/>
          </p:cNvSpPr>
          <p:nvPr/>
        </p:nvSpPr>
        <p:spPr bwMode="auto">
          <a:xfrm>
            <a:off x="4859338" y="6164263"/>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9" name="Line 71"/>
          <p:cNvSpPr>
            <a:spLocks noChangeShapeType="1"/>
          </p:cNvSpPr>
          <p:nvPr/>
        </p:nvSpPr>
        <p:spPr bwMode="auto">
          <a:xfrm>
            <a:off x="5292725" y="5659438"/>
            <a:ext cx="71438" cy="504825"/>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0" name="Oval 72"/>
          <p:cNvSpPr>
            <a:spLocks noChangeArrowheads="1"/>
          </p:cNvSpPr>
          <p:nvPr/>
        </p:nvSpPr>
        <p:spPr bwMode="auto">
          <a:xfrm>
            <a:off x="5219700" y="6165850"/>
            <a:ext cx="360363"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1" name="Line 73"/>
          <p:cNvSpPr>
            <a:spLocks noChangeShapeType="1"/>
          </p:cNvSpPr>
          <p:nvPr/>
        </p:nvSpPr>
        <p:spPr bwMode="auto">
          <a:xfrm>
            <a:off x="5435600" y="5659438"/>
            <a:ext cx="215900" cy="431800"/>
          </a:xfrm>
          <a:prstGeom prst="line">
            <a:avLst/>
          </a:prstGeom>
          <a:noFill/>
          <a:ln w="38100" cap="rnd" cmpd="sng">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82" name="Oval 74"/>
          <p:cNvSpPr>
            <a:spLocks noChangeArrowheads="1"/>
          </p:cNvSpPr>
          <p:nvPr/>
        </p:nvSpPr>
        <p:spPr bwMode="auto">
          <a:xfrm>
            <a:off x="5580063" y="6091238"/>
            <a:ext cx="360362" cy="358775"/>
          </a:xfrm>
          <a:prstGeom prst="ellipse">
            <a:avLst/>
          </a:prstGeom>
          <a:solidFill>
            <a:schemeClr val="accent1"/>
          </a:solidFill>
          <a:ln w="12700" cap="sq"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3" name="Text Box 75"/>
          <p:cNvSpPr txBox="1">
            <a:spLocks noChangeArrowheads="1"/>
          </p:cNvSpPr>
          <p:nvPr/>
        </p:nvSpPr>
        <p:spPr bwMode="auto">
          <a:xfrm>
            <a:off x="5292725" y="5451475"/>
            <a:ext cx="1223963"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1800" b="1" dirty="0">
                <a:solidFill>
                  <a:srgbClr val="3333FF"/>
                </a:solidFill>
                <a:latin typeface="Arial" pitchFamily="34" charset="0"/>
              </a:rPr>
              <a:t>不满足</a:t>
            </a:r>
          </a:p>
          <a:p>
            <a:pPr algn="ctr"/>
            <a:r>
              <a:rPr lang="zh-CN" altLang="en-US" sz="1800" b="1" dirty="0">
                <a:solidFill>
                  <a:srgbClr val="3333FF"/>
                </a:solidFill>
                <a:latin typeface="Arial" pitchFamily="34" charset="0"/>
              </a:rPr>
              <a:t>限</a:t>
            </a:r>
            <a:r>
              <a:rPr lang="zh-CN" sz="1800" b="1" dirty="0">
                <a:solidFill>
                  <a:srgbClr val="3333FF"/>
                </a:solidFill>
                <a:latin typeface="Arial" pitchFamily="34" charset="0"/>
              </a:rPr>
              <a:t>界函数</a:t>
            </a:r>
          </a:p>
        </p:txBody>
      </p:sp>
      <p:sp>
        <p:nvSpPr>
          <p:cNvPr id="94284" name="Text Box 76"/>
          <p:cNvSpPr txBox="1">
            <a:spLocks noChangeArrowheads="1"/>
          </p:cNvSpPr>
          <p:nvPr/>
        </p:nvSpPr>
        <p:spPr bwMode="auto">
          <a:xfrm>
            <a:off x="5794375" y="36433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85" name="Text Box 77"/>
          <p:cNvSpPr txBox="1">
            <a:spLocks noChangeArrowheads="1"/>
          </p:cNvSpPr>
          <p:nvPr/>
        </p:nvSpPr>
        <p:spPr bwMode="auto">
          <a:xfrm>
            <a:off x="6588125" y="45799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0</a:t>
            </a:r>
          </a:p>
        </p:txBody>
      </p:sp>
      <p:sp>
        <p:nvSpPr>
          <p:cNvPr id="94286" name="Text Box 78"/>
          <p:cNvSpPr txBox="1">
            <a:spLocks noChangeArrowheads="1"/>
          </p:cNvSpPr>
          <p:nvPr/>
        </p:nvSpPr>
        <p:spPr bwMode="auto">
          <a:xfrm>
            <a:off x="5724525" y="4651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i="1">
                <a:solidFill>
                  <a:srgbClr val="3333FF"/>
                </a:solidFill>
                <a:effectLst>
                  <a:outerShdw blurRad="38100" dist="38100" dir="2700000" algn="tl">
                    <a:srgbClr val="C0C0C0"/>
                  </a:outerShdw>
                </a:effectLst>
              </a:rPr>
              <a:t>1</a:t>
            </a:r>
          </a:p>
        </p:txBody>
      </p:sp>
    </p:spTree>
    <p:extLst>
      <p:ext uri="{BB962C8B-B14F-4D97-AF65-F5344CB8AC3E}">
        <p14:creationId xmlns:p14="http://schemas.microsoft.com/office/powerpoint/2010/main" val="6011198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27088" y="260350"/>
            <a:ext cx="7772400" cy="738188"/>
          </a:xfrm>
        </p:spPr>
        <p:txBody>
          <a:bodyPr/>
          <a:lstStyle/>
          <a:p>
            <a:r>
              <a:rPr lang="zh-CN" sz="3600" b="1">
                <a:effectLst>
                  <a:outerShdw blurRad="38100" dist="38100" dir="2700000" algn="tl">
                    <a:srgbClr val="C0C0C0"/>
                  </a:outerShdw>
                </a:effectLst>
              </a:rPr>
              <a:t>装载问题算法描述</a:t>
            </a:r>
          </a:p>
        </p:txBody>
      </p:sp>
      <p:sp>
        <p:nvSpPr>
          <p:cNvPr id="96259" name="Text Box 3"/>
          <p:cNvSpPr txBox="1">
            <a:spLocks noChangeArrowheads="1"/>
          </p:cNvSpPr>
          <p:nvPr/>
        </p:nvSpPr>
        <p:spPr bwMode="auto">
          <a:xfrm>
            <a:off x="700088" y="1125538"/>
            <a:ext cx="8443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zh-CN" b="1">
                <a:latin typeface="楷体_GB2312" pitchFamily="49" charset="-122"/>
                <a:ea typeface="楷体_GB2312" pitchFamily="49" charset="-122"/>
              </a:rPr>
              <a:t>n  </a:t>
            </a:r>
            <a:r>
              <a:rPr lang="zh-CN" b="1">
                <a:latin typeface="楷体_GB2312" pitchFamily="49" charset="-122"/>
                <a:ea typeface="楷体_GB2312" pitchFamily="49" charset="-122"/>
              </a:rPr>
              <a:t>集装箱数； </a:t>
            </a:r>
            <a:r>
              <a:rPr lang="zh-CN" altLang="zh-CN" b="1">
                <a:latin typeface="楷体_GB2312" pitchFamily="49" charset="-122"/>
                <a:ea typeface="楷体_GB2312" pitchFamily="49" charset="-122"/>
              </a:rPr>
              <a:t>w[]</a:t>
            </a:r>
            <a:r>
              <a:rPr lang="zh-CN" b="1">
                <a:latin typeface="楷体_GB2312" pitchFamily="49" charset="-122"/>
                <a:ea typeface="楷体_GB2312" pitchFamily="49" charset="-122"/>
              </a:rPr>
              <a:t>集装箱重量数组； </a:t>
            </a:r>
            <a:r>
              <a:rPr lang="zh-CN" altLang="zh-CN" b="1">
                <a:latin typeface="楷体_GB2312" pitchFamily="49" charset="-122"/>
                <a:ea typeface="楷体_GB2312" pitchFamily="49" charset="-122"/>
              </a:rPr>
              <a:t>c</a:t>
            </a:r>
            <a:r>
              <a:rPr lang="zh-CN" b="1">
                <a:latin typeface="楷体_GB2312" pitchFamily="49" charset="-122"/>
                <a:ea typeface="楷体_GB2312" pitchFamily="49" charset="-122"/>
              </a:rPr>
              <a:t>第一艘轮船载重量；</a:t>
            </a:r>
          </a:p>
          <a:p>
            <a:r>
              <a:rPr lang="zh-CN" altLang="zh-CN" b="1">
                <a:latin typeface="楷体_GB2312" pitchFamily="49" charset="-122"/>
                <a:ea typeface="楷体_GB2312" pitchFamily="49" charset="-122"/>
              </a:rPr>
              <a:t>cw  </a:t>
            </a:r>
            <a:r>
              <a:rPr lang="zh-CN" b="1">
                <a:latin typeface="楷体_GB2312" pitchFamily="49" charset="-122"/>
                <a:ea typeface="楷体_GB2312" pitchFamily="49" charset="-122"/>
              </a:rPr>
              <a:t>在遍历结点处的当前载重量   </a:t>
            </a:r>
            <a:r>
              <a:rPr lang="zh-CN" altLang="zh-CN" b="1">
                <a:latin typeface="楷体_GB2312" pitchFamily="49" charset="-122"/>
                <a:ea typeface="楷体_GB2312" pitchFamily="49" charset="-122"/>
              </a:rPr>
              <a:t>bsetw </a:t>
            </a:r>
            <a:r>
              <a:rPr lang="zh-CN" b="1">
                <a:latin typeface="楷体_GB2312" pitchFamily="49" charset="-122"/>
                <a:ea typeface="楷体_GB2312" pitchFamily="49" charset="-122"/>
              </a:rPr>
              <a:t>当前最优载重量</a:t>
            </a:r>
          </a:p>
        </p:txBody>
      </p:sp>
      <p:sp>
        <p:nvSpPr>
          <p:cNvPr id="96260" name="Rectangle 4"/>
          <p:cNvSpPr>
            <a:spLocks noChangeArrowheads="1"/>
          </p:cNvSpPr>
          <p:nvPr/>
        </p:nvSpPr>
        <p:spPr bwMode="auto">
          <a:xfrm>
            <a:off x="539750" y="1877785"/>
            <a:ext cx="5498621" cy="4708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indent="266700"/>
            <a:r>
              <a:rPr lang="en-US" altLang="zh-CN" dirty="0">
                <a:latin typeface="Arial" pitchFamily="34" charset="0"/>
                <a:ea typeface="楷体_GB2312" pitchFamily="49" charset="-122"/>
              </a:rPr>
              <a:t>void backtrack (</a:t>
            </a:r>
            <a:r>
              <a:rPr lang="en-US" altLang="zh-CN" dirty="0" err="1">
                <a:latin typeface="Arial" pitchFamily="34" charset="0"/>
                <a:ea typeface="楷体_GB2312" pitchFamily="49" charset="-122"/>
              </a:rPr>
              <a:t>int</a:t>
            </a:r>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if (</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&gt; n){</a:t>
            </a:r>
          </a:p>
          <a:p>
            <a:pPr indent="266700"/>
            <a:r>
              <a:rPr lang="en-US" altLang="zh-CN" dirty="0">
                <a:latin typeface="Arial" pitchFamily="34" charset="0"/>
                <a:ea typeface="楷体_GB2312" pitchFamily="49" charset="-122"/>
              </a:rPr>
              <a:t>        if(</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&gt; </a:t>
            </a:r>
            <a:r>
              <a:rPr lang="en-US" altLang="zh-CN" dirty="0" err="1">
                <a:latin typeface="Arial" pitchFamily="34" charset="0"/>
                <a:ea typeface="楷体_GB2312" pitchFamily="49" charset="-122"/>
              </a:rPr>
              <a:t>wm</a:t>
            </a:r>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wm</a:t>
            </a:r>
            <a:r>
              <a:rPr lang="en-US" altLang="zh-CN" dirty="0">
                <a:latin typeface="Arial" pitchFamily="34" charset="0"/>
                <a:ea typeface="楷体_GB2312" pitchFamily="49" charset="-122"/>
              </a:rPr>
              <a:t> =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return;</a:t>
            </a:r>
          </a:p>
          <a:p>
            <a:pPr indent="266700"/>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wr</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    if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&lt;= c){  // x[</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 1; </a:t>
            </a:r>
            <a:r>
              <a:rPr lang="zh-CN" altLang="en-US" dirty="0">
                <a:latin typeface="Arial" pitchFamily="34" charset="0"/>
                <a:ea typeface="楷体_GB2312" pitchFamily="49" charset="-122"/>
              </a:rPr>
              <a:t>搜索左子树</a:t>
            </a:r>
          </a:p>
          <a:p>
            <a:pPr indent="266700"/>
            <a:r>
              <a:rPr lang="zh-CN" altLang="en-US" dirty="0">
                <a:latin typeface="Arial" pitchFamily="34" charset="0"/>
                <a:ea typeface="楷体_GB2312" pitchFamily="49" charset="-122"/>
              </a:rPr>
              <a:t>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        backtrack(i+1);</a:t>
            </a:r>
          </a:p>
          <a:p>
            <a:pPr indent="266700"/>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if (</a:t>
            </a:r>
            <a:r>
              <a:rPr lang="en-US" altLang="zh-CN" dirty="0" err="1">
                <a:latin typeface="Arial" pitchFamily="34" charset="0"/>
                <a:ea typeface="楷体_GB2312" pitchFamily="49" charset="-122"/>
              </a:rPr>
              <a:t>wc</a:t>
            </a:r>
            <a:r>
              <a:rPr lang="en-US" altLang="zh-CN" dirty="0">
                <a:latin typeface="Arial" pitchFamily="34" charset="0"/>
                <a:ea typeface="楷体_GB2312" pitchFamily="49" charset="-122"/>
              </a:rPr>
              <a:t> + </a:t>
            </a:r>
            <a:r>
              <a:rPr lang="en-US" altLang="zh-CN" dirty="0" err="1">
                <a:latin typeface="Arial" pitchFamily="34" charset="0"/>
                <a:ea typeface="楷体_GB2312" pitchFamily="49" charset="-122"/>
              </a:rPr>
              <a:t>wr</a:t>
            </a:r>
            <a:r>
              <a:rPr lang="en-US" altLang="zh-CN" dirty="0">
                <a:latin typeface="Arial" pitchFamily="34" charset="0"/>
                <a:ea typeface="楷体_GB2312" pitchFamily="49" charset="-122"/>
              </a:rPr>
              <a:t> &gt; </a:t>
            </a:r>
            <a:r>
              <a:rPr lang="en-US" altLang="zh-CN" dirty="0" err="1">
                <a:latin typeface="Arial" pitchFamily="34" charset="0"/>
                <a:ea typeface="楷体_GB2312" pitchFamily="49" charset="-122"/>
              </a:rPr>
              <a:t>wm</a:t>
            </a:r>
            <a:r>
              <a:rPr lang="en-US" altLang="zh-CN" dirty="0">
                <a:latin typeface="Arial" pitchFamily="34" charset="0"/>
                <a:ea typeface="楷体_GB2312" pitchFamily="49" charset="-122"/>
              </a:rPr>
              <a:t>){  // x[</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 = 0; </a:t>
            </a:r>
            <a:r>
              <a:rPr lang="zh-CN" altLang="en-US" dirty="0">
                <a:latin typeface="Arial" pitchFamily="34" charset="0"/>
                <a:ea typeface="楷体_GB2312" pitchFamily="49" charset="-122"/>
              </a:rPr>
              <a:t>搜索右子树</a:t>
            </a:r>
          </a:p>
          <a:p>
            <a:pPr indent="266700"/>
            <a:r>
              <a:rPr lang="zh-CN" altLang="en-US" dirty="0">
                <a:latin typeface="Arial" pitchFamily="34" charset="0"/>
                <a:ea typeface="楷体_GB2312" pitchFamily="49" charset="-122"/>
              </a:rPr>
              <a:t>        </a:t>
            </a:r>
            <a:r>
              <a:rPr lang="en-US" altLang="zh-CN" dirty="0">
                <a:latin typeface="Arial" pitchFamily="34" charset="0"/>
                <a:ea typeface="楷体_GB2312" pitchFamily="49" charset="-122"/>
              </a:rPr>
              <a:t>backtrack(i+1);</a:t>
            </a:r>
          </a:p>
          <a:p>
            <a:pPr indent="266700"/>
            <a:r>
              <a:rPr lang="en-US" altLang="zh-CN" dirty="0">
                <a:latin typeface="Arial" pitchFamily="34" charset="0"/>
                <a:ea typeface="楷体_GB2312" pitchFamily="49" charset="-122"/>
              </a:rPr>
              <a:t>    }</a:t>
            </a:r>
          </a:p>
          <a:p>
            <a:pPr indent="266700"/>
            <a:r>
              <a:rPr lang="en-US" altLang="zh-CN" dirty="0">
                <a:latin typeface="Arial" pitchFamily="34" charset="0"/>
                <a:ea typeface="楷体_GB2312" pitchFamily="49" charset="-122"/>
              </a:rPr>
              <a:t>    </a:t>
            </a:r>
            <a:r>
              <a:rPr lang="en-US" altLang="zh-CN" dirty="0" err="1">
                <a:latin typeface="Arial" pitchFamily="34" charset="0"/>
                <a:ea typeface="楷体_GB2312" pitchFamily="49" charset="-122"/>
              </a:rPr>
              <a:t>wr</a:t>
            </a:r>
            <a:r>
              <a:rPr lang="en-US" altLang="zh-CN" dirty="0">
                <a:latin typeface="Arial" pitchFamily="34" charset="0"/>
                <a:ea typeface="楷体_GB2312" pitchFamily="49" charset="-122"/>
              </a:rPr>
              <a:t> += w[</a:t>
            </a:r>
            <a:r>
              <a:rPr lang="en-US" altLang="zh-CN" dirty="0" err="1">
                <a:latin typeface="Arial" pitchFamily="34" charset="0"/>
                <a:ea typeface="楷体_GB2312" pitchFamily="49" charset="-122"/>
              </a:rPr>
              <a:t>i</a:t>
            </a:r>
            <a:r>
              <a:rPr lang="en-US" altLang="zh-CN" dirty="0">
                <a:latin typeface="Arial" pitchFamily="34" charset="0"/>
                <a:ea typeface="楷体_GB2312" pitchFamily="49" charset="-122"/>
              </a:rPr>
              <a:t>];</a:t>
            </a:r>
          </a:p>
          <a:p>
            <a:pPr indent="266700"/>
            <a:r>
              <a:rPr lang="en-US" altLang="zh-CN" dirty="0">
                <a:latin typeface="Arial" pitchFamily="34" charset="0"/>
                <a:ea typeface="楷体_GB2312" pitchFamily="49" charset="-122"/>
              </a:rPr>
              <a:t>}</a:t>
            </a:r>
          </a:p>
        </p:txBody>
      </p:sp>
      <p:sp>
        <p:nvSpPr>
          <p:cNvPr id="96261" name="Text Box 5"/>
          <p:cNvSpPr txBox="1">
            <a:spLocks noChangeArrowheads="1"/>
          </p:cNvSpPr>
          <p:nvPr/>
        </p:nvSpPr>
        <p:spPr bwMode="auto">
          <a:xfrm>
            <a:off x="6324600" y="35052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a:p>
        </p:txBody>
      </p:sp>
      <p:sp>
        <p:nvSpPr>
          <p:cNvPr id="96262" name="Text Box 6"/>
          <p:cNvSpPr txBox="1">
            <a:spLocks noChangeArrowheads="1"/>
          </p:cNvSpPr>
          <p:nvPr/>
        </p:nvSpPr>
        <p:spPr bwMode="auto">
          <a:xfrm>
            <a:off x="5220072" y="2187638"/>
            <a:ext cx="480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Tx/>
              <a:buChar char="•"/>
            </a:pPr>
            <a:r>
              <a:rPr lang="zh-CN" b="1" dirty="0">
                <a:latin typeface="Arial" pitchFamily="34" charset="0"/>
                <a:ea typeface="楷体_GB2312" pitchFamily="49" charset="-122"/>
              </a:rPr>
              <a:t>解空间：子集树</a:t>
            </a:r>
          </a:p>
          <a:p>
            <a:pPr>
              <a:buClr>
                <a:schemeClr val="accent2"/>
              </a:buClr>
              <a:buFontTx/>
              <a:buChar char="•"/>
            </a:pPr>
            <a:r>
              <a:rPr lang="zh-CN" b="1" dirty="0">
                <a:latin typeface="Arial" pitchFamily="34" charset="0"/>
                <a:ea typeface="楷体_GB2312" pitchFamily="49" charset="-122"/>
              </a:rPr>
              <a:t>可行性约束函数</a:t>
            </a:r>
            <a:r>
              <a:rPr lang="zh-CN" altLang="zh-CN" b="1" dirty="0">
                <a:latin typeface="Arial" pitchFamily="34" charset="0"/>
                <a:ea typeface="楷体_GB2312" pitchFamily="49" charset="-122"/>
              </a:rPr>
              <a:t>(</a:t>
            </a:r>
            <a:r>
              <a:rPr lang="zh-CN" b="1" dirty="0">
                <a:latin typeface="Arial" pitchFamily="34" charset="0"/>
                <a:ea typeface="楷体_GB2312" pitchFamily="49" charset="-122"/>
              </a:rPr>
              <a:t>选择当前元素</a:t>
            </a:r>
            <a:r>
              <a:rPr lang="zh-CN" altLang="zh-CN" b="1" dirty="0">
                <a:latin typeface="Arial" pitchFamily="34" charset="0"/>
                <a:ea typeface="楷体_GB2312" pitchFamily="49" charset="-122"/>
              </a:rPr>
              <a:t>)</a:t>
            </a:r>
            <a:r>
              <a:rPr lang="zh-CN" b="1" dirty="0">
                <a:latin typeface="Arial" pitchFamily="34" charset="0"/>
                <a:ea typeface="楷体_GB2312" pitchFamily="49" charset="-122"/>
              </a:rPr>
              <a:t>：</a:t>
            </a:r>
          </a:p>
          <a:p>
            <a:pPr>
              <a:buClr>
                <a:schemeClr val="accent2"/>
              </a:buClr>
              <a:buFontTx/>
              <a:buChar char="•"/>
            </a:pPr>
            <a:endParaRPr lang="zh-CN" altLang="zh-CN" b="1" dirty="0">
              <a:latin typeface="Arial" pitchFamily="34" charset="0"/>
              <a:ea typeface="楷体_GB2312" pitchFamily="49" charset="-122"/>
            </a:endParaRPr>
          </a:p>
        </p:txBody>
      </p:sp>
      <p:graphicFrame>
        <p:nvGraphicFramePr>
          <p:cNvPr id="96263" name="Object 7"/>
          <p:cNvGraphicFramePr>
            <a:graphicFrameLocks noChangeAspect="1"/>
          </p:cNvGraphicFramePr>
          <p:nvPr>
            <p:extLst>
              <p:ext uri="{D42A27DB-BD31-4B8C-83A1-F6EECF244321}">
                <p14:modId xmlns:p14="http://schemas.microsoft.com/office/powerpoint/2010/main" val="4105526036"/>
              </p:ext>
            </p:extLst>
          </p:nvPr>
        </p:nvGraphicFramePr>
        <p:xfrm>
          <a:off x="6660232" y="2990913"/>
          <a:ext cx="1905000" cy="768350"/>
        </p:xfrm>
        <a:graphic>
          <a:graphicData uri="http://schemas.openxmlformats.org/presentationml/2006/ole">
            <mc:AlternateContent xmlns:mc="http://schemas.openxmlformats.org/markup-compatibility/2006">
              <mc:Choice xmlns:v="urn:schemas-microsoft-com:vml" Requires="v">
                <p:oleObj spid="_x0000_s19461" r:id="rId3" imgW="762317" imgH="432117" progId="Equation.3">
                  <p:embed/>
                </p:oleObj>
              </mc:Choice>
              <mc:Fallback>
                <p:oleObj r:id="rId3" imgW="762317" imgH="432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2990913"/>
                        <a:ext cx="1905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081494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71550" y="188913"/>
            <a:ext cx="7772400" cy="1143000"/>
          </a:xfrm>
        </p:spPr>
        <p:txBody>
          <a:bodyPr/>
          <a:lstStyle/>
          <a:p>
            <a:r>
              <a:rPr lang="zh-CN" altLang="zh-CN" sz="3600" b="1">
                <a:effectLst>
                  <a:outerShdw blurRad="38100" dist="38100" dir="2700000" algn="tl">
                    <a:srgbClr val="C0C0C0"/>
                  </a:outerShdw>
                </a:effectLst>
              </a:rPr>
              <a:t>N-</a:t>
            </a:r>
            <a:r>
              <a:rPr lang="zh-CN" sz="3600" b="1">
                <a:effectLst>
                  <a:outerShdw blurRad="38100" dist="38100" dir="2700000" algn="tl">
                    <a:srgbClr val="C0C0C0"/>
                  </a:outerShdw>
                </a:effectLst>
              </a:rPr>
              <a:t>皇后问题定义</a:t>
            </a:r>
          </a:p>
        </p:txBody>
      </p:sp>
      <p:sp>
        <p:nvSpPr>
          <p:cNvPr id="98307" name="Rectangle 3"/>
          <p:cNvSpPr>
            <a:spLocks noGrp="1" noChangeArrowheads="1"/>
          </p:cNvSpPr>
          <p:nvPr>
            <p:ph type="body" sz="half" idx="1"/>
          </p:nvPr>
        </p:nvSpPr>
        <p:spPr>
          <a:xfrm>
            <a:off x="971550" y="1268413"/>
            <a:ext cx="3811588" cy="4114800"/>
          </a:xfrm>
        </p:spPr>
        <p:txBody>
          <a:bodyPr/>
          <a:lstStyle/>
          <a:p>
            <a:r>
              <a:rPr lang="zh-CN" altLang="zh-CN" sz="2500"/>
              <a:t>4</a:t>
            </a:r>
            <a:r>
              <a:rPr lang="zh-CN" sz="2500"/>
              <a:t>皇后问题：</a:t>
            </a:r>
          </a:p>
        </p:txBody>
      </p:sp>
      <p:graphicFrame>
        <p:nvGraphicFramePr>
          <p:cNvPr id="98363" name="Group 59"/>
          <p:cNvGraphicFramePr>
            <a:graphicFrameLocks noGrp="1"/>
          </p:cNvGraphicFramePr>
          <p:nvPr>
            <p:ph sz="half" idx="2"/>
          </p:nvPr>
        </p:nvGraphicFramePr>
        <p:xfrm>
          <a:off x="4211638" y="1773238"/>
          <a:ext cx="3921125" cy="4968876"/>
        </p:xfrm>
        <a:graphic>
          <a:graphicData uri="http://schemas.openxmlformats.org/drawingml/2006/table">
            <a:tbl>
              <a:tblPr/>
              <a:tblGrid>
                <a:gridCol w="436562">
                  <a:extLst>
                    <a:ext uri="{9D8B030D-6E8A-4147-A177-3AD203B41FA5}">
                      <a16:colId xmlns:a16="http://schemas.microsoft.com/office/drawing/2014/main" val="20000"/>
                    </a:ext>
                  </a:extLst>
                </a:gridCol>
                <a:gridCol w="433388">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34975">
                  <a:extLst>
                    <a:ext uri="{9D8B030D-6E8A-4147-A177-3AD203B41FA5}">
                      <a16:colId xmlns:a16="http://schemas.microsoft.com/office/drawing/2014/main" val="20004"/>
                    </a:ext>
                  </a:extLst>
                </a:gridCol>
                <a:gridCol w="436562">
                  <a:extLst>
                    <a:ext uri="{9D8B030D-6E8A-4147-A177-3AD203B41FA5}">
                      <a16:colId xmlns:a16="http://schemas.microsoft.com/office/drawing/2014/main" val="20005"/>
                    </a:ext>
                  </a:extLst>
                </a:gridCol>
                <a:gridCol w="436563">
                  <a:extLst>
                    <a:ext uri="{9D8B030D-6E8A-4147-A177-3AD203B41FA5}">
                      <a16:colId xmlns:a16="http://schemas.microsoft.com/office/drawing/2014/main" val="20006"/>
                    </a:ext>
                  </a:extLst>
                </a:gridCol>
                <a:gridCol w="433387">
                  <a:extLst>
                    <a:ext uri="{9D8B030D-6E8A-4147-A177-3AD203B41FA5}">
                      <a16:colId xmlns:a16="http://schemas.microsoft.com/office/drawing/2014/main" val="20007"/>
                    </a:ext>
                  </a:extLst>
                </a:gridCol>
                <a:gridCol w="436563">
                  <a:extLst>
                    <a:ext uri="{9D8B030D-6E8A-4147-A177-3AD203B41FA5}">
                      <a16:colId xmlns:a16="http://schemas.microsoft.com/office/drawing/2014/main" val="20008"/>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1</a:t>
                      </a:r>
                    </a:p>
                  </a:txBody>
                  <a:tcPr anchor="ctr" horzOverflow="overflow">
                    <a:lnL cap="flat">
                      <a:noFill/>
                    </a:lnL>
                    <a:lnR w="28575" cap="flat" cmpd="sng" algn="ctr">
                      <a:solidFill>
                        <a:schemeClr val="bg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0"/>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2</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3</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2"/>
                  </a:ext>
                </a:extLst>
              </a:tr>
              <a:tr h="5445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4</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3"/>
                  </a:ext>
                </a:extLst>
              </a:tr>
              <a:tr h="5683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5</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4"/>
                  </a:ext>
                </a:extLst>
              </a:tr>
              <a:tr h="5445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6</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7</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6"/>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8</a:t>
                      </a:r>
                    </a:p>
                  </a:txBody>
                  <a:tcPr anchor="ctr" horzOverflow="overflow">
                    <a:lnL cap="flat">
                      <a:noFill/>
                    </a:lnL>
                    <a:lnR w="28575"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Q</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7"/>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1</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2</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3</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4</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5</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6</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7</a:t>
                      </a:r>
                    </a:p>
                  </a:txBody>
                  <a:tcPr anchor="ctr" horzOverflow="overflow">
                    <a:lnL>
                      <a:noFill/>
                    </a:lnL>
                    <a:lnR>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zh-CN" altLang="zh-CN" sz="2800" b="0" i="0" u="none" strike="noStrike" cap="none" normalizeH="0" baseline="0">
                          <a:ln>
                            <a:noFill/>
                          </a:ln>
                          <a:solidFill>
                            <a:schemeClr val="tx1"/>
                          </a:solidFill>
                          <a:effectLst/>
                          <a:latin typeface="Arial" pitchFamily="34" charset="0"/>
                          <a:ea typeface="宋体" pitchFamily="2" charset="-122"/>
                        </a:rPr>
                        <a:t>8</a:t>
                      </a:r>
                    </a:p>
                  </a:txBody>
                  <a:tcPr anchor="ctr" horzOverflow="overflow">
                    <a:lnL>
                      <a:noFill/>
                    </a:lnL>
                    <a:lnR cap="flat">
                      <a:noFill/>
                    </a:lnR>
                    <a:lnT w="28575" cap="flat" cmpd="sng" algn="ctr">
                      <a:solidFill>
                        <a:schemeClr val="bg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8308" name="Group 4"/>
          <p:cNvGraphicFramePr>
            <a:graphicFrameLocks noGrp="1"/>
          </p:cNvGraphicFramePr>
          <p:nvPr/>
        </p:nvGraphicFramePr>
        <p:xfrm>
          <a:off x="1116013" y="1916113"/>
          <a:ext cx="2133600" cy="207613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8335" name="Group 31"/>
          <p:cNvGraphicFramePr>
            <a:graphicFrameLocks noGrp="1"/>
          </p:cNvGraphicFramePr>
          <p:nvPr/>
        </p:nvGraphicFramePr>
        <p:xfrm>
          <a:off x="1187450" y="4221163"/>
          <a:ext cx="2133600" cy="209200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rgbClr val="FF0000"/>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0" i="0" u="none" strike="noStrike" cap="none" normalizeH="0" baseline="0">
                          <a:ln>
                            <a:noFill/>
                          </a:ln>
                          <a:solidFill>
                            <a:srgbClr val="FF0000"/>
                          </a:solidFill>
                          <a:effectLst/>
                          <a:latin typeface="宋体" pitchFamily="2" charset="-122"/>
                          <a:ea typeface="宋体" pitchFamily="2" charset="-122"/>
                        </a:rPr>
                        <a:t>*</a:t>
                      </a:r>
                      <a:endParaRPr kumimoji="0" lang="zh-CN" altLang="en-US"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rgbClr val="FF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62" name="Rectangle 58"/>
          <p:cNvSpPr>
            <a:spLocks noChangeArrowheads="1"/>
          </p:cNvSpPr>
          <p:nvPr/>
        </p:nvSpPr>
        <p:spPr bwMode="auto">
          <a:xfrm>
            <a:off x="4716463" y="1268413"/>
            <a:ext cx="30956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80000"/>
              <a:buFont typeface="Wingdings" pitchFamily="2" charset="2"/>
              <a:buChar char="n"/>
            </a:pPr>
            <a:r>
              <a:rPr lang="zh-CN" altLang="zh-CN" sz="2900">
                <a:latin typeface="Arial" pitchFamily="34" charset="0"/>
              </a:rPr>
              <a:t>8</a:t>
            </a:r>
            <a:r>
              <a:rPr lang="zh-CN" sz="2900">
                <a:latin typeface="Arial" pitchFamily="34" charset="0"/>
              </a:rPr>
              <a:t>皇后问题：</a:t>
            </a:r>
          </a:p>
        </p:txBody>
      </p:sp>
    </p:spTree>
    <p:extLst>
      <p:ext uri="{BB962C8B-B14F-4D97-AF65-F5344CB8AC3E}">
        <p14:creationId xmlns:p14="http://schemas.microsoft.com/office/powerpoint/2010/main" val="7755802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49313" y="260350"/>
            <a:ext cx="8294687" cy="6234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3200" b="1">
                <a:latin typeface="Arial" pitchFamily="34" charset="0"/>
              </a:rPr>
              <a:t>经典的回溯算法，该算法的思路如下</a:t>
            </a:r>
            <a:r>
              <a:rPr lang="zh-CN" sz="2800" b="1">
                <a:latin typeface="Arial" pitchFamily="34" charset="0"/>
              </a:rPr>
              <a:t>：</a:t>
            </a:r>
          </a:p>
          <a:p>
            <a:pPr algn="ctr">
              <a:lnSpc>
                <a:spcPct val="75000"/>
              </a:lnSpc>
              <a:spcBef>
                <a:spcPct val="50000"/>
              </a:spcBef>
            </a:pPr>
            <a:endParaRPr lang="zh-CN" sz="2800" b="1">
              <a:latin typeface="Arial" pitchFamily="34" charset="0"/>
            </a:endParaRPr>
          </a:p>
          <a:p>
            <a:pPr>
              <a:lnSpc>
                <a:spcPct val="115000"/>
              </a:lnSpc>
              <a:spcBef>
                <a:spcPct val="50000"/>
              </a:spcBef>
            </a:pPr>
            <a:r>
              <a:rPr lang="zh-CN" altLang="zh-CN">
                <a:latin typeface="Arial" pitchFamily="34" charset="0"/>
              </a:rPr>
              <a:t>•   </a:t>
            </a:r>
            <a:r>
              <a:rPr lang="zh-CN" altLang="zh-CN" sz="2800">
                <a:latin typeface="Arial" pitchFamily="34" charset="0"/>
              </a:rPr>
              <a:t> </a:t>
            </a:r>
            <a:r>
              <a:rPr lang="zh-CN" sz="2800">
                <a:latin typeface="Arial" pitchFamily="34" charset="0"/>
              </a:rPr>
              <a:t>依次在棋盘的每一行上摆放一个皇后。</a:t>
            </a:r>
            <a:br>
              <a:rPr lang="zh-CN" sz="2800">
                <a:latin typeface="Arial" pitchFamily="34" charset="0"/>
              </a:rPr>
            </a:br>
            <a:r>
              <a:rPr lang="zh-CN" altLang="zh-CN" sz="2800">
                <a:latin typeface="Arial" pitchFamily="34" charset="0"/>
              </a:rPr>
              <a:t>•    </a:t>
            </a:r>
            <a:r>
              <a:rPr lang="zh-CN" sz="2800">
                <a:latin typeface="Arial" pitchFamily="34" charset="0"/>
              </a:rPr>
              <a:t>每次摆放都要检查当前摆放是否可行。如果当前的摆放引发冲突，则把当前皇后摆放到当前行的下一列上，并重新检查冲突。</a:t>
            </a:r>
            <a:br>
              <a:rPr lang="zh-CN" sz="2800">
                <a:latin typeface="Arial" pitchFamily="34" charset="0"/>
              </a:rPr>
            </a:br>
            <a:r>
              <a:rPr lang="zh-CN" altLang="zh-CN" sz="2800">
                <a:latin typeface="Arial" pitchFamily="34" charset="0"/>
              </a:rPr>
              <a:t>•    </a:t>
            </a:r>
            <a:r>
              <a:rPr lang="zh-CN" sz="2800">
                <a:latin typeface="Arial" pitchFamily="34" charset="0"/>
              </a:rPr>
              <a:t>如果当前皇后在当前行的每一列上都不可摆放，则回溯到上一个皇后并且将其摆放到下一列上，并重新检查冲突。</a:t>
            </a:r>
            <a:br>
              <a:rPr lang="zh-CN" sz="2800">
                <a:latin typeface="Arial" pitchFamily="34" charset="0"/>
              </a:rPr>
            </a:br>
            <a:r>
              <a:rPr lang="zh-CN" altLang="zh-CN" sz="2800">
                <a:latin typeface="Arial" pitchFamily="34" charset="0"/>
              </a:rPr>
              <a:t>•    </a:t>
            </a:r>
            <a:r>
              <a:rPr lang="zh-CN" sz="2800">
                <a:latin typeface="Arial" pitchFamily="34" charset="0"/>
              </a:rPr>
              <a:t>如果所有皇后都被摆放成功，则表明成功找到一个解，记录下该解并且回溯到上一个皇后。</a:t>
            </a:r>
            <a:br>
              <a:rPr lang="zh-CN" sz="2800">
                <a:latin typeface="Arial" pitchFamily="34" charset="0"/>
              </a:rPr>
            </a:br>
            <a:endParaRPr lang="zh-CN" sz="2800">
              <a:latin typeface="Arial" pitchFamily="34" charset="0"/>
            </a:endParaRPr>
          </a:p>
        </p:txBody>
      </p:sp>
    </p:spTree>
    <p:extLst>
      <p:ext uri="{BB962C8B-B14F-4D97-AF65-F5344CB8AC3E}">
        <p14:creationId xmlns:p14="http://schemas.microsoft.com/office/powerpoint/2010/main" val="2742266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16013" y="260350"/>
            <a:ext cx="7772400" cy="1143000"/>
          </a:xfrm>
        </p:spPr>
        <p:txBody>
          <a:bodyPr/>
          <a:lstStyle/>
          <a:p>
            <a:r>
              <a:rPr lang="zh-CN" sz="3600" b="1">
                <a:effectLst>
                  <a:outerShdw blurRad="38100" dist="38100" dir="2700000" algn="tl">
                    <a:srgbClr val="C0C0C0"/>
                  </a:outerShdw>
                </a:effectLst>
              </a:rPr>
              <a:t>问题分析</a:t>
            </a:r>
          </a:p>
        </p:txBody>
      </p:sp>
      <p:sp>
        <p:nvSpPr>
          <p:cNvPr id="102403" name="Rectangle 3"/>
          <p:cNvSpPr>
            <a:spLocks noGrp="1" noChangeArrowheads="1"/>
          </p:cNvSpPr>
          <p:nvPr>
            <p:ph sz="quarter" idx="1"/>
          </p:nvPr>
        </p:nvSpPr>
        <p:spPr>
          <a:xfrm>
            <a:off x="1116013" y="1484313"/>
            <a:ext cx="7772400" cy="3876675"/>
          </a:xfrm>
        </p:spPr>
        <p:txBody>
          <a:bodyPr>
            <a:normAutofit fontScale="85000" lnSpcReduction="20000"/>
          </a:bodyPr>
          <a:lstStyle/>
          <a:p>
            <a:pPr>
              <a:lnSpc>
                <a:spcPct val="120000"/>
              </a:lnSpc>
            </a:pPr>
            <a:r>
              <a:rPr lang="zh-CN" sz="2900" b="1"/>
              <a:t>解向量</a:t>
            </a:r>
            <a:r>
              <a:rPr lang="zh-CN" sz="2900"/>
              <a:t>：</a:t>
            </a:r>
            <a:r>
              <a:rPr lang="zh-CN" altLang="zh-CN" sz="2900"/>
              <a:t>(</a:t>
            </a:r>
            <a:r>
              <a:rPr lang="zh-CN" altLang="zh-CN" sz="2900" i="1"/>
              <a:t>x</a:t>
            </a:r>
            <a:r>
              <a:rPr lang="zh-CN" altLang="zh-CN" sz="2900" i="1" baseline="-25000"/>
              <a:t>1</a:t>
            </a:r>
            <a:r>
              <a:rPr lang="zh-CN" altLang="zh-CN" sz="2900"/>
              <a:t>, </a:t>
            </a:r>
            <a:r>
              <a:rPr lang="zh-CN" altLang="zh-CN" sz="2900" i="1"/>
              <a:t>x</a:t>
            </a:r>
            <a:r>
              <a:rPr lang="zh-CN" altLang="zh-CN" sz="2900" i="1" baseline="-25000"/>
              <a:t>2</a:t>
            </a:r>
            <a:r>
              <a:rPr lang="zh-CN" altLang="zh-CN" sz="2900"/>
              <a:t>, </a:t>
            </a:r>
            <a:r>
              <a:rPr lang="zh-CN" altLang="zh-CN" sz="2900">
                <a:latin typeface="Times New Roman"/>
              </a:rPr>
              <a:t>…</a:t>
            </a:r>
            <a:r>
              <a:rPr lang="zh-CN" altLang="zh-CN" sz="2900"/>
              <a:t> , </a:t>
            </a:r>
            <a:r>
              <a:rPr lang="zh-CN" altLang="zh-CN" sz="2900" i="1"/>
              <a:t>x</a:t>
            </a:r>
            <a:r>
              <a:rPr lang="zh-CN" altLang="zh-CN" sz="2900" i="1" baseline="-25000"/>
              <a:t>n</a:t>
            </a:r>
            <a:r>
              <a:rPr lang="zh-CN" altLang="zh-CN" sz="2900"/>
              <a:t>)</a:t>
            </a:r>
            <a:r>
              <a:rPr lang="zh-CN" sz="2900"/>
              <a:t>，</a:t>
            </a:r>
            <a:r>
              <a:rPr lang="zh-CN" altLang="zh-CN" sz="2900"/>
              <a:t>x[i]</a:t>
            </a:r>
            <a:r>
              <a:rPr lang="zh-CN" sz="2900"/>
              <a:t>表示皇后</a:t>
            </a:r>
            <a:r>
              <a:rPr lang="zh-CN" altLang="zh-CN" sz="2900"/>
              <a:t>i</a:t>
            </a:r>
            <a:r>
              <a:rPr lang="zh-CN" sz="2900"/>
              <a:t>放在棋盘的第</a:t>
            </a:r>
            <a:r>
              <a:rPr lang="zh-CN" altLang="zh-CN" sz="2900"/>
              <a:t>i</a:t>
            </a:r>
            <a:r>
              <a:rPr lang="zh-CN" sz="2900"/>
              <a:t>行的第</a:t>
            </a:r>
            <a:r>
              <a:rPr lang="zh-CN" altLang="zh-CN" sz="2900"/>
              <a:t>x[i]</a:t>
            </a:r>
            <a:r>
              <a:rPr lang="zh-CN" sz="2900"/>
              <a:t>列。</a:t>
            </a:r>
          </a:p>
          <a:p>
            <a:pPr>
              <a:lnSpc>
                <a:spcPct val="120000"/>
              </a:lnSpc>
            </a:pPr>
            <a:r>
              <a:rPr lang="zh-CN" sz="2900" b="1"/>
              <a:t>显约束</a:t>
            </a:r>
            <a:r>
              <a:rPr lang="zh-CN" sz="2900"/>
              <a:t>：</a:t>
            </a:r>
            <a:r>
              <a:rPr lang="zh-CN" altLang="zh-CN" sz="2900" i="1"/>
              <a:t>x</a:t>
            </a:r>
            <a:r>
              <a:rPr lang="zh-CN" altLang="zh-CN" sz="2900" i="1" baseline="-25000"/>
              <a:t>i</a:t>
            </a:r>
            <a:r>
              <a:rPr lang="zh-CN" altLang="zh-CN" sz="2900"/>
              <a:t>=1,2, </a:t>
            </a:r>
            <a:r>
              <a:rPr lang="zh-CN" altLang="zh-CN" sz="2900">
                <a:latin typeface="Times New Roman"/>
              </a:rPr>
              <a:t>…</a:t>
            </a:r>
            <a:r>
              <a:rPr lang="zh-CN" altLang="zh-CN" sz="2900"/>
              <a:t> ,</a:t>
            </a:r>
            <a:r>
              <a:rPr lang="zh-CN" altLang="zh-CN" sz="2900" i="1"/>
              <a:t>n</a:t>
            </a:r>
          </a:p>
          <a:p>
            <a:pPr>
              <a:lnSpc>
                <a:spcPct val="120000"/>
              </a:lnSpc>
            </a:pPr>
            <a:r>
              <a:rPr lang="zh-CN" sz="2900" b="1"/>
              <a:t>隐约束</a:t>
            </a:r>
            <a:r>
              <a:rPr lang="zh-CN" sz="2900"/>
              <a:t>：</a:t>
            </a:r>
          </a:p>
          <a:p>
            <a:pPr>
              <a:lnSpc>
                <a:spcPct val="120000"/>
              </a:lnSpc>
              <a:buFont typeface="Wingdings" pitchFamily="2" charset="2"/>
              <a:buNone/>
            </a:pPr>
            <a:r>
              <a:rPr lang="zh-CN" sz="2900"/>
              <a:t>　</a:t>
            </a:r>
            <a:r>
              <a:rPr lang="zh-CN" altLang="zh-CN" sz="2900"/>
              <a:t>1)</a:t>
            </a:r>
            <a:r>
              <a:rPr lang="zh-CN" sz="2900"/>
              <a:t>不同列：</a:t>
            </a:r>
            <a:r>
              <a:rPr lang="zh-CN" altLang="zh-CN" sz="2900" i="1"/>
              <a:t>x</a:t>
            </a:r>
            <a:r>
              <a:rPr lang="zh-CN" altLang="zh-CN" sz="2900" i="1" baseline="-25000"/>
              <a:t>i</a:t>
            </a:r>
            <a:r>
              <a:rPr lang="zh-CN" altLang="zh-CN" sz="2900">
                <a:cs typeface="Times New Roman" pitchFamily="18" charset="0"/>
              </a:rPr>
              <a:t>≠</a:t>
            </a:r>
            <a:r>
              <a:rPr lang="zh-CN" altLang="zh-CN" sz="2900" i="1"/>
              <a:t>x</a:t>
            </a:r>
            <a:r>
              <a:rPr lang="zh-CN" altLang="zh-CN" sz="2900" i="1" baseline="-25000"/>
              <a:t>j </a:t>
            </a:r>
            <a:r>
              <a:rPr lang="zh-CN" altLang="zh-CN" sz="2900" i="1"/>
              <a:t>(i</a:t>
            </a:r>
            <a:r>
              <a:rPr lang="zh-CN" altLang="zh-CN" sz="2900">
                <a:cs typeface="Times New Roman" pitchFamily="18" charset="0"/>
              </a:rPr>
              <a:t>≠j</a:t>
            </a:r>
            <a:r>
              <a:rPr lang="zh-CN" altLang="zh-CN" sz="2900" i="1"/>
              <a:t>)</a:t>
            </a:r>
            <a:endParaRPr lang="zh-CN" altLang="zh-CN" sz="2900" i="1" baseline="-25000"/>
          </a:p>
          <a:p>
            <a:pPr>
              <a:lnSpc>
                <a:spcPct val="120000"/>
              </a:lnSpc>
              <a:buFont typeface="Wingdings" pitchFamily="2" charset="2"/>
              <a:buNone/>
            </a:pPr>
            <a:r>
              <a:rPr lang="zh-CN" sz="2900"/>
              <a:t>　</a:t>
            </a:r>
            <a:r>
              <a:rPr lang="zh-CN" altLang="zh-CN" sz="2900"/>
              <a:t>2)</a:t>
            </a:r>
            <a:r>
              <a:rPr lang="zh-CN" sz="2900"/>
              <a:t>不处于同一正、反对角线：</a:t>
            </a:r>
            <a:r>
              <a:rPr lang="zh-CN" altLang="zh-CN" sz="2900"/>
              <a:t>|</a:t>
            </a:r>
            <a:r>
              <a:rPr lang="zh-CN" altLang="zh-CN" sz="2900" i="1"/>
              <a:t>i</a:t>
            </a:r>
            <a:r>
              <a:rPr lang="zh-CN" altLang="zh-CN" sz="2900"/>
              <a:t>-</a:t>
            </a:r>
            <a:r>
              <a:rPr lang="zh-CN" altLang="zh-CN" sz="2900" i="1"/>
              <a:t>j</a:t>
            </a:r>
            <a:r>
              <a:rPr lang="zh-CN" altLang="zh-CN" sz="2900"/>
              <a:t>|</a:t>
            </a:r>
            <a:r>
              <a:rPr lang="zh-CN" altLang="zh-CN" sz="2900">
                <a:cs typeface="Times New Roman" pitchFamily="18" charset="0"/>
              </a:rPr>
              <a:t>≠</a:t>
            </a:r>
            <a:r>
              <a:rPr lang="zh-CN" altLang="zh-CN" sz="2900"/>
              <a:t>|</a:t>
            </a:r>
            <a:r>
              <a:rPr lang="zh-CN" altLang="zh-CN" sz="2900" i="1"/>
              <a:t>x</a:t>
            </a:r>
            <a:r>
              <a:rPr lang="zh-CN" altLang="zh-CN" sz="2900" i="1" baseline="-25000"/>
              <a:t>i</a:t>
            </a:r>
            <a:r>
              <a:rPr lang="zh-CN" altLang="zh-CN" sz="2900"/>
              <a:t>-</a:t>
            </a:r>
            <a:r>
              <a:rPr lang="zh-CN" altLang="zh-CN" sz="2900" i="1"/>
              <a:t>x</a:t>
            </a:r>
            <a:r>
              <a:rPr lang="zh-CN" altLang="zh-CN" sz="2900" i="1" baseline="-25000"/>
              <a:t>j</a:t>
            </a:r>
            <a:r>
              <a:rPr lang="zh-CN" altLang="zh-CN" sz="2900"/>
              <a:t>|</a:t>
            </a:r>
          </a:p>
          <a:p>
            <a:pPr>
              <a:lnSpc>
                <a:spcPct val="120000"/>
              </a:lnSpc>
            </a:pPr>
            <a:r>
              <a:rPr lang="zh-CN" sz="2900" b="1"/>
              <a:t>解空间</a:t>
            </a:r>
            <a:r>
              <a:rPr lang="zh-CN" sz="2900"/>
              <a:t>：排列树</a:t>
            </a:r>
          </a:p>
          <a:p>
            <a:pPr>
              <a:lnSpc>
                <a:spcPct val="120000"/>
              </a:lnSpc>
            </a:pPr>
            <a:r>
              <a:rPr lang="zh-CN" sz="2900" b="1"/>
              <a:t>约束函数</a:t>
            </a:r>
            <a:r>
              <a:rPr lang="zh-CN" sz="2900"/>
              <a:t>：</a:t>
            </a:r>
            <a:r>
              <a:rPr lang="zh-CN" altLang="zh-CN" sz="2900" i="1"/>
              <a:t>x</a:t>
            </a:r>
            <a:r>
              <a:rPr lang="zh-CN" altLang="zh-CN" sz="2900" i="1" baseline="-25000"/>
              <a:t>i</a:t>
            </a:r>
            <a:r>
              <a:rPr lang="zh-CN" altLang="zh-CN" sz="2900">
                <a:cs typeface="Times New Roman" pitchFamily="18" charset="0"/>
              </a:rPr>
              <a:t>≠</a:t>
            </a:r>
            <a:r>
              <a:rPr lang="zh-CN" altLang="zh-CN" sz="2900" i="1"/>
              <a:t>x</a:t>
            </a:r>
            <a:r>
              <a:rPr lang="zh-CN" altLang="zh-CN" sz="2900" i="1" baseline="-25000"/>
              <a:t>j </a:t>
            </a:r>
            <a:r>
              <a:rPr lang="zh-CN" altLang="zh-CN" sz="2900" i="1"/>
              <a:t>(i</a:t>
            </a:r>
            <a:r>
              <a:rPr lang="zh-CN" altLang="zh-CN" sz="2900">
                <a:cs typeface="Times New Roman" pitchFamily="18" charset="0"/>
              </a:rPr>
              <a:t>≠j</a:t>
            </a:r>
            <a:r>
              <a:rPr lang="zh-CN" altLang="zh-CN" sz="2900" i="1"/>
              <a:t>) and </a:t>
            </a:r>
            <a:r>
              <a:rPr lang="zh-CN" altLang="zh-CN" sz="2900"/>
              <a:t>|</a:t>
            </a:r>
            <a:r>
              <a:rPr lang="zh-CN" altLang="zh-CN" sz="2900" i="1"/>
              <a:t>i</a:t>
            </a:r>
            <a:r>
              <a:rPr lang="zh-CN" altLang="zh-CN" sz="2900"/>
              <a:t>-</a:t>
            </a:r>
            <a:r>
              <a:rPr lang="zh-CN" altLang="zh-CN" sz="2900" i="1"/>
              <a:t>j</a:t>
            </a:r>
            <a:r>
              <a:rPr lang="zh-CN" altLang="zh-CN" sz="2900"/>
              <a:t>|</a:t>
            </a:r>
            <a:r>
              <a:rPr lang="zh-CN" altLang="zh-CN" sz="2900">
                <a:cs typeface="Times New Roman" pitchFamily="18" charset="0"/>
              </a:rPr>
              <a:t>≠</a:t>
            </a:r>
            <a:r>
              <a:rPr lang="zh-CN" altLang="zh-CN" sz="2900"/>
              <a:t>|</a:t>
            </a:r>
            <a:r>
              <a:rPr lang="zh-CN" altLang="zh-CN" sz="2900" i="1"/>
              <a:t>x</a:t>
            </a:r>
            <a:r>
              <a:rPr lang="zh-CN" altLang="zh-CN" sz="2900" i="1" baseline="-25000"/>
              <a:t>i</a:t>
            </a:r>
            <a:r>
              <a:rPr lang="zh-CN" altLang="zh-CN" sz="2900"/>
              <a:t>-</a:t>
            </a:r>
            <a:r>
              <a:rPr lang="zh-CN" altLang="zh-CN" sz="2900" i="1"/>
              <a:t>x</a:t>
            </a:r>
            <a:r>
              <a:rPr lang="zh-CN" altLang="zh-CN" sz="2900" i="1" baseline="-25000"/>
              <a:t>j</a:t>
            </a:r>
            <a:r>
              <a:rPr lang="zh-CN" altLang="zh-CN" sz="2900"/>
              <a:t>|</a:t>
            </a:r>
            <a:endParaRPr lang="zh-CN" altLang="zh-CN" sz="2900" i="1" baseline="-25000"/>
          </a:p>
          <a:p>
            <a:pPr>
              <a:lnSpc>
                <a:spcPct val="120000"/>
              </a:lnSpc>
            </a:pPr>
            <a:endParaRPr lang="zh-CN" altLang="zh-CN" sz="2900"/>
          </a:p>
          <a:p>
            <a:endParaRPr lang="zh-CN" altLang="zh-CN" sz="2900"/>
          </a:p>
        </p:txBody>
      </p:sp>
    </p:spTree>
    <p:extLst>
      <p:ext uri="{BB962C8B-B14F-4D97-AF65-F5344CB8AC3E}">
        <p14:creationId xmlns:p14="http://schemas.microsoft.com/office/powerpoint/2010/main" val="35441649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16013" y="-168275"/>
            <a:ext cx="7772400" cy="1139825"/>
          </a:xfrm>
        </p:spPr>
        <p:txBody>
          <a:bodyPr/>
          <a:lstStyle/>
          <a:p>
            <a:r>
              <a:rPr lang="zh-CN" sz="3600" b="1">
                <a:effectLst>
                  <a:outerShdw blurRad="38100" dist="38100" dir="2700000" algn="tl">
                    <a:srgbClr val="C0C0C0"/>
                  </a:outerShdw>
                </a:effectLst>
              </a:rPr>
              <a:t>算法描述</a:t>
            </a:r>
          </a:p>
        </p:txBody>
      </p:sp>
      <p:sp>
        <p:nvSpPr>
          <p:cNvPr id="7" name="Rectangle 3"/>
          <p:cNvSpPr txBox="1">
            <a:spLocks noChangeArrowheads="1"/>
          </p:cNvSpPr>
          <p:nvPr/>
        </p:nvSpPr>
        <p:spPr>
          <a:xfrm>
            <a:off x="259865" y="1268760"/>
            <a:ext cx="8604448" cy="54726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sz="22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500"/>
              </a:spcBef>
              <a:buClr>
                <a:schemeClr val="accent2"/>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bool </a:t>
            </a:r>
            <a:r>
              <a:rPr lang="en-US" altLang="zh-CN" sz="2000" dirty="0">
                <a:solidFill>
                  <a:srgbClr val="C00000"/>
                </a:solidFill>
                <a:latin typeface="+mn-lt"/>
                <a:cs typeface="Verdana" panose="020B0604030504040204" pitchFamily="34" charset="0"/>
              </a:rPr>
              <a:t>Bound</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k){</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for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 1;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&lt; k;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if ((abs(k-</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)==abs(x[</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]-x[k]))||(x[</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]==x[k])) </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return false;</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return true;</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endPar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void </a:t>
            </a:r>
            <a:r>
              <a:rPr lang="en-US" altLang="zh-CN" sz="2000" dirty="0">
                <a:solidFill>
                  <a:srgbClr val="C00000"/>
                </a:solidFill>
                <a:latin typeface="+mn-lt"/>
                <a:cs typeface="Verdana" panose="020B0604030504040204" pitchFamily="34" charset="0"/>
              </a:rPr>
              <a:t>Backtrack</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t){</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if (t&gt;n) output(x);</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else {</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for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int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 1;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&lt;= n;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x[t] =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if (</a:t>
            </a:r>
            <a:r>
              <a:rPr lang="en-US" altLang="zh-CN" sz="2000" dirty="0">
                <a:solidFill>
                  <a:srgbClr val="C00000"/>
                </a:solidFill>
                <a:latin typeface="+mn-lt"/>
                <a:cs typeface="Verdana" panose="020B0604030504040204" pitchFamily="34" charset="0"/>
              </a:rPr>
              <a:t>Bound</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(t)) </a:t>
            </a:r>
            <a:r>
              <a:rPr lang="en-US" altLang="zh-CN" sz="2000" dirty="0">
                <a:solidFill>
                  <a:srgbClr val="C00000"/>
                </a:solidFill>
                <a:latin typeface="+mn-lt"/>
                <a:cs typeface="Verdana" panose="020B0604030504040204" pitchFamily="34" charset="0"/>
              </a:rPr>
              <a:t>Backtrack</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(t+1);</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fontAlgn="auto">
              <a:spcBef>
                <a:spcPts val="0"/>
              </a:spcBef>
              <a:spcAft>
                <a:spcPts val="0"/>
              </a:spcAft>
              <a:buFont typeface="Wingdings"/>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73845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wipe(left)">
                                      <p:cBhvr>
                                        <p:cTn id="11" dur="500"/>
                                        <p:tgtEl>
                                          <p:spTgt spid="7">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left)">
                                      <p:cBhvr>
                                        <p:cTn id="16" dur="500"/>
                                        <p:tgtEl>
                                          <p:spTgt spid="7">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left)">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left)">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wipe(left)">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wipe(left)">
                                      <p:cBhvr>
                                        <p:cTn id="35" dur="500"/>
                                        <p:tgtEl>
                                          <p:spTgt spid="7">
                                            <p:txEl>
                                              <p:pRg st="5" end="5"/>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left)">
                                      <p:cBhvr>
                                        <p:cTn id="39" dur="500"/>
                                        <p:tgtEl>
                                          <p:spTgt spid="7">
                                            <p:txEl>
                                              <p:pRg st="8" end="8"/>
                                            </p:txEl>
                                          </p:spTgt>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Effect transition="in" filter="wipe(left)">
                                      <p:cBhvr>
                                        <p:cTn id="43" dur="500"/>
                                        <p:tgtEl>
                                          <p:spTgt spid="7">
                                            <p:txEl>
                                              <p:pRg st="16" end="1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wipe(left)">
                                      <p:cBhvr>
                                        <p:cTn id="48" dur="500"/>
                                        <p:tgtEl>
                                          <p:spTgt spid="7">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Effect transition="in" filter="wipe(left)">
                                      <p:cBhvr>
                                        <p:cTn id="53" dur="500"/>
                                        <p:tgtEl>
                                          <p:spTgt spid="7">
                                            <p:txEl>
                                              <p:pRg st="10" end="10"/>
                                            </p:txEl>
                                          </p:spTgt>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7">
                                            <p:txEl>
                                              <p:pRg st="15" end="15"/>
                                            </p:txEl>
                                          </p:spTgt>
                                        </p:tgtEl>
                                        <p:attrNameLst>
                                          <p:attrName>style.visibility</p:attrName>
                                        </p:attrNameLst>
                                      </p:cBhvr>
                                      <p:to>
                                        <p:strVal val="visible"/>
                                      </p:to>
                                    </p:set>
                                    <p:animEffect transition="in" filter="wipe(left)">
                                      <p:cBhvr>
                                        <p:cTn id="57" dur="500"/>
                                        <p:tgtEl>
                                          <p:spTgt spid="7">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wipe(left)">
                                      <p:cBhvr>
                                        <p:cTn id="62" dur="500"/>
                                        <p:tgtEl>
                                          <p:spTgt spid="7">
                                            <p:txEl>
                                              <p:pRg st="11" end="11"/>
                                            </p:txEl>
                                          </p:spTgt>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7">
                                            <p:txEl>
                                              <p:pRg st="14" end="14"/>
                                            </p:txEl>
                                          </p:spTgt>
                                        </p:tgtEl>
                                        <p:attrNameLst>
                                          <p:attrName>style.visibility</p:attrName>
                                        </p:attrNameLst>
                                      </p:cBhvr>
                                      <p:to>
                                        <p:strVal val="visible"/>
                                      </p:to>
                                    </p:set>
                                    <p:animEffect transition="in" filter="wipe(left)">
                                      <p:cBhvr>
                                        <p:cTn id="66" dur="500"/>
                                        <p:tgtEl>
                                          <p:spTgt spid="7">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xEl>
                                              <p:pRg st="12" end="12"/>
                                            </p:txEl>
                                          </p:spTgt>
                                        </p:tgtEl>
                                        <p:attrNameLst>
                                          <p:attrName>style.visibility</p:attrName>
                                        </p:attrNameLst>
                                      </p:cBhvr>
                                      <p:to>
                                        <p:strVal val="visible"/>
                                      </p:to>
                                    </p:set>
                                    <p:animEffect transition="in" filter="wipe(left)">
                                      <p:cBhvr>
                                        <p:cTn id="71" dur="500"/>
                                        <p:tgtEl>
                                          <p:spTgt spid="7">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
                                            <p:txEl>
                                              <p:pRg st="13" end="13"/>
                                            </p:txEl>
                                          </p:spTgt>
                                        </p:tgtEl>
                                        <p:attrNameLst>
                                          <p:attrName>style.visibility</p:attrName>
                                        </p:attrNameLst>
                                      </p:cBhvr>
                                      <p:to>
                                        <p:strVal val="visible"/>
                                      </p:to>
                                    </p:set>
                                    <p:animEffect transition="in" filter="wipe(left)">
                                      <p:cBhvr>
                                        <p:cTn id="76"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371600" y="457200"/>
            <a:ext cx="7772400" cy="1143000"/>
          </a:xfrm>
          <a:prstGeom prst="rect">
            <a:avLst/>
          </a:prstGeom>
        </p:spPr>
        <p:txBody>
          <a:bodyPr/>
          <a:lstStyle/>
          <a:p>
            <a:r>
              <a:rPr lang="zh-CN" sz="3600" b="1">
                <a:solidFill>
                  <a:srgbClr val="0000FF"/>
                </a:solidFill>
              </a:rPr>
              <a:t>算法渐近复杂性</a:t>
            </a:r>
          </a:p>
        </p:txBody>
      </p:sp>
      <p:graphicFrame>
        <p:nvGraphicFramePr>
          <p:cNvPr id="11267" name="Object 3"/>
          <p:cNvGraphicFramePr>
            <a:graphicFrameLocks noChangeAspect="1"/>
          </p:cNvGraphicFramePr>
          <p:nvPr>
            <p:extLst>
              <p:ext uri="{D42A27DB-BD31-4B8C-83A1-F6EECF244321}">
                <p14:modId xmlns:p14="http://schemas.microsoft.com/office/powerpoint/2010/main" val="2304714160"/>
              </p:ext>
            </p:extLst>
          </p:nvPr>
        </p:nvGraphicFramePr>
        <p:xfrm>
          <a:off x="1192213" y="1701800"/>
          <a:ext cx="7616825" cy="4467225"/>
        </p:xfrm>
        <a:graphic>
          <a:graphicData uri="http://schemas.openxmlformats.org/presentationml/2006/ole">
            <mc:AlternateContent xmlns:mc="http://schemas.openxmlformats.org/markup-compatibility/2006">
              <mc:Choice xmlns:v="urn:schemas-microsoft-com:vml" Requires="v">
                <p:oleObj spid="_x0000_s1029" name="Document" r:id="rId4" imgW="7308147" imgH="4278987" progId="Word.Document.8">
                  <p:embed/>
                </p:oleObj>
              </mc:Choice>
              <mc:Fallback>
                <p:oleObj name="Document" r:id="rId4" imgW="7308147" imgH="4278987" progId="Word.Document.8">
                  <p:embed/>
                  <p:pic>
                    <p:nvPicPr>
                      <p:cNvPr id="0" name=""/>
                      <p:cNvPicPr>
                        <a:picLocks noChangeAspect="1" noChangeArrowheads="1"/>
                      </p:cNvPicPr>
                      <p:nvPr/>
                    </p:nvPicPr>
                    <p:blipFill>
                      <a:blip r:embed="rId5"/>
                      <a:srcRect/>
                      <a:stretch>
                        <a:fillRect/>
                      </a:stretch>
                    </p:blipFill>
                    <p:spPr bwMode="auto">
                      <a:xfrm>
                        <a:off x="1192213" y="1701800"/>
                        <a:ext cx="76168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678686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606313B-7478-47D5-8E2C-635CE312422B}" type="slidenum">
              <a:rPr lang="en-US" altLang="zh-CN" sz="1400"/>
              <a:pPr eaLnBrk="1" hangingPunct="1"/>
              <a:t>80</a:t>
            </a:fld>
            <a:endParaRPr lang="en-US" altLang="zh-CN" sz="1400"/>
          </a:p>
        </p:txBody>
      </p:sp>
      <p:sp>
        <p:nvSpPr>
          <p:cNvPr id="37893" name="Rectangle 2"/>
          <p:cNvSpPr>
            <a:spLocks noGrp="1" noChangeArrowheads="1"/>
          </p:cNvSpPr>
          <p:nvPr>
            <p:ph type="title"/>
          </p:nvPr>
        </p:nvSpPr>
        <p:spPr/>
        <p:txBody>
          <a:bodyPr/>
          <a:lstStyle/>
          <a:p>
            <a:pPr eaLnBrk="1" hangingPunct="1"/>
            <a:endParaRPr lang="zh-CN" altLang="zh-CN"/>
          </a:p>
        </p:txBody>
      </p:sp>
      <p:sp>
        <p:nvSpPr>
          <p:cNvPr id="37894" name="Rectangle 3"/>
          <p:cNvSpPr>
            <a:spLocks noGrp="1" noChangeArrowheads="1"/>
          </p:cNvSpPr>
          <p:nvPr>
            <p:ph type="body" idx="1"/>
          </p:nvPr>
        </p:nvSpPr>
        <p:spPr>
          <a:xfrm>
            <a:off x="685800" y="5229225"/>
            <a:ext cx="7772400" cy="866775"/>
          </a:xfrm>
        </p:spPr>
        <p:txBody>
          <a:bodyPr/>
          <a:lstStyle/>
          <a:p>
            <a:pPr eaLnBrk="1" hangingPunct="1">
              <a:lnSpc>
                <a:spcPct val="90000"/>
              </a:lnSpc>
            </a:pPr>
            <a:r>
              <a:rPr lang="zh-CN" altLang="en-US" sz="2400"/>
              <a:t>图是</a:t>
            </a:r>
            <a:r>
              <a:rPr lang="en-US" altLang="zh-CN" sz="2400"/>
              <a:t>4-</a:t>
            </a:r>
            <a:r>
              <a:rPr lang="zh-CN" altLang="en-US" sz="2400"/>
              <a:t>皇后问题的解空间树。</a:t>
            </a:r>
            <a:endParaRPr lang="en-US" altLang="zh-CN" sz="2400"/>
          </a:p>
          <a:p>
            <a:pPr eaLnBrk="1" hangingPunct="1">
              <a:lnSpc>
                <a:spcPct val="90000"/>
              </a:lnSpc>
            </a:pPr>
            <a:r>
              <a:rPr lang="zh-CN" altLang="en-US" sz="2400"/>
              <a:t>解状态中包含答案状态</a:t>
            </a:r>
            <a:r>
              <a:rPr lang="en-US" altLang="zh-CN" sz="2400"/>
              <a:t>31</a:t>
            </a:r>
            <a:r>
              <a:rPr lang="zh-CN" altLang="en-US" sz="2400"/>
              <a:t>和</a:t>
            </a:r>
            <a:r>
              <a:rPr lang="en-US" altLang="zh-CN" sz="2400"/>
              <a:t>39</a:t>
            </a:r>
            <a:r>
              <a:rPr lang="zh-CN" altLang="en-US" sz="2400"/>
              <a:t>。</a:t>
            </a:r>
          </a:p>
        </p:txBody>
      </p:sp>
      <p:pic>
        <p:nvPicPr>
          <p:cNvPr id="37895" name="Picture 4"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
            <a:ext cx="849630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555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611188"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sz="3600" b="1">
                <a:solidFill>
                  <a:schemeClr val="tx2"/>
                </a:solidFill>
                <a:latin typeface="宋体" pitchFamily="2" charset="-122"/>
              </a:rPr>
              <a:t>分支限界法的基本思想</a:t>
            </a:r>
          </a:p>
        </p:txBody>
      </p:sp>
      <p:sp>
        <p:nvSpPr>
          <p:cNvPr id="106499" name="Text Box 3"/>
          <p:cNvSpPr txBox="1">
            <a:spLocks noChangeArrowheads="1"/>
          </p:cNvSpPr>
          <p:nvPr/>
        </p:nvSpPr>
        <p:spPr bwMode="auto">
          <a:xfrm>
            <a:off x="323850" y="1557338"/>
            <a:ext cx="7086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3200" b="1">
                <a:solidFill>
                  <a:srgbClr val="0000CC"/>
                </a:solidFill>
                <a:latin typeface="宋体" pitchFamily="2" charset="-122"/>
              </a:rPr>
              <a:t>分支限界法与回溯法</a:t>
            </a:r>
          </a:p>
        </p:txBody>
      </p:sp>
      <p:sp>
        <p:nvSpPr>
          <p:cNvPr id="106500" name="Text Box 4"/>
          <p:cNvSpPr txBox="1">
            <a:spLocks noChangeArrowheads="1"/>
          </p:cNvSpPr>
          <p:nvPr/>
        </p:nvSpPr>
        <p:spPr bwMode="auto">
          <a:xfrm>
            <a:off x="611188" y="2276475"/>
            <a:ext cx="7620000" cy="2255838"/>
          </a:xfrm>
          <a:prstGeom prst="rect">
            <a:avLst/>
          </a:prstGeom>
          <a:noFill/>
          <a:ln w="28575" cmpd="sng">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sz="2800" b="1">
                <a:effectLst>
                  <a:outerShdw blurRad="38100" dist="38100" dir="2700000" algn="tl">
                    <a:srgbClr val="C0C0C0"/>
                  </a:outerShdw>
                </a:effectLst>
                <a:latin typeface="宋体" pitchFamily="2" charset="-122"/>
              </a:rPr>
              <a:t>（</a:t>
            </a:r>
            <a:r>
              <a:rPr lang="zh-CN" altLang="zh-CN" sz="2800" b="1">
                <a:effectLst>
                  <a:outerShdw blurRad="38100" dist="38100" dir="2700000" algn="tl">
                    <a:srgbClr val="C0C0C0"/>
                  </a:outerShdw>
                </a:effectLst>
                <a:latin typeface="宋体" pitchFamily="2" charset="-122"/>
              </a:rPr>
              <a:t>1</a:t>
            </a:r>
            <a:r>
              <a:rPr lang="zh-CN" sz="2800" b="1">
                <a:effectLst>
                  <a:outerShdw blurRad="38100" dist="38100" dir="2700000" algn="tl">
                    <a:srgbClr val="C0C0C0"/>
                  </a:outerShdw>
                </a:effectLst>
                <a:latin typeface="宋体" pitchFamily="2" charset="-122"/>
              </a:rPr>
              <a:t>）求解目标：回溯法的求解目标是找出解空间树中满足约束条件的所有解，而分支限界法的求解目标则是找出满足约束条件的一个解，或是在满足约束条件的解中找出在某种意义下的最优解。</a:t>
            </a:r>
            <a:r>
              <a:rPr lang="zh-CN" sz="2000" b="1">
                <a:latin typeface="宋体" pitchFamily="2" charset="-122"/>
              </a:rPr>
              <a:t> </a:t>
            </a:r>
          </a:p>
        </p:txBody>
      </p:sp>
      <p:sp>
        <p:nvSpPr>
          <p:cNvPr id="106501" name="Text Box 5"/>
          <p:cNvSpPr txBox="1">
            <a:spLocks noChangeArrowheads="1"/>
          </p:cNvSpPr>
          <p:nvPr/>
        </p:nvSpPr>
        <p:spPr bwMode="auto">
          <a:xfrm>
            <a:off x="611188" y="4652963"/>
            <a:ext cx="7620000" cy="1401762"/>
          </a:xfrm>
          <a:prstGeom prst="rect">
            <a:avLst/>
          </a:prstGeom>
          <a:noFill/>
          <a:ln w="28575" cmpd="sng">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2800" b="1">
                <a:effectLst>
                  <a:outerShdw blurRad="38100" dist="38100" dir="2700000" algn="tl">
                    <a:srgbClr val="C0C0C0"/>
                  </a:outerShdw>
                </a:effectLst>
                <a:latin typeface="宋体" pitchFamily="2" charset="-122"/>
              </a:rPr>
              <a:t>（</a:t>
            </a:r>
            <a:r>
              <a:rPr lang="zh-CN" altLang="zh-CN" sz="2800" b="1">
                <a:effectLst>
                  <a:outerShdw blurRad="38100" dist="38100" dir="2700000" algn="tl">
                    <a:srgbClr val="C0C0C0"/>
                  </a:outerShdw>
                </a:effectLst>
                <a:latin typeface="宋体" pitchFamily="2" charset="-122"/>
              </a:rPr>
              <a:t>2</a:t>
            </a:r>
            <a:r>
              <a:rPr lang="zh-CN" sz="2800" b="1">
                <a:effectLst>
                  <a:outerShdw blurRad="38100" dist="38100" dir="2700000" algn="tl">
                    <a:srgbClr val="C0C0C0"/>
                  </a:outerShdw>
                </a:effectLst>
                <a:latin typeface="宋体" pitchFamily="2" charset="-122"/>
              </a:rPr>
              <a:t>）搜索方式的不同：回溯法以深度优先的方式搜索解空间树，而分支限界法则以广度优先或以最小耗费优先的方式搜索解空间树。 </a:t>
            </a:r>
          </a:p>
        </p:txBody>
      </p:sp>
    </p:spTree>
    <p:extLst>
      <p:ext uri="{BB962C8B-B14F-4D97-AF65-F5344CB8AC3E}">
        <p14:creationId xmlns:p14="http://schemas.microsoft.com/office/powerpoint/2010/main" val="2870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dissolve">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dissolve">
                                      <p:cBhvr>
                                        <p:cTn id="12" dur="500"/>
                                        <p:tgtEl>
                                          <p:spTgt spid="10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Effect transition="in" filter="wipe(left)">
                                      <p:cBhvr>
                                        <p:cTn id="17"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106500" grpId="0" animBg="1" autoUpdateAnimBg="0"/>
      <p:bldP spid="106501"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95288" y="5084763"/>
            <a:ext cx="82804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20000"/>
              </a:spcBef>
            </a:pPr>
            <a:r>
              <a:rPr lang="zh-CN" sz="2800" b="1">
                <a:latin typeface="Arial" pitchFamily="34" charset="0"/>
                <a:ea typeface="楷体_GB2312" pitchFamily="49" charset="-122"/>
              </a:rPr>
              <a:t>（</a:t>
            </a:r>
            <a:r>
              <a:rPr lang="zh-CN" altLang="zh-CN" sz="2800" b="1">
                <a:latin typeface="Arial" pitchFamily="34" charset="0"/>
                <a:ea typeface="楷体_GB2312" pitchFamily="49" charset="-122"/>
              </a:rPr>
              <a:t>3</a:t>
            </a:r>
            <a:r>
              <a:rPr lang="zh-CN" sz="2800" b="1">
                <a:latin typeface="Arial" pitchFamily="34" charset="0"/>
                <a:ea typeface="楷体_GB2312" pitchFamily="49" charset="-122"/>
              </a:rPr>
              <a:t>）</a:t>
            </a:r>
            <a:r>
              <a:rPr lang="zh-CN" sz="2800" b="1">
                <a:latin typeface="Arial" pitchFamily="34" charset="0"/>
              </a:rPr>
              <a:t>从活结点表中取下一结点成为当前扩展结点，并重复上述结点扩展过程。这个过程一直持续到找到</a:t>
            </a:r>
            <a:r>
              <a:rPr lang="zh-CN" sz="2800" b="1">
                <a:solidFill>
                  <a:srgbClr val="FF3300"/>
                </a:solidFill>
                <a:latin typeface="Arial" pitchFamily="34" charset="0"/>
              </a:rPr>
              <a:t>所需的解</a:t>
            </a:r>
            <a:r>
              <a:rPr lang="zh-CN" sz="2800" b="1">
                <a:latin typeface="Arial" pitchFamily="34" charset="0"/>
              </a:rPr>
              <a:t>或</a:t>
            </a:r>
            <a:r>
              <a:rPr lang="zh-CN" sz="2800" b="1">
                <a:solidFill>
                  <a:srgbClr val="FF3300"/>
                </a:solidFill>
                <a:latin typeface="Arial" pitchFamily="34" charset="0"/>
              </a:rPr>
              <a:t>活结点表为空</a:t>
            </a:r>
            <a:r>
              <a:rPr lang="zh-CN" sz="2800" b="1">
                <a:latin typeface="Arial" pitchFamily="34" charset="0"/>
              </a:rPr>
              <a:t>时为止。</a:t>
            </a:r>
            <a:r>
              <a:rPr lang="zh-CN" sz="3200" b="1">
                <a:latin typeface="Arial" pitchFamily="34" charset="0"/>
                <a:ea typeface="楷体_GB2312" pitchFamily="49" charset="-122"/>
              </a:rPr>
              <a:t> </a:t>
            </a:r>
          </a:p>
        </p:txBody>
      </p:sp>
      <p:sp>
        <p:nvSpPr>
          <p:cNvPr id="107523" name="Text Box 3"/>
          <p:cNvSpPr txBox="1">
            <a:spLocks noChangeArrowheads="1"/>
          </p:cNvSpPr>
          <p:nvPr/>
        </p:nvSpPr>
        <p:spPr bwMode="auto">
          <a:xfrm>
            <a:off x="468313" y="2349500"/>
            <a:ext cx="8208962"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20000"/>
              </a:spcBef>
            </a:pPr>
            <a:r>
              <a:rPr lang="zh-CN" sz="2800" b="1">
                <a:latin typeface="Arial" pitchFamily="34" charset="0"/>
                <a:ea typeface="楷体_GB2312" pitchFamily="49" charset="-122"/>
              </a:rPr>
              <a:t>（</a:t>
            </a:r>
            <a:r>
              <a:rPr lang="zh-CN" altLang="zh-CN" sz="2800" b="1">
                <a:latin typeface="Arial" pitchFamily="34" charset="0"/>
                <a:ea typeface="楷体_GB2312" pitchFamily="49" charset="-122"/>
              </a:rPr>
              <a:t>2</a:t>
            </a:r>
            <a:r>
              <a:rPr lang="zh-CN" sz="2800" b="1">
                <a:latin typeface="Arial" pitchFamily="34" charset="0"/>
                <a:ea typeface="楷体_GB2312" pitchFamily="49" charset="-122"/>
              </a:rPr>
              <a:t>）</a:t>
            </a:r>
            <a:r>
              <a:rPr lang="zh-CN" sz="2800" b="1">
                <a:latin typeface="Arial" pitchFamily="34" charset="0"/>
              </a:rPr>
              <a:t>每一个活结点只有</a:t>
            </a:r>
            <a:r>
              <a:rPr lang="zh-CN" sz="2800" b="1">
                <a:solidFill>
                  <a:srgbClr val="FF3300"/>
                </a:solidFill>
                <a:latin typeface="Arial" pitchFamily="34" charset="0"/>
              </a:rPr>
              <a:t>一次机会</a:t>
            </a:r>
            <a:r>
              <a:rPr lang="zh-CN" sz="2800" b="1">
                <a:latin typeface="Arial" pitchFamily="34" charset="0"/>
              </a:rPr>
              <a:t>成为扩展结点。活结点一旦成为扩展结点，就</a:t>
            </a:r>
            <a:r>
              <a:rPr lang="zh-CN" sz="2800" b="1">
                <a:solidFill>
                  <a:srgbClr val="FF3300"/>
                </a:solidFill>
                <a:latin typeface="Arial" pitchFamily="34" charset="0"/>
              </a:rPr>
              <a:t>一次性产生</a:t>
            </a:r>
            <a:r>
              <a:rPr lang="zh-CN" sz="2800" b="1">
                <a:latin typeface="Arial" pitchFamily="34" charset="0"/>
              </a:rPr>
              <a:t>其所有儿子结点。在这些儿子结点中，导致不可行解或导致非最优解的儿子结点被</a:t>
            </a:r>
            <a:r>
              <a:rPr lang="zh-CN" sz="2800" b="1">
                <a:solidFill>
                  <a:srgbClr val="FF3300"/>
                </a:solidFill>
                <a:latin typeface="Arial" pitchFamily="34" charset="0"/>
              </a:rPr>
              <a:t>舍弃</a:t>
            </a:r>
            <a:r>
              <a:rPr lang="zh-CN" sz="2800" b="1">
                <a:latin typeface="Arial" pitchFamily="34" charset="0"/>
              </a:rPr>
              <a:t>，其余儿子结点被加入活结点表中。</a:t>
            </a:r>
          </a:p>
        </p:txBody>
      </p:sp>
      <p:sp>
        <p:nvSpPr>
          <p:cNvPr id="107524" name="Rectangle 4"/>
          <p:cNvSpPr>
            <a:spLocks noChangeArrowheads="1"/>
          </p:cNvSpPr>
          <p:nvPr/>
        </p:nvSpPr>
        <p:spPr bwMode="auto">
          <a:xfrm>
            <a:off x="0" y="260350"/>
            <a:ext cx="705643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zh-CN" sz="3600" b="1">
                <a:solidFill>
                  <a:srgbClr val="3907F1"/>
                </a:solidFill>
              </a:rPr>
              <a:t>	</a:t>
            </a:r>
            <a:r>
              <a:rPr lang="zh-CN" sz="3600" b="1">
                <a:solidFill>
                  <a:srgbClr val="3907F1"/>
                </a:solidFill>
                <a:effectLst>
                  <a:outerShdw blurRad="38100" dist="38100" dir="2700000" algn="tl">
                    <a:srgbClr val="C0C0C0"/>
                  </a:outerShdw>
                </a:effectLst>
              </a:rPr>
              <a:t>分支限界法的基本思想</a:t>
            </a:r>
          </a:p>
        </p:txBody>
      </p:sp>
      <p:sp>
        <p:nvSpPr>
          <p:cNvPr id="107525" name="Text Box 5"/>
          <p:cNvSpPr txBox="1">
            <a:spLocks noChangeArrowheads="1"/>
          </p:cNvSpPr>
          <p:nvPr/>
        </p:nvSpPr>
        <p:spPr bwMode="auto">
          <a:xfrm>
            <a:off x="468313" y="1196975"/>
            <a:ext cx="8064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20000"/>
              </a:spcBef>
            </a:pPr>
            <a:r>
              <a:rPr lang="zh-CN" sz="2800" b="1">
                <a:latin typeface="Arial" pitchFamily="34" charset="0"/>
                <a:ea typeface="楷体_GB2312" pitchFamily="49" charset="-122"/>
              </a:rPr>
              <a:t>（</a:t>
            </a:r>
            <a:r>
              <a:rPr lang="zh-CN" altLang="zh-CN" sz="2800" b="1">
                <a:latin typeface="Arial" pitchFamily="34" charset="0"/>
                <a:ea typeface="楷体_GB2312" pitchFamily="49" charset="-122"/>
              </a:rPr>
              <a:t>1</a:t>
            </a:r>
            <a:r>
              <a:rPr lang="zh-CN" sz="2800" b="1">
                <a:latin typeface="Arial" pitchFamily="34" charset="0"/>
                <a:ea typeface="楷体_GB2312" pitchFamily="49" charset="-122"/>
              </a:rPr>
              <a:t>）</a:t>
            </a:r>
            <a:r>
              <a:rPr lang="zh-CN" sz="2800" b="1">
                <a:latin typeface="Arial" pitchFamily="34" charset="0"/>
              </a:rPr>
              <a:t>以</a:t>
            </a:r>
            <a:r>
              <a:rPr lang="zh-CN" sz="2800" b="1">
                <a:solidFill>
                  <a:srgbClr val="FF3300"/>
                </a:solidFill>
                <a:latin typeface="Arial" pitchFamily="34" charset="0"/>
              </a:rPr>
              <a:t>广度优先</a:t>
            </a:r>
            <a:r>
              <a:rPr lang="zh-CN" sz="2800" b="1">
                <a:latin typeface="Arial" pitchFamily="34" charset="0"/>
              </a:rPr>
              <a:t>或以</a:t>
            </a:r>
            <a:r>
              <a:rPr lang="zh-CN" sz="2800" b="1">
                <a:solidFill>
                  <a:srgbClr val="FF3300"/>
                </a:solidFill>
                <a:latin typeface="Arial" pitchFamily="34" charset="0"/>
              </a:rPr>
              <a:t>最小耗费</a:t>
            </a:r>
            <a:r>
              <a:rPr lang="zh-CN" sz="2800" b="1">
                <a:latin typeface="Arial" pitchFamily="34" charset="0"/>
              </a:rPr>
              <a:t>（最大效益）优先的方式搜索；</a:t>
            </a:r>
          </a:p>
        </p:txBody>
      </p:sp>
    </p:spTree>
    <p:extLst>
      <p:ext uri="{BB962C8B-B14F-4D97-AF65-F5344CB8AC3E}">
        <p14:creationId xmlns:p14="http://schemas.microsoft.com/office/powerpoint/2010/main" val="1541255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box(out)">
                                      <p:cBhvr>
                                        <p:cTn id="7" dur="500"/>
                                        <p:tgtEl>
                                          <p:spTgt spid="107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 calcmode="lin" valueType="num">
                                      <p:cBhvr additive="base">
                                        <p:cTn id="12" dur="500" fill="hold"/>
                                        <p:tgtEl>
                                          <p:spTgt spid="107522"/>
                                        </p:tgtEl>
                                        <p:attrNameLst>
                                          <p:attrName>ppt_x</p:attrName>
                                        </p:attrNameLst>
                                      </p:cBhvr>
                                      <p:tavLst>
                                        <p:tav tm="0">
                                          <p:val>
                                            <p:strVal val="0-#ppt_w/2"/>
                                          </p:val>
                                        </p:tav>
                                        <p:tav tm="100000">
                                          <p:val>
                                            <p:strVal val="#ppt_x"/>
                                          </p:val>
                                        </p:tav>
                                      </p:tavLst>
                                    </p:anim>
                                    <p:anim calcmode="lin" valueType="num">
                                      <p:cBhvr additive="base">
                                        <p:cTn id="13" dur="500" fill="hold"/>
                                        <p:tgtEl>
                                          <p:spTgt spid="10752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7525"/>
                                        </p:tgtEl>
                                        <p:attrNameLst>
                                          <p:attrName>style.visibility</p:attrName>
                                        </p:attrNameLst>
                                      </p:cBhvr>
                                      <p:to>
                                        <p:strVal val="visible"/>
                                      </p:to>
                                    </p:set>
                                    <p:animEffect transition="in" filter="checkerboard(across)">
                                      <p:cBhvr>
                                        <p:cTn id="18"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839788" y="2827338"/>
            <a:ext cx="685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ctr">
              <a:spcBef>
                <a:spcPct val="50000"/>
              </a:spcBef>
            </a:pPr>
            <a:endParaRPr lang="zh-CN" altLang="zh-CN" sz="1800">
              <a:solidFill>
                <a:schemeClr val="accent2"/>
              </a:solidFill>
              <a:latin typeface="Arial" pitchFamily="34" charset="0"/>
              <a:ea typeface="华文行楷" pitchFamily="2" charset="-122"/>
            </a:endParaRPr>
          </a:p>
        </p:txBody>
      </p:sp>
      <p:sp>
        <p:nvSpPr>
          <p:cNvPr id="108547" name="Text Box 3"/>
          <p:cNvSpPr txBox="1">
            <a:spLocks noChangeArrowheads="1"/>
          </p:cNvSpPr>
          <p:nvPr/>
        </p:nvSpPr>
        <p:spPr bwMode="auto">
          <a:xfrm>
            <a:off x="971550" y="47625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3600" b="1">
                <a:solidFill>
                  <a:schemeClr val="accent2"/>
                </a:solidFill>
                <a:effectLst>
                  <a:outerShdw blurRad="38100" dist="38100" dir="2700000" algn="tl">
                    <a:srgbClr val="C0C0C0"/>
                  </a:outerShdw>
                </a:effectLst>
                <a:ea typeface="黑体" pitchFamily="49" charset="-122"/>
              </a:rPr>
              <a:t>常见的两种分支限界法</a:t>
            </a:r>
            <a:endParaRPr lang="zh-CN" sz="3600" b="1">
              <a:solidFill>
                <a:schemeClr val="accent2"/>
              </a:solidFill>
              <a:effectLst>
                <a:outerShdw blurRad="38100" dist="38100" dir="2700000" algn="tl">
                  <a:srgbClr val="C0C0C0"/>
                </a:outerShdw>
              </a:effectLst>
              <a:latin typeface="Arial" pitchFamily="34" charset="0"/>
              <a:ea typeface="华文行楷" pitchFamily="2" charset="-122"/>
            </a:endParaRPr>
          </a:p>
        </p:txBody>
      </p:sp>
      <p:sp>
        <p:nvSpPr>
          <p:cNvPr id="108548" name="Text Box 4"/>
          <p:cNvSpPr txBox="1">
            <a:spLocks noChangeArrowheads="1"/>
          </p:cNvSpPr>
          <p:nvPr/>
        </p:nvSpPr>
        <p:spPr bwMode="auto">
          <a:xfrm>
            <a:off x="1042988" y="1628775"/>
            <a:ext cx="7467600" cy="1616075"/>
          </a:xfrm>
          <a:prstGeom prst="rect">
            <a:avLst/>
          </a:prstGeom>
          <a:noFill/>
          <a:ln w="28575" cmpd="sng">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2800" b="1">
                <a:latin typeface="宋体" pitchFamily="2" charset="-122"/>
              </a:rPr>
              <a:t>（</a:t>
            </a:r>
            <a:r>
              <a:rPr lang="zh-CN" altLang="zh-CN" sz="2800" b="1">
                <a:latin typeface="宋体" pitchFamily="2" charset="-122"/>
              </a:rPr>
              <a:t>1</a:t>
            </a:r>
            <a:r>
              <a:rPr lang="zh-CN" sz="2800" b="1">
                <a:latin typeface="宋体" pitchFamily="2" charset="-122"/>
              </a:rPr>
              <a:t>）队列式</a:t>
            </a:r>
            <a:r>
              <a:rPr lang="zh-CN" altLang="zh-CN" sz="2800" b="1">
                <a:latin typeface="宋体" pitchFamily="2" charset="-122"/>
              </a:rPr>
              <a:t>(FIFO)</a:t>
            </a:r>
            <a:r>
              <a:rPr lang="zh-CN" sz="2800" b="1">
                <a:latin typeface="宋体" pitchFamily="2" charset="-122"/>
              </a:rPr>
              <a:t>分支限界法</a:t>
            </a:r>
          </a:p>
          <a:p>
            <a:pPr>
              <a:spcBef>
                <a:spcPct val="50000"/>
              </a:spcBef>
            </a:pPr>
            <a:r>
              <a:rPr lang="zh-CN" sz="2800" b="1">
                <a:latin typeface="宋体" pitchFamily="2" charset="-122"/>
              </a:rPr>
              <a:t>    按照队列</a:t>
            </a:r>
            <a:r>
              <a:rPr lang="zh-CN" sz="2800" b="1">
                <a:solidFill>
                  <a:srgbClr val="CC0000"/>
                </a:solidFill>
                <a:latin typeface="宋体" pitchFamily="2" charset="-122"/>
              </a:rPr>
              <a:t>先进先出</a:t>
            </a:r>
            <a:r>
              <a:rPr lang="zh-CN" sz="2800" b="1">
                <a:latin typeface="宋体" pitchFamily="2" charset="-122"/>
              </a:rPr>
              <a:t>（</a:t>
            </a:r>
            <a:r>
              <a:rPr lang="zh-CN" altLang="zh-CN" sz="2800" b="1">
                <a:latin typeface="宋体" pitchFamily="2" charset="-122"/>
              </a:rPr>
              <a:t>FIFO</a:t>
            </a:r>
            <a:r>
              <a:rPr lang="zh-CN" sz="2800" b="1">
                <a:latin typeface="宋体" pitchFamily="2" charset="-122"/>
              </a:rPr>
              <a:t>）原则选取下一个节点为扩展节点。</a:t>
            </a:r>
            <a:r>
              <a:rPr lang="zh-CN" sz="2000">
                <a:solidFill>
                  <a:schemeClr val="accent2"/>
                </a:solidFill>
                <a:latin typeface="宋体" pitchFamily="2" charset="-122"/>
              </a:rPr>
              <a:t> </a:t>
            </a:r>
          </a:p>
        </p:txBody>
      </p:sp>
      <p:sp>
        <p:nvSpPr>
          <p:cNvPr id="108549" name="Text Box 5"/>
          <p:cNvSpPr txBox="1">
            <a:spLocks noChangeArrowheads="1"/>
          </p:cNvSpPr>
          <p:nvPr/>
        </p:nvSpPr>
        <p:spPr bwMode="auto">
          <a:xfrm>
            <a:off x="1116013" y="3860800"/>
            <a:ext cx="7543800" cy="1616075"/>
          </a:xfrm>
          <a:prstGeom prst="rect">
            <a:avLst/>
          </a:prstGeom>
          <a:noFill/>
          <a:ln w="28575" cmpd="sng">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sz="2800" b="1">
                <a:latin typeface="宋体" pitchFamily="2" charset="-122"/>
              </a:rPr>
              <a:t>（</a:t>
            </a:r>
            <a:r>
              <a:rPr lang="zh-CN" altLang="zh-CN" sz="2800" b="1">
                <a:latin typeface="宋体" pitchFamily="2" charset="-122"/>
              </a:rPr>
              <a:t>2</a:t>
            </a:r>
            <a:r>
              <a:rPr lang="zh-CN" sz="2800" b="1">
                <a:latin typeface="宋体" pitchFamily="2" charset="-122"/>
              </a:rPr>
              <a:t>）优先队列式分支限界法</a:t>
            </a:r>
          </a:p>
          <a:p>
            <a:pPr>
              <a:spcBef>
                <a:spcPct val="50000"/>
              </a:spcBef>
            </a:pPr>
            <a:r>
              <a:rPr lang="zh-CN" sz="2800" b="1">
                <a:latin typeface="宋体" pitchFamily="2" charset="-122"/>
              </a:rPr>
              <a:t>    按照优先队列中</a:t>
            </a:r>
            <a:r>
              <a:rPr lang="zh-CN" sz="2800" b="1">
                <a:solidFill>
                  <a:srgbClr val="CC0000"/>
                </a:solidFill>
                <a:latin typeface="宋体" pitchFamily="2" charset="-122"/>
              </a:rPr>
              <a:t>规定的优先级</a:t>
            </a:r>
            <a:r>
              <a:rPr lang="zh-CN" sz="2800" b="1">
                <a:latin typeface="宋体" pitchFamily="2" charset="-122"/>
              </a:rPr>
              <a:t>选取优先级最高的节点成为当前扩展节点。</a:t>
            </a:r>
          </a:p>
        </p:txBody>
      </p:sp>
    </p:spTree>
    <p:extLst>
      <p:ext uri="{BB962C8B-B14F-4D97-AF65-F5344CB8AC3E}">
        <p14:creationId xmlns:p14="http://schemas.microsoft.com/office/powerpoint/2010/main" val="475423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1+#ppt_w/2"/>
                                          </p:val>
                                        </p:tav>
                                        <p:tav tm="100000">
                                          <p:val>
                                            <p:strVal val="#ppt_x"/>
                                          </p:val>
                                        </p:tav>
                                      </p:tavLst>
                                    </p:anim>
                                    <p:anim calcmode="lin" valueType="num">
                                      <p:cBhvr additive="base">
                                        <p:cTn id="8"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8548"/>
                                        </p:tgtEl>
                                        <p:attrNameLst>
                                          <p:attrName>style.visibility</p:attrName>
                                        </p:attrNameLst>
                                      </p:cBhvr>
                                      <p:to>
                                        <p:strVal val="visible"/>
                                      </p:to>
                                    </p:set>
                                    <p:animEffect transition="in" filter="blinds(horizontal)">
                                      <p:cBhvr>
                                        <p:cTn id="13" dur="500"/>
                                        <p:tgtEl>
                                          <p:spTgt spid="1085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08549"/>
                                        </p:tgtEl>
                                        <p:attrNameLst>
                                          <p:attrName>style.visibility</p:attrName>
                                        </p:attrNameLst>
                                      </p:cBhvr>
                                      <p:to>
                                        <p:strVal val="visible"/>
                                      </p:to>
                                    </p:set>
                                    <p:animEffect transition="in" filter="blinds(vertical)">
                                      <p:cBhvr>
                                        <p:cTn id="18"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nimBg="1" autoUpdateAnimBg="0"/>
      <p:bldP spid="108549"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755576" y="116632"/>
            <a:ext cx="7772400" cy="1143000"/>
          </a:xfrm>
        </p:spPr>
        <p:txBody>
          <a:bodyPr/>
          <a:lstStyle/>
          <a:p>
            <a:pPr eaLnBrk="1" hangingPunct="1"/>
            <a:r>
              <a:rPr lang="en-US" altLang="zh-CN" dirty="0">
                <a:solidFill>
                  <a:srgbClr val="000000"/>
                </a:solidFill>
                <a:cs typeface="Courier New" pitchFamily="49" charset="0"/>
              </a:rPr>
              <a:t>0/1</a:t>
            </a:r>
            <a:r>
              <a:rPr lang="zh-CN" altLang="en-US" dirty="0">
                <a:solidFill>
                  <a:srgbClr val="000000"/>
                </a:solidFill>
                <a:cs typeface="Courier New" pitchFamily="49" charset="0"/>
              </a:rPr>
              <a:t>背包的分支限界法过程</a:t>
            </a:r>
          </a:p>
        </p:txBody>
      </p:sp>
      <p:sp>
        <p:nvSpPr>
          <p:cNvPr id="437251"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Times New Roman" pitchFamily="18" charset="0"/>
                <a:ea typeface="黑体" pitchFamily="2" charset="-122"/>
              </a:rPr>
              <a:t> </a:t>
            </a:r>
            <a:r>
              <a:rPr kumimoji="1" lang="zh-CN" altLang="en-US" sz="3200" dirty="0">
                <a:solidFill>
                  <a:srgbClr val="3366FF"/>
                </a:solidFill>
                <a:latin typeface="Times New Roman" pitchFamily="18" charset="0"/>
                <a:ea typeface="黑体" pitchFamily="2" charset="-122"/>
              </a:rPr>
              <a:t>问题描述</a:t>
            </a:r>
          </a:p>
        </p:txBody>
      </p:sp>
      <p:sp>
        <p:nvSpPr>
          <p:cNvPr id="437252" name="Text Box 4"/>
          <p:cNvSpPr txBox="1">
            <a:spLocks noChangeArrowheads="1"/>
          </p:cNvSpPr>
          <p:nvPr/>
        </p:nvSpPr>
        <p:spPr bwMode="auto">
          <a:xfrm>
            <a:off x="1331913" y="2349500"/>
            <a:ext cx="6337300"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物品      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v/w</a:t>
            </a:r>
            <a:r>
              <a:rPr lang="en-US" altLang="zh-CN" sz="2800">
                <a:latin typeface="Times New Roman" pitchFamily="18" charset="0"/>
                <a:ea typeface="楷体_GB2312" pitchFamily="49" charset="-122"/>
              </a:rPr>
              <a:t>)</a:t>
            </a:r>
          </a:p>
        </p:txBody>
      </p:sp>
      <p:sp>
        <p:nvSpPr>
          <p:cNvPr id="437254" name="Line 6"/>
          <p:cNvSpPr>
            <a:spLocks noChangeShapeType="1"/>
          </p:cNvSpPr>
          <p:nvPr/>
        </p:nvSpPr>
        <p:spPr bwMode="auto">
          <a:xfrm>
            <a:off x="1042988" y="2924175"/>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5" name="Line 7"/>
          <p:cNvSpPr>
            <a:spLocks noChangeShapeType="1"/>
          </p:cNvSpPr>
          <p:nvPr/>
        </p:nvSpPr>
        <p:spPr bwMode="auto">
          <a:xfrm>
            <a:off x="2411412" y="2205038"/>
            <a:ext cx="347" cy="33842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6" name="Text Box 8"/>
          <p:cNvSpPr txBox="1">
            <a:spLocks noChangeArrowheads="1"/>
          </p:cNvSpPr>
          <p:nvPr/>
        </p:nvSpPr>
        <p:spPr bwMode="auto">
          <a:xfrm>
            <a:off x="1403350" y="2997200"/>
            <a:ext cx="5761038" cy="24431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ea typeface="楷体_GB2312" pitchFamily="49" charset="-122"/>
              </a:rPr>
              <a:t>  1            4              40               10</a:t>
            </a:r>
          </a:p>
          <a:p>
            <a:pPr>
              <a:spcBef>
                <a:spcPct val="50000"/>
              </a:spcBef>
            </a:pPr>
            <a:r>
              <a:rPr lang="en-US" altLang="zh-CN" sz="2800" dirty="0">
                <a:latin typeface="Times New Roman" pitchFamily="18" charset="0"/>
                <a:ea typeface="楷体_GB2312" pitchFamily="49" charset="-122"/>
              </a:rPr>
              <a:t>  2            7              42               6</a:t>
            </a:r>
          </a:p>
          <a:p>
            <a:pPr>
              <a:spcBef>
                <a:spcPct val="50000"/>
              </a:spcBef>
            </a:pPr>
            <a:r>
              <a:rPr lang="en-US" altLang="zh-CN" sz="2800" dirty="0">
                <a:latin typeface="Times New Roman" pitchFamily="18" charset="0"/>
                <a:ea typeface="楷体_GB2312" pitchFamily="49" charset="-122"/>
              </a:rPr>
              <a:t>  3            5              25               5</a:t>
            </a:r>
          </a:p>
          <a:p>
            <a:pPr>
              <a:spcBef>
                <a:spcPct val="50000"/>
              </a:spcBef>
            </a:pPr>
            <a:r>
              <a:rPr lang="en-US" altLang="zh-CN" sz="2800" dirty="0">
                <a:latin typeface="Times New Roman" pitchFamily="18" charset="0"/>
                <a:ea typeface="楷体_GB2312" pitchFamily="49" charset="-122"/>
              </a:rPr>
              <a:t>  4            3              12               4</a:t>
            </a:r>
          </a:p>
        </p:txBody>
      </p:sp>
      <p:sp>
        <p:nvSpPr>
          <p:cNvPr id="437257" name="Text Box 9"/>
          <p:cNvSpPr txBox="1">
            <a:spLocks noChangeArrowheads="1"/>
          </p:cNvSpPr>
          <p:nvPr/>
        </p:nvSpPr>
        <p:spPr bwMode="auto">
          <a:xfrm>
            <a:off x="6696075" y="1628775"/>
            <a:ext cx="2447925"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容量</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=10</a:t>
            </a:r>
          </a:p>
        </p:txBody>
      </p:sp>
    </p:spTree>
    <p:extLst>
      <p:ext uri="{BB962C8B-B14F-4D97-AF65-F5344CB8AC3E}">
        <p14:creationId xmlns:p14="http://schemas.microsoft.com/office/powerpoint/2010/main" val="207191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 calcmode="lin" valueType="num">
                                      <p:cBhvr additive="base">
                                        <p:cTn id="7" dur="500" fill="hold"/>
                                        <p:tgtEl>
                                          <p:spTgt spid="437251"/>
                                        </p:tgtEl>
                                        <p:attrNameLst>
                                          <p:attrName>ppt_x</p:attrName>
                                        </p:attrNameLst>
                                      </p:cBhvr>
                                      <p:tavLst>
                                        <p:tav tm="0">
                                          <p:val>
                                            <p:strVal val="1+#ppt_w/2"/>
                                          </p:val>
                                        </p:tav>
                                        <p:tav tm="100000">
                                          <p:val>
                                            <p:strVal val="#ppt_x"/>
                                          </p:val>
                                        </p:tav>
                                      </p:tavLst>
                                    </p:anim>
                                    <p:anim calcmode="lin" valueType="num">
                                      <p:cBhvr additive="base">
                                        <p:cTn id="8" dur="500" fill="hold"/>
                                        <p:tgtEl>
                                          <p:spTgt spid="437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7252"/>
                                        </p:tgtEl>
                                        <p:attrNameLst>
                                          <p:attrName>style.visibility</p:attrName>
                                        </p:attrNameLst>
                                      </p:cBhvr>
                                      <p:to>
                                        <p:strVal val="visible"/>
                                      </p:to>
                                    </p:set>
                                    <p:anim calcmode="lin" valueType="num">
                                      <p:cBhvr additive="base">
                                        <p:cTn id="13" dur="500" fill="hold"/>
                                        <p:tgtEl>
                                          <p:spTgt spid="437252"/>
                                        </p:tgtEl>
                                        <p:attrNameLst>
                                          <p:attrName>ppt_x</p:attrName>
                                        </p:attrNameLst>
                                      </p:cBhvr>
                                      <p:tavLst>
                                        <p:tav tm="0">
                                          <p:val>
                                            <p:strVal val="0-#ppt_w/2"/>
                                          </p:val>
                                        </p:tav>
                                        <p:tav tm="100000">
                                          <p:val>
                                            <p:strVal val="#ppt_x"/>
                                          </p:val>
                                        </p:tav>
                                      </p:tavLst>
                                    </p:anim>
                                    <p:anim calcmode="lin" valueType="num">
                                      <p:cBhvr additive="base">
                                        <p:cTn id="14"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7256"/>
                                        </p:tgtEl>
                                        <p:attrNameLst>
                                          <p:attrName>style.visibility</p:attrName>
                                        </p:attrNameLst>
                                      </p:cBhvr>
                                      <p:to>
                                        <p:strVal val="visible"/>
                                      </p:to>
                                    </p:set>
                                    <p:anim calcmode="lin" valueType="num">
                                      <p:cBhvr additive="base">
                                        <p:cTn id="19" dur="500" fill="hold"/>
                                        <p:tgtEl>
                                          <p:spTgt spid="437256"/>
                                        </p:tgtEl>
                                        <p:attrNameLst>
                                          <p:attrName>ppt_x</p:attrName>
                                        </p:attrNameLst>
                                      </p:cBhvr>
                                      <p:tavLst>
                                        <p:tav tm="0">
                                          <p:val>
                                            <p:strVal val="0-#ppt_w/2"/>
                                          </p:val>
                                        </p:tav>
                                        <p:tav tm="100000">
                                          <p:val>
                                            <p:strVal val="#ppt_x"/>
                                          </p:val>
                                        </p:tav>
                                      </p:tavLst>
                                    </p:anim>
                                    <p:anim calcmode="lin" valueType="num">
                                      <p:cBhvr additive="base">
                                        <p:cTn id="20"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7257"/>
                                        </p:tgtEl>
                                        <p:attrNameLst>
                                          <p:attrName>style.visibility</p:attrName>
                                        </p:attrNameLst>
                                      </p:cBhvr>
                                      <p:to>
                                        <p:strVal val="visible"/>
                                      </p:to>
                                    </p:set>
                                    <p:anim calcmode="lin" valueType="num">
                                      <p:cBhvr additive="base">
                                        <p:cTn id="25" dur="500" fill="hold"/>
                                        <p:tgtEl>
                                          <p:spTgt spid="437257"/>
                                        </p:tgtEl>
                                        <p:attrNameLst>
                                          <p:attrName>ppt_x</p:attrName>
                                        </p:attrNameLst>
                                      </p:cBhvr>
                                      <p:tavLst>
                                        <p:tav tm="0">
                                          <p:val>
                                            <p:strVal val="0-#ppt_w/2"/>
                                          </p:val>
                                        </p:tav>
                                        <p:tav tm="100000">
                                          <p:val>
                                            <p:strVal val="#ppt_x"/>
                                          </p:val>
                                        </p:tav>
                                      </p:tavLst>
                                    </p:anim>
                                    <p:anim calcmode="lin" valueType="num">
                                      <p:cBhvr additive="base">
                                        <p:cTn id="26" dur="500" fill="hold"/>
                                        <p:tgtEl>
                                          <p:spTgt spid="437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P spid="437252" grpId="0" autoUpdateAnimBg="0"/>
      <p:bldP spid="437256" grpId="0" autoUpdateAnimBg="0"/>
      <p:bldP spid="43725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1"/>
          </p:nvPr>
        </p:nvSpPr>
        <p:spPr>
          <a:xfrm>
            <a:off x="223877" y="218665"/>
            <a:ext cx="8229600" cy="5473700"/>
          </a:xfrm>
        </p:spPr>
        <p:txBody>
          <a:bodyPr/>
          <a:lstStyle/>
          <a:p>
            <a:pPr eaLnBrk="1" hangingPunct="1"/>
            <a:r>
              <a:rPr lang="zh-CN" altLang="en-US" dirty="0"/>
              <a:t>分析：</a:t>
            </a:r>
            <a:r>
              <a:rPr kumimoji="1" lang="zh-CN" altLang="en-US" dirty="0"/>
              <a:t>问题的解可表示为</a:t>
            </a:r>
            <a:r>
              <a:rPr kumimoji="1" lang="en-US" altLang="zh-CN" i="1" dirty="0"/>
              <a:t>n</a:t>
            </a:r>
            <a:r>
              <a:rPr kumimoji="1" lang="zh-CN" altLang="en-US" dirty="0"/>
              <a:t>元向量</a:t>
            </a:r>
            <a:r>
              <a:rPr kumimoji="1" lang="en-US" altLang="zh-CN" dirty="0"/>
              <a:t>{</a:t>
            </a:r>
            <a:r>
              <a:rPr kumimoji="1" lang="en-US" altLang="zh-CN" i="1" dirty="0"/>
              <a:t>x</a:t>
            </a:r>
            <a:r>
              <a:rPr kumimoji="1" lang="en-US" altLang="zh-CN" baseline="-25000" dirty="0"/>
              <a:t>1</a:t>
            </a:r>
            <a:r>
              <a:rPr kumimoji="1" lang="en-US" altLang="zh-CN" dirty="0"/>
              <a:t>, </a:t>
            </a:r>
            <a:r>
              <a:rPr kumimoji="1" lang="en-US" altLang="zh-CN" i="1" dirty="0"/>
              <a:t>x</a:t>
            </a:r>
            <a:r>
              <a:rPr kumimoji="1" lang="en-US" altLang="zh-CN" baseline="-25000" dirty="0"/>
              <a:t>2</a:t>
            </a:r>
            <a:r>
              <a:rPr kumimoji="1" lang="en-US" altLang="zh-CN" dirty="0"/>
              <a:t>, ... </a:t>
            </a:r>
            <a:r>
              <a:rPr kumimoji="1" lang="en-US" altLang="zh-CN" i="1" dirty="0" err="1"/>
              <a:t>x</a:t>
            </a:r>
            <a:r>
              <a:rPr kumimoji="1" lang="en-US" altLang="zh-CN" i="1" baseline="-25000" dirty="0" err="1"/>
              <a:t>n</a:t>
            </a:r>
            <a:r>
              <a:rPr kumimoji="1" lang="en-US" altLang="zh-CN" dirty="0"/>
              <a:t> },  </a:t>
            </a:r>
            <a:r>
              <a:rPr kumimoji="1" lang="en-US" altLang="zh-CN" i="1" dirty="0">
                <a:sym typeface="Symbol" panose="05050102010706020507" pitchFamily="18" charset="2"/>
              </a:rPr>
              <a:t>x</a:t>
            </a:r>
            <a:r>
              <a:rPr kumimoji="1" lang="en-US" altLang="zh-CN" i="1" baseline="-25000" dirty="0">
                <a:sym typeface="Symbol" panose="05050102010706020507" pitchFamily="18" charset="2"/>
              </a:rPr>
              <a:t>i</a:t>
            </a:r>
            <a:r>
              <a:rPr kumimoji="1" lang="en-US" altLang="zh-CN" dirty="0">
                <a:sym typeface="Symbol" panose="05050102010706020507" pitchFamily="18" charset="2"/>
              </a:rPr>
              <a:t>{0,1}</a:t>
            </a:r>
            <a:r>
              <a:rPr kumimoji="1" lang="zh-CN" altLang="en-US" dirty="0">
                <a:sym typeface="Symbol" panose="05050102010706020507" pitchFamily="18" charset="2"/>
              </a:rPr>
              <a:t>，</a:t>
            </a:r>
            <a:r>
              <a:rPr kumimoji="1" lang="zh-CN" altLang="en-US" dirty="0"/>
              <a:t>则可用子集树表示解空间</a:t>
            </a:r>
            <a:r>
              <a:rPr kumimoji="1" lang="en-US" altLang="zh-CN" dirty="0"/>
              <a:t>, </a:t>
            </a:r>
            <a:r>
              <a:rPr kumimoji="1" lang="zh-CN" altLang="en-US" dirty="0"/>
              <a:t>在树中做广度优先搜索。</a:t>
            </a:r>
          </a:p>
          <a:p>
            <a:pPr lvl="1" eaLnBrk="1" hangingPunct="1"/>
            <a:r>
              <a:rPr kumimoji="1" lang="zh-CN" altLang="en-US" dirty="0"/>
              <a:t>约束条件</a:t>
            </a:r>
            <a:r>
              <a:rPr kumimoji="1" lang="en-US" altLang="zh-CN" dirty="0"/>
              <a:t>:                 </a:t>
            </a:r>
          </a:p>
          <a:p>
            <a:pPr lvl="1" eaLnBrk="1" hangingPunct="1">
              <a:buFont typeface="Wingdings" panose="05000000000000000000" pitchFamily="2" charset="2"/>
              <a:buNone/>
            </a:pPr>
            <a:endParaRPr kumimoji="1" lang="en-US" altLang="zh-CN" sz="1000" dirty="0"/>
          </a:p>
          <a:p>
            <a:pPr lvl="1" eaLnBrk="1" hangingPunct="1"/>
            <a:r>
              <a:rPr kumimoji="1" lang="zh-CN" altLang="en-US" dirty="0"/>
              <a:t>目标函数</a:t>
            </a:r>
            <a:r>
              <a:rPr kumimoji="1" lang="en-US" altLang="zh-CN" dirty="0"/>
              <a:t>:                      </a:t>
            </a:r>
          </a:p>
          <a:p>
            <a:pPr lvl="2" eaLnBrk="1" hangingPunct="1">
              <a:buFont typeface="Wingdings" panose="05000000000000000000" pitchFamily="2" charset="2"/>
              <a:buNone/>
            </a:pPr>
            <a:endParaRPr kumimoji="1" lang="en-US" altLang="zh-CN" sz="1200" dirty="0"/>
          </a:p>
          <a:p>
            <a:pPr lvl="2" eaLnBrk="1" hangingPunct="1"/>
            <a:r>
              <a:rPr kumimoji="1" lang="zh-CN" altLang="en-US" dirty="0"/>
              <a:t>下界</a:t>
            </a:r>
            <a:r>
              <a:rPr kumimoji="1" lang="en-US" altLang="zh-CN" i="1" dirty="0" err="1"/>
              <a:t>V</a:t>
            </a:r>
            <a:r>
              <a:rPr kumimoji="1" lang="en-US" altLang="zh-CN" i="1" baseline="-25000" dirty="0" err="1"/>
              <a:t>db</a:t>
            </a:r>
            <a:r>
              <a:rPr kumimoji="1" lang="en-US" altLang="zh-CN" i="1" baseline="-25000" dirty="0"/>
              <a:t> </a:t>
            </a:r>
            <a:r>
              <a:rPr kumimoji="1" lang="en-US" altLang="zh-CN" dirty="0"/>
              <a:t>=40 (1, 0, 0, 0)—</a:t>
            </a:r>
            <a:r>
              <a:rPr kumimoji="1" lang="zh-CN" altLang="en-US" dirty="0">
                <a:solidFill>
                  <a:srgbClr val="009900"/>
                </a:solidFill>
                <a:ea typeface="隶书" panose="02010509060101010101" pitchFamily="49" charset="-122"/>
              </a:rPr>
              <a:t>贪心思想</a:t>
            </a:r>
            <a:r>
              <a:rPr kumimoji="1" lang="zh-CN" altLang="en-US" dirty="0"/>
              <a:t>；</a:t>
            </a:r>
          </a:p>
          <a:p>
            <a:pPr lvl="2" eaLnBrk="1" hangingPunct="1"/>
            <a:r>
              <a:rPr kumimoji="1" lang="zh-CN" altLang="en-US" dirty="0"/>
              <a:t>上界</a:t>
            </a:r>
            <a:r>
              <a:rPr kumimoji="1" lang="en-US" altLang="zh-CN" i="1" dirty="0" err="1"/>
              <a:t>V</a:t>
            </a:r>
            <a:r>
              <a:rPr kumimoji="1" lang="en-US" altLang="zh-CN" i="1" baseline="-25000" dirty="0" err="1"/>
              <a:t>ub</a:t>
            </a:r>
            <a:r>
              <a:rPr kumimoji="1" lang="en-US" altLang="zh-CN" i="1" baseline="-25000" dirty="0"/>
              <a:t> </a:t>
            </a:r>
            <a:r>
              <a:rPr kumimoji="1" lang="en-US" altLang="zh-CN" dirty="0"/>
              <a:t>=0+(</a:t>
            </a:r>
            <a:r>
              <a:rPr kumimoji="1" lang="en-US" altLang="zh-CN" i="1" dirty="0"/>
              <a:t>W</a:t>
            </a:r>
            <a:r>
              <a:rPr kumimoji="1" lang="en-US" altLang="zh-CN" dirty="0"/>
              <a:t>-0)×(</a:t>
            </a:r>
            <a:r>
              <a:rPr kumimoji="1" lang="en-US" altLang="zh-CN" i="1" dirty="0"/>
              <a:t>v</a:t>
            </a:r>
            <a:r>
              <a:rPr kumimoji="1" lang="en-US" altLang="zh-CN" baseline="-25000" dirty="0"/>
              <a:t>1</a:t>
            </a:r>
            <a:r>
              <a:rPr kumimoji="1" lang="en-US" altLang="zh-CN" dirty="0"/>
              <a:t>/</a:t>
            </a:r>
            <a:r>
              <a:rPr kumimoji="1" lang="en-US" altLang="zh-CN" i="1" dirty="0"/>
              <a:t>w</a:t>
            </a:r>
            <a:r>
              <a:rPr kumimoji="1" lang="en-US" altLang="zh-CN" baseline="-25000" dirty="0"/>
              <a:t>1</a:t>
            </a:r>
            <a:r>
              <a:rPr kumimoji="1" lang="en-US" altLang="zh-CN" dirty="0"/>
              <a:t>)</a:t>
            </a:r>
          </a:p>
          <a:p>
            <a:pPr lvl="2" eaLnBrk="1" hangingPunct="1">
              <a:buFont typeface="Wingdings" panose="05000000000000000000" pitchFamily="2" charset="2"/>
              <a:buNone/>
            </a:pPr>
            <a:r>
              <a:rPr kumimoji="1" lang="en-US" altLang="zh-CN" dirty="0">
                <a:latin typeface="宋体" panose="02010600030101010101" pitchFamily="2" charset="-122"/>
              </a:rPr>
              <a:t>      </a:t>
            </a:r>
            <a:r>
              <a:rPr kumimoji="1" lang="en-US" altLang="zh-CN" dirty="0"/>
              <a:t>     =0+(10-0)×10=100</a:t>
            </a:r>
            <a:r>
              <a:rPr kumimoji="1" lang="zh-CN" altLang="en-US" dirty="0"/>
              <a:t>；</a:t>
            </a:r>
          </a:p>
          <a:p>
            <a:pPr lvl="1" eaLnBrk="1" hangingPunct="1"/>
            <a:r>
              <a:rPr kumimoji="1" lang="zh-CN" altLang="en-US" dirty="0"/>
              <a:t>限界函数：</a:t>
            </a:r>
          </a:p>
          <a:p>
            <a:pPr lvl="1" eaLnBrk="1" hangingPunct="1">
              <a:buFont typeface="Wingdings" panose="05000000000000000000" pitchFamily="2" charset="2"/>
              <a:buNone/>
            </a:pPr>
            <a:r>
              <a:rPr kumimoji="1" lang="zh-CN" altLang="en-US" dirty="0"/>
              <a:t>                                                                             </a:t>
            </a:r>
            <a:endParaRPr kumimoji="1" lang="en-US" altLang="zh-CN" dirty="0"/>
          </a:p>
        </p:txBody>
      </p:sp>
      <p:graphicFrame>
        <p:nvGraphicFramePr>
          <p:cNvPr id="362505" name="Object 9"/>
          <p:cNvGraphicFramePr>
            <a:graphicFrameLocks noChangeAspect="1"/>
          </p:cNvGraphicFramePr>
          <p:nvPr/>
        </p:nvGraphicFramePr>
        <p:xfrm>
          <a:off x="2314575" y="5464175"/>
          <a:ext cx="4297363" cy="496888"/>
        </p:xfrm>
        <a:graphic>
          <a:graphicData uri="http://schemas.openxmlformats.org/presentationml/2006/ole">
            <mc:AlternateContent xmlns:mc="http://schemas.openxmlformats.org/markup-compatibility/2006">
              <mc:Choice xmlns:v="urn:schemas-microsoft-com:vml" Requires="v">
                <p:oleObj spid="_x0000_s20491" name="公式" r:id="rId4" imgW="1752600" imgH="228600" progId="Equation.3">
                  <p:embed/>
                </p:oleObj>
              </mc:Choice>
              <mc:Fallback>
                <p:oleObj name="公式" r:id="rId4" imgW="1752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5464175"/>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10"/>
          <p:cNvGraphicFramePr>
            <a:graphicFrameLocks noChangeAspect="1"/>
          </p:cNvGraphicFramePr>
          <p:nvPr>
            <p:extLst>
              <p:ext uri="{D42A27DB-BD31-4B8C-83A1-F6EECF244321}">
                <p14:modId xmlns:p14="http://schemas.microsoft.com/office/powerpoint/2010/main" val="1391063595"/>
              </p:ext>
            </p:extLst>
          </p:nvPr>
        </p:nvGraphicFramePr>
        <p:xfrm>
          <a:off x="2886115" y="1520187"/>
          <a:ext cx="1452562" cy="846138"/>
        </p:xfrm>
        <a:graphic>
          <a:graphicData uri="http://schemas.openxmlformats.org/presentationml/2006/ole">
            <mc:AlternateContent xmlns:mc="http://schemas.openxmlformats.org/markup-compatibility/2006">
              <mc:Choice xmlns:v="urn:schemas-microsoft-com:vml" Requires="v">
                <p:oleObj spid="_x0000_s20492" name="公式" r:id="rId6" imgW="761669" imgH="431613" progId="Equation.3">
                  <p:embed/>
                </p:oleObj>
              </mc:Choice>
              <mc:Fallback>
                <p:oleObj name="公式" r:id="rId6" imgW="761669"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115" y="1520187"/>
                        <a:ext cx="1452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12"/>
          <p:cNvGraphicFramePr>
            <a:graphicFrameLocks noChangeAspect="1"/>
          </p:cNvGraphicFramePr>
          <p:nvPr>
            <p:extLst>
              <p:ext uri="{D42A27DB-BD31-4B8C-83A1-F6EECF244321}">
                <p14:modId xmlns:p14="http://schemas.microsoft.com/office/powerpoint/2010/main" val="1626770480"/>
              </p:ext>
            </p:extLst>
          </p:nvPr>
        </p:nvGraphicFramePr>
        <p:xfrm>
          <a:off x="2765665" y="2379168"/>
          <a:ext cx="2297113" cy="847725"/>
        </p:xfrm>
        <a:graphic>
          <a:graphicData uri="http://schemas.openxmlformats.org/presentationml/2006/ole">
            <mc:AlternateContent xmlns:mc="http://schemas.openxmlformats.org/markup-compatibility/2006">
              <mc:Choice xmlns:v="urn:schemas-microsoft-com:vml" Requires="v">
                <p:oleObj spid="_x0000_s20493" name="公式" r:id="rId8" imgW="990170" imgH="431613" progId="Equation.3">
                  <p:embed/>
                </p:oleObj>
              </mc:Choice>
              <mc:Fallback>
                <p:oleObj name="公式" r:id="rId8" imgW="990170"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5665" y="2379168"/>
                        <a:ext cx="22971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10" name="AutoShape 14"/>
          <p:cNvSpPr>
            <a:spLocks/>
          </p:cNvSpPr>
          <p:nvPr/>
        </p:nvSpPr>
        <p:spPr bwMode="auto">
          <a:xfrm>
            <a:off x="6494366" y="3658141"/>
            <a:ext cx="215900" cy="1008062"/>
          </a:xfrm>
          <a:prstGeom prst="righ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362511" name="Text Box 15"/>
          <p:cNvSpPr txBox="1">
            <a:spLocks noChangeArrowheads="1"/>
          </p:cNvSpPr>
          <p:nvPr/>
        </p:nvSpPr>
        <p:spPr bwMode="auto">
          <a:xfrm>
            <a:off x="6789256" y="3790727"/>
            <a:ext cx="21510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FF"/>
                </a:solidFill>
                <a:latin typeface="Times New Roman" panose="02020603050405020304" pitchFamily="18" charset="0"/>
                <a:ea typeface="宋体" panose="02010600030101010101" pitchFamily="2" charset="-122"/>
              </a:rPr>
              <a:t>目标函数的界：</a:t>
            </a:r>
          </a:p>
          <a:p>
            <a:pPr algn="ctr" eaLnBrk="1" hangingPunct="1"/>
            <a:r>
              <a:rPr lang="en-US" altLang="zh-CN" sz="2200" dirty="0">
                <a:solidFill>
                  <a:srgbClr val="0000FF"/>
                </a:solidFill>
                <a:latin typeface="Times New Roman" panose="02020603050405020304" pitchFamily="18" charset="0"/>
                <a:ea typeface="宋体" panose="02010600030101010101" pitchFamily="2" charset="-122"/>
              </a:rPr>
              <a:t>[40, 100]</a:t>
            </a:r>
          </a:p>
        </p:txBody>
      </p:sp>
      <p:grpSp>
        <p:nvGrpSpPr>
          <p:cNvPr id="16392" name="Group 61"/>
          <p:cNvGrpSpPr>
            <a:grpSpLocks/>
          </p:cNvGrpSpPr>
          <p:nvPr/>
        </p:nvGrpSpPr>
        <p:grpSpPr bwMode="auto">
          <a:xfrm>
            <a:off x="5073079" y="1340768"/>
            <a:ext cx="4035425" cy="1982788"/>
            <a:chOff x="3218" y="1002"/>
            <a:chExt cx="2429" cy="1203"/>
          </a:xfrm>
        </p:grpSpPr>
        <p:sp>
          <p:nvSpPr>
            <p:cNvPr id="16398" name="Line 18"/>
            <p:cNvSpPr>
              <a:spLocks noChangeShapeType="1"/>
            </p:cNvSpPr>
            <p:nvPr/>
          </p:nvSpPr>
          <p:spPr bwMode="auto">
            <a:xfrm flipH="1">
              <a:off x="3787" y="1091"/>
              <a:ext cx="549"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399" name="Line 19"/>
            <p:cNvSpPr>
              <a:spLocks noChangeShapeType="1"/>
            </p:cNvSpPr>
            <p:nvPr/>
          </p:nvSpPr>
          <p:spPr bwMode="auto">
            <a:xfrm>
              <a:off x="4470" y="1095"/>
              <a:ext cx="604"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0" name="Line 20"/>
            <p:cNvSpPr>
              <a:spLocks noChangeShapeType="1"/>
            </p:cNvSpPr>
            <p:nvPr/>
          </p:nvSpPr>
          <p:spPr bwMode="auto">
            <a:xfrm flipH="1">
              <a:off x="3487" y="1399"/>
              <a:ext cx="224"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1" name="Line 21"/>
            <p:cNvSpPr>
              <a:spLocks noChangeShapeType="1"/>
            </p:cNvSpPr>
            <p:nvPr/>
          </p:nvSpPr>
          <p:spPr bwMode="auto">
            <a:xfrm>
              <a:off x="3812" y="1407"/>
              <a:ext cx="2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2" name="Line 22"/>
            <p:cNvSpPr>
              <a:spLocks noChangeShapeType="1"/>
            </p:cNvSpPr>
            <p:nvPr/>
          </p:nvSpPr>
          <p:spPr bwMode="auto">
            <a:xfrm flipH="1">
              <a:off x="4814" y="1394"/>
              <a:ext cx="224"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3" name="Line 23"/>
            <p:cNvSpPr>
              <a:spLocks noChangeShapeType="1"/>
            </p:cNvSpPr>
            <p:nvPr/>
          </p:nvSpPr>
          <p:spPr bwMode="auto">
            <a:xfrm>
              <a:off x="5144" y="1388"/>
              <a:ext cx="209" cy="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4" name="Line 24"/>
            <p:cNvSpPr>
              <a:spLocks noChangeShapeType="1"/>
            </p:cNvSpPr>
            <p:nvPr/>
          </p:nvSpPr>
          <p:spPr bwMode="auto">
            <a:xfrm flipH="1">
              <a:off x="3308" y="1749"/>
              <a:ext cx="11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5" name="Line 25"/>
            <p:cNvSpPr>
              <a:spLocks noChangeShapeType="1"/>
            </p:cNvSpPr>
            <p:nvPr/>
          </p:nvSpPr>
          <p:spPr bwMode="auto">
            <a:xfrm>
              <a:off x="3497" y="1754"/>
              <a:ext cx="91"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6" name="Line 26"/>
            <p:cNvSpPr>
              <a:spLocks noChangeShapeType="1"/>
            </p:cNvSpPr>
            <p:nvPr/>
          </p:nvSpPr>
          <p:spPr bwMode="auto">
            <a:xfrm flipH="1">
              <a:off x="3911" y="1755"/>
              <a:ext cx="120"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7" name="Line 27"/>
            <p:cNvSpPr>
              <a:spLocks noChangeShapeType="1"/>
            </p:cNvSpPr>
            <p:nvPr/>
          </p:nvSpPr>
          <p:spPr bwMode="auto">
            <a:xfrm>
              <a:off x="4106" y="1747"/>
              <a:ext cx="1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8" name="Line 28"/>
            <p:cNvSpPr>
              <a:spLocks noChangeShapeType="1"/>
            </p:cNvSpPr>
            <p:nvPr/>
          </p:nvSpPr>
          <p:spPr bwMode="auto">
            <a:xfrm flipH="1">
              <a:off x="4640" y="1758"/>
              <a:ext cx="11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9" name="Line 29"/>
            <p:cNvSpPr>
              <a:spLocks noChangeShapeType="1"/>
            </p:cNvSpPr>
            <p:nvPr/>
          </p:nvSpPr>
          <p:spPr bwMode="auto">
            <a:xfrm>
              <a:off x="4840" y="1762"/>
              <a:ext cx="99"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0" name="Line 30"/>
            <p:cNvSpPr>
              <a:spLocks noChangeShapeType="1"/>
            </p:cNvSpPr>
            <p:nvPr/>
          </p:nvSpPr>
          <p:spPr bwMode="auto">
            <a:xfrm flipH="1">
              <a:off x="5243" y="1758"/>
              <a:ext cx="95" cy="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1" name="Line 31"/>
            <p:cNvSpPr>
              <a:spLocks noChangeShapeType="1"/>
            </p:cNvSpPr>
            <p:nvPr/>
          </p:nvSpPr>
          <p:spPr bwMode="auto">
            <a:xfrm>
              <a:off x="5438" y="1758"/>
              <a:ext cx="94"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2" name="Text Box 32"/>
            <p:cNvSpPr txBox="1">
              <a:spLocks noChangeArrowheads="1"/>
            </p:cNvSpPr>
            <p:nvPr/>
          </p:nvSpPr>
          <p:spPr bwMode="auto">
            <a:xfrm>
              <a:off x="3941"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3" name="Text Box 33"/>
            <p:cNvSpPr txBox="1">
              <a:spLocks noChangeArrowheads="1"/>
            </p:cNvSpPr>
            <p:nvPr/>
          </p:nvSpPr>
          <p:spPr bwMode="auto">
            <a:xfrm>
              <a:off x="3487" y="1437"/>
              <a:ext cx="9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4" name="Text Box 34"/>
            <p:cNvSpPr txBox="1">
              <a:spLocks noChangeArrowheads="1"/>
            </p:cNvSpPr>
            <p:nvPr/>
          </p:nvSpPr>
          <p:spPr bwMode="auto">
            <a:xfrm>
              <a:off x="3239" y="1803"/>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5" name="Text Box 35"/>
            <p:cNvSpPr txBox="1">
              <a:spLocks noChangeArrowheads="1"/>
            </p:cNvSpPr>
            <p:nvPr/>
          </p:nvSpPr>
          <p:spPr bwMode="auto">
            <a:xfrm>
              <a:off x="3851" y="1801"/>
              <a:ext cx="9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6" name="Text Box 36"/>
            <p:cNvSpPr txBox="1">
              <a:spLocks noChangeArrowheads="1"/>
            </p:cNvSpPr>
            <p:nvPr/>
          </p:nvSpPr>
          <p:spPr bwMode="auto">
            <a:xfrm>
              <a:off x="4590" y="1813"/>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7" name="Text Box 37"/>
            <p:cNvSpPr txBox="1">
              <a:spLocks noChangeArrowheads="1"/>
            </p:cNvSpPr>
            <p:nvPr/>
          </p:nvSpPr>
          <p:spPr bwMode="auto">
            <a:xfrm>
              <a:off x="5184" y="1811"/>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18" name="Text Box 38"/>
            <p:cNvSpPr txBox="1">
              <a:spLocks noChangeArrowheads="1"/>
            </p:cNvSpPr>
            <p:nvPr/>
          </p:nvSpPr>
          <p:spPr bwMode="auto">
            <a:xfrm>
              <a:off x="4809"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19" name="Text Box 39"/>
            <p:cNvSpPr txBox="1">
              <a:spLocks noChangeArrowheads="1"/>
            </p:cNvSpPr>
            <p:nvPr/>
          </p:nvSpPr>
          <p:spPr bwMode="auto">
            <a:xfrm>
              <a:off x="3951" y="143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0" name="Text Box 40"/>
            <p:cNvSpPr txBox="1">
              <a:spLocks noChangeArrowheads="1"/>
            </p:cNvSpPr>
            <p:nvPr/>
          </p:nvSpPr>
          <p:spPr bwMode="auto">
            <a:xfrm>
              <a:off x="3573" y="179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1" name="Text Box 41"/>
            <p:cNvSpPr txBox="1">
              <a:spLocks noChangeArrowheads="1"/>
            </p:cNvSpPr>
            <p:nvPr/>
          </p:nvSpPr>
          <p:spPr bwMode="auto">
            <a:xfrm>
              <a:off x="4206"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2" name="Text Box 42"/>
            <p:cNvSpPr txBox="1">
              <a:spLocks noChangeArrowheads="1"/>
            </p:cNvSpPr>
            <p:nvPr/>
          </p:nvSpPr>
          <p:spPr bwMode="auto">
            <a:xfrm>
              <a:off x="4924" y="1809"/>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3" name="Text Box 43"/>
            <p:cNvSpPr txBox="1">
              <a:spLocks noChangeArrowheads="1"/>
            </p:cNvSpPr>
            <p:nvPr/>
          </p:nvSpPr>
          <p:spPr bwMode="auto">
            <a:xfrm>
              <a:off x="5308" y="1452"/>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4" name="Text Box 44"/>
            <p:cNvSpPr txBox="1">
              <a:spLocks noChangeArrowheads="1"/>
            </p:cNvSpPr>
            <p:nvPr/>
          </p:nvSpPr>
          <p:spPr bwMode="auto">
            <a:xfrm>
              <a:off x="5532"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0</a:t>
              </a:r>
            </a:p>
          </p:txBody>
        </p:sp>
        <p:sp>
          <p:nvSpPr>
            <p:cNvPr id="16425" name="Text Box 45"/>
            <p:cNvSpPr txBox="1">
              <a:spLocks noChangeArrowheads="1"/>
            </p:cNvSpPr>
            <p:nvPr/>
          </p:nvSpPr>
          <p:spPr bwMode="auto">
            <a:xfrm>
              <a:off x="4814" y="1451"/>
              <a:ext cx="9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solidFill>
                    <a:srgbClr val="003366"/>
                  </a:solidFill>
                  <a:latin typeface="Times New Roman" panose="02020603050405020304" pitchFamily="18" charset="0"/>
                  <a:ea typeface="宋体" panose="02010600030101010101" pitchFamily="2" charset="-122"/>
                </a:rPr>
                <a:t>1</a:t>
              </a:r>
            </a:p>
          </p:txBody>
        </p:sp>
        <p:sp>
          <p:nvSpPr>
            <p:cNvPr id="16426" name="Oval 46"/>
            <p:cNvSpPr>
              <a:spLocks noChangeArrowheads="1"/>
            </p:cNvSpPr>
            <p:nvPr/>
          </p:nvSpPr>
          <p:spPr bwMode="auto">
            <a:xfrm>
              <a:off x="4330" y="1002"/>
              <a:ext cx="138" cy="1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27" name="Oval 47"/>
            <p:cNvSpPr>
              <a:spLocks noChangeArrowheads="1"/>
            </p:cNvSpPr>
            <p:nvPr/>
          </p:nvSpPr>
          <p:spPr bwMode="auto">
            <a:xfrm>
              <a:off x="3696" y="1300"/>
              <a:ext cx="137" cy="1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2</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28" name="Oval 48"/>
            <p:cNvSpPr>
              <a:spLocks noChangeArrowheads="1"/>
            </p:cNvSpPr>
            <p:nvPr/>
          </p:nvSpPr>
          <p:spPr bwMode="auto">
            <a:xfrm>
              <a:off x="3403" y="1643"/>
              <a:ext cx="157" cy="1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4</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29" name="Oval 49"/>
            <p:cNvSpPr>
              <a:spLocks noChangeArrowheads="1"/>
            </p:cNvSpPr>
            <p:nvPr/>
          </p:nvSpPr>
          <p:spPr bwMode="auto">
            <a:xfrm>
              <a:off x="3218" y="1991"/>
              <a:ext cx="161"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8</a:t>
              </a:r>
            </a:p>
          </p:txBody>
        </p:sp>
        <p:sp>
          <p:nvSpPr>
            <p:cNvPr id="16430" name="Oval 50"/>
            <p:cNvSpPr>
              <a:spLocks noChangeArrowheads="1"/>
            </p:cNvSpPr>
            <p:nvPr/>
          </p:nvSpPr>
          <p:spPr bwMode="auto">
            <a:xfrm>
              <a:off x="3532" y="1999"/>
              <a:ext cx="164" cy="1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9</a:t>
              </a:r>
            </a:p>
          </p:txBody>
        </p:sp>
        <p:sp>
          <p:nvSpPr>
            <p:cNvPr id="16431" name="Oval 51"/>
            <p:cNvSpPr>
              <a:spLocks noChangeArrowheads="1"/>
            </p:cNvSpPr>
            <p:nvPr/>
          </p:nvSpPr>
          <p:spPr bwMode="auto">
            <a:xfrm>
              <a:off x="3787" y="1991"/>
              <a:ext cx="227"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10</a:t>
              </a:r>
            </a:p>
          </p:txBody>
        </p:sp>
        <p:sp>
          <p:nvSpPr>
            <p:cNvPr id="16432" name="Oval 52"/>
            <p:cNvSpPr>
              <a:spLocks noChangeArrowheads="1"/>
            </p:cNvSpPr>
            <p:nvPr/>
          </p:nvSpPr>
          <p:spPr bwMode="auto">
            <a:xfrm>
              <a:off x="4105" y="1995"/>
              <a:ext cx="187" cy="1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11</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3" name="Oval 53"/>
            <p:cNvSpPr>
              <a:spLocks noChangeArrowheads="1"/>
            </p:cNvSpPr>
            <p:nvPr/>
          </p:nvSpPr>
          <p:spPr bwMode="auto">
            <a:xfrm>
              <a:off x="4513" y="1993"/>
              <a:ext cx="192" cy="1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12</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4" name="Oval 54"/>
            <p:cNvSpPr>
              <a:spLocks noChangeArrowheads="1"/>
            </p:cNvSpPr>
            <p:nvPr/>
          </p:nvSpPr>
          <p:spPr bwMode="auto">
            <a:xfrm>
              <a:off x="4830" y="2004"/>
              <a:ext cx="184"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13</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5" name="Oval 55"/>
            <p:cNvSpPr>
              <a:spLocks noChangeArrowheads="1"/>
            </p:cNvSpPr>
            <p:nvPr/>
          </p:nvSpPr>
          <p:spPr bwMode="auto">
            <a:xfrm>
              <a:off x="5103" y="1979"/>
              <a:ext cx="181"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14</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6" name="Oval 56"/>
            <p:cNvSpPr>
              <a:spLocks noChangeArrowheads="1"/>
            </p:cNvSpPr>
            <p:nvPr/>
          </p:nvSpPr>
          <p:spPr bwMode="auto">
            <a:xfrm>
              <a:off x="5483" y="1999"/>
              <a:ext cx="164"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15</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7" name="Oval 57"/>
            <p:cNvSpPr>
              <a:spLocks noChangeArrowheads="1"/>
            </p:cNvSpPr>
            <p:nvPr/>
          </p:nvSpPr>
          <p:spPr bwMode="auto">
            <a:xfrm>
              <a:off x="5323" y="1653"/>
              <a:ext cx="188" cy="14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7</a:t>
              </a:r>
            </a:p>
          </p:txBody>
        </p:sp>
        <p:sp>
          <p:nvSpPr>
            <p:cNvPr id="16438" name="Oval 58"/>
            <p:cNvSpPr>
              <a:spLocks noChangeArrowheads="1"/>
            </p:cNvSpPr>
            <p:nvPr/>
          </p:nvSpPr>
          <p:spPr bwMode="auto">
            <a:xfrm>
              <a:off x="4694" y="1646"/>
              <a:ext cx="171" cy="15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6</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39" name="Oval 59"/>
            <p:cNvSpPr>
              <a:spLocks noChangeArrowheads="1"/>
            </p:cNvSpPr>
            <p:nvPr/>
          </p:nvSpPr>
          <p:spPr bwMode="auto">
            <a:xfrm>
              <a:off x="3997" y="1639"/>
              <a:ext cx="153" cy="1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solidFill>
                    <a:srgbClr val="003366"/>
                  </a:solidFill>
                  <a:latin typeface="Times New Roman" panose="02020603050405020304" pitchFamily="18" charset="0"/>
                  <a:ea typeface="宋体" panose="02010600030101010101" pitchFamily="2" charset="-122"/>
                </a:rPr>
                <a:t>5</a:t>
              </a:r>
              <a:endParaRPr lang="en-US" altLang="zh-CN" sz="1200" i="1">
                <a:solidFill>
                  <a:srgbClr val="003366"/>
                </a:solidFill>
                <a:latin typeface="Times New Roman" panose="02020603050405020304" pitchFamily="18" charset="0"/>
                <a:ea typeface="宋体" panose="02010600030101010101" pitchFamily="2" charset="-122"/>
              </a:endParaRPr>
            </a:p>
          </p:txBody>
        </p:sp>
        <p:sp>
          <p:nvSpPr>
            <p:cNvPr id="16440" name="Oval 60"/>
            <p:cNvSpPr>
              <a:spLocks noChangeArrowheads="1"/>
            </p:cNvSpPr>
            <p:nvPr/>
          </p:nvSpPr>
          <p:spPr bwMode="auto">
            <a:xfrm>
              <a:off x="5024" y="1288"/>
              <a:ext cx="169" cy="1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solidFill>
                    <a:srgbClr val="003366"/>
                  </a:solidFill>
                  <a:latin typeface="Times New Roman" panose="02020603050405020304" pitchFamily="18" charset="0"/>
                  <a:ea typeface="宋体" panose="02010600030101010101" pitchFamily="2" charset="-122"/>
                </a:rPr>
                <a:t>3</a:t>
              </a:r>
            </a:p>
          </p:txBody>
        </p:sp>
      </p:grpSp>
      <p:sp>
        <p:nvSpPr>
          <p:cNvPr id="362558" name="Line 62"/>
          <p:cNvSpPr>
            <a:spLocks noChangeShapeType="1"/>
          </p:cNvSpPr>
          <p:nvPr/>
        </p:nvSpPr>
        <p:spPr bwMode="auto">
          <a:xfrm>
            <a:off x="3203575" y="58245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59" name="Text Box 63"/>
          <p:cNvSpPr txBox="1">
            <a:spLocks noChangeArrowheads="1"/>
          </p:cNvSpPr>
          <p:nvPr/>
        </p:nvSpPr>
        <p:spPr bwMode="auto">
          <a:xfrm>
            <a:off x="1167405" y="6111875"/>
            <a:ext cx="25542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00FF"/>
                </a:solidFill>
                <a:latin typeface="Times New Roman" panose="02020603050405020304" pitchFamily="18" charset="0"/>
                <a:ea typeface="宋体" panose="02010600030101010101" pitchFamily="2" charset="-122"/>
              </a:rPr>
              <a:t>前</a:t>
            </a:r>
            <a:r>
              <a:rPr lang="en-US" altLang="zh-CN" sz="2000" i="1" dirty="0" err="1">
                <a:solidFill>
                  <a:srgbClr val="0000FF"/>
                </a:solidFill>
                <a:latin typeface="Times New Roman" panose="02020603050405020304" pitchFamily="18" charset="0"/>
                <a:ea typeface="宋体" panose="02010600030101010101" pitchFamily="2" charset="-122"/>
              </a:rPr>
              <a:t>i</a:t>
            </a:r>
            <a:r>
              <a:rPr lang="zh-CN" altLang="en-US" sz="2000" dirty="0">
                <a:solidFill>
                  <a:srgbClr val="0000FF"/>
                </a:solidFill>
                <a:latin typeface="Times New Roman" panose="02020603050405020304" pitchFamily="18" charset="0"/>
                <a:ea typeface="宋体" panose="02010600030101010101" pitchFamily="2" charset="-122"/>
              </a:rPr>
              <a:t>个物品获得的价值</a:t>
            </a:r>
          </a:p>
        </p:txBody>
      </p:sp>
      <p:sp>
        <p:nvSpPr>
          <p:cNvPr id="362560" name="Line 64"/>
          <p:cNvSpPr>
            <a:spLocks noChangeShapeType="1"/>
          </p:cNvSpPr>
          <p:nvPr/>
        </p:nvSpPr>
        <p:spPr bwMode="auto">
          <a:xfrm>
            <a:off x="3708400" y="5969000"/>
            <a:ext cx="27352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1" name="Line 65"/>
          <p:cNvSpPr>
            <a:spLocks noChangeShapeType="1"/>
          </p:cNvSpPr>
          <p:nvPr/>
        </p:nvSpPr>
        <p:spPr bwMode="auto">
          <a:xfrm>
            <a:off x="5148263" y="5969000"/>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2" name="Text Box 66"/>
          <p:cNvSpPr txBox="1">
            <a:spLocks noChangeArrowheads="1"/>
          </p:cNvSpPr>
          <p:nvPr/>
        </p:nvSpPr>
        <p:spPr bwMode="auto">
          <a:xfrm>
            <a:off x="3898900" y="6111875"/>
            <a:ext cx="3336925"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剩余容量全部装入物品</a:t>
            </a:r>
            <a:r>
              <a:rPr lang="en-US" altLang="zh-CN" sz="2000" i="1">
                <a:solidFill>
                  <a:srgbClr val="0000FF"/>
                </a:solidFill>
                <a:latin typeface="Times New Roman" panose="02020603050405020304" pitchFamily="18" charset="0"/>
                <a:ea typeface="宋体" panose="02010600030101010101" pitchFamily="2" charset="-122"/>
              </a:rPr>
              <a:t>i</a:t>
            </a:r>
            <a:r>
              <a:rPr lang="en-US" altLang="zh-CN" sz="2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a:t>
            </a:r>
          </a:p>
          <a:p>
            <a:pPr eaLnBrk="1" hangingPunct="1"/>
            <a:r>
              <a:rPr lang="zh-CN" altLang="en-US" sz="2000">
                <a:solidFill>
                  <a:srgbClr val="0000FF"/>
                </a:solidFill>
                <a:latin typeface="Times New Roman" panose="02020603050405020304" pitchFamily="18" charset="0"/>
                <a:ea typeface="宋体" panose="02010600030101010101" pitchFamily="2" charset="-122"/>
              </a:rPr>
              <a:t>最多能够获得的价值</a:t>
            </a:r>
          </a:p>
        </p:txBody>
      </p:sp>
    </p:spTree>
    <p:extLst>
      <p:ext uri="{BB962C8B-B14F-4D97-AF65-F5344CB8AC3E}">
        <p14:creationId xmlns:p14="http://schemas.microsoft.com/office/powerpoint/2010/main" val="2583674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7" dur="500"/>
                                        <p:tgtEl>
                                          <p:spTgt spid="362499">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12" dur="500"/>
                                        <p:tgtEl>
                                          <p:spTgt spid="362499">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2505"/>
                                        </p:tgtEl>
                                        <p:attrNameLst>
                                          <p:attrName>style.visibility</p:attrName>
                                        </p:attrNameLst>
                                      </p:cBhvr>
                                      <p:to>
                                        <p:strVal val="visible"/>
                                      </p:to>
                                    </p:set>
                                    <p:animEffect transition="in" filter="blinds(horizontal)">
                                      <p:cBhvr>
                                        <p:cTn id="15" dur="500"/>
                                        <p:tgtEl>
                                          <p:spTgt spid="3625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62558"/>
                                        </p:tgtEl>
                                        <p:attrNameLst>
                                          <p:attrName>style.visibility</p:attrName>
                                        </p:attrNameLst>
                                      </p:cBhvr>
                                      <p:to>
                                        <p:strVal val="visible"/>
                                      </p:to>
                                    </p:set>
                                    <p:animEffect transition="in" filter="wipe(up)">
                                      <p:cBhvr>
                                        <p:cTn id="20" dur="500"/>
                                        <p:tgtEl>
                                          <p:spTgt spid="36255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2559"/>
                                        </p:tgtEl>
                                        <p:attrNameLst>
                                          <p:attrName>style.visibility</p:attrName>
                                        </p:attrNameLst>
                                      </p:cBhvr>
                                      <p:to>
                                        <p:strVal val="visible"/>
                                      </p:to>
                                    </p:set>
                                    <p:animEffect transition="in" filter="wipe(up)">
                                      <p:cBhvr>
                                        <p:cTn id="23" dur="500"/>
                                        <p:tgtEl>
                                          <p:spTgt spid="3625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62560"/>
                                        </p:tgtEl>
                                        <p:attrNameLst>
                                          <p:attrName>style.visibility</p:attrName>
                                        </p:attrNameLst>
                                      </p:cBhvr>
                                      <p:to>
                                        <p:strVal val="visible"/>
                                      </p:to>
                                    </p:set>
                                    <p:animEffect transition="in" filter="wipe(left)">
                                      <p:cBhvr>
                                        <p:cTn id="28" dur="500"/>
                                        <p:tgtEl>
                                          <p:spTgt spid="36256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2562"/>
                                        </p:tgtEl>
                                        <p:attrNameLst>
                                          <p:attrName>style.visibility</p:attrName>
                                        </p:attrNameLst>
                                      </p:cBhvr>
                                      <p:to>
                                        <p:strVal val="visible"/>
                                      </p:to>
                                    </p:set>
                                    <p:animEffect transition="in" filter="wipe(up)">
                                      <p:cBhvr>
                                        <p:cTn id="31" dur="500"/>
                                        <p:tgtEl>
                                          <p:spTgt spid="362562"/>
                                        </p:tgtEl>
                                      </p:cBhvr>
                                    </p:animEffect>
                                  </p:childTnLst>
                                </p:cTn>
                              </p:par>
                              <p:par>
                                <p:cTn id="32" presetID="22" presetClass="entr" presetSubtype="1" fill="hold" nodeType="withEffect">
                                  <p:stCondLst>
                                    <p:cond delay="0"/>
                                  </p:stCondLst>
                                  <p:childTnLst>
                                    <p:set>
                                      <p:cBhvr>
                                        <p:cTn id="33" dur="1" fill="hold">
                                          <p:stCondLst>
                                            <p:cond delay="0"/>
                                          </p:stCondLst>
                                        </p:cTn>
                                        <p:tgtEl>
                                          <p:spTgt spid="362561"/>
                                        </p:tgtEl>
                                        <p:attrNameLst>
                                          <p:attrName>style.visibility</p:attrName>
                                        </p:attrNameLst>
                                      </p:cBhvr>
                                      <p:to>
                                        <p:strVal val="visible"/>
                                      </p:to>
                                    </p:set>
                                    <p:animEffect transition="in" filter="wipe(up)">
                                      <p:cBhvr>
                                        <p:cTn id="34" dur="500"/>
                                        <p:tgtEl>
                                          <p:spTgt spid="3625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62499">
                                            <p:txEl>
                                              <p:pRg st="6" end="6"/>
                                            </p:txEl>
                                          </p:spTgt>
                                        </p:tgtEl>
                                        <p:attrNameLst>
                                          <p:attrName>style.visibility</p:attrName>
                                        </p:attrNameLst>
                                      </p:cBhvr>
                                      <p:to>
                                        <p:strVal val="visible"/>
                                      </p:to>
                                    </p:set>
                                    <p:animEffect transition="in" filter="wipe(up)">
                                      <p:cBhvr>
                                        <p:cTn id="39" dur="500"/>
                                        <p:tgtEl>
                                          <p:spTgt spid="362499">
                                            <p:txEl>
                                              <p:pRg st="6" end="6"/>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362499">
                                            <p:txEl>
                                              <p:pRg st="7" end="7"/>
                                            </p:txEl>
                                          </p:spTgt>
                                        </p:tgtEl>
                                        <p:attrNameLst>
                                          <p:attrName>style.visibility</p:attrName>
                                        </p:attrNameLst>
                                      </p:cBhvr>
                                      <p:to>
                                        <p:strVal val="visible"/>
                                      </p:to>
                                    </p:set>
                                    <p:animEffect transition="in" filter="wipe(up)">
                                      <p:cBhvr>
                                        <p:cTn id="42" dur="500"/>
                                        <p:tgtEl>
                                          <p:spTgt spid="362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62499">
                                            <p:txEl>
                                              <p:pRg st="5" end="5"/>
                                            </p:txEl>
                                          </p:spTgt>
                                        </p:tgtEl>
                                        <p:attrNameLst>
                                          <p:attrName>style.visibility</p:attrName>
                                        </p:attrNameLst>
                                      </p:cBhvr>
                                      <p:to>
                                        <p:strVal val="visible"/>
                                      </p:to>
                                    </p:set>
                                    <p:animEffect transition="in" filter="wipe(up)">
                                      <p:cBhvr>
                                        <p:cTn id="47" dur="500"/>
                                        <p:tgtEl>
                                          <p:spTgt spid="362499">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2510"/>
                                        </p:tgtEl>
                                        <p:attrNameLst>
                                          <p:attrName>style.visibility</p:attrName>
                                        </p:attrNameLst>
                                      </p:cBhvr>
                                      <p:to>
                                        <p:strVal val="visible"/>
                                      </p:to>
                                    </p:set>
                                    <p:animEffect transition="in" filter="wipe(left)">
                                      <p:cBhvr>
                                        <p:cTn id="52" dur="500"/>
                                        <p:tgtEl>
                                          <p:spTgt spid="3625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2511"/>
                                        </p:tgtEl>
                                        <p:attrNameLst>
                                          <p:attrName>style.visibility</p:attrName>
                                        </p:attrNameLst>
                                      </p:cBhvr>
                                      <p:to>
                                        <p:strVal val="visible"/>
                                      </p:to>
                                    </p:set>
                                    <p:animEffect transition="in" filter="wipe(left)">
                                      <p:cBhvr>
                                        <p:cTn id="55" dur="500"/>
                                        <p:tgtEl>
                                          <p:spTgt spid="362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0" grpId="0" animBg="1"/>
      <p:bldP spid="362511" grpId="0"/>
      <p:bldP spid="362559" grpId="0"/>
      <p:bldP spid="36256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53975" y="777082"/>
            <a:ext cx="8229600" cy="5545137"/>
          </a:xfrm>
        </p:spPr>
        <p:txBody>
          <a:bodyPr/>
          <a:lstStyle/>
          <a:p>
            <a:pPr eaLnBrk="1" hangingPunct="1"/>
            <a:r>
              <a:rPr lang="zh-CN" altLang="en-US" dirty="0"/>
              <a:t>分支限界法求解</a:t>
            </a:r>
            <a:r>
              <a:rPr lang="en-US" altLang="zh-CN" dirty="0"/>
              <a:t>0/1</a:t>
            </a:r>
            <a:r>
              <a:rPr lang="zh-CN" altLang="en-US" dirty="0"/>
              <a:t>背包问题：</a:t>
            </a:r>
          </a:p>
        </p:txBody>
      </p:sp>
      <p:sp>
        <p:nvSpPr>
          <p:cNvPr id="363525" name="Text Box 5"/>
          <p:cNvSpPr txBox="1">
            <a:spLocks noChangeArrowheads="1"/>
          </p:cNvSpPr>
          <p:nvPr/>
        </p:nvSpPr>
        <p:spPr bwMode="auto">
          <a:xfrm>
            <a:off x="2497138" y="5875338"/>
            <a:ext cx="2651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12" name="Text Box 6"/>
          <p:cNvSpPr txBox="1">
            <a:spLocks noChangeArrowheads="1"/>
          </p:cNvSpPr>
          <p:nvPr/>
        </p:nvSpPr>
        <p:spPr bwMode="auto">
          <a:xfrm>
            <a:off x="4630738" y="1773238"/>
            <a:ext cx="149225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=100</a:t>
            </a:r>
          </a:p>
        </p:txBody>
      </p:sp>
      <p:sp>
        <p:nvSpPr>
          <p:cNvPr id="17413" name="Line 7"/>
          <p:cNvSpPr>
            <a:spLocks noChangeShapeType="1"/>
          </p:cNvSpPr>
          <p:nvPr/>
        </p:nvSpPr>
        <p:spPr bwMode="auto">
          <a:xfrm flipV="1">
            <a:off x="4630738" y="2093913"/>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8" name="Line 8"/>
          <p:cNvSpPr>
            <a:spLocks noChangeShapeType="1"/>
          </p:cNvSpPr>
          <p:nvPr/>
        </p:nvSpPr>
        <p:spPr bwMode="auto">
          <a:xfrm flipH="1">
            <a:off x="3363913" y="2381250"/>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9" name="Line 9"/>
          <p:cNvSpPr>
            <a:spLocks noChangeShapeType="1"/>
          </p:cNvSpPr>
          <p:nvPr/>
        </p:nvSpPr>
        <p:spPr bwMode="auto">
          <a:xfrm>
            <a:off x="5827713" y="2384425"/>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0" name="Text Box 10"/>
          <p:cNvSpPr txBox="1">
            <a:spLocks noChangeArrowheads="1"/>
          </p:cNvSpPr>
          <p:nvPr/>
        </p:nvSpPr>
        <p:spPr bwMode="auto">
          <a:xfrm>
            <a:off x="218281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=76</a:t>
            </a:r>
          </a:p>
        </p:txBody>
      </p:sp>
      <p:sp>
        <p:nvSpPr>
          <p:cNvPr id="363531" name="Line 11"/>
          <p:cNvSpPr>
            <a:spLocks noChangeShapeType="1"/>
          </p:cNvSpPr>
          <p:nvPr/>
        </p:nvSpPr>
        <p:spPr bwMode="auto">
          <a:xfrm flipV="1">
            <a:off x="218281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2" name="Text Box 12"/>
          <p:cNvSpPr txBox="1">
            <a:spLocks noChangeArrowheads="1"/>
          </p:cNvSpPr>
          <p:nvPr/>
        </p:nvSpPr>
        <p:spPr bwMode="auto">
          <a:xfrm>
            <a:off x="707866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=60</a:t>
            </a:r>
          </a:p>
        </p:txBody>
      </p:sp>
      <p:sp>
        <p:nvSpPr>
          <p:cNvPr id="363533" name="Line 13"/>
          <p:cNvSpPr>
            <a:spLocks noChangeShapeType="1"/>
          </p:cNvSpPr>
          <p:nvPr/>
        </p:nvSpPr>
        <p:spPr bwMode="auto">
          <a:xfrm flipV="1">
            <a:off x="707866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4" name="Text Box 14"/>
          <p:cNvSpPr txBox="1">
            <a:spLocks noChangeArrowheads="1"/>
          </p:cNvSpPr>
          <p:nvPr/>
        </p:nvSpPr>
        <p:spPr bwMode="auto">
          <a:xfrm>
            <a:off x="388938" y="390525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=11</a:t>
            </a: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35" name="Line 15"/>
          <p:cNvSpPr>
            <a:spLocks noChangeShapeType="1"/>
          </p:cNvSpPr>
          <p:nvPr/>
        </p:nvSpPr>
        <p:spPr bwMode="auto">
          <a:xfrm flipV="1">
            <a:off x="388938" y="4224338"/>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6" name="Text Box 16"/>
          <p:cNvSpPr txBox="1">
            <a:spLocks noChangeArrowheads="1"/>
          </p:cNvSpPr>
          <p:nvPr/>
        </p:nvSpPr>
        <p:spPr bwMode="auto">
          <a:xfrm>
            <a:off x="4005263" y="3914775"/>
            <a:ext cx="1527175"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=70</a:t>
            </a:r>
          </a:p>
        </p:txBody>
      </p:sp>
      <p:sp>
        <p:nvSpPr>
          <p:cNvPr id="363537" name="Line 17"/>
          <p:cNvSpPr>
            <a:spLocks noChangeShapeType="1"/>
          </p:cNvSpPr>
          <p:nvPr/>
        </p:nvSpPr>
        <p:spPr bwMode="auto">
          <a:xfrm flipV="1">
            <a:off x="4005263" y="4233863"/>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8" name="Text Box 18"/>
          <p:cNvSpPr txBox="1">
            <a:spLocks noChangeArrowheads="1"/>
          </p:cNvSpPr>
          <p:nvPr/>
        </p:nvSpPr>
        <p:spPr bwMode="auto">
          <a:xfrm>
            <a:off x="2478088" y="50260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=69</a:t>
            </a:r>
          </a:p>
        </p:txBody>
      </p:sp>
      <p:sp>
        <p:nvSpPr>
          <p:cNvPr id="363539" name="Line 19"/>
          <p:cNvSpPr>
            <a:spLocks noChangeShapeType="1"/>
          </p:cNvSpPr>
          <p:nvPr/>
        </p:nvSpPr>
        <p:spPr bwMode="auto">
          <a:xfrm flipV="1">
            <a:off x="2478088" y="53467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0" name="Text Box 20"/>
          <p:cNvSpPr txBox="1">
            <a:spLocks noChangeArrowheads="1"/>
          </p:cNvSpPr>
          <p:nvPr/>
        </p:nvSpPr>
        <p:spPr bwMode="auto">
          <a:xfrm>
            <a:off x="5535613" y="5038725"/>
            <a:ext cx="15240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=64</a:t>
            </a:r>
          </a:p>
        </p:txBody>
      </p:sp>
      <p:sp>
        <p:nvSpPr>
          <p:cNvPr id="363541" name="Line 21"/>
          <p:cNvSpPr>
            <a:spLocks noChangeShapeType="1"/>
          </p:cNvSpPr>
          <p:nvPr/>
        </p:nvSpPr>
        <p:spPr bwMode="auto">
          <a:xfrm flipV="1">
            <a:off x="5535613" y="5357813"/>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2" name="Text Box 22"/>
          <p:cNvSpPr txBox="1">
            <a:spLocks noChangeArrowheads="1"/>
          </p:cNvSpPr>
          <p:nvPr/>
        </p:nvSpPr>
        <p:spPr bwMode="auto">
          <a:xfrm>
            <a:off x="1246188" y="614045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=12</a:t>
            </a:r>
          </a:p>
          <a:p>
            <a:pPr algn="just">
              <a:lnSpc>
                <a:spcPct val="96000"/>
              </a:lnSpc>
            </a:pPr>
            <a:endParaRPr lang="en-US" altLang="zh-CN" sz="2000">
              <a:latin typeface="Times New Roman" panose="02020603050405020304" pitchFamily="18" charset="0"/>
              <a:ea typeface="宋体" panose="02010600030101010101" pitchFamily="2" charset="-122"/>
            </a:endParaRP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43" name="Line 23"/>
          <p:cNvSpPr>
            <a:spLocks noChangeShapeType="1"/>
          </p:cNvSpPr>
          <p:nvPr/>
        </p:nvSpPr>
        <p:spPr bwMode="auto">
          <a:xfrm flipV="1">
            <a:off x="1246188" y="6459538"/>
            <a:ext cx="15255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4" name="Text Box 24"/>
          <p:cNvSpPr txBox="1">
            <a:spLocks noChangeArrowheads="1"/>
          </p:cNvSpPr>
          <p:nvPr/>
        </p:nvSpPr>
        <p:spPr bwMode="auto">
          <a:xfrm>
            <a:off x="3773488" y="615950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=65</a:t>
            </a:r>
          </a:p>
        </p:txBody>
      </p:sp>
      <p:sp>
        <p:nvSpPr>
          <p:cNvPr id="363545" name="Line 25"/>
          <p:cNvSpPr>
            <a:spLocks noChangeShapeType="1"/>
          </p:cNvSpPr>
          <p:nvPr/>
        </p:nvSpPr>
        <p:spPr bwMode="auto">
          <a:xfrm flipV="1">
            <a:off x="3773488" y="6480175"/>
            <a:ext cx="1524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6" name="Line 26"/>
          <p:cNvSpPr>
            <a:spLocks noChangeShapeType="1"/>
          </p:cNvSpPr>
          <p:nvPr/>
        </p:nvSpPr>
        <p:spPr bwMode="auto">
          <a:xfrm flipH="1">
            <a:off x="1570038" y="3395663"/>
            <a:ext cx="98742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7" name="Line 27"/>
          <p:cNvSpPr>
            <a:spLocks noChangeShapeType="1"/>
          </p:cNvSpPr>
          <p:nvPr/>
        </p:nvSpPr>
        <p:spPr bwMode="auto">
          <a:xfrm>
            <a:off x="3379788" y="3403600"/>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8" name="Line 28"/>
          <p:cNvSpPr>
            <a:spLocks noChangeShapeType="1"/>
          </p:cNvSpPr>
          <p:nvPr/>
        </p:nvSpPr>
        <p:spPr bwMode="auto">
          <a:xfrm>
            <a:off x="5219700" y="4522788"/>
            <a:ext cx="89217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9" name="Line 29"/>
          <p:cNvSpPr>
            <a:spLocks noChangeShapeType="1"/>
          </p:cNvSpPr>
          <p:nvPr/>
        </p:nvSpPr>
        <p:spPr bwMode="auto">
          <a:xfrm flipH="1">
            <a:off x="2241550" y="5637213"/>
            <a:ext cx="517525" cy="506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0" name="Line 30"/>
          <p:cNvSpPr>
            <a:spLocks noChangeShapeType="1"/>
          </p:cNvSpPr>
          <p:nvPr/>
        </p:nvSpPr>
        <p:spPr bwMode="auto">
          <a:xfrm>
            <a:off x="3708400" y="5630863"/>
            <a:ext cx="501650" cy="519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1" name="Text Box 31"/>
          <p:cNvSpPr txBox="1">
            <a:spLocks noChangeArrowheads="1"/>
          </p:cNvSpPr>
          <p:nvPr/>
        </p:nvSpPr>
        <p:spPr bwMode="auto">
          <a:xfrm>
            <a:off x="2513013" y="2514600"/>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2</a:t>
            </a:r>
          </a:p>
        </p:txBody>
      </p:sp>
      <p:sp>
        <p:nvSpPr>
          <p:cNvPr id="363552" name="Text Box 32"/>
          <p:cNvSpPr txBox="1">
            <a:spLocks noChangeArrowheads="1"/>
          </p:cNvSpPr>
          <p:nvPr/>
        </p:nvSpPr>
        <p:spPr bwMode="auto">
          <a:xfrm>
            <a:off x="7580313" y="2524125"/>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3</a:t>
            </a:r>
          </a:p>
        </p:txBody>
      </p:sp>
      <p:sp>
        <p:nvSpPr>
          <p:cNvPr id="363553" name="Text Box 33"/>
          <p:cNvSpPr txBox="1">
            <a:spLocks noChangeArrowheads="1"/>
          </p:cNvSpPr>
          <p:nvPr/>
        </p:nvSpPr>
        <p:spPr bwMode="auto">
          <a:xfrm>
            <a:off x="484188" y="3622675"/>
            <a:ext cx="1889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4</a:t>
            </a:r>
          </a:p>
        </p:txBody>
      </p:sp>
      <p:sp>
        <p:nvSpPr>
          <p:cNvPr id="363554" name="Text Box 34"/>
          <p:cNvSpPr txBox="1">
            <a:spLocks noChangeArrowheads="1"/>
          </p:cNvSpPr>
          <p:nvPr/>
        </p:nvSpPr>
        <p:spPr bwMode="auto">
          <a:xfrm>
            <a:off x="4460875" y="3644900"/>
            <a:ext cx="1889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5</a:t>
            </a:r>
          </a:p>
        </p:txBody>
      </p:sp>
      <p:sp>
        <p:nvSpPr>
          <p:cNvPr id="363555" name="Text Box 35"/>
          <p:cNvSpPr txBox="1">
            <a:spLocks noChangeArrowheads="1"/>
          </p:cNvSpPr>
          <p:nvPr/>
        </p:nvSpPr>
        <p:spPr bwMode="auto">
          <a:xfrm>
            <a:off x="2684463" y="474186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6</a:t>
            </a:r>
          </a:p>
        </p:txBody>
      </p:sp>
      <p:sp>
        <p:nvSpPr>
          <p:cNvPr id="363556" name="Text Box 36"/>
          <p:cNvSpPr txBox="1">
            <a:spLocks noChangeArrowheads="1"/>
          </p:cNvSpPr>
          <p:nvPr/>
        </p:nvSpPr>
        <p:spPr bwMode="auto">
          <a:xfrm>
            <a:off x="6208713" y="4776788"/>
            <a:ext cx="1857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7</a:t>
            </a:r>
          </a:p>
        </p:txBody>
      </p:sp>
      <p:sp>
        <p:nvSpPr>
          <p:cNvPr id="363557" name="Text Box 37"/>
          <p:cNvSpPr txBox="1">
            <a:spLocks noChangeArrowheads="1"/>
          </p:cNvSpPr>
          <p:nvPr/>
        </p:nvSpPr>
        <p:spPr bwMode="auto">
          <a:xfrm>
            <a:off x="1311275" y="5862638"/>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8</a:t>
            </a:r>
          </a:p>
        </p:txBody>
      </p:sp>
      <p:sp>
        <p:nvSpPr>
          <p:cNvPr id="363558" name="Text Box 38"/>
          <p:cNvSpPr txBox="1">
            <a:spLocks noChangeArrowheads="1"/>
          </p:cNvSpPr>
          <p:nvPr/>
        </p:nvSpPr>
        <p:spPr bwMode="auto">
          <a:xfrm>
            <a:off x="4337050" y="5889625"/>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9</a:t>
            </a:r>
          </a:p>
        </p:txBody>
      </p:sp>
      <p:sp>
        <p:nvSpPr>
          <p:cNvPr id="363559" name="Text Box 39"/>
          <p:cNvSpPr txBox="1">
            <a:spLocks noChangeArrowheads="1"/>
          </p:cNvSpPr>
          <p:nvPr/>
        </p:nvSpPr>
        <p:spPr bwMode="auto">
          <a:xfrm>
            <a:off x="1141413" y="3622675"/>
            <a:ext cx="2651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46" name="Text Box 40"/>
          <p:cNvSpPr txBox="1">
            <a:spLocks noChangeArrowheads="1"/>
          </p:cNvSpPr>
          <p:nvPr/>
        </p:nvSpPr>
        <p:spPr bwMode="auto">
          <a:xfrm>
            <a:off x="4805363" y="148431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1</a:t>
            </a:r>
          </a:p>
        </p:txBody>
      </p:sp>
      <p:sp>
        <p:nvSpPr>
          <p:cNvPr id="363561" name="Line 41"/>
          <p:cNvSpPr>
            <a:spLocks noChangeShapeType="1"/>
          </p:cNvSpPr>
          <p:nvPr/>
        </p:nvSpPr>
        <p:spPr bwMode="auto">
          <a:xfrm flipH="1">
            <a:off x="3363913" y="4519613"/>
            <a:ext cx="985837"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62" name="Text Box 42"/>
          <p:cNvSpPr txBox="1">
            <a:spLocks noChangeArrowheads="1"/>
          </p:cNvSpPr>
          <p:nvPr/>
        </p:nvSpPr>
        <p:spPr bwMode="auto">
          <a:xfrm>
            <a:off x="815975" y="285273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PT={2, 3}</a:t>
            </a:r>
          </a:p>
        </p:txBody>
      </p:sp>
      <p:sp>
        <p:nvSpPr>
          <p:cNvPr id="363563" name="Rectangle 43"/>
          <p:cNvSpPr>
            <a:spLocks noChangeArrowheads="1"/>
          </p:cNvSpPr>
          <p:nvPr/>
        </p:nvSpPr>
        <p:spPr bwMode="auto">
          <a:xfrm>
            <a:off x="2174875" y="2781300"/>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4" name="Text Box 44"/>
          <p:cNvSpPr txBox="1">
            <a:spLocks noChangeArrowheads="1"/>
          </p:cNvSpPr>
          <p:nvPr/>
        </p:nvSpPr>
        <p:spPr bwMode="auto">
          <a:xfrm>
            <a:off x="452438" y="4148138"/>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65" name="Rectangle 45"/>
          <p:cNvSpPr>
            <a:spLocks noChangeArrowheads="1"/>
          </p:cNvSpPr>
          <p:nvPr/>
        </p:nvSpPr>
        <p:spPr bwMode="auto">
          <a:xfrm>
            <a:off x="4014788" y="39211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6" name="Text Box 46"/>
          <p:cNvSpPr txBox="1">
            <a:spLocks noChangeArrowheads="1"/>
          </p:cNvSpPr>
          <p:nvPr/>
        </p:nvSpPr>
        <p:spPr bwMode="auto">
          <a:xfrm>
            <a:off x="5705475" y="404018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PT={5, 3}</a:t>
            </a:r>
          </a:p>
        </p:txBody>
      </p:sp>
      <p:sp>
        <p:nvSpPr>
          <p:cNvPr id="363567" name="Text Box 47"/>
          <p:cNvSpPr txBox="1">
            <a:spLocks noChangeArrowheads="1"/>
          </p:cNvSpPr>
          <p:nvPr/>
        </p:nvSpPr>
        <p:spPr bwMode="auto">
          <a:xfrm>
            <a:off x="7164388" y="5156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PT={6, 7, 3}</a:t>
            </a:r>
          </a:p>
        </p:txBody>
      </p:sp>
      <p:sp>
        <p:nvSpPr>
          <p:cNvPr id="363568" name="Rectangle 48"/>
          <p:cNvSpPr>
            <a:spLocks noChangeArrowheads="1"/>
          </p:cNvSpPr>
          <p:nvPr/>
        </p:nvSpPr>
        <p:spPr bwMode="auto">
          <a:xfrm>
            <a:off x="2484438" y="50133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9" name="Text Box 49"/>
          <p:cNvSpPr txBox="1">
            <a:spLocks noChangeArrowheads="1"/>
          </p:cNvSpPr>
          <p:nvPr/>
        </p:nvSpPr>
        <p:spPr bwMode="auto">
          <a:xfrm>
            <a:off x="1317625" y="6381750"/>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70" name="Text Box 50"/>
          <p:cNvSpPr txBox="1">
            <a:spLocks noChangeArrowheads="1"/>
          </p:cNvSpPr>
          <p:nvPr/>
        </p:nvSpPr>
        <p:spPr bwMode="auto">
          <a:xfrm>
            <a:off x="3543300"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=1</a:t>
            </a:r>
          </a:p>
        </p:txBody>
      </p:sp>
      <p:sp>
        <p:nvSpPr>
          <p:cNvPr id="363571" name="Text Box 51"/>
          <p:cNvSpPr txBox="1">
            <a:spLocks noChangeArrowheads="1"/>
          </p:cNvSpPr>
          <p:nvPr/>
        </p:nvSpPr>
        <p:spPr bwMode="auto">
          <a:xfrm>
            <a:off x="6545263"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=0</a:t>
            </a:r>
          </a:p>
        </p:txBody>
      </p:sp>
      <p:sp>
        <p:nvSpPr>
          <p:cNvPr id="363572" name="Text Box 52"/>
          <p:cNvSpPr txBox="1">
            <a:spLocks noChangeArrowheads="1"/>
          </p:cNvSpPr>
          <p:nvPr/>
        </p:nvSpPr>
        <p:spPr bwMode="auto">
          <a:xfrm>
            <a:off x="1504950" y="33559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=1</a:t>
            </a:r>
          </a:p>
        </p:txBody>
      </p:sp>
      <p:sp>
        <p:nvSpPr>
          <p:cNvPr id="363573" name="Text Box 53"/>
          <p:cNvSpPr txBox="1">
            <a:spLocks noChangeArrowheads="1"/>
          </p:cNvSpPr>
          <p:nvPr/>
        </p:nvSpPr>
        <p:spPr bwMode="auto">
          <a:xfrm>
            <a:off x="3759200" y="334962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=0</a:t>
            </a:r>
          </a:p>
        </p:txBody>
      </p:sp>
      <p:sp>
        <p:nvSpPr>
          <p:cNvPr id="363574" name="Text Box 54"/>
          <p:cNvSpPr txBox="1">
            <a:spLocks noChangeArrowheads="1"/>
          </p:cNvSpPr>
          <p:nvPr/>
        </p:nvSpPr>
        <p:spPr bwMode="auto">
          <a:xfrm>
            <a:off x="3276600" y="45021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=1</a:t>
            </a:r>
          </a:p>
        </p:txBody>
      </p:sp>
      <p:sp>
        <p:nvSpPr>
          <p:cNvPr id="363575" name="Text Box 55"/>
          <p:cNvSpPr txBox="1">
            <a:spLocks noChangeArrowheads="1"/>
          </p:cNvSpPr>
          <p:nvPr/>
        </p:nvSpPr>
        <p:spPr bwMode="auto">
          <a:xfrm>
            <a:off x="5608638" y="450850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=0</a:t>
            </a:r>
          </a:p>
        </p:txBody>
      </p:sp>
      <p:sp>
        <p:nvSpPr>
          <p:cNvPr id="363576" name="Text Box 56"/>
          <p:cNvSpPr txBox="1">
            <a:spLocks noChangeArrowheads="1"/>
          </p:cNvSpPr>
          <p:nvPr/>
        </p:nvSpPr>
        <p:spPr bwMode="auto">
          <a:xfrm>
            <a:off x="1936750" y="5589588"/>
            <a:ext cx="619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=1</a:t>
            </a:r>
          </a:p>
        </p:txBody>
      </p:sp>
      <p:sp>
        <p:nvSpPr>
          <p:cNvPr id="363577" name="Text Box 57"/>
          <p:cNvSpPr txBox="1">
            <a:spLocks noChangeArrowheads="1"/>
          </p:cNvSpPr>
          <p:nvPr/>
        </p:nvSpPr>
        <p:spPr bwMode="auto">
          <a:xfrm>
            <a:off x="3881438" y="55816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=0</a:t>
            </a:r>
          </a:p>
        </p:txBody>
      </p:sp>
      <p:sp>
        <p:nvSpPr>
          <p:cNvPr id="363578" name="Text Box 58"/>
          <p:cNvSpPr txBox="1">
            <a:spLocks noChangeArrowheads="1"/>
          </p:cNvSpPr>
          <p:nvPr/>
        </p:nvSpPr>
        <p:spPr bwMode="auto">
          <a:xfrm>
            <a:off x="5435600" y="6272213"/>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PT={9, 7, 3}</a:t>
            </a:r>
          </a:p>
        </p:txBody>
      </p:sp>
      <p:sp>
        <p:nvSpPr>
          <p:cNvPr id="363579" name="Rectangle 59"/>
          <p:cNvSpPr>
            <a:spLocks noChangeArrowheads="1"/>
          </p:cNvSpPr>
          <p:nvPr/>
        </p:nvSpPr>
        <p:spPr bwMode="auto">
          <a:xfrm>
            <a:off x="3760788" y="6164263"/>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80" name="Text Box 60"/>
          <p:cNvSpPr txBox="1">
            <a:spLocks noChangeArrowheads="1"/>
          </p:cNvSpPr>
          <p:nvPr/>
        </p:nvSpPr>
        <p:spPr bwMode="auto">
          <a:xfrm>
            <a:off x="7019925" y="6111875"/>
            <a:ext cx="1570038"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ea typeface="宋体" panose="02010600030101010101" pitchFamily="2" charset="-122"/>
              </a:rPr>
              <a:t>V=65</a:t>
            </a:r>
          </a:p>
          <a:p>
            <a:pPr eaLnBrk="1" hangingPunct="1"/>
            <a:r>
              <a:rPr lang="en-US" altLang="zh-CN" sz="2000">
                <a:latin typeface="Times New Roman" panose="02020603050405020304" pitchFamily="18" charset="0"/>
                <a:ea typeface="宋体" panose="02010600030101010101" pitchFamily="2" charset="-122"/>
              </a:rPr>
              <a:t>X=(1, 0, 1, 0)</a:t>
            </a:r>
          </a:p>
        </p:txBody>
      </p:sp>
      <p:sp>
        <p:nvSpPr>
          <p:cNvPr id="17467" name="Text Box 61"/>
          <p:cNvSpPr txBox="1">
            <a:spLocks noChangeArrowheads="1"/>
          </p:cNvSpPr>
          <p:nvPr/>
        </p:nvSpPr>
        <p:spPr bwMode="auto">
          <a:xfrm>
            <a:off x="5626894" y="719274"/>
            <a:ext cx="2903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[40, 100]</a:t>
            </a:r>
          </a:p>
        </p:txBody>
      </p:sp>
      <p:sp>
        <p:nvSpPr>
          <p:cNvPr id="17468" name="Text Box 62"/>
          <p:cNvSpPr txBox="1">
            <a:spLocks noChangeArrowheads="1"/>
          </p:cNvSpPr>
          <p:nvPr/>
        </p:nvSpPr>
        <p:spPr bwMode="auto">
          <a:xfrm>
            <a:off x="250825" y="1557338"/>
            <a:ext cx="21367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kumimoji="1" lang="en-US" altLang="zh-CN" sz="2000" i="1">
                <a:latin typeface="Times New Roman" panose="02020603050405020304" pitchFamily="18" charset="0"/>
                <a:ea typeface="宋体" panose="02010600030101010101" pitchFamily="2" charset="-122"/>
              </a:rPr>
              <a:t>w</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=(4, 7, 5, 3)</a:t>
            </a:r>
          </a:p>
          <a:p>
            <a:pPr eaLnBrk="1" hangingPunct="1"/>
            <a:r>
              <a:rPr kumimoji="1" lang="en-US" altLang="zh-CN" sz="2000" i="1">
                <a:latin typeface="Times New Roman" panose="02020603050405020304" pitchFamily="18" charset="0"/>
                <a:ea typeface="宋体" panose="02010600030101010101" pitchFamily="2" charset="-122"/>
              </a:rPr>
              <a:t>v</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 (40, 42, 25, 12)</a:t>
            </a:r>
            <a:endParaRPr lang="en-US" altLang="zh-CN" sz="2000" i="1">
              <a:latin typeface="Times New Roman" panose="02020603050405020304" pitchFamily="18" charset="0"/>
              <a:ea typeface="宋体" panose="02010600030101010101" pitchFamily="2" charset="-122"/>
            </a:endParaRPr>
          </a:p>
          <a:p>
            <a:pPr eaLnBrk="1" hangingPunct="1"/>
            <a:r>
              <a:rPr lang="en-US" altLang="zh-CN" sz="2000" i="1">
                <a:latin typeface="Times New Roman" panose="02020603050405020304" pitchFamily="18" charset="0"/>
                <a:ea typeface="宋体" panose="02010600030101010101" pitchFamily="2" charset="-122"/>
              </a:rPr>
              <a:t>v</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w</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=(10, 6, 5, 4)</a:t>
            </a:r>
          </a:p>
        </p:txBody>
      </p:sp>
      <p:sp>
        <p:nvSpPr>
          <p:cNvPr id="17469" name="Rectangle 63"/>
          <p:cNvSpPr>
            <a:spLocks noChangeArrowheads="1"/>
          </p:cNvSpPr>
          <p:nvPr/>
        </p:nvSpPr>
        <p:spPr bwMode="auto">
          <a:xfrm>
            <a:off x="179388" y="1628775"/>
            <a:ext cx="2232025" cy="93662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graphicFrame>
        <p:nvGraphicFramePr>
          <p:cNvPr id="17470" name="Object 67"/>
          <p:cNvGraphicFramePr>
            <a:graphicFrameLocks noChangeAspect="1"/>
          </p:cNvGraphicFramePr>
          <p:nvPr>
            <p:extLst>
              <p:ext uri="{D42A27DB-BD31-4B8C-83A1-F6EECF244321}">
                <p14:modId xmlns:p14="http://schemas.microsoft.com/office/powerpoint/2010/main" val="980903354"/>
              </p:ext>
            </p:extLst>
          </p:nvPr>
        </p:nvGraphicFramePr>
        <p:xfrm>
          <a:off x="4883149" y="195466"/>
          <a:ext cx="4297363" cy="496888"/>
        </p:xfrm>
        <a:graphic>
          <a:graphicData uri="http://schemas.openxmlformats.org/presentationml/2006/ole">
            <mc:AlternateContent xmlns:mc="http://schemas.openxmlformats.org/markup-compatibility/2006">
              <mc:Choice xmlns:v="urn:schemas-microsoft-com:vml" Requires="v">
                <p:oleObj spid="_x0000_s21509" name="公式" r:id="rId4" imgW="1752600" imgH="228600" progId="Equation.3">
                  <p:embed/>
                </p:oleObj>
              </mc:Choice>
              <mc:Fallback>
                <p:oleObj name="公式" r:id="rId4" imgW="1752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49" y="195466"/>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357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wipe(up)">
                                      <p:cBhvr>
                                        <p:cTn id="7" dur="500"/>
                                        <p:tgtEl>
                                          <p:spTgt spid="363528"/>
                                        </p:tgtEl>
                                      </p:cBhvr>
                                    </p:animEffect>
                                  </p:childTnLst>
                                </p:cTn>
                              </p:par>
                              <p:par>
                                <p:cTn id="8" presetID="22" presetClass="entr" presetSubtype="1" fill="hold" nodeType="withEffect">
                                  <p:stCondLst>
                                    <p:cond delay="0"/>
                                  </p:stCondLst>
                                  <p:childTnLst>
                                    <p:set>
                                      <p:cBhvr>
                                        <p:cTn id="9" dur="1" fill="hold">
                                          <p:stCondLst>
                                            <p:cond delay="0"/>
                                          </p:stCondLst>
                                        </p:cTn>
                                        <p:tgtEl>
                                          <p:spTgt spid="363529"/>
                                        </p:tgtEl>
                                        <p:attrNameLst>
                                          <p:attrName>style.visibility</p:attrName>
                                        </p:attrNameLst>
                                      </p:cBhvr>
                                      <p:to>
                                        <p:strVal val="visible"/>
                                      </p:to>
                                    </p:set>
                                    <p:animEffect transition="in" filter="wipe(up)">
                                      <p:cBhvr>
                                        <p:cTn id="10" dur="500"/>
                                        <p:tgtEl>
                                          <p:spTgt spid="3635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3551"/>
                                        </p:tgtEl>
                                        <p:attrNameLst>
                                          <p:attrName>style.visibility</p:attrName>
                                        </p:attrNameLst>
                                      </p:cBhvr>
                                      <p:to>
                                        <p:strVal val="visible"/>
                                      </p:to>
                                    </p:set>
                                    <p:animEffect transition="in" filter="wipe(up)">
                                      <p:cBhvr>
                                        <p:cTn id="13" dur="500"/>
                                        <p:tgtEl>
                                          <p:spTgt spid="36355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3552"/>
                                        </p:tgtEl>
                                        <p:attrNameLst>
                                          <p:attrName>style.visibility</p:attrName>
                                        </p:attrNameLst>
                                      </p:cBhvr>
                                      <p:to>
                                        <p:strVal val="visible"/>
                                      </p:to>
                                    </p:set>
                                    <p:animEffect transition="in" filter="wipe(up)">
                                      <p:cBhvr>
                                        <p:cTn id="16" dur="500"/>
                                        <p:tgtEl>
                                          <p:spTgt spid="36355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3530"/>
                                        </p:tgtEl>
                                        <p:attrNameLst>
                                          <p:attrName>style.visibility</p:attrName>
                                        </p:attrNameLst>
                                      </p:cBhvr>
                                      <p:to>
                                        <p:strVal val="visible"/>
                                      </p:to>
                                    </p:set>
                                    <p:animEffect transition="in" filter="wipe(up)">
                                      <p:cBhvr>
                                        <p:cTn id="19" dur="500"/>
                                        <p:tgtEl>
                                          <p:spTgt spid="3635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3532"/>
                                        </p:tgtEl>
                                        <p:attrNameLst>
                                          <p:attrName>style.visibility</p:attrName>
                                        </p:attrNameLst>
                                      </p:cBhvr>
                                      <p:to>
                                        <p:strVal val="visible"/>
                                      </p:to>
                                    </p:set>
                                    <p:animEffect transition="in" filter="wipe(up)">
                                      <p:cBhvr>
                                        <p:cTn id="22" dur="500"/>
                                        <p:tgtEl>
                                          <p:spTgt spid="363532"/>
                                        </p:tgtEl>
                                      </p:cBhvr>
                                    </p:animEffect>
                                  </p:childTnLst>
                                </p:cTn>
                              </p:par>
                              <p:par>
                                <p:cTn id="23" presetID="22" presetClass="entr" presetSubtype="1" fill="hold" nodeType="withEffect">
                                  <p:stCondLst>
                                    <p:cond delay="0"/>
                                  </p:stCondLst>
                                  <p:childTnLst>
                                    <p:set>
                                      <p:cBhvr>
                                        <p:cTn id="24" dur="1" fill="hold">
                                          <p:stCondLst>
                                            <p:cond delay="0"/>
                                          </p:stCondLst>
                                        </p:cTn>
                                        <p:tgtEl>
                                          <p:spTgt spid="363531"/>
                                        </p:tgtEl>
                                        <p:attrNameLst>
                                          <p:attrName>style.visibility</p:attrName>
                                        </p:attrNameLst>
                                      </p:cBhvr>
                                      <p:to>
                                        <p:strVal val="visible"/>
                                      </p:to>
                                    </p:set>
                                    <p:animEffect transition="in" filter="wipe(up)">
                                      <p:cBhvr>
                                        <p:cTn id="25" dur="500"/>
                                        <p:tgtEl>
                                          <p:spTgt spid="363531"/>
                                        </p:tgtEl>
                                      </p:cBhvr>
                                    </p:animEffect>
                                  </p:childTnLst>
                                </p:cTn>
                              </p:par>
                              <p:par>
                                <p:cTn id="26" presetID="22" presetClass="entr" presetSubtype="1" fill="hold" nodeType="withEffect">
                                  <p:stCondLst>
                                    <p:cond delay="0"/>
                                  </p:stCondLst>
                                  <p:childTnLst>
                                    <p:set>
                                      <p:cBhvr>
                                        <p:cTn id="27" dur="1" fill="hold">
                                          <p:stCondLst>
                                            <p:cond delay="0"/>
                                          </p:stCondLst>
                                        </p:cTn>
                                        <p:tgtEl>
                                          <p:spTgt spid="363533"/>
                                        </p:tgtEl>
                                        <p:attrNameLst>
                                          <p:attrName>style.visibility</p:attrName>
                                        </p:attrNameLst>
                                      </p:cBhvr>
                                      <p:to>
                                        <p:strVal val="visible"/>
                                      </p:to>
                                    </p:set>
                                    <p:animEffect transition="in" filter="wipe(up)">
                                      <p:cBhvr>
                                        <p:cTn id="28" dur="500"/>
                                        <p:tgtEl>
                                          <p:spTgt spid="36353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3570"/>
                                        </p:tgtEl>
                                        <p:attrNameLst>
                                          <p:attrName>style.visibility</p:attrName>
                                        </p:attrNameLst>
                                      </p:cBhvr>
                                      <p:to>
                                        <p:strVal val="visible"/>
                                      </p:to>
                                    </p:set>
                                    <p:animEffect transition="in" filter="wipe(up)">
                                      <p:cBhvr>
                                        <p:cTn id="31" dur="500"/>
                                        <p:tgtEl>
                                          <p:spTgt spid="36357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63571"/>
                                        </p:tgtEl>
                                        <p:attrNameLst>
                                          <p:attrName>style.visibility</p:attrName>
                                        </p:attrNameLst>
                                      </p:cBhvr>
                                      <p:to>
                                        <p:strVal val="visible"/>
                                      </p:to>
                                    </p:set>
                                    <p:animEffect transition="in" filter="wipe(up)">
                                      <p:cBhvr>
                                        <p:cTn id="34" dur="500"/>
                                        <p:tgtEl>
                                          <p:spTgt spid="3635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62"/>
                                        </p:tgtEl>
                                        <p:attrNameLst>
                                          <p:attrName>style.visibility</p:attrName>
                                        </p:attrNameLst>
                                      </p:cBhvr>
                                      <p:to>
                                        <p:strVal val="visible"/>
                                      </p:to>
                                    </p:set>
                                    <p:anim calcmode="lin" valueType="num">
                                      <p:cBhvr additive="base">
                                        <p:cTn id="39" dur="500" fill="hold"/>
                                        <p:tgtEl>
                                          <p:spTgt spid="363562"/>
                                        </p:tgtEl>
                                        <p:attrNameLst>
                                          <p:attrName>ppt_x</p:attrName>
                                        </p:attrNameLst>
                                      </p:cBhvr>
                                      <p:tavLst>
                                        <p:tav tm="0">
                                          <p:val>
                                            <p:strVal val="0-#ppt_w/2"/>
                                          </p:val>
                                        </p:tav>
                                        <p:tav tm="100000">
                                          <p:val>
                                            <p:strVal val="#ppt_x"/>
                                          </p:val>
                                        </p:tav>
                                      </p:tavLst>
                                    </p:anim>
                                    <p:anim calcmode="lin" valueType="num">
                                      <p:cBhvr additive="base">
                                        <p:cTn id="40" dur="500" fill="hold"/>
                                        <p:tgtEl>
                                          <p:spTgt spid="36356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363563"/>
                                        </p:tgtEl>
                                        <p:attrNameLst>
                                          <p:attrName>style.visibility</p:attrName>
                                        </p:attrNameLst>
                                      </p:cBhvr>
                                      <p:to>
                                        <p:strVal val="visible"/>
                                      </p:to>
                                    </p:set>
                                    <p:animEffect transition="in" filter="diamond(out)">
                                      <p:cBhvr>
                                        <p:cTn id="45" dur="500"/>
                                        <p:tgtEl>
                                          <p:spTgt spid="363563"/>
                                        </p:tgtEl>
                                      </p:cBhvr>
                                    </p:animEffect>
                                  </p:childTnLst>
                                </p:cTn>
                              </p:par>
                              <p:par>
                                <p:cTn id="46" presetID="22" presetClass="entr" presetSubtype="1" fill="hold" nodeType="withEffect">
                                  <p:stCondLst>
                                    <p:cond delay="0"/>
                                  </p:stCondLst>
                                  <p:childTnLst>
                                    <p:set>
                                      <p:cBhvr>
                                        <p:cTn id="47" dur="1" fill="hold">
                                          <p:stCondLst>
                                            <p:cond delay="0"/>
                                          </p:stCondLst>
                                        </p:cTn>
                                        <p:tgtEl>
                                          <p:spTgt spid="363546"/>
                                        </p:tgtEl>
                                        <p:attrNameLst>
                                          <p:attrName>style.visibility</p:attrName>
                                        </p:attrNameLst>
                                      </p:cBhvr>
                                      <p:to>
                                        <p:strVal val="visible"/>
                                      </p:to>
                                    </p:set>
                                    <p:animEffect transition="in" filter="wipe(up)">
                                      <p:cBhvr>
                                        <p:cTn id="48" dur="500"/>
                                        <p:tgtEl>
                                          <p:spTgt spid="363546"/>
                                        </p:tgtEl>
                                      </p:cBhvr>
                                    </p:animEffect>
                                  </p:childTnLst>
                                </p:cTn>
                              </p:par>
                              <p:par>
                                <p:cTn id="49" presetID="22" presetClass="entr" presetSubtype="1" fill="hold" nodeType="withEffect">
                                  <p:stCondLst>
                                    <p:cond delay="0"/>
                                  </p:stCondLst>
                                  <p:childTnLst>
                                    <p:set>
                                      <p:cBhvr>
                                        <p:cTn id="50" dur="1" fill="hold">
                                          <p:stCondLst>
                                            <p:cond delay="0"/>
                                          </p:stCondLst>
                                        </p:cTn>
                                        <p:tgtEl>
                                          <p:spTgt spid="363547"/>
                                        </p:tgtEl>
                                        <p:attrNameLst>
                                          <p:attrName>style.visibility</p:attrName>
                                        </p:attrNameLst>
                                      </p:cBhvr>
                                      <p:to>
                                        <p:strVal val="visible"/>
                                      </p:to>
                                    </p:set>
                                    <p:animEffect transition="in" filter="wipe(up)">
                                      <p:cBhvr>
                                        <p:cTn id="51" dur="500"/>
                                        <p:tgtEl>
                                          <p:spTgt spid="36354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3553"/>
                                        </p:tgtEl>
                                        <p:attrNameLst>
                                          <p:attrName>style.visibility</p:attrName>
                                        </p:attrNameLst>
                                      </p:cBhvr>
                                      <p:to>
                                        <p:strVal val="visible"/>
                                      </p:to>
                                    </p:set>
                                    <p:animEffect transition="in" filter="wipe(up)">
                                      <p:cBhvr>
                                        <p:cTn id="54" dur="500"/>
                                        <p:tgtEl>
                                          <p:spTgt spid="3635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3554"/>
                                        </p:tgtEl>
                                        <p:attrNameLst>
                                          <p:attrName>style.visibility</p:attrName>
                                        </p:attrNameLst>
                                      </p:cBhvr>
                                      <p:to>
                                        <p:strVal val="visible"/>
                                      </p:to>
                                    </p:set>
                                    <p:animEffect transition="in" filter="wipe(up)">
                                      <p:cBhvr>
                                        <p:cTn id="57" dur="500"/>
                                        <p:tgtEl>
                                          <p:spTgt spid="3635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63536"/>
                                        </p:tgtEl>
                                        <p:attrNameLst>
                                          <p:attrName>style.visibility</p:attrName>
                                        </p:attrNameLst>
                                      </p:cBhvr>
                                      <p:to>
                                        <p:strVal val="visible"/>
                                      </p:to>
                                    </p:set>
                                    <p:animEffect transition="in" filter="wipe(up)">
                                      <p:cBhvr>
                                        <p:cTn id="60" dur="500"/>
                                        <p:tgtEl>
                                          <p:spTgt spid="363536"/>
                                        </p:tgtEl>
                                      </p:cBhvr>
                                    </p:animEffect>
                                  </p:childTnLst>
                                </p:cTn>
                              </p:par>
                              <p:par>
                                <p:cTn id="61" presetID="22" presetClass="entr" presetSubtype="1" fill="hold" nodeType="withEffect">
                                  <p:stCondLst>
                                    <p:cond delay="0"/>
                                  </p:stCondLst>
                                  <p:childTnLst>
                                    <p:set>
                                      <p:cBhvr>
                                        <p:cTn id="62" dur="1" fill="hold">
                                          <p:stCondLst>
                                            <p:cond delay="0"/>
                                          </p:stCondLst>
                                        </p:cTn>
                                        <p:tgtEl>
                                          <p:spTgt spid="363537"/>
                                        </p:tgtEl>
                                        <p:attrNameLst>
                                          <p:attrName>style.visibility</p:attrName>
                                        </p:attrNameLst>
                                      </p:cBhvr>
                                      <p:to>
                                        <p:strVal val="visible"/>
                                      </p:to>
                                    </p:set>
                                    <p:animEffect transition="in" filter="wipe(up)">
                                      <p:cBhvr>
                                        <p:cTn id="63" dur="500"/>
                                        <p:tgtEl>
                                          <p:spTgt spid="363537"/>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63534"/>
                                        </p:tgtEl>
                                        <p:attrNameLst>
                                          <p:attrName>style.visibility</p:attrName>
                                        </p:attrNameLst>
                                      </p:cBhvr>
                                      <p:to>
                                        <p:strVal val="visible"/>
                                      </p:to>
                                    </p:set>
                                    <p:animEffect transition="in" filter="wipe(up)">
                                      <p:cBhvr>
                                        <p:cTn id="66" dur="500"/>
                                        <p:tgtEl>
                                          <p:spTgt spid="363534"/>
                                        </p:tgtEl>
                                      </p:cBhvr>
                                    </p:animEffect>
                                  </p:childTnLst>
                                </p:cTn>
                              </p:par>
                              <p:par>
                                <p:cTn id="67" presetID="22" presetClass="entr" presetSubtype="1" fill="hold" nodeType="withEffect">
                                  <p:stCondLst>
                                    <p:cond delay="0"/>
                                  </p:stCondLst>
                                  <p:childTnLst>
                                    <p:set>
                                      <p:cBhvr>
                                        <p:cTn id="68" dur="1" fill="hold">
                                          <p:stCondLst>
                                            <p:cond delay="0"/>
                                          </p:stCondLst>
                                        </p:cTn>
                                        <p:tgtEl>
                                          <p:spTgt spid="363535"/>
                                        </p:tgtEl>
                                        <p:attrNameLst>
                                          <p:attrName>style.visibility</p:attrName>
                                        </p:attrNameLst>
                                      </p:cBhvr>
                                      <p:to>
                                        <p:strVal val="visible"/>
                                      </p:to>
                                    </p:set>
                                    <p:animEffect transition="in" filter="wipe(up)">
                                      <p:cBhvr>
                                        <p:cTn id="69" dur="500"/>
                                        <p:tgtEl>
                                          <p:spTgt spid="36353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3572"/>
                                        </p:tgtEl>
                                        <p:attrNameLst>
                                          <p:attrName>style.visibility</p:attrName>
                                        </p:attrNameLst>
                                      </p:cBhvr>
                                      <p:to>
                                        <p:strVal val="visible"/>
                                      </p:to>
                                    </p:set>
                                    <p:animEffect transition="in" filter="wipe(up)">
                                      <p:cBhvr>
                                        <p:cTn id="72" dur="500"/>
                                        <p:tgtEl>
                                          <p:spTgt spid="36357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63573"/>
                                        </p:tgtEl>
                                        <p:attrNameLst>
                                          <p:attrName>style.visibility</p:attrName>
                                        </p:attrNameLst>
                                      </p:cBhvr>
                                      <p:to>
                                        <p:strVal val="visible"/>
                                      </p:to>
                                    </p:set>
                                    <p:animEffect transition="in" filter="wipe(up)">
                                      <p:cBhvr>
                                        <p:cTn id="75" dur="500"/>
                                        <p:tgtEl>
                                          <p:spTgt spid="36357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635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355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63566"/>
                                        </p:tgtEl>
                                        <p:attrNameLst>
                                          <p:attrName>style.visibility</p:attrName>
                                        </p:attrNameLst>
                                      </p:cBhvr>
                                      <p:to>
                                        <p:strVal val="visible"/>
                                      </p:to>
                                    </p:set>
                                    <p:anim calcmode="lin" valueType="num">
                                      <p:cBhvr additive="base">
                                        <p:cTn id="86" dur="500" fill="hold"/>
                                        <p:tgtEl>
                                          <p:spTgt spid="363566"/>
                                        </p:tgtEl>
                                        <p:attrNameLst>
                                          <p:attrName>ppt_x</p:attrName>
                                        </p:attrNameLst>
                                      </p:cBhvr>
                                      <p:tavLst>
                                        <p:tav tm="0">
                                          <p:val>
                                            <p:strVal val="1+#ppt_w/2"/>
                                          </p:val>
                                        </p:tav>
                                        <p:tav tm="100000">
                                          <p:val>
                                            <p:strVal val="#ppt_x"/>
                                          </p:val>
                                        </p:tav>
                                      </p:tavLst>
                                    </p:anim>
                                    <p:anim calcmode="lin" valueType="num">
                                      <p:cBhvr additive="base">
                                        <p:cTn id="87" dur="500" fill="hold"/>
                                        <p:tgtEl>
                                          <p:spTgt spid="363566"/>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363565"/>
                                        </p:tgtEl>
                                        <p:attrNameLst>
                                          <p:attrName>style.visibility</p:attrName>
                                        </p:attrNameLst>
                                      </p:cBhvr>
                                      <p:to>
                                        <p:strVal val="visible"/>
                                      </p:to>
                                    </p:set>
                                    <p:animEffect transition="in" filter="diamond(out)">
                                      <p:cBhvr>
                                        <p:cTn id="92" dur="500"/>
                                        <p:tgtEl>
                                          <p:spTgt spid="363565"/>
                                        </p:tgtEl>
                                      </p:cBhvr>
                                    </p:animEffect>
                                  </p:childTnLst>
                                </p:cTn>
                              </p:par>
                              <p:par>
                                <p:cTn id="93" presetID="22" presetClass="entr" presetSubtype="1" fill="hold" nodeType="withEffect">
                                  <p:stCondLst>
                                    <p:cond delay="0"/>
                                  </p:stCondLst>
                                  <p:childTnLst>
                                    <p:set>
                                      <p:cBhvr>
                                        <p:cTn id="94" dur="1" fill="hold">
                                          <p:stCondLst>
                                            <p:cond delay="0"/>
                                          </p:stCondLst>
                                        </p:cTn>
                                        <p:tgtEl>
                                          <p:spTgt spid="363561"/>
                                        </p:tgtEl>
                                        <p:attrNameLst>
                                          <p:attrName>style.visibility</p:attrName>
                                        </p:attrNameLst>
                                      </p:cBhvr>
                                      <p:to>
                                        <p:strVal val="visible"/>
                                      </p:to>
                                    </p:set>
                                    <p:animEffect transition="in" filter="wipe(up)">
                                      <p:cBhvr>
                                        <p:cTn id="95" dur="500"/>
                                        <p:tgtEl>
                                          <p:spTgt spid="363561"/>
                                        </p:tgtEl>
                                      </p:cBhvr>
                                    </p:animEffect>
                                  </p:childTnLst>
                                </p:cTn>
                              </p:par>
                              <p:par>
                                <p:cTn id="96" presetID="22" presetClass="entr" presetSubtype="1" fill="hold" nodeType="withEffect">
                                  <p:stCondLst>
                                    <p:cond delay="0"/>
                                  </p:stCondLst>
                                  <p:childTnLst>
                                    <p:set>
                                      <p:cBhvr>
                                        <p:cTn id="97" dur="1" fill="hold">
                                          <p:stCondLst>
                                            <p:cond delay="0"/>
                                          </p:stCondLst>
                                        </p:cTn>
                                        <p:tgtEl>
                                          <p:spTgt spid="363548"/>
                                        </p:tgtEl>
                                        <p:attrNameLst>
                                          <p:attrName>style.visibility</p:attrName>
                                        </p:attrNameLst>
                                      </p:cBhvr>
                                      <p:to>
                                        <p:strVal val="visible"/>
                                      </p:to>
                                    </p:set>
                                    <p:animEffect transition="in" filter="wipe(up)">
                                      <p:cBhvr>
                                        <p:cTn id="98" dur="500"/>
                                        <p:tgtEl>
                                          <p:spTgt spid="36354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63555"/>
                                        </p:tgtEl>
                                        <p:attrNameLst>
                                          <p:attrName>style.visibility</p:attrName>
                                        </p:attrNameLst>
                                      </p:cBhvr>
                                      <p:to>
                                        <p:strVal val="visible"/>
                                      </p:to>
                                    </p:set>
                                    <p:animEffect transition="in" filter="wipe(up)">
                                      <p:cBhvr>
                                        <p:cTn id="101" dur="500"/>
                                        <p:tgtEl>
                                          <p:spTgt spid="3635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63556"/>
                                        </p:tgtEl>
                                        <p:attrNameLst>
                                          <p:attrName>style.visibility</p:attrName>
                                        </p:attrNameLst>
                                      </p:cBhvr>
                                      <p:to>
                                        <p:strVal val="visible"/>
                                      </p:to>
                                    </p:set>
                                    <p:animEffect transition="in" filter="wipe(up)">
                                      <p:cBhvr>
                                        <p:cTn id="104" dur="500"/>
                                        <p:tgtEl>
                                          <p:spTgt spid="36355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63540"/>
                                        </p:tgtEl>
                                        <p:attrNameLst>
                                          <p:attrName>style.visibility</p:attrName>
                                        </p:attrNameLst>
                                      </p:cBhvr>
                                      <p:to>
                                        <p:strVal val="visible"/>
                                      </p:to>
                                    </p:set>
                                    <p:animEffect transition="in" filter="wipe(up)">
                                      <p:cBhvr>
                                        <p:cTn id="107" dur="500"/>
                                        <p:tgtEl>
                                          <p:spTgt spid="363540"/>
                                        </p:tgtEl>
                                      </p:cBhvr>
                                    </p:animEffect>
                                  </p:childTnLst>
                                </p:cTn>
                              </p:par>
                              <p:par>
                                <p:cTn id="108" presetID="22" presetClass="entr" presetSubtype="1" fill="hold" nodeType="withEffect">
                                  <p:stCondLst>
                                    <p:cond delay="0"/>
                                  </p:stCondLst>
                                  <p:childTnLst>
                                    <p:set>
                                      <p:cBhvr>
                                        <p:cTn id="109" dur="1" fill="hold">
                                          <p:stCondLst>
                                            <p:cond delay="0"/>
                                          </p:stCondLst>
                                        </p:cTn>
                                        <p:tgtEl>
                                          <p:spTgt spid="363541"/>
                                        </p:tgtEl>
                                        <p:attrNameLst>
                                          <p:attrName>style.visibility</p:attrName>
                                        </p:attrNameLst>
                                      </p:cBhvr>
                                      <p:to>
                                        <p:strVal val="visible"/>
                                      </p:to>
                                    </p:set>
                                    <p:animEffect transition="in" filter="wipe(up)">
                                      <p:cBhvr>
                                        <p:cTn id="110" dur="500"/>
                                        <p:tgtEl>
                                          <p:spTgt spid="363541"/>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63538"/>
                                        </p:tgtEl>
                                        <p:attrNameLst>
                                          <p:attrName>style.visibility</p:attrName>
                                        </p:attrNameLst>
                                      </p:cBhvr>
                                      <p:to>
                                        <p:strVal val="visible"/>
                                      </p:to>
                                    </p:set>
                                    <p:animEffect transition="in" filter="wipe(up)">
                                      <p:cBhvr>
                                        <p:cTn id="113" dur="500"/>
                                        <p:tgtEl>
                                          <p:spTgt spid="363538"/>
                                        </p:tgtEl>
                                      </p:cBhvr>
                                    </p:animEffect>
                                  </p:childTnLst>
                                </p:cTn>
                              </p:par>
                              <p:par>
                                <p:cTn id="114" presetID="22" presetClass="entr" presetSubtype="1" fill="hold" nodeType="withEffect">
                                  <p:stCondLst>
                                    <p:cond delay="0"/>
                                  </p:stCondLst>
                                  <p:childTnLst>
                                    <p:set>
                                      <p:cBhvr>
                                        <p:cTn id="115" dur="1" fill="hold">
                                          <p:stCondLst>
                                            <p:cond delay="0"/>
                                          </p:stCondLst>
                                        </p:cTn>
                                        <p:tgtEl>
                                          <p:spTgt spid="363539"/>
                                        </p:tgtEl>
                                        <p:attrNameLst>
                                          <p:attrName>style.visibility</p:attrName>
                                        </p:attrNameLst>
                                      </p:cBhvr>
                                      <p:to>
                                        <p:strVal val="visible"/>
                                      </p:to>
                                    </p:set>
                                    <p:animEffect transition="in" filter="wipe(up)">
                                      <p:cBhvr>
                                        <p:cTn id="116" dur="500"/>
                                        <p:tgtEl>
                                          <p:spTgt spid="363539"/>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63574"/>
                                        </p:tgtEl>
                                        <p:attrNameLst>
                                          <p:attrName>style.visibility</p:attrName>
                                        </p:attrNameLst>
                                      </p:cBhvr>
                                      <p:to>
                                        <p:strVal val="visible"/>
                                      </p:to>
                                    </p:set>
                                    <p:animEffect transition="in" filter="wipe(up)">
                                      <p:cBhvr>
                                        <p:cTn id="119" dur="500"/>
                                        <p:tgtEl>
                                          <p:spTgt spid="363574"/>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63575"/>
                                        </p:tgtEl>
                                        <p:attrNameLst>
                                          <p:attrName>style.visibility</p:attrName>
                                        </p:attrNameLst>
                                      </p:cBhvr>
                                      <p:to>
                                        <p:strVal val="visible"/>
                                      </p:to>
                                    </p:set>
                                    <p:animEffect transition="in" filter="wipe(up)">
                                      <p:cBhvr>
                                        <p:cTn id="122" dur="500"/>
                                        <p:tgtEl>
                                          <p:spTgt spid="36357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63567"/>
                                        </p:tgtEl>
                                        <p:attrNameLst>
                                          <p:attrName>style.visibility</p:attrName>
                                        </p:attrNameLst>
                                      </p:cBhvr>
                                      <p:to>
                                        <p:strVal val="visible"/>
                                      </p:to>
                                    </p:set>
                                    <p:anim calcmode="lin" valueType="num">
                                      <p:cBhvr additive="base">
                                        <p:cTn id="127" dur="500" fill="hold"/>
                                        <p:tgtEl>
                                          <p:spTgt spid="363567"/>
                                        </p:tgtEl>
                                        <p:attrNameLst>
                                          <p:attrName>ppt_x</p:attrName>
                                        </p:attrNameLst>
                                      </p:cBhvr>
                                      <p:tavLst>
                                        <p:tav tm="0">
                                          <p:val>
                                            <p:strVal val="1+#ppt_w/2"/>
                                          </p:val>
                                        </p:tav>
                                        <p:tav tm="100000">
                                          <p:val>
                                            <p:strVal val="#ppt_x"/>
                                          </p:val>
                                        </p:tav>
                                      </p:tavLst>
                                    </p:anim>
                                    <p:anim calcmode="lin" valueType="num">
                                      <p:cBhvr additive="base">
                                        <p:cTn id="128" dur="500" fill="hold"/>
                                        <p:tgtEl>
                                          <p:spTgt spid="36356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63568"/>
                                        </p:tgtEl>
                                        <p:attrNameLst>
                                          <p:attrName>style.visibility</p:attrName>
                                        </p:attrNameLst>
                                      </p:cBhvr>
                                      <p:to>
                                        <p:strVal val="visible"/>
                                      </p:to>
                                    </p:set>
                                    <p:animEffect transition="in" filter="diamond(out)">
                                      <p:cBhvr>
                                        <p:cTn id="133" dur="500"/>
                                        <p:tgtEl>
                                          <p:spTgt spid="363568"/>
                                        </p:tgtEl>
                                      </p:cBhvr>
                                    </p:animEffect>
                                  </p:childTnLst>
                                </p:cTn>
                              </p:par>
                              <p:par>
                                <p:cTn id="134" presetID="22" presetClass="entr" presetSubtype="1" fill="hold" nodeType="withEffect">
                                  <p:stCondLst>
                                    <p:cond delay="0"/>
                                  </p:stCondLst>
                                  <p:childTnLst>
                                    <p:set>
                                      <p:cBhvr>
                                        <p:cTn id="135" dur="1" fill="hold">
                                          <p:stCondLst>
                                            <p:cond delay="0"/>
                                          </p:stCondLst>
                                        </p:cTn>
                                        <p:tgtEl>
                                          <p:spTgt spid="363549"/>
                                        </p:tgtEl>
                                        <p:attrNameLst>
                                          <p:attrName>style.visibility</p:attrName>
                                        </p:attrNameLst>
                                      </p:cBhvr>
                                      <p:to>
                                        <p:strVal val="visible"/>
                                      </p:to>
                                    </p:set>
                                    <p:animEffect transition="in" filter="wipe(up)">
                                      <p:cBhvr>
                                        <p:cTn id="136" dur="500"/>
                                        <p:tgtEl>
                                          <p:spTgt spid="363549"/>
                                        </p:tgtEl>
                                      </p:cBhvr>
                                    </p:animEffect>
                                  </p:childTnLst>
                                </p:cTn>
                              </p:par>
                              <p:par>
                                <p:cTn id="137" presetID="22" presetClass="entr" presetSubtype="1" fill="hold" nodeType="withEffect">
                                  <p:stCondLst>
                                    <p:cond delay="0"/>
                                  </p:stCondLst>
                                  <p:childTnLst>
                                    <p:set>
                                      <p:cBhvr>
                                        <p:cTn id="138" dur="1" fill="hold">
                                          <p:stCondLst>
                                            <p:cond delay="0"/>
                                          </p:stCondLst>
                                        </p:cTn>
                                        <p:tgtEl>
                                          <p:spTgt spid="363550"/>
                                        </p:tgtEl>
                                        <p:attrNameLst>
                                          <p:attrName>style.visibility</p:attrName>
                                        </p:attrNameLst>
                                      </p:cBhvr>
                                      <p:to>
                                        <p:strVal val="visible"/>
                                      </p:to>
                                    </p:set>
                                    <p:animEffect transition="in" filter="wipe(up)">
                                      <p:cBhvr>
                                        <p:cTn id="139" dur="500"/>
                                        <p:tgtEl>
                                          <p:spTgt spid="363550"/>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363557"/>
                                        </p:tgtEl>
                                        <p:attrNameLst>
                                          <p:attrName>style.visibility</p:attrName>
                                        </p:attrNameLst>
                                      </p:cBhvr>
                                      <p:to>
                                        <p:strVal val="visible"/>
                                      </p:to>
                                    </p:set>
                                    <p:animEffect transition="in" filter="wipe(up)">
                                      <p:cBhvr>
                                        <p:cTn id="142" dur="500"/>
                                        <p:tgtEl>
                                          <p:spTgt spid="363557"/>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363542"/>
                                        </p:tgtEl>
                                        <p:attrNameLst>
                                          <p:attrName>style.visibility</p:attrName>
                                        </p:attrNameLst>
                                      </p:cBhvr>
                                      <p:to>
                                        <p:strVal val="visible"/>
                                      </p:to>
                                    </p:set>
                                    <p:animEffect transition="in" filter="wipe(up)">
                                      <p:cBhvr>
                                        <p:cTn id="145" dur="500"/>
                                        <p:tgtEl>
                                          <p:spTgt spid="363542"/>
                                        </p:tgtEl>
                                      </p:cBhvr>
                                    </p:animEffect>
                                  </p:childTnLst>
                                </p:cTn>
                              </p:par>
                              <p:par>
                                <p:cTn id="146" presetID="22" presetClass="entr" presetSubtype="1" fill="hold" nodeType="withEffect">
                                  <p:stCondLst>
                                    <p:cond delay="0"/>
                                  </p:stCondLst>
                                  <p:childTnLst>
                                    <p:set>
                                      <p:cBhvr>
                                        <p:cTn id="147" dur="1" fill="hold">
                                          <p:stCondLst>
                                            <p:cond delay="0"/>
                                          </p:stCondLst>
                                        </p:cTn>
                                        <p:tgtEl>
                                          <p:spTgt spid="363543"/>
                                        </p:tgtEl>
                                        <p:attrNameLst>
                                          <p:attrName>style.visibility</p:attrName>
                                        </p:attrNameLst>
                                      </p:cBhvr>
                                      <p:to>
                                        <p:strVal val="visible"/>
                                      </p:to>
                                    </p:set>
                                    <p:animEffect transition="in" filter="wipe(up)">
                                      <p:cBhvr>
                                        <p:cTn id="148" dur="500"/>
                                        <p:tgtEl>
                                          <p:spTgt spid="363543"/>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363558"/>
                                        </p:tgtEl>
                                        <p:attrNameLst>
                                          <p:attrName>style.visibility</p:attrName>
                                        </p:attrNameLst>
                                      </p:cBhvr>
                                      <p:to>
                                        <p:strVal val="visible"/>
                                      </p:to>
                                    </p:set>
                                    <p:animEffect transition="in" filter="wipe(up)">
                                      <p:cBhvr>
                                        <p:cTn id="151" dur="500"/>
                                        <p:tgtEl>
                                          <p:spTgt spid="363558"/>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363544"/>
                                        </p:tgtEl>
                                        <p:attrNameLst>
                                          <p:attrName>style.visibility</p:attrName>
                                        </p:attrNameLst>
                                      </p:cBhvr>
                                      <p:to>
                                        <p:strVal val="visible"/>
                                      </p:to>
                                    </p:set>
                                    <p:animEffect transition="in" filter="wipe(up)">
                                      <p:cBhvr>
                                        <p:cTn id="154" dur="500"/>
                                        <p:tgtEl>
                                          <p:spTgt spid="363544"/>
                                        </p:tgtEl>
                                      </p:cBhvr>
                                    </p:animEffect>
                                  </p:childTnLst>
                                </p:cTn>
                              </p:par>
                              <p:par>
                                <p:cTn id="155" presetID="22" presetClass="entr" presetSubtype="1" fill="hold" nodeType="withEffect">
                                  <p:stCondLst>
                                    <p:cond delay="0"/>
                                  </p:stCondLst>
                                  <p:childTnLst>
                                    <p:set>
                                      <p:cBhvr>
                                        <p:cTn id="156" dur="1" fill="hold">
                                          <p:stCondLst>
                                            <p:cond delay="0"/>
                                          </p:stCondLst>
                                        </p:cTn>
                                        <p:tgtEl>
                                          <p:spTgt spid="363545"/>
                                        </p:tgtEl>
                                        <p:attrNameLst>
                                          <p:attrName>style.visibility</p:attrName>
                                        </p:attrNameLst>
                                      </p:cBhvr>
                                      <p:to>
                                        <p:strVal val="visible"/>
                                      </p:to>
                                    </p:set>
                                    <p:animEffect transition="in" filter="wipe(up)">
                                      <p:cBhvr>
                                        <p:cTn id="157" dur="500"/>
                                        <p:tgtEl>
                                          <p:spTgt spid="363545"/>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63576"/>
                                        </p:tgtEl>
                                        <p:attrNameLst>
                                          <p:attrName>style.visibility</p:attrName>
                                        </p:attrNameLst>
                                      </p:cBhvr>
                                      <p:to>
                                        <p:strVal val="visible"/>
                                      </p:to>
                                    </p:set>
                                    <p:animEffect transition="in" filter="wipe(up)">
                                      <p:cBhvr>
                                        <p:cTn id="160" dur="500"/>
                                        <p:tgtEl>
                                          <p:spTgt spid="363576"/>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363577"/>
                                        </p:tgtEl>
                                        <p:attrNameLst>
                                          <p:attrName>style.visibility</p:attrName>
                                        </p:attrNameLst>
                                      </p:cBhvr>
                                      <p:to>
                                        <p:strVal val="visible"/>
                                      </p:to>
                                    </p:set>
                                    <p:animEffect transition="in" filter="wipe(up)">
                                      <p:cBhvr>
                                        <p:cTn id="163" dur="500"/>
                                        <p:tgtEl>
                                          <p:spTgt spid="363577"/>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63569"/>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6352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363578"/>
                                        </p:tgtEl>
                                        <p:attrNameLst>
                                          <p:attrName>style.visibility</p:attrName>
                                        </p:attrNameLst>
                                      </p:cBhvr>
                                      <p:to>
                                        <p:strVal val="visible"/>
                                      </p:to>
                                    </p:set>
                                    <p:anim calcmode="lin" valueType="num">
                                      <p:cBhvr additive="base">
                                        <p:cTn id="174" dur="500" fill="hold"/>
                                        <p:tgtEl>
                                          <p:spTgt spid="363578"/>
                                        </p:tgtEl>
                                        <p:attrNameLst>
                                          <p:attrName>ppt_x</p:attrName>
                                        </p:attrNameLst>
                                      </p:cBhvr>
                                      <p:tavLst>
                                        <p:tav tm="0">
                                          <p:val>
                                            <p:strVal val="1+#ppt_w/2"/>
                                          </p:val>
                                        </p:tav>
                                        <p:tav tm="100000">
                                          <p:val>
                                            <p:strVal val="#ppt_x"/>
                                          </p:val>
                                        </p:tav>
                                      </p:tavLst>
                                    </p:anim>
                                    <p:anim calcmode="lin" valueType="num">
                                      <p:cBhvr additive="base">
                                        <p:cTn id="175" dur="500" fill="hold"/>
                                        <p:tgtEl>
                                          <p:spTgt spid="363578"/>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8" presetClass="entr" presetSubtype="32" fill="hold" grpId="0" nodeType="clickEffect">
                                  <p:stCondLst>
                                    <p:cond delay="0"/>
                                  </p:stCondLst>
                                  <p:childTnLst>
                                    <p:set>
                                      <p:cBhvr>
                                        <p:cTn id="179" dur="1" fill="hold">
                                          <p:stCondLst>
                                            <p:cond delay="0"/>
                                          </p:stCondLst>
                                        </p:cTn>
                                        <p:tgtEl>
                                          <p:spTgt spid="363579"/>
                                        </p:tgtEl>
                                        <p:attrNameLst>
                                          <p:attrName>style.visibility</p:attrName>
                                        </p:attrNameLst>
                                      </p:cBhvr>
                                      <p:to>
                                        <p:strVal val="visible"/>
                                      </p:to>
                                    </p:set>
                                    <p:animEffect transition="in" filter="diamond(out)">
                                      <p:cBhvr>
                                        <p:cTn id="180" dur="500"/>
                                        <p:tgtEl>
                                          <p:spTgt spid="36357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63580"/>
                                        </p:tgtEl>
                                        <p:attrNameLst>
                                          <p:attrName>style.visibility</p:attrName>
                                        </p:attrNameLst>
                                      </p:cBhvr>
                                      <p:to>
                                        <p:strVal val="visible"/>
                                      </p:to>
                                    </p:set>
                                    <p:anim calcmode="lin" valueType="num">
                                      <p:cBhvr additive="base">
                                        <p:cTn id="185" dur="500" fill="hold"/>
                                        <p:tgtEl>
                                          <p:spTgt spid="363580"/>
                                        </p:tgtEl>
                                        <p:attrNameLst>
                                          <p:attrName>ppt_x</p:attrName>
                                        </p:attrNameLst>
                                      </p:cBhvr>
                                      <p:tavLst>
                                        <p:tav tm="0">
                                          <p:val>
                                            <p:strVal val="#ppt_x"/>
                                          </p:val>
                                        </p:tav>
                                        <p:tav tm="100000">
                                          <p:val>
                                            <p:strVal val="#ppt_x"/>
                                          </p:val>
                                        </p:tav>
                                      </p:tavLst>
                                    </p:anim>
                                    <p:anim calcmode="lin" valueType="num">
                                      <p:cBhvr additive="base">
                                        <p:cTn id="186" dur="500" fill="hold"/>
                                        <p:tgtEl>
                                          <p:spTgt spid="36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30" grpId="0" animBg="1"/>
      <p:bldP spid="363532" grpId="0" animBg="1"/>
      <p:bldP spid="363534" grpId="0" animBg="1"/>
      <p:bldP spid="363536" grpId="0" animBg="1"/>
      <p:bldP spid="363538" grpId="0" animBg="1"/>
      <p:bldP spid="363540" grpId="0" animBg="1"/>
      <p:bldP spid="363542" grpId="0" animBg="1"/>
      <p:bldP spid="363544" grpId="0" animBg="1"/>
      <p:bldP spid="363551" grpId="0"/>
      <p:bldP spid="363552" grpId="0"/>
      <p:bldP spid="363553" grpId="0"/>
      <p:bldP spid="363554" grpId="0"/>
      <p:bldP spid="363555" grpId="0"/>
      <p:bldP spid="363556" grpId="0"/>
      <p:bldP spid="363557" grpId="0"/>
      <p:bldP spid="363558" grpId="0"/>
      <p:bldP spid="363559" grpId="0"/>
      <p:bldP spid="363562" grpId="0"/>
      <p:bldP spid="363563" grpId="0" animBg="1"/>
      <p:bldP spid="363564" grpId="0"/>
      <p:bldP spid="363565" grpId="0" animBg="1"/>
      <p:bldP spid="363566" grpId="0"/>
      <p:bldP spid="363567" grpId="0"/>
      <p:bldP spid="363568" grpId="0" animBg="1"/>
      <p:bldP spid="363569" grpId="0"/>
      <p:bldP spid="363570" grpId="0"/>
      <p:bldP spid="363571" grpId="0"/>
      <p:bldP spid="363572" grpId="0"/>
      <p:bldP spid="363573" grpId="0"/>
      <p:bldP spid="363574" grpId="0"/>
      <p:bldP spid="363575" grpId="0"/>
      <p:bldP spid="363576" grpId="0"/>
      <p:bldP spid="363577" grpId="0"/>
      <p:bldP spid="363578" grpId="0"/>
      <p:bldP spid="363579" grpId="0" animBg="1"/>
      <p:bldP spid="36358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单源最短路径问题</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spcBef>
                <a:spcPct val="50000"/>
              </a:spcBef>
              <a:buFont typeface="Wingdings" pitchFamily="2" charset="2"/>
              <a:buNone/>
            </a:pPr>
            <a:r>
              <a:rPr kumimoji="1" lang="en-US" altLang="zh-CN" sz="2400" dirty="0">
                <a:solidFill>
                  <a:srgbClr val="3366FF"/>
                </a:solidFill>
                <a:latin typeface="Times New Roman" pitchFamily="18" charset="0"/>
                <a:ea typeface="黑体" pitchFamily="2" charset="-122"/>
              </a:rPr>
              <a:t>1. </a:t>
            </a:r>
            <a:r>
              <a:rPr kumimoji="1" lang="zh-CN" altLang="en-US" sz="2400" dirty="0">
                <a:solidFill>
                  <a:srgbClr val="3366FF"/>
                </a:solidFill>
                <a:latin typeface="Times New Roman" pitchFamily="18" charset="0"/>
                <a:ea typeface="黑体" pitchFamily="2" charset="-122"/>
              </a:rPr>
              <a:t>问题描述</a:t>
            </a:r>
            <a:r>
              <a:rPr kumimoji="1" lang="en-US" altLang="zh-CN" sz="2400" dirty="0">
                <a:solidFill>
                  <a:srgbClr val="3366FF"/>
                </a:solidFill>
                <a:latin typeface="Times New Roman" pitchFamily="18" charset="0"/>
                <a:ea typeface="黑体" pitchFamily="2" charset="-122"/>
              </a:rPr>
              <a:t>:</a:t>
            </a:r>
            <a:endParaRPr kumimoji="1" lang="zh-CN" altLang="en-US" sz="2400" dirty="0">
              <a:solidFill>
                <a:srgbClr val="3366FF"/>
              </a:solidFill>
              <a:latin typeface="Times New Roman" pitchFamily="18" charset="0"/>
              <a:ea typeface="黑体" pitchFamily="2" charset="-122"/>
            </a:endParaRPr>
          </a:p>
          <a:p>
            <a:pPr marL="1008000" lvl="1" indent="-432000" eaLnBrk="1" hangingPunct="1">
              <a:lnSpc>
                <a:spcPct val="150000"/>
              </a:lnSpc>
              <a:spcBef>
                <a:spcPts val="600"/>
              </a:spcBef>
            </a:pPr>
            <a:r>
              <a:rPr lang="zh-CN" altLang="en-US" sz="2400" b="0" dirty="0">
                <a:latin typeface="Verdana"/>
              </a:rPr>
              <a:t>在有向图</a:t>
            </a:r>
            <a:r>
              <a:rPr lang="en-US" altLang="zh-CN" sz="2400" b="0" dirty="0">
                <a:latin typeface="Verdana"/>
              </a:rPr>
              <a:t>G</a:t>
            </a:r>
            <a:r>
              <a:rPr lang="zh-CN" altLang="en-US" sz="2400" b="0" dirty="0">
                <a:latin typeface="Verdana"/>
              </a:rPr>
              <a:t>中，每一边都有一个非负边权。要求图</a:t>
            </a:r>
            <a:r>
              <a:rPr lang="en-US" altLang="zh-CN" sz="2400" b="0" dirty="0">
                <a:latin typeface="Verdana"/>
              </a:rPr>
              <a:t>G</a:t>
            </a:r>
            <a:r>
              <a:rPr lang="zh-CN" altLang="en-US" sz="2400" b="0" dirty="0">
                <a:latin typeface="Verdana"/>
              </a:rPr>
              <a:t>的从源顶点</a:t>
            </a:r>
            <a:r>
              <a:rPr lang="en-US" altLang="zh-CN" sz="2400" b="0" dirty="0">
                <a:latin typeface="Verdana"/>
              </a:rPr>
              <a:t>s</a:t>
            </a:r>
            <a:r>
              <a:rPr lang="zh-CN" altLang="en-US" sz="2400" b="0" dirty="0">
                <a:latin typeface="Verdana"/>
              </a:rPr>
              <a:t>到目标顶点</a:t>
            </a:r>
            <a:r>
              <a:rPr lang="en-US" altLang="zh-CN" sz="2400" b="0" dirty="0">
                <a:latin typeface="Verdana"/>
              </a:rPr>
              <a:t>t</a:t>
            </a:r>
            <a:r>
              <a:rPr lang="zh-CN" altLang="en-US" sz="2400" b="0" dirty="0">
                <a:latin typeface="Verdana"/>
              </a:rPr>
              <a:t>之间的最短路径。</a:t>
            </a:r>
            <a:endParaRPr lang="zh-CN" altLang="en-US" sz="2200" b="0" dirty="0">
              <a:latin typeface="Verdana"/>
            </a:endParaRPr>
          </a:p>
        </p:txBody>
      </p:sp>
      <p:grpSp>
        <p:nvGrpSpPr>
          <p:cNvPr id="5" name="Group 4"/>
          <p:cNvGrpSpPr>
            <a:grpSpLocks/>
          </p:cNvGrpSpPr>
          <p:nvPr/>
        </p:nvGrpSpPr>
        <p:grpSpPr bwMode="auto">
          <a:xfrm>
            <a:off x="1619250" y="2566988"/>
            <a:ext cx="5761038" cy="3182937"/>
            <a:chOff x="2809" y="6850"/>
            <a:chExt cx="5110" cy="2613"/>
          </a:xfrm>
        </p:grpSpPr>
        <p:sp>
          <p:nvSpPr>
            <p:cNvPr id="6" name="Oval 5"/>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A</a:t>
              </a:r>
            </a:p>
          </p:txBody>
        </p:sp>
        <p:sp>
          <p:nvSpPr>
            <p:cNvPr id="7" name="Oval 6"/>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B</a:t>
              </a:r>
            </a:p>
          </p:txBody>
        </p:sp>
        <p:sp>
          <p:nvSpPr>
            <p:cNvPr id="8" name="Oval 7"/>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solidFill>
                    <a:srgbClr val="003366"/>
                  </a:solidFill>
                  <a:latin typeface="Times New Roman" panose="02020603050405020304" pitchFamily="18" charset="0"/>
                  <a:ea typeface="宋体" panose="02010600030101010101" pitchFamily="2" charset="-122"/>
                </a:rPr>
                <a:t>s</a:t>
              </a:r>
            </a:p>
          </p:txBody>
        </p:sp>
        <p:sp>
          <p:nvSpPr>
            <p:cNvPr id="9" name="Oval 8"/>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C</a:t>
              </a:r>
            </a:p>
          </p:txBody>
        </p:sp>
        <p:sp>
          <p:nvSpPr>
            <p:cNvPr id="10" name="Oval 9"/>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D</a:t>
              </a:r>
            </a:p>
          </p:txBody>
        </p:sp>
        <p:sp>
          <p:nvSpPr>
            <p:cNvPr id="11" name="Oval 10"/>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E</a:t>
              </a:r>
            </a:p>
          </p:txBody>
        </p:sp>
        <p:sp>
          <p:nvSpPr>
            <p:cNvPr id="12" name="Oval 11"/>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F</a:t>
              </a:r>
            </a:p>
          </p:txBody>
        </p:sp>
        <p:sp>
          <p:nvSpPr>
            <p:cNvPr id="13" name="Oval 12"/>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G</a:t>
              </a:r>
            </a:p>
          </p:txBody>
        </p:sp>
        <p:sp>
          <p:nvSpPr>
            <p:cNvPr id="14" name="Oval 13"/>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H</a:t>
              </a:r>
            </a:p>
          </p:txBody>
        </p:sp>
        <p:sp>
          <p:nvSpPr>
            <p:cNvPr id="15" name="Oval 14"/>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solidFill>
                    <a:srgbClr val="003366"/>
                  </a:solidFill>
                  <a:latin typeface="Times New Roman" panose="02020603050405020304" pitchFamily="18" charset="0"/>
                  <a:ea typeface="宋体" panose="02010600030101010101" pitchFamily="2" charset="-122"/>
                </a:rPr>
                <a:t>t</a:t>
              </a:r>
            </a:p>
          </p:txBody>
        </p:sp>
        <p:sp>
          <p:nvSpPr>
            <p:cNvPr id="16" name="Line 15"/>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7" name="Line 16"/>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8" name="Line 17"/>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9" name="Line 18"/>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0" name="Line 19"/>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1" name="Line 20"/>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2" name="Line 21"/>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3" name="Line 22"/>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4" name="Line 23"/>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5" name="Line 24"/>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6" name="Text Box 25"/>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4</a:t>
              </a:r>
            </a:p>
          </p:txBody>
        </p:sp>
        <p:sp>
          <p:nvSpPr>
            <p:cNvPr id="27" name="Text Box 26"/>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9</a:t>
              </a:r>
            </a:p>
          </p:txBody>
        </p:sp>
        <p:sp>
          <p:nvSpPr>
            <p:cNvPr id="28" name="Text Box 27"/>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2</a:t>
              </a:r>
            </a:p>
          </p:txBody>
        </p:sp>
        <p:sp>
          <p:nvSpPr>
            <p:cNvPr id="29" name="Text Box 28"/>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3</a:t>
              </a:r>
            </a:p>
          </p:txBody>
        </p:sp>
        <p:sp>
          <p:nvSpPr>
            <p:cNvPr id="30" name="Text Box 29"/>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31" name="Text Box 30"/>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32" name="Text Box 31"/>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33" name="Line 32"/>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4" name="Text Box 33"/>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35" name="Line 34"/>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6" name="Text Box 35"/>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4</a:t>
              </a:r>
            </a:p>
          </p:txBody>
        </p:sp>
        <p:sp>
          <p:nvSpPr>
            <p:cNvPr id="37" name="Line 36"/>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8" name="Text Box 37"/>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7</a:t>
              </a:r>
            </a:p>
          </p:txBody>
        </p:sp>
        <p:sp>
          <p:nvSpPr>
            <p:cNvPr id="39" name="Line 38"/>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0" name="Text Box 39"/>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5</a:t>
              </a:r>
            </a:p>
          </p:txBody>
        </p:sp>
        <p:sp>
          <p:nvSpPr>
            <p:cNvPr id="41" name="Text Box 40"/>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2" name="Line 41"/>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3" name="Line 42"/>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4" name="Text Box 43"/>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8</a:t>
              </a:r>
            </a:p>
          </p:txBody>
        </p:sp>
        <p:sp>
          <p:nvSpPr>
            <p:cNvPr id="45" name="Text Box 44"/>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6" name="Text Box 45"/>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7" name="Text Box 46"/>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5</a:t>
              </a:r>
            </a:p>
          </p:txBody>
        </p:sp>
        <p:sp>
          <p:nvSpPr>
            <p:cNvPr id="48" name="Text Box 47"/>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solidFill>
                    <a:srgbClr val="003366"/>
                  </a:solidFill>
                  <a:latin typeface="Times New Roman" panose="02020603050405020304" pitchFamily="18" charset="0"/>
                  <a:ea typeface="宋体" panose="02010600030101010101" pitchFamily="2" charset="-122"/>
                </a:rPr>
                <a:t>3</a:t>
              </a:r>
            </a:p>
          </p:txBody>
        </p:sp>
        <p:sp>
          <p:nvSpPr>
            <p:cNvPr id="49" name="Text Box 48"/>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solidFill>
                    <a:srgbClr val="003366"/>
                  </a:solidFill>
                  <a:latin typeface="Times New Roman" panose="02020603050405020304" pitchFamily="18" charset="0"/>
                  <a:ea typeface="宋体" panose="02010600030101010101" pitchFamily="2" charset="-122"/>
                </a:rPr>
                <a:t>7</a:t>
              </a:r>
            </a:p>
          </p:txBody>
        </p:sp>
        <p:sp>
          <p:nvSpPr>
            <p:cNvPr id="50" name="Line 49"/>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50"/>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2" name="Line 51"/>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3" name="Line 52"/>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4" name="Line 53"/>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54"/>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6" name="Text Box 55"/>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2000">
                <a:solidFill>
                  <a:srgbClr val="003366"/>
                </a:solidFill>
                <a:latin typeface="Times New Roman" panose="02020603050405020304" pitchFamily="18" charset="0"/>
                <a:ea typeface="宋体" panose="02010600030101010101" pitchFamily="2" charset="-122"/>
              </a:endParaRPr>
            </a:p>
          </p:txBody>
        </p:sp>
      </p:grpSp>
      <p:sp>
        <p:nvSpPr>
          <p:cNvPr id="2" name="矩形 1"/>
          <p:cNvSpPr/>
          <p:nvPr/>
        </p:nvSpPr>
        <p:spPr>
          <a:xfrm>
            <a:off x="733387" y="5658366"/>
            <a:ext cx="8006271" cy="892552"/>
          </a:xfrm>
          <a:prstGeom prst="rect">
            <a:avLst/>
          </a:prstGeom>
        </p:spPr>
        <p:txBody>
          <a:bodyPr wrap="square">
            <a:spAutoFit/>
          </a:bodyPr>
          <a:lstStyle/>
          <a:p>
            <a:r>
              <a:rPr lang="zh-CN" altLang="en-US" sz="2600" kern="0" dirty="0">
                <a:solidFill>
                  <a:srgbClr val="161616"/>
                </a:solidFill>
                <a:latin typeface="微软雅黑" panose="020B0503020204020204" pitchFamily="34" charset="-122"/>
                <a:ea typeface="微软雅黑" panose="020B0503020204020204" pitchFamily="34" charset="-122"/>
              </a:rPr>
              <a:t>分析：采用</a:t>
            </a:r>
            <a:r>
              <a:rPr lang="zh-CN" altLang="en-US" sz="2600" kern="0" dirty="0">
                <a:solidFill>
                  <a:srgbClr val="0000FF"/>
                </a:solidFill>
                <a:latin typeface="微软雅黑" panose="020B0503020204020204" pitchFamily="34" charset="-122"/>
                <a:ea typeface="微软雅黑" panose="020B0503020204020204" pitchFamily="34" charset="-122"/>
              </a:rPr>
              <a:t>优先队列</a:t>
            </a:r>
            <a:r>
              <a:rPr lang="zh-CN" altLang="en-US" sz="2600" kern="0" dirty="0">
                <a:solidFill>
                  <a:srgbClr val="161616"/>
                </a:solidFill>
                <a:latin typeface="微软雅黑" panose="020B0503020204020204" pitchFamily="34" charset="-122"/>
                <a:ea typeface="微软雅黑" panose="020B0503020204020204" pitchFamily="34" charset="-122"/>
              </a:rPr>
              <a:t>式分支限界法，并用一</a:t>
            </a:r>
            <a:r>
              <a:rPr lang="zh-CN" altLang="en-US" sz="2600" kern="0" dirty="0">
                <a:solidFill>
                  <a:srgbClr val="0000FF"/>
                </a:solidFill>
                <a:latin typeface="微软雅黑" panose="020B0503020204020204" pitchFamily="34" charset="-122"/>
                <a:ea typeface="微软雅黑" panose="020B0503020204020204" pitchFamily="34" charset="-122"/>
              </a:rPr>
              <a:t>极小堆</a:t>
            </a:r>
            <a:r>
              <a:rPr lang="zh-CN" altLang="en-US" sz="2600" kern="0" dirty="0">
                <a:solidFill>
                  <a:srgbClr val="161616"/>
                </a:solidFill>
                <a:latin typeface="微软雅黑" panose="020B0503020204020204" pitchFamily="34" charset="-122"/>
                <a:ea typeface="微软雅黑" panose="020B0503020204020204" pitchFamily="34" charset="-122"/>
              </a:rPr>
              <a:t>来存储活结点表。其优先级是结点所对应的当前路长</a:t>
            </a:r>
            <a:endParaRPr lang="zh-CN" altLang="en-US" dirty="0"/>
          </a:p>
        </p:txBody>
      </p:sp>
      <p:sp>
        <p:nvSpPr>
          <p:cNvPr id="3" name="矩形 2"/>
          <p:cNvSpPr/>
          <p:nvPr/>
        </p:nvSpPr>
        <p:spPr bwMode="auto">
          <a:xfrm>
            <a:off x="2203246" y="5114069"/>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a:solidFill>
                  <a:srgbClr val="7030A0"/>
                </a:solidFill>
                <a:ea typeface="楷体_GB2312" pitchFamily="49" charset="-122"/>
              </a:rPr>
              <a:t>1</a:t>
            </a:r>
            <a:r>
              <a:rPr lang="zh-CN" altLang="en-US" dirty="0">
                <a:solidFill>
                  <a:srgbClr val="7030A0"/>
                </a:solidFill>
                <a:ea typeface="楷体_GB2312" pitchFamily="49" charset="-122"/>
              </a:rPr>
              <a:t>段</a:t>
            </a:r>
          </a:p>
        </p:txBody>
      </p:sp>
      <p:sp>
        <p:nvSpPr>
          <p:cNvPr id="58" name="矩形 57"/>
          <p:cNvSpPr/>
          <p:nvPr/>
        </p:nvSpPr>
        <p:spPr bwMode="auto">
          <a:xfrm>
            <a:off x="3772467" y="5112241"/>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a:solidFill>
                  <a:srgbClr val="7030A0"/>
                </a:solidFill>
                <a:ea typeface="楷体_GB2312" pitchFamily="49" charset="-122"/>
              </a:rPr>
              <a:t>2</a:t>
            </a:r>
            <a:r>
              <a:rPr lang="zh-CN" altLang="en-US" dirty="0">
                <a:solidFill>
                  <a:srgbClr val="7030A0"/>
                </a:solidFill>
                <a:ea typeface="楷体_GB2312" pitchFamily="49" charset="-122"/>
              </a:rPr>
              <a:t>段</a:t>
            </a:r>
          </a:p>
        </p:txBody>
      </p:sp>
      <p:sp>
        <p:nvSpPr>
          <p:cNvPr id="59" name="矩形 58"/>
          <p:cNvSpPr/>
          <p:nvPr/>
        </p:nvSpPr>
        <p:spPr bwMode="auto">
          <a:xfrm>
            <a:off x="5279762" y="5148143"/>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a:solidFill>
                  <a:srgbClr val="7030A0"/>
                </a:solidFill>
                <a:ea typeface="楷体_GB2312" pitchFamily="49" charset="-122"/>
              </a:rPr>
              <a:t>3</a:t>
            </a:r>
            <a:r>
              <a:rPr lang="zh-CN" altLang="en-US" dirty="0">
                <a:solidFill>
                  <a:srgbClr val="7030A0"/>
                </a:solidFill>
                <a:ea typeface="楷体_GB2312" pitchFamily="49" charset="-122"/>
              </a:rPr>
              <a:t>段</a:t>
            </a:r>
          </a:p>
        </p:txBody>
      </p:sp>
      <p:sp>
        <p:nvSpPr>
          <p:cNvPr id="60" name="矩形 59"/>
          <p:cNvSpPr/>
          <p:nvPr/>
        </p:nvSpPr>
        <p:spPr bwMode="auto">
          <a:xfrm>
            <a:off x="6274787" y="5114855"/>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r>
              <a:rPr lang="en-US" altLang="zh-CN" dirty="0">
                <a:solidFill>
                  <a:srgbClr val="7030A0"/>
                </a:solidFill>
                <a:ea typeface="楷体_GB2312" pitchFamily="49" charset="-122"/>
              </a:rPr>
              <a:t>4</a:t>
            </a:r>
            <a:r>
              <a:rPr lang="zh-CN" altLang="en-US" dirty="0">
                <a:solidFill>
                  <a:srgbClr val="7030A0"/>
                </a:solidFill>
                <a:ea typeface="楷体_GB2312" pitchFamily="49" charset="-122"/>
              </a:rPr>
              <a:t>段</a:t>
            </a:r>
          </a:p>
        </p:txBody>
      </p:sp>
    </p:spTree>
    <p:extLst>
      <p:ext uri="{BB962C8B-B14F-4D97-AF65-F5344CB8AC3E}">
        <p14:creationId xmlns:p14="http://schemas.microsoft.com/office/powerpoint/2010/main" val="32153071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5496" y="334170"/>
            <a:ext cx="8856984" cy="5473700"/>
          </a:xfrm>
        </p:spPr>
        <p:txBody>
          <a:bodyPr/>
          <a:lstStyle/>
          <a:p>
            <a:pPr lvl="1" eaLnBrk="1" hangingPunct="1"/>
            <a:r>
              <a:rPr lang="zh-CN" altLang="en-US" sz="2400" dirty="0"/>
              <a:t>解向量：</a:t>
            </a:r>
            <a:r>
              <a:rPr lang="en-US" altLang="zh-CN" sz="2400" dirty="0"/>
              <a:t>X=(</a:t>
            </a:r>
            <a:r>
              <a:rPr lang="en-US" altLang="zh-CN" sz="2400" i="1" dirty="0"/>
              <a:t>s,</a:t>
            </a:r>
            <a:r>
              <a:rPr lang="en-US" altLang="zh-CN" sz="2400" dirty="0"/>
              <a:t> </a:t>
            </a:r>
            <a:r>
              <a:rPr lang="en-US" altLang="zh-CN" sz="2400" i="1" dirty="0"/>
              <a:t>x</a:t>
            </a:r>
            <a:r>
              <a:rPr lang="en-US" altLang="zh-CN" sz="2400" baseline="-25000" dirty="0"/>
              <a:t>2</a:t>
            </a:r>
            <a:r>
              <a:rPr lang="en-US" altLang="zh-CN" sz="2400" dirty="0"/>
              <a:t>, ..., </a:t>
            </a:r>
            <a:r>
              <a:rPr lang="en-US" altLang="zh-CN" sz="2400" i="1" dirty="0"/>
              <a:t>t </a:t>
            </a:r>
            <a:r>
              <a:rPr lang="en-US" altLang="zh-CN" sz="2400" dirty="0"/>
              <a:t>)</a:t>
            </a:r>
            <a:r>
              <a:rPr lang="zh-CN" altLang="en-US" sz="2400" dirty="0"/>
              <a:t>，</a:t>
            </a:r>
            <a:r>
              <a:rPr lang="en-US" altLang="zh-CN" sz="2400" i="1" dirty="0"/>
              <a:t>s </a:t>
            </a:r>
            <a:r>
              <a:rPr lang="zh-CN" altLang="en-US" sz="2400" dirty="0"/>
              <a:t>和</a:t>
            </a:r>
            <a:r>
              <a:rPr lang="en-US" altLang="zh-CN" sz="2400" i="1" dirty="0"/>
              <a:t>t </a:t>
            </a:r>
            <a:r>
              <a:rPr lang="zh-CN" altLang="en-US" sz="2400" dirty="0"/>
              <a:t>分别为起点和终点</a:t>
            </a:r>
          </a:p>
          <a:p>
            <a:pPr lvl="1" eaLnBrk="1" hangingPunct="1"/>
            <a:r>
              <a:rPr lang="zh-CN" altLang="en-US" sz="2400" dirty="0"/>
              <a:t>约束条件：</a:t>
            </a:r>
          </a:p>
          <a:p>
            <a:pPr lvl="2" eaLnBrk="1" hangingPunct="1"/>
            <a:r>
              <a:rPr lang="zh-CN" altLang="en-US" dirty="0"/>
              <a:t>显式： </a:t>
            </a:r>
            <a:r>
              <a:rPr lang="en-US" altLang="zh-CN" i="1" dirty="0"/>
              <a:t>x</a:t>
            </a:r>
            <a:r>
              <a:rPr lang="en-US" altLang="zh-CN" i="1" baseline="-25000" dirty="0"/>
              <a:t>i</a:t>
            </a:r>
            <a:r>
              <a:rPr lang="en-US" altLang="zh-CN" dirty="0"/>
              <a:t>=A, B, ...  (</a:t>
            </a:r>
            <a:r>
              <a:rPr lang="en-US" altLang="zh-CN" i="1" dirty="0" err="1"/>
              <a:t>i</a:t>
            </a:r>
            <a:r>
              <a:rPr lang="en-US" altLang="zh-CN" dirty="0"/>
              <a:t>=2, ..., </a:t>
            </a:r>
            <a:r>
              <a:rPr lang="en-US" altLang="zh-CN" i="1" dirty="0"/>
              <a:t>n</a:t>
            </a:r>
            <a:r>
              <a:rPr lang="en-US" altLang="zh-CN" dirty="0"/>
              <a:t>)</a:t>
            </a:r>
          </a:p>
          <a:p>
            <a:pPr lvl="2" eaLnBrk="1" hangingPunct="1"/>
            <a:r>
              <a:rPr lang="zh-CN" altLang="en-US" dirty="0"/>
              <a:t>隐式： </a:t>
            </a:r>
            <a:r>
              <a:rPr lang="en-US" altLang="zh-CN" i="1" dirty="0" err="1"/>
              <a:t>c</a:t>
            </a:r>
            <a:r>
              <a:rPr lang="en-US" altLang="zh-CN" i="1" baseline="-25000" dirty="0" err="1"/>
              <a:t>ij</a:t>
            </a:r>
            <a:r>
              <a:rPr lang="en-US" altLang="zh-CN" dirty="0"/>
              <a:t>≠∞</a:t>
            </a:r>
          </a:p>
          <a:p>
            <a:pPr lvl="1" eaLnBrk="1" hangingPunct="1"/>
            <a:r>
              <a:rPr lang="zh-CN" altLang="en-US" sz="2400" dirty="0"/>
              <a:t>目标函数：</a:t>
            </a:r>
            <a:r>
              <a:rPr lang="en-US" altLang="zh-CN" sz="2400" i="1" dirty="0"/>
              <a:t>cost</a:t>
            </a:r>
            <a:r>
              <a:rPr lang="en-US" altLang="zh-CN" sz="2400" dirty="0"/>
              <a:t>(</a:t>
            </a:r>
            <a:r>
              <a:rPr lang="en-US" altLang="zh-CN" sz="2400" i="1" dirty="0" err="1"/>
              <a:t>i</a:t>
            </a:r>
            <a:r>
              <a:rPr lang="en-US" altLang="zh-CN" sz="2400" i="1" dirty="0"/>
              <a:t> </a:t>
            </a:r>
            <a:r>
              <a:rPr lang="en-US" altLang="zh-CN" sz="2400" dirty="0"/>
              <a:t>)=</a:t>
            </a:r>
            <a:r>
              <a:rPr lang="en-US" altLang="zh-CN" sz="2400" i="1" dirty="0"/>
              <a:t>min</a:t>
            </a:r>
            <a:r>
              <a:rPr lang="en-US" altLang="zh-CN" sz="2400" dirty="0"/>
              <a:t>{</a:t>
            </a:r>
            <a:r>
              <a:rPr lang="en-US" altLang="zh-CN" sz="2400" i="1" dirty="0" err="1"/>
              <a:t>c</a:t>
            </a:r>
            <a:r>
              <a:rPr lang="en-US" altLang="zh-CN" sz="2400" i="1" baseline="-25000" dirty="0" err="1"/>
              <a:t>ij</a:t>
            </a:r>
            <a:r>
              <a:rPr lang="en-US" altLang="zh-CN" sz="2400" dirty="0" err="1"/>
              <a:t>+</a:t>
            </a:r>
            <a:r>
              <a:rPr lang="en-US" altLang="zh-CN" sz="2400" i="1" dirty="0" err="1"/>
              <a:t>cost</a:t>
            </a:r>
            <a:r>
              <a:rPr lang="en-US" altLang="zh-CN" sz="2400" dirty="0"/>
              <a:t>(</a:t>
            </a:r>
            <a:r>
              <a:rPr lang="en-US" altLang="zh-CN" sz="2400" i="1" dirty="0"/>
              <a:t>j </a:t>
            </a:r>
            <a:r>
              <a:rPr lang="en-US" altLang="zh-CN" sz="2400" dirty="0"/>
              <a:t>)} (</a:t>
            </a:r>
            <a:r>
              <a:rPr lang="en-US" altLang="zh-CN" sz="2400" i="1" dirty="0" err="1"/>
              <a:t>i</a:t>
            </a:r>
            <a:r>
              <a:rPr lang="en-US" altLang="zh-CN" sz="2400" dirty="0" err="1"/>
              <a:t>≤</a:t>
            </a:r>
            <a:r>
              <a:rPr lang="en-US" altLang="zh-CN" sz="2400" i="1" dirty="0" err="1"/>
              <a:t>j</a:t>
            </a:r>
            <a:r>
              <a:rPr lang="en-US" altLang="zh-CN" sz="2400" dirty="0" err="1"/>
              <a:t>≤</a:t>
            </a:r>
            <a:r>
              <a:rPr lang="en-US" altLang="zh-CN" sz="2400" i="1" dirty="0" err="1"/>
              <a:t>n</a:t>
            </a:r>
            <a:r>
              <a:rPr lang="zh-CN" altLang="en-US" sz="2400" dirty="0"/>
              <a:t>且顶点</a:t>
            </a:r>
            <a:r>
              <a:rPr lang="en-US" altLang="zh-CN" sz="2400" i="1" dirty="0"/>
              <a:t>j </a:t>
            </a:r>
            <a:r>
              <a:rPr lang="zh-CN" altLang="en-US" sz="2400" dirty="0"/>
              <a:t>是</a:t>
            </a:r>
            <a:r>
              <a:rPr lang="en-US" altLang="zh-CN" sz="2400" i="1" dirty="0" err="1"/>
              <a:t>i</a:t>
            </a:r>
            <a:r>
              <a:rPr lang="en-US" altLang="zh-CN" sz="2400" i="1" dirty="0"/>
              <a:t> </a:t>
            </a:r>
            <a:r>
              <a:rPr lang="zh-CN" altLang="en-US" sz="2400" dirty="0"/>
              <a:t>的邻接点</a:t>
            </a:r>
            <a:r>
              <a:rPr lang="en-US" altLang="zh-CN" sz="2400" dirty="0"/>
              <a:t>)</a:t>
            </a:r>
          </a:p>
          <a:p>
            <a:pPr lvl="2" eaLnBrk="1" hangingPunct="1"/>
            <a:r>
              <a:rPr lang="zh-CN" altLang="en-US" dirty="0"/>
              <a:t>下界：</a:t>
            </a:r>
            <a:r>
              <a:rPr kumimoji="1" lang="zh-CN" altLang="en-US" dirty="0"/>
              <a:t>把每一段最小的代价相加，</a:t>
            </a:r>
            <a:r>
              <a:rPr kumimoji="1" lang="en-US" altLang="zh-CN" dirty="0"/>
              <a:t>2+4+5+3=</a:t>
            </a:r>
            <a:r>
              <a:rPr kumimoji="1" lang="en-US" altLang="zh-CN" dirty="0">
                <a:solidFill>
                  <a:srgbClr val="0000FF"/>
                </a:solidFill>
              </a:rPr>
              <a:t>14</a:t>
            </a:r>
            <a:endParaRPr lang="en-US" altLang="zh-CN" dirty="0">
              <a:solidFill>
                <a:srgbClr val="0000FF"/>
              </a:solidFill>
            </a:endParaRPr>
          </a:p>
          <a:p>
            <a:pPr lvl="2" eaLnBrk="1" hangingPunct="1"/>
            <a:r>
              <a:rPr lang="zh-CN" altLang="en-US" dirty="0"/>
              <a:t>上界：</a:t>
            </a:r>
            <a:r>
              <a:rPr lang="en-US" altLang="en-US" dirty="0"/>
              <a:t>2+6+6+3=17</a:t>
            </a:r>
            <a:r>
              <a:rPr lang="en-US" altLang="zh-CN" dirty="0"/>
              <a:t> (</a:t>
            </a:r>
            <a:r>
              <a:rPr lang="en-US" altLang="zh-CN" dirty="0" err="1"/>
              <a:t>s→B→E→H→t</a:t>
            </a:r>
            <a:r>
              <a:rPr lang="en-US" altLang="zh-CN" dirty="0"/>
              <a:t>)</a:t>
            </a:r>
          </a:p>
          <a:p>
            <a:pPr lvl="1" eaLnBrk="1" hangingPunct="1"/>
            <a:r>
              <a:rPr lang="zh-CN" altLang="en-US" sz="2400" dirty="0"/>
              <a:t>限界函数：</a:t>
            </a:r>
            <a:r>
              <a:rPr kumimoji="1" lang="zh-CN" altLang="en-US" sz="2400" dirty="0">
                <a:solidFill>
                  <a:srgbClr val="000000"/>
                </a:solidFill>
              </a:rPr>
              <a:t>假设已经确定了</a:t>
            </a:r>
            <a:r>
              <a:rPr kumimoji="1" lang="en-US" altLang="zh-CN" sz="2400" i="1" dirty="0" err="1">
                <a:solidFill>
                  <a:srgbClr val="000000"/>
                </a:solidFill>
              </a:rPr>
              <a:t>i</a:t>
            </a:r>
            <a:r>
              <a:rPr kumimoji="1" lang="en-US" altLang="zh-CN" sz="2400" i="1" dirty="0">
                <a:solidFill>
                  <a:srgbClr val="000000"/>
                </a:solidFill>
              </a:rPr>
              <a:t> </a:t>
            </a:r>
            <a:r>
              <a:rPr kumimoji="1" lang="zh-CN" altLang="en-US" sz="2400" dirty="0">
                <a:solidFill>
                  <a:srgbClr val="000000"/>
                </a:solidFill>
              </a:rPr>
              <a:t>段</a:t>
            </a:r>
            <a:r>
              <a:rPr kumimoji="1" lang="en-US" altLang="zh-CN" sz="2400" dirty="0">
                <a:solidFill>
                  <a:srgbClr val="000000"/>
                </a:solidFill>
              </a:rPr>
              <a:t>(1≤</a:t>
            </a:r>
            <a:r>
              <a:rPr kumimoji="1" lang="en-US" altLang="zh-CN" sz="2400" i="1" dirty="0">
                <a:solidFill>
                  <a:srgbClr val="000000"/>
                </a:solidFill>
              </a:rPr>
              <a:t>i</a:t>
            </a:r>
            <a:r>
              <a:rPr kumimoji="1" lang="en-US" altLang="zh-CN" sz="2400" dirty="0">
                <a:solidFill>
                  <a:srgbClr val="000000"/>
                </a:solidFill>
              </a:rPr>
              <a:t>≤</a:t>
            </a:r>
            <a:r>
              <a:rPr kumimoji="1" lang="en-US" altLang="zh-CN" sz="2400" i="1" dirty="0">
                <a:solidFill>
                  <a:srgbClr val="000000"/>
                </a:solidFill>
              </a:rPr>
              <a:t>k</a:t>
            </a:r>
            <a:r>
              <a:rPr kumimoji="1" lang="en-US" altLang="zh-CN" sz="2400" dirty="0">
                <a:solidFill>
                  <a:srgbClr val="000000"/>
                </a:solidFill>
              </a:rPr>
              <a:t>)</a:t>
            </a:r>
            <a:r>
              <a:rPr kumimoji="1" lang="zh-CN" altLang="en-US" sz="2400" dirty="0">
                <a:solidFill>
                  <a:srgbClr val="000000"/>
                </a:solidFill>
              </a:rPr>
              <a:t>，其路径为</a:t>
            </a:r>
            <a:r>
              <a:rPr kumimoji="1" lang="en-US" altLang="zh-CN" sz="2400" dirty="0">
                <a:solidFill>
                  <a:srgbClr val="000000"/>
                </a:solidFill>
              </a:rPr>
              <a:t>(</a:t>
            </a:r>
            <a:r>
              <a:rPr kumimoji="1" lang="en-US" altLang="zh-CN" sz="2400" i="1" dirty="0">
                <a:solidFill>
                  <a:srgbClr val="000000"/>
                </a:solidFill>
              </a:rPr>
              <a:t>r</a:t>
            </a:r>
            <a:r>
              <a:rPr kumimoji="1" lang="en-US" altLang="zh-CN" sz="2400" baseline="-30000" dirty="0">
                <a:solidFill>
                  <a:srgbClr val="000000"/>
                </a:solidFill>
              </a:rPr>
              <a:t>1</a:t>
            </a:r>
            <a:r>
              <a:rPr kumimoji="1" lang="en-US" altLang="zh-CN" sz="2400" dirty="0">
                <a:solidFill>
                  <a:srgbClr val="000000"/>
                </a:solidFill>
              </a:rPr>
              <a:t>, </a:t>
            </a:r>
            <a:r>
              <a:rPr kumimoji="1" lang="en-US" altLang="zh-CN" sz="2400" i="1" dirty="0">
                <a:solidFill>
                  <a:srgbClr val="000000"/>
                </a:solidFill>
              </a:rPr>
              <a:t>r</a:t>
            </a:r>
            <a:r>
              <a:rPr kumimoji="1" lang="en-US" altLang="zh-CN" sz="2400" baseline="-30000" dirty="0">
                <a:solidFill>
                  <a:srgbClr val="000000"/>
                </a:solidFill>
              </a:rPr>
              <a:t>2</a:t>
            </a:r>
            <a:r>
              <a:rPr kumimoji="1" lang="en-US" altLang="zh-CN" sz="2400" dirty="0">
                <a:solidFill>
                  <a:srgbClr val="000000"/>
                </a:solidFill>
              </a:rPr>
              <a:t>, …, </a:t>
            </a:r>
            <a:r>
              <a:rPr kumimoji="1" lang="en-US" altLang="zh-CN" sz="2400" i="1" dirty="0" err="1">
                <a:solidFill>
                  <a:srgbClr val="000000"/>
                </a:solidFill>
              </a:rPr>
              <a:t>r</a:t>
            </a:r>
            <a:r>
              <a:rPr kumimoji="1" lang="en-US" altLang="zh-CN" sz="2400" i="1" baseline="-30000" dirty="0" err="1">
                <a:solidFill>
                  <a:srgbClr val="000000"/>
                </a:solidFill>
              </a:rPr>
              <a:t>i</a:t>
            </a:r>
            <a:r>
              <a:rPr kumimoji="1" lang="en-US" altLang="zh-CN" sz="2400" i="1" baseline="-30000" dirty="0">
                <a:solidFill>
                  <a:srgbClr val="000000"/>
                </a:solidFill>
              </a:rPr>
              <a:t> </a:t>
            </a:r>
            <a:r>
              <a:rPr kumimoji="1" lang="en-US" altLang="zh-CN" sz="2400" i="1" dirty="0">
                <a:solidFill>
                  <a:srgbClr val="000000"/>
                </a:solidFill>
              </a:rPr>
              <a:t>, r</a:t>
            </a:r>
            <a:r>
              <a:rPr kumimoji="1" lang="en-US" altLang="zh-CN" sz="2400" i="1" baseline="-25000" dirty="0">
                <a:solidFill>
                  <a:srgbClr val="000000"/>
                </a:solidFill>
              </a:rPr>
              <a:t>i</a:t>
            </a:r>
            <a:r>
              <a:rPr kumimoji="1" lang="en-US" altLang="zh-CN" sz="2400" baseline="-25000" dirty="0">
                <a:solidFill>
                  <a:srgbClr val="000000"/>
                </a:solidFill>
              </a:rPr>
              <a:t>+1</a:t>
            </a:r>
            <a:r>
              <a:rPr kumimoji="1" lang="en-US" altLang="zh-CN" sz="2400" dirty="0">
                <a:solidFill>
                  <a:srgbClr val="000000"/>
                </a:solidFill>
              </a:rPr>
              <a:t>)</a:t>
            </a:r>
            <a:endParaRPr lang="en-US" altLang="zh-CN" sz="2400" dirty="0"/>
          </a:p>
          <a:p>
            <a:pPr lvl="1" eaLnBrk="1" hangingPunct="1">
              <a:buFont typeface="Wingdings" panose="05000000000000000000" pitchFamily="2" charset="2"/>
              <a:buNone/>
            </a:pPr>
            <a:endParaRPr lang="en-US" altLang="zh-CN" dirty="0"/>
          </a:p>
        </p:txBody>
      </p:sp>
      <p:grpSp>
        <p:nvGrpSpPr>
          <p:cNvPr id="442478" name="Group 110"/>
          <p:cNvGrpSpPr>
            <a:grpSpLocks noChangeAspect="1"/>
          </p:cNvGrpSpPr>
          <p:nvPr/>
        </p:nvGrpSpPr>
        <p:grpSpPr bwMode="auto">
          <a:xfrm>
            <a:off x="468313" y="5240338"/>
            <a:ext cx="8280400" cy="1016000"/>
            <a:chOff x="295" y="3067"/>
            <a:chExt cx="5216" cy="640"/>
          </a:xfrm>
        </p:grpSpPr>
        <p:sp>
          <p:nvSpPr>
            <p:cNvPr id="30728" name="AutoShape 111"/>
            <p:cNvSpPr>
              <a:spLocks noChangeAspect="1" noChangeArrowheads="1" noTextEdit="1"/>
            </p:cNvSpPr>
            <p:nvPr/>
          </p:nvSpPr>
          <p:spPr bwMode="auto">
            <a:xfrm>
              <a:off x="295" y="3067"/>
              <a:ext cx="52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9" name="Rectangle 112"/>
            <p:cNvSpPr>
              <a:spLocks noChangeArrowheads="1"/>
            </p:cNvSpPr>
            <p:nvPr/>
          </p:nvSpPr>
          <p:spPr bwMode="auto">
            <a:xfrm>
              <a:off x="4070"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rgbClr val="77AE26"/>
                </a:solidFill>
                <a:ea typeface="华文行楷" panose="02010800040101010101" pitchFamily="2" charset="-122"/>
              </a:endParaRPr>
            </a:p>
          </p:txBody>
        </p:sp>
        <p:sp>
          <p:nvSpPr>
            <p:cNvPr id="30730" name="Rectangle 113"/>
            <p:cNvSpPr>
              <a:spLocks noChangeArrowheads="1"/>
            </p:cNvSpPr>
            <p:nvPr/>
          </p:nvSpPr>
          <p:spPr bwMode="auto">
            <a:xfrm>
              <a:off x="807"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rgbClr val="77AE26"/>
                </a:solidFill>
                <a:ea typeface="华文行楷" panose="02010800040101010101" pitchFamily="2" charset="-122"/>
              </a:endParaRPr>
            </a:p>
          </p:txBody>
        </p:sp>
        <p:sp>
          <p:nvSpPr>
            <p:cNvPr id="30731" name="Rectangle 114"/>
            <p:cNvSpPr>
              <a:spLocks noChangeArrowheads="1"/>
            </p:cNvSpPr>
            <p:nvPr/>
          </p:nvSpPr>
          <p:spPr bwMode="auto">
            <a:xfrm>
              <a:off x="415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2" name="Rectangle 115"/>
            <p:cNvSpPr>
              <a:spLocks noChangeArrowheads="1"/>
            </p:cNvSpPr>
            <p:nvPr/>
          </p:nvSpPr>
          <p:spPr bwMode="auto">
            <a:xfrm>
              <a:off x="401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3" name="Rectangle 116"/>
            <p:cNvSpPr>
              <a:spLocks noChangeArrowheads="1"/>
            </p:cNvSpPr>
            <p:nvPr/>
          </p:nvSpPr>
          <p:spPr bwMode="auto">
            <a:xfrm>
              <a:off x="3100"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4" name="Rectangle 117"/>
            <p:cNvSpPr>
              <a:spLocks noChangeArrowheads="1"/>
            </p:cNvSpPr>
            <p:nvPr/>
          </p:nvSpPr>
          <p:spPr bwMode="auto">
            <a:xfrm>
              <a:off x="2496" y="3422"/>
              <a:ext cx="1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&gt;Î</a:t>
              </a:r>
              <a:endParaRPr lang="en-US" altLang="zh-CN" sz="1800">
                <a:solidFill>
                  <a:srgbClr val="77AE26"/>
                </a:solidFill>
                <a:ea typeface="华文行楷" panose="02010800040101010101" pitchFamily="2" charset="-122"/>
              </a:endParaRPr>
            </a:p>
          </p:txBody>
        </p:sp>
        <p:sp>
          <p:nvSpPr>
            <p:cNvPr id="30735" name="Rectangle 118"/>
            <p:cNvSpPr>
              <a:spLocks noChangeArrowheads="1"/>
            </p:cNvSpPr>
            <p:nvPr/>
          </p:nvSpPr>
          <p:spPr bwMode="auto">
            <a:xfrm>
              <a:off x="1993" y="342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&lt;</a:t>
              </a:r>
              <a:endParaRPr lang="en-US" altLang="zh-CN" sz="1800">
                <a:solidFill>
                  <a:srgbClr val="77AE26"/>
                </a:solidFill>
                <a:ea typeface="华文行楷" panose="02010800040101010101" pitchFamily="2" charset="-122"/>
              </a:endParaRPr>
            </a:p>
          </p:txBody>
        </p:sp>
        <p:sp>
          <p:nvSpPr>
            <p:cNvPr id="30736" name="Rectangle 119"/>
            <p:cNvSpPr>
              <a:spLocks noChangeArrowheads="1"/>
            </p:cNvSpPr>
            <p:nvPr/>
          </p:nvSpPr>
          <p:spPr bwMode="auto">
            <a:xfrm>
              <a:off x="837"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7" name="Rectangle 120"/>
            <p:cNvSpPr>
              <a:spLocks noChangeArrowheads="1"/>
            </p:cNvSpPr>
            <p:nvPr/>
          </p:nvSpPr>
          <p:spPr bwMode="auto">
            <a:xfrm>
              <a:off x="1602"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8" name="Rectangle 121"/>
            <p:cNvSpPr>
              <a:spLocks noChangeArrowheads="1"/>
            </p:cNvSpPr>
            <p:nvPr/>
          </p:nvSpPr>
          <p:spPr bwMode="auto">
            <a:xfrm>
              <a:off x="3802"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39" name="Rectangle 122"/>
            <p:cNvSpPr>
              <a:spLocks noChangeArrowheads="1"/>
            </p:cNvSpPr>
            <p:nvPr/>
          </p:nvSpPr>
          <p:spPr bwMode="auto">
            <a:xfrm>
              <a:off x="600"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40" name="Rectangle 123"/>
            <p:cNvSpPr>
              <a:spLocks noChangeArrowheads="1"/>
            </p:cNvSpPr>
            <p:nvPr/>
          </p:nvSpPr>
          <p:spPr bwMode="auto">
            <a:xfrm>
              <a:off x="2154" y="3489"/>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Symbol" panose="05050102010706020507" pitchFamily="18" charset="2"/>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41" name="Rectangle 124"/>
            <p:cNvSpPr>
              <a:spLocks noChangeArrowheads="1"/>
            </p:cNvSpPr>
            <p:nvPr/>
          </p:nvSpPr>
          <p:spPr bwMode="auto">
            <a:xfrm>
              <a:off x="4069" y="310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k</a:t>
              </a:r>
              <a:endParaRPr lang="en-US" altLang="zh-CN" sz="1800">
                <a:solidFill>
                  <a:srgbClr val="77AE26"/>
                </a:solidFill>
                <a:ea typeface="华文行楷" panose="02010800040101010101" pitchFamily="2" charset="-122"/>
              </a:endParaRPr>
            </a:p>
          </p:txBody>
        </p:sp>
        <p:sp>
          <p:nvSpPr>
            <p:cNvPr id="30742" name="Rectangle 125"/>
            <p:cNvSpPr>
              <a:spLocks noChangeArrowheads="1"/>
            </p:cNvSpPr>
            <p:nvPr/>
          </p:nvSpPr>
          <p:spPr bwMode="auto">
            <a:xfrm>
              <a:off x="408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err="1">
                  <a:solidFill>
                    <a:srgbClr val="000000"/>
                  </a:solidFill>
                  <a:latin typeface="Times New Roman" panose="02020603050405020304" pitchFamily="18" charset="0"/>
                  <a:ea typeface="华文行楷" panose="02010800040101010101" pitchFamily="2" charset="-122"/>
                </a:rPr>
                <a:t>i</a:t>
              </a:r>
              <a:endParaRPr lang="en-US" altLang="zh-CN" sz="1800" dirty="0">
                <a:solidFill>
                  <a:srgbClr val="77AE26"/>
                </a:solidFill>
                <a:ea typeface="华文行楷" panose="02010800040101010101" pitchFamily="2" charset="-122"/>
              </a:endParaRPr>
            </a:p>
          </p:txBody>
        </p:sp>
        <p:sp>
          <p:nvSpPr>
            <p:cNvPr id="30743" name="Rectangle 126"/>
            <p:cNvSpPr>
              <a:spLocks noChangeArrowheads="1"/>
            </p:cNvSpPr>
            <p:nvPr/>
          </p:nvSpPr>
          <p:spPr bwMode="auto">
            <a:xfrm>
              <a:off x="3941"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j</a:t>
              </a:r>
              <a:endParaRPr lang="en-US" altLang="zh-CN" sz="1800" dirty="0">
                <a:solidFill>
                  <a:srgbClr val="77AE26"/>
                </a:solidFill>
                <a:ea typeface="华文行楷" panose="02010800040101010101" pitchFamily="2" charset="-122"/>
              </a:endParaRPr>
            </a:p>
          </p:txBody>
        </p:sp>
        <p:sp>
          <p:nvSpPr>
            <p:cNvPr id="30744" name="Rectangle 127"/>
            <p:cNvSpPr>
              <a:spLocks noChangeArrowheads="1"/>
            </p:cNvSpPr>
            <p:nvPr/>
          </p:nvSpPr>
          <p:spPr bwMode="auto">
            <a:xfrm>
              <a:off x="3483" y="335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p</a:t>
              </a:r>
              <a:endParaRPr lang="en-US" altLang="zh-CN" sz="1800">
                <a:solidFill>
                  <a:srgbClr val="77AE26"/>
                </a:solidFill>
                <a:ea typeface="华文行楷" panose="02010800040101010101" pitchFamily="2" charset="-122"/>
              </a:endParaRPr>
            </a:p>
          </p:txBody>
        </p:sp>
        <p:sp>
          <p:nvSpPr>
            <p:cNvPr id="30745" name="Rectangle 128"/>
            <p:cNvSpPr>
              <a:spLocks noChangeArrowheads="1"/>
            </p:cNvSpPr>
            <p:nvPr/>
          </p:nvSpPr>
          <p:spPr bwMode="auto">
            <a:xfrm>
              <a:off x="30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rgbClr val="77AE26"/>
                </a:solidFill>
                <a:ea typeface="华文行楷" panose="02010800040101010101" pitchFamily="2" charset="-122"/>
              </a:endParaRPr>
            </a:p>
          </p:txBody>
        </p:sp>
        <p:sp>
          <p:nvSpPr>
            <p:cNvPr id="30746" name="Rectangle 129"/>
            <p:cNvSpPr>
              <a:spLocks noChangeArrowheads="1"/>
            </p:cNvSpPr>
            <p:nvPr/>
          </p:nvSpPr>
          <p:spPr bwMode="auto">
            <a:xfrm>
              <a:off x="2651" y="343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E</a:t>
              </a:r>
              <a:endParaRPr lang="en-US" altLang="zh-CN" sz="1800">
                <a:solidFill>
                  <a:srgbClr val="77AE26"/>
                </a:solidFill>
                <a:ea typeface="华文行楷" panose="02010800040101010101" pitchFamily="2" charset="-122"/>
              </a:endParaRPr>
            </a:p>
          </p:txBody>
        </p:sp>
        <p:sp>
          <p:nvSpPr>
            <p:cNvPr id="30747" name="Rectangle 130"/>
            <p:cNvSpPr>
              <a:spLocks noChangeArrowheads="1"/>
            </p:cNvSpPr>
            <p:nvPr/>
          </p:nvSpPr>
          <p:spPr bwMode="auto">
            <a:xfrm>
              <a:off x="2308" y="3436"/>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v</a:t>
              </a:r>
              <a:endParaRPr lang="en-US" altLang="zh-CN" sz="1800">
                <a:solidFill>
                  <a:srgbClr val="77AE26"/>
                </a:solidFill>
                <a:ea typeface="华文行楷" panose="02010800040101010101" pitchFamily="2" charset="-122"/>
              </a:endParaRPr>
            </a:p>
          </p:txBody>
        </p:sp>
        <p:sp>
          <p:nvSpPr>
            <p:cNvPr id="30748" name="Rectangle 131"/>
            <p:cNvSpPr>
              <a:spLocks noChangeArrowheads="1"/>
            </p:cNvSpPr>
            <p:nvPr/>
          </p:nvSpPr>
          <p:spPr bwMode="auto">
            <a:xfrm>
              <a:off x="2066" y="3436"/>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49" name="Rectangle 132"/>
            <p:cNvSpPr>
              <a:spLocks noChangeArrowheads="1"/>
            </p:cNvSpPr>
            <p:nvPr/>
          </p:nvSpPr>
          <p:spPr bwMode="auto">
            <a:xfrm>
              <a:off x="821" y="310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rgbClr val="77AE26"/>
                </a:solidFill>
                <a:ea typeface="华文行楷" panose="02010800040101010101" pitchFamily="2" charset="-122"/>
              </a:endParaRPr>
            </a:p>
          </p:txBody>
        </p:sp>
        <p:sp>
          <p:nvSpPr>
            <p:cNvPr id="30750" name="Rectangle 133"/>
            <p:cNvSpPr>
              <a:spLocks noChangeArrowheads="1"/>
            </p:cNvSpPr>
            <p:nvPr/>
          </p:nvSpPr>
          <p:spPr bwMode="auto">
            <a:xfrm>
              <a:off x="76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1" name="Rectangle 134"/>
            <p:cNvSpPr>
              <a:spLocks noChangeArrowheads="1"/>
            </p:cNvSpPr>
            <p:nvPr/>
          </p:nvSpPr>
          <p:spPr bwMode="auto">
            <a:xfrm>
              <a:off x="15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2" name="Rectangle 135"/>
            <p:cNvSpPr>
              <a:spLocks noChangeArrowheads="1"/>
            </p:cNvSpPr>
            <p:nvPr/>
          </p:nvSpPr>
          <p:spPr bwMode="auto">
            <a:xfrm>
              <a:off x="1235"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3" name="Rectangle 136"/>
            <p:cNvSpPr>
              <a:spLocks noChangeArrowheads="1"/>
            </p:cNvSpPr>
            <p:nvPr/>
          </p:nvSpPr>
          <p:spPr bwMode="auto">
            <a:xfrm>
              <a:off x="4469" y="3265"/>
              <a:ext cx="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j</a:t>
              </a:r>
              <a:endParaRPr lang="en-US" altLang="zh-CN" sz="1800">
                <a:solidFill>
                  <a:srgbClr val="77AE26"/>
                </a:solidFill>
                <a:ea typeface="华文行楷" panose="02010800040101010101" pitchFamily="2" charset="-122"/>
              </a:endParaRPr>
            </a:p>
          </p:txBody>
        </p:sp>
        <p:sp>
          <p:nvSpPr>
            <p:cNvPr id="30754" name="Rectangle 137"/>
            <p:cNvSpPr>
              <a:spLocks noChangeArrowheads="1"/>
            </p:cNvSpPr>
            <p:nvPr/>
          </p:nvSpPr>
          <p:spPr bwMode="auto">
            <a:xfrm>
              <a:off x="3392"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v</a:t>
              </a:r>
              <a:endParaRPr lang="en-US" altLang="zh-CN" sz="1800">
                <a:solidFill>
                  <a:srgbClr val="77AE26"/>
                </a:solidFill>
                <a:ea typeface="华文行楷" panose="02010800040101010101" pitchFamily="2" charset="-122"/>
              </a:endParaRPr>
            </a:p>
          </p:txBody>
        </p:sp>
        <p:sp>
          <p:nvSpPr>
            <p:cNvPr id="30755" name="Rectangle 138"/>
            <p:cNvSpPr>
              <a:spLocks noChangeArrowheads="1"/>
            </p:cNvSpPr>
            <p:nvPr/>
          </p:nvSpPr>
          <p:spPr bwMode="auto">
            <a:xfrm>
              <a:off x="298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56" name="Rectangle 139"/>
            <p:cNvSpPr>
              <a:spLocks noChangeArrowheads="1"/>
            </p:cNvSpPr>
            <p:nvPr/>
          </p:nvSpPr>
          <p:spPr bwMode="auto">
            <a:xfrm>
              <a:off x="2836"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rgbClr val="77AE26"/>
                </a:solidFill>
                <a:ea typeface="华文行楷" panose="02010800040101010101" pitchFamily="2" charset="-122"/>
              </a:endParaRPr>
            </a:p>
          </p:txBody>
        </p:sp>
        <p:sp>
          <p:nvSpPr>
            <p:cNvPr id="30757" name="Rectangle 140"/>
            <p:cNvSpPr>
              <a:spLocks noChangeArrowheads="1"/>
            </p:cNvSpPr>
            <p:nvPr/>
          </p:nvSpPr>
          <p:spPr bwMode="auto">
            <a:xfrm>
              <a:off x="145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58" name="Rectangle 141"/>
            <p:cNvSpPr>
              <a:spLocks noChangeArrowheads="1"/>
            </p:cNvSpPr>
            <p:nvPr/>
          </p:nvSpPr>
          <p:spPr bwMode="auto">
            <a:xfrm>
              <a:off x="1164"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rgbClr val="77AE26"/>
                </a:solidFill>
                <a:ea typeface="华文行楷" panose="02010800040101010101" pitchFamily="2" charset="-122"/>
              </a:endParaRPr>
            </a:p>
          </p:txBody>
        </p:sp>
        <p:sp>
          <p:nvSpPr>
            <p:cNvPr id="30759" name="Rectangle 142"/>
            <p:cNvSpPr>
              <a:spLocks noChangeArrowheads="1"/>
            </p:cNvSpPr>
            <p:nvPr/>
          </p:nvSpPr>
          <p:spPr bwMode="auto">
            <a:xfrm>
              <a:off x="1014"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rgbClr val="77AE26"/>
                </a:solidFill>
                <a:ea typeface="华文行楷" panose="02010800040101010101" pitchFamily="2" charset="-122"/>
              </a:endParaRPr>
            </a:p>
          </p:txBody>
        </p:sp>
        <p:sp>
          <p:nvSpPr>
            <p:cNvPr id="30760" name="Rectangle 143"/>
            <p:cNvSpPr>
              <a:spLocks noChangeArrowheads="1"/>
            </p:cNvSpPr>
            <p:nvPr/>
          </p:nvSpPr>
          <p:spPr bwMode="auto">
            <a:xfrm>
              <a:off x="358" y="3265"/>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db</a:t>
              </a:r>
              <a:endParaRPr lang="en-US" altLang="zh-CN" sz="1800">
                <a:solidFill>
                  <a:srgbClr val="77AE26"/>
                </a:solidFill>
                <a:ea typeface="华文行楷" panose="02010800040101010101" pitchFamily="2" charset="-122"/>
              </a:endParaRPr>
            </a:p>
          </p:txBody>
        </p:sp>
        <p:sp>
          <p:nvSpPr>
            <p:cNvPr id="30761" name="Rectangle 144"/>
            <p:cNvSpPr>
              <a:spLocks noChangeArrowheads="1"/>
            </p:cNvSpPr>
            <p:nvPr/>
          </p:nvSpPr>
          <p:spPr bwMode="auto">
            <a:xfrm>
              <a:off x="2384"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p</a:t>
              </a:r>
              <a:endParaRPr lang="en-US" altLang="zh-CN" sz="1800">
                <a:solidFill>
                  <a:srgbClr val="77AE26"/>
                </a:solidFill>
                <a:ea typeface="华文行楷" panose="02010800040101010101" pitchFamily="2" charset="-122"/>
              </a:endParaRPr>
            </a:p>
          </p:txBody>
        </p:sp>
        <p:sp>
          <p:nvSpPr>
            <p:cNvPr id="30762" name="Rectangle 145"/>
            <p:cNvSpPr>
              <a:spLocks noChangeArrowheads="1"/>
            </p:cNvSpPr>
            <p:nvPr/>
          </p:nvSpPr>
          <p:spPr bwMode="auto">
            <a:xfrm>
              <a:off x="2106" y="349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i</a:t>
              </a:r>
              <a:endParaRPr lang="en-US" altLang="zh-CN" sz="1800">
                <a:solidFill>
                  <a:srgbClr val="77AE26"/>
                </a:solidFill>
                <a:ea typeface="华文行楷" panose="02010800040101010101" pitchFamily="2" charset="-122"/>
              </a:endParaRPr>
            </a:p>
          </p:txBody>
        </p:sp>
        <p:sp>
          <p:nvSpPr>
            <p:cNvPr id="30763" name="Rectangle 146"/>
            <p:cNvSpPr>
              <a:spLocks noChangeArrowheads="1"/>
            </p:cNvSpPr>
            <p:nvPr/>
          </p:nvSpPr>
          <p:spPr bwMode="auto">
            <a:xfrm>
              <a:off x="4232"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2</a:t>
              </a:r>
              <a:endParaRPr lang="en-US" altLang="zh-CN" sz="1800">
                <a:solidFill>
                  <a:srgbClr val="77AE26"/>
                </a:solidFill>
                <a:ea typeface="华文行楷" panose="02010800040101010101" pitchFamily="2" charset="-122"/>
              </a:endParaRPr>
            </a:p>
          </p:txBody>
        </p:sp>
        <p:sp>
          <p:nvSpPr>
            <p:cNvPr id="30764" name="Rectangle 147"/>
            <p:cNvSpPr>
              <a:spLocks noChangeArrowheads="1"/>
            </p:cNvSpPr>
            <p:nvPr/>
          </p:nvSpPr>
          <p:spPr bwMode="auto">
            <a:xfrm>
              <a:off x="3161"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65" name="Rectangle 148"/>
            <p:cNvSpPr>
              <a:spLocks noChangeArrowheads="1"/>
            </p:cNvSpPr>
            <p:nvPr/>
          </p:nvSpPr>
          <p:spPr bwMode="auto">
            <a:xfrm>
              <a:off x="2264" y="343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66" name="Rectangle 149"/>
            <p:cNvSpPr>
              <a:spLocks noChangeArrowheads="1"/>
            </p:cNvSpPr>
            <p:nvPr/>
          </p:nvSpPr>
          <p:spPr bwMode="auto">
            <a:xfrm>
              <a:off x="895"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67" name="Rectangle 150"/>
            <p:cNvSpPr>
              <a:spLocks noChangeArrowheads="1"/>
            </p:cNvSpPr>
            <p:nvPr/>
          </p:nvSpPr>
          <p:spPr bwMode="auto">
            <a:xfrm>
              <a:off x="1663"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68" name="Rectangle 151"/>
            <p:cNvSpPr>
              <a:spLocks noChangeArrowheads="1"/>
            </p:cNvSpPr>
            <p:nvPr/>
          </p:nvSpPr>
          <p:spPr bwMode="auto">
            <a:xfrm>
              <a:off x="3607" y="3265"/>
              <a:ext cx="1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69" name="Rectangle 152"/>
            <p:cNvSpPr>
              <a:spLocks noChangeArrowheads="1"/>
            </p:cNvSpPr>
            <p:nvPr/>
          </p:nvSpPr>
          <p:spPr bwMode="auto">
            <a:xfrm>
              <a:off x="3260"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0" name="Rectangle 153"/>
            <p:cNvSpPr>
              <a:spLocks noChangeArrowheads="1"/>
            </p:cNvSpPr>
            <p:nvPr/>
          </p:nvSpPr>
          <p:spPr bwMode="auto">
            <a:xfrm>
              <a:off x="2915"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1" name="Rectangle 154"/>
            <p:cNvSpPr>
              <a:spLocks noChangeArrowheads="1"/>
            </p:cNvSpPr>
            <p:nvPr/>
          </p:nvSpPr>
          <p:spPr bwMode="auto">
            <a:xfrm>
              <a:off x="2757" y="3265"/>
              <a:ext cx="6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2" name="Rectangle 155"/>
            <p:cNvSpPr>
              <a:spLocks noChangeArrowheads="1"/>
            </p:cNvSpPr>
            <p:nvPr/>
          </p:nvSpPr>
          <p:spPr bwMode="auto">
            <a:xfrm>
              <a:off x="2233" y="3265"/>
              <a:ext cx="2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min</a:t>
              </a:r>
              <a:endParaRPr lang="en-US" altLang="zh-CN" sz="1800" i="1">
                <a:solidFill>
                  <a:srgbClr val="77AE26"/>
                </a:solidFill>
                <a:ea typeface="华文行楷" panose="02010800040101010101" pitchFamily="2" charset="-122"/>
              </a:endParaRPr>
            </a:p>
          </p:txBody>
        </p:sp>
        <p:sp>
          <p:nvSpPr>
            <p:cNvPr id="30773" name="Rectangle 156"/>
            <p:cNvSpPr>
              <a:spLocks noChangeArrowheads="1"/>
            </p:cNvSpPr>
            <p:nvPr/>
          </p:nvSpPr>
          <p:spPr bwMode="auto">
            <a:xfrm>
              <a:off x="1758"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4" name="Rectangle 157"/>
            <p:cNvSpPr>
              <a:spLocks noChangeArrowheads="1"/>
            </p:cNvSpPr>
            <p:nvPr/>
          </p:nvSpPr>
          <p:spPr bwMode="auto">
            <a:xfrm>
              <a:off x="1324"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5" name="Rectangle 158"/>
            <p:cNvSpPr>
              <a:spLocks noChangeArrowheads="1"/>
            </p:cNvSpPr>
            <p:nvPr/>
          </p:nvSpPr>
          <p:spPr bwMode="auto">
            <a:xfrm>
              <a:off x="1092"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rgbClr val="77AE26"/>
                </a:solidFill>
                <a:ea typeface="华文行楷" panose="02010800040101010101" pitchFamily="2" charset="-122"/>
              </a:endParaRPr>
            </a:p>
          </p:txBody>
        </p:sp>
        <p:sp>
          <p:nvSpPr>
            <p:cNvPr id="30776" name="Rectangle 159"/>
            <p:cNvSpPr>
              <a:spLocks noChangeArrowheads="1"/>
            </p:cNvSpPr>
            <p:nvPr/>
          </p:nvSpPr>
          <p:spPr bwMode="auto">
            <a:xfrm>
              <a:off x="2193"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Times New Roman" panose="02020603050405020304" pitchFamily="18" charset="0"/>
                  <a:ea typeface="华文行楷" panose="02010800040101010101" pitchFamily="2" charset="-122"/>
                </a:rPr>
                <a:t>1</a:t>
              </a:r>
              <a:endParaRPr lang="en-US" altLang="zh-CN" sz="1800">
                <a:solidFill>
                  <a:srgbClr val="77AE26"/>
                </a:solidFill>
                <a:ea typeface="华文行楷" panose="02010800040101010101" pitchFamily="2" charset="-122"/>
              </a:endParaRPr>
            </a:p>
          </p:txBody>
        </p:sp>
        <p:sp>
          <p:nvSpPr>
            <p:cNvPr id="30777" name="Rectangle 160"/>
            <p:cNvSpPr>
              <a:spLocks noChangeArrowheads="1"/>
            </p:cNvSpPr>
            <p:nvPr/>
          </p:nvSpPr>
          <p:spPr bwMode="auto">
            <a:xfrm>
              <a:off x="4602" y="3270"/>
              <a:ext cx="8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段的最短边</a:t>
              </a:r>
              <a:endParaRPr lang="zh-CN" altLang="en-US" sz="1800">
                <a:solidFill>
                  <a:srgbClr val="77AE26"/>
                </a:solidFill>
                <a:ea typeface="华文行楷" panose="02010800040101010101" pitchFamily="2" charset="-122"/>
              </a:endParaRPr>
            </a:p>
          </p:txBody>
        </p:sp>
        <p:sp>
          <p:nvSpPr>
            <p:cNvPr id="30778" name="Rectangle 161"/>
            <p:cNvSpPr>
              <a:spLocks noChangeArrowheads="1"/>
            </p:cNvSpPr>
            <p:nvPr/>
          </p:nvSpPr>
          <p:spPr bwMode="auto">
            <a:xfrm>
              <a:off x="4292"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00"/>
                  </a:solidFill>
                  <a:latin typeface="宋体" panose="02010600030101010101" pitchFamily="2" charset="-122"/>
                  <a:ea typeface="宋体" panose="02010600030101010101" pitchFamily="2" charset="-122"/>
                </a:rPr>
                <a:t>第</a:t>
              </a:r>
              <a:endParaRPr lang="zh-CN" altLang="en-US" sz="1800" dirty="0">
                <a:solidFill>
                  <a:srgbClr val="77AE26"/>
                </a:solidFill>
                <a:ea typeface="华文行楷" panose="02010800040101010101" pitchFamily="2" charset="-122"/>
              </a:endParaRPr>
            </a:p>
          </p:txBody>
        </p:sp>
        <p:sp>
          <p:nvSpPr>
            <p:cNvPr id="30779" name="Rectangle 162"/>
            <p:cNvSpPr>
              <a:spLocks noChangeArrowheads="1"/>
            </p:cNvSpPr>
            <p:nvPr/>
          </p:nvSpPr>
          <p:spPr bwMode="auto">
            <a:xfrm>
              <a:off x="1803"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a:t>
              </a:r>
              <a:endParaRPr lang="zh-CN" altLang="en-US" sz="1800">
                <a:solidFill>
                  <a:srgbClr val="77AE26"/>
                </a:solidFill>
                <a:ea typeface="华文行楷" panose="02010800040101010101" pitchFamily="2" charset="-122"/>
              </a:endParaRPr>
            </a:p>
          </p:txBody>
        </p:sp>
      </p:grpSp>
      <p:sp>
        <p:nvSpPr>
          <p:cNvPr id="442532" name="Line 164"/>
          <p:cNvSpPr>
            <a:spLocks noChangeShapeType="1"/>
          </p:cNvSpPr>
          <p:nvPr/>
        </p:nvSpPr>
        <p:spPr bwMode="auto">
          <a:xfrm>
            <a:off x="4500563" y="62563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533" name="Text Box 165"/>
          <p:cNvSpPr txBox="1">
            <a:spLocks noChangeArrowheads="1"/>
          </p:cNvSpPr>
          <p:nvPr/>
        </p:nvSpPr>
        <p:spPr bwMode="auto">
          <a:xfrm>
            <a:off x="2195513" y="6418263"/>
            <a:ext cx="4210050"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与顶点</a:t>
            </a:r>
            <a:r>
              <a:rPr lang="en-US" altLang="zh-CN" sz="2000" i="1">
                <a:solidFill>
                  <a:srgbClr val="0000FF"/>
                </a:solidFill>
                <a:latin typeface="Times New Roman" panose="02020603050405020304" pitchFamily="18" charset="0"/>
                <a:ea typeface="宋体" panose="02010600030101010101" pitchFamily="2" charset="-122"/>
              </a:rPr>
              <a:t>r</a:t>
            </a:r>
            <a:r>
              <a:rPr lang="en-US" altLang="zh-CN" sz="2000" i="1" baseline="-25000">
                <a:solidFill>
                  <a:srgbClr val="0000FF"/>
                </a:solidFill>
                <a:latin typeface="Times New Roman" panose="02020603050405020304" pitchFamily="18" charset="0"/>
                <a:ea typeface="宋体" panose="02010600030101010101" pitchFamily="2" charset="-122"/>
              </a:rPr>
              <a:t>i</a:t>
            </a:r>
            <a:r>
              <a:rPr lang="en-US" altLang="zh-CN" sz="2000" baseline="-25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相连的边中</a:t>
            </a:r>
            <a:r>
              <a:rPr lang="en-US" altLang="zh-CN" sz="2000">
                <a:solidFill>
                  <a:srgbClr val="0000FF"/>
                </a:solidFill>
                <a:latin typeface="Times New Roman" panose="02020603050405020304" pitchFamily="18" charset="0"/>
                <a:ea typeface="宋体" panose="02010600030101010101" pitchFamily="2" charset="-122"/>
              </a:rPr>
              <a:t>, </a:t>
            </a:r>
            <a:r>
              <a:rPr lang="zh-CN" altLang="en-US" sz="2000">
                <a:solidFill>
                  <a:srgbClr val="0000FF"/>
                </a:solidFill>
                <a:latin typeface="Times New Roman" panose="02020603050405020304" pitchFamily="18" charset="0"/>
                <a:ea typeface="宋体" panose="02010600030101010101" pitchFamily="2" charset="-122"/>
              </a:rPr>
              <a:t>代价最小的边</a:t>
            </a:r>
          </a:p>
        </p:txBody>
      </p:sp>
      <p:sp>
        <p:nvSpPr>
          <p:cNvPr id="442534" name="Text Box 166"/>
          <p:cNvSpPr txBox="1">
            <a:spLocks noChangeArrowheads="1"/>
          </p:cNvSpPr>
          <p:nvPr/>
        </p:nvSpPr>
        <p:spPr bwMode="auto">
          <a:xfrm>
            <a:off x="6443663" y="6183313"/>
            <a:ext cx="2357437"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latin typeface="宋体" panose="02010600030101010101" pitchFamily="2" charset="-122"/>
                <a:ea typeface="宋体" panose="02010600030101010101" pitchFamily="2" charset="-122"/>
              </a:rPr>
              <a:t>剩余顶点能够达到</a:t>
            </a:r>
          </a:p>
          <a:p>
            <a:pPr eaLnBrk="1" hangingPunct="1"/>
            <a:r>
              <a:rPr lang="zh-CN" altLang="en-US" sz="2000" dirty="0">
                <a:solidFill>
                  <a:srgbClr val="0000FF"/>
                </a:solidFill>
                <a:latin typeface="宋体" panose="02010600030101010101" pitchFamily="2" charset="-122"/>
                <a:ea typeface="宋体" panose="02010600030101010101" pitchFamily="2" charset="-122"/>
              </a:rPr>
              <a:t>的最小代价</a:t>
            </a:r>
            <a:r>
              <a:rPr lang="en-US" altLang="zh-CN" sz="2000" dirty="0">
                <a:solidFill>
                  <a:srgbClr val="0000FF"/>
                </a:solidFill>
                <a:latin typeface="宋体" panose="02010600030101010101" pitchFamily="2" charset="-122"/>
                <a:ea typeface="宋体" panose="02010600030101010101" pitchFamily="2" charset="-122"/>
              </a:rPr>
              <a:t>)</a:t>
            </a:r>
          </a:p>
        </p:txBody>
      </p:sp>
      <p:sp>
        <p:nvSpPr>
          <p:cNvPr id="2" name="圆角矩形 1"/>
          <p:cNvSpPr/>
          <p:nvPr/>
        </p:nvSpPr>
        <p:spPr bwMode="auto">
          <a:xfrm>
            <a:off x="3059832" y="5445224"/>
            <a:ext cx="3024336" cy="738089"/>
          </a:xfrm>
          <a:prstGeom prst="roundRect">
            <a:avLst/>
          </a:prstGeom>
          <a:noFill/>
          <a:ln w="190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Tree>
    <p:extLst>
      <p:ext uri="{BB962C8B-B14F-4D97-AF65-F5344CB8AC3E}">
        <p14:creationId xmlns:p14="http://schemas.microsoft.com/office/powerpoint/2010/main" val="562319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7" dur="500"/>
                                        <p:tgtEl>
                                          <p:spTgt spid="44237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1">
                                            <p:txEl>
                                              <p:pRg st="6" end="6"/>
                                            </p:txEl>
                                          </p:spTgt>
                                        </p:tgtEl>
                                        <p:attrNameLst>
                                          <p:attrName>style.visibility</p:attrName>
                                        </p:attrNameLst>
                                      </p:cBhvr>
                                      <p:to>
                                        <p:strVal val="visible"/>
                                      </p:to>
                                    </p:set>
                                    <p:animEffect transition="in" filter="blinds(horizontal)">
                                      <p:cBhvr>
                                        <p:cTn id="10" dur="500"/>
                                        <p:tgtEl>
                                          <p:spTgt spid="442371">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2371">
                                            <p:txEl>
                                              <p:pRg st="7" end="7"/>
                                            </p:txEl>
                                          </p:spTgt>
                                        </p:tgtEl>
                                        <p:attrNameLst>
                                          <p:attrName>style.visibility</p:attrName>
                                        </p:attrNameLst>
                                      </p:cBhvr>
                                      <p:to>
                                        <p:strVal val="visible"/>
                                      </p:to>
                                    </p:set>
                                    <p:animEffect transition="in" filter="wipe(up)">
                                      <p:cBhvr>
                                        <p:cTn id="15" dur="500"/>
                                        <p:tgtEl>
                                          <p:spTgt spid="442371">
                                            <p:txEl>
                                              <p:pRg st="7" end="7"/>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42478"/>
                                        </p:tgtEl>
                                        <p:attrNameLst>
                                          <p:attrName>style.visibility</p:attrName>
                                        </p:attrNameLst>
                                      </p:cBhvr>
                                      <p:to>
                                        <p:strVal val="visible"/>
                                      </p:to>
                                    </p:set>
                                    <p:animEffect transition="in" filter="wipe(up)">
                                      <p:cBhvr>
                                        <p:cTn id="18" dur="500"/>
                                        <p:tgtEl>
                                          <p:spTgt spid="4424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442533"/>
                                        </p:tgtEl>
                                        <p:attrNameLst>
                                          <p:attrName>style.visibility</p:attrName>
                                        </p:attrNameLst>
                                      </p:cBhvr>
                                      <p:to>
                                        <p:strVal val="visible"/>
                                      </p:to>
                                    </p:set>
                                    <p:animEffect transition="in" filter="wipe(up)">
                                      <p:cBhvr>
                                        <p:cTn id="25" dur="500"/>
                                        <p:tgtEl>
                                          <p:spTgt spid="442533"/>
                                        </p:tgtEl>
                                      </p:cBhvr>
                                    </p:animEffect>
                                  </p:childTnLst>
                                </p:cTn>
                              </p:par>
                              <p:par>
                                <p:cTn id="26" presetID="22" presetClass="entr" presetSubtype="1" fill="hold" nodeType="withEffect">
                                  <p:stCondLst>
                                    <p:cond delay="0"/>
                                  </p:stCondLst>
                                  <p:childTnLst>
                                    <p:set>
                                      <p:cBhvr>
                                        <p:cTn id="27" dur="1" fill="hold">
                                          <p:stCondLst>
                                            <p:cond delay="0"/>
                                          </p:stCondLst>
                                        </p:cTn>
                                        <p:tgtEl>
                                          <p:spTgt spid="442532"/>
                                        </p:tgtEl>
                                        <p:attrNameLst>
                                          <p:attrName>style.visibility</p:attrName>
                                        </p:attrNameLst>
                                      </p:cBhvr>
                                      <p:to>
                                        <p:strVal val="visible"/>
                                      </p:to>
                                    </p:set>
                                    <p:animEffect transition="in" filter="wipe(up)">
                                      <p:cBhvr>
                                        <p:cTn id="28" dur="500"/>
                                        <p:tgtEl>
                                          <p:spTgt spid="4425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2534"/>
                                        </p:tgtEl>
                                        <p:attrNameLst>
                                          <p:attrName>style.visibility</p:attrName>
                                        </p:attrNameLst>
                                      </p:cBhvr>
                                      <p:to>
                                        <p:strVal val="visible"/>
                                      </p:to>
                                    </p:set>
                                    <p:anim calcmode="lin" valueType="num">
                                      <p:cBhvr additive="base">
                                        <p:cTn id="33" dur="500" fill="hold"/>
                                        <p:tgtEl>
                                          <p:spTgt spid="442534"/>
                                        </p:tgtEl>
                                        <p:attrNameLst>
                                          <p:attrName>ppt_x</p:attrName>
                                        </p:attrNameLst>
                                      </p:cBhvr>
                                      <p:tavLst>
                                        <p:tav tm="0">
                                          <p:val>
                                            <p:strVal val="#ppt_x"/>
                                          </p:val>
                                        </p:tav>
                                        <p:tav tm="100000">
                                          <p:val>
                                            <p:strVal val="#ppt_x"/>
                                          </p:val>
                                        </p:tav>
                                      </p:tavLst>
                                    </p:anim>
                                    <p:anim calcmode="lin" valueType="num">
                                      <p:cBhvr additive="base">
                                        <p:cTn id="34" dur="500" fill="hold"/>
                                        <p:tgtEl>
                                          <p:spTgt spid="44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533" grpId="0"/>
      <p:bldP spid="442534" grpId="0"/>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52923" y="303213"/>
            <a:ext cx="8229600" cy="5473700"/>
          </a:xfrm>
        </p:spPr>
        <p:txBody>
          <a:bodyPr/>
          <a:lstStyle/>
          <a:p>
            <a:pPr eaLnBrk="1" hangingPunct="1"/>
            <a:r>
              <a:rPr lang="zh-CN" altLang="en-US" dirty="0"/>
              <a:t>优先队列式分支限界法求解：</a:t>
            </a:r>
          </a:p>
        </p:txBody>
      </p:sp>
      <p:sp>
        <p:nvSpPr>
          <p:cNvPr id="443491" name="Text Box 99"/>
          <p:cNvSpPr txBox="1">
            <a:spLocks noChangeArrowheads="1"/>
          </p:cNvSpPr>
          <p:nvPr/>
        </p:nvSpPr>
        <p:spPr bwMode="auto">
          <a:xfrm>
            <a:off x="7923213" y="427037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6</a:t>
            </a:r>
          </a:p>
        </p:txBody>
      </p:sp>
      <p:sp>
        <p:nvSpPr>
          <p:cNvPr id="443492" name="Text Box 100"/>
          <p:cNvSpPr txBox="1">
            <a:spLocks noChangeArrowheads="1"/>
          </p:cNvSpPr>
          <p:nvPr/>
        </p:nvSpPr>
        <p:spPr bwMode="auto">
          <a:xfrm>
            <a:off x="7531100" y="308133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003366"/>
                </a:solidFill>
                <a:latin typeface="Times New Roman" panose="02020603050405020304" pitchFamily="18" charset="0"/>
                <a:ea typeface="宋体" panose="02010600030101010101" pitchFamily="2" charset="-122"/>
              </a:rPr>
              <a:t>4</a:t>
            </a:r>
          </a:p>
        </p:txBody>
      </p:sp>
      <p:sp>
        <p:nvSpPr>
          <p:cNvPr id="443493" name="Text Box 101"/>
          <p:cNvSpPr txBox="1">
            <a:spLocks noChangeArrowheads="1"/>
          </p:cNvSpPr>
          <p:nvPr/>
        </p:nvSpPr>
        <p:spPr bwMode="auto">
          <a:xfrm>
            <a:off x="250825" y="337661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s→A</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=20</a:t>
            </a:r>
          </a:p>
        </p:txBody>
      </p:sp>
      <p:sp>
        <p:nvSpPr>
          <p:cNvPr id="443494" name="Line 102"/>
          <p:cNvSpPr>
            <a:spLocks noChangeShapeType="1"/>
          </p:cNvSpPr>
          <p:nvPr/>
        </p:nvSpPr>
        <p:spPr bwMode="auto">
          <a:xfrm flipV="1">
            <a:off x="250825"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5" name="Line 103"/>
          <p:cNvSpPr>
            <a:spLocks noChangeShapeType="1"/>
          </p:cNvSpPr>
          <p:nvPr/>
        </p:nvSpPr>
        <p:spPr bwMode="auto">
          <a:xfrm flipH="1">
            <a:off x="1116013" y="2782888"/>
            <a:ext cx="2747962"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6" name="Line 104"/>
          <p:cNvSpPr>
            <a:spLocks noChangeShapeType="1"/>
          </p:cNvSpPr>
          <p:nvPr/>
        </p:nvSpPr>
        <p:spPr bwMode="auto">
          <a:xfrm>
            <a:off x="4225925" y="2765425"/>
            <a:ext cx="0" cy="604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7" name="Line 105"/>
          <p:cNvSpPr>
            <a:spLocks noChangeShapeType="1"/>
          </p:cNvSpPr>
          <p:nvPr/>
        </p:nvSpPr>
        <p:spPr bwMode="auto">
          <a:xfrm>
            <a:off x="4608513" y="2771775"/>
            <a:ext cx="2730500" cy="587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8" name="Text Box 106"/>
          <p:cNvSpPr txBox="1">
            <a:spLocks noChangeArrowheads="1"/>
          </p:cNvSpPr>
          <p:nvPr/>
        </p:nvSpPr>
        <p:spPr bwMode="auto">
          <a:xfrm>
            <a:off x="309563" y="30797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2</a:t>
            </a:r>
          </a:p>
        </p:txBody>
      </p:sp>
      <p:sp>
        <p:nvSpPr>
          <p:cNvPr id="443499" name="Text Box 107"/>
          <p:cNvSpPr txBox="1">
            <a:spLocks noChangeArrowheads="1"/>
          </p:cNvSpPr>
          <p:nvPr/>
        </p:nvSpPr>
        <p:spPr bwMode="auto">
          <a:xfrm>
            <a:off x="3798888" y="30924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3</a:t>
            </a:r>
          </a:p>
        </p:txBody>
      </p:sp>
      <p:sp>
        <p:nvSpPr>
          <p:cNvPr id="31756" name="Text Box 108"/>
          <p:cNvSpPr txBox="1">
            <a:spLocks noChangeArrowheads="1"/>
          </p:cNvSpPr>
          <p:nvPr/>
        </p:nvSpPr>
        <p:spPr bwMode="auto">
          <a:xfrm>
            <a:off x="3813175" y="186372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1</a:t>
            </a:r>
          </a:p>
        </p:txBody>
      </p:sp>
      <p:sp>
        <p:nvSpPr>
          <p:cNvPr id="31757" name="Text Box 109"/>
          <p:cNvSpPr txBox="1">
            <a:spLocks noChangeArrowheads="1"/>
          </p:cNvSpPr>
          <p:nvPr/>
        </p:nvSpPr>
        <p:spPr bwMode="auto">
          <a:xfrm>
            <a:off x="3767138" y="2141538"/>
            <a:ext cx="968375" cy="633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i="1">
                <a:solidFill>
                  <a:srgbClr val="003366"/>
                </a:solidFill>
                <a:latin typeface="Times New Roman" panose="02020603050405020304" pitchFamily="18" charset="0"/>
                <a:ea typeface="宋体" panose="02010600030101010101" pitchFamily="2" charset="-122"/>
              </a:rPr>
              <a:t>start</a:t>
            </a:r>
            <a:endParaRPr lang="en-US" altLang="zh-CN" sz="2000">
              <a:solidFill>
                <a:srgbClr val="003366"/>
              </a:solidFill>
              <a:latin typeface="Times New Roman" panose="02020603050405020304" pitchFamily="18" charset="0"/>
              <a:ea typeface="宋体" panose="02010600030101010101" pitchFamily="2" charset="-122"/>
            </a:endParaRP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=14</a:t>
            </a:r>
          </a:p>
        </p:txBody>
      </p:sp>
      <p:sp>
        <p:nvSpPr>
          <p:cNvPr id="31758" name="Line 110"/>
          <p:cNvSpPr>
            <a:spLocks noChangeShapeType="1"/>
          </p:cNvSpPr>
          <p:nvPr/>
        </p:nvSpPr>
        <p:spPr bwMode="auto">
          <a:xfrm flipV="1">
            <a:off x="3767138" y="2468563"/>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3" name="Text Box 111"/>
          <p:cNvSpPr txBox="1">
            <a:spLocks noChangeArrowheads="1"/>
          </p:cNvSpPr>
          <p:nvPr/>
        </p:nvSpPr>
        <p:spPr bwMode="auto">
          <a:xfrm>
            <a:off x="3740150" y="3386138"/>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s→B</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=16</a:t>
            </a:r>
          </a:p>
        </p:txBody>
      </p:sp>
      <p:sp>
        <p:nvSpPr>
          <p:cNvPr id="443504" name="Line 112"/>
          <p:cNvSpPr>
            <a:spLocks noChangeShapeType="1"/>
          </p:cNvSpPr>
          <p:nvPr/>
        </p:nvSpPr>
        <p:spPr bwMode="auto">
          <a:xfrm flipV="1">
            <a:off x="3740150" y="3713163"/>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5" name="Text Box 113"/>
          <p:cNvSpPr txBox="1">
            <a:spLocks noChangeArrowheads="1"/>
          </p:cNvSpPr>
          <p:nvPr/>
        </p:nvSpPr>
        <p:spPr bwMode="auto">
          <a:xfrm>
            <a:off x="7161213" y="33766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s→C</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=15</a:t>
            </a:r>
          </a:p>
        </p:txBody>
      </p:sp>
      <p:sp>
        <p:nvSpPr>
          <p:cNvPr id="443506" name="Line 114"/>
          <p:cNvSpPr>
            <a:spLocks noChangeShapeType="1"/>
          </p:cNvSpPr>
          <p:nvPr/>
        </p:nvSpPr>
        <p:spPr bwMode="auto">
          <a:xfrm flipV="1">
            <a:off x="7161213"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7" name="Line 115"/>
          <p:cNvSpPr>
            <a:spLocks noChangeShapeType="1"/>
          </p:cNvSpPr>
          <p:nvPr/>
        </p:nvSpPr>
        <p:spPr bwMode="auto">
          <a:xfrm flipH="1">
            <a:off x="3306763" y="4029075"/>
            <a:ext cx="514350" cy="538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8" name="Line 116"/>
          <p:cNvSpPr>
            <a:spLocks noChangeShapeType="1"/>
          </p:cNvSpPr>
          <p:nvPr/>
        </p:nvSpPr>
        <p:spPr bwMode="auto">
          <a:xfrm flipH="1">
            <a:off x="4213225" y="4027488"/>
            <a:ext cx="0"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9" name="Line 117"/>
          <p:cNvSpPr>
            <a:spLocks noChangeShapeType="1"/>
          </p:cNvSpPr>
          <p:nvPr/>
        </p:nvSpPr>
        <p:spPr bwMode="auto">
          <a:xfrm>
            <a:off x="4605338" y="4024313"/>
            <a:ext cx="458787" cy="554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0" name="Text Box 118"/>
          <p:cNvSpPr txBox="1">
            <a:spLocks noChangeArrowheads="1"/>
          </p:cNvSpPr>
          <p:nvPr/>
        </p:nvSpPr>
        <p:spPr bwMode="auto">
          <a:xfrm>
            <a:off x="785813" y="3095625"/>
            <a:ext cx="2841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443512" name="Text Box 120"/>
          <p:cNvSpPr txBox="1">
            <a:spLocks noChangeArrowheads="1"/>
          </p:cNvSpPr>
          <p:nvPr/>
        </p:nvSpPr>
        <p:spPr bwMode="auto">
          <a:xfrm>
            <a:off x="2582863" y="4281488"/>
            <a:ext cx="2555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7</a:t>
            </a:r>
          </a:p>
        </p:txBody>
      </p:sp>
      <p:sp>
        <p:nvSpPr>
          <p:cNvPr id="443513" name="Text Box 121"/>
          <p:cNvSpPr txBox="1">
            <a:spLocks noChangeArrowheads="1"/>
          </p:cNvSpPr>
          <p:nvPr/>
        </p:nvSpPr>
        <p:spPr bwMode="auto">
          <a:xfrm>
            <a:off x="2509838" y="4576763"/>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B→D</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=18</a:t>
            </a:r>
          </a:p>
        </p:txBody>
      </p:sp>
      <p:sp>
        <p:nvSpPr>
          <p:cNvPr id="443514" name="Line 122"/>
          <p:cNvSpPr>
            <a:spLocks noChangeShapeType="1"/>
          </p:cNvSpPr>
          <p:nvPr/>
        </p:nvSpPr>
        <p:spPr bwMode="auto">
          <a:xfrm flipV="1">
            <a:off x="2509838" y="4903788"/>
            <a:ext cx="9572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5" name="Text Box 123"/>
          <p:cNvSpPr txBox="1">
            <a:spLocks noChangeArrowheads="1"/>
          </p:cNvSpPr>
          <p:nvPr/>
        </p:nvSpPr>
        <p:spPr bwMode="auto">
          <a:xfrm>
            <a:off x="3825875"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8</a:t>
            </a:r>
          </a:p>
        </p:txBody>
      </p:sp>
      <p:sp>
        <p:nvSpPr>
          <p:cNvPr id="443516" name="Text Box 124"/>
          <p:cNvSpPr txBox="1">
            <a:spLocks noChangeArrowheads="1"/>
          </p:cNvSpPr>
          <p:nvPr/>
        </p:nvSpPr>
        <p:spPr bwMode="auto">
          <a:xfrm>
            <a:off x="3752850" y="457676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003366"/>
                </a:solidFill>
                <a:latin typeface="Times New Roman" panose="02020603050405020304" pitchFamily="18" charset="0"/>
                <a:ea typeface="宋体" panose="02010600030101010101" pitchFamily="2" charset="-122"/>
              </a:rPr>
              <a:t>B→E</a:t>
            </a:r>
          </a:p>
          <a:p>
            <a:pPr algn="just"/>
            <a:r>
              <a:rPr lang="en-US" altLang="zh-CN" sz="2000" i="1" dirty="0" err="1">
                <a:solidFill>
                  <a:srgbClr val="003366"/>
                </a:solidFill>
                <a:latin typeface="Times New Roman" panose="02020603050405020304" pitchFamily="18" charset="0"/>
                <a:ea typeface="宋体" panose="02010600030101010101" pitchFamily="2" charset="-122"/>
              </a:rPr>
              <a:t>db</a:t>
            </a:r>
            <a:r>
              <a:rPr lang="en-US" altLang="zh-CN" sz="2000" dirty="0">
                <a:solidFill>
                  <a:srgbClr val="003366"/>
                </a:solidFill>
                <a:latin typeface="Times New Roman" panose="02020603050405020304" pitchFamily="18" charset="0"/>
                <a:ea typeface="宋体" panose="02010600030101010101" pitchFamily="2" charset="-122"/>
              </a:rPr>
              <a:t>=17</a:t>
            </a:r>
          </a:p>
        </p:txBody>
      </p:sp>
      <p:sp>
        <p:nvSpPr>
          <p:cNvPr id="443517" name="Line 125"/>
          <p:cNvSpPr>
            <a:spLocks noChangeShapeType="1"/>
          </p:cNvSpPr>
          <p:nvPr/>
        </p:nvSpPr>
        <p:spPr bwMode="auto">
          <a:xfrm flipV="1">
            <a:off x="3752850"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8" name="Text Box 126"/>
          <p:cNvSpPr txBox="1">
            <a:spLocks noChangeArrowheads="1"/>
          </p:cNvSpPr>
          <p:nvPr/>
        </p:nvSpPr>
        <p:spPr bwMode="auto">
          <a:xfrm>
            <a:off x="5097463" y="429260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9</a:t>
            </a:r>
          </a:p>
        </p:txBody>
      </p:sp>
      <p:sp>
        <p:nvSpPr>
          <p:cNvPr id="443519" name="Text Box 127"/>
          <p:cNvSpPr txBox="1">
            <a:spLocks noChangeArrowheads="1"/>
          </p:cNvSpPr>
          <p:nvPr/>
        </p:nvSpPr>
        <p:spPr bwMode="auto">
          <a:xfrm>
            <a:off x="4970463" y="4587875"/>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B→F</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=18</a:t>
            </a:r>
          </a:p>
        </p:txBody>
      </p:sp>
      <p:sp>
        <p:nvSpPr>
          <p:cNvPr id="443520" name="Line 128"/>
          <p:cNvSpPr>
            <a:spLocks noChangeShapeType="1"/>
          </p:cNvSpPr>
          <p:nvPr/>
        </p:nvSpPr>
        <p:spPr bwMode="auto">
          <a:xfrm flipV="1">
            <a:off x="4970463" y="4914900"/>
            <a:ext cx="958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1" name="Text Box 129"/>
          <p:cNvSpPr txBox="1">
            <a:spLocks noChangeArrowheads="1"/>
          </p:cNvSpPr>
          <p:nvPr/>
        </p:nvSpPr>
        <p:spPr bwMode="auto">
          <a:xfrm>
            <a:off x="6516688"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5</a:t>
            </a:r>
          </a:p>
        </p:txBody>
      </p:sp>
      <p:sp>
        <p:nvSpPr>
          <p:cNvPr id="443522" name="Text Box 130"/>
          <p:cNvSpPr txBox="1">
            <a:spLocks noChangeArrowheads="1"/>
          </p:cNvSpPr>
          <p:nvPr/>
        </p:nvSpPr>
        <p:spPr bwMode="auto">
          <a:xfrm>
            <a:off x="6443663"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C→E</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=16</a:t>
            </a:r>
          </a:p>
        </p:txBody>
      </p:sp>
      <p:sp>
        <p:nvSpPr>
          <p:cNvPr id="443523" name="Line 131"/>
          <p:cNvSpPr>
            <a:spLocks noChangeShapeType="1"/>
          </p:cNvSpPr>
          <p:nvPr/>
        </p:nvSpPr>
        <p:spPr bwMode="auto">
          <a:xfrm flipV="1">
            <a:off x="6443663"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4" name="Line 132"/>
          <p:cNvSpPr>
            <a:spLocks noChangeShapeType="1"/>
          </p:cNvSpPr>
          <p:nvPr/>
        </p:nvSpPr>
        <p:spPr bwMode="auto">
          <a:xfrm flipH="1">
            <a:off x="6931025" y="4017963"/>
            <a:ext cx="323850"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5" name="Line 133"/>
          <p:cNvSpPr>
            <a:spLocks noChangeShapeType="1"/>
          </p:cNvSpPr>
          <p:nvPr/>
        </p:nvSpPr>
        <p:spPr bwMode="auto">
          <a:xfrm>
            <a:off x="7985125" y="4014788"/>
            <a:ext cx="338138"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6" name="Text Box 134"/>
          <p:cNvSpPr txBox="1">
            <a:spLocks noChangeArrowheads="1"/>
          </p:cNvSpPr>
          <p:nvPr/>
        </p:nvSpPr>
        <p:spPr bwMode="auto">
          <a:xfrm>
            <a:off x="7850188"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C→F</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=18</a:t>
            </a:r>
          </a:p>
        </p:txBody>
      </p:sp>
      <p:sp>
        <p:nvSpPr>
          <p:cNvPr id="443527" name="Line 135"/>
          <p:cNvSpPr>
            <a:spLocks noChangeShapeType="1"/>
          </p:cNvSpPr>
          <p:nvPr/>
        </p:nvSpPr>
        <p:spPr bwMode="auto">
          <a:xfrm flipV="1">
            <a:off x="7850188"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8" name="Text Box 136"/>
          <p:cNvSpPr txBox="1">
            <a:spLocks noChangeArrowheads="1"/>
          </p:cNvSpPr>
          <p:nvPr/>
        </p:nvSpPr>
        <p:spPr bwMode="auto">
          <a:xfrm>
            <a:off x="7019925" y="5470525"/>
            <a:ext cx="484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11</a:t>
            </a:r>
          </a:p>
        </p:txBody>
      </p:sp>
      <p:sp>
        <p:nvSpPr>
          <p:cNvPr id="443529" name="Text Box 137"/>
          <p:cNvSpPr txBox="1">
            <a:spLocks noChangeArrowheads="1"/>
          </p:cNvSpPr>
          <p:nvPr/>
        </p:nvSpPr>
        <p:spPr bwMode="auto">
          <a:xfrm>
            <a:off x="5783263" y="5481638"/>
            <a:ext cx="58896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10</a:t>
            </a:r>
          </a:p>
        </p:txBody>
      </p:sp>
      <p:sp>
        <p:nvSpPr>
          <p:cNvPr id="443530" name="Text Box 138"/>
          <p:cNvSpPr txBox="1">
            <a:spLocks noChangeArrowheads="1"/>
          </p:cNvSpPr>
          <p:nvPr/>
        </p:nvSpPr>
        <p:spPr bwMode="auto">
          <a:xfrm>
            <a:off x="5767388"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E→G</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=22</a:t>
            </a:r>
          </a:p>
        </p:txBody>
      </p:sp>
      <p:sp>
        <p:nvSpPr>
          <p:cNvPr id="443531" name="Line 139"/>
          <p:cNvSpPr>
            <a:spLocks noChangeShapeType="1"/>
          </p:cNvSpPr>
          <p:nvPr/>
        </p:nvSpPr>
        <p:spPr bwMode="auto">
          <a:xfrm flipV="1">
            <a:off x="5767388"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2" name="Line 140"/>
          <p:cNvSpPr>
            <a:spLocks noChangeShapeType="1"/>
          </p:cNvSpPr>
          <p:nvPr/>
        </p:nvSpPr>
        <p:spPr bwMode="auto">
          <a:xfrm flipH="1">
            <a:off x="6254750" y="5218113"/>
            <a:ext cx="325438"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3" name="Line 141"/>
          <p:cNvSpPr>
            <a:spLocks noChangeShapeType="1"/>
          </p:cNvSpPr>
          <p:nvPr/>
        </p:nvSpPr>
        <p:spPr bwMode="auto">
          <a:xfrm>
            <a:off x="7310438" y="5214938"/>
            <a:ext cx="336550"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4" name="Text Box 142"/>
          <p:cNvSpPr txBox="1">
            <a:spLocks noChangeArrowheads="1"/>
          </p:cNvSpPr>
          <p:nvPr/>
        </p:nvSpPr>
        <p:spPr bwMode="auto">
          <a:xfrm>
            <a:off x="7173913"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solidFill>
                  <a:srgbClr val="003366"/>
                </a:solidFill>
                <a:latin typeface="Times New Roman" panose="02020603050405020304" pitchFamily="18" charset="0"/>
                <a:ea typeface="宋体" panose="02010600030101010101" pitchFamily="2" charset="-122"/>
              </a:rPr>
              <a:t>E→H</a:t>
            </a:r>
          </a:p>
          <a:p>
            <a:pPr algn="just"/>
            <a:r>
              <a:rPr lang="en-US" altLang="zh-CN" sz="2000" i="1">
                <a:solidFill>
                  <a:srgbClr val="003366"/>
                </a:solidFill>
                <a:latin typeface="Times New Roman" panose="02020603050405020304" pitchFamily="18" charset="0"/>
                <a:ea typeface="宋体" panose="02010600030101010101" pitchFamily="2" charset="-122"/>
              </a:rPr>
              <a:t>db</a:t>
            </a:r>
            <a:r>
              <a:rPr lang="en-US" altLang="zh-CN" sz="2000">
                <a:solidFill>
                  <a:srgbClr val="003366"/>
                </a:solidFill>
                <a:latin typeface="Times New Roman" panose="02020603050405020304" pitchFamily="18" charset="0"/>
                <a:ea typeface="宋体" panose="02010600030101010101" pitchFamily="2" charset="-122"/>
              </a:rPr>
              <a:t>=16</a:t>
            </a:r>
          </a:p>
        </p:txBody>
      </p:sp>
      <p:sp>
        <p:nvSpPr>
          <p:cNvPr id="443535" name="Line 143"/>
          <p:cNvSpPr>
            <a:spLocks noChangeShapeType="1"/>
          </p:cNvSpPr>
          <p:nvPr/>
        </p:nvSpPr>
        <p:spPr bwMode="auto">
          <a:xfrm flipV="1">
            <a:off x="7173913"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6" name="Text Box 144"/>
          <p:cNvSpPr txBox="1">
            <a:spLocks noChangeArrowheads="1"/>
          </p:cNvSpPr>
          <p:nvPr/>
        </p:nvSpPr>
        <p:spPr bwMode="auto">
          <a:xfrm>
            <a:off x="6478588" y="550068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31792" name="Text Box 145"/>
          <p:cNvSpPr txBox="1">
            <a:spLocks noChangeArrowheads="1"/>
          </p:cNvSpPr>
          <p:nvPr/>
        </p:nvSpPr>
        <p:spPr bwMode="auto">
          <a:xfrm>
            <a:off x="250825" y="1693863"/>
            <a:ext cx="277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3366"/>
                </a:solidFill>
                <a:latin typeface="Times New Roman" panose="02020603050405020304" pitchFamily="18" charset="0"/>
                <a:ea typeface="宋体" panose="02010600030101010101" pitchFamily="2" charset="-122"/>
              </a:rPr>
              <a:t>目标函数范围：</a:t>
            </a:r>
            <a:r>
              <a:rPr lang="en-US" altLang="zh-CN" sz="2000" dirty="0">
                <a:solidFill>
                  <a:srgbClr val="003366"/>
                </a:solidFill>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14</a:t>
            </a:r>
            <a:r>
              <a:rPr lang="en-US" altLang="zh-CN" sz="2000" dirty="0">
                <a:solidFill>
                  <a:srgbClr val="003366"/>
                </a:solidFill>
                <a:latin typeface="Times New Roman" panose="02020603050405020304" pitchFamily="18" charset="0"/>
                <a:ea typeface="宋体" panose="02010600030101010101" pitchFamily="2" charset="-122"/>
              </a:rPr>
              <a:t>, 17]</a:t>
            </a:r>
          </a:p>
        </p:txBody>
      </p:sp>
      <p:grpSp>
        <p:nvGrpSpPr>
          <p:cNvPr id="31793" name="Group 146"/>
          <p:cNvGrpSpPr>
            <a:grpSpLocks/>
          </p:cNvGrpSpPr>
          <p:nvPr/>
        </p:nvGrpSpPr>
        <p:grpSpPr bwMode="auto">
          <a:xfrm>
            <a:off x="5038725" y="174874"/>
            <a:ext cx="4105275" cy="1944687"/>
            <a:chOff x="2809" y="6850"/>
            <a:chExt cx="5110" cy="2613"/>
          </a:xfrm>
        </p:grpSpPr>
        <p:sp>
          <p:nvSpPr>
            <p:cNvPr id="31804" name="Oval 147"/>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A</a:t>
              </a:r>
            </a:p>
          </p:txBody>
        </p:sp>
        <p:sp>
          <p:nvSpPr>
            <p:cNvPr id="31805" name="Oval 148"/>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B</a:t>
              </a:r>
            </a:p>
          </p:txBody>
        </p:sp>
        <p:sp>
          <p:nvSpPr>
            <p:cNvPr id="31806" name="Oval 149"/>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s</a:t>
              </a:r>
            </a:p>
          </p:txBody>
        </p:sp>
        <p:sp>
          <p:nvSpPr>
            <p:cNvPr id="31807" name="Oval 150"/>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C</a:t>
              </a:r>
            </a:p>
          </p:txBody>
        </p:sp>
        <p:sp>
          <p:nvSpPr>
            <p:cNvPr id="31808" name="Oval 151"/>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D</a:t>
              </a:r>
            </a:p>
          </p:txBody>
        </p:sp>
        <p:sp>
          <p:nvSpPr>
            <p:cNvPr id="31809" name="Oval 152"/>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E</a:t>
              </a:r>
            </a:p>
          </p:txBody>
        </p:sp>
        <p:sp>
          <p:nvSpPr>
            <p:cNvPr id="31810" name="Oval 153"/>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F</a:t>
              </a:r>
            </a:p>
          </p:txBody>
        </p:sp>
        <p:sp>
          <p:nvSpPr>
            <p:cNvPr id="31811" name="Oval 154"/>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G</a:t>
              </a:r>
            </a:p>
          </p:txBody>
        </p:sp>
        <p:sp>
          <p:nvSpPr>
            <p:cNvPr id="31812" name="Oval 155"/>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H</a:t>
              </a:r>
            </a:p>
          </p:txBody>
        </p:sp>
        <p:sp>
          <p:nvSpPr>
            <p:cNvPr id="31813" name="Oval 156"/>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t</a:t>
              </a:r>
            </a:p>
          </p:txBody>
        </p:sp>
        <p:sp>
          <p:nvSpPr>
            <p:cNvPr id="31814" name="Line 157"/>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5" name="Line 158"/>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6" name="Line 159"/>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7" name="Line 160"/>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8" name="Line 161"/>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9" name="Line 162"/>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0" name="Line 163"/>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1" name="Line 164"/>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2" name="Line 165"/>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3" name="Line 166"/>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4" name="Text Box 167"/>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4</a:t>
              </a:r>
            </a:p>
          </p:txBody>
        </p:sp>
        <p:sp>
          <p:nvSpPr>
            <p:cNvPr id="31825" name="Text Box 168"/>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9</a:t>
              </a:r>
            </a:p>
          </p:txBody>
        </p:sp>
        <p:sp>
          <p:nvSpPr>
            <p:cNvPr id="31826" name="Text Box 169"/>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2</a:t>
              </a:r>
            </a:p>
          </p:txBody>
        </p:sp>
        <p:sp>
          <p:nvSpPr>
            <p:cNvPr id="31827" name="Text Box 170"/>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3</a:t>
              </a:r>
            </a:p>
          </p:txBody>
        </p:sp>
        <p:sp>
          <p:nvSpPr>
            <p:cNvPr id="31828" name="Text Box 171"/>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29" name="Text Box 172"/>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30" name="Text Box 173"/>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31" name="Line 174"/>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2" name="Text Box 175"/>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33" name="Line 176"/>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4" name="Text Box 177"/>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4</a:t>
              </a:r>
            </a:p>
          </p:txBody>
        </p:sp>
        <p:sp>
          <p:nvSpPr>
            <p:cNvPr id="31835" name="Line 178"/>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6" name="Text Box 179"/>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7</a:t>
              </a:r>
            </a:p>
          </p:txBody>
        </p:sp>
        <p:sp>
          <p:nvSpPr>
            <p:cNvPr id="31837" name="Line 180"/>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8" name="Text Box 181"/>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5</a:t>
              </a:r>
            </a:p>
          </p:txBody>
        </p:sp>
        <p:sp>
          <p:nvSpPr>
            <p:cNvPr id="31839" name="Text Box 182"/>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40" name="Line 183"/>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1" name="Line 184"/>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2" name="Text Box 185"/>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8</a:t>
              </a:r>
            </a:p>
          </p:txBody>
        </p:sp>
        <p:sp>
          <p:nvSpPr>
            <p:cNvPr id="31843" name="Text Box 186"/>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44" name="Text Box 187"/>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6</a:t>
              </a:r>
            </a:p>
          </p:txBody>
        </p:sp>
        <p:sp>
          <p:nvSpPr>
            <p:cNvPr id="31845" name="Text Box 188"/>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5</a:t>
              </a:r>
            </a:p>
          </p:txBody>
        </p:sp>
        <p:sp>
          <p:nvSpPr>
            <p:cNvPr id="31846" name="Text Box 189"/>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3</a:t>
              </a:r>
            </a:p>
          </p:txBody>
        </p:sp>
        <p:sp>
          <p:nvSpPr>
            <p:cNvPr id="31847" name="Text Box 190"/>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solidFill>
                    <a:srgbClr val="003366"/>
                  </a:solidFill>
                  <a:latin typeface="Times New Roman" panose="02020603050405020304" pitchFamily="18" charset="0"/>
                  <a:ea typeface="宋体" panose="02010600030101010101" pitchFamily="2" charset="-122"/>
                </a:rPr>
                <a:t>7</a:t>
              </a:r>
            </a:p>
          </p:txBody>
        </p:sp>
        <p:sp>
          <p:nvSpPr>
            <p:cNvPr id="31848" name="Line 191"/>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9" name="Line 192"/>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50" name="Line 193"/>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1" name="Line 194"/>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2" name="Line 195"/>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3" name="Line 196"/>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4" name="Text Box 197"/>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1600">
                <a:solidFill>
                  <a:srgbClr val="003366"/>
                </a:solidFill>
                <a:latin typeface="Times New Roman" panose="02020603050405020304" pitchFamily="18" charset="0"/>
                <a:ea typeface="宋体" panose="02010600030101010101" pitchFamily="2" charset="-122"/>
              </a:endParaRPr>
            </a:p>
          </p:txBody>
        </p:sp>
      </p:grpSp>
      <p:sp>
        <p:nvSpPr>
          <p:cNvPr id="443590" name="Text Box 198"/>
          <p:cNvSpPr txBox="1">
            <a:spLocks noChangeArrowheads="1"/>
          </p:cNvSpPr>
          <p:nvPr/>
        </p:nvSpPr>
        <p:spPr bwMode="auto">
          <a:xfrm>
            <a:off x="1211263" y="25955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PT={4, 3}</a:t>
            </a:r>
          </a:p>
        </p:txBody>
      </p:sp>
      <p:sp>
        <p:nvSpPr>
          <p:cNvPr id="443591" name="Rectangle 199"/>
          <p:cNvSpPr>
            <a:spLocks noChangeArrowheads="1"/>
          </p:cNvSpPr>
          <p:nvPr/>
        </p:nvSpPr>
        <p:spPr bwMode="auto">
          <a:xfrm>
            <a:off x="7169150" y="3363913"/>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2" name="Text Box 200"/>
          <p:cNvSpPr txBox="1">
            <a:spLocks noChangeArrowheads="1"/>
          </p:cNvSpPr>
          <p:nvPr/>
        </p:nvSpPr>
        <p:spPr bwMode="auto">
          <a:xfrm>
            <a:off x="5675313" y="38909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PT={3, 5}</a:t>
            </a:r>
          </a:p>
        </p:txBody>
      </p:sp>
      <p:sp>
        <p:nvSpPr>
          <p:cNvPr id="443593" name="Rectangle 201"/>
          <p:cNvSpPr>
            <a:spLocks noChangeArrowheads="1"/>
          </p:cNvSpPr>
          <p:nvPr/>
        </p:nvSpPr>
        <p:spPr bwMode="auto">
          <a:xfrm>
            <a:off x="3751263" y="3390900"/>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4" name="Text Box 202"/>
          <p:cNvSpPr txBox="1">
            <a:spLocks noChangeArrowheads="1"/>
          </p:cNvSpPr>
          <p:nvPr/>
        </p:nvSpPr>
        <p:spPr bwMode="auto">
          <a:xfrm>
            <a:off x="1547813" y="3927475"/>
            <a:ext cx="13099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 5, 8}</a:t>
            </a:r>
          </a:p>
        </p:txBody>
      </p:sp>
      <p:sp>
        <p:nvSpPr>
          <p:cNvPr id="443595" name="Rectangle 203"/>
          <p:cNvSpPr>
            <a:spLocks noChangeArrowheads="1"/>
          </p:cNvSpPr>
          <p:nvPr/>
        </p:nvSpPr>
        <p:spPr bwMode="auto">
          <a:xfrm>
            <a:off x="6443663" y="4562475"/>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6" name="Text Box 204"/>
          <p:cNvSpPr txBox="1">
            <a:spLocks noChangeArrowheads="1"/>
          </p:cNvSpPr>
          <p:nvPr/>
        </p:nvSpPr>
        <p:spPr bwMode="auto">
          <a:xfrm>
            <a:off x="3438525" y="5764213"/>
            <a:ext cx="1359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PT={11, 8}</a:t>
            </a:r>
          </a:p>
        </p:txBody>
      </p:sp>
      <p:sp>
        <p:nvSpPr>
          <p:cNvPr id="443597" name="Rectangle 205"/>
          <p:cNvSpPr>
            <a:spLocks noChangeArrowheads="1"/>
          </p:cNvSpPr>
          <p:nvPr/>
        </p:nvSpPr>
        <p:spPr bwMode="auto">
          <a:xfrm>
            <a:off x="7173913" y="5767388"/>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solidFill>
                <a:srgbClr val="003366"/>
              </a:solidFill>
            </a:endParaRPr>
          </a:p>
        </p:txBody>
      </p:sp>
      <p:sp>
        <p:nvSpPr>
          <p:cNvPr id="443598" name="Text Box 206"/>
          <p:cNvSpPr txBox="1">
            <a:spLocks noChangeArrowheads="1"/>
          </p:cNvSpPr>
          <p:nvPr/>
        </p:nvSpPr>
        <p:spPr bwMode="auto">
          <a:xfrm>
            <a:off x="633413" y="5980113"/>
            <a:ext cx="2282825" cy="762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200" i="1">
                <a:solidFill>
                  <a:srgbClr val="003366"/>
                </a:solidFill>
                <a:latin typeface="Times New Roman" panose="02020603050405020304" pitchFamily="18" charset="0"/>
                <a:ea typeface="宋体" panose="02010600030101010101" pitchFamily="2" charset="-122"/>
              </a:rPr>
              <a:t>c</a:t>
            </a:r>
            <a:r>
              <a:rPr lang="en-US" altLang="zh-CN" sz="2200">
                <a:solidFill>
                  <a:srgbClr val="003366"/>
                </a:solidFill>
                <a:latin typeface="Times New Roman" panose="02020603050405020304" pitchFamily="18" charset="0"/>
                <a:ea typeface="宋体" panose="02010600030101010101" pitchFamily="2" charset="-122"/>
              </a:rPr>
              <a:t>=16</a:t>
            </a:r>
          </a:p>
          <a:p>
            <a:pPr eaLnBrk="1" hangingPunct="1"/>
            <a:r>
              <a:rPr lang="en-US" altLang="zh-CN" sz="2200">
                <a:solidFill>
                  <a:srgbClr val="003366"/>
                </a:solidFill>
                <a:latin typeface="Times New Roman" panose="02020603050405020304" pitchFamily="18" charset="0"/>
                <a:ea typeface="宋体" panose="02010600030101010101" pitchFamily="2" charset="-122"/>
              </a:rPr>
              <a:t>s→C→E→H→t</a:t>
            </a:r>
          </a:p>
        </p:txBody>
      </p:sp>
      <p:sp>
        <p:nvSpPr>
          <p:cNvPr id="443599" name="Text Box 207"/>
          <p:cNvSpPr txBox="1">
            <a:spLocks noChangeArrowheads="1"/>
          </p:cNvSpPr>
          <p:nvPr/>
        </p:nvSpPr>
        <p:spPr bwMode="auto">
          <a:xfrm>
            <a:off x="87313" y="3963988"/>
            <a:ext cx="14620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3366"/>
                </a:solidFill>
                <a:latin typeface="Times New Roman" panose="02020603050405020304" pitchFamily="18" charset="0"/>
              </a:rPr>
              <a:t>(4+8+(5+3))</a:t>
            </a:r>
          </a:p>
        </p:txBody>
      </p:sp>
      <p:sp>
        <p:nvSpPr>
          <p:cNvPr id="2" name="文本框 1"/>
          <p:cNvSpPr txBox="1"/>
          <p:nvPr/>
        </p:nvSpPr>
        <p:spPr>
          <a:xfrm>
            <a:off x="8348653" y="4184567"/>
            <a:ext cx="522197" cy="369332"/>
          </a:xfrm>
          <a:prstGeom prst="rect">
            <a:avLst/>
          </a:prstGeom>
          <a:noFill/>
        </p:spPr>
        <p:txBody>
          <a:bodyPr wrap="square" rtlCol="0">
            <a:spAutoFit/>
          </a:bodyPr>
          <a:lstStyle/>
          <a:p>
            <a:r>
              <a:rPr lang="en-US" altLang="zh-CN" sz="1800" dirty="0">
                <a:solidFill>
                  <a:srgbClr val="CC0000"/>
                </a:solidFill>
              </a:rPr>
              <a:t>X</a:t>
            </a:r>
            <a:endParaRPr lang="zh-CN" altLang="en-US" sz="1800" dirty="0">
              <a:solidFill>
                <a:srgbClr val="CC0000"/>
              </a:solidFill>
            </a:endParaRPr>
          </a:p>
        </p:txBody>
      </p:sp>
      <p:sp>
        <p:nvSpPr>
          <p:cNvPr id="112" name="文本框 111"/>
          <p:cNvSpPr txBox="1"/>
          <p:nvPr/>
        </p:nvSpPr>
        <p:spPr>
          <a:xfrm>
            <a:off x="2770393" y="4158891"/>
            <a:ext cx="522197" cy="369332"/>
          </a:xfrm>
          <a:prstGeom prst="rect">
            <a:avLst/>
          </a:prstGeom>
          <a:noFill/>
        </p:spPr>
        <p:txBody>
          <a:bodyPr wrap="square" rtlCol="0">
            <a:spAutoFit/>
          </a:bodyPr>
          <a:lstStyle/>
          <a:p>
            <a:r>
              <a:rPr lang="en-US" altLang="zh-CN" sz="1800" dirty="0">
                <a:solidFill>
                  <a:srgbClr val="CC0000"/>
                </a:solidFill>
              </a:rPr>
              <a:t>X</a:t>
            </a:r>
            <a:endParaRPr lang="zh-CN" altLang="en-US" sz="1800" dirty="0">
              <a:solidFill>
                <a:srgbClr val="CC0000"/>
              </a:solidFill>
            </a:endParaRPr>
          </a:p>
        </p:txBody>
      </p:sp>
      <p:sp>
        <p:nvSpPr>
          <p:cNvPr id="113" name="文本框 112"/>
          <p:cNvSpPr txBox="1"/>
          <p:nvPr/>
        </p:nvSpPr>
        <p:spPr>
          <a:xfrm>
            <a:off x="5300126" y="4213781"/>
            <a:ext cx="522197" cy="369332"/>
          </a:xfrm>
          <a:prstGeom prst="rect">
            <a:avLst/>
          </a:prstGeom>
          <a:noFill/>
        </p:spPr>
        <p:txBody>
          <a:bodyPr wrap="square" rtlCol="0">
            <a:spAutoFit/>
          </a:bodyPr>
          <a:lstStyle/>
          <a:p>
            <a:r>
              <a:rPr lang="en-US" altLang="zh-CN" sz="1800" dirty="0">
                <a:solidFill>
                  <a:srgbClr val="CC0000"/>
                </a:solidFill>
              </a:rPr>
              <a:t>X</a:t>
            </a:r>
            <a:endParaRPr lang="zh-CN" altLang="en-US" sz="1800" dirty="0">
              <a:solidFill>
                <a:srgbClr val="CC0000"/>
              </a:solidFill>
            </a:endParaRPr>
          </a:p>
        </p:txBody>
      </p:sp>
    </p:spTree>
    <p:extLst>
      <p:ext uri="{BB962C8B-B14F-4D97-AF65-F5344CB8AC3E}">
        <p14:creationId xmlns:p14="http://schemas.microsoft.com/office/powerpoint/2010/main" val="500460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92"/>
                                        </p:tgtEl>
                                        <p:attrNameLst>
                                          <p:attrName>style.visibility</p:attrName>
                                        </p:attrNameLst>
                                      </p:cBhvr>
                                      <p:to>
                                        <p:strVal val="visible"/>
                                      </p:to>
                                    </p:set>
                                    <p:animEffect transition="in" filter="wipe(up)">
                                      <p:cBhvr>
                                        <p:cTn id="7" dur="500"/>
                                        <p:tgtEl>
                                          <p:spTgt spid="44349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3493"/>
                                        </p:tgtEl>
                                        <p:attrNameLst>
                                          <p:attrName>style.visibility</p:attrName>
                                        </p:attrNameLst>
                                      </p:cBhvr>
                                      <p:to>
                                        <p:strVal val="visible"/>
                                      </p:to>
                                    </p:set>
                                    <p:animEffect transition="in" filter="wipe(up)">
                                      <p:cBhvr>
                                        <p:cTn id="10" dur="500"/>
                                        <p:tgtEl>
                                          <p:spTgt spid="443493"/>
                                        </p:tgtEl>
                                      </p:cBhvr>
                                    </p:animEffect>
                                  </p:childTnLst>
                                </p:cTn>
                              </p:par>
                              <p:par>
                                <p:cTn id="11" presetID="22" presetClass="entr" presetSubtype="1" fill="hold" nodeType="withEffect">
                                  <p:stCondLst>
                                    <p:cond delay="0"/>
                                  </p:stCondLst>
                                  <p:childTnLst>
                                    <p:set>
                                      <p:cBhvr>
                                        <p:cTn id="12" dur="1" fill="hold">
                                          <p:stCondLst>
                                            <p:cond delay="0"/>
                                          </p:stCondLst>
                                        </p:cTn>
                                        <p:tgtEl>
                                          <p:spTgt spid="443494"/>
                                        </p:tgtEl>
                                        <p:attrNameLst>
                                          <p:attrName>style.visibility</p:attrName>
                                        </p:attrNameLst>
                                      </p:cBhvr>
                                      <p:to>
                                        <p:strVal val="visible"/>
                                      </p:to>
                                    </p:set>
                                    <p:animEffect transition="in" filter="wipe(up)">
                                      <p:cBhvr>
                                        <p:cTn id="13" dur="500"/>
                                        <p:tgtEl>
                                          <p:spTgt spid="443494"/>
                                        </p:tgtEl>
                                      </p:cBhvr>
                                    </p:animEffect>
                                  </p:childTnLst>
                                </p:cTn>
                              </p:par>
                              <p:par>
                                <p:cTn id="14" presetID="22" presetClass="entr" presetSubtype="1" fill="hold" nodeType="withEffect">
                                  <p:stCondLst>
                                    <p:cond delay="0"/>
                                  </p:stCondLst>
                                  <p:childTnLst>
                                    <p:set>
                                      <p:cBhvr>
                                        <p:cTn id="15" dur="1" fill="hold">
                                          <p:stCondLst>
                                            <p:cond delay="0"/>
                                          </p:stCondLst>
                                        </p:cTn>
                                        <p:tgtEl>
                                          <p:spTgt spid="443495"/>
                                        </p:tgtEl>
                                        <p:attrNameLst>
                                          <p:attrName>style.visibility</p:attrName>
                                        </p:attrNameLst>
                                      </p:cBhvr>
                                      <p:to>
                                        <p:strVal val="visible"/>
                                      </p:to>
                                    </p:set>
                                    <p:animEffect transition="in" filter="wipe(up)">
                                      <p:cBhvr>
                                        <p:cTn id="16" dur="500"/>
                                        <p:tgtEl>
                                          <p:spTgt spid="443495"/>
                                        </p:tgtEl>
                                      </p:cBhvr>
                                    </p:animEffect>
                                  </p:childTnLst>
                                </p:cTn>
                              </p:par>
                              <p:par>
                                <p:cTn id="17" presetID="22" presetClass="entr" presetSubtype="1" fill="hold" nodeType="withEffect">
                                  <p:stCondLst>
                                    <p:cond delay="0"/>
                                  </p:stCondLst>
                                  <p:childTnLst>
                                    <p:set>
                                      <p:cBhvr>
                                        <p:cTn id="18" dur="1" fill="hold">
                                          <p:stCondLst>
                                            <p:cond delay="0"/>
                                          </p:stCondLst>
                                        </p:cTn>
                                        <p:tgtEl>
                                          <p:spTgt spid="443496"/>
                                        </p:tgtEl>
                                        <p:attrNameLst>
                                          <p:attrName>style.visibility</p:attrName>
                                        </p:attrNameLst>
                                      </p:cBhvr>
                                      <p:to>
                                        <p:strVal val="visible"/>
                                      </p:to>
                                    </p:set>
                                    <p:animEffect transition="in" filter="wipe(up)">
                                      <p:cBhvr>
                                        <p:cTn id="19" dur="500"/>
                                        <p:tgtEl>
                                          <p:spTgt spid="443496"/>
                                        </p:tgtEl>
                                      </p:cBhvr>
                                    </p:animEffect>
                                  </p:childTnLst>
                                </p:cTn>
                              </p:par>
                              <p:par>
                                <p:cTn id="20" presetID="22" presetClass="entr" presetSubtype="1" fill="hold" nodeType="withEffect">
                                  <p:stCondLst>
                                    <p:cond delay="0"/>
                                  </p:stCondLst>
                                  <p:childTnLst>
                                    <p:set>
                                      <p:cBhvr>
                                        <p:cTn id="21" dur="1" fill="hold">
                                          <p:stCondLst>
                                            <p:cond delay="0"/>
                                          </p:stCondLst>
                                        </p:cTn>
                                        <p:tgtEl>
                                          <p:spTgt spid="443497"/>
                                        </p:tgtEl>
                                        <p:attrNameLst>
                                          <p:attrName>style.visibility</p:attrName>
                                        </p:attrNameLst>
                                      </p:cBhvr>
                                      <p:to>
                                        <p:strVal val="visible"/>
                                      </p:to>
                                    </p:set>
                                    <p:animEffect transition="in" filter="wipe(up)">
                                      <p:cBhvr>
                                        <p:cTn id="22" dur="500"/>
                                        <p:tgtEl>
                                          <p:spTgt spid="4434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43498"/>
                                        </p:tgtEl>
                                        <p:attrNameLst>
                                          <p:attrName>style.visibility</p:attrName>
                                        </p:attrNameLst>
                                      </p:cBhvr>
                                      <p:to>
                                        <p:strVal val="visible"/>
                                      </p:to>
                                    </p:set>
                                    <p:animEffect transition="in" filter="wipe(up)">
                                      <p:cBhvr>
                                        <p:cTn id="25" dur="500"/>
                                        <p:tgtEl>
                                          <p:spTgt spid="44349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3499"/>
                                        </p:tgtEl>
                                        <p:attrNameLst>
                                          <p:attrName>style.visibility</p:attrName>
                                        </p:attrNameLst>
                                      </p:cBhvr>
                                      <p:to>
                                        <p:strVal val="visible"/>
                                      </p:to>
                                    </p:set>
                                    <p:animEffect transition="in" filter="wipe(up)">
                                      <p:cBhvr>
                                        <p:cTn id="28" dur="500"/>
                                        <p:tgtEl>
                                          <p:spTgt spid="44349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43503"/>
                                        </p:tgtEl>
                                        <p:attrNameLst>
                                          <p:attrName>style.visibility</p:attrName>
                                        </p:attrNameLst>
                                      </p:cBhvr>
                                      <p:to>
                                        <p:strVal val="visible"/>
                                      </p:to>
                                    </p:set>
                                    <p:animEffect transition="in" filter="wipe(up)">
                                      <p:cBhvr>
                                        <p:cTn id="31" dur="500"/>
                                        <p:tgtEl>
                                          <p:spTgt spid="443503"/>
                                        </p:tgtEl>
                                      </p:cBhvr>
                                    </p:animEffect>
                                  </p:childTnLst>
                                </p:cTn>
                              </p:par>
                              <p:par>
                                <p:cTn id="32" presetID="22" presetClass="entr" presetSubtype="1" fill="hold" nodeType="withEffect">
                                  <p:stCondLst>
                                    <p:cond delay="0"/>
                                  </p:stCondLst>
                                  <p:childTnLst>
                                    <p:set>
                                      <p:cBhvr>
                                        <p:cTn id="33" dur="1" fill="hold">
                                          <p:stCondLst>
                                            <p:cond delay="0"/>
                                          </p:stCondLst>
                                        </p:cTn>
                                        <p:tgtEl>
                                          <p:spTgt spid="443504"/>
                                        </p:tgtEl>
                                        <p:attrNameLst>
                                          <p:attrName>style.visibility</p:attrName>
                                        </p:attrNameLst>
                                      </p:cBhvr>
                                      <p:to>
                                        <p:strVal val="visible"/>
                                      </p:to>
                                    </p:set>
                                    <p:animEffect transition="in" filter="wipe(up)">
                                      <p:cBhvr>
                                        <p:cTn id="34" dur="500"/>
                                        <p:tgtEl>
                                          <p:spTgt spid="44350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43505"/>
                                        </p:tgtEl>
                                        <p:attrNameLst>
                                          <p:attrName>style.visibility</p:attrName>
                                        </p:attrNameLst>
                                      </p:cBhvr>
                                      <p:to>
                                        <p:strVal val="visible"/>
                                      </p:to>
                                    </p:set>
                                    <p:animEffect transition="in" filter="wipe(up)">
                                      <p:cBhvr>
                                        <p:cTn id="37" dur="500"/>
                                        <p:tgtEl>
                                          <p:spTgt spid="443505"/>
                                        </p:tgtEl>
                                      </p:cBhvr>
                                    </p:animEffect>
                                  </p:childTnLst>
                                </p:cTn>
                              </p:par>
                              <p:par>
                                <p:cTn id="38" presetID="22" presetClass="entr" presetSubtype="1" fill="hold" nodeType="withEffect">
                                  <p:stCondLst>
                                    <p:cond delay="0"/>
                                  </p:stCondLst>
                                  <p:childTnLst>
                                    <p:set>
                                      <p:cBhvr>
                                        <p:cTn id="39" dur="1" fill="hold">
                                          <p:stCondLst>
                                            <p:cond delay="0"/>
                                          </p:stCondLst>
                                        </p:cTn>
                                        <p:tgtEl>
                                          <p:spTgt spid="443506"/>
                                        </p:tgtEl>
                                        <p:attrNameLst>
                                          <p:attrName>style.visibility</p:attrName>
                                        </p:attrNameLst>
                                      </p:cBhvr>
                                      <p:to>
                                        <p:strVal val="visible"/>
                                      </p:to>
                                    </p:set>
                                    <p:animEffect transition="in" filter="wipe(up)">
                                      <p:cBhvr>
                                        <p:cTn id="40" dur="500"/>
                                        <p:tgtEl>
                                          <p:spTgt spid="4435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359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3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43590"/>
                                        </p:tgtEl>
                                        <p:attrNameLst>
                                          <p:attrName>style.visibility</p:attrName>
                                        </p:attrNameLst>
                                      </p:cBhvr>
                                      <p:to>
                                        <p:strVal val="visible"/>
                                      </p:to>
                                    </p:set>
                                    <p:anim calcmode="lin" valueType="num">
                                      <p:cBhvr additive="base">
                                        <p:cTn id="53" dur="500" fill="hold"/>
                                        <p:tgtEl>
                                          <p:spTgt spid="443590"/>
                                        </p:tgtEl>
                                        <p:attrNameLst>
                                          <p:attrName>ppt_x</p:attrName>
                                        </p:attrNameLst>
                                      </p:cBhvr>
                                      <p:tavLst>
                                        <p:tav tm="0">
                                          <p:val>
                                            <p:strVal val="0-#ppt_w/2"/>
                                          </p:val>
                                        </p:tav>
                                        <p:tav tm="100000">
                                          <p:val>
                                            <p:strVal val="#ppt_x"/>
                                          </p:val>
                                        </p:tav>
                                      </p:tavLst>
                                    </p:anim>
                                    <p:anim calcmode="lin" valueType="num">
                                      <p:cBhvr additive="base">
                                        <p:cTn id="54" dur="500" fill="hold"/>
                                        <p:tgtEl>
                                          <p:spTgt spid="44359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443591"/>
                                        </p:tgtEl>
                                        <p:attrNameLst>
                                          <p:attrName>style.visibility</p:attrName>
                                        </p:attrNameLst>
                                      </p:cBhvr>
                                      <p:to>
                                        <p:strVal val="visible"/>
                                      </p:to>
                                    </p:set>
                                    <p:animEffect transition="in" filter="diamond(out)">
                                      <p:cBhvr>
                                        <p:cTn id="59" dur="500"/>
                                        <p:tgtEl>
                                          <p:spTgt spid="4435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43491"/>
                                        </p:tgtEl>
                                        <p:attrNameLst>
                                          <p:attrName>style.visibility</p:attrName>
                                        </p:attrNameLst>
                                      </p:cBhvr>
                                      <p:to>
                                        <p:strVal val="visible"/>
                                      </p:to>
                                    </p:set>
                                    <p:animEffect transition="in" filter="wipe(up)">
                                      <p:cBhvr>
                                        <p:cTn id="64" dur="500"/>
                                        <p:tgtEl>
                                          <p:spTgt spid="44349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43521"/>
                                        </p:tgtEl>
                                        <p:attrNameLst>
                                          <p:attrName>style.visibility</p:attrName>
                                        </p:attrNameLst>
                                      </p:cBhvr>
                                      <p:to>
                                        <p:strVal val="visible"/>
                                      </p:to>
                                    </p:set>
                                    <p:animEffect transition="in" filter="wipe(up)">
                                      <p:cBhvr>
                                        <p:cTn id="67" dur="500"/>
                                        <p:tgtEl>
                                          <p:spTgt spid="44352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43522"/>
                                        </p:tgtEl>
                                        <p:attrNameLst>
                                          <p:attrName>style.visibility</p:attrName>
                                        </p:attrNameLst>
                                      </p:cBhvr>
                                      <p:to>
                                        <p:strVal val="visible"/>
                                      </p:to>
                                    </p:set>
                                    <p:animEffect transition="in" filter="wipe(up)">
                                      <p:cBhvr>
                                        <p:cTn id="70" dur="500"/>
                                        <p:tgtEl>
                                          <p:spTgt spid="443522"/>
                                        </p:tgtEl>
                                      </p:cBhvr>
                                    </p:animEffect>
                                  </p:childTnLst>
                                </p:cTn>
                              </p:par>
                              <p:par>
                                <p:cTn id="71" presetID="22" presetClass="entr" presetSubtype="1" fill="hold" nodeType="withEffect">
                                  <p:stCondLst>
                                    <p:cond delay="0"/>
                                  </p:stCondLst>
                                  <p:childTnLst>
                                    <p:set>
                                      <p:cBhvr>
                                        <p:cTn id="72" dur="1" fill="hold">
                                          <p:stCondLst>
                                            <p:cond delay="0"/>
                                          </p:stCondLst>
                                        </p:cTn>
                                        <p:tgtEl>
                                          <p:spTgt spid="443523"/>
                                        </p:tgtEl>
                                        <p:attrNameLst>
                                          <p:attrName>style.visibility</p:attrName>
                                        </p:attrNameLst>
                                      </p:cBhvr>
                                      <p:to>
                                        <p:strVal val="visible"/>
                                      </p:to>
                                    </p:set>
                                    <p:animEffect transition="in" filter="wipe(up)">
                                      <p:cBhvr>
                                        <p:cTn id="73" dur="500"/>
                                        <p:tgtEl>
                                          <p:spTgt spid="443523"/>
                                        </p:tgtEl>
                                      </p:cBhvr>
                                    </p:animEffect>
                                  </p:childTnLst>
                                </p:cTn>
                              </p:par>
                              <p:par>
                                <p:cTn id="74" presetID="22" presetClass="entr" presetSubtype="1" fill="hold" nodeType="withEffect">
                                  <p:stCondLst>
                                    <p:cond delay="0"/>
                                  </p:stCondLst>
                                  <p:childTnLst>
                                    <p:set>
                                      <p:cBhvr>
                                        <p:cTn id="75" dur="1" fill="hold">
                                          <p:stCondLst>
                                            <p:cond delay="0"/>
                                          </p:stCondLst>
                                        </p:cTn>
                                        <p:tgtEl>
                                          <p:spTgt spid="443524"/>
                                        </p:tgtEl>
                                        <p:attrNameLst>
                                          <p:attrName>style.visibility</p:attrName>
                                        </p:attrNameLst>
                                      </p:cBhvr>
                                      <p:to>
                                        <p:strVal val="visible"/>
                                      </p:to>
                                    </p:set>
                                    <p:animEffect transition="in" filter="wipe(up)">
                                      <p:cBhvr>
                                        <p:cTn id="76" dur="500"/>
                                        <p:tgtEl>
                                          <p:spTgt spid="443524"/>
                                        </p:tgtEl>
                                      </p:cBhvr>
                                    </p:animEffect>
                                  </p:childTnLst>
                                </p:cTn>
                              </p:par>
                              <p:par>
                                <p:cTn id="77" presetID="22" presetClass="entr" presetSubtype="1" fill="hold" nodeType="withEffect">
                                  <p:stCondLst>
                                    <p:cond delay="0"/>
                                  </p:stCondLst>
                                  <p:childTnLst>
                                    <p:set>
                                      <p:cBhvr>
                                        <p:cTn id="78" dur="1" fill="hold">
                                          <p:stCondLst>
                                            <p:cond delay="0"/>
                                          </p:stCondLst>
                                        </p:cTn>
                                        <p:tgtEl>
                                          <p:spTgt spid="443525"/>
                                        </p:tgtEl>
                                        <p:attrNameLst>
                                          <p:attrName>style.visibility</p:attrName>
                                        </p:attrNameLst>
                                      </p:cBhvr>
                                      <p:to>
                                        <p:strVal val="visible"/>
                                      </p:to>
                                    </p:set>
                                    <p:animEffect transition="in" filter="wipe(up)">
                                      <p:cBhvr>
                                        <p:cTn id="79" dur="500"/>
                                        <p:tgtEl>
                                          <p:spTgt spid="443525"/>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443526"/>
                                        </p:tgtEl>
                                        <p:attrNameLst>
                                          <p:attrName>style.visibility</p:attrName>
                                        </p:attrNameLst>
                                      </p:cBhvr>
                                      <p:to>
                                        <p:strVal val="visible"/>
                                      </p:to>
                                    </p:set>
                                    <p:animEffect transition="in" filter="wipe(up)">
                                      <p:cBhvr>
                                        <p:cTn id="82" dur="500"/>
                                        <p:tgtEl>
                                          <p:spTgt spid="443526"/>
                                        </p:tgtEl>
                                      </p:cBhvr>
                                    </p:animEffect>
                                  </p:childTnLst>
                                </p:cTn>
                              </p:par>
                              <p:par>
                                <p:cTn id="83" presetID="22" presetClass="entr" presetSubtype="1" fill="hold" nodeType="withEffect">
                                  <p:stCondLst>
                                    <p:cond delay="0"/>
                                  </p:stCondLst>
                                  <p:childTnLst>
                                    <p:set>
                                      <p:cBhvr>
                                        <p:cTn id="84" dur="1" fill="hold">
                                          <p:stCondLst>
                                            <p:cond delay="0"/>
                                          </p:stCondLst>
                                        </p:cTn>
                                        <p:tgtEl>
                                          <p:spTgt spid="443527"/>
                                        </p:tgtEl>
                                        <p:attrNameLst>
                                          <p:attrName>style.visibility</p:attrName>
                                        </p:attrNameLst>
                                      </p:cBhvr>
                                      <p:to>
                                        <p:strVal val="visible"/>
                                      </p:to>
                                    </p:set>
                                    <p:animEffect transition="in" filter="wipe(up)">
                                      <p:cBhvr>
                                        <p:cTn id="85" dur="500"/>
                                        <p:tgtEl>
                                          <p:spTgt spid="4435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443592"/>
                                        </p:tgtEl>
                                        <p:attrNameLst>
                                          <p:attrName>style.visibility</p:attrName>
                                        </p:attrNameLst>
                                      </p:cBhvr>
                                      <p:to>
                                        <p:strVal val="visible"/>
                                      </p:to>
                                    </p:set>
                                    <p:anim calcmode="lin" valueType="num">
                                      <p:cBhvr additive="base">
                                        <p:cTn id="94" dur="500" fill="hold"/>
                                        <p:tgtEl>
                                          <p:spTgt spid="443592"/>
                                        </p:tgtEl>
                                        <p:attrNameLst>
                                          <p:attrName>ppt_x</p:attrName>
                                        </p:attrNameLst>
                                      </p:cBhvr>
                                      <p:tavLst>
                                        <p:tav tm="0">
                                          <p:val>
                                            <p:strVal val="1+#ppt_w/2"/>
                                          </p:val>
                                        </p:tav>
                                        <p:tav tm="100000">
                                          <p:val>
                                            <p:strVal val="#ppt_x"/>
                                          </p:val>
                                        </p:tav>
                                      </p:tavLst>
                                    </p:anim>
                                    <p:anim calcmode="lin" valueType="num">
                                      <p:cBhvr additive="base">
                                        <p:cTn id="95" dur="500" fill="hold"/>
                                        <p:tgtEl>
                                          <p:spTgt spid="44359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8" presetClass="entr" presetSubtype="32" fill="hold" grpId="0" nodeType="clickEffect">
                                  <p:stCondLst>
                                    <p:cond delay="0"/>
                                  </p:stCondLst>
                                  <p:childTnLst>
                                    <p:set>
                                      <p:cBhvr>
                                        <p:cTn id="99" dur="1" fill="hold">
                                          <p:stCondLst>
                                            <p:cond delay="0"/>
                                          </p:stCondLst>
                                        </p:cTn>
                                        <p:tgtEl>
                                          <p:spTgt spid="443593"/>
                                        </p:tgtEl>
                                        <p:attrNameLst>
                                          <p:attrName>style.visibility</p:attrName>
                                        </p:attrNameLst>
                                      </p:cBhvr>
                                      <p:to>
                                        <p:strVal val="visible"/>
                                      </p:to>
                                    </p:set>
                                    <p:animEffect transition="in" filter="diamond(out)">
                                      <p:cBhvr>
                                        <p:cTn id="100" dur="500"/>
                                        <p:tgtEl>
                                          <p:spTgt spid="4435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443507"/>
                                        </p:tgtEl>
                                        <p:attrNameLst>
                                          <p:attrName>style.visibility</p:attrName>
                                        </p:attrNameLst>
                                      </p:cBhvr>
                                      <p:to>
                                        <p:strVal val="visible"/>
                                      </p:to>
                                    </p:set>
                                    <p:animEffect transition="in" filter="wipe(up)">
                                      <p:cBhvr>
                                        <p:cTn id="105" dur="500"/>
                                        <p:tgtEl>
                                          <p:spTgt spid="443507"/>
                                        </p:tgtEl>
                                      </p:cBhvr>
                                    </p:animEffect>
                                  </p:childTnLst>
                                </p:cTn>
                              </p:par>
                              <p:par>
                                <p:cTn id="106" presetID="22" presetClass="entr" presetSubtype="1" fill="hold" nodeType="withEffect">
                                  <p:stCondLst>
                                    <p:cond delay="0"/>
                                  </p:stCondLst>
                                  <p:childTnLst>
                                    <p:set>
                                      <p:cBhvr>
                                        <p:cTn id="107" dur="1" fill="hold">
                                          <p:stCondLst>
                                            <p:cond delay="0"/>
                                          </p:stCondLst>
                                        </p:cTn>
                                        <p:tgtEl>
                                          <p:spTgt spid="443508"/>
                                        </p:tgtEl>
                                        <p:attrNameLst>
                                          <p:attrName>style.visibility</p:attrName>
                                        </p:attrNameLst>
                                      </p:cBhvr>
                                      <p:to>
                                        <p:strVal val="visible"/>
                                      </p:to>
                                    </p:set>
                                    <p:animEffect transition="in" filter="wipe(up)">
                                      <p:cBhvr>
                                        <p:cTn id="108" dur="500"/>
                                        <p:tgtEl>
                                          <p:spTgt spid="443508"/>
                                        </p:tgtEl>
                                      </p:cBhvr>
                                    </p:animEffect>
                                  </p:childTnLst>
                                </p:cTn>
                              </p:par>
                              <p:par>
                                <p:cTn id="109" presetID="22" presetClass="entr" presetSubtype="1" fill="hold" nodeType="withEffect">
                                  <p:stCondLst>
                                    <p:cond delay="0"/>
                                  </p:stCondLst>
                                  <p:childTnLst>
                                    <p:set>
                                      <p:cBhvr>
                                        <p:cTn id="110" dur="1" fill="hold">
                                          <p:stCondLst>
                                            <p:cond delay="0"/>
                                          </p:stCondLst>
                                        </p:cTn>
                                        <p:tgtEl>
                                          <p:spTgt spid="443509"/>
                                        </p:tgtEl>
                                        <p:attrNameLst>
                                          <p:attrName>style.visibility</p:attrName>
                                        </p:attrNameLst>
                                      </p:cBhvr>
                                      <p:to>
                                        <p:strVal val="visible"/>
                                      </p:to>
                                    </p:set>
                                    <p:animEffect transition="in" filter="wipe(up)">
                                      <p:cBhvr>
                                        <p:cTn id="111" dur="500"/>
                                        <p:tgtEl>
                                          <p:spTgt spid="44350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43512"/>
                                        </p:tgtEl>
                                        <p:attrNameLst>
                                          <p:attrName>style.visibility</p:attrName>
                                        </p:attrNameLst>
                                      </p:cBhvr>
                                      <p:to>
                                        <p:strVal val="visible"/>
                                      </p:to>
                                    </p:set>
                                    <p:animEffect transition="in" filter="wipe(up)">
                                      <p:cBhvr>
                                        <p:cTn id="114" dur="500"/>
                                        <p:tgtEl>
                                          <p:spTgt spid="4435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43513"/>
                                        </p:tgtEl>
                                        <p:attrNameLst>
                                          <p:attrName>style.visibility</p:attrName>
                                        </p:attrNameLst>
                                      </p:cBhvr>
                                      <p:to>
                                        <p:strVal val="visible"/>
                                      </p:to>
                                    </p:set>
                                    <p:animEffect transition="in" filter="wipe(up)">
                                      <p:cBhvr>
                                        <p:cTn id="117" dur="500"/>
                                        <p:tgtEl>
                                          <p:spTgt spid="443513"/>
                                        </p:tgtEl>
                                      </p:cBhvr>
                                    </p:animEffect>
                                  </p:childTnLst>
                                </p:cTn>
                              </p:par>
                              <p:par>
                                <p:cTn id="118" presetID="22" presetClass="entr" presetSubtype="1" fill="hold" nodeType="withEffect">
                                  <p:stCondLst>
                                    <p:cond delay="0"/>
                                  </p:stCondLst>
                                  <p:childTnLst>
                                    <p:set>
                                      <p:cBhvr>
                                        <p:cTn id="119" dur="1" fill="hold">
                                          <p:stCondLst>
                                            <p:cond delay="0"/>
                                          </p:stCondLst>
                                        </p:cTn>
                                        <p:tgtEl>
                                          <p:spTgt spid="443514"/>
                                        </p:tgtEl>
                                        <p:attrNameLst>
                                          <p:attrName>style.visibility</p:attrName>
                                        </p:attrNameLst>
                                      </p:cBhvr>
                                      <p:to>
                                        <p:strVal val="visible"/>
                                      </p:to>
                                    </p:set>
                                    <p:animEffect transition="in" filter="wipe(up)">
                                      <p:cBhvr>
                                        <p:cTn id="120" dur="500"/>
                                        <p:tgtEl>
                                          <p:spTgt spid="443514"/>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443515"/>
                                        </p:tgtEl>
                                        <p:attrNameLst>
                                          <p:attrName>style.visibility</p:attrName>
                                        </p:attrNameLst>
                                      </p:cBhvr>
                                      <p:to>
                                        <p:strVal val="visible"/>
                                      </p:to>
                                    </p:set>
                                    <p:animEffect transition="in" filter="wipe(up)">
                                      <p:cBhvr>
                                        <p:cTn id="123" dur="500"/>
                                        <p:tgtEl>
                                          <p:spTgt spid="443515"/>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443516"/>
                                        </p:tgtEl>
                                        <p:attrNameLst>
                                          <p:attrName>style.visibility</p:attrName>
                                        </p:attrNameLst>
                                      </p:cBhvr>
                                      <p:to>
                                        <p:strVal val="visible"/>
                                      </p:to>
                                    </p:set>
                                    <p:animEffect transition="in" filter="wipe(up)">
                                      <p:cBhvr>
                                        <p:cTn id="126" dur="500"/>
                                        <p:tgtEl>
                                          <p:spTgt spid="443516"/>
                                        </p:tgtEl>
                                      </p:cBhvr>
                                    </p:animEffect>
                                  </p:childTnLst>
                                </p:cTn>
                              </p:par>
                              <p:par>
                                <p:cTn id="127" presetID="22" presetClass="entr" presetSubtype="1" fill="hold" nodeType="withEffect">
                                  <p:stCondLst>
                                    <p:cond delay="0"/>
                                  </p:stCondLst>
                                  <p:childTnLst>
                                    <p:set>
                                      <p:cBhvr>
                                        <p:cTn id="128" dur="1" fill="hold">
                                          <p:stCondLst>
                                            <p:cond delay="0"/>
                                          </p:stCondLst>
                                        </p:cTn>
                                        <p:tgtEl>
                                          <p:spTgt spid="443517"/>
                                        </p:tgtEl>
                                        <p:attrNameLst>
                                          <p:attrName>style.visibility</p:attrName>
                                        </p:attrNameLst>
                                      </p:cBhvr>
                                      <p:to>
                                        <p:strVal val="visible"/>
                                      </p:to>
                                    </p:set>
                                    <p:animEffect transition="in" filter="wipe(up)">
                                      <p:cBhvr>
                                        <p:cTn id="129" dur="500"/>
                                        <p:tgtEl>
                                          <p:spTgt spid="443517"/>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443518"/>
                                        </p:tgtEl>
                                        <p:attrNameLst>
                                          <p:attrName>style.visibility</p:attrName>
                                        </p:attrNameLst>
                                      </p:cBhvr>
                                      <p:to>
                                        <p:strVal val="visible"/>
                                      </p:to>
                                    </p:set>
                                    <p:animEffect transition="in" filter="wipe(up)">
                                      <p:cBhvr>
                                        <p:cTn id="132" dur="500"/>
                                        <p:tgtEl>
                                          <p:spTgt spid="443518"/>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443519"/>
                                        </p:tgtEl>
                                        <p:attrNameLst>
                                          <p:attrName>style.visibility</p:attrName>
                                        </p:attrNameLst>
                                      </p:cBhvr>
                                      <p:to>
                                        <p:strVal val="visible"/>
                                      </p:to>
                                    </p:set>
                                    <p:animEffect transition="in" filter="wipe(up)">
                                      <p:cBhvr>
                                        <p:cTn id="135" dur="500"/>
                                        <p:tgtEl>
                                          <p:spTgt spid="443519"/>
                                        </p:tgtEl>
                                      </p:cBhvr>
                                    </p:animEffect>
                                  </p:childTnLst>
                                </p:cTn>
                              </p:par>
                              <p:par>
                                <p:cTn id="136" presetID="22" presetClass="entr" presetSubtype="1" fill="hold" nodeType="withEffect">
                                  <p:stCondLst>
                                    <p:cond delay="0"/>
                                  </p:stCondLst>
                                  <p:childTnLst>
                                    <p:set>
                                      <p:cBhvr>
                                        <p:cTn id="137" dur="1" fill="hold">
                                          <p:stCondLst>
                                            <p:cond delay="0"/>
                                          </p:stCondLst>
                                        </p:cTn>
                                        <p:tgtEl>
                                          <p:spTgt spid="443520"/>
                                        </p:tgtEl>
                                        <p:attrNameLst>
                                          <p:attrName>style.visibility</p:attrName>
                                        </p:attrNameLst>
                                      </p:cBhvr>
                                      <p:to>
                                        <p:strVal val="visible"/>
                                      </p:to>
                                    </p:set>
                                    <p:animEffect transition="in" filter="wipe(up)">
                                      <p:cBhvr>
                                        <p:cTn id="138" dur="500"/>
                                        <p:tgtEl>
                                          <p:spTgt spid="44352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443594"/>
                                        </p:tgtEl>
                                        <p:attrNameLst>
                                          <p:attrName>style.visibility</p:attrName>
                                        </p:attrNameLst>
                                      </p:cBhvr>
                                      <p:to>
                                        <p:strVal val="visible"/>
                                      </p:to>
                                    </p:set>
                                    <p:anim calcmode="lin" valueType="num">
                                      <p:cBhvr additive="base">
                                        <p:cTn id="151" dur="500" fill="hold"/>
                                        <p:tgtEl>
                                          <p:spTgt spid="443594"/>
                                        </p:tgtEl>
                                        <p:attrNameLst>
                                          <p:attrName>ppt_x</p:attrName>
                                        </p:attrNameLst>
                                      </p:cBhvr>
                                      <p:tavLst>
                                        <p:tav tm="0">
                                          <p:val>
                                            <p:strVal val="0-#ppt_w/2"/>
                                          </p:val>
                                        </p:tav>
                                        <p:tav tm="100000">
                                          <p:val>
                                            <p:strVal val="#ppt_x"/>
                                          </p:val>
                                        </p:tav>
                                      </p:tavLst>
                                    </p:anim>
                                    <p:anim calcmode="lin" valueType="num">
                                      <p:cBhvr additive="base">
                                        <p:cTn id="152" dur="500" fill="hold"/>
                                        <p:tgtEl>
                                          <p:spTgt spid="443594"/>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8" presetClass="entr" presetSubtype="32" fill="hold" grpId="0" nodeType="clickEffect">
                                  <p:stCondLst>
                                    <p:cond delay="0"/>
                                  </p:stCondLst>
                                  <p:childTnLst>
                                    <p:set>
                                      <p:cBhvr>
                                        <p:cTn id="156" dur="1" fill="hold">
                                          <p:stCondLst>
                                            <p:cond delay="0"/>
                                          </p:stCondLst>
                                        </p:cTn>
                                        <p:tgtEl>
                                          <p:spTgt spid="443595"/>
                                        </p:tgtEl>
                                        <p:attrNameLst>
                                          <p:attrName>style.visibility</p:attrName>
                                        </p:attrNameLst>
                                      </p:cBhvr>
                                      <p:to>
                                        <p:strVal val="visible"/>
                                      </p:to>
                                    </p:set>
                                    <p:animEffect transition="in" filter="diamond(out)">
                                      <p:cBhvr>
                                        <p:cTn id="157" dur="500"/>
                                        <p:tgtEl>
                                          <p:spTgt spid="44359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443528"/>
                                        </p:tgtEl>
                                        <p:attrNameLst>
                                          <p:attrName>style.visibility</p:attrName>
                                        </p:attrNameLst>
                                      </p:cBhvr>
                                      <p:to>
                                        <p:strVal val="visible"/>
                                      </p:to>
                                    </p:set>
                                    <p:animEffect transition="in" filter="wipe(up)">
                                      <p:cBhvr>
                                        <p:cTn id="162" dur="500"/>
                                        <p:tgtEl>
                                          <p:spTgt spid="443528"/>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443529"/>
                                        </p:tgtEl>
                                        <p:attrNameLst>
                                          <p:attrName>style.visibility</p:attrName>
                                        </p:attrNameLst>
                                      </p:cBhvr>
                                      <p:to>
                                        <p:strVal val="visible"/>
                                      </p:to>
                                    </p:set>
                                    <p:animEffect transition="in" filter="wipe(up)">
                                      <p:cBhvr>
                                        <p:cTn id="165" dur="500"/>
                                        <p:tgtEl>
                                          <p:spTgt spid="443529"/>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443530"/>
                                        </p:tgtEl>
                                        <p:attrNameLst>
                                          <p:attrName>style.visibility</p:attrName>
                                        </p:attrNameLst>
                                      </p:cBhvr>
                                      <p:to>
                                        <p:strVal val="visible"/>
                                      </p:to>
                                    </p:set>
                                    <p:animEffect transition="in" filter="wipe(up)">
                                      <p:cBhvr>
                                        <p:cTn id="168" dur="500"/>
                                        <p:tgtEl>
                                          <p:spTgt spid="443530"/>
                                        </p:tgtEl>
                                      </p:cBhvr>
                                    </p:animEffect>
                                  </p:childTnLst>
                                </p:cTn>
                              </p:par>
                              <p:par>
                                <p:cTn id="169" presetID="22" presetClass="entr" presetSubtype="1" fill="hold" nodeType="withEffect">
                                  <p:stCondLst>
                                    <p:cond delay="0"/>
                                  </p:stCondLst>
                                  <p:childTnLst>
                                    <p:set>
                                      <p:cBhvr>
                                        <p:cTn id="170" dur="1" fill="hold">
                                          <p:stCondLst>
                                            <p:cond delay="0"/>
                                          </p:stCondLst>
                                        </p:cTn>
                                        <p:tgtEl>
                                          <p:spTgt spid="443531"/>
                                        </p:tgtEl>
                                        <p:attrNameLst>
                                          <p:attrName>style.visibility</p:attrName>
                                        </p:attrNameLst>
                                      </p:cBhvr>
                                      <p:to>
                                        <p:strVal val="visible"/>
                                      </p:to>
                                    </p:set>
                                    <p:animEffect transition="in" filter="wipe(up)">
                                      <p:cBhvr>
                                        <p:cTn id="171" dur="500"/>
                                        <p:tgtEl>
                                          <p:spTgt spid="443531"/>
                                        </p:tgtEl>
                                      </p:cBhvr>
                                    </p:animEffect>
                                  </p:childTnLst>
                                </p:cTn>
                              </p:par>
                              <p:par>
                                <p:cTn id="172" presetID="22" presetClass="entr" presetSubtype="1" fill="hold" nodeType="withEffect">
                                  <p:stCondLst>
                                    <p:cond delay="0"/>
                                  </p:stCondLst>
                                  <p:childTnLst>
                                    <p:set>
                                      <p:cBhvr>
                                        <p:cTn id="173" dur="1" fill="hold">
                                          <p:stCondLst>
                                            <p:cond delay="0"/>
                                          </p:stCondLst>
                                        </p:cTn>
                                        <p:tgtEl>
                                          <p:spTgt spid="443532"/>
                                        </p:tgtEl>
                                        <p:attrNameLst>
                                          <p:attrName>style.visibility</p:attrName>
                                        </p:attrNameLst>
                                      </p:cBhvr>
                                      <p:to>
                                        <p:strVal val="visible"/>
                                      </p:to>
                                    </p:set>
                                    <p:animEffect transition="in" filter="wipe(up)">
                                      <p:cBhvr>
                                        <p:cTn id="174" dur="500"/>
                                        <p:tgtEl>
                                          <p:spTgt spid="443532"/>
                                        </p:tgtEl>
                                      </p:cBhvr>
                                    </p:animEffect>
                                  </p:childTnLst>
                                </p:cTn>
                              </p:par>
                              <p:par>
                                <p:cTn id="175" presetID="22" presetClass="entr" presetSubtype="1" fill="hold" nodeType="withEffect">
                                  <p:stCondLst>
                                    <p:cond delay="0"/>
                                  </p:stCondLst>
                                  <p:childTnLst>
                                    <p:set>
                                      <p:cBhvr>
                                        <p:cTn id="176" dur="1" fill="hold">
                                          <p:stCondLst>
                                            <p:cond delay="0"/>
                                          </p:stCondLst>
                                        </p:cTn>
                                        <p:tgtEl>
                                          <p:spTgt spid="443533"/>
                                        </p:tgtEl>
                                        <p:attrNameLst>
                                          <p:attrName>style.visibility</p:attrName>
                                        </p:attrNameLst>
                                      </p:cBhvr>
                                      <p:to>
                                        <p:strVal val="visible"/>
                                      </p:to>
                                    </p:set>
                                    <p:animEffect transition="in" filter="wipe(up)">
                                      <p:cBhvr>
                                        <p:cTn id="177" dur="500"/>
                                        <p:tgtEl>
                                          <p:spTgt spid="443533"/>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443534"/>
                                        </p:tgtEl>
                                        <p:attrNameLst>
                                          <p:attrName>style.visibility</p:attrName>
                                        </p:attrNameLst>
                                      </p:cBhvr>
                                      <p:to>
                                        <p:strVal val="visible"/>
                                      </p:to>
                                    </p:set>
                                    <p:animEffect transition="in" filter="wipe(up)">
                                      <p:cBhvr>
                                        <p:cTn id="180" dur="500"/>
                                        <p:tgtEl>
                                          <p:spTgt spid="443534"/>
                                        </p:tgtEl>
                                      </p:cBhvr>
                                    </p:animEffect>
                                  </p:childTnLst>
                                </p:cTn>
                              </p:par>
                              <p:par>
                                <p:cTn id="181" presetID="22" presetClass="entr" presetSubtype="1" fill="hold" nodeType="withEffect">
                                  <p:stCondLst>
                                    <p:cond delay="0"/>
                                  </p:stCondLst>
                                  <p:childTnLst>
                                    <p:set>
                                      <p:cBhvr>
                                        <p:cTn id="182" dur="1" fill="hold">
                                          <p:stCondLst>
                                            <p:cond delay="0"/>
                                          </p:stCondLst>
                                        </p:cTn>
                                        <p:tgtEl>
                                          <p:spTgt spid="443535"/>
                                        </p:tgtEl>
                                        <p:attrNameLst>
                                          <p:attrName>style.visibility</p:attrName>
                                        </p:attrNameLst>
                                      </p:cBhvr>
                                      <p:to>
                                        <p:strVal val="visible"/>
                                      </p:to>
                                    </p:set>
                                    <p:animEffect transition="in" filter="wipe(up)">
                                      <p:cBhvr>
                                        <p:cTn id="183" dur="500"/>
                                        <p:tgtEl>
                                          <p:spTgt spid="443535"/>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43536"/>
                                        </p:tgtEl>
                                        <p:attrNameLst>
                                          <p:attrName>style.visibility</p:attrName>
                                        </p:attrNameLst>
                                      </p:cBhvr>
                                      <p:to>
                                        <p:strVal val="visible"/>
                                      </p:to>
                                    </p:set>
                                    <p:animEffect transition="in" filter="wipe(up)">
                                      <p:cBhvr>
                                        <p:cTn id="186" dur="500"/>
                                        <p:tgtEl>
                                          <p:spTgt spid="44353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443596"/>
                                        </p:tgtEl>
                                        <p:attrNameLst>
                                          <p:attrName>style.visibility</p:attrName>
                                        </p:attrNameLst>
                                      </p:cBhvr>
                                      <p:to>
                                        <p:strVal val="visible"/>
                                      </p:to>
                                    </p:set>
                                    <p:anim calcmode="lin" valueType="num">
                                      <p:cBhvr additive="base">
                                        <p:cTn id="191" dur="500" fill="hold"/>
                                        <p:tgtEl>
                                          <p:spTgt spid="443596"/>
                                        </p:tgtEl>
                                        <p:attrNameLst>
                                          <p:attrName>ppt_x</p:attrName>
                                        </p:attrNameLst>
                                      </p:cBhvr>
                                      <p:tavLst>
                                        <p:tav tm="0">
                                          <p:val>
                                            <p:strVal val="#ppt_x"/>
                                          </p:val>
                                        </p:tav>
                                        <p:tav tm="100000">
                                          <p:val>
                                            <p:strVal val="#ppt_x"/>
                                          </p:val>
                                        </p:tav>
                                      </p:tavLst>
                                    </p:anim>
                                    <p:anim calcmode="lin" valueType="num">
                                      <p:cBhvr additive="base">
                                        <p:cTn id="192" dur="500" fill="hold"/>
                                        <p:tgtEl>
                                          <p:spTgt spid="443596"/>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ntr" presetSubtype="32" fill="hold" grpId="0" nodeType="clickEffect">
                                  <p:stCondLst>
                                    <p:cond delay="0"/>
                                  </p:stCondLst>
                                  <p:childTnLst>
                                    <p:set>
                                      <p:cBhvr>
                                        <p:cTn id="196" dur="1" fill="hold">
                                          <p:stCondLst>
                                            <p:cond delay="0"/>
                                          </p:stCondLst>
                                        </p:cTn>
                                        <p:tgtEl>
                                          <p:spTgt spid="443597"/>
                                        </p:tgtEl>
                                        <p:attrNameLst>
                                          <p:attrName>style.visibility</p:attrName>
                                        </p:attrNameLst>
                                      </p:cBhvr>
                                      <p:to>
                                        <p:strVal val="visible"/>
                                      </p:to>
                                    </p:set>
                                    <p:animEffect transition="in" filter="diamond(out)">
                                      <p:cBhvr>
                                        <p:cTn id="197" dur="500"/>
                                        <p:tgtEl>
                                          <p:spTgt spid="44359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43598"/>
                                        </p:tgtEl>
                                        <p:attrNameLst>
                                          <p:attrName>style.visibility</p:attrName>
                                        </p:attrNameLst>
                                      </p:cBhvr>
                                      <p:to>
                                        <p:strVal val="visible"/>
                                      </p:to>
                                    </p:set>
                                    <p:animEffect transition="in" filter="wipe(down)">
                                      <p:cBhvr>
                                        <p:cTn id="202" dur="500"/>
                                        <p:tgtEl>
                                          <p:spTgt spid="44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91" grpId="0"/>
      <p:bldP spid="443492" grpId="0"/>
      <p:bldP spid="443493" grpId="0" animBg="1"/>
      <p:bldP spid="443498" grpId="0"/>
      <p:bldP spid="443499" grpId="0"/>
      <p:bldP spid="443503" grpId="0" animBg="1"/>
      <p:bldP spid="443505" grpId="0" animBg="1"/>
      <p:bldP spid="443510" grpId="0"/>
      <p:bldP spid="443512" grpId="0"/>
      <p:bldP spid="443513" grpId="0" animBg="1"/>
      <p:bldP spid="443515" grpId="0"/>
      <p:bldP spid="443516" grpId="0" animBg="1"/>
      <p:bldP spid="443518" grpId="0"/>
      <p:bldP spid="443519" grpId="0" animBg="1"/>
      <p:bldP spid="443521" grpId="0"/>
      <p:bldP spid="443522" grpId="0" animBg="1"/>
      <p:bldP spid="443526" grpId="0" animBg="1"/>
      <p:bldP spid="443528" grpId="0"/>
      <p:bldP spid="443529" grpId="0"/>
      <p:bldP spid="443530" grpId="0" animBg="1"/>
      <p:bldP spid="443534" grpId="0" animBg="1"/>
      <p:bldP spid="443536" grpId="0"/>
      <p:bldP spid="443590" grpId="0"/>
      <p:bldP spid="443591" grpId="0" animBg="1"/>
      <p:bldP spid="443592" grpId="0"/>
      <p:bldP spid="443593" grpId="0" animBg="1"/>
      <p:bldP spid="443594" grpId="0"/>
      <p:bldP spid="443595" grpId="0" animBg="1"/>
      <p:bldP spid="443596" grpId="0"/>
      <p:bldP spid="443597" grpId="0" animBg="1"/>
      <p:bldP spid="443598" grpId="0" animBg="1"/>
      <p:bldP spid="443599" grpId="0"/>
      <p:bldP spid="2" grpId="0"/>
      <p:bldP spid="112" grpId="0"/>
      <p:bldP spid="1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42988" y="260350"/>
            <a:ext cx="7772400" cy="1143000"/>
          </a:xfrm>
        </p:spPr>
        <p:txBody>
          <a:bodyPr/>
          <a:lstStyle/>
          <a:p>
            <a:r>
              <a:rPr lang="zh-CN" altLang="zh-CN" sz="3300" b="1"/>
              <a:t>1</a:t>
            </a:r>
            <a:r>
              <a:rPr lang="zh-CN" sz="3300" b="1"/>
              <a:t>）上界函数</a:t>
            </a:r>
          </a:p>
        </p:txBody>
      </p:sp>
      <p:sp>
        <p:nvSpPr>
          <p:cNvPr id="13315" name="Rectangle 3"/>
          <p:cNvSpPr>
            <a:spLocks noGrp="1" noChangeArrowheads="1"/>
          </p:cNvSpPr>
          <p:nvPr>
            <p:ph sz="quarter" idx="1"/>
          </p:nvPr>
        </p:nvSpPr>
        <p:spPr>
          <a:xfrm>
            <a:off x="900113" y="1341438"/>
            <a:ext cx="8435975" cy="4411662"/>
          </a:xfrm>
        </p:spPr>
        <p:txBody>
          <a:bodyPr>
            <a:normAutofit fontScale="92500" lnSpcReduction="10000"/>
          </a:bodyPr>
          <a:lstStyle/>
          <a:p>
            <a:pPr>
              <a:lnSpc>
                <a:spcPct val="125000"/>
              </a:lnSpc>
              <a:buFont typeface="Wingdings" pitchFamily="2" charset="2"/>
              <a:buNone/>
            </a:pPr>
            <a:r>
              <a:rPr lang="zh-CN" altLang="en-US" sz="2800" b="1">
                <a:solidFill>
                  <a:srgbClr val="0000FF"/>
                </a:solidFill>
              </a:rPr>
              <a:t>定义1</a:t>
            </a:r>
            <a:r>
              <a:rPr lang="zh-CN" altLang="en-US" sz="2800"/>
              <a:t>  如果存在两个正常数c和n</a:t>
            </a:r>
            <a:r>
              <a:rPr lang="zh-CN" altLang="en-US" sz="2800" baseline="-25000"/>
              <a:t>0</a:t>
            </a:r>
            <a:r>
              <a:rPr lang="zh-CN" altLang="en-US" sz="2800"/>
              <a:t>，对于所有的n</a:t>
            </a:r>
            <a:r>
              <a:rPr lang="zh-CN" altLang="en-US" sz="2800">
                <a:latin typeface="宋体" pitchFamily="2" charset="-122"/>
              </a:rPr>
              <a:t>≥n</a:t>
            </a:r>
            <a:r>
              <a:rPr lang="zh-CN" altLang="en-US" sz="2800" baseline="-25000">
                <a:latin typeface="宋体" pitchFamily="2" charset="-122"/>
              </a:rPr>
              <a:t>0</a:t>
            </a:r>
            <a:r>
              <a:rPr lang="zh-CN" altLang="en-US" sz="2800">
                <a:latin typeface="宋体" pitchFamily="2" charset="-122"/>
              </a:rPr>
              <a:t>，有   </a:t>
            </a:r>
          </a:p>
          <a:p>
            <a:pPr>
              <a:lnSpc>
                <a:spcPct val="125000"/>
              </a:lnSpc>
              <a:buFont typeface="Wingdings" pitchFamily="2" charset="2"/>
              <a:buNone/>
            </a:pPr>
            <a:r>
              <a:rPr lang="zh-CN" altLang="en-US" sz="2800">
                <a:latin typeface="宋体" pitchFamily="2" charset="-122"/>
              </a:rPr>
              <a:t>              |f(n)| ≤ c|g(n)|</a:t>
            </a:r>
          </a:p>
          <a:p>
            <a:pPr>
              <a:lnSpc>
                <a:spcPct val="125000"/>
              </a:lnSpc>
              <a:buFont typeface="Wingdings" pitchFamily="2" charset="2"/>
              <a:buNone/>
            </a:pPr>
            <a:r>
              <a:rPr lang="zh-CN" altLang="en-US" sz="2800">
                <a:latin typeface="宋体" pitchFamily="2" charset="-122"/>
              </a:rPr>
              <a:t>      则记作</a:t>
            </a:r>
            <a:r>
              <a:rPr lang="zh-CN" altLang="en-US" sz="2800">
                <a:solidFill>
                  <a:srgbClr val="0000FF"/>
                </a:solidFill>
                <a:latin typeface="宋体" pitchFamily="2" charset="-122"/>
              </a:rPr>
              <a:t>f(n) = </a:t>
            </a:r>
            <a:r>
              <a:rPr lang="el-GR" altLang="en-US" sz="2800">
                <a:solidFill>
                  <a:srgbClr val="0000FF"/>
                </a:solidFill>
                <a:latin typeface="宋体" pitchFamily="2" charset="-122"/>
              </a:rPr>
              <a:t>Ο</a:t>
            </a:r>
            <a:r>
              <a:rPr lang="zh-CN" altLang="en-US" sz="2800">
                <a:solidFill>
                  <a:srgbClr val="0000FF"/>
                </a:solidFill>
                <a:latin typeface="宋体" pitchFamily="2" charset="-122"/>
              </a:rPr>
              <a:t>(g(n))</a:t>
            </a:r>
          </a:p>
          <a:p>
            <a:pPr>
              <a:lnSpc>
                <a:spcPct val="90000"/>
              </a:lnSpc>
              <a:spcBef>
                <a:spcPct val="45000"/>
              </a:spcBef>
              <a:buFont typeface="Wingdings" pitchFamily="2" charset="2"/>
              <a:buNone/>
            </a:pPr>
            <a:r>
              <a:rPr lang="zh-CN" altLang="en-US" sz="2400" b="1">
                <a:solidFill>
                  <a:srgbClr val="CC3300"/>
                </a:solidFill>
                <a:latin typeface="宋体" pitchFamily="2" charset="-122"/>
              </a:rPr>
              <a:t> 含义：</a:t>
            </a:r>
          </a:p>
          <a:p>
            <a:r>
              <a:rPr lang="zh-CN" altLang="en-US" sz="2400">
                <a:latin typeface="宋体" pitchFamily="2" charset="-122"/>
              </a:rPr>
              <a:t>如果算法用n值不变的同一类数据在某台机器上运行时，所用的时间总是小于|g(n)|的一个常数倍。所以g(n)是计算时间f(n)的一个</a:t>
            </a:r>
            <a:r>
              <a:rPr lang="zh-CN" altLang="en-US" sz="2400">
                <a:solidFill>
                  <a:srgbClr val="FF0066"/>
                </a:solidFill>
                <a:latin typeface="宋体" pitchFamily="2" charset="-122"/>
              </a:rPr>
              <a:t>上界函数</a:t>
            </a:r>
            <a:r>
              <a:rPr lang="zh-CN" altLang="en-US" sz="2400">
                <a:latin typeface="宋体" pitchFamily="2" charset="-122"/>
              </a:rPr>
              <a:t>。 </a:t>
            </a:r>
            <a:r>
              <a:rPr lang="zh-CN" altLang="en-US" sz="2400">
                <a:solidFill>
                  <a:srgbClr val="0000FF"/>
                </a:solidFill>
                <a:latin typeface="宋体" pitchFamily="2" charset="-122"/>
              </a:rPr>
              <a:t>f(n)的数量级就是g(n)。</a:t>
            </a:r>
          </a:p>
          <a:p>
            <a:r>
              <a:rPr lang="zh-CN" altLang="en-US" sz="2400">
                <a:solidFill>
                  <a:srgbClr val="0000FF"/>
                </a:solidFill>
                <a:latin typeface="宋体" pitchFamily="2" charset="-122"/>
              </a:rPr>
              <a:t>f(n)的增长最多像g(n)的增长那样快</a:t>
            </a:r>
          </a:p>
          <a:p>
            <a:r>
              <a:rPr lang="zh-CN" altLang="en-US" sz="2400">
                <a:latin typeface="宋体" pitchFamily="2" charset="-122"/>
              </a:rPr>
              <a:t>试图求出</a:t>
            </a:r>
            <a:r>
              <a:rPr lang="zh-CN" altLang="en-US" sz="2400">
                <a:solidFill>
                  <a:srgbClr val="0000FF"/>
                </a:solidFill>
                <a:latin typeface="宋体" pitchFamily="2" charset="-122"/>
              </a:rPr>
              <a:t>最小</a:t>
            </a:r>
            <a:r>
              <a:rPr lang="zh-CN" altLang="en-US" sz="2400">
                <a:latin typeface="宋体" pitchFamily="2" charset="-122"/>
              </a:rPr>
              <a:t>的g(n)，使得f(n) = </a:t>
            </a:r>
            <a:r>
              <a:rPr lang="el-GR" altLang="en-US" sz="2400">
                <a:latin typeface="宋体" pitchFamily="2" charset="-122"/>
              </a:rPr>
              <a:t>Ο</a:t>
            </a:r>
            <a:r>
              <a:rPr lang="zh-CN" altLang="en-US" sz="2400">
                <a:latin typeface="宋体" pitchFamily="2" charset="-122"/>
              </a:rPr>
              <a:t>(g(n))。   </a:t>
            </a:r>
          </a:p>
        </p:txBody>
      </p:sp>
    </p:spTree>
    <p:extLst>
      <p:ext uri="{BB962C8B-B14F-4D97-AF65-F5344CB8AC3E}">
        <p14:creationId xmlns:p14="http://schemas.microsoft.com/office/powerpoint/2010/main" val="342720150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9552" y="116632"/>
            <a:ext cx="8229600" cy="5878513"/>
          </a:xfrm>
        </p:spPr>
        <p:txBody>
          <a:bodyPr/>
          <a:lstStyle/>
          <a:p>
            <a:pPr eaLnBrk="1" hangingPunct="1">
              <a:lnSpc>
                <a:spcPct val="90000"/>
              </a:lnSpc>
            </a:pPr>
            <a:r>
              <a:rPr lang="zh-CN" altLang="en-US" sz="2400" dirty="0"/>
              <a:t>搜索算法描述：</a:t>
            </a:r>
          </a:p>
          <a:p>
            <a:pPr eaLnBrk="1" hangingPunct="1">
              <a:lnSpc>
                <a:spcPct val="90000"/>
              </a:lnSpc>
              <a:buFont typeface="Wingdings" panose="05000000000000000000" pitchFamily="2" charset="2"/>
              <a:buNone/>
            </a:pPr>
            <a:r>
              <a:rPr lang="en-US" altLang="zh-CN" sz="2000" dirty="0"/>
              <a:t>while (true) {</a:t>
            </a:r>
          </a:p>
          <a:p>
            <a:pPr eaLnBrk="1" hangingPunct="1">
              <a:lnSpc>
                <a:spcPct val="90000"/>
              </a:lnSpc>
              <a:buFont typeface="Wingdings" panose="05000000000000000000" pitchFamily="2" charset="2"/>
              <a:buNone/>
            </a:pPr>
            <a:r>
              <a:rPr lang="en-US" altLang="zh-CN" sz="2000" dirty="0"/>
              <a:t>     for (</a:t>
            </a:r>
            <a:r>
              <a:rPr lang="en-US" altLang="zh-CN" sz="2000" dirty="0" err="1"/>
              <a:t>int</a:t>
            </a:r>
            <a:r>
              <a:rPr lang="en-US" altLang="zh-CN" sz="2000" dirty="0"/>
              <a:t> j = 1; j &lt;= n; </a:t>
            </a:r>
            <a:r>
              <a:rPr lang="en-US" altLang="zh-CN" sz="2000" dirty="0" err="1"/>
              <a:t>j++</a:t>
            </a:r>
            <a:r>
              <a:rPr lang="en-US" altLang="zh-CN" sz="2000" dirty="0"/>
              <a:t>)</a:t>
            </a:r>
          </a:p>
          <a:p>
            <a:pPr eaLnBrk="1" hangingPunct="1">
              <a:lnSpc>
                <a:spcPct val="90000"/>
              </a:lnSpc>
              <a:buFont typeface="Wingdings" panose="05000000000000000000" pitchFamily="2" charset="2"/>
              <a:buNone/>
            </a:pPr>
            <a:r>
              <a:rPr lang="en-US" altLang="zh-CN" sz="2000" dirty="0"/>
              <a:t>       if ((</a:t>
            </a:r>
            <a:r>
              <a:rPr lang="en-US" altLang="zh-CN" sz="2000" dirty="0">
                <a:solidFill>
                  <a:srgbClr val="0000FF"/>
                </a:solidFill>
              </a:rPr>
              <a:t>c[</a:t>
            </a:r>
            <a:r>
              <a:rPr lang="en-US" altLang="zh-CN" sz="2000" dirty="0" err="1">
                <a:solidFill>
                  <a:srgbClr val="0000FF"/>
                </a:solidFill>
              </a:rPr>
              <a:t>E.i</a:t>
            </a:r>
            <a:r>
              <a:rPr lang="en-US" altLang="zh-CN" sz="2000" dirty="0">
                <a:solidFill>
                  <a:srgbClr val="0000FF"/>
                </a:solidFill>
              </a:rPr>
              <a:t>][j]&lt;</a:t>
            </a:r>
            <a:r>
              <a:rPr lang="en-US" altLang="zh-CN" sz="2000" dirty="0" err="1">
                <a:solidFill>
                  <a:srgbClr val="0000FF"/>
                </a:solidFill>
              </a:rPr>
              <a:t>inf</a:t>
            </a:r>
            <a:r>
              <a:rPr lang="en-US" altLang="zh-CN" sz="2000" dirty="0"/>
              <a:t>)&amp;&amp;(</a:t>
            </a:r>
            <a:r>
              <a:rPr lang="en-US" altLang="zh-CN" sz="2000" dirty="0" err="1">
                <a:solidFill>
                  <a:srgbClr val="0000FF"/>
                </a:solidFill>
              </a:rPr>
              <a:t>E.length+c</a:t>
            </a:r>
            <a:r>
              <a:rPr lang="en-US" altLang="zh-CN" sz="2000" dirty="0">
                <a:solidFill>
                  <a:srgbClr val="0000FF"/>
                </a:solidFill>
              </a:rPr>
              <a:t>[</a:t>
            </a:r>
            <a:r>
              <a:rPr lang="en-US" altLang="zh-CN" sz="2000" dirty="0" err="1">
                <a:solidFill>
                  <a:srgbClr val="0000FF"/>
                </a:solidFill>
              </a:rPr>
              <a:t>E.i</a:t>
            </a:r>
            <a:r>
              <a:rPr lang="en-US" altLang="zh-CN" sz="2000" dirty="0">
                <a:solidFill>
                  <a:srgbClr val="0000FF"/>
                </a:solidFill>
              </a:rPr>
              <a:t>][j]&lt;</a:t>
            </a:r>
            <a:r>
              <a:rPr lang="en-US" altLang="zh-CN" sz="2000" dirty="0" err="1">
                <a:solidFill>
                  <a:srgbClr val="0000FF"/>
                </a:solidFill>
              </a:rPr>
              <a:t>dist</a:t>
            </a:r>
            <a:r>
              <a:rPr lang="en-US" altLang="zh-CN" sz="2000" dirty="0">
                <a:solidFill>
                  <a:srgbClr val="0000FF"/>
                </a:solidFill>
              </a:rPr>
              <a:t>[j]</a:t>
            </a:r>
            <a:r>
              <a:rPr lang="en-US" altLang="zh-CN" sz="2000" dirty="0"/>
              <a:t>)) {</a:t>
            </a:r>
          </a:p>
          <a:p>
            <a:pPr eaLnBrk="1" hangingPunct="1">
              <a:lnSpc>
                <a:spcPct val="90000"/>
              </a:lnSpc>
              <a:buFont typeface="Wingdings" panose="05000000000000000000" pitchFamily="2" charset="2"/>
              <a:buNone/>
            </a:pPr>
            <a:r>
              <a:rPr lang="en-US" altLang="zh-CN" sz="2000" dirty="0"/>
              <a:t>         </a:t>
            </a:r>
            <a:r>
              <a:rPr lang="en-US" altLang="zh-CN" sz="1800" dirty="0">
                <a:solidFill>
                  <a:srgbClr val="0070C0"/>
                </a:solidFill>
              </a:rPr>
              <a:t>// </a:t>
            </a:r>
            <a:r>
              <a:rPr lang="zh-CN" altLang="en-US" sz="1800" dirty="0">
                <a:solidFill>
                  <a:srgbClr val="0070C0"/>
                </a:solidFill>
              </a:rPr>
              <a:t>顶点</a:t>
            </a:r>
            <a:r>
              <a:rPr lang="en-US" altLang="zh-CN" sz="1800" dirty="0" err="1">
                <a:solidFill>
                  <a:srgbClr val="0070C0"/>
                </a:solidFill>
              </a:rPr>
              <a:t>i</a:t>
            </a:r>
            <a:r>
              <a:rPr lang="zh-CN" altLang="en-US" sz="1800" dirty="0">
                <a:solidFill>
                  <a:srgbClr val="0070C0"/>
                </a:solidFill>
              </a:rPr>
              <a:t>到顶点</a:t>
            </a:r>
            <a:r>
              <a:rPr lang="en-US" altLang="zh-CN" sz="1800" dirty="0">
                <a:solidFill>
                  <a:srgbClr val="0070C0"/>
                </a:solidFill>
              </a:rPr>
              <a:t>j</a:t>
            </a:r>
            <a:r>
              <a:rPr lang="zh-CN" altLang="en-US" sz="1800" dirty="0">
                <a:solidFill>
                  <a:srgbClr val="0070C0"/>
                </a:solidFill>
              </a:rPr>
              <a:t>可达，且满足控制约束</a:t>
            </a:r>
          </a:p>
          <a:p>
            <a:pPr eaLnBrk="1" hangingPunct="1">
              <a:lnSpc>
                <a:spcPct val="90000"/>
              </a:lnSpc>
              <a:buFont typeface="Wingdings" panose="05000000000000000000" pitchFamily="2" charset="2"/>
              <a:buNone/>
            </a:pPr>
            <a:r>
              <a:rPr lang="zh-CN" altLang="en-US" sz="2000" dirty="0"/>
              <a:t>         </a:t>
            </a:r>
            <a:r>
              <a:rPr lang="en-US" altLang="zh-CN" sz="2000" dirty="0" err="1"/>
              <a:t>dist</a:t>
            </a:r>
            <a:r>
              <a:rPr lang="en-US" altLang="zh-CN" sz="2000" dirty="0"/>
              <a:t>[j]=</a:t>
            </a:r>
            <a:r>
              <a:rPr lang="en-US" altLang="zh-CN" sz="2000" dirty="0" err="1"/>
              <a:t>E.length+c</a:t>
            </a:r>
            <a:r>
              <a:rPr lang="en-US" altLang="zh-CN" sz="2000" dirty="0"/>
              <a:t>[</a:t>
            </a:r>
            <a:r>
              <a:rPr lang="en-US" altLang="zh-CN" sz="2000" dirty="0" err="1"/>
              <a:t>E.i</a:t>
            </a:r>
            <a:r>
              <a:rPr lang="en-US" altLang="zh-CN" sz="2000" dirty="0"/>
              <a:t>][j];</a:t>
            </a:r>
          </a:p>
          <a:p>
            <a:pPr eaLnBrk="1" hangingPunct="1">
              <a:lnSpc>
                <a:spcPct val="90000"/>
              </a:lnSpc>
              <a:buFont typeface="Wingdings" panose="05000000000000000000" pitchFamily="2" charset="2"/>
              <a:buNone/>
            </a:pPr>
            <a:r>
              <a:rPr lang="en-US" altLang="zh-CN" sz="2000" dirty="0"/>
              <a:t>         </a:t>
            </a:r>
            <a:r>
              <a:rPr lang="en-US" altLang="zh-CN" sz="2000" dirty="0" err="1"/>
              <a:t>prev</a:t>
            </a:r>
            <a:r>
              <a:rPr lang="en-US" altLang="zh-CN" sz="2000" dirty="0"/>
              <a:t>[j]=</a:t>
            </a:r>
            <a:r>
              <a:rPr lang="en-US" altLang="zh-CN" sz="2000" dirty="0" err="1"/>
              <a:t>E.i</a:t>
            </a:r>
            <a:r>
              <a:rPr lang="en-US" altLang="zh-CN" sz="2000" dirty="0"/>
              <a:t>;</a:t>
            </a:r>
          </a:p>
          <a:p>
            <a:pPr eaLnBrk="1" hangingPunct="1">
              <a:lnSpc>
                <a:spcPct val="90000"/>
              </a:lnSpc>
              <a:buNone/>
            </a:pPr>
            <a:r>
              <a:rPr lang="en-US" altLang="zh-CN" sz="2000" dirty="0"/>
              <a:t>         </a:t>
            </a:r>
            <a:r>
              <a:rPr lang="en-US" altLang="zh-CN" sz="1800" dirty="0">
                <a:solidFill>
                  <a:srgbClr val="0070C0"/>
                </a:solidFill>
              </a:rPr>
              <a:t>// </a:t>
            </a:r>
            <a:r>
              <a:rPr lang="zh-CN" altLang="en-US" sz="1800" dirty="0">
                <a:solidFill>
                  <a:srgbClr val="0070C0"/>
                </a:solidFill>
              </a:rPr>
              <a:t>加入活结点优先队列</a:t>
            </a:r>
          </a:p>
          <a:p>
            <a:pPr eaLnBrk="1" hangingPunct="1">
              <a:lnSpc>
                <a:spcPct val="90000"/>
              </a:lnSpc>
              <a:buFont typeface="Wingdings" panose="05000000000000000000" pitchFamily="2" charset="2"/>
              <a:buNone/>
            </a:pPr>
            <a:r>
              <a:rPr lang="zh-CN" altLang="en-US" sz="2000" dirty="0"/>
              <a:t>         </a:t>
            </a:r>
            <a:r>
              <a:rPr lang="en-US" altLang="zh-CN" sz="2000" dirty="0" err="1"/>
              <a:t>MinHeapNode</a:t>
            </a:r>
            <a:r>
              <a:rPr lang="en-US" altLang="zh-CN" sz="2000" dirty="0"/>
              <a:t>&lt;Type&gt; N;</a:t>
            </a:r>
          </a:p>
          <a:p>
            <a:pPr eaLnBrk="1" hangingPunct="1">
              <a:lnSpc>
                <a:spcPct val="90000"/>
              </a:lnSpc>
              <a:buFont typeface="Wingdings" panose="05000000000000000000" pitchFamily="2" charset="2"/>
              <a:buNone/>
            </a:pPr>
            <a:r>
              <a:rPr lang="en-US" altLang="zh-CN" sz="2000" dirty="0"/>
              <a:t>         </a:t>
            </a:r>
            <a:r>
              <a:rPr lang="en-US" altLang="zh-CN" sz="2000" dirty="0" err="1"/>
              <a:t>N.i</a:t>
            </a:r>
            <a:r>
              <a:rPr lang="en-US" altLang="zh-CN" sz="2000" dirty="0"/>
              <a:t>=j;</a:t>
            </a:r>
          </a:p>
          <a:p>
            <a:pPr eaLnBrk="1" hangingPunct="1">
              <a:lnSpc>
                <a:spcPct val="90000"/>
              </a:lnSpc>
              <a:buFont typeface="Wingdings" panose="05000000000000000000" pitchFamily="2" charset="2"/>
              <a:buNone/>
            </a:pPr>
            <a:r>
              <a:rPr lang="en-US" altLang="zh-CN" sz="2000" dirty="0"/>
              <a:t>         </a:t>
            </a:r>
            <a:r>
              <a:rPr lang="en-US" altLang="zh-CN" sz="2000" dirty="0" err="1"/>
              <a:t>N.length</a:t>
            </a:r>
            <a:r>
              <a:rPr lang="en-US" altLang="zh-CN" sz="2000" dirty="0"/>
              <a:t>=</a:t>
            </a:r>
            <a:r>
              <a:rPr lang="en-US" altLang="zh-CN" sz="2000" dirty="0" err="1"/>
              <a:t>dist</a:t>
            </a:r>
            <a:r>
              <a:rPr lang="en-US" altLang="zh-CN" sz="2000" dirty="0"/>
              <a:t>[j];</a:t>
            </a:r>
          </a:p>
          <a:p>
            <a:pPr eaLnBrk="1" hangingPunct="1">
              <a:lnSpc>
                <a:spcPct val="90000"/>
              </a:lnSpc>
              <a:buFont typeface="Wingdings" panose="05000000000000000000" pitchFamily="2" charset="2"/>
              <a:buNone/>
            </a:pPr>
            <a:r>
              <a:rPr lang="en-US" altLang="zh-CN" sz="2000" dirty="0"/>
              <a:t>         </a:t>
            </a:r>
            <a:r>
              <a:rPr lang="en-US" altLang="zh-CN" sz="2000" dirty="0" err="1"/>
              <a:t>H.Insert</a:t>
            </a:r>
            <a:r>
              <a:rPr lang="en-US" altLang="zh-CN" sz="2000" dirty="0"/>
              <a:t>(N);}</a:t>
            </a:r>
          </a:p>
          <a:p>
            <a:pPr eaLnBrk="1" hangingPunct="1">
              <a:lnSpc>
                <a:spcPct val="90000"/>
              </a:lnSpc>
              <a:buFont typeface="Wingdings" panose="05000000000000000000" pitchFamily="2" charset="2"/>
              <a:buNone/>
            </a:pPr>
            <a:r>
              <a:rPr lang="en-US" altLang="zh-CN" sz="2000" dirty="0"/>
              <a:t>     try {</a:t>
            </a:r>
            <a:r>
              <a:rPr lang="en-US" altLang="zh-CN" sz="2000" dirty="0" err="1"/>
              <a:t>H.DeleteMin</a:t>
            </a:r>
            <a:r>
              <a:rPr lang="en-US" altLang="zh-CN" sz="2000" dirty="0"/>
              <a:t>(E);}         </a:t>
            </a:r>
            <a:r>
              <a:rPr lang="en-US" altLang="zh-CN" sz="1800" dirty="0">
                <a:solidFill>
                  <a:srgbClr val="0070C0"/>
                </a:solidFill>
              </a:rPr>
              <a:t>// </a:t>
            </a:r>
            <a:r>
              <a:rPr lang="zh-CN" altLang="en-US" sz="1800" dirty="0">
                <a:solidFill>
                  <a:srgbClr val="0070C0"/>
                </a:solidFill>
              </a:rPr>
              <a:t>取下一扩展结点</a:t>
            </a:r>
          </a:p>
          <a:p>
            <a:pPr eaLnBrk="1" hangingPunct="1">
              <a:lnSpc>
                <a:spcPct val="90000"/>
              </a:lnSpc>
              <a:buFont typeface="Wingdings" panose="05000000000000000000" pitchFamily="2" charset="2"/>
              <a:buNone/>
            </a:pPr>
            <a:r>
              <a:rPr lang="zh-CN" altLang="en-US" sz="2000" dirty="0"/>
              <a:t>     </a:t>
            </a:r>
            <a:r>
              <a:rPr lang="en-US" altLang="zh-CN" sz="2000" dirty="0"/>
              <a:t>catch (</a:t>
            </a:r>
            <a:r>
              <a:rPr lang="en-US" altLang="zh-CN" sz="2000" dirty="0" err="1"/>
              <a:t>OutOfBounds</a:t>
            </a:r>
            <a:r>
              <a:rPr lang="en-US" altLang="zh-CN" sz="2000" dirty="0"/>
              <a:t>) {break;}  </a:t>
            </a:r>
            <a:r>
              <a:rPr lang="en-US" altLang="zh-CN" sz="1800" dirty="0">
                <a:solidFill>
                  <a:srgbClr val="0070C0"/>
                </a:solidFill>
              </a:rPr>
              <a:t>// </a:t>
            </a:r>
            <a:r>
              <a:rPr lang="zh-CN" altLang="en-US" sz="1800" dirty="0">
                <a:solidFill>
                  <a:srgbClr val="0070C0"/>
                </a:solidFill>
              </a:rPr>
              <a:t>优先队列空</a:t>
            </a:r>
          </a:p>
          <a:p>
            <a:pPr eaLnBrk="1" hangingPunct="1">
              <a:lnSpc>
                <a:spcPct val="90000"/>
              </a:lnSpc>
              <a:buFont typeface="Wingdings" panose="05000000000000000000" pitchFamily="2" charset="2"/>
              <a:buNone/>
            </a:pPr>
            <a:r>
              <a:rPr lang="zh-CN" altLang="en-US" sz="2000" dirty="0"/>
              <a:t>     </a:t>
            </a:r>
            <a:r>
              <a:rPr lang="en-US" altLang="zh-CN" sz="2000" dirty="0"/>
              <a:t>}</a:t>
            </a:r>
          </a:p>
          <a:p>
            <a:pPr eaLnBrk="1" hangingPunct="1">
              <a:lnSpc>
                <a:spcPct val="90000"/>
              </a:lnSpc>
              <a:buFont typeface="Wingdings" panose="05000000000000000000" pitchFamily="2" charset="2"/>
              <a:buNone/>
            </a:pPr>
            <a:r>
              <a:rPr lang="en-US" altLang="zh-CN" sz="2000" dirty="0"/>
              <a:t>}</a:t>
            </a:r>
            <a:r>
              <a:rPr lang="en-US" altLang="zh-CN" sz="1800" dirty="0"/>
              <a:t> </a:t>
            </a:r>
          </a:p>
        </p:txBody>
      </p:sp>
      <p:sp>
        <p:nvSpPr>
          <p:cNvPr id="467973" name="AutoShape 5"/>
          <p:cNvSpPr>
            <a:spLocks noChangeArrowheads="1"/>
          </p:cNvSpPr>
          <p:nvPr/>
        </p:nvSpPr>
        <p:spPr bwMode="auto">
          <a:xfrm>
            <a:off x="5916613" y="2590800"/>
            <a:ext cx="3048000" cy="1143000"/>
          </a:xfrm>
          <a:prstGeom prst="wedgeRoundRectCallout">
            <a:avLst>
              <a:gd name="adj1" fmla="val -72032"/>
              <a:gd name="adj2" fmla="val -63889"/>
              <a:gd name="adj3" fmla="val 16667"/>
            </a:avLst>
          </a:prstGeom>
          <a:solidFill>
            <a:srgbClr val="FFFF00"/>
          </a:solidFill>
          <a:ln w="6350">
            <a:solidFill>
              <a:srgbClr val="009999"/>
            </a:solidFill>
            <a:miter lim="800000"/>
            <a:headEnd/>
            <a:tailEnd/>
          </a:ln>
        </p:spPr>
        <p:txBody>
          <a:bodyPr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000">
                <a:solidFill>
                  <a:srgbClr val="333399"/>
                </a:solidFill>
                <a:latin typeface="Times New Roman" panose="02020603050405020304" pitchFamily="18" charset="0"/>
                <a:ea typeface="楷体_GB2312" pitchFamily="49" charset="-122"/>
              </a:rPr>
              <a:t>顶点</a:t>
            </a:r>
            <a:r>
              <a:rPr lang="en-US" altLang="zh-CN" sz="2000" i="1">
                <a:solidFill>
                  <a:srgbClr val="333399"/>
                </a:solidFill>
                <a:latin typeface="Times New Roman" panose="02020603050405020304" pitchFamily="18" charset="0"/>
                <a:ea typeface="楷体_GB2312" pitchFamily="49" charset="-122"/>
              </a:rPr>
              <a:t>i</a:t>
            </a:r>
            <a:r>
              <a:rPr lang="zh-CN" altLang="en-US" sz="2000">
                <a:solidFill>
                  <a:srgbClr val="333399"/>
                </a:solidFill>
                <a:latin typeface="Times New Roman" panose="02020603050405020304" pitchFamily="18" charset="0"/>
                <a:ea typeface="楷体_GB2312" pitchFamily="49" charset="-122"/>
              </a:rPr>
              <a:t>和</a:t>
            </a:r>
            <a:r>
              <a:rPr lang="en-US" altLang="zh-CN" sz="2000" i="1">
                <a:solidFill>
                  <a:srgbClr val="333399"/>
                </a:solidFill>
                <a:latin typeface="Times New Roman" panose="02020603050405020304" pitchFamily="18" charset="0"/>
                <a:ea typeface="楷体_GB2312" pitchFamily="49" charset="-122"/>
              </a:rPr>
              <a:t>j</a:t>
            </a:r>
            <a:r>
              <a:rPr lang="zh-CN" altLang="en-US" sz="2000">
                <a:solidFill>
                  <a:srgbClr val="333399"/>
                </a:solidFill>
                <a:latin typeface="Times New Roman" panose="02020603050405020304" pitchFamily="18" charset="0"/>
                <a:ea typeface="楷体_GB2312" pitchFamily="49" charset="-122"/>
              </a:rPr>
              <a:t>间有边，且此路径长小于原先从原点到</a:t>
            </a:r>
            <a:r>
              <a:rPr lang="en-US" altLang="zh-CN" sz="2000" i="1">
                <a:solidFill>
                  <a:srgbClr val="333399"/>
                </a:solidFill>
                <a:latin typeface="Times New Roman" panose="02020603050405020304" pitchFamily="18" charset="0"/>
                <a:ea typeface="楷体_GB2312" pitchFamily="49" charset="-122"/>
              </a:rPr>
              <a:t>j</a:t>
            </a:r>
            <a:r>
              <a:rPr lang="zh-CN" altLang="en-US" sz="2000">
                <a:solidFill>
                  <a:srgbClr val="333399"/>
                </a:solidFill>
                <a:latin typeface="Times New Roman" panose="02020603050405020304" pitchFamily="18" charset="0"/>
                <a:ea typeface="楷体_GB2312" pitchFamily="49" charset="-122"/>
              </a:rPr>
              <a:t>的路径长 </a:t>
            </a:r>
          </a:p>
        </p:txBody>
      </p:sp>
      <p:sp>
        <p:nvSpPr>
          <p:cNvPr id="4" name="Text Box 5"/>
          <p:cNvSpPr txBox="1">
            <a:spLocks noChangeArrowheads="1"/>
          </p:cNvSpPr>
          <p:nvPr/>
        </p:nvSpPr>
        <p:spPr bwMode="auto">
          <a:xfrm>
            <a:off x="6596830" y="5179537"/>
            <a:ext cx="2512226" cy="1631216"/>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t>dist</a:t>
            </a:r>
            <a:r>
              <a:rPr lang="en-US" altLang="zh-CN" dirty="0"/>
              <a:t>:</a:t>
            </a:r>
            <a:r>
              <a:rPr lang="zh-CN" altLang="en-US" dirty="0"/>
              <a:t>最短距离数组</a:t>
            </a:r>
          </a:p>
          <a:p>
            <a:r>
              <a:rPr lang="en-US" altLang="zh-CN" dirty="0" err="1"/>
              <a:t>prev</a:t>
            </a:r>
            <a:r>
              <a:rPr lang="en-US" altLang="zh-CN" dirty="0"/>
              <a:t>: </a:t>
            </a:r>
            <a:r>
              <a:rPr lang="zh-CN" altLang="en-US" dirty="0"/>
              <a:t>前驱顶点数组</a:t>
            </a:r>
          </a:p>
          <a:p>
            <a:r>
              <a:rPr lang="en-US" altLang="zh-CN" dirty="0"/>
              <a:t>E</a:t>
            </a:r>
            <a:r>
              <a:rPr lang="zh-CN" altLang="en-US" dirty="0"/>
              <a:t>：当前的扩展节点</a:t>
            </a:r>
          </a:p>
          <a:p>
            <a:r>
              <a:rPr lang="en-US" altLang="zh-CN" dirty="0"/>
              <a:t>c:  </a:t>
            </a:r>
            <a:r>
              <a:rPr lang="zh-CN" altLang="en-US" dirty="0"/>
              <a:t>邻接矩阵</a:t>
            </a:r>
          </a:p>
          <a:p>
            <a:r>
              <a:rPr lang="en-US" altLang="zh-CN" dirty="0"/>
              <a:t>H</a:t>
            </a:r>
            <a:r>
              <a:rPr lang="zh-CN" altLang="en-US" dirty="0"/>
              <a:t>： 活节点优先队列</a:t>
            </a:r>
          </a:p>
        </p:txBody>
      </p:sp>
    </p:spTree>
    <p:extLst>
      <p:ext uri="{BB962C8B-B14F-4D97-AF65-F5344CB8AC3E}">
        <p14:creationId xmlns:p14="http://schemas.microsoft.com/office/powerpoint/2010/main" val="208342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 calcmode="lin" valueType="num">
                                      <p:cBhvr additive="base">
                                        <p:cTn id="7" dur="500" fill="hold"/>
                                        <p:tgtEl>
                                          <p:spTgt spid="467973"/>
                                        </p:tgtEl>
                                        <p:attrNameLst>
                                          <p:attrName>ppt_x</p:attrName>
                                        </p:attrNameLst>
                                      </p:cBhvr>
                                      <p:tavLst>
                                        <p:tav tm="0">
                                          <p:val>
                                            <p:strVal val="#ppt_x"/>
                                          </p:val>
                                        </p:tav>
                                        <p:tav tm="100000">
                                          <p:val>
                                            <p:strVal val="#ppt_x"/>
                                          </p:val>
                                        </p:tav>
                                      </p:tavLst>
                                    </p:anim>
                                    <p:anim calcmode="lin" valueType="num">
                                      <p:cBhvr additive="base">
                                        <p:cTn id="8" dur="500" fill="hold"/>
                                        <p:tgtEl>
                                          <p:spTgt spid="467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ctrTitle"/>
          </p:nvPr>
        </p:nvSpPr>
        <p:spPr>
          <a:xfrm>
            <a:off x="800100" y="188194"/>
            <a:ext cx="7772400" cy="1143000"/>
          </a:xfrm>
        </p:spPr>
        <p:txBody>
          <a:bodyPr anchor="ctr"/>
          <a:lstStyle/>
          <a:p>
            <a:r>
              <a:rPr lang="zh-CN" altLang="en-US" sz="2800" dirty="0">
                <a:solidFill>
                  <a:srgbClr val="000000"/>
                </a:solidFill>
              </a:rPr>
              <a:t>装载问题</a:t>
            </a:r>
          </a:p>
        </p:txBody>
      </p:sp>
      <p:sp>
        <p:nvSpPr>
          <p:cNvPr id="323588" name="Text Box 4"/>
          <p:cNvSpPr txBox="1">
            <a:spLocks noChangeArrowheads="1"/>
          </p:cNvSpPr>
          <p:nvPr/>
        </p:nvSpPr>
        <p:spPr bwMode="auto">
          <a:xfrm>
            <a:off x="251520" y="1436763"/>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微软雅黑" panose="020B0503020204020204" pitchFamily="34" charset="-122"/>
                <a:ea typeface="微软雅黑" panose="020B0503020204020204" pitchFamily="34" charset="-122"/>
              </a:rPr>
              <a:t>1. 问题描述</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323591" name="Text Box 7"/>
          <p:cNvSpPr txBox="1">
            <a:spLocks noChangeArrowheads="1"/>
          </p:cNvSpPr>
          <p:nvPr/>
        </p:nvSpPr>
        <p:spPr bwMode="auto">
          <a:xfrm>
            <a:off x="777958" y="2498725"/>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dirty="0">
                <a:latin typeface="微软雅黑" panose="020B0503020204020204" pitchFamily="34" charset="-122"/>
                <a:ea typeface="微软雅黑" panose="020B0503020204020204" pitchFamily="34" charset="-122"/>
              </a:rPr>
              <a:t>有一批</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个集装箱要装上2艘载重量分别为</a:t>
            </a:r>
            <a:r>
              <a:rPr lang="en-US" altLang="zh-CN" sz="2000" dirty="0">
                <a:latin typeface="微软雅黑" panose="020B0503020204020204" pitchFamily="34" charset="-122"/>
                <a:ea typeface="微软雅黑" panose="020B0503020204020204" pitchFamily="34" charset="-122"/>
              </a:rPr>
              <a:t>C1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C2</a:t>
            </a:r>
            <a:r>
              <a:rPr lang="zh-CN" altLang="en-US" sz="2000" dirty="0">
                <a:latin typeface="微软雅黑" panose="020B0503020204020204" pitchFamily="34" charset="-122"/>
                <a:ea typeface="微软雅黑" panose="020B0503020204020204" pitchFamily="34" charset="-122"/>
              </a:rPr>
              <a:t>的轮船，其中集</a:t>
            </a:r>
          </a:p>
          <a:p>
            <a:pPr algn="just">
              <a:spcBef>
                <a:spcPct val="50000"/>
              </a:spcBef>
            </a:pPr>
            <a:r>
              <a:rPr lang="zh-CN" altLang="en-US" sz="2000" dirty="0">
                <a:latin typeface="微软雅黑" panose="020B0503020204020204" pitchFamily="34" charset="-122"/>
                <a:ea typeface="微软雅黑" panose="020B0503020204020204" pitchFamily="34" charset="-122"/>
              </a:rPr>
              <a:t>装箱</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的重量为</a:t>
            </a:r>
            <a:r>
              <a:rPr lang="en-US" altLang="zh-CN" sz="2000" dirty="0">
                <a:latin typeface="微软雅黑" panose="020B0503020204020204" pitchFamily="34" charset="-122"/>
                <a:ea typeface="微软雅黑" panose="020B0503020204020204" pitchFamily="34" charset="-122"/>
              </a:rPr>
              <a:t>W</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a:t>
            </a:r>
          </a:p>
        </p:txBody>
      </p:sp>
      <p:sp>
        <p:nvSpPr>
          <p:cNvPr id="323595" name="Rectangle 11"/>
          <p:cNvSpPr>
            <a:spLocks noChangeArrowheads="1"/>
          </p:cNvSpPr>
          <p:nvPr/>
        </p:nvSpPr>
        <p:spPr bwMode="auto">
          <a:xfrm>
            <a:off x="4110038" y="3214688"/>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23594" name="Object 10"/>
          <p:cNvGraphicFramePr>
            <a:graphicFrameLocks noChangeAspect="1"/>
          </p:cNvGraphicFramePr>
          <p:nvPr>
            <p:extLst>
              <p:ext uri="{D42A27DB-BD31-4B8C-83A1-F6EECF244321}">
                <p14:modId xmlns:p14="http://schemas.microsoft.com/office/powerpoint/2010/main" val="2889973509"/>
              </p:ext>
            </p:extLst>
          </p:nvPr>
        </p:nvGraphicFramePr>
        <p:xfrm>
          <a:off x="3851920" y="2971800"/>
          <a:ext cx="1447800" cy="762000"/>
        </p:xfrm>
        <a:graphic>
          <a:graphicData uri="http://schemas.openxmlformats.org/presentationml/2006/ole">
            <mc:AlternateContent xmlns:mc="http://schemas.openxmlformats.org/markup-compatibility/2006">
              <mc:Choice xmlns:v="urn:schemas-microsoft-com:vml" Requires="v">
                <p:oleObj spid="_x0000_s22533" name="Microsoft 公式 3.0" r:id="rId3" imgW="927100" imgH="431800" progId="Equation.3">
                  <p:embed/>
                </p:oleObj>
              </mc:Choice>
              <mc:Fallback>
                <p:oleObj name="Microsoft 公式 3.0" r:id="rId3" imgW="927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9718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6" name="Text Box 12"/>
          <p:cNvSpPr txBox="1">
            <a:spLocks noChangeArrowheads="1"/>
          </p:cNvSpPr>
          <p:nvPr/>
        </p:nvSpPr>
        <p:spPr bwMode="auto">
          <a:xfrm>
            <a:off x="838200" y="3962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微软雅黑" panose="020B0503020204020204" pitchFamily="34" charset="-122"/>
                <a:ea typeface="微软雅黑" panose="020B0503020204020204" pitchFamily="34"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838200" y="4876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微软雅黑" panose="020B0503020204020204" pitchFamily="34" charset="-122"/>
                <a:ea typeface="微软雅黑" panose="020B0503020204020204" pitchFamily="34" charset="-122"/>
              </a:rPr>
              <a:t>容易证明：如果一个给定装载问题有解，则采用下面的策略可得到最优装载方案。 </a:t>
            </a:r>
          </a:p>
          <a:p>
            <a:pPr algn="just">
              <a:spcBef>
                <a:spcPct val="50000"/>
              </a:spcBef>
            </a:pPr>
            <a:r>
              <a:rPr lang="zh-CN" altLang="en-US" sz="2000">
                <a:latin typeface="微软雅黑" panose="020B0503020204020204" pitchFamily="34" charset="-122"/>
                <a:ea typeface="微软雅黑" panose="020B0503020204020204" pitchFamily="34" charset="-122"/>
              </a:rPr>
              <a:t>(1)首先将第一艘轮船尽可能装满；</a:t>
            </a:r>
          </a:p>
          <a:p>
            <a:pPr algn="just">
              <a:spcBef>
                <a:spcPct val="50000"/>
              </a:spcBef>
            </a:pPr>
            <a:r>
              <a:rPr lang="zh-CN" altLang="en-US" sz="2000">
                <a:latin typeface="微软雅黑" panose="020B0503020204020204" pitchFamily="34" charset="-122"/>
                <a:ea typeface="微软雅黑" panose="020B0503020204020204" pitchFamily="34" charset="-122"/>
              </a:rPr>
              <a:t>(2)将剩余的集装箱装上第二艘轮船。 </a:t>
            </a:r>
          </a:p>
        </p:txBody>
      </p:sp>
    </p:spTree>
    <p:extLst>
      <p:ext uri="{BB962C8B-B14F-4D97-AF65-F5344CB8AC3E}">
        <p14:creationId xmlns:p14="http://schemas.microsoft.com/office/powerpoint/2010/main" val="2679571726"/>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611560" y="291228"/>
            <a:ext cx="8229600" cy="5473700"/>
          </a:xfrm>
        </p:spPr>
        <p:txBody>
          <a:bodyPr/>
          <a:lstStyle/>
          <a:p>
            <a:pPr eaLnBrk="1" hangingPunct="1"/>
            <a:r>
              <a:rPr lang="zh-CN" altLang="en-US" dirty="0"/>
              <a:t>分析：</a:t>
            </a:r>
          </a:p>
          <a:p>
            <a:pPr lvl="1" eaLnBrk="1" hangingPunct="1"/>
            <a:r>
              <a:rPr lang="zh-CN" altLang="en-US" dirty="0"/>
              <a:t>解空间：</a:t>
            </a:r>
            <a:r>
              <a:rPr lang="en-US" altLang="zh-CN" i="1" dirty="0"/>
              <a:t>X</a:t>
            </a:r>
            <a:r>
              <a:rPr lang="en-US" altLang="zh-CN" dirty="0"/>
              <a:t>=(</a:t>
            </a:r>
            <a:r>
              <a:rPr lang="en-US" altLang="zh-CN" i="1" dirty="0"/>
              <a:t>x</a:t>
            </a:r>
            <a:r>
              <a:rPr lang="en-US" altLang="zh-CN" baseline="-25000" dirty="0"/>
              <a:t>1</a:t>
            </a:r>
            <a:r>
              <a:rPr lang="en-US" altLang="zh-CN" dirty="0"/>
              <a:t>,</a:t>
            </a:r>
            <a:r>
              <a:rPr lang="en-US" altLang="zh-CN" i="1" dirty="0"/>
              <a:t>x</a:t>
            </a:r>
            <a:r>
              <a:rPr lang="en-US" altLang="zh-CN" baseline="-25000" dirty="0"/>
              <a:t>2</a:t>
            </a:r>
            <a:r>
              <a:rPr lang="en-US" altLang="zh-CN" dirty="0"/>
              <a:t>,…,</a:t>
            </a:r>
            <a:r>
              <a:rPr lang="en-US" altLang="zh-CN" i="1" dirty="0" err="1"/>
              <a:t>x</a:t>
            </a:r>
            <a:r>
              <a:rPr lang="en-US" altLang="zh-CN" i="1" baseline="-25000" dirty="0" err="1"/>
              <a:t>n</a:t>
            </a:r>
            <a:r>
              <a:rPr lang="en-US" altLang="zh-CN" dirty="0"/>
              <a:t>)</a:t>
            </a:r>
            <a:r>
              <a:rPr lang="zh-CN" altLang="en-US" dirty="0"/>
              <a:t>，</a:t>
            </a:r>
            <a:r>
              <a:rPr lang="en-US" altLang="zh-CN" i="1" dirty="0" err="1"/>
              <a:t>x</a:t>
            </a:r>
            <a:r>
              <a:rPr lang="en-US" altLang="zh-CN" i="1" baseline="-25000" dirty="0" err="1"/>
              <a:t>i</a:t>
            </a:r>
            <a:r>
              <a:rPr lang="en-US" altLang="zh-CN" dirty="0" err="1"/>
              <a:t>∈</a:t>
            </a:r>
            <a:r>
              <a:rPr lang="en-US" altLang="zh-CN" i="1" dirty="0" err="1"/>
              <a:t>S</a:t>
            </a:r>
            <a:r>
              <a:rPr lang="en-US" altLang="zh-CN" i="1" baseline="-25000" dirty="0" err="1"/>
              <a:t>i</a:t>
            </a:r>
            <a:r>
              <a:rPr lang="en-US" altLang="zh-CN" dirty="0"/>
              <a:t>={0, 1}</a:t>
            </a:r>
            <a:r>
              <a:rPr lang="zh-CN" altLang="en-US" dirty="0"/>
              <a:t>，</a:t>
            </a:r>
            <a:r>
              <a:rPr lang="en-US" altLang="zh-CN" i="1" dirty="0" err="1"/>
              <a:t>i</a:t>
            </a:r>
            <a:r>
              <a:rPr lang="en-US" altLang="zh-CN" dirty="0"/>
              <a:t>=1,2,…,</a:t>
            </a:r>
            <a:r>
              <a:rPr lang="en-US" altLang="zh-CN" i="1" dirty="0"/>
              <a:t>n</a:t>
            </a:r>
            <a:endParaRPr lang="en-US" altLang="zh-CN" dirty="0"/>
          </a:p>
          <a:p>
            <a:pPr lvl="1" eaLnBrk="1" hangingPunct="1"/>
            <a:r>
              <a:rPr lang="zh-CN" altLang="en-US" dirty="0"/>
              <a:t>约束函数：</a:t>
            </a:r>
          </a:p>
          <a:p>
            <a:pPr lvl="1" eaLnBrk="1" hangingPunct="1">
              <a:buFont typeface="Wingdings" panose="05000000000000000000" pitchFamily="2" charset="2"/>
              <a:buNone/>
            </a:pPr>
            <a:endParaRPr lang="zh-CN" altLang="en-US" sz="1600" dirty="0"/>
          </a:p>
          <a:p>
            <a:pPr lvl="1" eaLnBrk="1" hangingPunct="1"/>
            <a:r>
              <a:rPr lang="zh-CN" altLang="en-US" dirty="0"/>
              <a:t>目标函数：</a:t>
            </a:r>
          </a:p>
          <a:p>
            <a:pPr lvl="2" eaLnBrk="1" hangingPunct="1"/>
            <a:r>
              <a:rPr lang="zh-CN" altLang="en-US" sz="2200" dirty="0"/>
              <a:t>下界：</a:t>
            </a:r>
            <a:r>
              <a:rPr lang="en-US" altLang="zh-CN" sz="2200" dirty="0"/>
              <a:t>…</a:t>
            </a:r>
          </a:p>
          <a:p>
            <a:pPr lvl="2" eaLnBrk="1" hangingPunct="1"/>
            <a:r>
              <a:rPr lang="zh-CN" altLang="en-US" sz="2200" dirty="0"/>
              <a:t>上界：</a:t>
            </a:r>
            <a:r>
              <a:rPr lang="en-US" altLang="zh-CN" sz="2200" dirty="0"/>
              <a:t>…</a:t>
            </a:r>
          </a:p>
          <a:p>
            <a:pPr lvl="1" eaLnBrk="1" hangingPunct="1"/>
            <a:r>
              <a:rPr lang="zh-CN" altLang="en-US" dirty="0"/>
              <a:t>限界函数：</a:t>
            </a:r>
          </a:p>
        </p:txBody>
      </p:sp>
      <p:graphicFrame>
        <p:nvGraphicFramePr>
          <p:cNvPr id="444423" name="Object 7"/>
          <p:cNvGraphicFramePr>
            <a:graphicFrameLocks noChangeAspect="1"/>
          </p:cNvGraphicFramePr>
          <p:nvPr>
            <p:extLst>
              <p:ext uri="{D42A27DB-BD31-4B8C-83A1-F6EECF244321}">
                <p14:modId xmlns:p14="http://schemas.microsoft.com/office/powerpoint/2010/main" val="2132893946"/>
              </p:ext>
            </p:extLst>
          </p:nvPr>
        </p:nvGraphicFramePr>
        <p:xfrm>
          <a:off x="3400833" y="1715042"/>
          <a:ext cx="1512887" cy="849313"/>
        </p:xfrm>
        <a:graphic>
          <a:graphicData uri="http://schemas.openxmlformats.org/presentationml/2006/ole">
            <mc:AlternateContent xmlns:mc="http://schemas.openxmlformats.org/markup-compatibility/2006">
              <mc:Choice xmlns:v="urn:schemas-microsoft-com:vml" Requires="v">
                <p:oleObj spid="_x0000_s23566" name="公式" r:id="rId4" imgW="761669" imgH="431613" progId="Equation.3">
                  <p:embed/>
                </p:oleObj>
              </mc:Choice>
              <mc:Fallback>
                <p:oleObj name="公式" r:id="rId4" imgW="761669"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33" y="1715042"/>
                        <a:ext cx="1512887"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7" name="Object 11"/>
          <p:cNvGraphicFramePr>
            <a:graphicFrameLocks noChangeAspect="1"/>
          </p:cNvGraphicFramePr>
          <p:nvPr>
            <p:extLst>
              <p:ext uri="{D42A27DB-BD31-4B8C-83A1-F6EECF244321}">
                <p14:modId xmlns:p14="http://schemas.microsoft.com/office/powerpoint/2010/main" val="3262062933"/>
              </p:ext>
            </p:extLst>
          </p:nvPr>
        </p:nvGraphicFramePr>
        <p:xfrm>
          <a:off x="3313906" y="2637380"/>
          <a:ext cx="1584325" cy="887412"/>
        </p:xfrm>
        <a:graphic>
          <a:graphicData uri="http://schemas.openxmlformats.org/presentationml/2006/ole">
            <mc:AlternateContent xmlns:mc="http://schemas.openxmlformats.org/markup-compatibility/2006">
              <mc:Choice xmlns:v="urn:schemas-microsoft-com:vml" Requires="v">
                <p:oleObj spid="_x0000_s23567" name="公式" r:id="rId6" imgW="761669" imgH="431613" progId="Equation.3">
                  <p:embed/>
                </p:oleObj>
              </mc:Choice>
              <mc:Fallback>
                <p:oleObj name="公式" r:id="rId6" imgW="761669"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06" y="2637380"/>
                        <a:ext cx="15843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32" name="AutoShape 16"/>
          <p:cNvSpPr>
            <a:spLocks noChangeArrowheads="1"/>
          </p:cNvSpPr>
          <p:nvPr/>
        </p:nvSpPr>
        <p:spPr bwMode="auto">
          <a:xfrm>
            <a:off x="1835150" y="6118225"/>
            <a:ext cx="1008063" cy="142875"/>
          </a:xfrm>
          <a:prstGeom prst="rightArrow">
            <a:avLst>
              <a:gd name="adj1" fmla="val 50000"/>
              <a:gd name="adj2" fmla="val 176389"/>
            </a:avLst>
          </a:prstGeom>
          <a:noFill/>
          <a:ln w="25400" algn="ctr">
            <a:solidFill>
              <a:srgbClr val="00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3" name="AutoShape 17"/>
          <p:cNvSpPr>
            <a:spLocks/>
          </p:cNvSpPr>
          <p:nvPr/>
        </p:nvSpPr>
        <p:spPr bwMode="auto">
          <a:xfrm>
            <a:off x="2987675" y="5827713"/>
            <a:ext cx="215900" cy="720725"/>
          </a:xfrm>
          <a:prstGeom prst="leftBrace">
            <a:avLst>
              <a:gd name="adj1" fmla="val 27819"/>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4" name="Text Box 18"/>
          <p:cNvSpPr txBox="1">
            <a:spLocks noChangeArrowheads="1"/>
          </p:cNvSpPr>
          <p:nvPr/>
        </p:nvSpPr>
        <p:spPr bwMode="auto">
          <a:xfrm>
            <a:off x="3186113" y="5659438"/>
            <a:ext cx="3690937"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左孩子：</a:t>
            </a:r>
            <a:r>
              <a:rPr lang="en-US" altLang="zh-CN" i="1" dirty="0" err="1">
                <a:solidFill>
                  <a:srgbClr val="0000FF"/>
                </a:solidFill>
                <a:latin typeface="Times New Roman" panose="02020603050405020304" pitchFamily="18" charset="0"/>
              </a:rPr>
              <a:t>Ew</a:t>
            </a:r>
            <a:r>
              <a:rPr lang="en-US" altLang="zh-CN" dirty="0" err="1">
                <a:solidFill>
                  <a:srgbClr val="0000FF"/>
                </a:solidFill>
                <a:latin typeface="Times New Roman" panose="02020603050405020304" pitchFamily="18" charset="0"/>
              </a:rPr>
              <a:t>+</a:t>
            </a:r>
            <a:r>
              <a:rPr lang="en-US" altLang="zh-CN" i="1" dirty="0" err="1">
                <a:solidFill>
                  <a:srgbClr val="0000FF"/>
                </a:solidFill>
                <a:latin typeface="Times New Roman" panose="02020603050405020304" pitchFamily="18" charset="0"/>
              </a:rPr>
              <a:t>w</a:t>
            </a:r>
            <a:r>
              <a:rPr lang="en-US" altLang="zh-CN" dirty="0">
                <a:solidFill>
                  <a:srgbClr val="0000FF"/>
                </a:solidFill>
                <a:latin typeface="Times New Roman" panose="02020603050405020304" pitchFamily="18" charset="0"/>
              </a:rPr>
              <a:t>[</a:t>
            </a:r>
            <a:r>
              <a:rPr lang="en-US" altLang="zh-CN" i="1" dirty="0" err="1">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 &lt;= </a:t>
            </a:r>
            <a:r>
              <a:rPr lang="en-US" altLang="zh-CN" i="1"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1</a:t>
            </a:r>
          </a:p>
        </p:txBody>
      </p:sp>
      <p:sp>
        <p:nvSpPr>
          <p:cNvPr id="444435" name="Text Box 19"/>
          <p:cNvSpPr txBox="1">
            <a:spLocks noChangeArrowheads="1"/>
          </p:cNvSpPr>
          <p:nvPr/>
        </p:nvSpPr>
        <p:spPr bwMode="auto">
          <a:xfrm>
            <a:off x="3176588" y="6189663"/>
            <a:ext cx="4132262"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右孩子：</a:t>
            </a:r>
            <a:r>
              <a:rPr lang="en-US" altLang="zh-CN" i="1" dirty="0" err="1">
                <a:solidFill>
                  <a:srgbClr val="0000FF"/>
                </a:solidFill>
                <a:latin typeface="Times New Roman" panose="02020603050405020304" pitchFamily="18" charset="0"/>
              </a:rPr>
              <a:t>Ew</a:t>
            </a:r>
            <a:r>
              <a:rPr lang="en-US" altLang="zh-CN" dirty="0">
                <a:solidFill>
                  <a:srgbClr val="0000FF"/>
                </a:solidFill>
                <a:latin typeface="Times New Roman" panose="02020603050405020304" pitchFamily="18" charset="0"/>
              </a:rPr>
              <a:t>+             &gt; </a:t>
            </a:r>
            <a:r>
              <a:rPr lang="en-US" altLang="zh-CN" i="1" dirty="0" err="1">
                <a:solidFill>
                  <a:srgbClr val="0000FF"/>
                </a:solidFill>
                <a:latin typeface="Times New Roman" panose="02020603050405020304" pitchFamily="18" charset="0"/>
              </a:rPr>
              <a:t>bestw</a:t>
            </a:r>
            <a:endParaRPr lang="en-US" altLang="zh-CN" i="1" dirty="0">
              <a:solidFill>
                <a:srgbClr val="0000FF"/>
              </a:solidFill>
              <a:latin typeface="Times New Roman" panose="02020603050405020304" pitchFamily="18" charset="0"/>
            </a:endParaRPr>
          </a:p>
        </p:txBody>
      </p:sp>
      <p:graphicFrame>
        <p:nvGraphicFramePr>
          <p:cNvPr id="444436" name="Object 20"/>
          <p:cNvGraphicFramePr>
            <a:graphicFrameLocks noChangeAspect="1"/>
          </p:cNvGraphicFramePr>
          <p:nvPr>
            <p:extLst>
              <p:ext uri="{D42A27DB-BD31-4B8C-83A1-F6EECF244321}">
                <p14:modId xmlns:p14="http://schemas.microsoft.com/office/powerpoint/2010/main" val="2983389472"/>
              </p:ext>
            </p:extLst>
          </p:nvPr>
        </p:nvGraphicFramePr>
        <p:xfrm>
          <a:off x="5003801" y="6045200"/>
          <a:ext cx="1008360" cy="768350"/>
        </p:xfrm>
        <a:graphic>
          <a:graphicData uri="http://schemas.openxmlformats.org/presentationml/2006/ole">
            <mc:AlternateContent xmlns:mc="http://schemas.openxmlformats.org/markup-compatibility/2006">
              <mc:Choice xmlns:v="urn:schemas-microsoft-com:vml" Requires="v">
                <p:oleObj spid="_x0000_s23568" name="公式" r:id="rId8" imgW="371439" imgH="400042" progId="Equation.3">
                  <p:embed/>
                </p:oleObj>
              </mc:Choice>
              <mc:Fallback>
                <p:oleObj name="公式" r:id="rId8" imgW="371439" imgH="40004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1" y="6045200"/>
                        <a:ext cx="1008360" cy="768350"/>
                      </a:xfrm>
                      <a:prstGeom prst="rect">
                        <a:avLst/>
                      </a:prstGeom>
                      <a:noFill/>
                      <a:ln>
                        <a:noFill/>
                      </a:ln>
                      <a:effectLst/>
                    </p:spPr>
                  </p:pic>
                </p:oleObj>
              </mc:Fallback>
            </mc:AlternateContent>
          </a:graphicData>
        </a:graphic>
      </p:graphicFrame>
      <p:sp>
        <p:nvSpPr>
          <p:cNvPr id="444439" name="Text Box 23"/>
          <p:cNvSpPr txBox="1">
            <a:spLocks noChangeArrowheads="1"/>
          </p:cNvSpPr>
          <p:nvPr/>
        </p:nvSpPr>
        <p:spPr bwMode="auto">
          <a:xfrm>
            <a:off x="1835150" y="5659438"/>
            <a:ext cx="936625"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a:solidFill>
                  <a:srgbClr val="0000FF"/>
                </a:solidFill>
              </a:rPr>
              <a:t>改进</a:t>
            </a:r>
          </a:p>
        </p:txBody>
      </p:sp>
      <p:graphicFrame>
        <p:nvGraphicFramePr>
          <p:cNvPr id="3" name="对象 2"/>
          <p:cNvGraphicFramePr>
            <a:graphicFrameLocks noChangeAspect="1"/>
          </p:cNvGraphicFramePr>
          <p:nvPr>
            <p:extLst>
              <p:ext uri="{D42A27DB-BD31-4B8C-83A1-F6EECF244321}">
                <p14:modId xmlns:p14="http://schemas.microsoft.com/office/powerpoint/2010/main" val="2958506768"/>
              </p:ext>
            </p:extLst>
          </p:nvPr>
        </p:nvGraphicFramePr>
        <p:xfrm>
          <a:off x="3591421" y="4149080"/>
          <a:ext cx="2780779" cy="1145027"/>
        </p:xfrm>
        <a:graphic>
          <a:graphicData uri="http://schemas.openxmlformats.org/presentationml/2006/ole">
            <mc:AlternateContent xmlns:mc="http://schemas.openxmlformats.org/markup-compatibility/2006">
              <mc:Choice xmlns:v="urn:schemas-microsoft-com:vml" Requires="v">
                <p:oleObj spid="_x0000_s23569" name="Equation" r:id="rId10" imgW="1079280" imgH="444240" progId="Equation.DSMT4">
                  <p:embed/>
                </p:oleObj>
              </mc:Choice>
              <mc:Fallback>
                <p:oleObj name="Equation" r:id="rId10" imgW="1079280" imgH="444240" progId="Equation.DSMT4">
                  <p:embed/>
                  <p:pic>
                    <p:nvPicPr>
                      <p:cNvPr id="0" name=""/>
                      <p:cNvPicPr/>
                      <p:nvPr/>
                    </p:nvPicPr>
                    <p:blipFill>
                      <a:blip r:embed="rId11"/>
                      <a:stretch>
                        <a:fillRect/>
                      </a:stretch>
                    </p:blipFill>
                    <p:spPr>
                      <a:xfrm>
                        <a:off x="3591421" y="4149080"/>
                        <a:ext cx="2780779" cy="1145027"/>
                      </a:xfrm>
                      <a:prstGeom prst="rect">
                        <a:avLst/>
                      </a:prstGeom>
                    </p:spPr>
                  </p:pic>
                </p:oleObj>
              </mc:Fallback>
            </mc:AlternateContent>
          </a:graphicData>
        </a:graphic>
      </p:graphicFrame>
    </p:spTree>
    <p:extLst>
      <p:ext uri="{BB962C8B-B14F-4D97-AF65-F5344CB8AC3E}">
        <p14:creationId xmlns:p14="http://schemas.microsoft.com/office/powerpoint/2010/main" val="2383708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44423"/>
                                        </p:tgtEl>
                                        <p:attrNameLst>
                                          <p:attrName>style.visibility</p:attrName>
                                        </p:attrNameLst>
                                      </p:cBhvr>
                                      <p:to>
                                        <p:strVal val="visible"/>
                                      </p:to>
                                    </p:set>
                                    <p:animEffect transition="in" filter="wipe(up)">
                                      <p:cBhvr>
                                        <p:cTn id="7" dur="500"/>
                                        <p:tgtEl>
                                          <p:spTgt spid="444423"/>
                                        </p:tgtEl>
                                      </p:cBhvr>
                                    </p:animEffect>
                                  </p:childTnLst>
                                </p:cTn>
                              </p:par>
                              <p:par>
                                <p:cTn id="8" presetID="2" presetClass="entr" presetSubtype="4" fill="hold" nodeType="withEffect">
                                  <p:stCondLst>
                                    <p:cond delay="0"/>
                                  </p:stCondLst>
                                  <p:childTnLst>
                                    <p:set>
                                      <p:cBhvr>
                                        <p:cTn id="9" dur="1" fill="hold">
                                          <p:stCondLst>
                                            <p:cond delay="0"/>
                                          </p:stCondLst>
                                        </p:cTn>
                                        <p:tgtEl>
                                          <p:spTgt spid="444427"/>
                                        </p:tgtEl>
                                        <p:attrNameLst>
                                          <p:attrName>style.visibility</p:attrName>
                                        </p:attrNameLst>
                                      </p:cBhvr>
                                      <p:to>
                                        <p:strVal val="visible"/>
                                      </p:to>
                                    </p:set>
                                    <p:anim calcmode="lin" valueType="num">
                                      <p:cBhvr additive="base">
                                        <p:cTn id="10" dur="500" fill="hold"/>
                                        <p:tgtEl>
                                          <p:spTgt spid="444427"/>
                                        </p:tgtEl>
                                        <p:attrNameLst>
                                          <p:attrName>ppt_x</p:attrName>
                                        </p:attrNameLst>
                                      </p:cBhvr>
                                      <p:tavLst>
                                        <p:tav tm="0">
                                          <p:val>
                                            <p:strVal val="#ppt_x"/>
                                          </p:val>
                                        </p:tav>
                                        <p:tav tm="100000">
                                          <p:val>
                                            <p:strVal val="#ppt_x"/>
                                          </p:val>
                                        </p:tav>
                                      </p:tavLst>
                                    </p:anim>
                                    <p:anim calcmode="lin" valueType="num">
                                      <p:cBhvr additive="base">
                                        <p:cTn id="11" dur="500" fill="hold"/>
                                        <p:tgtEl>
                                          <p:spTgt spid="44442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44419">
                                            <p:txEl>
                                              <p:pRg st="7" end="7"/>
                                            </p:txEl>
                                          </p:spTgt>
                                        </p:tgtEl>
                                        <p:attrNameLst>
                                          <p:attrName>style.visibility</p:attrName>
                                        </p:attrNameLst>
                                      </p:cBhvr>
                                      <p:to>
                                        <p:strVal val="visible"/>
                                      </p:to>
                                    </p:set>
                                    <p:animEffect transition="in" filter="wipe(up)">
                                      <p:cBhvr>
                                        <p:cTn id="16" dur="500"/>
                                        <p:tgtEl>
                                          <p:spTgt spid="44441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animEffect transition="in" filter="wipe(up)">
                                      <p:cBhvr>
                                        <p:cTn id="21" dur="500"/>
                                        <p:tgtEl>
                                          <p:spTgt spid="444419">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44419">
                                            <p:txEl>
                                              <p:pRg st="6" end="6"/>
                                            </p:txEl>
                                          </p:spTgt>
                                        </p:tgtEl>
                                        <p:attrNameLst>
                                          <p:attrName>style.visibility</p:attrName>
                                        </p:attrNameLst>
                                      </p:cBhvr>
                                      <p:to>
                                        <p:strVal val="visible"/>
                                      </p:to>
                                    </p:set>
                                    <p:animEffect transition="in" filter="wipe(up)">
                                      <p:cBhvr>
                                        <p:cTn id="24" dur="500"/>
                                        <p:tgtEl>
                                          <p:spTgt spid="444419">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44439"/>
                                        </p:tgtEl>
                                        <p:attrNameLst>
                                          <p:attrName>style.visibility</p:attrName>
                                        </p:attrNameLst>
                                      </p:cBhvr>
                                      <p:to>
                                        <p:strVal val="visible"/>
                                      </p:to>
                                    </p:set>
                                    <p:animEffect transition="in" filter="wipe(left)">
                                      <p:cBhvr>
                                        <p:cTn id="29" dur="500"/>
                                        <p:tgtEl>
                                          <p:spTgt spid="44443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44432"/>
                                        </p:tgtEl>
                                        <p:attrNameLst>
                                          <p:attrName>style.visibility</p:attrName>
                                        </p:attrNameLst>
                                      </p:cBhvr>
                                      <p:to>
                                        <p:strVal val="visible"/>
                                      </p:to>
                                    </p:set>
                                    <p:animEffect transition="in" filter="wipe(left)">
                                      <p:cBhvr>
                                        <p:cTn id="32" dur="500"/>
                                        <p:tgtEl>
                                          <p:spTgt spid="4444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44433"/>
                                        </p:tgtEl>
                                        <p:attrNameLst>
                                          <p:attrName>style.visibility</p:attrName>
                                        </p:attrNameLst>
                                      </p:cBhvr>
                                      <p:to>
                                        <p:strVal val="visible"/>
                                      </p:to>
                                    </p:set>
                                    <p:animEffect transition="in" filter="wipe(left)">
                                      <p:cBhvr>
                                        <p:cTn id="35" dur="500"/>
                                        <p:tgtEl>
                                          <p:spTgt spid="44443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44434"/>
                                        </p:tgtEl>
                                        <p:attrNameLst>
                                          <p:attrName>style.visibility</p:attrName>
                                        </p:attrNameLst>
                                      </p:cBhvr>
                                      <p:to>
                                        <p:strVal val="visible"/>
                                      </p:to>
                                    </p:set>
                                    <p:animEffect transition="in" filter="wipe(left)">
                                      <p:cBhvr>
                                        <p:cTn id="38" dur="500"/>
                                        <p:tgtEl>
                                          <p:spTgt spid="44443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44435"/>
                                        </p:tgtEl>
                                        <p:attrNameLst>
                                          <p:attrName>style.visibility</p:attrName>
                                        </p:attrNameLst>
                                      </p:cBhvr>
                                      <p:to>
                                        <p:strVal val="visible"/>
                                      </p:to>
                                    </p:set>
                                    <p:animEffect transition="in" filter="wipe(left)">
                                      <p:cBhvr>
                                        <p:cTn id="41" dur="500"/>
                                        <p:tgtEl>
                                          <p:spTgt spid="444435"/>
                                        </p:tgtEl>
                                      </p:cBhvr>
                                    </p:animEffect>
                                  </p:childTnLst>
                                </p:cTn>
                              </p:par>
                              <p:par>
                                <p:cTn id="42" presetID="22" presetClass="entr" presetSubtype="8" fill="hold" nodeType="withEffect">
                                  <p:stCondLst>
                                    <p:cond delay="0"/>
                                  </p:stCondLst>
                                  <p:childTnLst>
                                    <p:set>
                                      <p:cBhvr>
                                        <p:cTn id="43" dur="1" fill="hold">
                                          <p:stCondLst>
                                            <p:cond delay="0"/>
                                          </p:stCondLst>
                                        </p:cTn>
                                        <p:tgtEl>
                                          <p:spTgt spid="444436"/>
                                        </p:tgtEl>
                                        <p:attrNameLst>
                                          <p:attrName>style.visibility</p:attrName>
                                        </p:attrNameLst>
                                      </p:cBhvr>
                                      <p:to>
                                        <p:strVal val="visible"/>
                                      </p:to>
                                    </p:set>
                                    <p:animEffect transition="in" filter="wipe(left)">
                                      <p:cBhvr>
                                        <p:cTn id="44" dur="500"/>
                                        <p:tgtEl>
                                          <p:spTgt spid="44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2" grpId="0" animBg="1"/>
      <p:bldP spid="444433" grpId="0" animBg="1"/>
      <p:bldP spid="444434" grpId="0"/>
      <p:bldP spid="444435" grpId="0"/>
      <p:bldP spid="444439"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sz="2400"/>
              <a:t>装载问题</a:t>
            </a:r>
          </a:p>
        </p:txBody>
      </p:sp>
      <p:sp>
        <p:nvSpPr>
          <p:cNvPr id="404483" name="Text Box 3"/>
          <p:cNvSpPr txBox="1">
            <a:spLocks noChangeArrowheads="1"/>
          </p:cNvSpPr>
          <p:nvPr/>
        </p:nvSpPr>
        <p:spPr bwMode="auto">
          <a:xfrm>
            <a:off x="323528" y="695060"/>
            <a:ext cx="56388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2800" dirty="0">
                <a:solidFill>
                  <a:srgbClr val="3366FF"/>
                </a:solidFill>
                <a:latin typeface="微软雅黑" panose="020B0503020204020204" pitchFamily="34" charset="-122"/>
                <a:ea typeface="微软雅黑" panose="020B0503020204020204" pitchFamily="34" charset="-122"/>
              </a:rPr>
              <a:t>3. </a:t>
            </a:r>
            <a:r>
              <a:rPr kumimoji="1" lang="zh-CN" altLang="en-US" sz="2800" dirty="0">
                <a:solidFill>
                  <a:srgbClr val="3366FF"/>
                </a:solidFill>
                <a:latin typeface="微软雅黑" panose="020B0503020204020204" pitchFamily="34" charset="-122"/>
                <a:ea typeface="微软雅黑" panose="020B0503020204020204" pitchFamily="34" charset="-122"/>
              </a:rPr>
              <a:t>算法的改进</a:t>
            </a:r>
          </a:p>
        </p:txBody>
      </p:sp>
      <p:sp>
        <p:nvSpPr>
          <p:cNvPr id="404491" name="AutoShape 11"/>
          <p:cNvSpPr>
            <a:spLocks noChangeArrowheads="1"/>
          </p:cNvSpPr>
          <p:nvPr/>
        </p:nvSpPr>
        <p:spPr bwMode="auto">
          <a:xfrm>
            <a:off x="3874096" y="1053555"/>
            <a:ext cx="2088232" cy="503237"/>
          </a:xfrm>
          <a:prstGeom prst="wedgeRoundRectCallout">
            <a:avLst>
              <a:gd name="adj1" fmla="val -80514"/>
              <a:gd name="adj2" fmla="val 227075"/>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提前更新</a:t>
            </a:r>
            <a:r>
              <a:rPr lang="en-US" altLang="zh-CN" b="1" dirty="0" err="1">
                <a:latin typeface="微软雅黑" panose="020B0503020204020204" pitchFamily="34" charset="-122"/>
                <a:ea typeface="微软雅黑" panose="020B0503020204020204" pitchFamily="34" charset="-122"/>
              </a:rPr>
              <a:t>bestw</a:t>
            </a:r>
            <a:r>
              <a:rPr lang="en-US" altLang="zh-CN" b="1" dirty="0">
                <a:latin typeface="微软雅黑" panose="020B0503020204020204" pitchFamily="34" charset="-122"/>
                <a:ea typeface="微软雅黑" panose="020B0503020204020204" pitchFamily="34" charset="-122"/>
              </a:rPr>
              <a:t> </a:t>
            </a:r>
          </a:p>
        </p:txBody>
      </p:sp>
      <p:sp>
        <p:nvSpPr>
          <p:cNvPr id="404493" name="AutoShape 13"/>
          <p:cNvSpPr>
            <a:spLocks noChangeArrowheads="1"/>
          </p:cNvSpPr>
          <p:nvPr/>
        </p:nvSpPr>
        <p:spPr bwMode="auto">
          <a:xfrm>
            <a:off x="5580113" y="3212976"/>
            <a:ext cx="1728192" cy="504825"/>
          </a:xfrm>
          <a:prstGeom prst="wedgeRoundRectCallout">
            <a:avLst>
              <a:gd name="adj1" fmla="val -111882"/>
              <a:gd name="adj2" fmla="val 85536"/>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dirty="0">
                <a:latin typeface="微软雅黑" panose="020B0503020204020204" pitchFamily="34" charset="-122"/>
                <a:ea typeface="微软雅黑" panose="020B0503020204020204" pitchFamily="34" charset="-122"/>
              </a:rPr>
              <a:t>右儿子剪枝 </a:t>
            </a:r>
          </a:p>
        </p:txBody>
      </p:sp>
      <p:sp>
        <p:nvSpPr>
          <p:cNvPr id="3" name="矩形 2"/>
          <p:cNvSpPr/>
          <p:nvPr/>
        </p:nvSpPr>
        <p:spPr>
          <a:xfrm>
            <a:off x="971600" y="1246350"/>
            <a:ext cx="7344816" cy="5632311"/>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while(true)    {</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检查左儿子</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Type </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en-US" altLang="zh-CN" sz="1800" dirty="0" err="1">
                <a:solidFill>
                  <a:srgbClr val="00B050"/>
                </a:solidFill>
                <a:latin typeface="微软雅黑" panose="020B0503020204020204" pitchFamily="34" charset="-122"/>
                <a:ea typeface="微软雅黑" panose="020B0503020204020204" pitchFamily="34" charset="-122"/>
              </a:rPr>
              <a:t>wt</a:t>
            </a:r>
            <a:r>
              <a:rPr lang="zh-CN" altLang="en-US" sz="1800" dirty="0">
                <a:solidFill>
                  <a:srgbClr val="00B050"/>
                </a:solidFill>
                <a:latin typeface="微软雅黑" panose="020B0503020204020204" pitchFamily="34" charset="-122"/>
                <a:ea typeface="微软雅黑" panose="020B0503020204020204" pitchFamily="34" charset="-122"/>
              </a:rPr>
              <a:t>为左儿子节点的重量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&lt;=c)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若装载之后不超过船体可承受范围</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&gt;</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更新最优装载重量</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&lt;n)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wt</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将左儿子添加到队列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将右儿子添加到队列</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if(</a:t>
            </a:r>
            <a:r>
              <a:rPr lang="en-US" altLang="zh-CN" sz="1800" dirty="0" err="1">
                <a:latin typeface="微软雅黑" panose="020B0503020204020204" pitchFamily="34" charset="-122"/>
                <a:ea typeface="微软雅黑" panose="020B0503020204020204" pitchFamily="34" charset="-122"/>
              </a:rPr>
              <a:t>Ew+r</a:t>
            </a:r>
            <a:r>
              <a:rPr lang="en-US" altLang="zh-CN" sz="1800" dirty="0">
                <a:latin typeface="微软雅黑" panose="020B0503020204020204" pitchFamily="34" charset="-122"/>
                <a:ea typeface="微软雅黑" panose="020B0503020204020204" pitchFamily="34" charset="-122"/>
              </a:rPr>
              <a:t>&gt;</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&amp;&amp;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&lt;n)</a:t>
            </a: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可能含有最优解</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Q.Delete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取下一个节点为扩展节点并将重量保存在</a:t>
            </a:r>
            <a:r>
              <a:rPr lang="en-US" altLang="zh-CN" sz="1800" dirty="0" err="1">
                <a:solidFill>
                  <a:srgbClr val="00B050"/>
                </a:solidFill>
                <a:latin typeface="微软雅黑" panose="020B0503020204020204" pitchFamily="34" charset="-122"/>
                <a:ea typeface="微软雅黑" panose="020B0503020204020204" pitchFamily="34" charset="-122"/>
              </a:rPr>
              <a:t>Ew</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==-1) {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检查是否到了同层结束</a:t>
            </a:r>
          </a:p>
          <a:p>
            <a:r>
              <a:rPr lang="en-US" altLang="zh-CN" sz="1800" dirty="0">
                <a:latin typeface="微软雅黑" panose="020B0503020204020204" pitchFamily="34" charset="-122"/>
                <a:ea typeface="微软雅黑" panose="020B0503020204020204" pitchFamily="34" charset="-122"/>
              </a:rPr>
              <a:t>            if(</a:t>
            </a:r>
            <a:r>
              <a:rPr lang="en-US" altLang="zh-CN" sz="1800" dirty="0" err="1">
                <a:latin typeface="微软雅黑" panose="020B0503020204020204" pitchFamily="34" charset="-122"/>
                <a:ea typeface="微软雅黑" panose="020B0503020204020204" pitchFamily="34" charset="-122"/>
              </a:rPr>
              <a:t>Q.IsEmpty</a:t>
            </a:r>
            <a:r>
              <a:rPr lang="en-US" altLang="zh-CN" sz="1800" dirty="0">
                <a:latin typeface="微软雅黑" panose="020B0503020204020204" pitchFamily="34" charset="-122"/>
                <a:ea typeface="微软雅黑" panose="020B0503020204020204" pitchFamily="34" charset="-122"/>
              </a:rPr>
              <a:t>()) return </a:t>
            </a:r>
            <a:r>
              <a:rPr lang="en-US" altLang="zh-CN" sz="1800" dirty="0" err="1">
                <a:latin typeface="微软雅黑" panose="020B0503020204020204" pitchFamily="34" charset="-122"/>
                <a:ea typeface="微软雅黑" panose="020B0503020204020204" pitchFamily="34" charset="-122"/>
              </a:rPr>
              <a:t>bestw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遍历完毕，返回最优值</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Q.Add</a:t>
            </a:r>
            <a:r>
              <a:rPr lang="en-US" altLang="zh-CN" sz="1800" dirty="0">
                <a:latin typeface="微软雅黑" panose="020B0503020204020204" pitchFamily="34" charset="-122"/>
                <a:ea typeface="微软雅黑" panose="020B0503020204020204" pitchFamily="34" charset="-122"/>
              </a:rPr>
              <a:t>(-1);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添加分层标志</a:t>
            </a: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Q.Delete</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Ew</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取下一扩展结点</a:t>
            </a:r>
            <a:endParaRPr lang="en-US" altLang="zh-CN" sz="1800" dirty="0">
              <a:solidFill>
                <a:srgbClr val="00B050"/>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r-=w[</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B050"/>
                </a:solidFill>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剩余集装箱重量</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0810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fade">
                                      <p:cBhvr>
                                        <p:cTn id="7" dur="500"/>
                                        <p:tgtEl>
                                          <p:spTgt spid="4044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4493"/>
                                        </p:tgtEl>
                                        <p:attrNameLst>
                                          <p:attrName>style.visibility</p:attrName>
                                        </p:attrNameLst>
                                      </p:cBhvr>
                                      <p:to>
                                        <p:strVal val="visible"/>
                                      </p:to>
                                    </p:set>
                                    <p:animEffect transition="in" filter="fade">
                                      <p:cBhvr>
                                        <p:cTn id="12" dur="5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animBg="1"/>
      <p:bldP spid="40449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7" name="Picture 3"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1476375" y="59055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3200" b="1" baseline="0">
                <a:latin typeface="Tahoma" panose="020B0604030504040204" pitchFamily="34" charset="0"/>
              </a:rPr>
              <a:t>课程考核安排</a:t>
            </a:r>
            <a:endParaRPr lang="zh-CN" altLang="en-US" sz="3200" b="1" baseline="0">
              <a:latin typeface="宋体" panose="02010600030101010101" pitchFamily="2" charset="-122"/>
            </a:endParaRPr>
          </a:p>
          <a:p>
            <a:pPr algn="dist" eaLnBrk="1" fontAlgn="base" hangingPunct="1">
              <a:lnSpc>
                <a:spcPct val="100000"/>
              </a:lnSpc>
            </a:pPr>
            <a:endParaRPr lang="en-US" altLang="zh-CN" sz="3200" b="1" baseline="0">
              <a:latin typeface="隶书" panose="02010509060101010101" pitchFamily="49" charset="-122"/>
              <a:ea typeface="隶书" panose="02010509060101010101" pitchFamily="49" charset="-122"/>
            </a:endParaRPr>
          </a:p>
        </p:txBody>
      </p:sp>
      <p:sp>
        <p:nvSpPr>
          <p:cNvPr id="16389"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0"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1357" name="Text Box 13" descr="羊皮纸"/>
          <p:cNvSpPr txBox="1">
            <a:spLocks noChangeArrowheads="1"/>
          </p:cNvSpPr>
          <p:nvPr/>
        </p:nvSpPr>
        <p:spPr bwMode="auto">
          <a:xfrm>
            <a:off x="665163" y="1381125"/>
            <a:ext cx="7794625" cy="4794250"/>
          </a:xfrm>
          <a:prstGeom prst="rect">
            <a:avLst/>
          </a:prstGeom>
          <a:noFill/>
          <a:ln>
            <a:noFill/>
          </a:ln>
          <a:effectLst/>
        </p:spPr>
        <p:txBody>
          <a:bodyPr/>
          <a:lstStyle/>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a:latin typeface="+mj-ea"/>
                <a:ea typeface="+mj-ea"/>
              </a:rPr>
              <a:t>平时成绩（</a:t>
            </a:r>
            <a:r>
              <a:rPr lang="en-US" altLang="zh-CN" sz="2400" b="1" baseline="0" dirty="0">
                <a:latin typeface="+mj-ea"/>
                <a:ea typeface="+mj-ea"/>
              </a:rPr>
              <a:t>40%</a:t>
            </a:r>
            <a:r>
              <a:rPr lang="zh-CN" altLang="en-US" sz="2400" b="1" baseline="0" dirty="0">
                <a:latin typeface="+mj-ea"/>
                <a:ea typeface="+mj-ea"/>
              </a:rPr>
              <a:t>）</a:t>
            </a:r>
            <a:r>
              <a:rPr lang="en-US" altLang="zh-CN" sz="2400" b="1" baseline="0" dirty="0">
                <a:latin typeface="+mj-ea"/>
                <a:ea typeface="+mj-ea"/>
              </a:rPr>
              <a:t>+ </a:t>
            </a:r>
            <a:r>
              <a:rPr lang="zh-CN" altLang="en-US" sz="2400" b="1" baseline="0" dirty="0">
                <a:latin typeface="+mj-ea"/>
                <a:ea typeface="+mj-ea"/>
              </a:rPr>
              <a:t>期末闭卷考试（</a:t>
            </a:r>
            <a:r>
              <a:rPr lang="en-US" altLang="zh-CN" sz="2400" b="1" baseline="0" dirty="0">
                <a:latin typeface="+mj-ea"/>
                <a:ea typeface="+mj-ea"/>
              </a:rPr>
              <a:t>60%</a:t>
            </a:r>
            <a:r>
              <a:rPr lang="zh-CN" altLang="en-US" sz="2400" b="1" baseline="0" dirty="0">
                <a:latin typeface="+mj-ea"/>
                <a:ea typeface="+mj-ea"/>
              </a:rPr>
              <a:t>）</a:t>
            </a:r>
          </a:p>
          <a:p>
            <a:pPr eaLnBrk="1" fontAlgn="base" hangingPunct="1">
              <a:lnSpc>
                <a:spcPct val="100000"/>
              </a:lnSpc>
              <a:spcBef>
                <a:spcPct val="20000"/>
              </a:spcBef>
              <a:buClr>
                <a:schemeClr val="hlink"/>
              </a:buClr>
              <a:buSzPct val="70000"/>
              <a:buFont typeface="Wingdings" pitchFamily="2" charset="2"/>
              <a:buChar char="n"/>
              <a:defRPr/>
            </a:pPr>
            <a:r>
              <a:rPr lang="zh-CN" altLang="en-US" sz="2400" b="1" baseline="0" dirty="0">
                <a:latin typeface="+mj-ea"/>
                <a:ea typeface="+mj-ea"/>
              </a:rPr>
              <a:t>平时成绩构成：</a:t>
            </a:r>
            <a:endParaRPr lang="en-US" altLang="zh-CN" sz="2400" b="1" baseline="0" dirty="0">
              <a:latin typeface="+mj-ea"/>
              <a:ea typeface="+mj-ea"/>
            </a:endParaRPr>
          </a:p>
          <a:p>
            <a:pPr eaLnBrk="1" fontAlgn="base" hangingPunct="1">
              <a:lnSpc>
                <a:spcPct val="100000"/>
              </a:lnSpc>
              <a:spcBef>
                <a:spcPct val="20000"/>
              </a:spcBef>
              <a:buClr>
                <a:schemeClr val="hlink"/>
              </a:buClr>
              <a:buSzPct val="70000"/>
              <a:defRPr/>
            </a:pPr>
            <a:r>
              <a:rPr lang="en-US" altLang="zh-CN" sz="2400" b="1" baseline="0" dirty="0">
                <a:latin typeface="+mj-ea"/>
                <a:ea typeface="+mj-ea"/>
              </a:rPr>
              <a:t>     </a:t>
            </a:r>
            <a:r>
              <a:rPr lang="zh-CN" altLang="en-US" sz="2400" b="1" baseline="0" dirty="0">
                <a:latin typeface="+mj-ea"/>
                <a:ea typeface="+mj-ea"/>
              </a:rPr>
              <a:t>考勤、作业、报告和课堂讲座</a:t>
            </a:r>
            <a:endParaRPr lang="en-US" altLang="zh-CN" sz="2400" b="1" baseline="0" dirty="0">
              <a:latin typeface="+mj-ea"/>
              <a:ea typeface="+mj-ea"/>
            </a:endParaRPr>
          </a:p>
          <a:p>
            <a:pPr marL="342900" indent="-342900">
              <a:spcBef>
                <a:spcPct val="20000"/>
              </a:spcBef>
              <a:buClr>
                <a:schemeClr val="hlink"/>
              </a:buClr>
              <a:buSzPct val="70000"/>
              <a:buFont typeface="Wingdings" pitchFamily="2" charset="2"/>
              <a:buChar char="n"/>
              <a:defRPr/>
            </a:pPr>
            <a:r>
              <a:rPr lang="zh-CN" altLang="en-US" sz="2400" dirty="0">
                <a:latin typeface="+mj-ea"/>
                <a:ea typeface="+mj-ea"/>
              </a:rPr>
              <a:t>课程达成：</a:t>
            </a:r>
            <a:endParaRPr lang="en-US" altLang="zh-CN" sz="2400" dirty="0">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400" b="1" baseline="0" dirty="0">
                <a:latin typeface="+mj-ea"/>
                <a:ea typeface="+mj-ea"/>
              </a:rPr>
              <a:t>两次作业</a:t>
            </a:r>
            <a:r>
              <a:rPr lang="en-US" altLang="zh-CN" sz="2400" b="1" baseline="0" dirty="0">
                <a:latin typeface="+mj-ea"/>
                <a:ea typeface="+mj-ea"/>
              </a:rPr>
              <a:t>+</a:t>
            </a:r>
            <a:r>
              <a:rPr lang="zh-CN" altLang="en-US" sz="2400" b="1" baseline="0" dirty="0">
                <a:latin typeface="+mj-ea"/>
                <a:ea typeface="+mj-ea"/>
              </a:rPr>
              <a:t>一次课程报告</a:t>
            </a:r>
            <a:endParaRPr lang="en-US" altLang="zh-CN" sz="2400" b="1" baseline="0" dirty="0">
              <a:latin typeface="+mj-ea"/>
              <a:ea typeface="+mj-ea"/>
            </a:endParaRPr>
          </a:p>
          <a:p>
            <a:pPr lvl="1" eaLnBrk="1" fontAlgn="base" hangingPunct="1">
              <a:lnSpc>
                <a:spcPct val="100000"/>
              </a:lnSpc>
              <a:spcBef>
                <a:spcPct val="20000"/>
              </a:spcBef>
              <a:buClr>
                <a:schemeClr val="hlink"/>
              </a:buClr>
              <a:buSzPct val="70000"/>
              <a:defRPr/>
            </a:pPr>
            <a:r>
              <a:rPr lang="zh-CN" altLang="en-US" sz="2400" b="1" baseline="0" dirty="0">
                <a:latin typeface="+mj-ea"/>
                <a:ea typeface="+mj-ea"/>
              </a:rPr>
              <a:t>或</a:t>
            </a:r>
            <a:endParaRPr lang="en-US" altLang="zh-CN" sz="2400" b="1" baseline="0" dirty="0">
              <a:latin typeface="+mj-ea"/>
              <a:ea typeface="+mj-ea"/>
            </a:endParaRPr>
          </a:p>
          <a:p>
            <a:pPr marL="914400" lvl="1" indent="-457200" eaLnBrk="1" fontAlgn="base" hangingPunct="1">
              <a:lnSpc>
                <a:spcPct val="100000"/>
              </a:lnSpc>
              <a:spcBef>
                <a:spcPct val="20000"/>
              </a:spcBef>
              <a:buClr>
                <a:schemeClr val="hlink"/>
              </a:buClr>
              <a:buSzPct val="70000"/>
              <a:buFont typeface="Wingdings" panose="05000000000000000000" pitchFamily="2" charset="2"/>
              <a:buChar char="n"/>
              <a:defRPr/>
            </a:pPr>
            <a:r>
              <a:rPr lang="zh-CN" altLang="en-US" sz="2400" b="1" baseline="0" dirty="0">
                <a:latin typeface="+mj-ea"/>
                <a:ea typeface="+mj-ea"/>
              </a:rPr>
              <a:t>两次作业</a:t>
            </a:r>
            <a:r>
              <a:rPr lang="en-US" altLang="zh-CN" sz="2400" b="1" baseline="0" dirty="0">
                <a:latin typeface="+mj-ea"/>
                <a:ea typeface="+mj-ea"/>
              </a:rPr>
              <a:t>+</a:t>
            </a:r>
            <a:r>
              <a:rPr lang="zh-CN" altLang="en-US" sz="2400" b="1" baseline="0" dirty="0">
                <a:latin typeface="+mj-ea"/>
                <a:ea typeface="+mj-ea"/>
              </a:rPr>
              <a:t>一次课堂讲座</a:t>
            </a:r>
            <a:endParaRPr lang="en-US" altLang="zh-CN" sz="2400" b="1" baseline="0" dirty="0">
              <a:latin typeface="+mj-ea"/>
              <a:ea typeface="+mj-ea"/>
            </a:endParaRPr>
          </a:p>
          <a:p>
            <a:pPr>
              <a:spcBef>
                <a:spcPct val="20000"/>
              </a:spcBef>
              <a:buClr>
                <a:schemeClr val="hlink"/>
              </a:buClr>
              <a:buSzPct val="70000"/>
              <a:defRPr/>
            </a:pPr>
            <a:endParaRPr lang="zh-CN" altLang="en-US" sz="3200" b="1" baseline="0" dirty="0">
              <a:solidFill>
                <a:srgbClr val="FF0000"/>
              </a:solidFill>
              <a:latin typeface="+mj-ea"/>
              <a:ea typeface="+mj-ea"/>
            </a:endParaRPr>
          </a:p>
        </p:txBody>
      </p:sp>
    </p:spTree>
    <p:extLst>
      <p:ext uri="{BB962C8B-B14F-4D97-AF65-F5344CB8AC3E}">
        <p14:creationId xmlns:p14="http://schemas.microsoft.com/office/powerpoint/2010/main" val="3431450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题型</a:t>
            </a:r>
          </a:p>
        </p:txBody>
      </p:sp>
      <p:sp>
        <p:nvSpPr>
          <p:cNvPr id="3" name="内容占位符 2"/>
          <p:cNvSpPr>
            <a:spLocks noGrp="1"/>
          </p:cNvSpPr>
          <p:nvPr>
            <p:ph sz="quarter" idx="1"/>
          </p:nvPr>
        </p:nvSpPr>
        <p:spPr/>
        <p:txBody>
          <a:bodyPr/>
          <a:lstStyle/>
          <a:p>
            <a:r>
              <a:rPr lang="zh-CN" altLang="en-US" dirty="0"/>
              <a:t>选择题          </a:t>
            </a:r>
            <a:r>
              <a:rPr lang="en-US" altLang="zh-CN" dirty="0"/>
              <a:t>20%</a:t>
            </a:r>
          </a:p>
          <a:p>
            <a:r>
              <a:rPr lang="zh-CN" altLang="en-US" dirty="0"/>
              <a:t>判断题          </a:t>
            </a:r>
            <a:r>
              <a:rPr lang="en-US" altLang="zh-CN" dirty="0"/>
              <a:t>20%</a:t>
            </a:r>
          </a:p>
          <a:p>
            <a:r>
              <a:rPr lang="zh-CN" altLang="en-US" dirty="0"/>
              <a:t>填空题          </a:t>
            </a:r>
            <a:r>
              <a:rPr lang="en-US" altLang="zh-CN" dirty="0"/>
              <a:t>30%   </a:t>
            </a:r>
            <a:r>
              <a:rPr lang="zh-CN" altLang="en-US" dirty="0"/>
              <a:t>（包括算法填空）</a:t>
            </a:r>
            <a:endParaRPr lang="en-US" altLang="zh-CN" dirty="0"/>
          </a:p>
          <a:p>
            <a:r>
              <a:rPr lang="zh-CN" altLang="en-US" dirty="0"/>
              <a:t>问答题          </a:t>
            </a:r>
            <a:r>
              <a:rPr lang="en-US" altLang="zh-CN" dirty="0"/>
              <a:t>10%   </a:t>
            </a:r>
            <a:r>
              <a:rPr lang="zh-CN" altLang="en-US" dirty="0"/>
              <a:t>（包括算法理解、算法时间复杂度分析）</a:t>
            </a:r>
            <a:endParaRPr lang="en-US" altLang="zh-CN" dirty="0"/>
          </a:p>
          <a:p>
            <a:r>
              <a:rPr lang="zh-CN" altLang="en-US" dirty="0"/>
              <a:t>算法设计题    </a:t>
            </a:r>
            <a:r>
              <a:rPr lang="en-US" altLang="zh-CN" dirty="0"/>
              <a:t>20%   </a:t>
            </a:r>
            <a:r>
              <a:rPr lang="zh-CN" altLang="en-US" dirty="0"/>
              <a:t>（</a:t>
            </a:r>
            <a:r>
              <a:rPr lang="en-US" altLang="zh-CN" dirty="0"/>
              <a:t>1~2</a:t>
            </a:r>
            <a:r>
              <a:rPr lang="zh-CN" altLang="en-US" dirty="0"/>
              <a:t>道）</a:t>
            </a:r>
          </a:p>
        </p:txBody>
      </p:sp>
    </p:spTree>
    <p:extLst>
      <p:ext uri="{BB962C8B-B14F-4D97-AF65-F5344CB8AC3E}">
        <p14:creationId xmlns:p14="http://schemas.microsoft.com/office/powerpoint/2010/main" val="3410325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0" y="1196975"/>
            <a:ext cx="91440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30000"/>
              </a:lnSpc>
            </a:pPr>
            <a:r>
              <a:rPr lang="en-US" altLang="zh-CN" sz="2400" dirty="0"/>
              <a:t>1</a:t>
            </a:r>
            <a:r>
              <a:rPr lang="zh-CN" altLang="en-US" sz="2400" dirty="0"/>
              <a:t>、设</a:t>
            </a:r>
            <a:r>
              <a:rPr lang="en-US" altLang="zh-CN" sz="2400" dirty="0"/>
              <a:t>f(N)</a:t>
            </a:r>
            <a:r>
              <a:rPr lang="zh-CN" altLang="en-US" sz="2400" dirty="0"/>
              <a:t>和</a:t>
            </a:r>
            <a:r>
              <a:rPr lang="en-US" altLang="zh-CN" sz="2400" dirty="0"/>
              <a:t>g(N)</a:t>
            </a:r>
            <a:r>
              <a:rPr lang="zh-CN" altLang="en-US" sz="2400" dirty="0"/>
              <a:t>是定义在正数集上的正函数，当</a:t>
            </a:r>
            <a:r>
              <a:rPr lang="en-US" altLang="zh-CN" sz="2400" dirty="0"/>
              <a:t>N</a:t>
            </a:r>
            <a:r>
              <a:rPr lang="zh-CN" altLang="en-US" sz="2400" dirty="0"/>
              <a:t>充分大时，</a:t>
            </a:r>
          </a:p>
          <a:p>
            <a:pPr eaLnBrk="1" hangingPunct="1">
              <a:lnSpc>
                <a:spcPct val="130000"/>
              </a:lnSpc>
            </a:pPr>
            <a:r>
              <a:rPr lang="zh-CN" altLang="en-US" sz="2400" dirty="0"/>
              <a:t>          </a:t>
            </a:r>
            <a:r>
              <a:rPr lang="en-US" altLang="zh-CN" sz="2400" dirty="0"/>
              <a:t>f(N)=O(g(N))</a:t>
            </a:r>
            <a:r>
              <a:rPr lang="zh-CN" altLang="en-US" sz="2400" dirty="0"/>
              <a:t>表示</a:t>
            </a:r>
            <a:r>
              <a:rPr lang="en-US" altLang="zh-CN" sz="2400" dirty="0"/>
              <a:t>g(N)</a:t>
            </a:r>
            <a:r>
              <a:rPr lang="zh-CN" altLang="en-US" sz="2400" dirty="0"/>
              <a:t>是</a:t>
            </a:r>
            <a:r>
              <a:rPr lang="en-US" altLang="zh-CN" sz="2400" dirty="0"/>
              <a:t>f(N)</a:t>
            </a:r>
            <a:r>
              <a:rPr lang="zh-CN" altLang="en-US" sz="2400" dirty="0"/>
              <a:t>的一个</a:t>
            </a:r>
            <a:r>
              <a:rPr lang="zh-CN" altLang="en-US" sz="2400" u="sng" dirty="0">
                <a:latin typeface="Dotum" pitchFamily="34" charset="-127"/>
                <a:ea typeface="Dotum" pitchFamily="34" charset="-127"/>
              </a:rPr>
              <a:t>①</a:t>
            </a:r>
            <a:r>
              <a:rPr lang="zh-CN" altLang="en-US" sz="2400" dirty="0"/>
              <a:t>；</a:t>
            </a:r>
          </a:p>
          <a:p>
            <a:pPr eaLnBrk="1" hangingPunct="1">
              <a:lnSpc>
                <a:spcPct val="130000"/>
              </a:lnSpc>
            </a:pPr>
            <a:r>
              <a:rPr lang="zh-CN" altLang="en-US" sz="2400" dirty="0"/>
              <a:t>          </a:t>
            </a:r>
            <a:r>
              <a:rPr lang="en-US" altLang="zh-CN" sz="2400" dirty="0"/>
              <a:t>f(N)=Ω(g(N))</a:t>
            </a:r>
            <a:r>
              <a:rPr lang="zh-CN" altLang="en-US" sz="2400" dirty="0"/>
              <a:t>表示</a:t>
            </a:r>
            <a:r>
              <a:rPr lang="en-US" altLang="zh-CN" sz="2400" dirty="0"/>
              <a:t>g(N)</a:t>
            </a:r>
            <a:r>
              <a:rPr lang="zh-CN" altLang="en-US" sz="2400" dirty="0"/>
              <a:t>是</a:t>
            </a:r>
            <a:r>
              <a:rPr lang="en-US" altLang="zh-CN" sz="2400" dirty="0"/>
              <a:t>f(N)</a:t>
            </a:r>
            <a:r>
              <a:rPr lang="zh-CN" altLang="en-US" sz="2400" dirty="0"/>
              <a:t>的一个</a:t>
            </a:r>
            <a:r>
              <a:rPr lang="zh-CN" altLang="en-US" sz="2400" u="sng" dirty="0">
                <a:latin typeface="Batang" pitchFamily="18" charset="-127"/>
                <a:ea typeface="Batang" pitchFamily="18" charset="-127"/>
              </a:rPr>
              <a:t>②</a:t>
            </a:r>
            <a:r>
              <a:rPr lang="zh-CN" altLang="en-US" sz="2400" dirty="0"/>
              <a:t>；</a:t>
            </a:r>
          </a:p>
          <a:p>
            <a:pPr eaLnBrk="1" hangingPunct="1">
              <a:lnSpc>
                <a:spcPct val="130000"/>
              </a:lnSpc>
            </a:pPr>
            <a:r>
              <a:rPr lang="zh-CN" altLang="en-US" sz="2400" dirty="0"/>
              <a:t>          </a:t>
            </a:r>
            <a:r>
              <a:rPr lang="en-US" altLang="zh-CN" sz="2400" dirty="0"/>
              <a:t>f(N)=θ(g(N))</a:t>
            </a:r>
            <a:r>
              <a:rPr lang="zh-CN" altLang="en-US" sz="2400" dirty="0"/>
              <a:t>表示</a:t>
            </a:r>
            <a:r>
              <a:rPr lang="en-US" altLang="zh-CN" sz="2400" dirty="0"/>
              <a:t>g(N)</a:t>
            </a:r>
            <a:r>
              <a:rPr lang="zh-CN" altLang="en-US" sz="2400" dirty="0"/>
              <a:t>是</a:t>
            </a:r>
            <a:r>
              <a:rPr lang="en-US" altLang="zh-CN" sz="2400" dirty="0"/>
              <a:t>f(N)</a:t>
            </a:r>
            <a:r>
              <a:rPr lang="en-US" altLang="zh-CN" sz="2400" u="sng" dirty="0"/>
              <a:t>③</a:t>
            </a:r>
            <a:r>
              <a:rPr lang="zh-CN" altLang="en-US" sz="2400" dirty="0"/>
              <a:t>。</a:t>
            </a:r>
          </a:p>
        </p:txBody>
      </p:sp>
      <p:sp>
        <p:nvSpPr>
          <p:cNvPr id="11267" name="Text Box 5"/>
          <p:cNvSpPr txBox="1">
            <a:spLocks noChangeArrowheads="1"/>
          </p:cNvSpPr>
          <p:nvPr/>
        </p:nvSpPr>
        <p:spPr bwMode="auto">
          <a:xfrm>
            <a:off x="468313" y="476250"/>
            <a:ext cx="496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3200" b="1"/>
              <a:t>一、填空题</a:t>
            </a:r>
          </a:p>
        </p:txBody>
      </p:sp>
      <p:sp>
        <p:nvSpPr>
          <p:cNvPr id="4" name="Text Box 4"/>
          <p:cNvSpPr txBox="1">
            <a:spLocks noChangeArrowheads="1"/>
          </p:cNvSpPr>
          <p:nvPr/>
        </p:nvSpPr>
        <p:spPr bwMode="auto">
          <a:xfrm>
            <a:off x="611981" y="3356992"/>
            <a:ext cx="7920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pPr>
            <a:r>
              <a:rPr lang="zh-CN" altLang="en-US" sz="2400" b="1" dirty="0"/>
              <a:t>① 上界      ② 下界      ③ 同阶</a:t>
            </a:r>
          </a:p>
        </p:txBody>
      </p:sp>
    </p:spTree>
    <p:extLst>
      <p:ext uri="{BB962C8B-B14F-4D97-AF65-F5344CB8AC3E}">
        <p14:creationId xmlns:p14="http://schemas.microsoft.com/office/powerpoint/2010/main" val="25104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0" y="333375"/>
            <a:ext cx="8748713"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25000"/>
              </a:lnSpc>
            </a:pPr>
            <a:r>
              <a:rPr lang="en-US" altLang="zh-CN" sz="2400" dirty="0"/>
              <a:t>2</a:t>
            </a:r>
            <a:r>
              <a:rPr lang="zh-CN" altLang="en-US" sz="2400" dirty="0"/>
              <a:t>、直接或间接地调用自身的算法称为 </a:t>
            </a:r>
            <a:r>
              <a:rPr lang="zh-CN" altLang="en-US" sz="2400" u="sng" dirty="0"/>
              <a:t> </a:t>
            </a:r>
            <a:r>
              <a:rPr lang="zh-CN" altLang="en-US" sz="2400" u="sng" dirty="0">
                <a:latin typeface="Dotum" pitchFamily="34" charset="-127"/>
                <a:ea typeface="Dotum" pitchFamily="34" charset="-127"/>
              </a:rPr>
              <a:t>①</a:t>
            </a:r>
            <a:r>
              <a:rPr lang="zh-CN" altLang="en-US" sz="2400" u="sng" dirty="0"/>
              <a:t>   </a:t>
            </a:r>
            <a:r>
              <a:rPr lang="zh-CN" altLang="en-US" sz="2400" dirty="0"/>
              <a:t>，在定义该算法时，除了提供必须的计算公式外，还必须提供 </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初始值。</a:t>
            </a:r>
          </a:p>
          <a:p>
            <a:pPr lvl="1" eaLnBrk="1" hangingPunct="1"/>
            <a:r>
              <a:rPr lang="en-US" altLang="zh-CN" sz="2400" dirty="0"/>
              <a:t>3</a:t>
            </a:r>
            <a:r>
              <a:rPr lang="zh-CN" altLang="en-US" sz="2400" dirty="0"/>
              <a:t>、动态规划算法与分治法的基本思想都是将待求解问题分解成若干个子问题，先求解子问题，然后从这些子问题的解得到原问题的解。它们的主要区别是分治法求解时，对有些子问题会 </a:t>
            </a:r>
            <a:r>
              <a:rPr lang="zh-CN" altLang="en-US" sz="2400" u="sng" dirty="0"/>
              <a:t>   </a:t>
            </a:r>
            <a:r>
              <a:rPr lang="zh-CN" altLang="en-US" sz="2400" u="sng" dirty="0">
                <a:latin typeface="Dotum" pitchFamily="34" charset="-127"/>
                <a:ea typeface="Dotum" pitchFamily="34" charset="-127"/>
              </a:rPr>
              <a:t>①</a:t>
            </a:r>
            <a:r>
              <a:rPr lang="zh-CN" altLang="en-US" sz="2400" u="sng" dirty="0"/>
              <a:t>      </a:t>
            </a:r>
            <a:r>
              <a:rPr lang="zh-CN" altLang="en-US" sz="2400" dirty="0"/>
              <a:t>，而动态规划法采用 </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避免子问题重复计算。</a:t>
            </a:r>
          </a:p>
          <a:p>
            <a:pPr lvl="1" eaLnBrk="1" hangingPunct="1">
              <a:lnSpc>
                <a:spcPct val="125000"/>
              </a:lnSpc>
            </a:pPr>
            <a:r>
              <a:rPr lang="en-US" altLang="zh-CN" sz="2400" dirty="0"/>
              <a:t>4</a:t>
            </a:r>
            <a:r>
              <a:rPr lang="zh-CN" altLang="en-US" sz="2400" dirty="0"/>
              <a:t>、回溯法的求解目标是找出解空间中满足约束条件的  </a:t>
            </a:r>
            <a:r>
              <a:rPr lang="zh-CN" altLang="en-US" sz="2400" u="sng" dirty="0">
                <a:latin typeface="Dotum" pitchFamily="34" charset="-127"/>
                <a:ea typeface="Dotum" pitchFamily="34" charset="-127"/>
              </a:rPr>
              <a:t>①</a:t>
            </a:r>
            <a:r>
              <a:rPr lang="zh-CN" altLang="en-US" sz="2400" u="sng" dirty="0"/>
              <a:t>  </a:t>
            </a:r>
            <a:r>
              <a:rPr lang="zh-CN" altLang="en-US" sz="2400" dirty="0"/>
              <a:t>，而分支限界法的求解目标则是找出满足约束条的</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或在某种意义下的最优解。</a:t>
            </a:r>
          </a:p>
          <a:p>
            <a:pPr lvl="1" eaLnBrk="1" hangingPunct="1">
              <a:lnSpc>
                <a:spcPct val="125000"/>
              </a:lnSpc>
            </a:pPr>
            <a:r>
              <a:rPr lang="en-US" altLang="zh-CN" sz="2400" dirty="0"/>
              <a:t>5</a:t>
            </a:r>
            <a:r>
              <a:rPr lang="zh-CN" altLang="en-US" sz="2400" dirty="0"/>
              <a:t>、回溯法以</a:t>
            </a:r>
            <a:r>
              <a:rPr lang="zh-CN" altLang="en-US" sz="2400" u="sng" dirty="0"/>
              <a:t> </a:t>
            </a:r>
            <a:r>
              <a:rPr lang="zh-CN" altLang="en-US" sz="2400" u="sng" dirty="0">
                <a:latin typeface="Dotum" pitchFamily="34" charset="-127"/>
                <a:ea typeface="Dotum" pitchFamily="34" charset="-127"/>
              </a:rPr>
              <a:t>①</a:t>
            </a:r>
            <a:r>
              <a:rPr lang="zh-CN" altLang="en-US" sz="2400" u="sng" dirty="0"/>
              <a:t> </a:t>
            </a:r>
            <a:r>
              <a:rPr lang="zh-CN" altLang="en-US" sz="2400" dirty="0"/>
              <a:t>优先的方式搜索解空间树，而分支限界法则以</a:t>
            </a:r>
            <a:r>
              <a:rPr lang="zh-CN" altLang="en-US" sz="2400" u="sng" dirty="0"/>
              <a:t> </a:t>
            </a:r>
            <a:r>
              <a:rPr lang="zh-CN" altLang="en-US" sz="2400" u="sng" dirty="0">
                <a:latin typeface="Batang" pitchFamily="18" charset="-127"/>
                <a:ea typeface="Batang" pitchFamily="18" charset="-127"/>
              </a:rPr>
              <a:t>②</a:t>
            </a:r>
            <a:r>
              <a:rPr lang="zh-CN" altLang="en-US" sz="2400" u="sng" dirty="0"/>
              <a:t> </a:t>
            </a:r>
            <a:r>
              <a:rPr lang="zh-CN" altLang="en-US" sz="2400" dirty="0"/>
              <a:t>优先或以</a:t>
            </a:r>
            <a:r>
              <a:rPr lang="zh-CN" altLang="en-US" sz="2400" u="sng" dirty="0"/>
              <a:t> </a:t>
            </a:r>
            <a:r>
              <a:rPr lang="zh-CN" altLang="en-US" sz="2400" u="sng" dirty="0">
                <a:latin typeface="Batang" pitchFamily="18" charset="-127"/>
                <a:ea typeface="Batang" pitchFamily="18" charset="-127"/>
              </a:rPr>
              <a:t>③</a:t>
            </a:r>
            <a:r>
              <a:rPr lang="zh-CN" altLang="en-US" sz="2400" u="sng" dirty="0"/>
              <a:t>  </a:t>
            </a:r>
            <a:r>
              <a:rPr lang="zh-CN" altLang="en-US" sz="2400" dirty="0"/>
              <a:t>优先的方式搜索解空间树。</a:t>
            </a:r>
          </a:p>
        </p:txBody>
      </p:sp>
    </p:spTree>
    <p:extLst>
      <p:ext uri="{BB962C8B-B14F-4D97-AF65-F5344CB8AC3E}">
        <p14:creationId xmlns:p14="http://schemas.microsoft.com/office/powerpoint/2010/main" val="1378663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900113" y="404813"/>
            <a:ext cx="68405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dirty="0"/>
              <a:t> </a:t>
            </a:r>
            <a:r>
              <a:rPr lang="zh-CN" altLang="en-US" sz="3200" dirty="0"/>
              <a:t>二、</a:t>
            </a:r>
            <a:r>
              <a:rPr lang="zh-CN" altLang="en-US" sz="3200" b="1" dirty="0">
                <a:highlight>
                  <a:srgbClr val="FFFF00"/>
                </a:highlight>
              </a:rPr>
              <a:t>选择题</a:t>
            </a:r>
            <a:r>
              <a:rPr lang="zh-CN" altLang="en-US" sz="3200" dirty="0"/>
              <a:t> </a:t>
            </a:r>
          </a:p>
        </p:txBody>
      </p:sp>
      <p:sp>
        <p:nvSpPr>
          <p:cNvPr id="16387" name="Text Box 5"/>
          <p:cNvSpPr txBox="1">
            <a:spLocks noChangeArrowheads="1"/>
          </p:cNvSpPr>
          <p:nvPr/>
        </p:nvSpPr>
        <p:spPr bwMode="auto">
          <a:xfrm>
            <a:off x="179388" y="1052513"/>
            <a:ext cx="8785225" cy="559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sz="2400" dirty="0"/>
              <a:t>1</a:t>
            </a:r>
            <a:r>
              <a:rPr lang="zh-CN" altLang="en-US" sz="2400" dirty="0"/>
              <a:t>、假设某算法在输入规模为</a:t>
            </a:r>
            <a:r>
              <a:rPr lang="en-US" altLang="zh-CN" sz="2400" dirty="0"/>
              <a:t>n</a:t>
            </a:r>
            <a:r>
              <a:rPr lang="zh-CN" altLang="en-US" sz="2400" dirty="0"/>
              <a:t>时的计算时间为</a:t>
            </a:r>
            <a:r>
              <a:rPr lang="en-US" altLang="zh-CN" sz="2400" dirty="0"/>
              <a:t>T(n)=3×2</a:t>
            </a:r>
            <a:r>
              <a:rPr lang="en-US" altLang="zh-CN" sz="2400" baseline="30000" dirty="0"/>
              <a:t>n</a:t>
            </a:r>
            <a:r>
              <a:rPr lang="zh-CN" altLang="en-US" sz="2400" dirty="0"/>
              <a:t>，在某台计算机上实现并完成该算法的时间为</a:t>
            </a:r>
            <a:r>
              <a:rPr lang="en-US" altLang="zh-CN" sz="2400" dirty="0"/>
              <a:t>t</a:t>
            </a:r>
            <a:r>
              <a:rPr lang="zh-CN" altLang="en-US" sz="2400" dirty="0"/>
              <a:t>秒，现另有一台计算机，其运行速度为第一台的</a:t>
            </a:r>
            <a:r>
              <a:rPr lang="en-US" altLang="zh-CN" sz="2400" dirty="0"/>
              <a:t>64</a:t>
            </a:r>
            <a:r>
              <a:rPr lang="zh-CN" altLang="en-US" sz="2400" dirty="0"/>
              <a:t>倍，那么在这台新机器上用同一算法在</a:t>
            </a:r>
            <a:r>
              <a:rPr lang="en-US" altLang="zh-CN" sz="2400" dirty="0"/>
              <a:t>t</a:t>
            </a:r>
            <a:r>
              <a:rPr lang="zh-CN" altLang="en-US" sz="2400" dirty="0"/>
              <a:t>秒内能输入规模多大的问题？</a:t>
            </a:r>
          </a:p>
          <a:p>
            <a:pPr eaLnBrk="1" hangingPunct="1">
              <a:lnSpc>
                <a:spcPct val="120000"/>
              </a:lnSpc>
            </a:pPr>
            <a:r>
              <a:rPr lang="en-US" altLang="zh-CN" sz="2400" dirty="0"/>
              <a:t>2</a:t>
            </a:r>
            <a:r>
              <a:rPr lang="zh-CN" altLang="en-US" sz="2400" dirty="0"/>
              <a:t>、若上述算法的计算时间改进为</a:t>
            </a:r>
            <a:r>
              <a:rPr lang="en-US" altLang="zh-CN" sz="2400" dirty="0"/>
              <a:t>T(n)=n</a:t>
            </a:r>
            <a:r>
              <a:rPr lang="en-US" altLang="zh-CN" sz="2400" baseline="30000" dirty="0"/>
              <a:t>2</a:t>
            </a:r>
            <a:r>
              <a:rPr lang="zh-CN" altLang="en-US" sz="2400" dirty="0"/>
              <a:t>，其余条件不变，则在新机器上用</a:t>
            </a:r>
            <a:r>
              <a:rPr lang="en-US" altLang="zh-CN" sz="2400" dirty="0"/>
              <a:t>t</a:t>
            </a:r>
            <a:r>
              <a:rPr lang="zh-CN" altLang="en-US" sz="2400" dirty="0"/>
              <a:t>秒时间能解输入规模多大的问题？</a:t>
            </a:r>
          </a:p>
          <a:p>
            <a:pPr eaLnBrk="1" hangingPunct="1">
              <a:lnSpc>
                <a:spcPct val="120000"/>
              </a:lnSpc>
            </a:pPr>
            <a:r>
              <a:rPr lang="en-US" altLang="zh-CN" sz="2400" dirty="0"/>
              <a:t>3</a:t>
            </a:r>
            <a:r>
              <a:rPr lang="zh-CN" altLang="en-US" sz="2400" dirty="0"/>
              <a:t>、在上述算法的计算时间进一步改进为</a:t>
            </a:r>
            <a:r>
              <a:rPr lang="en-US" altLang="zh-CN" sz="2400" dirty="0"/>
              <a:t>T(n)=8</a:t>
            </a:r>
            <a:r>
              <a:rPr lang="zh-CN" altLang="en-US" sz="2400" dirty="0"/>
              <a:t>，其余条件不变，那么在新机器上用</a:t>
            </a:r>
            <a:r>
              <a:rPr lang="en-US" altLang="zh-CN" sz="2400" dirty="0"/>
              <a:t>t</a:t>
            </a:r>
            <a:r>
              <a:rPr lang="zh-CN" altLang="en-US" sz="2400" dirty="0"/>
              <a:t>秒时间能解输入规模多大的问题？</a:t>
            </a:r>
          </a:p>
          <a:p>
            <a:pPr eaLnBrk="1" hangingPunct="1">
              <a:lnSpc>
                <a:spcPct val="120000"/>
              </a:lnSpc>
            </a:pPr>
            <a:r>
              <a:rPr lang="zh-CN" altLang="en-US" sz="2400" dirty="0"/>
              <a:t>  </a:t>
            </a:r>
            <a:endParaRPr lang="en-US" altLang="zh-CN" sz="2400" dirty="0"/>
          </a:p>
          <a:p>
            <a:pPr eaLnBrk="1" hangingPunct="1">
              <a:lnSpc>
                <a:spcPct val="120000"/>
              </a:lnSpc>
            </a:pPr>
            <a:r>
              <a:rPr lang="zh-CN" altLang="en-US" sz="2400" dirty="0"/>
              <a:t>供选择的答案：</a:t>
            </a:r>
          </a:p>
          <a:p>
            <a:pPr eaLnBrk="1" hangingPunct="1">
              <a:lnSpc>
                <a:spcPct val="120000"/>
              </a:lnSpc>
            </a:pPr>
            <a:r>
              <a:rPr lang="zh-CN" altLang="en-US" dirty="0"/>
              <a:t>           </a:t>
            </a:r>
            <a:r>
              <a:rPr lang="en-US" altLang="zh-CN" dirty="0"/>
              <a:t>1  a   64n     b  8n      c  n+6    d  </a:t>
            </a:r>
            <a:r>
              <a:rPr lang="zh-CN" altLang="en-US" dirty="0"/>
              <a:t>与旧机器处理相同规模</a:t>
            </a:r>
          </a:p>
          <a:p>
            <a:pPr eaLnBrk="1" hangingPunct="1">
              <a:lnSpc>
                <a:spcPct val="120000"/>
              </a:lnSpc>
            </a:pPr>
            <a:r>
              <a:rPr lang="zh-CN" altLang="en-US" dirty="0"/>
              <a:t>           </a:t>
            </a:r>
            <a:r>
              <a:rPr lang="en-US" altLang="zh-CN" dirty="0"/>
              <a:t>2  a    8        b  n+8     c   8n    d   </a:t>
            </a:r>
            <a:r>
              <a:rPr lang="zh-CN" altLang="en-US" dirty="0"/>
              <a:t>与旧机器处理相同规模</a:t>
            </a:r>
          </a:p>
          <a:p>
            <a:pPr eaLnBrk="1" hangingPunct="1">
              <a:lnSpc>
                <a:spcPct val="120000"/>
              </a:lnSpc>
            </a:pPr>
            <a:r>
              <a:rPr lang="zh-CN" altLang="en-US" dirty="0"/>
              <a:t>           </a:t>
            </a:r>
            <a:r>
              <a:rPr lang="en-US" altLang="zh-CN" dirty="0"/>
              <a:t>3  a    8        b   64n    c   8n    d    </a:t>
            </a:r>
            <a:r>
              <a:rPr lang="zh-CN" altLang="en-US" dirty="0"/>
              <a:t>任意规模 </a:t>
            </a:r>
          </a:p>
        </p:txBody>
      </p:sp>
    </p:spTree>
    <p:extLst>
      <p:ext uri="{BB962C8B-B14F-4D97-AF65-F5344CB8AC3E}">
        <p14:creationId xmlns:p14="http://schemas.microsoft.com/office/powerpoint/2010/main" val="29203490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84213" y="404813"/>
            <a:ext cx="7848600" cy="734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dirty="0"/>
              <a:t>分析与解答：</a:t>
            </a:r>
          </a:p>
          <a:p>
            <a:pPr eaLnBrk="1" hangingPunct="1">
              <a:lnSpc>
                <a:spcPct val="125000"/>
              </a:lnSpc>
              <a:spcBef>
                <a:spcPct val="50000"/>
              </a:spcBef>
            </a:pPr>
            <a:r>
              <a:rPr lang="zh-CN" altLang="en-US" sz="2800" dirty="0"/>
              <a:t>（</a:t>
            </a:r>
            <a:r>
              <a:rPr lang="en-US" altLang="zh-CN" sz="2800" dirty="0"/>
              <a:t>1</a:t>
            </a:r>
            <a:r>
              <a:rPr lang="zh-CN" altLang="en-US" sz="2800" dirty="0"/>
              <a:t>）设新机器用同一算法在 </a:t>
            </a:r>
            <a:r>
              <a:rPr lang="en-US" altLang="zh-CN" sz="2800" dirty="0"/>
              <a:t>t </a:t>
            </a:r>
            <a:r>
              <a:rPr lang="zh-CN" altLang="en-US" sz="2800" dirty="0"/>
              <a:t>秒内能解输入规模为</a:t>
            </a:r>
            <a:r>
              <a:rPr lang="en-US" altLang="zh-CN" sz="2800" dirty="0"/>
              <a:t>n1</a:t>
            </a:r>
            <a:r>
              <a:rPr lang="zh-CN" altLang="en-US" sz="2800" dirty="0"/>
              <a:t>的问题。</a:t>
            </a:r>
            <a:r>
              <a:rPr lang="en-US" altLang="zh-CN" sz="2800" dirty="0"/>
              <a:t>T(n</a:t>
            </a:r>
            <a:r>
              <a:rPr lang="en-US" altLang="zh-CN" sz="2800" baseline="-25000" dirty="0"/>
              <a:t>1</a:t>
            </a:r>
            <a:r>
              <a:rPr lang="en-US" altLang="zh-CN" sz="2800" dirty="0"/>
              <a:t>)=64T(n)</a:t>
            </a:r>
          </a:p>
          <a:p>
            <a:pPr eaLnBrk="1" hangingPunct="1">
              <a:lnSpc>
                <a:spcPct val="125000"/>
              </a:lnSpc>
              <a:spcBef>
                <a:spcPct val="50000"/>
              </a:spcBef>
            </a:pPr>
            <a:r>
              <a:rPr lang="en-US" altLang="zh-CN" sz="2800" dirty="0"/>
              <a:t>             3*2</a:t>
            </a:r>
            <a:r>
              <a:rPr lang="en-US" altLang="zh-CN" sz="2800" baseline="30000" dirty="0"/>
              <a:t>n1</a:t>
            </a:r>
            <a:r>
              <a:rPr lang="en-US" altLang="zh-CN" sz="2800" dirty="0"/>
              <a:t> =64*3*2</a:t>
            </a:r>
            <a:r>
              <a:rPr lang="en-US" altLang="zh-CN" sz="2800" baseline="30000" dirty="0"/>
              <a:t>n</a:t>
            </a:r>
            <a:r>
              <a:rPr lang="en-US" altLang="zh-CN" sz="2800" dirty="0"/>
              <a:t>=3*2</a:t>
            </a:r>
            <a:r>
              <a:rPr lang="en-US" altLang="zh-CN" sz="2800" baseline="30000" dirty="0"/>
              <a:t>n+6</a:t>
            </a:r>
            <a:r>
              <a:rPr lang="zh-CN" altLang="en-US" sz="2800" dirty="0"/>
              <a:t>因此</a:t>
            </a:r>
            <a:r>
              <a:rPr lang="en-US" altLang="zh-CN" sz="2800" dirty="0"/>
              <a:t>,</a:t>
            </a:r>
            <a:r>
              <a:rPr lang="zh-CN" altLang="en-US" sz="2800" dirty="0"/>
              <a:t>解得</a:t>
            </a:r>
            <a:r>
              <a:rPr lang="en-US" altLang="zh-CN" sz="2800" dirty="0"/>
              <a:t>n</a:t>
            </a:r>
            <a:r>
              <a:rPr lang="en-US" altLang="zh-CN" sz="2800" baseline="-25000" dirty="0"/>
              <a:t>1</a:t>
            </a:r>
            <a:r>
              <a:rPr lang="en-US" altLang="zh-CN" sz="2800" dirty="0"/>
              <a:t>=n+6 </a:t>
            </a:r>
            <a:r>
              <a:rPr lang="zh-CN" altLang="en-US" sz="2800" dirty="0"/>
              <a:t>。</a:t>
            </a:r>
          </a:p>
          <a:p>
            <a:pPr eaLnBrk="1" hangingPunct="1">
              <a:lnSpc>
                <a:spcPct val="125000"/>
              </a:lnSpc>
              <a:spcBef>
                <a:spcPct val="50000"/>
              </a:spcBef>
            </a:pPr>
            <a:r>
              <a:rPr lang="zh-CN" altLang="en-US" sz="2800" dirty="0"/>
              <a:t>（</a:t>
            </a:r>
            <a:r>
              <a:rPr lang="en-US" altLang="zh-CN" sz="2800" dirty="0"/>
              <a:t>2</a:t>
            </a:r>
            <a:r>
              <a:rPr lang="zh-CN" altLang="en-US" sz="2800" dirty="0"/>
              <a:t>）</a:t>
            </a:r>
            <a:r>
              <a:rPr lang="en-US" altLang="zh-CN" sz="2800" dirty="0"/>
              <a:t>n</a:t>
            </a:r>
            <a:r>
              <a:rPr lang="en-US" altLang="zh-CN" sz="2800" baseline="-25000" dirty="0"/>
              <a:t>1</a:t>
            </a:r>
            <a:r>
              <a:rPr lang="en-US" altLang="zh-CN" sz="2800" baseline="30000" dirty="0"/>
              <a:t>2</a:t>
            </a:r>
            <a:r>
              <a:rPr lang="en-US" altLang="zh-CN" sz="2800" dirty="0"/>
              <a:t>=64n</a:t>
            </a:r>
            <a:r>
              <a:rPr lang="en-US" altLang="zh-CN" sz="2800" baseline="30000" dirty="0"/>
              <a:t>2</a:t>
            </a:r>
            <a:r>
              <a:rPr lang="en-US" altLang="zh-CN" sz="2800" dirty="0"/>
              <a:t>=(8n)</a:t>
            </a:r>
            <a:r>
              <a:rPr lang="en-US" altLang="zh-CN" sz="2800" baseline="30000" dirty="0"/>
              <a:t>2</a:t>
            </a:r>
            <a:r>
              <a:rPr lang="en-US" altLang="zh-CN" sz="2800" dirty="0">
                <a:sym typeface="Symbol" pitchFamily="18" charset="2"/>
              </a:rPr>
              <a:t>n</a:t>
            </a:r>
            <a:r>
              <a:rPr lang="en-US" altLang="zh-CN" sz="2800" baseline="-25000" dirty="0">
                <a:sym typeface="Symbol" pitchFamily="18" charset="2"/>
              </a:rPr>
              <a:t>1</a:t>
            </a:r>
            <a:r>
              <a:rPr lang="en-US" altLang="zh-CN" sz="2800" dirty="0">
                <a:sym typeface="Symbol" pitchFamily="18" charset="2"/>
              </a:rPr>
              <a:t>=8n</a:t>
            </a:r>
            <a:r>
              <a:rPr lang="zh-CN" altLang="en-US" sz="2800" dirty="0">
                <a:sym typeface="Symbol" pitchFamily="18" charset="2"/>
              </a:rPr>
              <a:t>。</a:t>
            </a:r>
          </a:p>
          <a:p>
            <a:pPr eaLnBrk="1" hangingPunct="1">
              <a:lnSpc>
                <a:spcPct val="125000"/>
              </a:lnSpc>
              <a:spcBef>
                <a:spcPct val="50000"/>
              </a:spcBef>
            </a:pPr>
            <a:r>
              <a:rPr lang="zh-CN" altLang="en-US" sz="2800" dirty="0">
                <a:sym typeface="Symbol" pitchFamily="18" charset="2"/>
              </a:rPr>
              <a:t> （</a:t>
            </a:r>
            <a:r>
              <a:rPr lang="en-US" altLang="zh-CN" sz="2800" dirty="0">
                <a:sym typeface="Symbol" pitchFamily="18" charset="2"/>
              </a:rPr>
              <a:t>3</a:t>
            </a:r>
            <a:r>
              <a:rPr lang="zh-CN" altLang="en-US" sz="2800" dirty="0">
                <a:sym typeface="Symbol" pitchFamily="18" charset="2"/>
              </a:rPr>
              <a:t>）</a:t>
            </a:r>
            <a:r>
              <a:rPr lang="zh-CN" altLang="en-US" sz="2800" dirty="0">
                <a:highlight>
                  <a:srgbClr val="FFFF00"/>
                </a:highlight>
                <a:sym typeface="Symbol" pitchFamily="18" charset="2"/>
              </a:rPr>
              <a:t>由于</a:t>
            </a:r>
            <a:r>
              <a:rPr lang="en-US" altLang="zh-CN" sz="2800" dirty="0">
                <a:highlight>
                  <a:srgbClr val="FFFF00"/>
                </a:highlight>
                <a:sym typeface="Symbol" pitchFamily="18" charset="2"/>
              </a:rPr>
              <a:t>T(n)=</a:t>
            </a:r>
            <a:r>
              <a:rPr lang="zh-CN" altLang="en-US" sz="2800" dirty="0">
                <a:highlight>
                  <a:srgbClr val="FFFF00"/>
                </a:highlight>
                <a:sym typeface="Symbol" pitchFamily="18" charset="2"/>
              </a:rPr>
              <a:t>常数，因此算法可解任意规模的问题</a:t>
            </a:r>
            <a:endParaRPr lang="en-US" altLang="zh-CN" sz="2800" dirty="0">
              <a:highlight>
                <a:srgbClr val="FFFF00"/>
              </a:highlight>
              <a:sym typeface="Symbol" pitchFamily="18" charset="2"/>
            </a:endParaRPr>
          </a:p>
          <a:p>
            <a:pPr eaLnBrk="1" hangingPunct="1">
              <a:lnSpc>
                <a:spcPct val="125000"/>
              </a:lnSpc>
              <a:spcBef>
                <a:spcPct val="50000"/>
              </a:spcBef>
            </a:pPr>
            <a:r>
              <a:rPr lang="en-US" altLang="zh-CN" b="0" dirty="0"/>
              <a:t>2.</a:t>
            </a:r>
            <a:r>
              <a:rPr lang="zh-CN" altLang="en-US" b="0" dirty="0"/>
              <a:t>某算法的时间复杂度为</a:t>
            </a:r>
            <a:r>
              <a:rPr lang="en-US" altLang="zh-CN" b="0" dirty="0"/>
              <a:t>O(n</a:t>
            </a:r>
            <a:r>
              <a:rPr lang="en-US" altLang="zh-CN" b="0" baseline="30000" dirty="0"/>
              <a:t>2</a:t>
            </a:r>
            <a:r>
              <a:rPr lang="en-US" altLang="zh-CN" b="0" dirty="0"/>
              <a:t>)</a:t>
            </a:r>
            <a:r>
              <a:rPr lang="zh-CN" altLang="en-US" b="0" dirty="0"/>
              <a:t>，表明该算法的（</a:t>
            </a:r>
            <a:r>
              <a:rPr lang="en-US" altLang="zh-CN" b="0" dirty="0"/>
              <a:t>C</a:t>
            </a:r>
            <a:r>
              <a:rPr lang="zh-CN" altLang="en-US" b="0" dirty="0"/>
              <a:t> ）。</a:t>
            </a:r>
            <a:br>
              <a:rPr lang="zh-CN" altLang="en-US" sz="2800" dirty="0"/>
            </a:br>
            <a:r>
              <a:rPr lang="en-US" altLang="zh-CN" b="0" dirty="0"/>
              <a:t>A.</a:t>
            </a:r>
            <a:r>
              <a:rPr lang="zh-CN" altLang="en-US" b="0" dirty="0"/>
              <a:t>问题规模是</a:t>
            </a:r>
            <a:r>
              <a:rPr lang="en-US" altLang="zh-CN" b="0" dirty="0"/>
              <a:t>n</a:t>
            </a:r>
            <a:r>
              <a:rPr lang="en-US" altLang="zh-CN" b="0" baseline="30000" dirty="0"/>
              <a:t>2</a:t>
            </a:r>
            <a:r>
              <a:rPr lang="zh-CN" altLang="en-US" b="0" dirty="0"/>
              <a:t>    </a:t>
            </a:r>
            <a:r>
              <a:rPr lang="en-US" altLang="zh-CN" b="0" dirty="0"/>
              <a:t>B.</a:t>
            </a:r>
            <a:r>
              <a:rPr lang="zh-CN" altLang="en-US" b="0" dirty="0"/>
              <a:t>执行时间等于</a:t>
            </a:r>
            <a:r>
              <a:rPr lang="en-US" altLang="zh-CN" b="0" dirty="0"/>
              <a:t>n</a:t>
            </a:r>
            <a:r>
              <a:rPr lang="en-US" altLang="zh-CN" b="0" baseline="30000" dirty="0"/>
              <a:t>2</a:t>
            </a:r>
          </a:p>
          <a:p>
            <a:pPr eaLnBrk="1" hangingPunct="1">
              <a:lnSpc>
                <a:spcPct val="125000"/>
              </a:lnSpc>
              <a:spcBef>
                <a:spcPct val="50000"/>
              </a:spcBef>
            </a:pPr>
            <a:r>
              <a:rPr lang="en-US" altLang="zh-CN" b="0" dirty="0"/>
              <a:t>C.</a:t>
            </a:r>
            <a:r>
              <a:rPr lang="zh-CN" altLang="en-US" b="0" dirty="0"/>
              <a:t>执行时间与</a:t>
            </a:r>
            <a:r>
              <a:rPr lang="en-US" altLang="zh-CN" b="0" dirty="0"/>
              <a:t>n</a:t>
            </a:r>
            <a:r>
              <a:rPr lang="en-US" altLang="zh-CN" b="0" baseline="30000" dirty="0"/>
              <a:t>2</a:t>
            </a:r>
            <a:r>
              <a:rPr lang="zh-CN" altLang="en-US" b="0" dirty="0"/>
              <a:t>成正比    </a:t>
            </a:r>
            <a:r>
              <a:rPr lang="en-US" altLang="zh-CN" b="0" dirty="0"/>
              <a:t>D.</a:t>
            </a:r>
            <a:r>
              <a:rPr lang="zh-CN" altLang="en-US" b="0" dirty="0"/>
              <a:t>问题规模与</a:t>
            </a:r>
            <a:r>
              <a:rPr lang="en-US" altLang="zh-CN" b="0" dirty="0"/>
              <a:t>n</a:t>
            </a:r>
            <a:r>
              <a:rPr lang="en-US" altLang="zh-CN" b="0" baseline="30000" dirty="0"/>
              <a:t>2</a:t>
            </a:r>
            <a:r>
              <a:rPr lang="zh-CN" altLang="en-US" b="0" dirty="0"/>
              <a:t>成正比</a:t>
            </a:r>
            <a:endParaRPr lang="en-US" altLang="zh-CN" b="0" dirty="0">
              <a:sym typeface="Symbol" pitchFamily="18" charset="2"/>
            </a:endParaRPr>
          </a:p>
          <a:p>
            <a:pPr eaLnBrk="1" hangingPunct="1">
              <a:lnSpc>
                <a:spcPct val="125000"/>
              </a:lnSpc>
              <a:spcBef>
                <a:spcPct val="50000"/>
              </a:spcBef>
            </a:pPr>
            <a:r>
              <a:rPr lang="zh-CN" altLang="en-US" b="0" dirty="0">
                <a:sym typeface="Symbol" pitchFamily="18" charset="2"/>
              </a:rPr>
              <a:t>时间复杂度为</a:t>
            </a:r>
            <a:r>
              <a:rPr lang="en-US" altLang="zh-CN" b="0" dirty="0">
                <a:sym typeface="Symbol" pitchFamily="18" charset="2"/>
              </a:rPr>
              <a:t>O(n2)</a:t>
            </a:r>
            <a:r>
              <a:rPr lang="zh-CN" altLang="en-US" b="0" dirty="0">
                <a:sym typeface="Symbol" pitchFamily="18" charset="2"/>
              </a:rPr>
              <a:t>，说明算法的执行时间</a:t>
            </a:r>
            <a:r>
              <a:rPr lang="en-US" altLang="zh-CN" b="0" dirty="0">
                <a:sym typeface="Symbol" pitchFamily="18" charset="2"/>
              </a:rPr>
              <a:t>T(n)&lt;=c * n2(c</a:t>
            </a:r>
            <a:r>
              <a:rPr lang="zh-CN" altLang="en-US" b="0" dirty="0">
                <a:sym typeface="Symbol" pitchFamily="18" charset="2"/>
              </a:rPr>
              <a:t>为比例常数</a:t>
            </a:r>
            <a:r>
              <a:rPr lang="en-US" altLang="zh-CN" b="0" dirty="0">
                <a:sym typeface="Symbol" pitchFamily="18" charset="2"/>
              </a:rPr>
              <a:t>)</a:t>
            </a:r>
            <a:r>
              <a:rPr lang="zh-CN" altLang="en-US" b="0" dirty="0">
                <a:sym typeface="Symbol" pitchFamily="18" charset="2"/>
              </a:rPr>
              <a:t>，即</a:t>
            </a:r>
            <a:r>
              <a:rPr lang="en-US" altLang="zh-CN" b="0" dirty="0">
                <a:sym typeface="Symbol" pitchFamily="18" charset="2"/>
              </a:rPr>
              <a:t>T(n)=O(n2)</a:t>
            </a:r>
            <a:r>
              <a:rPr lang="zh-CN" altLang="en-US" b="0" dirty="0">
                <a:sym typeface="Symbol" pitchFamily="18" charset="2"/>
              </a:rPr>
              <a:t>，时间复杂度</a:t>
            </a:r>
            <a:r>
              <a:rPr lang="en-US" altLang="zh-CN" b="0" dirty="0">
                <a:sym typeface="Symbol" pitchFamily="18" charset="2"/>
              </a:rPr>
              <a:t>T(n)</a:t>
            </a:r>
            <a:r>
              <a:rPr lang="zh-CN" altLang="en-US" b="0" dirty="0">
                <a:sym typeface="Symbol" pitchFamily="18" charset="2"/>
              </a:rPr>
              <a:t>是问题规模</a:t>
            </a:r>
            <a:r>
              <a:rPr lang="en-US" altLang="zh-CN" b="0" dirty="0">
                <a:sym typeface="Symbol" pitchFamily="18" charset="2"/>
              </a:rPr>
              <a:t>n</a:t>
            </a:r>
            <a:r>
              <a:rPr lang="zh-CN" altLang="en-US" b="0" dirty="0">
                <a:sym typeface="Symbol" pitchFamily="18" charset="2"/>
              </a:rPr>
              <a:t>的函数，其问题规模仍然是</a:t>
            </a:r>
            <a:r>
              <a:rPr lang="en-US" altLang="zh-CN" b="0" dirty="0">
                <a:sym typeface="Symbol" pitchFamily="18" charset="2"/>
              </a:rPr>
              <a:t>n</a:t>
            </a:r>
            <a:r>
              <a:rPr lang="zh-CN" altLang="en-US" b="0" dirty="0">
                <a:sym typeface="Symbol" pitchFamily="18" charset="2"/>
              </a:rPr>
              <a:t>而不是</a:t>
            </a:r>
            <a:r>
              <a:rPr lang="en-US" altLang="zh-CN" b="0" dirty="0">
                <a:sym typeface="Symbol" pitchFamily="18" charset="2"/>
              </a:rPr>
              <a:t>n2</a:t>
            </a:r>
            <a:r>
              <a:rPr lang="zh-CN" altLang="en-US" b="0" dirty="0">
                <a:sym typeface="Symbol" pitchFamily="18" charset="2"/>
              </a:rPr>
              <a:t>。</a:t>
            </a:r>
            <a:endParaRPr lang="zh-CN" altLang="en-US" b="0" dirty="0">
              <a:highlight>
                <a:srgbClr val="FFFF00"/>
              </a:highlight>
              <a:sym typeface="Symbol" pitchFamily="18" charset="2"/>
            </a:endParaRPr>
          </a:p>
        </p:txBody>
      </p:sp>
    </p:spTree>
    <p:extLst>
      <p:ext uri="{BB962C8B-B14F-4D97-AF65-F5344CB8AC3E}">
        <p14:creationId xmlns:p14="http://schemas.microsoft.com/office/powerpoint/2010/main" val="233827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814e99567d6aeeaa68d05ddc44b28aa997d8d49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1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Median</Template>
  <TotalTime>41082</TotalTime>
  <Words>14045</Words>
  <Application>Microsoft Office PowerPoint</Application>
  <PresentationFormat>全屏显示(4:3)</PresentationFormat>
  <Paragraphs>2016</Paragraphs>
  <Slides>120</Slides>
  <Notes>34</Notes>
  <HiddenSlides>0</HiddenSlides>
  <MMClips>0</MMClips>
  <ScaleCrop>false</ScaleCrop>
  <HeadingPairs>
    <vt:vector size="8" baseType="variant">
      <vt:variant>
        <vt:lpstr>已用的字体</vt:lpstr>
      </vt:variant>
      <vt:variant>
        <vt:i4>21</vt:i4>
      </vt:variant>
      <vt:variant>
        <vt:lpstr>主题</vt:lpstr>
      </vt:variant>
      <vt:variant>
        <vt:i4>3</vt:i4>
      </vt:variant>
      <vt:variant>
        <vt:lpstr>嵌入 OLE 服务器</vt:lpstr>
      </vt:variant>
      <vt:variant>
        <vt:i4>9</vt:i4>
      </vt:variant>
      <vt:variant>
        <vt:lpstr>幻灯片标题</vt:lpstr>
      </vt:variant>
      <vt:variant>
        <vt:i4>120</vt:i4>
      </vt:variant>
    </vt:vector>
  </HeadingPairs>
  <TitlesOfParts>
    <vt:vector size="153" baseType="lpstr">
      <vt:lpstr>Adobe Devanagari</vt:lpstr>
      <vt:lpstr>Batang</vt:lpstr>
      <vt:lpstr>Dotum</vt:lpstr>
      <vt:lpstr>黑体</vt:lpstr>
      <vt:lpstr>华文仿宋</vt:lpstr>
      <vt:lpstr>华文楷体</vt:lpstr>
      <vt:lpstr>华文行楷</vt:lpstr>
      <vt:lpstr>楷体_GB2312</vt:lpstr>
      <vt:lpstr>隶书</vt:lpstr>
      <vt:lpstr>宋体</vt:lpstr>
      <vt:lpstr>微软雅黑</vt:lpstr>
      <vt:lpstr>Arial</vt:lpstr>
      <vt:lpstr>Courier New</vt:lpstr>
      <vt:lpstr>Garamond</vt:lpstr>
      <vt:lpstr>Symbol</vt:lpstr>
      <vt:lpstr>Tahoma</vt:lpstr>
      <vt:lpstr>Times New Roman</vt:lpstr>
      <vt:lpstr>Tw Cen MT</vt:lpstr>
      <vt:lpstr>Verdana</vt:lpstr>
      <vt:lpstr>Wingdings</vt:lpstr>
      <vt:lpstr>Wingdings 2</vt:lpstr>
      <vt:lpstr>中性</vt:lpstr>
      <vt:lpstr>40_1231308129</vt:lpstr>
      <vt:lpstr>41_1231308129</vt:lpstr>
      <vt:lpstr>Microsoft Word 97 - 2003 文档</vt:lpstr>
      <vt:lpstr>Photoshop.Image.5</vt:lpstr>
      <vt:lpstr>Equation.3</vt:lpstr>
      <vt:lpstr>Equation</vt:lpstr>
      <vt:lpstr>Microsoft Word 97 - 2003 Document</vt:lpstr>
      <vt:lpstr>Equation.DSMT4</vt:lpstr>
      <vt:lpstr>公式</vt:lpstr>
      <vt:lpstr>Microsoft 公式 3.0</vt:lpstr>
      <vt:lpstr>Visio</vt:lpstr>
      <vt:lpstr>PowerPoint 演示文稿</vt:lpstr>
      <vt:lpstr>PowerPoint 演示文稿</vt:lpstr>
      <vt:lpstr>PowerPoint 演示文稿</vt:lpstr>
      <vt:lpstr>1.1 算法的定义和特征</vt:lpstr>
      <vt:lpstr>算法和程序的区别</vt:lpstr>
      <vt:lpstr>问题求解(Problem Solving)</vt:lpstr>
      <vt:lpstr>PowerPoint 演示文稿</vt:lpstr>
      <vt:lpstr>算法渐近复杂性</vt:lpstr>
      <vt:lpstr>1）上界函数</vt:lpstr>
      <vt:lpstr>PowerPoint 演示文稿</vt:lpstr>
      <vt:lpstr> 算法分类（计算时间）</vt:lpstr>
      <vt:lpstr>典型的计算时间函数曲线</vt:lpstr>
      <vt:lpstr>PowerPoint 演示文稿</vt:lpstr>
      <vt:lpstr>PowerPoint 演示文稿</vt:lpstr>
      <vt:lpstr>最优算法</vt:lpstr>
      <vt:lpstr>2.1  递归的概念</vt:lpstr>
      <vt:lpstr>PowerPoint 演示文稿</vt:lpstr>
      <vt:lpstr>PowerPoint 演示文稿</vt:lpstr>
      <vt:lpstr>分治法的适用条件</vt:lpstr>
      <vt:lpstr>PowerPoint 演示文稿</vt:lpstr>
      <vt:lpstr>PowerPoint 演示文稿</vt:lpstr>
      <vt:lpstr>PowerPoint 演示文稿</vt:lpstr>
      <vt:lpstr>PowerPoint 演示文稿</vt:lpstr>
      <vt:lpstr>合并排序</vt:lpstr>
      <vt:lpstr>PowerPoint 演示文稿</vt:lpstr>
      <vt:lpstr>快速排序</vt:lpstr>
      <vt:lpstr>PowerPoint 演示文稿</vt:lpstr>
      <vt:lpstr>线性时间选择问题</vt:lpstr>
      <vt:lpstr>PowerPoint 演示文稿</vt:lpstr>
      <vt:lpstr>线性时间选择问题算法</vt:lpstr>
      <vt:lpstr>PowerPoint 演示文稿</vt:lpstr>
      <vt:lpstr>PowerPoint 演示文稿</vt:lpstr>
      <vt:lpstr>PowerPoint 演示文稿</vt:lpstr>
      <vt:lpstr>PowerPoint 演示文稿</vt:lpstr>
      <vt:lpstr>PowerPoint 演示文稿</vt:lpstr>
      <vt:lpstr>动态规划基本步骤</vt:lpstr>
      <vt:lpstr>PowerPoint 演示文稿</vt:lpstr>
      <vt:lpstr>建立递归关系</vt:lpstr>
      <vt:lpstr>PowerPoint 演示文稿</vt:lpstr>
      <vt:lpstr>根据递归式自底向上计算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vt:lpstr>
      <vt:lpstr>贪心方法描述</vt:lpstr>
      <vt:lpstr>贪心算法的基本要素</vt:lpstr>
      <vt:lpstr>贪心算法与动态规划算法的差异</vt:lpstr>
      <vt:lpstr>活动安排问题</vt:lpstr>
      <vt:lpstr>基本思路</vt:lpstr>
      <vt:lpstr>PowerPoint 演示文稿</vt:lpstr>
      <vt:lpstr>PowerPoint 演示文稿</vt:lpstr>
      <vt:lpstr>活动安排问题</vt:lpstr>
      <vt:lpstr>PowerPoint 演示文稿</vt:lpstr>
      <vt:lpstr>PowerPoint 演示文稿</vt:lpstr>
      <vt:lpstr>PowerPoint 演示文稿</vt:lpstr>
      <vt:lpstr>贪心法解背包问题</vt:lpstr>
      <vt:lpstr>算法复杂度</vt:lpstr>
      <vt:lpstr>单源最短路径</vt:lpstr>
      <vt:lpstr>单源最短路径</vt:lpstr>
      <vt:lpstr>PowerPoint 演示文稿</vt:lpstr>
      <vt:lpstr>PowerPoint 演示文稿</vt:lpstr>
      <vt:lpstr>回溯法的基本思想</vt:lpstr>
      <vt:lpstr>回溯法的求解过程</vt:lpstr>
      <vt:lpstr>回溯法的基本思想</vt:lpstr>
      <vt:lpstr>子集树与排列树</vt:lpstr>
      <vt:lpstr>PowerPoint 演示文稿</vt:lpstr>
      <vt:lpstr>装载问题问题定义</vt:lpstr>
      <vt:lpstr>问题分析</vt:lpstr>
      <vt:lpstr>算法设计</vt:lpstr>
      <vt:lpstr>装载问题算法描述</vt:lpstr>
      <vt:lpstr>N-皇后问题定义</vt:lpstr>
      <vt:lpstr>PowerPoint 演示文稿</vt:lpstr>
      <vt:lpstr>问题分析</vt:lpstr>
      <vt:lpstr>算法描述</vt:lpstr>
      <vt:lpstr>PowerPoint 演示文稿</vt:lpstr>
      <vt:lpstr>PowerPoint 演示文稿</vt:lpstr>
      <vt:lpstr>PowerPoint 演示文稿</vt:lpstr>
      <vt:lpstr>PowerPoint 演示文稿</vt:lpstr>
      <vt:lpstr>0/1背包的分支限界法过程</vt:lpstr>
      <vt:lpstr>PowerPoint 演示文稿</vt:lpstr>
      <vt:lpstr>PowerPoint 演示文稿</vt:lpstr>
      <vt:lpstr>单源最短路径问题</vt:lpstr>
      <vt:lpstr>PowerPoint 演示文稿</vt:lpstr>
      <vt:lpstr>PowerPoint 演示文稿</vt:lpstr>
      <vt:lpstr>PowerPoint 演示文稿</vt:lpstr>
      <vt:lpstr>装载问题</vt:lpstr>
      <vt:lpstr>PowerPoint 演示文稿</vt:lpstr>
      <vt:lpstr>装载问题</vt:lpstr>
      <vt:lpstr>PowerPoint 演示文稿</vt:lpstr>
      <vt:lpstr>题型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mxy</cp:lastModifiedBy>
  <cp:revision>2386</cp:revision>
  <dcterms:created xsi:type="dcterms:W3CDTF">2011-07-01T08:48:09Z</dcterms:created>
  <dcterms:modified xsi:type="dcterms:W3CDTF">2021-12-21T07:58:57Z</dcterms:modified>
</cp:coreProperties>
</file>