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9" r:id="rId5"/>
    <p:sldId id="261" r:id="rId6"/>
    <p:sldId id="262" r:id="rId7"/>
    <p:sldId id="265" r:id="rId8"/>
    <p:sldId id="267" r:id="rId9"/>
    <p:sldId id="275" r:id="rId10"/>
    <p:sldId id="278" r:id="rId11"/>
    <p:sldId id="274" r:id="rId12"/>
    <p:sldId id="263" r:id="rId13"/>
    <p:sldId id="279" r:id="rId14"/>
    <p:sldId id="283" r:id="rId15"/>
    <p:sldId id="285" r:id="rId16"/>
    <p:sldId id="288" r:id="rId17"/>
    <p:sldId id="292" r:id="rId18"/>
    <p:sldId id="287" r:id="rId19"/>
    <p:sldId id="282" r:id="rId20"/>
    <p:sldId id="293" r:id="rId21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40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7" orient="horz" pos="1272" userDrawn="1">
          <p15:clr>
            <a:srgbClr val="A4A3A4"/>
          </p15:clr>
        </p15:guide>
        <p15:guide id="8" orient="horz" pos="936">
          <p15:clr>
            <a:srgbClr val="A4A3A4"/>
          </p15:clr>
        </p15:guide>
        <p15:guide id="9" pos="2880">
          <p15:clr>
            <a:srgbClr val="A4A3A4"/>
          </p15:clr>
        </p15:guide>
        <p15:guide id="10" pos="576" userDrawn="1">
          <p15:clr>
            <a:srgbClr val="A4A3A4"/>
          </p15:clr>
        </p15:guide>
        <p15:guide id="11" pos="5466">
          <p15:clr>
            <a:srgbClr val="A4A3A4"/>
          </p15:clr>
        </p15:guide>
        <p15:guide id="12" pos="641">
          <p15:clr>
            <a:srgbClr val="A4A3A4"/>
          </p15:clr>
        </p15:guide>
        <p15:guide id="13" orient="horz" pos="2472" userDrawn="1">
          <p15:clr>
            <a:srgbClr val="A4A3A4"/>
          </p15:clr>
        </p15:guide>
        <p15:guide id="14" pos="3072" userDrawn="1">
          <p15:clr>
            <a:srgbClr val="A4A3A4"/>
          </p15:clr>
        </p15:guide>
        <p15:guide id="15" pos="2688" userDrawn="1">
          <p15:clr>
            <a:srgbClr val="A4A3A4"/>
          </p15:clr>
        </p15:guide>
        <p15:guide id="16" orient="horz" pos="1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s Baptista, Ana Rute" initials="MBAR" lastIdx="2" clrIdx="0">
    <p:extLst>
      <p:ext uri="{19B8F6BF-5375-455C-9EA6-DF929625EA0E}">
        <p15:presenceInfo xmlns:p15="http://schemas.microsoft.com/office/powerpoint/2012/main" userId="S-1-5-21-150230570-1903442060-1554850252-270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8C"/>
    <a:srgbClr val="E6B53C"/>
    <a:srgbClr val="9CB9F2"/>
    <a:srgbClr val="FFFF99"/>
    <a:srgbClr val="969696"/>
    <a:srgbClr val="C0C0C0"/>
    <a:srgbClr val="E6E6E6"/>
    <a:srgbClr val="1A1A1A"/>
    <a:srgbClr val="ABABA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1386" y="108"/>
      </p:cViewPr>
      <p:guideLst>
        <p:guide orient="horz" pos="2160"/>
        <p:guide orient="horz" pos="4140"/>
        <p:guide orient="horz" pos="3744"/>
        <p:guide orient="horz" pos="3840"/>
        <p:guide orient="horz" pos="1272"/>
        <p:guide orient="horz" pos="936"/>
        <p:guide pos="2880"/>
        <p:guide pos="576"/>
        <p:guide pos="5466"/>
        <p:guide pos="641"/>
        <p:guide orient="horz" pos="2472"/>
        <p:guide pos="3072"/>
        <p:guide pos="2688"/>
        <p:guide orient="horz" pos="1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9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64173-475F-473C-B0AC-FBB38825E287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058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01CFD-97B9-4897-B169-9044B069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7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7A05E9C-8494-4928-9A8A-66126228D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553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" y="6275725"/>
            <a:ext cx="2029972" cy="350521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03288" y="1670050"/>
            <a:ext cx="7773987" cy="1623340"/>
          </a:xfrm>
        </p:spPr>
        <p:txBody>
          <a:bodyPr/>
          <a:lstStyle>
            <a:lvl1pPr>
              <a:defRPr sz="4800"/>
            </a:lvl1pPr>
          </a:lstStyle>
          <a:p>
            <a:pPr lvl="0"/>
            <a:endParaRPr lang="en-US" altLang="en-US" noProof="0" dirty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03288" y="3495942"/>
            <a:ext cx="7773987" cy="1752600"/>
          </a:xfrm>
        </p:spPr>
        <p:txBody>
          <a:bodyPr/>
          <a:lstStyle>
            <a:lvl1pPr marL="0" indent="0">
              <a:buFont typeface="Wingdings 3" panose="05040102010807070707" pitchFamily="18" charset="2"/>
              <a:buNone/>
              <a:defRPr/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22" name="Freeform 59"/>
          <p:cNvSpPr>
            <a:spLocks/>
          </p:cNvSpPr>
          <p:nvPr userDrawn="1"/>
        </p:nvSpPr>
        <p:spPr bwMode="auto">
          <a:xfrm>
            <a:off x="103188" y="1028700"/>
            <a:ext cx="914400" cy="914400"/>
          </a:xfrm>
          <a:custGeom>
            <a:avLst/>
            <a:gdLst>
              <a:gd name="T0" fmla="*/ 0 w 576"/>
              <a:gd name="T1" fmla="*/ 0 h 576"/>
              <a:gd name="T2" fmla="*/ 576 w 576"/>
              <a:gd name="T3" fmla="*/ 0 h 576"/>
              <a:gd name="T4" fmla="*/ 0 w 576"/>
              <a:gd name="T5" fmla="*/ 576 h 576"/>
              <a:gd name="T6" fmla="*/ 0 w 57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576">
                <a:moveTo>
                  <a:pt x="0" y="0"/>
                </a:moveTo>
                <a:lnTo>
                  <a:pt x="576" y="0"/>
                </a:lnTo>
                <a:lnTo>
                  <a:pt x="0" y="576"/>
                </a:lnTo>
                <a:lnTo>
                  <a:pt x="0" y="0"/>
                </a:lnTo>
                <a:close/>
              </a:path>
            </a:pathLst>
          </a:custGeom>
          <a:solidFill>
            <a:srgbClr val="E6B53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62"/>
          <p:cNvSpPr>
            <a:spLocks/>
          </p:cNvSpPr>
          <p:nvPr userDrawn="1"/>
        </p:nvSpPr>
        <p:spPr bwMode="auto">
          <a:xfrm>
            <a:off x="1588" y="941388"/>
            <a:ext cx="914400" cy="914400"/>
          </a:xfrm>
          <a:custGeom>
            <a:avLst/>
            <a:gdLst>
              <a:gd name="T0" fmla="*/ 0 w 576"/>
              <a:gd name="T1" fmla="*/ 0 h 576"/>
              <a:gd name="T2" fmla="*/ 576 w 576"/>
              <a:gd name="T3" fmla="*/ 0 h 576"/>
              <a:gd name="T4" fmla="*/ 0 w 576"/>
              <a:gd name="T5" fmla="*/ 576 h 576"/>
              <a:gd name="T6" fmla="*/ 0 w 57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576">
                <a:moveTo>
                  <a:pt x="0" y="0"/>
                </a:moveTo>
                <a:lnTo>
                  <a:pt x="576" y="0"/>
                </a:lnTo>
                <a:lnTo>
                  <a:pt x="0" y="576"/>
                </a:lnTo>
                <a:lnTo>
                  <a:pt x="0" y="0"/>
                </a:lnTo>
                <a:close/>
              </a:path>
            </a:pathLst>
          </a:custGeom>
          <a:solidFill>
            <a:srgbClr val="133C8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211138"/>
            <a:ext cx="765968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0"/>
          </p:nvPr>
        </p:nvSpPr>
        <p:spPr>
          <a:xfrm>
            <a:off x="1017588" y="1536700"/>
            <a:ext cx="7669212" cy="4305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3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65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1"/>
          </p:nvPr>
        </p:nvSpPr>
        <p:spPr>
          <a:xfrm>
            <a:off x="4919663" y="1536700"/>
            <a:ext cx="3757612" cy="43053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1017588" y="1536700"/>
            <a:ext cx="3757612" cy="43053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588" y="1536700"/>
            <a:ext cx="3757612" cy="43053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919663" y="1539068"/>
            <a:ext cx="3757612" cy="4305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94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967" y="1681163"/>
            <a:ext cx="386873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967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1879" y="1681163"/>
            <a:ext cx="38877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1879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7588" y="211138"/>
            <a:ext cx="7659687" cy="871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0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67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445" y="457199"/>
            <a:ext cx="2949575" cy="185979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296" y="457201"/>
            <a:ext cx="435564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445" y="2316996"/>
            <a:ext cx="2949575" cy="35519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55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" y="6275725"/>
            <a:ext cx="2029972" cy="350521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211138"/>
            <a:ext cx="765968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7588" y="1536700"/>
            <a:ext cx="7669212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874218" y="6380163"/>
            <a:ext cx="38030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n-US" sz="1200" dirty="0" smtClean="0"/>
              <a:t>Jul 17 2014</a:t>
            </a:r>
            <a:endParaRPr lang="en-US" altLang="en-US" sz="12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33180" y="6380163"/>
            <a:ext cx="372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F7212F5-AC84-447C-8913-96A92B700D6D}" type="slidenum">
              <a:rPr lang="en-US" altLang="en-US" sz="1200" smtClean="0"/>
              <a:pPr algn="r"/>
              <a:t>‹#›</a:t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3" r:id="rId6"/>
    <p:sldLayoutId id="2147483654" r:id="rId7"/>
    <p:sldLayoutId id="2147483655" r:id="rId8"/>
    <p:sldLayoutId id="2147483656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ct val="0"/>
        </a:spcAft>
        <a:buClr>
          <a:srgbClr val="133C8C"/>
        </a:buClr>
        <a:buSzPct val="90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85750" algn="l" rtl="0" eaLnBrk="1" fontAlgn="base" hangingPunct="1">
        <a:spcBef>
          <a:spcPct val="20000"/>
        </a:spcBef>
        <a:spcAft>
          <a:spcPct val="0"/>
        </a:spcAft>
        <a:buClr>
          <a:srgbClr val="133C8C"/>
        </a:buClr>
        <a:buSzPct val="100000"/>
        <a:buFont typeface="Wingdings" panose="05000000000000000000" pitchFamily="2" charset="2"/>
        <a:buChar char="§"/>
        <a:defRPr lang="en-US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79400" algn="l" rtl="0" eaLnBrk="1" fontAlgn="base" hangingPunct="1">
        <a:spcBef>
          <a:spcPct val="20000"/>
        </a:spcBef>
        <a:spcAft>
          <a:spcPct val="0"/>
        </a:spcAft>
        <a:buClr>
          <a:srgbClr val="133C8C"/>
        </a:buClr>
        <a:buSzPct val="100000"/>
        <a:buFont typeface="Wingdings" panose="05000000000000000000" pitchFamily="2" charset="2"/>
        <a:buChar char="§"/>
        <a:defRPr lang="en-US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17625" indent="-287338" algn="l" rtl="0" eaLnBrk="1" fontAlgn="base" hangingPunct="1">
        <a:spcBef>
          <a:spcPct val="20000"/>
        </a:spcBef>
        <a:spcAft>
          <a:spcPct val="0"/>
        </a:spcAft>
        <a:buClr>
          <a:srgbClr val="133C8C"/>
        </a:buClr>
        <a:buSzPct val="100000"/>
        <a:buFont typeface="Wingdings" panose="05000000000000000000" pitchFamily="2" charset="2"/>
        <a:buChar char="§"/>
        <a:defRPr lang="en-US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58938" indent="-287338" algn="l" rtl="0" eaLnBrk="1" fontAlgn="base" hangingPunct="1">
        <a:spcBef>
          <a:spcPct val="20000"/>
        </a:spcBef>
        <a:spcAft>
          <a:spcPct val="0"/>
        </a:spcAft>
        <a:buClr>
          <a:srgbClr val="133C8C"/>
        </a:buClr>
        <a:buSzPct val="100000"/>
        <a:buFont typeface="Wingdings" panose="05000000000000000000" pitchFamily="2" charset="2"/>
        <a:buChar char="§"/>
        <a:defRPr lang="en-US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artinsbaptista@jointcommission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oncprojectracking.org/browse/CQM-648" TargetMode="External"/><Relationship Id="rId2" Type="http://schemas.openxmlformats.org/officeDocument/2006/relationships/hyperlink" Target="http://jira.oncprojectracking.org/browse/CQM-105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ra.oncprojectracking.org/browse/CQM-113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The issue of (im)precision in eCQM timing comparisons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288" y="3941419"/>
            <a:ext cx="7773987" cy="1752600"/>
          </a:xfrm>
        </p:spPr>
        <p:txBody>
          <a:bodyPr/>
          <a:lstStyle/>
          <a:p>
            <a:r>
              <a:rPr lang="pt-PT" dirty="0" smtClean="0"/>
              <a:t>Rute Martins</a:t>
            </a:r>
          </a:p>
          <a:p>
            <a:r>
              <a:rPr lang="pt-PT" dirty="0" smtClean="0">
                <a:hlinkClick r:id="rId2"/>
              </a:rPr>
              <a:t>amartinsbaptista@jointcommission.org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8277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 solution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dirty="0" smtClean="0"/>
              <a:t>Modify calculation rules to make full use of available information to make an inference (i.e., handle imprecise datetime stamps)</a:t>
            </a:r>
          </a:p>
          <a:p>
            <a:pPr lvl="1"/>
            <a:r>
              <a:rPr lang="pt-PT" dirty="0" smtClean="0"/>
              <a:t>Instead of “refusing” to compare precise timestamps, use intervals to represent the imprecise datetime</a:t>
            </a:r>
            <a:endParaRPr lang="pt-PT" dirty="0"/>
          </a:p>
        </p:txBody>
      </p:sp>
      <p:grpSp>
        <p:nvGrpSpPr>
          <p:cNvPr id="4" name="Group 3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5" name="Pentagon 4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6" name="Chevron 5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7" name="Chevron 6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8" name="Chevron 7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9138"/>
              </p:ext>
            </p:extLst>
          </p:nvPr>
        </p:nvGraphicFramePr>
        <p:xfrm>
          <a:off x="1017587" y="3622040"/>
          <a:ext cx="765968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66"/>
                <a:gridCol w="1891323"/>
                <a:gridCol w="2033099"/>
                <a:gridCol w="2033099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Precision unit</a:t>
                      </a:r>
                      <a:endParaRPr lang="en-US" dirty="0"/>
                    </a:p>
                  </a:txBody>
                  <a:tcPr anchor="ctr">
                    <a:solidFill>
                      <a:srgbClr val="133C8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Example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33C8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100% Confidence Interval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3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1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>
                          <a:solidFill>
                            <a:schemeClr val="bg1"/>
                          </a:solidFill>
                        </a:rPr>
                        <a:t>Min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33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>
                          <a:solidFill>
                            <a:schemeClr val="bg1"/>
                          </a:solidFill>
                        </a:rPr>
                        <a:t>Max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33C8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8/10/2014</a:t>
                      </a:r>
                      <a:r>
                        <a:rPr lang="pt-PT" baseline="0" dirty="0" smtClean="0"/>
                        <a:t> 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8/10/2014</a:t>
                      </a:r>
                      <a:r>
                        <a:rPr lang="pt-PT" baseline="0" dirty="0" smtClean="0"/>
                        <a:t> 14:00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8/10/2014</a:t>
                      </a:r>
                      <a:r>
                        <a:rPr lang="pt-PT" baseline="0" dirty="0" smtClean="0"/>
                        <a:t> 14:00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8/10/2014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8/10/2014</a:t>
                      </a:r>
                      <a:r>
                        <a:rPr lang="pt-PT" baseline="0" dirty="0" smtClean="0"/>
                        <a:t> 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8/10/2014</a:t>
                      </a:r>
                      <a:r>
                        <a:rPr lang="pt-PT" baseline="0" dirty="0" smtClean="0"/>
                        <a:t> 23:59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8/2014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aseline="0" dirty="0" smtClean="0"/>
                        <a:t>8/1/2014 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8/31/2014</a:t>
                      </a:r>
                      <a:r>
                        <a:rPr lang="pt-PT" baseline="0" dirty="0" smtClean="0"/>
                        <a:t> 23:59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aseline="0" dirty="0" smtClean="0"/>
                        <a:t>1/1/2014 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12/31/2014 23:59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3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b="1" dirty="0" smtClean="0"/>
              <a:t>Example #1</a:t>
            </a:r>
            <a:endParaRPr lang="en-US" b="1" dirty="0"/>
          </a:p>
        </p:txBody>
      </p:sp>
      <p:sp>
        <p:nvSpPr>
          <p:cNvPr id="7" name="Left Brace 6"/>
          <p:cNvSpPr/>
          <p:nvPr/>
        </p:nvSpPr>
        <p:spPr>
          <a:xfrm>
            <a:off x="3650546" y="2072630"/>
            <a:ext cx="203200" cy="4022385"/>
          </a:xfrm>
          <a:prstGeom prst="leftBrace">
            <a:avLst>
              <a:gd name="adj1" fmla="val 54487"/>
              <a:gd name="adj2" fmla="val 50000"/>
            </a:avLst>
          </a:prstGeom>
          <a:ln w="28575">
            <a:solidFill>
              <a:srgbClr val="133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8524" y="2032364"/>
            <a:ext cx="514055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algn="ctr"/>
            <a:r>
              <a:rPr lang="en-US" altLang="en-US" b="1" dirty="0" err="1" smtClean="0">
                <a:solidFill>
                  <a:srgbClr val="133C8C"/>
                </a:solidFill>
              </a:rPr>
              <a:t>A</a:t>
            </a:r>
            <a:r>
              <a:rPr lang="en-US" altLang="en-US" dirty="0" err="1" smtClean="0"/>
              <a:t>.start</a:t>
            </a:r>
            <a:r>
              <a:rPr lang="en-US" altLang="en-US" dirty="0" smtClean="0"/>
              <a:t> &lt; </a:t>
            </a:r>
            <a:r>
              <a:rPr lang="en-US" altLang="en-US" b="1" dirty="0" err="1" smtClean="0">
                <a:solidFill>
                  <a:srgbClr val="E6B53C"/>
                </a:solidFill>
              </a:rPr>
              <a:t>B</a:t>
            </a:r>
            <a:r>
              <a:rPr lang="en-US" altLang="en-US" dirty="0" err="1" smtClean="0"/>
              <a:t>.start</a:t>
            </a:r>
            <a:endParaRPr lang="en-US" altLang="en-US" dirty="0" smtClean="0"/>
          </a:p>
          <a:p>
            <a:pPr marL="1588"/>
            <a:endParaRPr lang="pt-PT" altLang="en-US" dirty="0" smtClean="0"/>
          </a:p>
          <a:p>
            <a:pPr marL="1588" indent="0">
              <a:buNone/>
            </a:pPr>
            <a:r>
              <a:rPr lang="pt-PT" altLang="en-US" b="1" dirty="0" smtClean="0">
                <a:solidFill>
                  <a:srgbClr val="E6B53C"/>
                </a:solidFill>
              </a:rPr>
              <a:t>B</a:t>
            </a:r>
            <a:r>
              <a:rPr lang="pt-PT" altLang="en-US" dirty="0" smtClean="0"/>
              <a:t>.start = [1/2/2014 00:00, 1/2/2014 23:59]</a:t>
            </a:r>
          </a:p>
          <a:p>
            <a:pPr marL="1588" indent="0">
              <a:buNone/>
            </a:pPr>
            <a:endParaRPr lang="pt-PT" altLang="en-US" dirty="0"/>
          </a:p>
          <a:p>
            <a:pPr marL="1588" indent="0">
              <a:buNone/>
            </a:pPr>
            <a:endParaRPr lang="pt-PT" altLang="en-US" dirty="0" smtClean="0"/>
          </a:p>
          <a:p>
            <a:pPr marL="1588" indent="0">
              <a:buNone/>
            </a:pPr>
            <a:endParaRPr lang="pt-PT" altLang="en-US" dirty="0"/>
          </a:p>
          <a:p>
            <a:pPr marL="1588" indent="0">
              <a:buNone/>
            </a:pPr>
            <a:endParaRPr lang="pt-PT" altLang="en-US" dirty="0" smtClean="0"/>
          </a:p>
          <a:p>
            <a:pPr marL="1588" algn="ctr"/>
            <a:r>
              <a:rPr lang="pt-PT" b="1" dirty="0">
                <a:solidFill>
                  <a:srgbClr val="133C8C"/>
                </a:solidFill>
              </a:rPr>
              <a:t>A</a:t>
            </a:r>
            <a:r>
              <a:rPr lang="pt-PT" dirty="0"/>
              <a:t>.start &lt; Min (</a:t>
            </a:r>
            <a:r>
              <a:rPr lang="pt-PT" b="1" dirty="0">
                <a:solidFill>
                  <a:srgbClr val="E6B53C"/>
                </a:solidFill>
              </a:rPr>
              <a:t>B</a:t>
            </a:r>
            <a:r>
              <a:rPr lang="pt-PT" dirty="0"/>
              <a:t>.start</a:t>
            </a:r>
            <a:r>
              <a:rPr lang="pt-PT" dirty="0" smtClean="0"/>
              <a:t>) </a:t>
            </a:r>
          </a:p>
          <a:p>
            <a:pPr marL="1588" algn="ctr"/>
            <a:r>
              <a:rPr lang="pt-PT" dirty="0" smtClean="0">
                <a:sym typeface="Symbol" panose="05050102010706020507" pitchFamily="18" charset="2"/>
              </a:rPr>
              <a:t></a:t>
            </a:r>
          </a:p>
          <a:p>
            <a:pPr marL="1588" algn="ctr"/>
            <a:r>
              <a:rPr lang="pt-PT" dirty="0" smtClean="0"/>
              <a:t>Min(</a:t>
            </a:r>
            <a:r>
              <a:rPr lang="pt-PT" b="1" dirty="0" smtClean="0">
                <a:solidFill>
                  <a:srgbClr val="133C8C"/>
                </a:solidFill>
              </a:rPr>
              <a:t>B</a:t>
            </a:r>
            <a:r>
              <a:rPr lang="pt-PT" dirty="0" smtClean="0"/>
              <a:t>.start) – </a:t>
            </a:r>
            <a:r>
              <a:rPr lang="pt-PT" b="1" dirty="0" smtClean="0">
                <a:solidFill>
                  <a:srgbClr val="E6B53C"/>
                </a:solidFill>
              </a:rPr>
              <a:t>A</a:t>
            </a:r>
            <a:r>
              <a:rPr lang="pt-PT" dirty="0" smtClean="0"/>
              <a:t>.start &gt;= 1 min</a:t>
            </a:r>
          </a:p>
          <a:p>
            <a:pPr marL="1588" algn="ctr"/>
            <a:r>
              <a:rPr lang="pt-PT" dirty="0">
                <a:sym typeface="Symbol" panose="05050102010706020507" pitchFamily="18" charset="2"/>
              </a:rPr>
              <a:t></a:t>
            </a:r>
          </a:p>
          <a:p>
            <a:pPr marL="1588" algn="ctr"/>
            <a:r>
              <a:rPr lang="pt-PT" dirty="0" smtClean="0"/>
              <a:t>1/2/2014 00:00 – 1/1/2014 14:00 = 600 min</a:t>
            </a:r>
          </a:p>
          <a:p>
            <a:pPr marL="1588" algn="ctr"/>
            <a:endParaRPr lang="pt-PT" dirty="0" smtClean="0"/>
          </a:p>
          <a:p>
            <a:pPr marL="1588" algn="ctr"/>
            <a:r>
              <a:rPr lang="en-US" sz="2400" b="1" dirty="0">
                <a:solidFill>
                  <a:srgbClr val="133C8C"/>
                </a:solidFill>
              </a:rPr>
              <a:t>A</a:t>
            </a:r>
            <a:r>
              <a:rPr lang="en-US" sz="2400" b="1" dirty="0"/>
              <a:t> </a:t>
            </a:r>
            <a:r>
              <a:rPr lang="en-US" sz="2400" dirty="0"/>
              <a:t>SBS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E6B53C"/>
                </a:solidFill>
              </a:rPr>
              <a:t>B </a:t>
            </a:r>
            <a:r>
              <a:rPr lang="pt-PT" sz="2400" dirty="0" smtClean="0"/>
              <a:t>is</a:t>
            </a:r>
            <a:r>
              <a:rPr lang="pt-PT" sz="2400" b="1" dirty="0" smtClean="0"/>
              <a:t> </a:t>
            </a:r>
            <a:r>
              <a:rPr lang="pt-PT" sz="2400" u="sng" dirty="0" smtClean="0"/>
              <a:t>TRUE</a:t>
            </a:r>
            <a:endParaRPr lang="en-US" sz="2400" u="sng" dirty="0"/>
          </a:p>
        </p:txBody>
      </p:sp>
      <p:sp>
        <p:nvSpPr>
          <p:cNvPr id="9" name="Rectangle 8"/>
          <p:cNvSpPr/>
          <p:nvPr/>
        </p:nvSpPr>
        <p:spPr>
          <a:xfrm>
            <a:off x="843808" y="3417358"/>
            <a:ext cx="27019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buNone/>
            </a:pPr>
            <a:r>
              <a:rPr lang="en-US" sz="2000" b="1" dirty="0">
                <a:solidFill>
                  <a:srgbClr val="133C8C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dirty="0" smtClean="0"/>
              <a:t>SBS </a:t>
            </a:r>
            <a:r>
              <a:rPr lang="en-US" sz="2000" b="1" dirty="0" smtClean="0">
                <a:solidFill>
                  <a:srgbClr val="E6B53C"/>
                </a:solidFill>
              </a:rPr>
              <a:t>B</a:t>
            </a:r>
          </a:p>
          <a:p>
            <a:pPr marL="0" lvl="1" algn="ctr">
              <a:buNone/>
            </a:pPr>
            <a:endParaRPr lang="en-US" sz="2000" b="1" dirty="0" smtClean="0">
              <a:solidFill>
                <a:srgbClr val="E6B53C"/>
              </a:solidFill>
            </a:endParaRPr>
          </a:p>
          <a:p>
            <a:pPr algn="ctr"/>
            <a:r>
              <a:rPr lang="pt-PT" b="1" dirty="0">
                <a:solidFill>
                  <a:srgbClr val="133C8C"/>
                </a:solidFill>
              </a:rPr>
              <a:t>A</a:t>
            </a:r>
            <a:r>
              <a:rPr lang="pt-PT" dirty="0"/>
              <a:t>.start = 1/1/2014 14:00</a:t>
            </a:r>
          </a:p>
          <a:p>
            <a:pPr algn="ctr"/>
            <a:r>
              <a:rPr lang="pt-PT" b="1" dirty="0">
                <a:solidFill>
                  <a:srgbClr val="E6B53C"/>
                </a:solidFill>
              </a:rPr>
              <a:t>B</a:t>
            </a:r>
            <a:r>
              <a:rPr lang="pt-PT" dirty="0"/>
              <a:t>.start = </a:t>
            </a:r>
            <a:r>
              <a:rPr lang="pt-PT" dirty="0" smtClean="0"/>
              <a:t>1/2/2014</a:t>
            </a:r>
            <a:endParaRPr lang="en-US" sz="2000" b="1" dirty="0">
              <a:solidFill>
                <a:srgbClr val="E6B53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07778" y="3044862"/>
            <a:ext cx="3799927" cy="909147"/>
            <a:chOff x="4876800" y="3577488"/>
            <a:chExt cx="3799927" cy="90914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385469" y="4301969"/>
              <a:ext cx="1857682" cy="0"/>
            </a:xfrm>
            <a:prstGeom prst="line">
              <a:avLst/>
            </a:prstGeom>
            <a:ln w="38100">
              <a:solidFill>
                <a:srgbClr val="E6B53C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18145" y="4301969"/>
              <a:ext cx="0" cy="0"/>
            </a:xfrm>
            <a:prstGeom prst="line">
              <a:avLst/>
            </a:prstGeom>
            <a:ln w="38100">
              <a:solidFill>
                <a:srgbClr val="133C8C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947517" y="3577488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dirty="0" smtClean="0"/>
                <a:t>Min</a:t>
              </a:r>
            </a:p>
            <a:p>
              <a:pPr algn="ctr"/>
              <a:r>
                <a:rPr lang="pt-PT" b="1" dirty="0" smtClean="0">
                  <a:solidFill>
                    <a:srgbClr val="E6B53C"/>
                  </a:solidFill>
                </a:rPr>
                <a:t>B</a:t>
              </a:r>
              <a:r>
                <a:rPr lang="pt-PT" dirty="0" smtClean="0"/>
                <a:t>.start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12388" y="3577488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dirty="0" smtClean="0"/>
                <a:t>Max</a:t>
              </a:r>
            </a:p>
            <a:p>
              <a:pPr algn="ctr"/>
              <a:r>
                <a:rPr lang="pt-PT" b="1" dirty="0" smtClean="0">
                  <a:solidFill>
                    <a:srgbClr val="E6B53C"/>
                  </a:solidFill>
                </a:rPr>
                <a:t>B</a:t>
              </a:r>
              <a:r>
                <a:rPr lang="pt-PT" dirty="0" smtClean="0"/>
                <a:t>.start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76800" y="3854487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b="1" dirty="0" smtClean="0">
                  <a:solidFill>
                    <a:srgbClr val="133C8C"/>
                  </a:solidFill>
                </a:rPr>
                <a:t>A</a:t>
              </a:r>
              <a:r>
                <a:rPr lang="pt-PT" dirty="0" smtClean="0"/>
                <a:t>.start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25544" y="4117303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b="1" dirty="0"/>
                <a:t>&lt;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21" name="Pentagon 20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22" name="Chevron 21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23" name="Chevron 22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24" name="Chevron 23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2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b="1" dirty="0" smtClean="0"/>
              <a:t>Example #2</a:t>
            </a:r>
            <a:endParaRPr lang="en-US" b="1" dirty="0"/>
          </a:p>
        </p:txBody>
      </p:sp>
      <p:sp>
        <p:nvSpPr>
          <p:cNvPr id="7" name="Left Brace 6"/>
          <p:cNvSpPr/>
          <p:nvPr/>
        </p:nvSpPr>
        <p:spPr>
          <a:xfrm>
            <a:off x="3650546" y="2072630"/>
            <a:ext cx="203200" cy="4022385"/>
          </a:xfrm>
          <a:prstGeom prst="leftBrace">
            <a:avLst>
              <a:gd name="adj1" fmla="val 54487"/>
              <a:gd name="adj2" fmla="val 50000"/>
            </a:avLst>
          </a:prstGeom>
          <a:ln w="28575">
            <a:solidFill>
              <a:srgbClr val="133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8524" y="2032364"/>
            <a:ext cx="514055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algn="ctr"/>
            <a:r>
              <a:rPr lang="en-US" altLang="en-US" b="1" dirty="0" smtClean="0">
                <a:solidFill>
                  <a:srgbClr val="133C8C"/>
                </a:solidFill>
              </a:rPr>
              <a:t>A </a:t>
            </a:r>
            <a:r>
              <a:rPr lang="en-US" altLang="en-US" dirty="0" smtClean="0"/>
              <a:t>SBS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E6B53C"/>
                </a:solidFill>
              </a:rPr>
              <a:t>B </a:t>
            </a:r>
            <a:r>
              <a:rPr lang="pt-PT" altLang="en-US" dirty="0">
                <a:sym typeface="Wingdings 3" panose="05040102010807070707" pitchFamily="18" charset="2"/>
              </a:rPr>
              <a:t>TRUE</a:t>
            </a:r>
          </a:p>
          <a:p>
            <a:pPr marL="1588" algn="ctr"/>
            <a:r>
              <a:rPr lang="pt-PT" altLang="en-US" dirty="0" smtClean="0"/>
              <a:t>AND</a:t>
            </a:r>
          </a:p>
          <a:p>
            <a:pPr marL="1588" algn="ctr"/>
            <a:r>
              <a:rPr lang="pt-PT" altLang="en-US" b="1" dirty="0" smtClean="0">
                <a:solidFill>
                  <a:srgbClr val="E6B53C"/>
                </a:solidFill>
              </a:rPr>
              <a:t>B</a:t>
            </a:r>
            <a:r>
              <a:rPr lang="pt-PT" altLang="en-US" dirty="0" smtClean="0"/>
              <a:t>.start – </a:t>
            </a:r>
            <a:r>
              <a:rPr lang="pt-PT" altLang="en-US" b="1" dirty="0" smtClean="0">
                <a:solidFill>
                  <a:srgbClr val="133C8C"/>
                </a:solidFill>
              </a:rPr>
              <a:t>A</a:t>
            </a:r>
            <a:r>
              <a:rPr lang="pt-PT" altLang="en-US" dirty="0" smtClean="0"/>
              <a:t>.start &gt; 5 days</a:t>
            </a:r>
            <a:endParaRPr lang="en-US" altLang="en-US" dirty="0" smtClean="0"/>
          </a:p>
          <a:p>
            <a:pPr marL="1588"/>
            <a:endParaRPr lang="pt-PT" altLang="en-US" dirty="0" smtClean="0"/>
          </a:p>
          <a:p>
            <a:pPr marL="1588" indent="0">
              <a:buNone/>
            </a:pPr>
            <a:r>
              <a:rPr lang="pt-PT" altLang="en-US" b="1" dirty="0" smtClean="0">
                <a:solidFill>
                  <a:srgbClr val="E6B53C"/>
                </a:solidFill>
              </a:rPr>
              <a:t>B</a:t>
            </a:r>
            <a:r>
              <a:rPr lang="pt-PT" altLang="en-US" dirty="0" smtClean="0"/>
              <a:t>.start = [11/1/2013 00:00, 11/30/2013 23:59]</a:t>
            </a:r>
          </a:p>
          <a:p>
            <a:pPr marL="1588" indent="0">
              <a:buNone/>
            </a:pPr>
            <a:endParaRPr lang="pt-PT" altLang="en-US" dirty="0"/>
          </a:p>
          <a:p>
            <a:pPr marL="1588" indent="0">
              <a:buNone/>
            </a:pPr>
            <a:endParaRPr lang="pt-PT" altLang="en-US" dirty="0">
              <a:sym typeface="Wingdings 3" panose="05040102010807070707" pitchFamily="18" charset="2"/>
            </a:endParaRPr>
          </a:p>
          <a:p>
            <a:pPr marL="1588" indent="0">
              <a:buNone/>
            </a:pPr>
            <a:endParaRPr lang="pt-PT" altLang="en-US" dirty="0">
              <a:sym typeface="Wingdings 3" panose="05040102010807070707" pitchFamily="18" charset="2"/>
            </a:endParaRPr>
          </a:p>
          <a:p>
            <a:pPr marL="1588"/>
            <a:endParaRPr lang="pt-PT" altLang="en-US" dirty="0" smtClean="0">
              <a:sym typeface="Wingdings 3" panose="05040102010807070707" pitchFamily="18" charset="2"/>
            </a:endParaRPr>
          </a:p>
          <a:p>
            <a:pPr marL="1588"/>
            <a:endParaRPr lang="pt-PT" altLang="en-US" dirty="0">
              <a:sym typeface="Wingdings 3" panose="05040102010807070707" pitchFamily="18" charset="2"/>
            </a:endParaRPr>
          </a:p>
          <a:p>
            <a:pPr marL="1588" algn="ctr"/>
            <a:r>
              <a:rPr lang="pt-PT" dirty="0" smtClean="0">
                <a:sym typeface="Symbol" panose="05050102010706020507" pitchFamily="18" charset="2"/>
              </a:rPr>
              <a:t>Min (</a:t>
            </a:r>
            <a:r>
              <a:rPr lang="pt-PT" b="1" dirty="0" smtClean="0">
                <a:solidFill>
                  <a:srgbClr val="133C8C"/>
                </a:solidFill>
                <a:sym typeface="Symbol" panose="05050102010706020507" pitchFamily="18" charset="2"/>
              </a:rPr>
              <a:t>B</a:t>
            </a:r>
            <a:r>
              <a:rPr lang="pt-PT" dirty="0" smtClean="0">
                <a:sym typeface="Symbol" panose="05050102010706020507" pitchFamily="18" charset="2"/>
              </a:rPr>
              <a:t>.start) – </a:t>
            </a:r>
            <a:r>
              <a:rPr lang="pt-PT" b="1" dirty="0" smtClean="0">
                <a:solidFill>
                  <a:srgbClr val="E6B53C"/>
                </a:solidFill>
                <a:sym typeface="Symbol" panose="05050102010706020507" pitchFamily="18" charset="2"/>
              </a:rPr>
              <a:t>A</a:t>
            </a:r>
            <a:r>
              <a:rPr lang="pt-PT" dirty="0" smtClean="0">
                <a:sym typeface="Symbol" panose="05050102010706020507" pitchFamily="18" charset="2"/>
              </a:rPr>
              <a:t>.start &gt; 5 days</a:t>
            </a:r>
            <a:endParaRPr lang="pt-PT" altLang="en-US" dirty="0" smtClean="0"/>
          </a:p>
          <a:p>
            <a:pPr marL="1588" algn="ctr"/>
            <a:r>
              <a:rPr lang="pt-PT" dirty="0" smtClean="0">
                <a:sym typeface="Symbol" panose="05050102010706020507" pitchFamily="18" charset="2"/>
              </a:rPr>
              <a:t></a:t>
            </a:r>
            <a:endParaRPr lang="pt-PT" dirty="0">
              <a:sym typeface="Symbol" panose="05050102010706020507" pitchFamily="18" charset="2"/>
            </a:endParaRPr>
          </a:p>
          <a:p>
            <a:pPr marL="1588" algn="ctr"/>
            <a:r>
              <a:rPr lang="pt-PT" dirty="0" smtClean="0"/>
              <a:t>11/1/2013 – 1/1/2014 = 61 days</a:t>
            </a:r>
          </a:p>
          <a:p>
            <a:pPr marL="1588" algn="ctr"/>
            <a:endParaRPr lang="pt-PT" dirty="0" smtClean="0"/>
          </a:p>
          <a:p>
            <a:pPr marL="1588" algn="ctr"/>
            <a:r>
              <a:rPr lang="en-US" sz="2400" b="1" dirty="0">
                <a:solidFill>
                  <a:srgbClr val="133C8C"/>
                </a:solidFill>
              </a:rPr>
              <a:t>A</a:t>
            </a:r>
            <a:r>
              <a:rPr lang="en-US" sz="2400" b="1" dirty="0"/>
              <a:t> </a:t>
            </a:r>
            <a:r>
              <a:rPr lang="en-US" sz="2400" dirty="0" smtClean="0"/>
              <a:t>&gt; 5 days SBS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E6B53C"/>
                </a:solidFill>
              </a:rPr>
              <a:t>B </a:t>
            </a:r>
            <a:r>
              <a:rPr lang="pt-PT" sz="2400" dirty="0" smtClean="0"/>
              <a:t>is</a:t>
            </a:r>
            <a:r>
              <a:rPr lang="pt-PT" sz="2400" b="1" dirty="0" smtClean="0"/>
              <a:t> </a:t>
            </a:r>
            <a:r>
              <a:rPr lang="pt-PT" sz="2400" u="sng" dirty="0" smtClean="0"/>
              <a:t>TRUE</a:t>
            </a:r>
            <a:endParaRPr lang="en-US" sz="2400" u="sng" dirty="0"/>
          </a:p>
        </p:txBody>
      </p:sp>
      <p:sp>
        <p:nvSpPr>
          <p:cNvPr id="9" name="Rectangle 8"/>
          <p:cNvSpPr/>
          <p:nvPr/>
        </p:nvSpPr>
        <p:spPr>
          <a:xfrm>
            <a:off x="843808" y="3417358"/>
            <a:ext cx="27019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buNone/>
            </a:pPr>
            <a:r>
              <a:rPr lang="en-US" sz="2000" b="1" dirty="0">
                <a:solidFill>
                  <a:srgbClr val="133C8C"/>
                </a:solidFill>
              </a:rPr>
              <a:t>A</a:t>
            </a:r>
            <a:r>
              <a:rPr lang="en-US" sz="2000" dirty="0"/>
              <a:t> &gt;</a:t>
            </a:r>
            <a:r>
              <a:rPr lang="en-US" sz="2000" dirty="0" smtClean="0"/>
              <a:t> 5 days SBS </a:t>
            </a:r>
            <a:r>
              <a:rPr lang="en-US" sz="2000" b="1" dirty="0" smtClean="0">
                <a:solidFill>
                  <a:srgbClr val="E6B53C"/>
                </a:solidFill>
              </a:rPr>
              <a:t>B</a:t>
            </a:r>
          </a:p>
          <a:p>
            <a:pPr marL="0" lvl="1" algn="ctr">
              <a:buNone/>
            </a:pPr>
            <a:endParaRPr lang="en-US" sz="2000" b="1" dirty="0" smtClean="0">
              <a:solidFill>
                <a:srgbClr val="E6B53C"/>
              </a:solidFill>
            </a:endParaRPr>
          </a:p>
          <a:p>
            <a:pPr algn="ctr"/>
            <a:r>
              <a:rPr lang="pt-PT" b="1" dirty="0">
                <a:solidFill>
                  <a:srgbClr val="133C8C"/>
                </a:solidFill>
              </a:rPr>
              <a:t>A</a:t>
            </a:r>
            <a:r>
              <a:rPr lang="pt-PT" dirty="0"/>
              <a:t>.start = </a:t>
            </a:r>
            <a:r>
              <a:rPr lang="pt-PT" dirty="0" smtClean="0"/>
              <a:t>1/1/2014</a:t>
            </a:r>
            <a:endParaRPr lang="pt-PT" dirty="0"/>
          </a:p>
          <a:p>
            <a:pPr algn="ctr"/>
            <a:r>
              <a:rPr lang="pt-PT" b="1" dirty="0">
                <a:solidFill>
                  <a:srgbClr val="E6B53C"/>
                </a:solidFill>
              </a:rPr>
              <a:t>B</a:t>
            </a:r>
            <a:r>
              <a:rPr lang="pt-PT" dirty="0"/>
              <a:t>.start = </a:t>
            </a:r>
            <a:r>
              <a:rPr lang="pt-PT" dirty="0" smtClean="0"/>
              <a:t>11/2013</a:t>
            </a:r>
            <a:endParaRPr lang="en-US" sz="2000" b="1" dirty="0">
              <a:solidFill>
                <a:srgbClr val="E6B53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02939" y="3450947"/>
            <a:ext cx="3799927" cy="1265749"/>
            <a:chOff x="4502939" y="3450947"/>
            <a:chExt cx="3799927" cy="126574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11608" y="4175428"/>
              <a:ext cx="1857682" cy="0"/>
            </a:xfrm>
            <a:prstGeom prst="line">
              <a:avLst/>
            </a:prstGeom>
            <a:ln w="38100">
              <a:solidFill>
                <a:srgbClr val="E6B53C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44284" y="4175428"/>
              <a:ext cx="0" cy="0"/>
            </a:xfrm>
            <a:prstGeom prst="line">
              <a:avLst/>
            </a:prstGeom>
            <a:ln w="38100">
              <a:solidFill>
                <a:srgbClr val="133C8C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573656" y="3450947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dirty="0" smtClean="0"/>
                <a:t>Min</a:t>
              </a:r>
            </a:p>
            <a:p>
              <a:pPr algn="ctr"/>
              <a:r>
                <a:rPr lang="pt-PT" b="1" dirty="0" smtClean="0">
                  <a:solidFill>
                    <a:srgbClr val="E6B53C"/>
                  </a:solidFill>
                </a:rPr>
                <a:t>B</a:t>
              </a:r>
              <a:r>
                <a:rPr lang="pt-PT" dirty="0" smtClean="0"/>
                <a:t>.start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38527" y="3450947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dirty="0" smtClean="0"/>
                <a:t>Max</a:t>
              </a:r>
            </a:p>
            <a:p>
              <a:pPr algn="ctr"/>
              <a:r>
                <a:rPr lang="pt-PT" b="1" dirty="0" smtClean="0">
                  <a:solidFill>
                    <a:srgbClr val="E6B53C"/>
                  </a:solidFill>
                </a:rPr>
                <a:t>B</a:t>
              </a:r>
              <a:r>
                <a:rPr lang="pt-PT" dirty="0" smtClean="0"/>
                <a:t>.start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02939" y="3727946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b="1" dirty="0" smtClean="0">
                  <a:solidFill>
                    <a:srgbClr val="133C8C"/>
                  </a:solidFill>
                </a:rPr>
                <a:t>A</a:t>
              </a:r>
              <a:r>
                <a:rPr lang="pt-PT" dirty="0" smtClean="0"/>
                <a:t>.start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89352" y="4347364"/>
              <a:ext cx="1165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b="1" dirty="0" smtClean="0"/>
                <a:t>&gt; 5  days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21" name="Pentagon 20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22" name="Chevron 21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23" name="Chevron 22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24" name="Chevron 23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944284" y="4347364"/>
            <a:ext cx="1067324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Special considerations:</a:t>
            </a:r>
            <a:br>
              <a:rPr lang="pt-PT" dirty="0" smtClean="0"/>
            </a:br>
            <a:r>
              <a:rPr lang="pt-PT" dirty="0" smtClean="0"/>
              <a:t>handling 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7338" lvl="2" indent="-287338" fontAlgn="b">
              <a:buSzPct val="90000"/>
              <a:buFont typeface="Wingdings 2" panose="05020102010507070707" pitchFamily="18" charset="2"/>
              <a:buChar char="¡"/>
            </a:pPr>
            <a:r>
              <a:rPr lang="pt-PT" sz="2400" dirty="0" smtClean="0"/>
              <a:t>Equalities exist when intervals match exactly, i.e.: </a:t>
            </a:r>
          </a:p>
          <a:p>
            <a:pPr marL="636588" lvl="3" fontAlgn="b">
              <a:buSzPct val="90000"/>
              <a:buFont typeface="Wingdings 2" panose="05020102010507070707" pitchFamily="18" charset="2"/>
              <a:buChar char="¡"/>
            </a:pPr>
            <a:r>
              <a:rPr lang="pt-PT" sz="2400" dirty="0" smtClean="0"/>
              <a:t>min(</a:t>
            </a:r>
            <a:r>
              <a:rPr lang="pt-PT" sz="2400" b="1" dirty="0" smtClean="0">
                <a:solidFill>
                  <a:srgbClr val="133C8C"/>
                </a:solidFill>
              </a:rPr>
              <a:t>A</a:t>
            </a:r>
            <a:r>
              <a:rPr lang="pt-PT" sz="2400" dirty="0" smtClean="0"/>
              <a:t>.datetime) = min(</a:t>
            </a:r>
            <a:r>
              <a:rPr lang="pt-PT" sz="2400" b="1" dirty="0" smtClean="0">
                <a:solidFill>
                  <a:srgbClr val="E6B53C"/>
                </a:solidFill>
              </a:rPr>
              <a:t>B</a:t>
            </a:r>
            <a:r>
              <a:rPr lang="pt-PT" sz="2400" dirty="0" smtClean="0"/>
              <a:t>.datetime) AND max(</a:t>
            </a:r>
            <a:r>
              <a:rPr lang="pt-PT" sz="2400" b="1" dirty="0" smtClean="0">
                <a:solidFill>
                  <a:srgbClr val="133C8C"/>
                </a:solidFill>
              </a:rPr>
              <a:t>A</a:t>
            </a:r>
            <a:r>
              <a:rPr lang="pt-PT" sz="2400" dirty="0" smtClean="0"/>
              <a:t>.datetime) = max(</a:t>
            </a:r>
            <a:r>
              <a:rPr lang="pt-PT" sz="2400" b="1" dirty="0" smtClean="0">
                <a:solidFill>
                  <a:srgbClr val="E6B53C"/>
                </a:solidFill>
              </a:rPr>
              <a:t>B</a:t>
            </a:r>
            <a:r>
              <a:rPr lang="pt-PT" sz="2400" dirty="0" smtClean="0"/>
              <a:t>.datetime)</a:t>
            </a:r>
          </a:p>
          <a:p>
            <a:pPr marL="287338" lvl="2" indent="-287338" fontAlgn="b">
              <a:buSzPct val="90000"/>
              <a:buFont typeface="Wingdings 2" panose="05020102010507070707" pitchFamily="18" charset="2"/>
              <a:buChar char="¡"/>
            </a:pPr>
            <a:r>
              <a:rPr lang="pt-PT" sz="2400" dirty="0" smtClean="0"/>
              <a:t>Intervals will not match if the unit of precision for both datetimes is not the same, e.g.:</a:t>
            </a:r>
            <a:endParaRPr lang="pt-PT" sz="2400" dirty="0"/>
          </a:p>
          <a:p>
            <a:pPr marL="0" lvl="3" indent="0" algn="ctr" fontAlgn="b">
              <a:buSzPct val="90000"/>
              <a:buNone/>
            </a:pPr>
            <a:r>
              <a:rPr lang="pt-PT" sz="2400" dirty="0" smtClean="0"/>
              <a:t>2014/01/01 </a:t>
            </a:r>
            <a:r>
              <a:rPr lang="pt-PT" sz="2400" b="1" dirty="0" smtClean="0">
                <a:solidFill>
                  <a:srgbClr val="E6B53C"/>
                </a:solidFill>
                <a:sym typeface="Symbol" panose="05050102010706020507" pitchFamily="18" charset="2"/>
              </a:rPr>
              <a:t></a:t>
            </a:r>
            <a:r>
              <a:rPr lang="pt-PT" sz="2400" dirty="0" smtClean="0"/>
              <a:t> 2014/01/01 11:00 </a:t>
            </a:r>
          </a:p>
          <a:p>
            <a:pPr marL="287338" lvl="2" indent="-287338" fontAlgn="b">
              <a:buSzPct val="90000"/>
              <a:buFont typeface="Wingdings 2" panose="05020102010507070707" pitchFamily="18" charset="2"/>
              <a:buChar char="¡"/>
            </a:pPr>
            <a:r>
              <a:rPr lang="pt-PT" sz="2400" dirty="0" smtClean="0"/>
              <a:t>When data precision is the same, intervals will match if the datetimes are an exact match, e.g.:</a:t>
            </a:r>
          </a:p>
          <a:p>
            <a:pPr marL="0" lvl="3" indent="0" algn="ctr" fontAlgn="b">
              <a:buSzPct val="90000"/>
              <a:buNone/>
            </a:pPr>
            <a:r>
              <a:rPr lang="pt-PT" altLang="en-US" sz="2400" dirty="0" smtClean="0"/>
              <a:t>2014/01/01 </a:t>
            </a:r>
            <a:r>
              <a:rPr lang="pt-PT" altLang="en-US" sz="2400" b="1" dirty="0">
                <a:solidFill>
                  <a:srgbClr val="E6B53C"/>
                </a:solidFill>
              </a:rPr>
              <a:t>=</a:t>
            </a:r>
            <a:r>
              <a:rPr lang="pt-PT" altLang="en-US" sz="2400" dirty="0"/>
              <a:t> </a:t>
            </a:r>
            <a:r>
              <a:rPr lang="pt-PT" altLang="en-US" sz="2400" dirty="0" smtClean="0"/>
              <a:t>2014/01/01</a:t>
            </a:r>
          </a:p>
          <a:p>
            <a:pPr marL="0" lvl="3" indent="0" algn="ctr" fontAlgn="b">
              <a:buSzPct val="90000"/>
              <a:buNone/>
            </a:pPr>
            <a:r>
              <a:rPr lang="pt-PT" altLang="en-US" sz="2400" dirty="0" smtClean="0"/>
              <a:t>2014 </a:t>
            </a:r>
            <a:r>
              <a:rPr lang="pt-PT" altLang="en-US" sz="2400" b="1" dirty="0" smtClean="0">
                <a:solidFill>
                  <a:srgbClr val="E6B53C"/>
                </a:solidFill>
              </a:rPr>
              <a:t>=</a:t>
            </a:r>
            <a:r>
              <a:rPr lang="pt-PT" altLang="en-US" sz="2400" dirty="0" smtClean="0"/>
              <a:t> 2014</a:t>
            </a:r>
          </a:p>
          <a:p>
            <a:pPr marL="287338" lvl="2" fontAlgn="b">
              <a:buSzPct val="90000"/>
              <a:buFont typeface="Wingdings 2" panose="05020102010507070707" pitchFamily="18" charset="2"/>
              <a:buChar char="¡"/>
            </a:pPr>
            <a:r>
              <a:rPr lang="en-US" sz="2400" dirty="0" smtClean="0">
                <a:latin typeface="+mj-lt"/>
              </a:rPr>
              <a:t>Data precision </a:t>
            </a:r>
            <a:r>
              <a:rPr lang="en-US" sz="2400" i="1" dirty="0" smtClean="0">
                <a:latin typeface="+mj-lt"/>
              </a:rPr>
              <a:t>shouldn’t </a:t>
            </a:r>
            <a:r>
              <a:rPr lang="en-US" sz="2400" dirty="0" smtClean="0">
                <a:latin typeface="+mj-lt"/>
              </a:rPr>
              <a:t>drive determination of equality</a:t>
            </a:r>
          </a:p>
          <a:p>
            <a:pPr fontAlgn="b"/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10" name="Pentagon 9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11" name="Chevron 10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12" name="Chevron 11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13" name="Chevron 12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963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792967" y="969962"/>
            <a:ext cx="3868737" cy="823912"/>
          </a:xfrm>
        </p:spPr>
        <p:txBody>
          <a:bodyPr/>
          <a:lstStyle/>
          <a:p>
            <a:pPr algn="ctr"/>
            <a:r>
              <a:rPr lang="en-US" sz="2400" dirty="0" smtClean="0"/>
              <a:t>Example # 3</a:t>
            </a:r>
          </a:p>
          <a:p>
            <a:pPr algn="ctr"/>
            <a:r>
              <a:rPr lang="en-US" sz="2400" b="0" dirty="0" smtClean="0"/>
              <a:t>(different units)</a:t>
            </a:r>
            <a:endParaRPr lang="en-US" sz="2400" b="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>
          <a:xfrm>
            <a:off x="4791879" y="969962"/>
            <a:ext cx="3887788" cy="823912"/>
          </a:xfrm>
        </p:spPr>
        <p:txBody>
          <a:bodyPr/>
          <a:lstStyle/>
          <a:p>
            <a:pPr algn="ctr"/>
            <a:r>
              <a:rPr lang="en-US" dirty="0" smtClean="0"/>
              <a:t>Example # 4</a:t>
            </a:r>
          </a:p>
          <a:p>
            <a:pPr algn="ctr"/>
            <a:r>
              <a:rPr lang="en-US" sz="2400" b="0" dirty="0" smtClean="0"/>
              <a:t>(same unit)</a:t>
            </a:r>
            <a:endParaRPr lang="en-US" b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33" y="1793874"/>
            <a:ext cx="51405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algn="ctr"/>
            <a:r>
              <a:rPr lang="en-US" b="1" dirty="0">
                <a:solidFill>
                  <a:srgbClr val="133C8C"/>
                </a:solidFill>
              </a:rPr>
              <a:t>A</a:t>
            </a:r>
            <a:r>
              <a:rPr lang="en-US" dirty="0"/>
              <a:t> SCW </a:t>
            </a:r>
            <a:r>
              <a:rPr lang="en-US" b="1" dirty="0" smtClean="0">
                <a:solidFill>
                  <a:srgbClr val="E6B53C"/>
                </a:solidFill>
              </a:rPr>
              <a:t>B</a:t>
            </a:r>
          </a:p>
          <a:p>
            <a:pPr marL="1588" algn="ctr"/>
            <a:r>
              <a:rPr lang="pt-PT" dirty="0" smtClean="0">
                <a:sym typeface="Symbol" panose="05050102010706020507" pitchFamily="18" charset="2"/>
              </a:rPr>
              <a:t></a:t>
            </a:r>
            <a:endParaRPr lang="pt-PT" dirty="0">
              <a:sym typeface="Symbol" panose="05050102010706020507" pitchFamily="18" charset="2"/>
            </a:endParaRPr>
          </a:p>
          <a:p>
            <a:pPr marL="1588" algn="ctr"/>
            <a:r>
              <a:rPr lang="pt-PT" altLang="en-US" sz="1600" dirty="0" smtClean="0"/>
              <a:t>Min(</a:t>
            </a:r>
            <a:r>
              <a:rPr lang="pt-PT" altLang="en-US" sz="1600" b="1" dirty="0" smtClean="0">
                <a:solidFill>
                  <a:srgbClr val="133C8C"/>
                </a:solidFill>
              </a:rPr>
              <a:t>A</a:t>
            </a:r>
            <a:r>
              <a:rPr lang="pt-PT" altLang="en-US" sz="1600" dirty="0" smtClean="0"/>
              <a:t>.start</a:t>
            </a:r>
            <a:r>
              <a:rPr lang="pt-PT" altLang="en-US" sz="1600" dirty="0"/>
              <a:t>) = Min(</a:t>
            </a:r>
            <a:r>
              <a:rPr lang="pt-PT" altLang="en-US" sz="1600" b="1" dirty="0">
                <a:solidFill>
                  <a:srgbClr val="E6B53C"/>
                </a:solidFill>
              </a:rPr>
              <a:t>B</a:t>
            </a:r>
            <a:r>
              <a:rPr lang="pt-PT" altLang="en-US" sz="1600" dirty="0"/>
              <a:t>.start</a:t>
            </a:r>
            <a:r>
              <a:rPr lang="pt-PT" altLang="en-US" sz="1600" dirty="0" smtClean="0"/>
              <a:t>) AND</a:t>
            </a:r>
            <a:endParaRPr lang="pt-PT" altLang="en-US" sz="1600" dirty="0"/>
          </a:p>
          <a:p>
            <a:pPr marL="1588" algn="ctr"/>
            <a:r>
              <a:rPr lang="pt-PT" altLang="en-US" sz="1600" dirty="0"/>
              <a:t>Max(</a:t>
            </a:r>
            <a:r>
              <a:rPr lang="pt-PT" altLang="en-US" sz="1600" b="1" dirty="0">
                <a:solidFill>
                  <a:srgbClr val="133C8C"/>
                </a:solidFill>
              </a:rPr>
              <a:t>A</a:t>
            </a:r>
            <a:r>
              <a:rPr lang="pt-PT" altLang="en-US" sz="1600" dirty="0"/>
              <a:t>.start) = Max(</a:t>
            </a:r>
            <a:r>
              <a:rPr lang="pt-PT" altLang="en-US" sz="1600" b="1" dirty="0">
                <a:solidFill>
                  <a:srgbClr val="E6B53C"/>
                </a:solidFill>
              </a:rPr>
              <a:t>B</a:t>
            </a:r>
            <a:r>
              <a:rPr lang="pt-PT" altLang="en-US" sz="1600" dirty="0"/>
              <a:t>.start)</a:t>
            </a:r>
          </a:p>
          <a:p>
            <a:pPr marL="0" lvl="1" algn="ctr">
              <a:buNone/>
            </a:pPr>
            <a:endParaRPr lang="en-US" b="1" dirty="0">
              <a:solidFill>
                <a:srgbClr val="E6B53C"/>
              </a:solidFill>
            </a:endParaRPr>
          </a:p>
          <a:p>
            <a:pPr algn="ctr"/>
            <a:r>
              <a:rPr lang="en-US" sz="1600" b="1" dirty="0" err="1">
                <a:solidFill>
                  <a:srgbClr val="133C8C"/>
                </a:solidFill>
              </a:rPr>
              <a:t>A</a:t>
            </a:r>
            <a:r>
              <a:rPr lang="en-US" sz="1600" dirty="0" err="1"/>
              <a:t>.start</a:t>
            </a:r>
            <a:r>
              <a:rPr lang="en-US" sz="1600" dirty="0"/>
              <a:t> = 01/01/2014</a:t>
            </a:r>
          </a:p>
          <a:p>
            <a:pPr algn="ctr"/>
            <a:r>
              <a:rPr lang="en-US" altLang="en-US" sz="1600" b="1" dirty="0" err="1">
                <a:solidFill>
                  <a:srgbClr val="E6B53C"/>
                </a:solidFill>
              </a:rPr>
              <a:t>B</a:t>
            </a:r>
            <a:r>
              <a:rPr lang="en-US" sz="1600" dirty="0" err="1"/>
              <a:t>.start</a:t>
            </a:r>
            <a:r>
              <a:rPr lang="en-US" sz="1600" dirty="0"/>
              <a:t> = 01/01/2014 00:00</a:t>
            </a:r>
            <a:endParaRPr lang="en-US" b="1" dirty="0">
              <a:solidFill>
                <a:srgbClr val="E6B53C"/>
              </a:solidFill>
            </a:endParaRPr>
          </a:p>
          <a:p>
            <a:pPr marL="1588"/>
            <a:endParaRPr lang="pt-PT" altLang="en-US" sz="1600" dirty="0" smtClean="0"/>
          </a:p>
          <a:p>
            <a:pPr marL="1588" indent="0">
              <a:buNone/>
            </a:pPr>
            <a:r>
              <a:rPr lang="pt-PT" altLang="en-US" sz="1600" b="1" dirty="0" smtClean="0">
                <a:solidFill>
                  <a:srgbClr val="133C8C"/>
                </a:solidFill>
              </a:rPr>
              <a:t>A</a:t>
            </a:r>
            <a:r>
              <a:rPr lang="pt-PT" altLang="en-US" sz="1600" dirty="0" smtClean="0"/>
              <a:t>.start = </a:t>
            </a:r>
            <a:r>
              <a:rPr lang="en-US" sz="1600" dirty="0"/>
              <a:t>[01/01/2014 00:00, 01/01/2014 23:59]</a:t>
            </a:r>
            <a:r>
              <a:rPr lang="pt-PT" altLang="en-US" sz="1600" b="1" dirty="0" smtClean="0">
                <a:solidFill>
                  <a:srgbClr val="E6B53C"/>
                </a:solidFill>
              </a:rPr>
              <a:t> </a:t>
            </a:r>
          </a:p>
          <a:p>
            <a:pPr marL="1588" indent="0">
              <a:buNone/>
            </a:pPr>
            <a:r>
              <a:rPr lang="pt-PT" altLang="en-US" sz="1600" b="1" dirty="0" smtClean="0">
                <a:solidFill>
                  <a:srgbClr val="E6B53C"/>
                </a:solidFill>
              </a:rPr>
              <a:t>B</a:t>
            </a:r>
            <a:r>
              <a:rPr lang="pt-PT" altLang="en-US" sz="1600" dirty="0" smtClean="0"/>
              <a:t>.start = </a:t>
            </a:r>
            <a:r>
              <a:rPr lang="pt-PT" altLang="en-US" sz="1600" dirty="0"/>
              <a:t>[</a:t>
            </a:r>
            <a:r>
              <a:rPr lang="en-US" sz="1600" dirty="0"/>
              <a:t>01/01/2014 </a:t>
            </a:r>
            <a:r>
              <a:rPr lang="en-US" sz="1600" dirty="0" smtClean="0"/>
              <a:t>00:00</a:t>
            </a:r>
            <a:r>
              <a:rPr lang="en-US" sz="1600" dirty="0"/>
              <a:t>, 01/01/2014 </a:t>
            </a:r>
            <a:r>
              <a:rPr lang="en-US" sz="1600" dirty="0" smtClean="0"/>
              <a:t>00:00</a:t>
            </a:r>
            <a:r>
              <a:rPr lang="pt-PT" altLang="en-US" sz="1600" dirty="0"/>
              <a:t>]</a:t>
            </a:r>
          </a:p>
          <a:p>
            <a:pPr marL="1588" indent="0">
              <a:buNone/>
            </a:pPr>
            <a:endParaRPr lang="pt-PT" altLang="en-US" sz="1600" dirty="0">
              <a:sym typeface="Wingdings 3" panose="05040102010807070707" pitchFamily="18" charset="2"/>
            </a:endParaRPr>
          </a:p>
          <a:p>
            <a:pPr marL="1588" algn="ctr"/>
            <a:r>
              <a:rPr lang="pt-PT" sz="1600" dirty="0" smtClean="0">
                <a:sym typeface="Symbol" panose="05050102010706020507" pitchFamily="18" charset="2"/>
              </a:rPr>
              <a:t>01/01/2014 00:00 = 1/01/2014 00:00</a:t>
            </a:r>
            <a:endParaRPr lang="pt-PT" sz="1600" dirty="0">
              <a:sym typeface="Symbol" panose="05050102010706020507" pitchFamily="18" charset="2"/>
            </a:endParaRPr>
          </a:p>
          <a:p>
            <a:pPr marL="1588" algn="ctr"/>
            <a:r>
              <a:rPr lang="pt-PT" sz="1600" dirty="0">
                <a:sym typeface="Symbol" panose="05050102010706020507" pitchFamily="18" charset="2"/>
              </a:rPr>
              <a:t>01/01/2014 </a:t>
            </a:r>
            <a:r>
              <a:rPr lang="pt-PT" sz="1600" dirty="0" smtClean="0">
                <a:sym typeface="Symbol" panose="05050102010706020507" pitchFamily="18" charset="2"/>
              </a:rPr>
              <a:t>23:59  </a:t>
            </a:r>
            <a:r>
              <a:rPr lang="pt-PT" sz="1600" dirty="0">
                <a:sym typeface="Symbol" panose="05050102010706020507" pitchFamily="18" charset="2"/>
              </a:rPr>
              <a:t>1/01/2014 00:00</a:t>
            </a:r>
          </a:p>
          <a:p>
            <a:pPr marL="1588" algn="ctr"/>
            <a:endParaRPr lang="pt-PT" sz="1600" dirty="0" smtClean="0"/>
          </a:p>
          <a:p>
            <a:pPr marL="1588" algn="ctr"/>
            <a:r>
              <a:rPr lang="en-US" sz="2000" b="1" dirty="0">
                <a:solidFill>
                  <a:srgbClr val="133C8C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dirty="0" smtClean="0"/>
              <a:t>SCW </a:t>
            </a:r>
            <a:r>
              <a:rPr lang="en-US" sz="2000" b="1" dirty="0" smtClean="0">
                <a:solidFill>
                  <a:srgbClr val="E6B53C"/>
                </a:solidFill>
              </a:rPr>
              <a:t>B </a:t>
            </a:r>
            <a:r>
              <a:rPr lang="pt-PT" sz="2000" dirty="0" smtClean="0"/>
              <a:t>is</a:t>
            </a:r>
            <a:r>
              <a:rPr lang="pt-PT" sz="2000" b="1" dirty="0" smtClean="0"/>
              <a:t> </a:t>
            </a:r>
            <a:r>
              <a:rPr lang="pt-PT" sz="2000" u="sng" dirty="0" smtClean="0"/>
              <a:t>FALSE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21" name="Pentagon 20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22" name="Chevron 21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23" name="Chevron 22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24" name="Chevron 23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681973" y="1788049"/>
            <a:ext cx="514055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algn="ctr"/>
            <a:r>
              <a:rPr lang="en-US" b="1" dirty="0">
                <a:solidFill>
                  <a:srgbClr val="133C8C"/>
                </a:solidFill>
              </a:rPr>
              <a:t>A</a:t>
            </a:r>
            <a:r>
              <a:rPr lang="en-US" dirty="0"/>
              <a:t> SCW </a:t>
            </a:r>
            <a:r>
              <a:rPr lang="en-US" b="1" dirty="0" smtClean="0">
                <a:solidFill>
                  <a:srgbClr val="E6B53C"/>
                </a:solidFill>
              </a:rPr>
              <a:t>B</a:t>
            </a:r>
          </a:p>
          <a:p>
            <a:pPr marL="1588" algn="ctr"/>
            <a:r>
              <a:rPr lang="pt-PT" dirty="0" smtClean="0">
                <a:sym typeface="Symbol" panose="05050102010706020507" pitchFamily="18" charset="2"/>
              </a:rPr>
              <a:t></a:t>
            </a:r>
            <a:endParaRPr lang="pt-PT" dirty="0">
              <a:sym typeface="Symbol" panose="05050102010706020507" pitchFamily="18" charset="2"/>
            </a:endParaRPr>
          </a:p>
          <a:p>
            <a:pPr marL="1588" algn="ctr"/>
            <a:r>
              <a:rPr lang="pt-PT" altLang="en-US" sz="1600" dirty="0" smtClean="0"/>
              <a:t>Min(</a:t>
            </a:r>
            <a:r>
              <a:rPr lang="pt-PT" altLang="en-US" sz="1600" b="1" dirty="0" smtClean="0">
                <a:solidFill>
                  <a:srgbClr val="133C8C"/>
                </a:solidFill>
              </a:rPr>
              <a:t>A</a:t>
            </a:r>
            <a:r>
              <a:rPr lang="pt-PT" altLang="en-US" sz="1600" dirty="0" smtClean="0"/>
              <a:t>.start</a:t>
            </a:r>
            <a:r>
              <a:rPr lang="pt-PT" altLang="en-US" sz="1600" dirty="0"/>
              <a:t>) = Min(</a:t>
            </a:r>
            <a:r>
              <a:rPr lang="pt-PT" altLang="en-US" sz="1600" b="1" dirty="0">
                <a:solidFill>
                  <a:srgbClr val="E6B53C"/>
                </a:solidFill>
              </a:rPr>
              <a:t>B</a:t>
            </a:r>
            <a:r>
              <a:rPr lang="pt-PT" altLang="en-US" sz="1600" dirty="0"/>
              <a:t>.start</a:t>
            </a:r>
            <a:r>
              <a:rPr lang="pt-PT" altLang="en-US" sz="1600" dirty="0" smtClean="0"/>
              <a:t>) AND</a:t>
            </a:r>
            <a:endParaRPr lang="pt-PT" altLang="en-US" sz="1600" dirty="0"/>
          </a:p>
          <a:p>
            <a:pPr marL="1588" algn="ctr"/>
            <a:r>
              <a:rPr lang="pt-PT" altLang="en-US" sz="1600" dirty="0"/>
              <a:t>Max(</a:t>
            </a:r>
            <a:r>
              <a:rPr lang="pt-PT" altLang="en-US" sz="1600" b="1" dirty="0">
                <a:solidFill>
                  <a:srgbClr val="133C8C"/>
                </a:solidFill>
              </a:rPr>
              <a:t>A</a:t>
            </a:r>
            <a:r>
              <a:rPr lang="pt-PT" altLang="en-US" sz="1600" dirty="0"/>
              <a:t>.start) = Max(</a:t>
            </a:r>
            <a:r>
              <a:rPr lang="pt-PT" altLang="en-US" sz="1600" b="1" dirty="0">
                <a:solidFill>
                  <a:srgbClr val="E6B53C"/>
                </a:solidFill>
              </a:rPr>
              <a:t>B</a:t>
            </a:r>
            <a:r>
              <a:rPr lang="pt-PT" altLang="en-US" sz="1600" dirty="0"/>
              <a:t>.start)</a:t>
            </a:r>
          </a:p>
          <a:p>
            <a:pPr marL="0" lvl="1" algn="ctr">
              <a:buNone/>
            </a:pPr>
            <a:endParaRPr lang="en-US" b="1" dirty="0">
              <a:solidFill>
                <a:srgbClr val="E6B53C"/>
              </a:solidFill>
            </a:endParaRPr>
          </a:p>
          <a:p>
            <a:pPr algn="ctr"/>
            <a:r>
              <a:rPr lang="en-US" sz="1600" b="1" dirty="0" err="1">
                <a:solidFill>
                  <a:srgbClr val="133C8C"/>
                </a:solidFill>
              </a:rPr>
              <a:t>A</a:t>
            </a:r>
            <a:r>
              <a:rPr lang="en-US" sz="1600" dirty="0" err="1"/>
              <a:t>.start</a:t>
            </a:r>
            <a:r>
              <a:rPr lang="en-US" sz="1600" dirty="0"/>
              <a:t> = 01/01/2014</a:t>
            </a:r>
          </a:p>
          <a:p>
            <a:pPr algn="ctr"/>
            <a:r>
              <a:rPr lang="en-US" altLang="en-US" sz="1600" b="1" dirty="0" err="1">
                <a:solidFill>
                  <a:srgbClr val="E6B53C"/>
                </a:solidFill>
              </a:rPr>
              <a:t>B</a:t>
            </a:r>
            <a:r>
              <a:rPr lang="en-US" sz="1600" dirty="0" err="1"/>
              <a:t>.start</a:t>
            </a:r>
            <a:r>
              <a:rPr lang="en-US" sz="1600" dirty="0"/>
              <a:t> = </a:t>
            </a:r>
            <a:r>
              <a:rPr lang="en-US" sz="1600" dirty="0" smtClean="0"/>
              <a:t>01/01/2014</a:t>
            </a:r>
            <a:endParaRPr lang="en-US" b="1" dirty="0">
              <a:solidFill>
                <a:srgbClr val="E6B53C"/>
              </a:solidFill>
            </a:endParaRPr>
          </a:p>
          <a:p>
            <a:pPr marL="1588"/>
            <a:endParaRPr lang="pt-PT" altLang="en-US" sz="1600" dirty="0" smtClean="0"/>
          </a:p>
          <a:p>
            <a:pPr marL="1588" indent="0">
              <a:buNone/>
            </a:pPr>
            <a:r>
              <a:rPr lang="pt-PT" altLang="en-US" sz="1600" b="1" dirty="0" smtClean="0">
                <a:solidFill>
                  <a:srgbClr val="133C8C"/>
                </a:solidFill>
              </a:rPr>
              <a:t>A</a:t>
            </a:r>
            <a:r>
              <a:rPr lang="pt-PT" altLang="en-US" sz="1600" dirty="0" smtClean="0"/>
              <a:t>.start = </a:t>
            </a:r>
            <a:r>
              <a:rPr lang="en-US" sz="1600" dirty="0"/>
              <a:t>[01/01/2014 00:00, 01/01/2014 23:59]</a:t>
            </a:r>
            <a:r>
              <a:rPr lang="pt-PT" altLang="en-US" sz="1600" b="1" dirty="0" smtClean="0">
                <a:solidFill>
                  <a:srgbClr val="E6B53C"/>
                </a:solidFill>
              </a:rPr>
              <a:t> </a:t>
            </a:r>
          </a:p>
          <a:p>
            <a:pPr marL="1588" indent="0">
              <a:buNone/>
            </a:pPr>
            <a:r>
              <a:rPr lang="pt-PT" altLang="en-US" sz="1600" b="1" dirty="0" smtClean="0">
                <a:solidFill>
                  <a:srgbClr val="E6B53C"/>
                </a:solidFill>
              </a:rPr>
              <a:t>B</a:t>
            </a:r>
            <a:r>
              <a:rPr lang="pt-PT" altLang="en-US" sz="1600" dirty="0" smtClean="0"/>
              <a:t>.start = </a:t>
            </a:r>
            <a:r>
              <a:rPr lang="pt-PT" altLang="en-US" sz="1600" dirty="0"/>
              <a:t>[</a:t>
            </a:r>
            <a:r>
              <a:rPr lang="en-US" sz="1600" dirty="0"/>
              <a:t>01/01/2014 </a:t>
            </a:r>
            <a:r>
              <a:rPr lang="en-US" sz="1600" dirty="0" smtClean="0"/>
              <a:t>00:00</a:t>
            </a:r>
            <a:r>
              <a:rPr lang="en-US" sz="1600" dirty="0"/>
              <a:t>, 01/01/2014 </a:t>
            </a:r>
            <a:r>
              <a:rPr lang="en-US" sz="1600" dirty="0" smtClean="0"/>
              <a:t>23:59</a:t>
            </a:r>
            <a:r>
              <a:rPr lang="pt-PT" altLang="en-US" sz="1600" dirty="0" smtClean="0"/>
              <a:t>]</a:t>
            </a:r>
            <a:endParaRPr lang="pt-PT" altLang="en-US" sz="1600" dirty="0"/>
          </a:p>
          <a:p>
            <a:pPr marL="1588" indent="0">
              <a:buNone/>
            </a:pPr>
            <a:endParaRPr lang="pt-PT" altLang="en-US" sz="1600" dirty="0">
              <a:sym typeface="Wingdings 3" panose="05040102010807070707" pitchFamily="18" charset="2"/>
            </a:endParaRPr>
          </a:p>
          <a:p>
            <a:pPr marL="1588" algn="ctr"/>
            <a:r>
              <a:rPr lang="pt-PT" sz="1600" dirty="0">
                <a:sym typeface="Symbol" panose="05050102010706020507" pitchFamily="18" charset="2"/>
              </a:rPr>
              <a:t>01/01/2014 00:00 = 1/01/2014 00:00</a:t>
            </a:r>
          </a:p>
          <a:p>
            <a:pPr marL="1588" algn="ctr"/>
            <a:r>
              <a:rPr lang="pt-PT" sz="1600" dirty="0">
                <a:sym typeface="Symbol" panose="05050102010706020507" pitchFamily="18" charset="2"/>
              </a:rPr>
              <a:t>01/01/2014 23:59 = </a:t>
            </a:r>
            <a:r>
              <a:rPr lang="pt-PT" sz="1600" dirty="0" smtClean="0">
                <a:sym typeface="Symbol" panose="05050102010706020507" pitchFamily="18" charset="2"/>
              </a:rPr>
              <a:t>1/01/2014 23:59</a:t>
            </a:r>
            <a:endParaRPr lang="pt-PT" sz="1600" dirty="0">
              <a:sym typeface="Symbol" panose="05050102010706020507" pitchFamily="18" charset="2"/>
            </a:endParaRPr>
          </a:p>
          <a:p>
            <a:pPr marL="1588" algn="ctr"/>
            <a:endParaRPr lang="pt-PT" sz="1600" dirty="0" smtClean="0"/>
          </a:p>
          <a:p>
            <a:pPr marL="1588" algn="ctr"/>
            <a:r>
              <a:rPr lang="en-US" sz="2000" b="1" dirty="0">
                <a:solidFill>
                  <a:srgbClr val="133C8C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dirty="0" smtClean="0"/>
              <a:t>SCW </a:t>
            </a:r>
            <a:r>
              <a:rPr lang="en-US" sz="2000" b="1" dirty="0" smtClean="0">
                <a:solidFill>
                  <a:srgbClr val="E6B53C"/>
                </a:solidFill>
              </a:rPr>
              <a:t>B </a:t>
            </a:r>
            <a:r>
              <a:rPr lang="pt-PT" sz="2000" dirty="0" smtClean="0"/>
              <a:t>is</a:t>
            </a:r>
            <a:r>
              <a:rPr lang="pt-PT" sz="2000" b="1" dirty="0" smtClean="0"/>
              <a:t> </a:t>
            </a:r>
            <a:r>
              <a:rPr lang="pt-PT" sz="2000" u="sng" dirty="0" smtClean="0"/>
              <a:t>TRUE 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04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General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dirty="0" smtClean="0"/>
              <a:t>Calculate an interval (in mins) for each datetime used in the comparison and compare the intervals:</a:t>
            </a:r>
          </a:p>
          <a:p>
            <a:pPr lvl="1"/>
            <a:r>
              <a:rPr lang="pt-PT" dirty="0" smtClean="0"/>
              <a:t>Comparison unit:</a:t>
            </a:r>
          </a:p>
          <a:p>
            <a:pPr lvl="3"/>
            <a:r>
              <a:rPr lang="pt-PT" dirty="0"/>
              <a:t>In the default unit (mins) if determining </a:t>
            </a:r>
            <a:r>
              <a:rPr lang="pt-PT" b="1" dirty="0" smtClean="0"/>
              <a:t>order</a:t>
            </a:r>
            <a:r>
              <a:rPr lang="pt-PT" dirty="0" smtClean="0"/>
              <a:t>; if equality involved, explicit unit of comparison needs to be defined</a:t>
            </a:r>
            <a:endParaRPr lang="pt-PT" dirty="0"/>
          </a:p>
          <a:p>
            <a:pPr lvl="3"/>
            <a:r>
              <a:rPr lang="pt-PT" dirty="0"/>
              <a:t>In the explicitly defined unit if determining </a:t>
            </a:r>
            <a:r>
              <a:rPr lang="pt-PT" b="1" dirty="0" smtClean="0"/>
              <a:t>distance</a:t>
            </a:r>
            <a:endParaRPr lang="pt-PT" b="1" dirty="0"/>
          </a:p>
          <a:p>
            <a:pPr lvl="1"/>
            <a:r>
              <a:rPr lang="pt-PT" dirty="0" smtClean="0"/>
              <a:t>General comparison rules:</a:t>
            </a:r>
          </a:p>
          <a:p>
            <a:pPr lvl="2"/>
            <a:r>
              <a:rPr lang="pt-PT" dirty="0" smtClean="0"/>
              <a:t>For &lt; comparisons: max (A.datetime) &lt; min (B.datetime)</a:t>
            </a:r>
          </a:p>
          <a:p>
            <a:pPr lvl="2"/>
            <a:r>
              <a:rPr lang="pt-PT" dirty="0" smtClean="0"/>
              <a:t>For &gt; comparisons: min (A.datetime) &gt; max (B.datetime)</a:t>
            </a:r>
          </a:p>
          <a:p>
            <a:pPr lvl="2"/>
            <a:r>
              <a:rPr lang="pt-PT" dirty="0" smtClean="0"/>
              <a:t>For = comparisons: min (A.datetime) = min (</a:t>
            </a:r>
            <a:r>
              <a:rPr lang="pt-PT" dirty="0"/>
              <a:t>B</a:t>
            </a:r>
            <a:r>
              <a:rPr lang="pt-PT" dirty="0" smtClean="0"/>
              <a:t>.datetime) AND max (A.datetime) = max (B.datetime)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5" name="Pentagon 4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6" name="Chevron 5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7" name="Chevron 6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8" name="Chevron 7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1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2967" y="1071562"/>
            <a:ext cx="3868737" cy="823912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92967" y="2030938"/>
            <a:ext cx="3868737" cy="3684588"/>
          </a:xfrm>
        </p:spPr>
        <p:txBody>
          <a:bodyPr/>
          <a:lstStyle/>
          <a:p>
            <a:r>
              <a:rPr lang="pt-PT" altLang="en-US" sz="2400" dirty="0" smtClean="0"/>
              <a:t>No need to change or eliminate the default</a:t>
            </a:r>
          </a:p>
          <a:p>
            <a:r>
              <a:rPr lang="pt-PT" sz="2400" dirty="0" smtClean="0"/>
              <a:t>Meaning of temporal relationships is maintained</a:t>
            </a:r>
          </a:p>
          <a:p>
            <a:r>
              <a:rPr lang="pt-PT" sz="2400" dirty="0" smtClean="0"/>
              <a:t>No requirement to document datetime stamps with the precision of minutes</a:t>
            </a:r>
          </a:p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4791879" y="1071562"/>
            <a:ext cx="3887788" cy="823912"/>
          </a:xfrm>
        </p:spPr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791879" y="2030938"/>
            <a:ext cx="3887788" cy="3684588"/>
          </a:xfrm>
        </p:spPr>
        <p:txBody>
          <a:bodyPr/>
          <a:lstStyle/>
          <a:p>
            <a:r>
              <a:rPr lang="en-US" sz="2400" dirty="0" smtClean="0"/>
              <a:t>Measure engines need to implement expansion of calculations rules</a:t>
            </a:r>
          </a:p>
          <a:p>
            <a:r>
              <a:rPr lang="en-US" sz="2400" dirty="0" err="1" smtClean="0"/>
              <a:t>eCQM</a:t>
            </a:r>
            <a:r>
              <a:rPr lang="en-US" sz="2400" dirty="0" smtClean="0"/>
              <a:t> specs need to include explicit unit for = comparisons (e.g. during)</a:t>
            </a:r>
          </a:p>
          <a:p>
            <a:r>
              <a:rPr lang="pt-PT" sz="2400" dirty="0"/>
              <a:t>QRDA datetimes </a:t>
            </a:r>
            <a:r>
              <a:rPr lang="pt-PT" sz="2400" dirty="0" smtClean="0"/>
              <a:t>should be sent </a:t>
            </a:r>
            <a:r>
              <a:rPr lang="pt-PT" sz="2400" dirty="0"/>
              <a:t>in the most precise unit known (no padding with zeros)</a:t>
            </a:r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Benefits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21" name="Pentagon 20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22" name="Chevron 21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23" name="Chevron 22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24" name="Chevron 23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80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792967" y="1337285"/>
            <a:ext cx="3868737" cy="823912"/>
          </a:xfrm>
        </p:spPr>
        <p:txBody>
          <a:bodyPr/>
          <a:lstStyle/>
          <a:p>
            <a:pPr algn="ctr"/>
            <a:r>
              <a:rPr lang="en-US" sz="2400" dirty="0" smtClean="0"/>
              <a:t>Example # 1</a:t>
            </a:r>
          </a:p>
          <a:p>
            <a:pPr algn="ctr"/>
            <a:r>
              <a:rPr lang="en-US" sz="2400" b="0" dirty="0" smtClean="0"/>
              <a:t>(padded data)</a:t>
            </a:r>
            <a:endParaRPr lang="en-US" sz="2400" b="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>
          <a:xfrm>
            <a:off x="4979448" y="1347945"/>
            <a:ext cx="3887788" cy="823912"/>
          </a:xfrm>
        </p:spPr>
        <p:txBody>
          <a:bodyPr/>
          <a:lstStyle/>
          <a:p>
            <a:pPr algn="ctr"/>
            <a:r>
              <a:rPr lang="en-US" sz="2400" dirty="0" smtClean="0"/>
              <a:t>Example # </a:t>
            </a:r>
            <a:r>
              <a:rPr lang="en-US" sz="2400" dirty="0"/>
              <a:t>2</a:t>
            </a:r>
            <a:endParaRPr lang="en-US" sz="2400" dirty="0" smtClean="0"/>
          </a:p>
          <a:p>
            <a:pPr algn="ctr"/>
            <a:r>
              <a:rPr lang="en-US" sz="2400" b="0" dirty="0" smtClean="0"/>
              <a:t>(no padding)</a:t>
            </a:r>
            <a:endParaRPr lang="en-US" b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33" y="2161197"/>
            <a:ext cx="5140559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algn="ctr"/>
            <a:r>
              <a:rPr lang="en-US" b="1" dirty="0">
                <a:solidFill>
                  <a:srgbClr val="133C8C"/>
                </a:solidFill>
              </a:rPr>
              <a:t>A</a:t>
            </a:r>
            <a:r>
              <a:rPr lang="en-US" dirty="0"/>
              <a:t> </a:t>
            </a:r>
            <a:r>
              <a:rPr lang="en-US" dirty="0" smtClean="0"/>
              <a:t>SBS </a:t>
            </a:r>
            <a:r>
              <a:rPr lang="en-US" b="1" dirty="0" smtClean="0">
                <a:solidFill>
                  <a:srgbClr val="E6B53C"/>
                </a:solidFill>
              </a:rPr>
              <a:t>B</a:t>
            </a:r>
          </a:p>
          <a:p>
            <a:pPr marL="1588" algn="ctr"/>
            <a:r>
              <a:rPr lang="pt-PT" dirty="0" smtClean="0">
                <a:sym typeface="Symbol" panose="05050102010706020507" pitchFamily="18" charset="2"/>
              </a:rPr>
              <a:t></a:t>
            </a:r>
            <a:endParaRPr lang="pt-PT" dirty="0">
              <a:sym typeface="Symbol" panose="05050102010706020507" pitchFamily="18" charset="2"/>
            </a:endParaRPr>
          </a:p>
          <a:p>
            <a:pPr marL="1588" algn="ctr"/>
            <a:r>
              <a:rPr lang="pt-PT" altLang="en-US" sz="1600" dirty="0" smtClean="0"/>
              <a:t>Max(</a:t>
            </a:r>
            <a:r>
              <a:rPr lang="pt-PT" altLang="en-US" sz="1600" b="1" dirty="0" smtClean="0">
                <a:solidFill>
                  <a:srgbClr val="133C8C"/>
                </a:solidFill>
              </a:rPr>
              <a:t>A</a:t>
            </a:r>
            <a:r>
              <a:rPr lang="pt-PT" altLang="en-US" sz="1600" dirty="0" smtClean="0"/>
              <a:t>.start</a:t>
            </a:r>
            <a:r>
              <a:rPr lang="pt-PT" altLang="en-US" sz="1600" dirty="0"/>
              <a:t>) </a:t>
            </a:r>
            <a:r>
              <a:rPr lang="pt-PT" altLang="en-US" sz="1600" dirty="0" smtClean="0"/>
              <a:t>&gt; </a:t>
            </a:r>
            <a:r>
              <a:rPr lang="pt-PT" altLang="en-US" sz="1600" dirty="0"/>
              <a:t>Min(</a:t>
            </a:r>
            <a:r>
              <a:rPr lang="pt-PT" altLang="en-US" sz="1600" b="1" dirty="0">
                <a:solidFill>
                  <a:srgbClr val="E6B53C"/>
                </a:solidFill>
              </a:rPr>
              <a:t>B</a:t>
            </a:r>
            <a:r>
              <a:rPr lang="pt-PT" altLang="en-US" sz="1600" dirty="0"/>
              <a:t>.start</a:t>
            </a:r>
            <a:r>
              <a:rPr lang="pt-PT" altLang="en-US" sz="1600" dirty="0" smtClean="0"/>
              <a:t>)</a:t>
            </a:r>
          </a:p>
          <a:p>
            <a:pPr marL="1588" algn="ctr"/>
            <a:endParaRPr lang="en-US" b="1" dirty="0">
              <a:solidFill>
                <a:srgbClr val="E6B53C"/>
              </a:solidFill>
            </a:endParaRPr>
          </a:p>
          <a:p>
            <a:pPr algn="ctr"/>
            <a:r>
              <a:rPr lang="en-US" sz="1600" b="1" dirty="0" err="1">
                <a:solidFill>
                  <a:srgbClr val="133C8C"/>
                </a:solidFill>
              </a:rPr>
              <a:t>A</a:t>
            </a:r>
            <a:r>
              <a:rPr lang="en-US" sz="1600" dirty="0" err="1"/>
              <a:t>.start</a:t>
            </a:r>
            <a:r>
              <a:rPr lang="en-US" sz="1600" dirty="0"/>
              <a:t> = </a:t>
            </a:r>
            <a:r>
              <a:rPr lang="en-US" sz="1600" dirty="0" smtClean="0"/>
              <a:t>01/01/2014 00:00 (padded)</a:t>
            </a:r>
            <a:endParaRPr lang="en-US" sz="1600" dirty="0"/>
          </a:p>
          <a:p>
            <a:pPr algn="ctr"/>
            <a:r>
              <a:rPr lang="en-US" altLang="en-US" sz="1600" b="1" dirty="0" err="1">
                <a:solidFill>
                  <a:srgbClr val="E6B53C"/>
                </a:solidFill>
              </a:rPr>
              <a:t>B</a:t>
            </a:r>
            <a:r>
              <a:rPr lang="en-US" sz="1600" dirty="0" err="1"/>
              <a:t>.start</a:t>
            </a:r>
            <a:r>
              <a:rPr lang="en-US" sz="1600" dirty="0"/>
              <a:t> = 01/01/2014 </a:t>
            </a:r>
            <a:r>
              <a:rPr lang="en-US" sz="1600" dirty="0" smtClean="0"/>
              <a:t>13:00</a:t>
            </a:r>
            <a:endParaRPr lang="en-US" b="1" dirty="0">
              <a:solidFill>
                <a:srgbClr val="E6B53C"/>
              </a:solidFill>
            </a:endParaRPr>
          </a:p>
          <a:p>
            <a:pPr marL="1588"/>
            <a:endParaRPr lang="pt-PT" altLang="en-US" sz="1600" dirty="0" smtClean="0"/>
          </a:p>
          <a:p>
            <a:pPr marL="1588" indent="0">
              <a:buNone/>
            </a:pPr>
            <a:r>
              <a:rPr lang="pt-PT" altLang="en-US" sz="1600" b="1" dirty="0" smtClean="0">
                <a:solidFill>
                  <a:srgbClr val="133C8C"/>
                </a:solidFill>
              </a:rPr>
              <a:t>A</a:t>
            </a:r>
            <a:r>
              <a:rPr lang="pt-PT" altLang="en-US" sz="1600" dirty="0" smtClean="0"/>
              <a:t>.start = </a:t>
            </a:r>
            <a:r>
              <a:rPr lang="en-US" sz="1600" dirty="0"/>
              <a:t>[01/01/2014 00:00, 01/01/2014 </a:t>
            </a:r>
            <a:r>
              <a:rPr lang="en-US" sz="1600" dirty="0" smtClean="0"/>
              <a:t>00:00]</a:t>
            </a:r>
            <a:r>
              <a:rPr lang="pt-PT" altLang="en-US" sz="1600" b="1" dirty="0" smtClean="0">
                <a:solidFill>
                  <a:srgbClr val="E6B53C"/>
                </a:solidFill>
              </a:rPr>
              <a:t> </a:t>
            </a:r>
          </a:p>
          <a:p>
            <a:pPr marL="1588" indent="0">
              <a:buNone/>
            </a:pPr>
            <a:r>
              <a:rPr lang="pt-PT" altLang="en-US" sz="1600" b="1" dirty="0" smtClean="0">
                <a:solidFill>
                  <a:srgbClr val="E6B53C"/>
                </a:solidFill>
              </a:rPr>
              <a:t>B</a:t>
            </a:r>
            <a:r>
              <a:rPr lang="pt-PT" altLang="en-US" sz="1600" dirty="0" smtClean="0"/>
              <a:t>.start = </a:t>
            </a:r>
            <a:r>
              <a:rPr lang="pt-PT" altLang="en-US" sz="1600" dirty="0"/>
              <a:t>[</a:t>
            </a:r>
            <a:r>
              <a:rPr lang="en-US" sz="1600" dirty="0"/>
              <a:t>01/01/2014 </a:t>
            </a:r>
            <a:r>
              <a:rPr lang="en-US" sz="1600" dirty="0" smtClean="0"/>
              <a:t>13:00</a:t>
            </a:r>
            <a:r>
              <a:rPr lang="en-US" sz="1600" dirty="0"/>
              <a:t>, 01/01/2014 </a:t>
            </a:r>
            <a:r>
              <a:rPr lang="en-US" sz="1600" dirty="0" smtClean="0"/>
              <a:t>13:00</a:t>
            </a:r>
            <a:r>
              <a:rPr lang="pt-PT" altLang="en-US" sz="1600" dirty="0"/>
              <a:t>]</a:t>
            </a:r>
          </a:p>
          <a:p>
            <a:pPr marL="1588" indent="0">
              <a:buNone/>
            </a:pPr>
            <a:endParaRPr lang="pt-PT" altLang="en-US" sz="1600" dirty="0">
              <a:sym typeface="Wingdings 3" panose="05040102010807070707" pitchFamily="18" charset="2"/>
            </a:endParaRPr>
          </a:p>
          <a:p>
            <a:pPr marL="1588" algn="ctr"/>
            <a:r>
              <a:rPr lang="pt-PT" sz="1600" dirty="0" smtClean="0">
                <a:sym typeface="Symbol" panose="05050102010706020507" pitchFamily="18" charset="2"/>
              </a:rPr>
              <a:t>01/01/2014 00:00 &lt; 1/01/2014 13:00</a:t>
            </a:r>
            <a:endParaRPr lang="pt-PT" sz="1600" dirty="0">
              <a:sym typeface="Symbol" panose="05050102010706020507" pitchFamily="18" charset="2"/>
            </a:endParaRPr>
          </a:p>
          <a:p>
            <a:pPr marL="1588" algn="ctr"/>
            <a:endParaRPr lang="pt-PT" sz="1600" dirty="0" smtClean="0"/>
          </a:p>
          <a:p>
            <a:pPr marL="1588" algn="ctr"/>
            <a:r>
              <a:rPr lang="en-US" sz="2000" b="1" dirty="0">
                <a:solidFill>
                  <a:srgbClr val="133C8C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dirty="0" smtClean="0"/>
              <a:t>SBS </a:t>
            </a:r>
            <a:r>
              <a:rPr lang="en-US" sz="2000" b="1" dirty="0" smtClean="0">
                <a:solidFill>
                  <a:srgbClr val="E6B53C"/>
                </a:solidFill>
              </a:rPr>
              <a:t>B </a:t>
            </a:r>
            <a:r>
              <a:rPr lang="pt-PT" sz="2000" dirty="0" smtClean="0"/>
              <a:t>is</a:t>
            </a:r>
            <a:r>
              <a:rPr lang="pt-PT" sz="2000" b="1" dirty="0" smtClean="0"/>
              <a:t> </a:t>
            </a:r>
            <a:r>
              <a:rPr lang="pt-PT" sz="2000" u="sng" dirty="0" smtClean="0"/>
              <a:t>TRUE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21" name="Pentagon 20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22" name="Chevron 21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23" name="Chevron 22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24" name="Chevron 23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681973" y="2155372"/>
            <a:ext cx="51405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algn="ctr"/>
            <a:r>
              <a:rPr lang="en-US" b="1" dirty="0">
                <a:solidFill>
                  <a:srgbClr val="133C8C"/>
                </a:solidFill>
              </a:rPr>
              <a:t>A</a:t>
            </a:r>
            <a:r>
              <a:rPr lang="en-US" dirty="0"/>
              <a:t> SBS </a:t>
            </a:r>
            <a:r>
              <a:rPr lang="en-US" b="1" dirty="0">
                <a:solidFill>
                  <a:srgbClr val="E6B53C"/>
                </a:solidFill>
              </a:rPr>
              <a:t>B</a:t>
            </a:r>
          </a:p>
          <a:p>
            <a:pPr marL="1588" algn="ctr"/>
            <a:r>
              <a:rPr lang="pt-PT" dirty="0">
                <a:sym typeface="Symbol" panose="05050102010706020507" pitchFamily="18" charset="2"/>
              </a:rPr>
              <a:t></a:t>
            </a:r>
          </a:p>
          <a:p>
            <a:pPr marL="1588" algn="ctr"/>
            <a:r>
              <a:rPr lang="pt-PT" altLang="en-US" dirty="0"/>
              <a:t>Max(</a:t>
            </a:r>
            <a:r>
              <a:rPr lang="pt-PT" altLang="en-US" b="1" dirty="0">
                <a:solidFill>
                  <a:srgbClr val="133C8C"/>
                </a:solidFill>
              </a:rPr>
              <a:t>A</a:t>
            </a:r>
            <a:r>
              <a:rPr lang="pt-PT" altLang="en-US" dirty="0"/>
              <a:t>.start) &gt; Min(</a:t>
            </a:r>
            <a:r>
              <a:rPr lang="pt-PT" altLang="en-US" b="1" dirty="0">
                <a:solidFill>
                  <a:srgbClr val="E6B53C"/>
                </a:solidFill>
              </a:rPr>
              <a:t>B</a:t>
            </a:r>
            <a:r>
              <a:rPr lang="pt-PT" altLang="en-US" dirty="0"/>
              <a:t>.start)</a:t>
            </a:r>
          </a:p>
          <a:p>
            <a:pPr marL="0" lvl="1" algn="ctr">
              <a:buNone/>
            </a:pPr>
            <a:endParaRPr lang="en-US" b="1" dirty="0">
              <a:solidFill>
                <a:srgbClr val="E6B53C"/>
              </a:solidFill>
            </a:endParaRPr>
          </a:p>
          <a:p>
            <a:pPr algn="ctr"/>
            <a:r>
              <a:rPr lang="en-US" sz="1600" b="1" dirty="0" err="1">
                <a:solidFill>
                  <a:srgbClr val="133C8C"/>
                </a:solidFill>
              </a:rPr>
              <a:t>A</a:t>
            </a:r>
            <a:r>
              <a:rPr lang="en-US" sz="1600" dirty="0" err="1"/>
              <a:t>.start</a:t>
            </a:r>
            <a:r>
              <a:rPr lang="en-US" sz="1600" dirty="0"/>
              <a:t> = 01/01/2014</a:t>
            </a:r>
          </a:p>
          <a:p>
            <a:pPr algn="ctr"/>
            <a:r>
              <a:rPr lang="en-US" altLang="en-US" sz="1600" b="1" dirty="0" err="1">
                <a:solidFill>
                  <a:srgbClr val="E6B53C"/>
                </a:solidFill>
              </a:rPr>
              <a:t>B</a:t>
            </a:r>
            <a:r>
              <a:rPr lang="en-US" sz="1600" dirty="0" err="1"/>
              <a:t>.start</a:t>
            </a:r>
            <a:r>
              <a:rPr lang="en-US" sz="1600" dirty="0"/>
              <a:t> = </a:t>
            </a:r>
            <a:r>
              <a:rPr lang="en-US" sz="1600" dirty="0" smtClean="0"/>
              <a:t>01/01/2014 13:00</a:t>
            </a:r>
            <a:endParaRPr lang="en-US" b="1" dirty="0">
              <a:solidFill>
                <a:srgbClr val="E6B53C"/>
              </a:solidFill>
            </a:endParaRPr>
          </a:p>
          <a:p>
            <a:pPr marL="1588"/>
            <a:endParaRPr lang="pt-PT" altLang="en-US" sz="1600" dirty="0" smtClean="0"/>
          </a:p>
          <a:p>
            <a:pPr marL="1588" indent="0">
              <a:buNone/>
            </a:pPr>
            <a:r>
              <a:rPr lang="pt-PT" altLang="en-US" sz="1600" b="1" dirty="0" smtClean="0">
                <a:solidFill>
                  <a:srgbClr val="133C8C"/>
                </a:solidFill>
              </a:rPr>
              <a:t>A</a:t>
            </a:r>
            <a:r>
              <a:rPr lang="pt-PT" altLang="en-US" sz="1600" dirty="0" smtClean="0"/>
              <a:t>.start = </a:t>
            </a:r>
            <a:r>
              <a:rPr lang="en-US" sz="1600" dirty="0"/>
              <a:t>[01/01/2014 00:00, 01/01/2014 23:59]</a:t>
            </a:r>
            <a:r>
              <a:rPr lang="pt-PT" altLang="en-US" sz="1600" b="1" dirty="0" smtClean="0">
                <a:solidFill>
                  <a:srgbClr val="E6B53C"/>
                </a:solidFill>
              </a:rPr>
              <a:t> </a:t>
            </a:r>
          </a:p>
          <a:p>
            <a:pPr marL="1588" indent="0">
              <a:buNone/>
            </a:pPr>
            <a:r>
              <a:rPr lang="pt-PT" altLang="en-US" sz="1600" b="1" dirty="0" smtClean="0">
                <a:solidFill>
                  <a:srgbClr val="E6B53C"/>
                </a:solidFill>
              </a:rPr>
              <a:t>B</a:t>
            </a:r>
            <a:r>
              <a:rPr lang="pt-PT" altLang="en-US" sz="1600" dirty="0" smtClean="0"/>
              <a:t>.start = </a:t>
            </a:r>
            <a:r>
              <a:rPr lang="pt-PT" altLang="en-US" sz="1600" dirty="0"/>
              <a:t>[</a:t>
            </a:r>
            <a:r>
              <a:rPr lang="en-US" sz="1600" dirty="0"/>
              <a:t>01/01/2014 </a:t>
            </a:r>
            <a:r>
              <a:rPr lang="en-US" sz="1600" dirty="0" smtClean="0"/>
              <a:t>13</a:t>
            </a:r>
            <a:r>
              <a:rPr lang="pt-PT" sz="1600" dirty="0" smtClean="0"/>
              <a:t>:00</a:t>
            </a:r>
            <a:r>
              <a:rPr lang="en-US" sz="1600" dirty="0" smtClean="0"/>
              <a:t>, </a:t>
            </a:r>
            <a:r>
              <a:rPr lang="en-US" sz="1600" dirty="0"/>
              <a:t>01/01/2014 </a:t>
            </a:r>
            <a:r>
              <a:rPr lang="en-US" sz="1600" dirty="0" smtClean="0"/>
              <a:t>13:00</a:t>
            </a:r>
            <a:r>
              <a:rPr lang="pt-PT" altLang="en-US" sz="1600" dirty="0" smtClean="0"/>
              <a:t>]</a:t>
            </a:r>
            <a:endParaRPr lang="pt-PT" altLang="en-US" sz="1600" dirty="0"/>
          </a:p>
          <a:p>
            <a:pPr marL="1588" indent="0">
              <a:buNone/>
            </a:pPr>
            <a:endParaRPr lang="pt-PT" altLang="en-US" sz="1600" dirty="0">
              <a:sym typeface="Wingdings 3" panose="05040102010807070707" pitchFamily="18" charset="2"/>
            </a:endParaRPr>
          </a:p>
          <a:p>
            <a:pPr marL="1588" algn="ctr"/>
            <a:r>
              <a:rPr lang="pt-PT" sz="1600" dirty="0" smtClean="0">
                <a:sym typeface="Symbol" panose="05050102010706020507" pitchFamily="18" charset="2"/>
              </a:rPr>
              <a:t>01/01/2014 23:59 &lt; </a:t>
            </a:r>
            <a:r>
              <a:rPr lang="pt-PT" sz="1600" dirty="0">
                <a:sym typeface="Symbol" panose="05050102010706020507" pitchFamily="18" charset="2"/>
              </a:rPr>
              <a:t>1/01/2014 </a:t>
            </a:r>
            <a:r>
              <a:rPr lang="pt-PT" sz="1600" dirty="0" smtClean="0">
                <a:sym typeface="Symbol" panose="05050102010706020507" pitchFamily="18" charset="2"/>
              </a:rPr>
              <a:t>13:00</a:t>
            </a:r>
            <a:endParaRPr lang="pt-PT" sz="1600" dirty="0">
              <a:sym typeface="Symbol" panose="05050102010706020507" pitchFamily="18" charset="2"/>
            </a:endParaRPr>
          </a:p>
          <a:p>
            <a:pPr marL="1588" algn="ctr"/>
            <a:endParaRPr lang="pt-PT" sz="1600" dirty="0" smtClean="0"/>
          </a:p>
          <a:p>
            <a:pPr marL="1588" algn="ctr"/>
            <a:r>
              <a:rPr lang="en-US" sz="2000" b="1" dirty="0">
                <a:solidFill>
                  <a:srgbClr val="133C8C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dirty="0" smtClean="0"/>
              <a:t>SBS </a:t>
            </a:r>
            <a:r>
              <a:rPr lang="en-US" sz="2000" b="1" dirty="0" smtClean="0">
                <a:solidFill>
                  <a:srgbClr val="E6B53C"/>
                </a:solidFill>
              </a:rPr>
              <a:t>B </a:t>
            </a:r>
            <a:r>
              <a:rPr lang="pt-PT" sz="2000" dirty="0" smtClean="0"/>
              <a:t>is</a:t>
            </a:r>
            <a:r>
              <a:rPr lang="pt-PT" sz="2000" b="1" dirty="0" smtClean="0"/>
              <a:t> </a:t>
            </a:r>
            <a:r>
              <a:rPr lang="pt-PT" sz="2000" u="sng" dirty="0" smtClean="0"/>
              <a:t>FALSE</a:t>
            </a:r>
            <a:endParaRPr lang="en-US" sz="2000" u="sng" dirty="0"/>
          </a:p>
        </p:txBody>
      </p:sp>
      <p:sp>
        <p:nvSpPr>
          <p:cNvPr id="3" name="Rectangle 2"/>
          <p:cNvSpPr/>
          <p:nvPr/>
        </p:nvSpPr>
        <p:spPr>
          <a:xfrm>
            <a:off x="914399" y="5790285"/>
            <a:ext cx="7762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2" indent="-287338" fontAlgn="b">
              <a:buClr>
                <a:srgbClr val="133C8C"/>
              </a:buClr>
              <a:buSzPct val="90000"/>
              <a:buFont typeface="Wingdings 2" panose="05020102010507070707" pitchFamily="18" charset="2"/>
              <a:buChar char="¡"/>
            </a:pPr>
            <a:r>
              <a:rPr lang="pt-PT" sz="2000" dirty="0" smtClean="0"/>
              <a:t>Padding can introduce random errors in timing comparisons.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0020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Feedback from the field</a:t>
            </a:r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151075" y="1485900"/>
            <a:ext cx="2608028" cy="2031325"/>
          </a:xfrm>
          <a:prstGeom prst="accentCallout2">
            <a:avLst>
              <a:gd name="adj1" fmla="val 41755"/>
              <a:gd name="adj2" fmla="val 101692"/>
              <a:gd name="adj3" fmla="val 41738"/>
              <a:gd name="adj4" fmla="val 108422"/>
              <a:gd name="adj5" fmla="val 71864"/>
              <a:gd name="adj6" fmla="val 157844"/>
            </a:avLst>
          </a:prstGeom>
          <a:ln w="19050">
            <a:solidFill>
              <a:srgbClr val="E6B53C"/>
            </a:solidFill>
            <a:headEnd type="none" w="med" len="med"/>
            <a:tailEnd type="oval" w="med" len="med"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This level of granularity [minutes] on things like diagnoses and medications is entirely uncommon in practical use of </a:t>
            </a:r>
            <a:r>
              <a:rPr lang="en-US" dirty="0" smtClean="0"/>
              <a:t>EHRs</a:t>
            </a:r>
          </a:p>
          <a:p>
            <a:pPr algn="r"/>
            <a:r>
              <a:rPr lang="pt-PT" dirty="0" smtClean="0">
                <a:hlinkClick r:id="rId2"/>
              </a:rPr>
              <a:t>CQM-1053</a:t>
            </a:r>
            <a:endParaRPr lang="en-US" dirty="0"/>
          </a:p>
        </p:txBody>
      </p:sp>
      <p:sp>
        <p:nvSpPr>
          <p:cNvPr id="11" name="Line Callout 2 (Accent Bar) 10"/>
          <p:cNvSpPr/>
          <p:nvPr/>
        </p:nvSpPr>
        <p:spPr>
          <a:xfrm>
            <a:off x="5710067" y="4286567"/>
            <a:ext cx="3222679" cy="1200329"/>
          </a:xfrm>
          <a:prstGeom prst="accentCallout2">
            <a:avLst>
              <a:gd name="adj1" fmla="val 65890"/>
              <a:gd name="adj2" fmla="val -935"/>
              <a:gd name="adj3" fmla="val 65936"/>
              <a:gd name="adj4" fmla="val -8122"/>
              <a:gd name="adj5" fmla="val -28892"/>
              <a:gd name="adj6" fmla="val -25952"/>
            </a:avLst>
          </a:prstGeom>
          <a:ln w="19050">
            <a:solidFill>
              <a:srgbClr val="E6B53C"/>
            </a:solidFill>
            <a:headEnd type="none" w="med" len="med"/>
            <a:tailEnd type="oval" w="med" len="med"/>
          </a:ln>
        </p:spPr>
        <p:txBody>
          <a:bodyPr wrap="square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fail measures where the test data hinges on time intervals to include/exclude patients </a:t>
            </a:r>
            <a:r>
              <a:rPr lang="pt-PT" dirty="0" smtClean="0">
                <a:hlinkClick r:id="rId2"/>
              </a:rPr>
              <a:t>CQM-1053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95458" y="2931289"/>
            <a:ext cx="4553084" cy="995422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4000" dirty="0" smtClean="0"/>
              <a:t>JIRA tickets</a:t>
            </a:r>
            <a:endParaRPr lang="en-US" sz="4000" dirty="0"/>
          </a:p>
        </p:txBody>
      </p:sp>
      <p:sp>
        <p:nvSpPr>
          <p:cNvPr id="17" name="Line Callout 2 (Accent Bar) 16"/>
          <p:cNvSpPr/>
          <p:nvPr/>
        </p:nvSpPr>
        <p:spPr>
          <a:xfrm flipH="1">
            <a:off x="433496" y="4469447"/>
            <a:ext cx="3113085" cy="1477328"/>
          </a:xfrm>
          <a:prstGeom prst="accentCallout2">
            <a:avLst>
              <a:gd name="adj1" fmla="val 17961"/>
              <a:gd name="adj2" fmla="val -1082"/>
              <a:gd name="adj3" fmla="val 18092"/>
              <a:gd name="adj4" fmla="val -7522"/>
              <a:gd name="adj5" fmla="val -36002"/>
              <a:gd name="adj6" fmla="val -23412"/>
            </a:avLst>
          </a:prstGeom>
          <a:ln w="19050">
            <a:solidFill>
              <a:srgbClr val="E6B53C"/>
            </a:solidFill>
            <a:headEnd type="none" w="med" len="med"/>
            <a:tailEnd type="oval" w="med" len="med"/>
          </a:ln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Many </a:t>
            </a:r>
            <a:r>
              <a:rPr lang="en-US" dirty="0"/>
              <a:t>clinical situations arise where the precise (or even approximate) time of a particular event is </a:t>
            </a:r>
            <a:r>
              <a:rPr lang="en-US" dirty="0" smtClean="0"/>
              <a:t>unknown</a:t>
            </a:r>
            <a:endParaRPr lang="en-US" dirty="0"/>
          </a:p>
          <a:p>
            <a:pPr algn="r"/>
            <a:r>
              <a:rPr lang="pt-PT" dirty="0" smtClean="0">
                <a:hlinkClick r:id="rId3"/>
              </a:rPr>
              <a:t>CQM-648</a:t>
            </a:r>
            <a:endParaRPr lang="en-US" dirty="0"/>
          </a:p>
        </p:txBody>
      </p:sp>
      <p:sp>
        <p:nvSpPr>
          <p:cNvPr id="19" name="Line Callout 2 (Accent Bar) 18"/>
          <p:cNvSpPr/>
          <p:nvPr/>
        </p:nvSpPr>
        <p:spPr>
          <a:xfrm flipH="1">
            <a:off x="5965540" y="1485900"/>
            <a:ext cx="2711735" cy="1477328"/>
          </a:xfrm>
          <a:prstGeom prst="accentCallout2">
            <a:avLst>
              <a:gd name="adj1" fmla="val 36056"/>
              <a:gd name="adj2" fmla="val 100249"/>
              <a:gd name="adj3" fmla="val 36102"/>
              <a:gd name="adj4" fmla="val 107986"/>
              <a:gd name="adj5" fmla="val 98219"/>
              <a:gd name="adj6" fmla="val 140158"/>
            </a:avLst>
          </a:prstGeom>
          <a:ln w="19050">
            <a:solidFill>
              <a:srgbClr val="E6B53C"/>
            </a:solidFill>
            <a:headEnd type="none" w="med" len="med"/>
            <a:tailEnd type="oval" w="med" len="med"/>
          </a:ln>
        </p:spPr>
        <p:txBody>
          <a:bodyPr wrap="square">
            <a:spAutoFit/>
          </a:bodyPr>
          <a:lstStyle/>
          <a:p>
            <a:r>
              <a:rPr lang="en-US" dirty="0"/>
              <a:t>Timing precision required </a:t>
            </a:r>
            <a:r>
              <a:rPr lang="en-US" dirty="0" smtClean="0"/>
              <a:t>[…] is </a:t>
            </a:r>
            <a:r>
              <a:rPr lang="en-US" dirty="0"/>
              <a:t>not in line with an ambulatory provider workflow</a:t>
            </a:r>
          </a:p>
          <a:p>
            <a:r>
              <a:rPr lang="pt-PT" dirty="0" smtClean="0">
                <a:hlinkClick r:id="rId4"/>
              </a:rPr>
              <a:t>CQM-1132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40" name="Pentagon 39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41" name="Chevron 40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42" name="Chevron 41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43" name="Chevron 42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Houston, we have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17588" y="1536700"/>
            <a:ext cx="7669212" cy="2104997"/>
          </a:xfrm>
        </p:spPr>
        <p:txBody>
          <a:bodyPr/>
          <a:lstStyle/>
          <a:p>
            <a:r>
              <a:rPr lang="en-US" dirty="0"/>
              <a:t>EHR may be requiring a precise time from the user, when they may not have </a:t>
            </a:r>
            <a:r>
              <a:rPr lang="en-US" dirty="0" smtClean="0"/>
              <a:t>one</a:t>
            </a:r>
          </a:p>
          <a:p>
            <a:r>
              <a:rPr lang="pt-PT" dirty="0"/>
              <a:t>Issue is generalizable to all precision units</a:t>
            </a:r>
          </a:p>
          <a:p>
            <a:r>
              <a:rPr lang="pt-PT" dirty="0" smtClean="0"/>
              <a:t>Cases </a:t>
            </a:r>
            <a:r>
              <a:rPr lang="pt-PT" dirty="0"/>
              <a:t>fail inclusion and exclusion criteria where there may be sufficient information to make a </a:t>
            </a:r>
            <a:r>
              <a:rPr lang="pt-PT" dirty="0" smtClean="0"/>
              <a:t>determination (false negatives)</a:t>
            </a:r>
          </a:p>
          <a:p>
            <a:pPr lvl="1"/>
            <a:r>
              <a:rPr lang="pt-PT" dirty="0" smtClean="0"/>
              <a:t>Large impact for EP, where most data seems to be lacking sufficient precision for current requirements</a:t>
            </a:r>
            <a:endParaRPr lang="en-US" dirty="0"/>
          </a:p>
          <a:p>
            <a:pPr lvl="1"/>
            <a:r>
              <a:rPr lang="en-US" dirty="0" smtClean="0"/>
              <a:t>Relevant for EH, specifically when the unit of comparison is not particularly important (e.g. old surgery)</a:t>
            </a:r>
          </a:p>
          <a:p>
            <a:endParaRPr lang="pt-PT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017588" y="5366963"/>
            <a:ext cx="7659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33" name="Pentagon 32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34" name="Chevron 33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35" name="Chevron 34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36" name="Chevron 35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2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eCQM</a:t>
            </a:r>
            <a:r>
              <a:rPr lang="en-US" dirty="0" smtClean="0"/>
              <a:t> timing comparison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17588" y="1536700"/>
            <a:ext cx="7669212" cy="4305300"/>
          </a:xfrm>
        </p:spPr>
        <p:txBody>
          <a:bodyPr/>
          <a:lstStyle/>
          <a:p>
            <a:r>
              <a:rPr lang="en-US" dirty="0" smtClean="0"/>
              <a:t>Minute precision is required to compute all </a:t>
            </a:r>
            <a:r>
              <a:rPr lang="en-US" dirty="0" err="1" smtClean="0"/>
              <a:t>eCQM</a:t>
            </a:r>
            <a:r>
              <a:rPr lang="en-US" dirty="0" smtClean="0"/>
              <a:t> time comparisons:</a:t>
            </a:r>
          </a:p>
          <a:p>
            <a:pPr lvl="1"/>
            <a:r>
              <a:rPr lang="pt-PT" dirty="0" smtClean="0"/>
              <a:t>Default unit of comparison denotes </a:t>
            </a:r>
            <a:r>
              <a:rPr lang="pt-PT" b="1" dirty="0" smtClean="0"/>
              <a:t>“order”</a:t>
            </a:r>
            <a:endParaRPr lang="pt-PT" b="1" dirty="0"/>
          </a:p>
          <a:p>
            <a:pPr lvl="1"/>
            <a:r>
              <a:rPr lang="pt-PT" dirty="0" smtClean="0"/>
              <a:t>Explicit unit of comparison denotes </a:t>
            </a:r>
            <a:r>
              <a:rPr lang="pt-PT" b="1" dirty="0" smtClean="0"/>
              <a:t>“distance”</a:t>
            </a:r>
          </a:p>
          <a:p>
            <a:pPr lvl="1"/>
            <a:endParaRPr lang="pt-PT" dirty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pPr marL="341313" lvl="1" indent="0">
              <a:buNone/>
            </a:pPr>
            <a:endParaRPr lang="pt-PT" sz="2000" dirty="0"/>
          </a:p>
          <a:p>
            <a:pPr marL="1588" indent="0" algn="ctr">
              <a:buNone/>
            </a:pPr>
            <a:endParaRPr lang="en-US" sz="2000" dirty="0" smtClean="0"/>
          </a:p>
          <a:p>
            <a:pPr marL="341313" lvl="1" indent="0">
              <a:buNone/>
            </a:pPr>
            <a:endParaRPr lang="en-US" dirty="0"/>
          </a:p>
          <a:p>
            <a:endParaRPr lang="pt-PT" dirty="0" smtClean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6" name="Pentagon 5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7" name="Chevron 6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8" name="Chevron 7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9" name="Chevron 8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63978" y="3370971"/>
            <a:ext cx="7558831" cy="1883507"/>
            <a:chOff x="1126498" y="3363150"/>
            <a:chExt cx="7558831" cy="1883507"/>
          </a:xfrm>
        </p:grpSpPr>
        <p:sp>
          <p:nvSpPr>
            <p:cNvPr id="11" name="Left Brace 10"/>
            <p:cNvSpPr/>
            <p:nvPr/>
          </p:nvSpPr>
          <p:spPr>
            <a:xfrm>
              <a:off x="3997028" y="3363150"/>
              <a:ext cx="203200" cy="1883507"/>
            </a:xfrm>
            <a:prstGeom prst="leftBrace">
              <a:avLst>
                <a:gd name="adj1" fmla="val 54487"/>
                <a:gd name="adj2" fmla="val 50000"/>
              </a:avLst>
            </a:prstGeom>
            <a:ln w="28575">
              <a:solidFill>
                <a:srgbClr val="133C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68800" y="3489295"/>
              <a:ext cx="431652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8" indent="0">
                <a:buNone/>
              </a:pPr>
              <a:r>
                <a:rPr lang="en-US" sz="2000" b="1" dirty="0" err="1">
                  <a:solidFill>
                    <a:srgbClr val="E6B53C"/>
                  </a:solidFill>
                </a:rPr>
                <a:t>B</a:t>
              </a:r>
              <a:r>
                <a:rPr lang="en-US" altLang="en-US" sz="2000" dirty="0" err="1" smtClean="0"/>
                <a:t>.datetime</a:t>
              </a:r>
              <a:r>
                <a:rPr lang="en-US" altLang="en-US" sz="2000" dirty="0" smtClean="0"/>
                <a:t> </a:t>
              </a:r>
              <a:r>
                <a:rPr lang="en-US" altLang="en-US" sz="2000" dirty="0"/>
                <a:t>– </a:t>
              </a:r>
              <a:r>
                <a:rPr lang="en-US" altLang="en-US" sz="2000" b="1" dirty="0" err="1">
                  <a:solidFill>
                    <a:srgbClr val="133C8C"/>
                  </a:solidFill>
                </a:rPr>
                <a:t>A</a:t>
              </a:r>
              <a:r>
                <a:rPr lang="en-US" altLang="en-US" sz="2000" dirty="0" err="1"/>
                <a:t>.datetime</a:t>
              </a:r>
              <a:r>
                <a:rPr lang="en-US" altLang="en-US" sz="2000" dirty="0"/>
                <a:t> &gt;= 1 min</a:t>
              </a:r>
            </a:p>
            <a:p>
              <a:pPr marL="1588" indent="0">
                <a:buNone/>
              </a:pPr>
              <a:endParaRPr lang="en-US" altLang="en-US" sz="2000" dirty="0" smtClean="0"/>
            </a:p>
            <a:p>
              <a:pPr marL="1588" indent="0">
                <a:buNone/>
              </a:pPr>
              <a:r>
                <a:rPr lang="en-US" altLang="en-US" sz="2000" dirty="0" smtClean="0"/>
                <a:t>AND</a:t>
              </a:r>
              <a:endParaRPr lang="en-US" altLang="en-US" sz="2000" dirty="0"/>
            </a:p>
            <a:p>
              <a:pPr marL="1588" indent="0">
                <a:buNone/>
              </a:pPr>
              <a:endParaRPr lang="en-US" altLang="en-US" sz="2000" dirty="0" smtClean="0"/>
            </a:p>
            <a:p>
              <a:pPr marL="1588" indent="0">
                <a:buNone/>
              </a:pPr>
              <a:r>
                <a:rPr lang="en-US" sz="2000" b="1" dirty="0" err="1">
                  <a:solidFill>
                    <a:srgbClr val="E6B53C"/>
                  </a:solidFill>
                </a:rPr>
                <a:t>B</a:t>
              </a:r>
              <a:r>
                <a:rPr lang="en-US" altLang="en-US" sz="2000" dirty="0" err="1" smtClean="0"/>
                <a:t>.date</a:t>
              </a:r>
              <a:r>
                <a:rPr lang="en-US" altLang="en-US" sz="2000" dirty="0" smtClean="0"/>
                <a:t> – </a:t>
              </a:r>
              <a:r>
                <a:rPr lang="en-US" altLang="en-US" sz="2000" b="1" dirty="0" err="1" smtClean="0">
                  <a:solidFill>
                    <a:srgbClr val="133C8C"/>
                  </a:solidFill>
                </a:rPr>
                <a:t>A</a:t>
              </a:r>
              <a:r>
                <a:rPr lang="en-US" altLang="en-US" sz="2000" dirty="0" err="1" smtClean="0"/>
                <a:t>.date</a:t>
              </a:r>
              <a:r>
                <a:rPr lang="en-US" altLang="en-US" sz="2000" dirty="0" smtClean="0"/>
                <a:t> </a:t>
              </a:r>
              <a:r>
                <a:rPr lang="en-US" altLang="en-US" sz="2000" dirty="0"/>
                <a:t>&lt; 10 days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6498" y="4104848"/>
              <a:ext cx="27305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0">
                <a:buNone/>
              </a:pPr>
              <a:r>
                <a:rPr lang="en-US" sz="2000" b="1" dirty="0">
                  <a:solidFill>
                    <a:srgbClr val="133C8C"/>
                  </a:solidFill>
                </a:rPr>
                <a:t>A</a:t>
              </a:r>
              <a:r>
                <a:rPr lang="en-US" sz="2000" dirty="0"/>
                <a:t> &lt; 10 days SBS </a:t>
              </a:r>
              <a:r>
                <a:rPr lang="en-US" sz="2000" b="1" dirty="0">
                  <a:solidFill>
                    <a:srgbClr val="E6B53C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8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issue </a:t>
            </a:r>
            <a:r>
              <a:rPr lang="en-US" i="1" dirty="0" smtClean="0"/>
              <a:t>appears</a:t>
            </a:r>
            <a:r>
              <a:rPr lang="en-US" dirty="0" smtClean="0"/>
              <a:t> to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588" y="2931332"/>
            <a:ext cx="3757612" cy="2910668"/>
          </a:xfrm>
        </p:spPr>
        <p:txBody>
          <a:bodyPr/>
          <a:lstStyle/>
          <a:p>
            <a:pPr lvl="1"/>
            <a:r>
              <a:rPr lang="en-US" sz="2400" b="1" dirty="0" smtClean="0"/>
              <a:t>Change the default</a:t>
            </a:r>
            <a:r>
              <a:rPr lang="en-US" sz="2400" dirty="0" smtClean="0"/>
              <a:t> comparison unit to a unit that doesn’t require minute precision</a:t>
            </a:r>
          </a:p>
          <a:p>
            <a:endParaRPr lang="pt-PT" sz="2400" dirty="0" smtClean="0"/>
          </a:p>
          <a:p>
            <a:endParaRPr lang="pt-PT" sz="2400" dirty="0" smtClean="0"/>
          </a:p>
          <a:p>
            <a:endParaRPr lang="pt-PT" sz="2400" dirty="0" smtClean="0"/>
          </a:p>
          <a:p>
            <a:pPr marL="0" indent="0" algn="ctr">
              <a:buNone/>
            </a:pPr>
            <a:endParaRPr lang="pt-PT" sz="2400" b="1" dirty="0" smtClean="0"/>
          </a:p>
          <a:p>
            <a:pPr marL="0" indent="0" algn="ctr">
              <a:buNone/>
            </a:pPr>
            <a:endParaRPr lang="pt-PT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pt-PT" sz="2400" dirty="0" smtClean="0"/>
          </a:p>
          <a:p>
            <a:pPr lvl="1"/>
            <a:endParaRPr lang="pt-PT" sz="2400" dirty="0" smtClean="0"/>
          </a:p>
          <a:p>
            <a:pPr lvl="1"/>
            <a:endParaRPr lang="pt-PT" sz="2400" dirty="0" smtClean="0"/>
          </a:p>
          <a:p>
            <a:pPr lvl="1"/>
            <a:endParaRPr lang="pt-PT" sz="2400" dirty="0" smtClean="0"/>
          </a:p>
          <a:p>
            <a:pPr lvl="1"/>
            <a:endParaRPr lang="pt-PT" sz="2400" dirty="0" smtClean="0"/>
          </a:p>
          <a:p>
            <a:pPr marL="341313" lvl="1" indent="0">
              <a:buNone/>
            </a:pPr>
            <a:endParaRPr lang="pt-PT" sz="1800" dirty="0" smtClean="0"/>
          </a:p>
          <a:p>
            <a:pPr marL="1588" indent="0" algn="ctr">
              <a:buNone/>
            </a:pPr>
            <a:endParaRPr lang="en-US" sz="1800" dirty="0" smtClean="0"/>
          </a:p>
          <a:p>
            <a:pPr marL="341313" lvl="1" indent="0">
              <a:buNone/>
            </a:pPr>
            <a:endParaRPr lang="en-US" sz="2400" dirty="0" smtClean="0"/>
          </a:p>
          <a:p>
            <a:endParaRPr lang="pt-PT" sz="2400" dirty="0" smtClean="0"/>
          </a:p>
          <a:p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19663" y="2933700"/>
            <a:ext cx="3757612" cy="2910668"/>
          </a:xfrm>
        </p:spPr>
        <p:txBody>
          <a:bodyPr/>
          <a:lstStyle/>
          <a:p>
            <a:pPr marL="342900" lvl="1" indent="-342900">
              <a:buSzPct val="90000"/>
            </a:pPr>
            <a:r>
              <a:rPr lang="pt-PT" sz="2400" b="1" dirty="0" smtClean="0"/>
              <a:t>Eliminate </a:t>
            </a:r>
            <a:r>
              <a:rPr lang="pt-PT" sz="2400" b="1" dirty="0"/>
              <a:t>the default </a:t>
            </a:r>
            <a:r>
              <a:rPr lang="pt-PT" sz="2400" dirty="0"/>
              <a:t>altogether and require explicit </a:t>
            </a:r>
            <a:r>
              <a:rPr lang="en-US" sz="2400" dirty="0"/>
              <a:t>comparison units for each individual logic criterion</a:t>
            </a:r>
            <a:endParaRPr lang="pt-PT" sz="2400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6" name="Pentagon 5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7" name="Chevron 6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8" name="Chevron 7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9" name="Chevron 8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14399" y="1364040"/>
            <a:ext cx="77628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Minute precision shouldn’t be required to perform every timing comparison, therefore we need to:</a:t>
            </a:r>
          </a:p>
        </p:txBody>
      </p:sp>
    </p:spTree>
    <p:extLst>
      <p:ext uri="{BB962C8B-B14F-4D97-AF65-F5344CB8AC3E}">
        <p14:creationId xmlns:p14="http://schemas.microsoft.com/office/powerpoint/2010/main" val="39720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92967" y="1485776"/>
            <a:ext cx="3868737" cy="823912"/>
          </a:xfrm>
        </p:spPr>
        <p:txBody>
          <a:bodyPr/>
          <a:lstStyle/>
          <a:p>
            <a:r>
              <a:rPr lang="pt-PT" dirty="0" smtClean="0"/>
              <a:t>Changing default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792967" y="2309688"/>
            <a:ext cx="3868737" cy="3684588"/>
          </a:xfrm>
        </p:spPr>
        <p:txBody>
          <a:bodyPr/>
          <a:lstStyle/>
          <a:p>
            <a:r>
              <a:rPr lang="pt-PT" sz="2400" dirty="0" smtClean="0"/>
              <a:t>Changes the inherent meaning of temporal relationships:</a:t>
            </a:r>
          </a:p>
          <a:p>
            <a:pPr lvl="1"/>
            <a:r>
              <a:rPr lang="pt-PT" sz="2000" dirty="0" smtClean="0"/>
              <a:t>e.g. A SBS B denotes the </a:t>
            </a:r>
            <a:r>
              <a:rPr lang="pt-PT" sz="2000" b="1" dirty="0" smtClean="0"/>
              <a:t>order</a:t>
            </a:r>
            <a:r>
              <a:rPr lang="pt-PT" sz="2000" i="1" dirty="0" smtClean="0"/>
              <a:t> </a:t>
            </a:r>
            <a:r>
              <a:rPr lang="pt-PT" sz="2000" dirty="0" smtClean="0"/>
              <a:t>of events (i.e. they didn’t occur on the same instant)</a:t>
            </a:r>
          </a:p>
          <a:p>
            <a:pPr lvl="1"/>
            <a:r>
              <a:rPr lang="pt-PT" sz="2000" dirty="0" smtClean="0"/>
              <a:t>Changing the default would add </a:t>
            </a:r>
            <a:r>
              <a:rPr lang="pt-PT" sz="2000" b="1" dirty="0" smtClean="0"/>
              <a:t>distance</a:t>
            </a:r>
            <a:r>
              <a:rPr lang="pt-PT" sz="2000" dirty="0" smtClean="0"/>
              <a:t> between the events (to the tune of one unit e.g. &gt;= 1 day/month/year)</a:t>
            </a:r>
          </a:p>
          <a:p>
            <a:endParaRPr lang="en-US" sz="2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791879" y="1485776"/>
            <a:ext cx="3887788" cy="823912"/>
          </a:xfrm>
        </p:spPr>
        <p:txBody>
          <a:bodyPr/>
          <a:lstStyle/>
          <a:p>
            <a:r>
              <a:rPr lang="pt-PT" dirty="0" smtClean="0"/>
              <a:t>Eliminating default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791879" y="2309688"/>
            <a:ext cx="3887788" cy="3684588"/>
          </a:xfrm>
        </p:spPr>
        <p:txBody>
          <a:bodyPr/>
          <a:lstStyle/>
          <a:p>
            <a:r>
              <a:rPr lang="pt-PT" sz="2400" dirty="0" smtClean="0"/>
              <a:t>Violates the inherent meaning of temporal relationships:</a:t>
            </a:r>
          </a:p>
          <a:p>
            <a:pPr lvl="1"/>
            <a:r>
              <a:rPr lang="pt-PT" sz="2000" dirty="0" smtClean="0"/>
              <a:t>e.g. A &lt; 2 day(s) SBS B denotes the </a:t>
            </a:r>
            <a:r>
              <a:rPr lang="pt-PT" sz="2000" b="1" dirty="0" smtClean="0"/>
              <a:t>order</a:t>
            </a:r>
            <a:r>
              <a:rPr lang="pt-PT" sz="2000" dirty="0" smtClean="0"/>
              <a:t> of events is A.start &lt; B.start</a:t>
            </a:r>
          </a:p>
          <a:p>
            <a:pPr lvl="1"/>
            <a:r>
              <a:rPr lang="pt-PT" sz="2000" dirty="0" smtClean="0"/>
              <a:t>Eliminating the default would eliminate the determination of the </a:t>
            </a:r>
            <a:r>
              <a:rPr lang="pt-PT" sz="2000" b="1" dirty="0" smtClean="0"/>
              <a:t>order </a:t>
            </a:r>
            <a:r>
              <a:rPr lang="pt-PT" sz="2000" dirty="0" smtClean="0"/>
              <a:t>of events </a:t>
            </a:r>
            <a:endParaRPr lang="en-US" sz="2000" b="1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potential solutions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8" name="Pentagon 7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9" name="Chevron 8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15" name="Chevron 14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16" name="Chevron 15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50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2967" y="1493596"/>
            <a:ext cx="3868737" cy="823912"/>
          </a:xfrm>
        </p:spPr>
        <p:txBody>
          <a:bodyPr/>
          <a:lstStyle/>
          <a:p>
            <a:r>
              <a:rPr lang="pt-PT" dirty="0" smtClean="0"/>
              <a:t>Changing default (e.g. to days)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92967" y="2317508"/>
            <a:ext cx="3927525" cy="3684588"/>
          </a:xfrm>
        </p:spPr>
        <p:txBody>
          <a:bodyPr/>
          <a:lstStyle/>
          <a:p>
            <a:r>
              <a:rPr lang="pt-PT" sz="2000" dirty="0" smtClean="0">
                <a:sym typeface="Wingdings" panose="05000000000000000000" pitchFamily="2" charset="2"/>
              </a:rPr>
              <a:t>A &lt; 4 day(s) SBS B</a:t>
            </a:r>
          </a:p>
          <a:p>
            <a:pPr marL="0" indent="0" defTabSz="227013">
              <a:buNone/>
            </a:pPr>
            <a:r>
              <a:rPr lang="pt-PT" sz="1800" dirty="0" smtClean="0">
                <a:sym typeface="Wingdings" panose="05000000000000000000" pitchFamily="2" charset="2"/>
              </a:rPr>
              <a:t>	</a:t>
            </a:r>
            <a:r>
              <a:rPr lang="en-US" sz="1800" b="1" dirty="0" smtClean="0">
                <a:solidFill>
                  <a:srgbClr val="E6B53C"/>
                </a:solidFill>
              </a:rPr>
              <a:t>B</a:t>
            </a:r>
            <a:r>
              <a:rPr lang="pt-PT" sz="1800" dirty="0" smtClean="0">
                <a:sym typeface="Wingdings" panose="05000000000000000000" pitchFamily="2" charset="2"/>
              </a:rPr>
              <a:t>.date </a:t>
            </a:r>
            <a:r>
              <a:rPr lang="pt-PT" sz="1800" dirty="0">
                <a:sym typeface="Wingdings" panose="05000000000000000000" pitchFamily="2" charset="2"/>
              </a:rPr>
              <a:t>– </a:t>
            </a:r>
            <a:r>
              <a:rPr lang="pt-PT" sz="1800" dirty="0" smtClean="0">
                <a:sym typeface="Wingdings" panose="05000000000000000000" pitchFamily="2" charset="2"/>
              </a:rPr>
              <a:t>A.date </a:t>
            </a:r>
            <a:r>
              <a:rPr lang="pt-PT" sz="1800" b="1" dirty="0">
                <a:solidFill>
                  <a:srgbClr val="E6B53C"/>
                </a:solidFill>
                <a:sym typeface="Wingdings" panose="05000000000000000000" pitchFamily="2" charset="2"/>
              </a:rPr>
              <a:t>≥ 1 day </a:t>
            </a:r>
            <a:endParaRPr lang="pt-PT" sz="1800" dirty="0">
              <a:sym typeface="Wingdings" panose="05000000000000000000" pitchFamily="2" charset="2"/>
            </a:endParaRPr>
          </a:p>
          <a:p>
            <a:pPr marL="0" indent="0" defTabSz="227013">
              <a:buNone/>
            </a:pPr>
            <a:r>
              <a:rPr lang="pt-PT" sz="1800" dirty="0" smtClean="0">
                <a:sym typeface="Wingdings" panose="05000000000000000000" pitchFamily="2" charset="2"/>
              </a:rPr>
              <a:t>	AND</a:t>
            </a:r>
          </a:p>
          <a:p>
            <a:pPr marL="0" indent="0" defTabSz="227013">
              <a:buNone/>
            </a:pPr>
            <a:r>
              <a:rPr lang="pt-PT" sz="1800" dirty="0">
                <a:sym typeface="Wingdings" panose="05000000000000000000" pitchFamily="2" charset="2"/>
              </a:rPr>
              <a:t>	</a:t>
            </a:r>
            <a:r>
              <a:rPr lang="en-US" sz="1800" b="1" dirty="0">
                <a:solidFill>
                  <a:srgbClr val="E6B53C"/>
                </a:solidFill>
              </a:rPr>
              <a:t>B</a:t>
            </a:r>
            <a:r>
              <a:rPr lang="pt-PT" sz="1800" dirty="0" smtClean="0">
                <a:sym typeface="Wingdings" panose="05000000000000000000" pitchFamily="2" charset="2"/>
              </a:rPr>
              <a:t>.date </a:t>
            </a:r>
            <a:r>
              <a:rPr lang="pt-PT" sz="1800" dirty="0">
                <a:sym typeface="Wingdings" panose="05000000000000000000" pitchFamily="2" charset="2"/>
              </a:rPr>
              <a:t>– </a:t>
            </a:r>
            <a:r>
              <a:rPr lang="pt-PT" sz="1800" dirty="0" smtClean="0">
                <a:sym typeface="Wingdings" panose="05000000000000000000" pitchFamily="2" charset="2"/>
              </a:rPr>
              <a:t>A.date &lt; 4 day(s)</a:t>
            </a:r>
          </a:p>
          <a:p>
            <a:pPr marL="0" indent="0" defTabSz="227013">
              <a:buNone/>
            </a:pPr>
            <a:endParaRPr lang="pt-PT" sz="1800" dirty="0" smtClean="0">
              <a:sym typeface="Wingdings" panose="05000000000000000000" pitchFamily="2" charset="2"/>
            </a:endParaRPr>
          </a:p>
          <a:p>
            <a:pPr marL="0" indent="0" defTabSz="227013">
              <a:buNone/>
            </a:pPr>
            <a:endParaRPr lang="pt-PT" sz="1800" dirty="0" smtClean="0">
              <a:sym typeface="Wingdings" panose="05000000000000000000" pitchFamily="2" charset="2"/>
            </a:endParaRPr>
          </a:p>
          <a:p>
            <a:r>
              <a:rPr lang="pt-PT" sz="2000" dirty="0" smtClean="0">
                <a:sym typeface="Wingdings" panose="05000000000000000000" pitchFamily="2" charset="2"/>
              </a:rPr>
              <a:t>A ≤ 60 mins SBS B</a:t>
            </a:r>
          </a:p>
          <a:p>
            <a:pPr marL="0" indent="0" defTabSz="227013">
              <a:spcBef>
                <a:spcPts val="0"/>
              </a:spcBef>
              <a:buNone/>
            </a:pPr>
            <a:r>
              <a:rPr lang="pt-PT" sz="1800" dirty="0" smtClean="0">
                <a:sym typeface="Wingdings" panose="05000000000000000000" pitchFamily="2" charset="2"/>
              </a:rPr>
              <a:t>	</a:t>
            </a:r>
            <a:r>
              <a:rPr lang="en-US" sz="1800" b="1" dirty="0">
                <a:solidFill>
                  <a:srgbClr val="E6B53C"/>
                </a:solidFill>
              </a:rPr>
              <a:t>B</a:t>
            </a:r>
            <a:r>
              <a:rPr lang="pt-PT" sz="1800" dirty="0" smtClean="0">
                <a:sym typeface="Wingdings" panose="05000000000000000000" pitchFamily="2" charset="2"/>
              </a:rPr>
              <a:t>.date – A.date </a:t>
            </a:r>
            <a:r>
              <a:rPr lang="pt-PT" sz="1800" b="1" dirty="0" smtClean="0">
                <a:solidFill>
                  <a:srgbClr val="E6B53C"/>
                </a:solidFill>
                <a:sym typeface="Wingdings" panose="05000000000000000000" pitchFamily="2" charset="2"/>
              </a:rPr>
              <a:t>≥ 1 day </a:t>
            </a:r>
            <a:endParaRPr lang="pt-PT" sz="1800" dirty="0">
              <a:sym typeface="Wingdings" panose="05000000000000000000" pitchFamily="2" charset="2"/>
            </a:endParaRPr>
          </a:p>
          <a:p>
            <a:pPr marL="0" indent="0" defTabSz="227013">
              <a:spcBef>
                <a:spcPts val="0"/>
              </a:spcBef>
              <a:buNone/>
            </a:pPr>
            <a:r>
              <a:rPr lang="pt-PT" sz="1800" dirty="0" smtClean="0">
                <a:sym typeface="Wingdings" panose="05000000000000000000" pitchFamily="2" charset="2"/>
              </a:rPr>
              <a:t>	AND</a:t>
            </a:r>
          </a:p>
          <a:p>
            <a:pPr marL="0" indent="0" defTabSz="227013">
              <a:spcBef>
                <a:spcPts val="0"/>
              </a:spcBef>
              <a:buNone/>
            </a:pPr>
            <a:r>
              <a:rPr lang="pt-PT" sz="1800" dirty="0" smtClean="0">
                <a:sym typeface="Wingdings" panose="05000000000000000000" pitchFamily="2" charset="2"/>
              </a:rPr>
              <a:t>	</a:t>
            </a:r>
            <a:r>
              <a:rPr lang="en-US" sz="1800" b="1" dirty="0">
                <a:solidFill>
                  <a:srgbClr val="E6B53C"/>
                </a:solidFill>
              </a:rPr>
              <a:t>B</a:t>
            </a:r>
            <a:r>
              <a:rPr lang="pt-PT" sz="1800" dirty="0" smtClean="0">
                <a:sym typeface="Wingdings" panose="05000000000000000000" pitchFamily="2" charset="2"/>
              </a:rPr>
              <a:t>.datetime – A.datetime ≤ 60 mins</a:t>
            </a:r>
            <a:endParaRPr lang="en-US" sz="1800" dirty="0">
              <a:sym typeface="Wingdings" panose="05000000000000000000" pitchFamily="2" charset="2"/>
            </a:endParaRPr>
          </a:p>
          <a:p>
            <a:pPr marL="0" indent="0" defTabSz="227013">
              <a:buNone/>
            </a:pPr>
            <a:endParaRPr lang="en-US" sz="1800" dirty="0" smtClean="0">
              <a:sym typeface="Wingdings" panose="05000000000000000000" pitchFamily="2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791879" y="1493596"/>
            <a:ext cx="3887788" cy="823912"/>
          </a:xfrm>
        </p:spPr>
        <p:txBody>
          <a:bodyPr/>
          <a:lstStyle/>
          <a:p>
            <a:r>
              <a:rPr lang="en-US" dirty="0" smtClean="0"/>
              <a:t>Eliminating default (no “extra” min calc.)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791879" y="2317508"/>
            <a:ext cx="3887788" cy="3684588"/>
          </a:xfrm>
        </p:spPr>
        <p:txBody>
          <a:bodyPr/>
          <a:lstStyle/>
          <a:p>
            <a:r>
              <a:rPr lang="pt-PT" sz="2400" dirty="0"/>
              <a:t>A &lt; 4 </a:t>
            </a:r>
            <a:r>
              <a:rPr lang="pt-PT" sz="2400" dirty="0" smtClean="0"/>
              <a:t>day(s) </a:t>
            </a:r>
            <a:r>
              <a:rPr lang="pt-PT" sz="2400" dirty="0"/>
              <a:t>SBS B</a:t>
            </a:r>
          </a:p>
          <a:p>
            <a:pPr marL="0" indent="0" defTabSz="227013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	</a:t>
            </a:r>
            <a:r>
              <a:rPr lang="en-US" sz="1800" b="1" dirty="0" err="1" smtClean="0">
                <a:solidFill>
                  <a:srgbClr val="E6B53C"/>
                </a:solidFill>
              </a:rPr>
              <a:t>B</a:t>
            </a:r>
            <a:r>
              <a:rPr lang="en-US" sz="1800" dirty="0" err="1" smtClean="0">
                <a:sym typeface="Wingdings" panose="05000000000000000000" pitchFamily="2" charset="2"/>
              </a:rPr>
              <a:t>.date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– </a:t>
            </a:r>
            <a:r>
              <a:rPr lang="en-US" sz="1800" dirty="0" err="1">
                <a:sym typeface="Wingdings" panose="05000000000000000000" pitchFamily="2" charset="2"/>
              </a:rPr>
              <a:t>A.date</a:t>
            </a:r>
            <a:r>
              <a:rPr lang="en-US" sz="1800" dirty="0">
                <a:sym typeface="Wingdings" panose="05000000000000000000" pitchFamily="2" charset="2"/>
              </a:rPr>
              <a:t> &lt; 4 </a:t>
            </a:r>
            <a:r>
              <a:rPr lang="en-US" sz="1800" dirty="0" smtClean="0">
                <a:sym typeface="Wingdings" panose="05000000000000000000" pitchFamily="2" charset="2"/>
              </a:rPr>
              <a:t>days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0" defTabSz="227013">
              <a:buNone/>
            </a:pPr>
            <a:r>
              <a:rPr lang="pt-PT" sz="2400" b="1" dirty="0" smtClean="0">
                <a:sym typeface="Wingdings" panose="05000000000000000000" pitchFamily="2" charset="2"/>
              </a:rPr>
              <a:t>	</a:t>
            </a:r>
            <a:r>
              <a:rPr lang="pt-PT" sz="1800" b="1" u="sng" dirty="0" smtClean="0">
                <a:sym typeface="Wingdings" panose="05000000000000000000" pitchFamily="2" charset="2"/>
              </a:rPr>
              <a:t>Example:</a:t>
            </a:r>
            <a:endParaRPr lang="pt-PT" sz="2400" b="1" u="sng" dirty="0" smtClean="0">
              <a:sym typeface="Wingdings" panose="05000000000000000000" pitchFamily="2" charset="2"/>
            </a:endParaRPr>
          </a:p>
          <a:p>
            <a:pPr marL="0" indent="0" defTabSz="227013">
              <a:buNone/>
            </a:pPr>
            <a:r>
              <a:rPr lang="pt-PT" sz="2400" dirty="0">
                <a:sym typeface="Wingdings" panose="05000000000000000000" pitchFamily="2" charset="2"/>
              </a:rPr>
              <a:t>	</a:t>
            </a:r>
            <a:r>
              <a:rPr lang="en-US" sz="1800" dirty="0" err="1" smtClean="0">
                <a:sym typeface="Wingdings" panose="05000000000000000000" pitchFamily="2" charset="2"/>
              </a:rPr>
              <a:t>A.date</a:t>
            </a:r>
            <a:r>
              <a:rPr lang="en-US" sz="1800" dirty="0" smtClean="0">
                <a:sym typeface="Wingdings" panose="05000000000000000000" pitchFamily="2" charset="2"/>
              </a:rPr>
              <a:t> = 1/1/2014</a:t>
            </a:r>
          </a:p>
          <a:p>
            <a:pPr marL="0" indent="0" defTabSz="227013"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b="1" dirty="0" err="1" smtClean="0">
                <a:solidFill>
                  <a:srgbClr val="E6B53C"/>
                </a:solidFill>
              </a:rPr>
              <a:t>B</a:t>
            </a:r>
            <a:r>
              <a:rPr lang="en-US" sz="1800" dirty="0" err="1" smtClean="0">
                <a:sym typeface="Wingdings" panose="05000000000000000000" pitchFamily="2" charset="2"/>
              </a:rPr>
              <a:t>.date</a:t>
            </a:r>
            <a:r>
              <a:rPr lang="en-US" sz="1800" dirty="0" smtClean="0">
                <a:sym typeface="Wingdings" panose="05000000000000000000" pitchFamily="2" charset="2"/>
              </a:rPr>
              <a:t> = 12/31/2013</a:t>
            </a:r>
          </a:p>
          <a:p>
            <a:pPr marL="0" indent="0" defTabSz="227013">
              <a:buNone/>
            </a:pPr>
            <a:r>
              <a:rPr lang="pt-PT" sz="1800" dirty="0">
                <a:sym typeface="Wingdings" panose="05000000000000000000" pitchFamily="2" charset="2"/>
              </a:rPr>
              <a:t>	</a:t>
            </a:r>
            <a:r>
              <a:rPr lang="en-US" sz="1800" b="1" dirty="0">
                <a:solidFill>
                  <a:srgbClr val="E6B53C"/>
                </a:solidFill>
              </a:rPr>
              <a:t>B</a:t>
            </a:r>
            <a:r>
              <a:rPr lang="pt-PT" sz="1800" dirty="0" smtClean="0">
                <a:sym typeface="Wingdings" panose="05000000000000000000" pitchFamily="2" charset="2"/>
              </a:rPr>
              <a:t>.date – A.date = -1 &lt; 4 days</a:t>
            </a:r>
            <a:endParaRPr lang="pt-PT" sz="2000" dirty="0" smtClean="0">
              <a:sym typeface="Wingdings" panose="05000000000000000000" pitchFamily="2" charset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8" name="Pentagon 7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9" name="Chevron 8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10" name="Chevron 9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11" name="Chevron 10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  <p:sp>
        <p:nvSpPr>
          <p:cNvPr id="17" name="Down Arrow 16"/>
          <p:cNvSpPr/>
          <p:nvPr/>
        </p:nvSpPr>
        <p:spPr>
          <a:xfrm>
            <a:off x="2573365" y="5503001"/>
            <a:ext cx="211016" cy="265724"/>
          </a:xfrm>
          <a:prstGeom prst="downArrow">
            <a:avLst/>
          </a:prstGeom>
          <a:solidFill>
            <a:srgbClr val="133C8C"/>
          </a:solidFill>
          <a:ln>
            <a:solidFill>
              <a:srgbClr val="13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53204" y="5738657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227013">
              <a:buNone/>
            </a:pPr>
            <a:r>
              <a:rPr lang="pt-PT" dirty="0"/>
              <a:t>Impossible scenario</a:t>
            </a:r>
            <a:endParaRPr lang="en-US" sz="2000" dirty="0"/>
          </a:p>
        </p:txBody>
      </p:sp>
      <p:sp>
        <p:nvSpPr>
          <p:cNvPr id="19" name="Down Arrow 18"/>
          <p:cNvSpPr/>
          <p:nvPr/>
        </p:nvSpPr>
        <p:spPr>
          <a:xfrm>
            <a:off x="6679199" y="4772482"/>
            <a:ext cx="211016" cy="265724"/>
          </a:xfrm>
          <a:prstGeom prst="downArrow">
            <a:avLst/>
          </a:prstGeom>
          <a:solidFill>
            <a:srgbClr val="133C8C"/>
          </a:solidFill>
          <a:ln>
            <a:solidFill>
              <a:srgbClr val="13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76800" y="5164438"/>
            <a:ext cx="380047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227013">
              <a:buNone/>
            </a:pPr>
            <a:r>
              <a:rPr lang="pt-PT" dirty="0" smtClean="0"/>
              <a:t>A does not start before start of B but meets the calculation threshold</a:t>
            </a:r>
            <a:endParaRPr lang="en-US" sz="2000" dirty="0"/>
          </a:p>
        </p:txBody>
      </p:sp>
      <p:sp>
        <p:nvSpPr>
          <p:cNvPr id="21" name="Down Arrow 20"/>
          <p:cNvSpPr/>
          <p:nvPr/>
        </p:nvSpPr>
        <p:spPr>
          <a:xfrm>
            <a:off x="2362349" y="3682028"/>
            <a:ext cx="211016" cy="265724"/>
          </a:xfrm>
          <a:prstGeom prst="downArrow">
            <a:avLst/>
          </a:prstGeom>
          <a:solidFill>
            <a:srgbClr val="133C8C"/>
          </a:solidFill>
          <a:ln>
            <a:solidFill>
              <a:srgbClr val="13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2752" y="3893064"/>
            <a:ext cx="3570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227013">
              <a:buNone/>
            </a:pPr>
            <a:r>
              <a:rPr lang="pt-PT" dirty="0" smtClean="0"/>
              <a:t>Imposes order and </a:t>
            </a:r>
            <a:r>
              <a:rPr lang="pt-PT" u="sng" dirty="0" smtClean="0"/>
              <a:t>two</a:t>
            </a:r>
            <a:r>
              <a:rPr lang="pt-PT" dirty="0" smtClean="0"/>
              <a:t> distances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8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What the issue </a:t>
            </a:r>
            <a:r>
              <a:rPr lang="pt-PT" i="1" dirty="0" smtClean="0"/>
              <a:t>really</a:t>
            </a:r>
            <a:r>
              <a:rPr lang="pt-PT" dirty="0" smtClean="0"/>
              <a:t>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dirty="0"/>
              <a:t>Calculation rules </a:t>
            </a:r>
            <a:r>
              <a:rPr lang="pt-PT" dirty="0" smtClean="0"/>
              <a:t>can only perform exact calculations, require both datetimes being compared to have a minimum precision: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We don’t always need the currently required precision in order to make an inference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5" name="Pentagon 4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6" name="Chevron 5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7" name="Chevron 6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8" name="Chevron 7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366412"/>
              </p:ext>
            </p:extLst>
          </p:nvPr>
        </p:nvGraphicFramePr>
        <p:xfrm>
          <a:off x="1468254" y="3014980"/>
          <a:ext cx="6712377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7139"/>
                <a:gridCol w="4305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 of comparison</a:t>
                      </a:r>
                      <a:endParaRPr lang="en-US" dirty="0"/>
                    </a:p>
                  </a:txBody>
                  <a:tcPr marL="134271" marR="134271">
                    <a:solidFill>
                      <a:srgbClr val="133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Required</a:t>
                      </a:r>
                      <a:r>
                        <a:rPr lang="en-US" baseline="0" dirty="0" smtClean="0"/>
                        <a:t> precision of </a:t>
                      </a:r>
                      <a:r>
                        <a:rPr lang="en-US" baseline="0" dirty="0" err="1" smtClean="0"/>
                        <a:t>datetime</a:t>
                      </a:r>
                      <a:endParaRPr lang="en-US" dirty="0"/>
                    </a:p>
                  </a:txBody>
                  <a:tcPr marL="134271" marR="134271">
                    <a:solidFill>
                      <a:srgbClr val="133C8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Minutes, hours</a:t>
                      </a:r>
                      <a:endParaRPr lang="en-US" dirty="0"/>
                    </a:p>
                  </a:txBody>
                  <a:tcPr marL="134271" marR="13427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Minutes (YYYYMMDD </a:t>
                      </a:r>
                      <a:r>
                        <a:rPr lang="en-US" sz="1800" u="none" strike="noStrike" kern="1200" baseline="0" dirty="0" err="1" smtClean="0"/>
                        <a:t>hhmm</a:t>
                      </a:r>
                      <a:r>
                        <a:rPr lang="en-US" sz="1800" u="none" strike="noStrike" kern="1200" baseline="0" dirty="0" smtClean="0"/>
                        <a:t>)</a:t>
                      </a:r>
                      <a:endParaRPr lang="en-US" dirty="0" smtClean="0"/>
                    </a:p>
                  </a:txBody>
                  <a:tcPr marL="134271" marR="134271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Days, months,</a:t>
                      </a:r>
                      <a:r>
                        <a:rPr lang="en-US" baseline="0" dirty="0" smtClean="0"/>
                        <a:t> years</a:t>
                      </a:r>
                      <a:endParaRPr lang="en-US" dirty="0"/>
                    </a:p>
                  </a:txBody>
                  <a:tcPr marL="134271" marR="13427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Days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YYYYMMDD)</a:t>
                      </a:r>
                    </a:p>
                  </a:txBody>
                  <a:tcPr marL="134271" marR="134271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7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17588" y="1536700"/>
            <a:ext cx="7669212" cy="4559300"/>
          </a:xfrm>
        </p:spPr>
        <p:txBody>
          <a:bodyPr/>
          <a:lstStyle/>
          <a:p>
            <a:r>
              <a:rPr lang="pt-PT" b="1" dirty="0" smtClean="0"/>
              <a:t>Example #1</a:t>
            </a:r>
            <a:endParaRPr lang="pt-PT" b="1" dirty="0"/>
          </a:p>
          <a:p>
            <a:pPr lvl="2"/>
            <a:endParaRPr lang="pt-PT" dirty="0" smtClean="0"/>
          </a:p>
          <a:p>
            <a:pPr lvl="2"/>
            <a:endParaRPr lang="pt-PT" dirty="0" smtClean="0"/>
          </a:p>
          <a:p>
            <a:pPr lvl="2"/>
            <a:endParaRPr lang="pt-PT" dirty="0" smtClean="0"/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Is </a:t>
            </a:r>
            <a:r>
              <a:rPr lang="pt-PT" dirty="0"/>
              <a:t>2012 before </a:t>
            </a:r>
            <a:r>
              <a:rPr lang="pt-PT" dirty="0" smtClean="0"/>
              <a:t>1/1/2014? </a:t>
            </a:r>
            <a:r>
              <a:rPr lang="pt-PT" b="1" dirty="0" smtClean="0"/>
              <a:t>Yes.</a:t>
            </a:r>
          </a:p>
          <a:p>
            <a:pPr>
              <a:spcBef>
                <a:spcPts val="1200"/>
              </a:spcBef>
            </a:pPr>
            <a:r>
              <a:rPr lang="pt-PT" b="1" dirty="0" smtClean="0"/>
              <a:t>Example #2</a:t>
            </a:r>
            <a:endParaRPr lang="en-US" b="1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Was 1/28 within 2 days of admission? </a:t>
            </a:r>
            <a:r>
              <a:rPr lang="pt-PT" b="1" dirty="0" smtClean="0"/>
              <a:t>Yes.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27169" y="2170944"/>
            <a:ext cx="6289661" cy="1109886"/>
            <a:chOff x="1427169" y="2045904"/>
            <a:chExt cx="6289661" cy="1109886"/>
          </a:xfrm>
        </p:grpSpPr>
        <p:sp>
          <p:nvSpPr>
            <p:cNvPr id="12" name="Rectangle 11"/>
            <p:cNvSpPr/>
            <p:nvPr/>
          </p:nvSpPr>
          <p:spPr>
            <a:xfrm>
              <a:off x="1427169" y="2045904"/>
              <a:ext cx="62896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2000" dirty="0" smtClean="0"/>
                <a:t>Hip Surgery </a:t>
              </a:r>
              <a:r>
                <a:rPr lang="pt-PT" sz="2000" dirty="0"/>
                <a:t>starts before start of Measurement Period</a:t>
              </a:r>
              <a:endParaRPr lang="en-US" sz="20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510748" y="2469867"/>
              <a:ext cx="1343770" cy="670021"/>
              <a:chOff x="1510748" y="4247048"/>
              <a:chExt cx="1343770" cy="67002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10748" y="4247048"/>
                <a:ext cx="1343770" cy="0"/>
              </a:xfrm>
              <a:prstGeom prst="line">
                <a:avLst/>
              </a:prstGeom>
              <a:ln w="38100">
                <a:solidFill>
                  <a:srgbClr val="E6B5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1833820" y="4247048"/>
                <a:ext cx="697627" cy="670021"/>
                <a:chOff x="1742379" y="4247048"/>
                <a:chExt cx="697627" cy="670021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1742379" y="4547737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 smtClean="0"/>
                    <a:t>2012</a:t>
                  </a:r>
                  <a:endParaRPr lang="en-US" dirty="0"/>
                </a:p>
              </p:txBody>
            </p:sp>
            <p:cxnSp>
              <p:nvCxnSpPr>
                <p:cNvPr id="21" name="Straight Connector 20"/>
                <p:cNvCxnSpPr>
                  <a:endCxn id="18" idx="0"/>
                </p:cNvCxnSpPr>
                <p:nvPr/>
              </p:nvCxnSpPr>
              <p:spPr>
                <a:xfrm>
                  <a:off x="2091193" y="4247048"/>
                  <a:ext cx="0" cy="300689"/>
                </a:xfrm>
                <a:prstGeom prst="line">
                  <a:avLst/>
                </a:prstGeom>
                <a:ln w="28575">
                  <a:solidFill>
                    <a:srgbClr val="E6B53C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5190612" y="2469867"/>
              <a:ext cx="2492990" cy="685923"/>
              <a:chOff x="5182797" y="4231146"/>
              <a:chExt cx="2492990" cy="68592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249186" y="4231146"/>
                <a:ext cx="2360212" cy="0"/>
              </a:xfrm>
              <a:prstGeom prst="line">
                <a:avLst/>
              </a:prstGeom>
              <a:ln w="38100">
                <a:solidFill>
                  <a:srgbClr val="E6B5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5182797" y="4231146"/>
                <a:ext cx="2492990" cy="685923"/>
                <a:chOff x="5182797" y="4231146"/>
                <a:chExt cx="2492990" cy="685923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182797" y="4547737"/>
                  <a:ext cx="24929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 smtClean="0"/>
                    <a:t>1/1/2014 – 12/31/2014</a:t>
                  </a:r>
                  <a:endParaRPr lang="en-US" dirty="0"/>
                </a:p>
              </p:txBody>
            </p:sp>
            <p:cxnSp>
              <p:nvCxnSpPr>
                <p:cNvPr id="22" name="Straight Connector 21"/>
                <p:cNvCxnSpPr>
                  <a:endCxn id="19" idx="0"/>
                </p:cNvCxnSpPr>
                <p:nvPr/>
              </p:nvCxnSpPr>
              <p:spPr>
                <a:xfrm>
                  <a:off x="6429292" y="4231146"/>
                  <a:ext cx="0" cy="316591"/>
                </a:xfrm>
                <a:prstGeom prst="line">
                  <a:avLst/>
                </a:prstGeom>
                <a:ln w="28575">
                  <a:solidFill>
                    <a:srgbClr val="E6B53C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" name="Group 8"/>
          <p:cNvGrpSpPr/>
          <p:nvPr/>
        </p:nvGrpSpPr>
        <p:grpSpPr>
          <a:xfrm>
            <a:off x="1047949" y="4511881"/>
            <a:ext cx="7638851" cy="1070161"/>
            <a:chOff x="1047949" y="4324318"/>
            <a:chExt cx="7638851" cy="1070161"/>
          </a:xfrm>
        </p:grpSpPr>
        <p:sp>
          <p:nvSpPr>
            <p:cNvPr id="23" name="Rectangle 22"/>
            <p:cNvSpPr/>
            <p:nvPr/>
          </p:nvSpPr>
          <p:spPr>
            <a:xfrm>
              <a:off x="1427169" y="4324318"/>
              <a:ext cx="72596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2000" dirty="0" smtClean="0"/>
                <a:t>VTE prophylaxis &lt;= 2 day(s) starts after start </a:t>
              </a:r>
              <a:r>
                <a:rPr lang="pt-PT" sz="2000" dirty="0"/>
                <a:t>of </a:t>
              </a:r>
              <a:r>
                <a:rPr lang="pt-PT" sz="2000" dirty="0" smtClean="0"/>
                <a:t>Encounter</a:t>
              </a:r>
              <a:endParaRPr lang="en-US" sz="20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47949" y="4724428"/>
              <a:ext cx="2787943" cy="670051"/>
              <a:chOff x="930724" y="5130830"/>
              <a:chExt cx="2787943" cy="670051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395854" y="5130830"/>
                <a:ext cx="1857682" cy="0"/>
              </a:xfrm>
              <a:prstGeom prst="line">
                <a:avLst/>
              </a:prstGeom>
              <a:ln w="38100">
                <a:solidFill>
                  <a:srgbClr val="E6B5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930724" y="5130860"/>
                <a:ext cx="2787943" cy="670021"/>
                <a:chOff x="582326" y="4247078"/>
                <a:chExt cx="2787943" cy="670021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582326" y="4547767"/>
                  <a:ext cx="2787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 smtClean="0"/>
                    <a:t>Prophylaxis on 1/28/2014</a:t>
                  </a:r>
                  <a:endParaRPr lang="en-US" dirty="0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76297" y="4247078"/>
                  <a:ext cx="0" cy="300689"/>
                </a:xfrm>
                <a:prstGeom prst="line">
                  <a:avLst/>
                </a:prstGeom>
                <a:ln w="28575">
                  <a:solidFill>
                    <a:srgbClr val="E6B53C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/>
            <p:cNvGrpSpPr/>
            <p:nvPr/>
          </p:nvGrpSpPr>
          <p:grpSpPr>
            <a:xfrm>
              <a:off x="4692351" y="4724458"/>
              <a:ext cx="3454792" cy="670021"/>
              <a:chOff x="1454833" y="5130830"/>
              <a:chExt cx="1969522" cy="67002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510749" y="5130830"/>
                <a:ext cx="1857682" cy="0"/>
              </a:xfrm>
              <a:prstGeom prst="line">
                <a:avLst/>
              </a:prstGeom>
              <a:ln w="38100">
                <a:solidFill>
                  <a:srgbClr val="E6B5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1454833" y="5130830"/>
                <a:ext cx="1969522" cy="670021"/>
                <a:chOff x="1106435" y="4247048"/>
                <a:chExt cx="1969522" cy="670021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1106435" y="4547737"/>
                  <a:ext cx="1969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PT" dirty="0" smtClean="0"/>
                    <a:t>Admission at 1/27/2014 9:05AM</a:t>
                  </a:r>
                  <a:endParaRPr lang="en-US" dirty="0"/>
                </a:p>
              </p:txBody>
            </p:sp>
            <p:cxnSp>
              <p:nvCxnSpPr>
                <p:cNvPr id="45" name="Straight Connector 44"/>
                <p:cNvCxnSpPr>
                  <a:endCxn id="44" idx="0"/>
                </p:cNvCxnSpPr>
                <p:nvPr/>
              </p:nvCxnSpPr>
              <p:spPr>
                <a:xfrm flipH="1">
                  <a:off x="2091196" y="4247048"/>
                  <a:ext cx="7" cy="300689"/>
                </a:xfrm>
                <a:prstGeom prst="line">
                  <a:avLst/>
                </a:prstGeom>
                <a:ln w="28575">
                  <a:solidFill>
                    <a:srgbClr val="E6B53C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6619526" y="5654869"/>
            <a:ext cx="2106349" cy="646331"/>
          </a:xfrm>
          <a:prstGeom prst="rect">
            <a:avLst/>
          </a:prstGeom>
          <a:solidFill>
            <a:srgbClr val="133C8C"/>
          </a:solidFill>
          <a:ln>
            <a:solidFill>
              <a:srgbClr val="133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Current calculation rules say </a:t>
            </a:r>
            <a:r>
              <a:rPr lang="pt-PT" b="1" dirty="0" smtClean="0">
                <a:solidFill>
                  <a:schemeClr val="bg1"/>
                </a:solidFill>
              </a:rPr>
              <a:t>No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90612" y="3313932"/>
            <a:ext cx="2106349" cy="646331"/>
          </a:xfrm>
          <a:prstGeom prst="rect">
            <a:avLst/>
          </a:prstGeom>
          <a:solidFill>
            <a:srgbClr val="133C8C"/>
          </a:solidFill>
          <a:ln>
            <a:solidFill>
              <a:srgbClr val="133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Current calculation rules say </a:t>
            </a:r>
            <a:r>
              <a:rPr lang="pt-PT" b="1" dirty="0" smtClean="0">
                <a:solidFill>
                  <a:schemeClr val="bg1"/>
                </a:solidFill>
              </a:rPr>
              <a:t>No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74728" y="160140"/>
            <a:ext cx="1558018" cy="287537"/>
            <a:chOff x="7374728" y="160140"/>
            <a:chExt cx="1558018" cy="287537"/>
          </a:xfrm>
        </p:grpSpPr>
        <p:sp>
          <p:nvSpPr>
            <p:cNvPr id="49" name="Pentagon 48"/>
            <p:cNvSpPr/>
            <p:nvPr/>
          </p:nvSpPr>
          <p:spPr>
            <a:xfrm>
              <a:off x="7374728" y="160140"/>
              <a:ext cx="429846" cy="287537"/>
            </a:xfrm>
            <a:prstGeom prst="homePlate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S</a:t>
              </a:r>
              <a:endParaRPr lang="en-US" dirty="0"/>
            </a:p>
          </p:txBody>
        </p:sp>
        <p:sp>
          <p:nvSpPr>
            <p:cNvPr id="50" name="Chevron 49"/>
            <p:cNvSpPr/>
            <p:nvPr/>
          </p:nvSpPr>
          <p:spPr>
            <a:xfrm>
              <a:off x="7672987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51" name="Chevron 50"/>
            <p:cNvSpPr/>
            <p:nvPr/>
          </p:nvSpPr>
          <p:spPr>
            <a:xfrm>
              <a:off x="8049044" y="160140"/>
              <a:ext cx="507644" cy="287537"/>
            </a:xfrm>
            <a:prstGeom prst="chevron">
              <a:avLst/>
            </a:prstGeom>
            <a:solidFill>
              <a:srgbClr val="E6B5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52" name="Chevron 51"/>
            <p:cNvSpPr/>
            <p:nvPr/>
          </p:nvSpPr>
          <p:spPr>
            <a:xfrm>
              <a:off x="8425102" y="160140"/>
              <a:ext cx="507644" cy="287537"/>
            </a:xfrm>
            <a:prstGeom prst="chevron">
              <a:avLst/>
            </a:prstGeom>
            <a:solidFill>
              <a:srgbClr val="133C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tlCol="0" anchor="ctr"/>
            <a:lstStyle/>
            <a:p>
              <a:pPr algn="ctr"/>
              <a:r>
                <a:rPr lang="pt-PT" dirty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838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3C8C"/>
      </a:hlink>
      <a:folHlink>
        <a:srgbClr val="133C8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1D01B3CE-D896-4D9C-8AF2-9F9E2EA02624}" vid="{13556B7C-C021-4FBF-A8DC-2FCCCF8790E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E42CA7A979B24F912B3FD6E33D3FCF" ma:contentTypeVersion="1" ma:contentTypeDescription="Create a new document." ma:contentTypeScope="" ma:versionID="8c8cc43275853c01c6b22d87562215e7">
  <xsd:schema xmlns:xsd="http://www.w3.org/2001/XMLSchema" xmlns:xs="http://www.w3.org/2001/XMLSchema" xmlns:p="http://schemas.microsoft.com/office/2006/metadata/properties" xmlns:ns3="da497cf4-eb62-452d-beb2-3ec6df4ed59f" targetNamespace="http://schemas.microsoft.com/office/2006/metadata/properties" ma:root="true" ma:fieldsID="0577f7363e3af99493f62f6b5ba1637c" ns3:_="">
    <xsd:import namespace="da497cf4-eb62-452d-beb2-3ec6df4ed59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497cf4-eb62-452d-beb2-3ec6df4ed5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96F87C-1F44-450C-8860-015440CBF1E1}">
  <ds:schemaRefs>
    <ds:schemaRef ds:uri="http://purl.org/dc/dcmitype/"/>
    <ds:schemaRef ds:uri="http://purl.org/dc/elements/1.1/"/>
    <ds:schemaRef ds:uri="http://purl.org/dc/terms/"/>
    <ds:schemaRef ds:uri="da497cf4-eb62-452d-beb2-3ec6df4ed59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408673-E476-4E3A-BFBB-627CD552EE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497cf4-eb62-452d-beb2-3ec6df4ed5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8CDB64-2B8F-4819-9183-6EFF95F359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Words>1320</Words>
  <Application>Microsoft Office PowerPoint</Application>
  <PresentationFormat>On-screen Show (4:3)</PresentationFormat>
  <Paragraphs>355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Symbol</vt:lpstr>
      <vt:lpstr>Wingdings</vt:lpstr>
      <vt:lpstr>Wingdings 2</vt:lpstr>
      <vt:lpstr>Wingdings 3</vt:lpstr>
      <vt:lpstr>Default Design</vt:lpstr>
      <vt:lpstr>The issue of (im)precision in eCQM timing comparisons</vt:lpstr>
      <vt:lpstr>Feedback from the field</vt:lpstr>
      <vt:lpstr>Houston, we have a problem</vt:lpstr>
      <vt:lpstr>Current eCQM timing comparison rules</vt:lpstr>
      <vt:lpstr>What the issue appears to be</vt:lpstr>
      <vt:lpstr>Testing potential solutions</vt:lpstr>
      <vt:lpstr>Examples</vt:lpstr>
      <vt:lpstr>What the issue really is</vt:lpstr>
      <vt:lpstr>Examples</vt:lpstr>
      <vt:lpstr>A solution to rule them all</vt:lpstr>
      <vt:lpstr>Examples</vt:lpstr>
      <vt:lpstr>Examples</vt:lpstr>
      <vt:lpstr>Special considerations: handling equalities</vt:lpstr>
      <vt:lpstr>Examples</vt:lpstr>
      <vt:lpstr>General solution</vt:lpstr>
      <vt:lpstr>Benefits</vt:lpstr>
      <vt:lpstr>Examples</vt:lpstr>
    </vt:vector>
  </TitlesOfParts>
  <Manager/>
  <Company> 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Fixing Timing Comparisons in eCQMs</dc:title>
  <dc:subject/>
  <dc:creator>Martins Baptista, Ana Rute</dc:creator>
  <cp:keywords/>
  <dc:description/>
  <cp:lastModifiedBy>Martins Baptista, Ana Rute</cp:lastModifiedBy>
  <cp:revision>101</cp:revision>
  <cp:lastPrinted>2006-11-29T22:18:17Z</cp:lastPrinted>
  <dcterms:created xsi:type="dcterms:W3CDTF">2014-07-02T18:31:04Z</dcterms:created>
  <dcterms:modified xsi:type="dcterms:W3CDTF">2014-07-17T16:32:59Z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0x010100FCE42CA7A979B24F912B3FD6E33D3FCF</vt:lpwstr>
  </property>
</Properties>
</file>