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n" initials="B" lastIdx="1" clrIdx="0">
    <p:extLst>
      <p:ext uri="{19B8F6BF-5375-455C-9EA6-DF929625EA0E}">
        <p15:presenceInfo xmlns:p15="http://schemas.microsoft.com/office/powerpoint/2012/main" userId="Bry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Text--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37660" y="6377940"/>
            <a:ext cx="914400" cy="3429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</a:pPr>
            <a:fld id="{9A1C2BF7-17A1-4718-8BD8-563E813054B3}" type="slidenum">
              <a:rPr lang="en-US" sz="1200" smtClean="0">
                <a:solidFill>
                  <a:srgbClr val="10335A"/>
                </a:solidFill>
                <a:cs typeface="Arial Black"/>
              </a:rPr>
              <a:pPr algn="ctr">
                <a:spcBef>
                  <a:spcPct val="20000"/>
                </a:spcBef>
              </a:pPr>
              <a:t>‹#›</a:t>
            </a:fld>
            <a:endParaRPr lang="en-US" sz="1200" dirty="0" smtClean="0">
              <a:solidFill>
                <a:srgbClr val="10335A"/>
              </a:solidFill>
              <a:cs typeface="Arial Black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7200" y="1173480"/>
            <a:ext cx="8229599" cy="4846320"/>
          </a:xfrm>
        </p:spPr>
        <p:txBody>
          <a:bodyPr/>
          <a:lstStyle>
            <a:lvl1pPr marL="228600" indent="-228600"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SzPct val="115000"/>
              <a:defRPr sz="1600" b="1">
                <a:latin typeface="Arial Bold" pitchFamily="34" charset="0"/>
                <a:cs typeface="Arial Bold" pitchFamily="34" charset="0"/>
              </a:defRPr>
            </a:lvl1pPr>
            <a:lvl2pPr marL="457200" indent="-2286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defRPr sz="1600" b="1">
                <a:latin typeface="Arial Bold" pitchFamily="34" charset="0"/>
                <a:cs typeface="Arial Bold" pitchFamily="34" charset="0"/>
              </a:defRPr>
            </a:lvl2pPr>
            <a:lvl3pPr marL="685800" indent="-228600">
              <a:spcBef>
                <a:spcPts val="300"/>
              </a:spcBef>
              <a:buClr>
                <a:schemeClr val="tx1"/>
              </a:buClr>
              <a:defRPr sz="1400"/>
            </a:lvl3pPr>
            <a:lvl4pPr marL="1316038" indent="-346075">
              <a:spcBef>
                <a:spcPts val="300"/>
              </a:spcBef>
              <a:defRPr sz="1400"/>
            </a:lvl4pPr>
            <a:lvl5pPr marL="1660525" indent="-344488">
              <a:spcBef>
                <a:spcPts val="3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2" descr="N:\Corporate\Communications\Images\logos\_Mathematica Policy Research Logo\Mathematica-logo-RGB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6452" y="6270042"/>
            <a:ext cx="1378461" cy="456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774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BDA1-D6DB-4618-819A-2E62373DDF3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A39E-8F73-4656-9988-66CDFBCA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952" y="1063255"/>
            <a:ext cx="10517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93999"/>
              </p:ext>
            </p:extLst>
          </p:nvPr>
        </p:nvGraphicFramePr>
        <p:xfrm>
          <a:off x="425302" y="1063255"/>
          <a:ext cx="8297430" cy="489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248474" imgH="4276725" progId="Visio.Drawing.15">
                  <p:embed/>
                </p:oleObj>
              </mc:Choice>
              <mc:Fallback>
                <p:oleObj name="Visio" r:id="rId3" imgW="7248474" imgH="42767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02" y="1063255"/>
                        <a:ext cx="8297430" cy="4890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4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135 using Latest QDM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90689"/>
            <a:ext cx="8229599" cy="3951413"/>
          </a:xfrm>
        </p:spPr>
        <p:txBody>
          <a:bodyPr/>
          <a:lstStyle/>
          <a:p>
            <a:r>
              <a:rPr lang="en-US" dirty="0" smtClean="0"/>
              <a:t>Simplify logic through use of new temporal logic statements and use of variables</a:t>
            </a:r>
          </a:p>
          <a:p>
            <a:pPr lvl="2"/>
            <a:r>
              <a:rPr lang="en-US" dirty="0" smtClean="0"/>
              <a:t>AND: "Occurrence A of Encounter, Performed: Care Services in Long-Term Residential Facility" during "Measurement Period"</a:t>
            </a:r>
            <a:endParaRPr lang="en-US" sz="2000" dirty="0" smtClean="0"/>
          </a:p>
          <a:p>
            <a:pPr lvl="2"/>
            <a:r>
              <a:rPr lang="en-US" dirty="0" smtClean="0"/>
              <a:t>AND: "Occurrence A of Diagnosis, Active: Heart Failure" starts before or during "Occurrence A of Encounter, Performed: Care Services in Long-Term Residential Facility" </a:t>
            </a:r>
            <a:endParaRPr lang="en-US" sz="2000" dirty="0" smtClean="0"/>
          </a:p>
          <a:p>
            <a:pPr lvl="2"/>
            <a:r>
              <a:rPr lang="en-US" dirty="0" smtClean="0"/>
              <a:t>AND NOT: "Occurrence A of Diagnosis, Active: Heart Failure" ends before start of "Occurrence A of Encounter, Performed: Care Services in Long-Term Residential Facility</a:t>
            </a:r>
          </a:p>
          <a:p>
            <a:r>
              <a:rPr lang="en-US" dirty="0" smtClean="0"/>
              <a:t>becomes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LTRFEnc</a:t>
            </a:r>
            <a:r>
              <a:rPr lang="en-US" dirty="0" smtClean="0"/>
              <a:t> = </a:t>
            </a:r>
            <a:endParaRPr lang="en-US" sz="1200" dirty="0" smtClean="0"/>
          </a:p>
          <a:p>
            <a:pPr lvl="3"/>
            <a:r>
              <a:rPr lang="en-US" dirty="0" smtClean="0"/>
              <a:t>"Encounter, Performed: Care Services in Long-Term Residential Facility" satisfies all </a:t>
            </a:r>
            <a:endParaRPr lang="en-US" sz="1200" dirty="0" smtClean="0"/>
          </a:p>
          <a:p>
            <a:pPr lvl="4"/>
            <a:r>
              <a:rPr lang="en-US" dirty="0" smtClean="0"/>
              <a:t>during "Measurement Period" </a:t>
            </a:r>
            <a:endParaRPr lang="en-US" sz="1200" dirty="0" smtClean="0"/>
          </a:p>
          <a:p>
            <a:pPr lvl="4"/>
            <a:r>
              <a:rPr lang="en-US" dirty="0" smtClean="0"/>
              <a:t>overlaps "Diagnosis, Active: Heart Failure"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135 using Latest QDM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588149"/>
            <a:ext cx="8229599" cy="4846320"/>
          </a:xfrm>
        </p:spPr>
        <p:txBody>
          <a:bodyPr/>
          <a:lstStyle/>
          <a:p>
            <a:r>
              <a:rPr lang="en-US" dirty="0" smtClean="0"/>
              <a:t>Simplify logic by defining a single variable made up of several variables</a:t>
            </a:r>
          </a:p>
          <a:p>
            <a:r>
              <a:rPr lang="en-US" dirty="0" smtClean="0"/>
              <a:t>This block of code is repeated 7 times with 7 different encounter types</a:t>
            </a:r>
          </a:p>
          <a:p>
            <a:pPr lvl="2"/>
            <a:r>
              <a:rPr lang="en-US" dirty="0" smtClean="0"/>
              <a:t>AND: "Occurrence A of </a:t>
            </a:r>
            <a:r>
              <a:rPr lang="en-US" b="1" dirty="0" smtClean="0"/>
              <a:t>Encounter, Performed</a:t>
            </a:r>
            <a:r>
              <a:rPr lang="en-US" dirty="0" smtClean="0"/>
              <a:t>: Care Services in Long-Term Residential Facility" during "Measurement Period"</a:t>
            </a:r>
            <a:endParaRPr lang="en-US" sz="2000" dirty="0" smtClean="0"/>
          </a:p>
          <a:p>
            <a:pPr lvl="2"/>
            <a:r>
              <a:rPr lang="en-US" dirty="0" smtClean="0"/>
              <a:t>AND: "Occurrence A of Diagnosis, Active: Heart Failure" starts before or during "Occurrence A of Encounter, Performed: Care Services in Long-Term Residential Facility" </a:t>
            </a:r>
            <a:endParaRPr lang="en-US" sz="2000" dirty="0" smtClean="0"/>
          </a:p>
          <a:p>
            <a:pPr lvl="2"/>
            <a:r>
              <a:rPr lang="en-US" dirty="0" smtClean="0"/>
              <a:t>AND NOT: "Occurrence A of Diagnosis, Active: Heart Failure" ends before start of "Occurrence A of Encounter, Performed: Care Services in Long-Term Residential Facility</a:t>
            </a:r>
          </a:p>
          <a:p>
            <a:r>
              <a:rPr lang="en-US" dirty="0" smtClean="0"/>
              <a:t>By defining each block as a separate variable, we can combine into a single variable and replaced 29 lines of code with</a:t>
            </a:r>
          </a:p>
          <a:p>
            <a:pPr lvl="2"/>
            <a:r>
              <a:rPr lang="en-US" dirty="0" smtClean="0"/>
              <a:t>AND: Occurrence A of $</a:t>
            </a:r>
            <a:r>
              <a:rPr lang="en-US" dirty="0" err="1" smtClean="0"/>
              <a:t>UnionEnc</a:t>
            </a:r>
            <a:endParaRPr lang="en-US" dirty="0" smtClean="0"/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UnionEnc</a:t>
            </a:r>
            <a:r>
              <a:rPr lang="en-US" dirty="0" smtClean="0"/>
              <a:t> = Union of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LTRFEnc</a:t>
            </a:r>
            <a:r>
              <a:rPr lang="en-US" dirty="0" smtClean="0"/>
              <a:t> + 6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26635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135 using CQL/QDM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46" y="1911312"/>
            <a:ext cx="6665285" cy="4044239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114260" y="1347843"/>
            <a:ext cx="3891517" cy="563469"/>
          </a:xfrm>
          <a:prstGeom prst="borderCallout1">
            <a:avLst>
              <a:gd name="adj1" fmla="val 50425"/>
              <a:gd name="adj2" fmla="val 729"/>
              <a:gd name="adj3" fmla="val 221945"/>
              <a:gd name="adj4" fmla="val -350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Valueset</a:t>
            </a:r>
            <a:r>
              <a:rPr lang="en-US" sz="1400" dirty="0" smtClean="0"/>
              <a:t> definitions allow local names to be used within the artifact</a:t>
            </a:r>
            <a:endParaRPr lang="en-US" sz="1400" dirty="0"/>
          </a:p>
        </p:txBody>
      </p:sp>
      <p:sp>
        <p:nvSpPr>
          <p:cNvPr id="9" name="Line Callout 1 8"/>
          <p:cNvSpPr/>
          <p:nvPr/>
        </p:nvSpPr>
        <p:spPr>
          <a:xfrm>
            <a:off x="5114259" y="2951706"/>
            <a:ext cx="3891517" cy="563469"/>
          </a:xfrm>
          <a:prstGeom prst="borderCallout1">
            <a:avLst>
              <a:gd name="adj1" fmla="val 50425"/>
              <a:gd name="adj2" fmla="val 729"/>
              <a:gd name="adj3" fmla="val 220058"/>
              <a:gd name="adj4" fmla="val -3423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Identifiers can include spaces and punctuation to make logic more readable</a:t>
            </a:r>
            <a:endParaRPr lang="en-US" sz="1400" dirty="0"/>
          </a:p>
        </p:txBody>
      </p:sp>
      <p:sp>
        <p:nvSpPr>
          <p:cNvPr id="10" name="Line Callout 1 9"/>
          <p:cNvSpPr/>
          <p:nvPr/>
        </p:nvSpPr>
        <p:spPr>
          <a:xfrm>
            <a:off x="5252483" y="5225183"/>
            <a:ext cx="3891517" cy="563469"/>
          </a:xfrm>
          <a:prstGeom prst="borderCallout1">
            <a:avLst>
              <a:gd name="adj1" fmla="val 50425"/>
              <a:gd name="adj2" fmla="val 729"/>
              <a:gd name="adj3" fmla="val -70537"/>
              <a:gd name="adj4" fmla="val -964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Filtering is explicit in criteria, rather than implicit in the model</a:t>
            </a:r>
            <a:endParaRPr lang="en-US" sz="1400" dirty="0"/>
          </a:p>
        </p:txBody>
      </p:sp>
      <p:sp>
        <p:nvSpPr>
          <p:cNvPr id="11" name="Line Callout 1 10"/>
          <p:cNvSpPr/>
          <p:nvPr/>
        </p:nvSpPr>
        <p:spPr>
          <a:xfrm>
            <a:off x="169615" y="6076116"/>
            <a:ext cx="3891517" cy="563469"/>
          </a:xfrm>
          <a:prstGeom prst="borderCallout1">
            <a:avLst>
              <a:gd name="adj1" fmla="val -523"/>
              <a:gd name="adj2" fmla="val 7560"/>
              <a:gd name="adj3" fmla="val -319618"/>
              <a:gd name="adj4" fmla="val 2751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Each define is a set, rather than a criteria definition, so “</a:t>
            </a:r>
            <a:r>
              <a:rPr lang="en-US" sz="1400" dirty="0" err="1" smtClean="0"/>
              <a:t>occurrencing</a:t>
            </a:r>
            <a:r>
              <a:rPr lang="en-US" sz="1400" dirty="0" smtClean="0"/>
              <a:t>” is not required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0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354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Bold</vt:lpstr>
      <vt:lpstr>Calibri</vt:lpstr>
      <vt:lpstr>Calibri Light</vt:lpstr>
      <vt:lpstr>Office Theme</vt:lpstr>
      <vt:lpstr>Microsoft Visio Drawing</vt:lpstr>
      <vt:lpstr>PowerPoint Presentation</vt:lpstr>
      <vt:lpstr>CMS 135 using Latest QDM</vt:lpstr>
      <vt:lpstr>CMS 135 using Latest QDM (cont.)</vt:lpstr>
      <vt:lpstr>CMS 135 using CQL/QDM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Bryn</cp:lastModifiedBy>
  <cp:revision>4</cp:revision>
  <dcterms:created xsi:type="dcterms:W3CDTF">2015-03-17T15:41:56Z</dcterms:created>
  <dcterms:modified xsi:type="dcterms:W3CDTF">2015-03-17T16:48:56Z</dcterms:modified>
</cp:coreProperties>
</file>