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9CC-D46A-4A8A-8CF0-E67FFC7B52A5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EEFE-012D-4C8A-99EF-FD3D37E6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9CC-D46A-4A8A-8CF0-E67FFC7B52A5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EEFE-012D-4C8A-99EF-FD3D37E6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9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9CC-D46A-4A8A-8CF0-E67FFC7B52A5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EEFE-012D-4C8A-99EF-FD3D37E6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8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9CC-D46A-4A8A-8CF0-E67FFC7B52A5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EEFE-012D-4C8A-99EF-FD3D37E6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9CC-D46A-4A8A-8CF0-E67FFC7B52A5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EEFE-012D-4C8A-99EF-FD3D37E6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0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9CC-D46A-4A8A-8CF0-E67FFC7B52A5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EEFE-012D-4C8A-99EF-FD3D37E6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6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9CC-D46A-4A8A-8CF0-E67FFC7B52A5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EEFE-012D-4C8A-99EF-FD3D37E6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7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9CC-D46A-4A8A-8CF0-E67FFC7B52A5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EEFE-012D-4C8A-99EF-FD3D37E6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3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9CC-D46A-4A8A-8CF0-E67FFC7B52A5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EEFE-012D-4C8A-99EF-FD3D37E6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1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9CC-D46A-4A8A-8CF0-E67FFC7B52A5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EEFE-012D-4C8A-99EF-FD3D37E6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2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99CC-D46A-4A8A-8CF0-E67FFC7B52A5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EEFE-012D-4C8A-99EF-FD3D37E6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1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D99CC-D46A-4A8A-8CF0-E67FFC7B52A5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0EEFE-012D-4C8A-99EF-FD3D37E6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1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qframework/OneModel" TargetMode="External"/><Relationship Id="rId2" Type="http://schemas.openxmlformats.org/officeDocument/2006/relationships/hyperlink" Target="https://global.gotomeeting.com/meeting/join/55423752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Clinical Quality Language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Clinical Quality Framework S&amp;I Initiative</a:t>
            </a:r>
          </a:p>
          <a:p>
            <a:r>
              <a:rPr lang="en-US" dirty="0" smtClean="0"/>
              <a:t>HL7 Clinical Decision Support</a:t>
            </a:r>
          </a:p>
          <a:p>
            <a:r>
              <a:rPr lang="en-US" dirty="0" smtClean="0"/>
              <a:t>HL7 Clinical Quality Information</a:t>
            </a:r>
          </a:p>
          <a:p>
            <a:r>
              <a:rPr lang="en-US" dirty="0" smtClean="0"/>
              <a:t>HL7 Implementable Technology 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(example)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47" y="2120418"/>
            <a:ext cx="8519304" cy="10374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8313" y="3923414"/>
            <a:ext cx="8087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 “Inpatient” encounters performed that have a condition of “Acute Pharyngitis” that began during the encounter and continues after it. Only include encounters with a duration of 120 days or more. For each encounter, return a tuple with the id and the length of stay. Order the results by the length of stay descending.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861060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32766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Operator/Inverse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Interpretation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concurrent with Y</a:t>
                      </a:r>
                    </a:p>
                    <a:p>
                      <a:r>
                        <a:rPr lang="en-US" dirty="0" smtClean="0"/>
                        <a:t>Y concurrent with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of X = start of Y </a:t>
                      </a:r>
                    </a:p>
                    <a:p>
                      <a:r>
                        <a:rPr lang="en-US" dirty="0" smtClean="0"/>
                        <a:t>and end</a:t>
                      </a:r>
                      <a:r>
                        <a:rPr lang="en-US" baseline="0" dirty="0" smtClean="0"/>
                        <a:t> of X = end of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before Y</a:t>
                      </a:r>
                    </a:p>
                    <a:p>
                      <a:r>
                        <a:rPr lang="en-US" dirty="0" smtClean="0"/>
                        <a:t>Y after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of X &lt; start of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meets before</a:t>
                      </a:r>
                      <a:r>
                        <a:rPr lang="en-US" baseline="0" dirty="0" smtClean="0"/>
                        <a:t> Y</a:t>
                      </a:r>
                    </a:p>
                    <a:p>
                      <a:r>
                        <a:rPr lang="en-US" baseline="0" dirty="0" smtClean="0"/>
                        <a:t>Y meets after X</a:t>
                      </a:r>
                    </a:p>
                    <a:p>
                      <a:r>
                        <a:rPr lang="en-US" baseline="0" dirty="0" smtClean="0"/>
                        <a:t>X meets 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</a:t>
                      </a:r>
                      <a:r>
                        <a:rPr lang="en-US" baseline="0" dirty="0" smtClean="0"/>
                        <a:t> of end of X = start of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overlaps before</a:t>
                      </a:r>
                      <a:r>
                        <a:rPr lang="en-US" baseline="0" dirty="0" smtClean="0"/>
                        <a:t> Y</a:t>
                      </a:r>
                    </a:p>
                    <a:p>
                      <a:r>
                        <a:rPr lang="en-US" baseline="0" dirty="0" smtClean="0"/>
                        <a:t>Y overlaps after X</a:t>
                      </a:r>
                    </a:p>
                    <a:p>
                      <a:r>
                        <a:rPr lang="en-US" baseline="0" dirty="0" smtClean="0"/>
                        <a:t>X overlaps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of X &lt;= start of Y</a:t>
                      </a:r>
                    </a:p>
                    <a:p>
                      <a:r>
                        <a:rPr lang="en-US" baseline="0" dirty="0" smtClean="0"/>
                        <a:t>and start of Y &lt;= end of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begins Y</a:t>
                      </a:r>
                    </a:p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begun by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of X = start of Y</a:t>
                      </a:r>
                    </a:p>
                    <a:p>
                      <a:r>
                        <a:rPr lang="en-US" dirty="0" smtClean="0"/>
                        <a:t>and</a:t>
                      </a:r>
                      <a:r>
                        <a:rPr lang="en-US" baseline="0" dirty="0" smtClean="0"/>
                        <a:t> end of X &lt;= end of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included in (during) Y</a:t>
                      </a:r>
                    </a:p>
                    <a:p>
                      <a:r>
                        <a:rPr lang="en-US" baseline="0" dirty="0" smtClean="0"/>
                        <a:t>Y includes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of X &gt;= start of Y</a:t>
                      </a:r>
                    </a:p>
                    <a:p>
                      <a:r>
                        <a:rPr lang="en-US" baseline="0" dirty="0" smtClean="0"/>
                        <a:t>and end of X &lt;= end of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ends Y</a:t>
                      </a:r>
                    </a:p>
                    <a:p>
                      <a:r>
                        <a:rPr lang="en-US" dirty="0" smtClean="0"/>
                        <a:t>Y ended by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of X &gt;= start of Y</a:t>
                      </a:r>
                    </a:p>
                    <a:p>
                      <a:r>
                        <a:rPr lang="en-US" dirty="0" smtClean="0"/>
                        <a:t>and end of X = end of 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672644" y="1595284"/>
            <a:ext cx="1270000" cy="369332"/>
            <a:chOff x="2819400" y="1905000"/>
            <a:chExt cx="1270000" cy="3693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72644" y="1897995"/>
            <a:ext cx="1270000" cy="369332"/>
            <a:chOff x="2819400" y="1905000"/>
            <a:chExt cx="1270000" cy="36933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72644" y="2260700"/>
            <a:ext cx="1270000" cy="369332"/>
            <a:chOff x="2819400" y="1905000"/>
            <a:chExt cx="1270000" cy="36933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78162" y="2481204"/>
            <a:ext cx="1270000" cy="369332"/>
            <a:chOff x="2819400" y="1905000"/>
            <a:chExt cx="1270000" cy="36933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72644" y="2939442"/>
            <a:ext cx="1270000" cy="369332"/>
            <a:chOff x="2819400" y="1905000"/>
            <a:chExt cx="1270000" cy="36933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37000" y="3252063"/>
            <a:ext cx="1270000" cy="369332"/>
            <a:chOff x="2819400" y="1905000"/>
            <a:chExt cx="1270000" cy="36933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72644" y="3876382"/>
            <a:ext cx="1270000" cy="369332"/>
            <a:chOff x="2819400" y="1905000"/>
            <a:chExt cx="1270000" cy="369332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05200" y="4223661"/>
            <a:ext cx="1270000" cy="369332"/>
            <a:chOff x="2819400" y="1905000"/>
            <a:chExt cx="1270000" cy="369332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711835"/>
            <a:ext cx="1270000" cy="369332"/>
            <a:chOff x="2819400" y="1905000"/>
            <a:chExt cx="1270000" cy="36933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663473" y="5005120"/>
            <a:ext cx="2108200" cy="369332"/>
            <a:chOff x="1981200" y="1908007"/>
            <a:chExt cx="2108200" cy="369332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1981200" y="2209800"/>
              <a:ext cx="2108200" cy="4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952750" y="1908007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82573" y="5327881"/>
            <a:ext cx="1270000" cy="369332"/>
            <a:chOff x="2819400" y="1905000"/>
            <a:chExt cx="1270000" cy="369332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63473" y="5623308"/>
            <a:ext cx="2108200" cy="369332"/>
            <a:chOff x="1981200" y="1908007"/>
            <a:chExt cx="2108200" cy="369332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1981200" y="2209800"/>
              <a:ext cx="2108200" cy="4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952750" y="1908007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05200" y="6017549"/>
            <a:ext cx="1270000" cy="369332"/>
            <a:chOff x="2819400" y="1905000"/>
            <a:chExt cx="1270000" cy="36933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63473" y="6322349"/>
            <a:ext cx="2108200" cy="369332"/>
            <a:chOff x="1981200" y="1908007"/>
            <a:chExt cx="2108200" cy="369332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1981200" y="2209800"/>
              <a:ext cx="2108200" cy="4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52750" y="1908007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264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Nearing completion on the draft syntax</a:t>
            </a:r>
            <a:endParaRPr lang="en-US" dirty="0" smtClean="0"/>
          </a:p>
          <a:p>
            <a:pPr lvl="1"/>
            <a:r>
              <a:rPr lang="en-US" dirty="0" smtClean="0"/>
              <a:t>Working on PSS &amp; NIB</a:t>
            </a:r>
          </a:p>
          <a:p>
            <a:pPr lvl="1"/>
            <a:r>
              <a:rPr lang="en-US" smtClean="0"/>
              <a:t>Mapping QUICK </a:t>
            </a:r>
            <a:r>
              <a:rPr lang="en-US" dirty="0" smtClean="0"/>
              <a:t>to FHIR</a:t>
            </a:r>
          </a:p>
          <a:p>
            <a:pPr lvl="1"/>
            <a:r>
              <a:rPr lang="en-US" dirty="0" smtClean="0"/>
              <a:t>Performance/Implementation implications</a:t>
            </a:r>
          </a:p>
          <a:p>
            <a:pPr lvl="1"/>
            <a:r>
              <a:rPr lang="en-US" dirty="0" smtClean="0"/>
              <a:t>Representation in XML artifacts</a:t>
            </a:r>
          </a:p>
          <a:p>
            <a:pPr lvl="1"/>
            <a:r>
              <a:rPr lang="en-US" dirty="0" smtClean="0"/>
              <a:t>Clinical Quality Language Specification (ballot materials)</a:t>
            </a:r>
          </a:p>
          <a:p>
            <a:r>
              <a:rPr lang="en-US" dirty="0" smtClean="0"/>
              <a:t>Sub-team meets weekly, Wed 11:00 Eastern</a:t>
            </a:r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global.gotomeeting.com/meeting/join/554237525</a:t>
            </a:r>
            <a:endParaRPr lang="en-US" u="sng" dirty="0" smtClean="0"/>
          </a:p>
          <a:p>
            <a:pPr lvl="1"/>
            <a:r>
              <a:rPr lang="en-US" dirty="0"/>
              <a:t>Dial +1 770-657-9270, Participant Code: 6870541 </a:t>
            </a:r>
            <a:endParaRPr lang="en-US" dirty="0" smtClean="0"/>
          </a:p>
          <a:p>
            <a:r>
              <a:rPr lang="en-US" dirty="0" smtClean="0"/>
              <a:t>Using a common </a:t>
            </a:r>
            <a:r>
              <a:rPr lang="en-US" dirty="0" err="1" smtClean="0"/>
              <a:t>cqframework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github.com/cqframework/OneModel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98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Definitions</a:t>
            </a:r>
          </a:p>
          <a:p>
            <a:r>
              <a:rPr lang="en-US" dirty="0" smtClean="0"/>
              <a:t>QUICK Statement Structure</a:t>
            </a:r>
          </a:p>
          <a:p>
            <a:r>
              <a:rPr lang="en-US" dirty="0" smtClean="0"/>
              <a:t>Retrieve Expressions</a:t>
            </a:r>
          </a:p>
          <a:p>
            <a:r>
              <a:rPr lang="en-US" dirty="0" smtClean="0"/>
              <a:t>Core Query Construct</a:t>
            </a:r>
          </a:p>
          <a:p>
            <a:r>
              <a:rPr lang="en-US" dirty="0" smtClean="0"/>
              <a:t>Interval Operations</a:t>
            </a:r>
          </a:p>
        </p:txBody>
      </p:sp>
    </p:spTree>
    <p:extLst>
      <p:ext uri="{BB962C8B-B14F-4D97-AF65-F5344CB8AC3E}">
        <p14:creationId xmlns:p14="http://schemas.microsoft.com/office/powerpoint/2010/main" val="12359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CQL file is a library</a:t>
            </a:r>
          </a:p>
          <a:p>
            <a:r>
              <a:rPr lang="en-US" dirty="0" smtClean="0"/>
              <a:t>Versioning is managed by the repository</a:t>
            </a:r>
          </a:p>
          <a:p>
            <a:r>
              <a:rPr lang="en-US" dirty="0" smtClean="0"/>
              <a:t>Definitions within each library must be unique</a:t>
            </a:r>
          </a:p>
          <a:p>
            <a:r>
              <a:rPr lang="en-US" dirty="0" smtClean="0"/>
              <a:t>References are named when they are included</a:t>
            </a:r>
          </a:p>
          <a:p>
            <a:pPr lvl="1"/>
            <a:r>
              <a:rPr lang="en-US" dirty="0" smtClean="0"/>
              <a:t>Avoids naming clashes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Definitions (example)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19" y="1417638"/>
            <a:ext cx="6252961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Definitions (example, 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37" y="1676400"/>
            <a:ext cx="8380925" cy="429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Definitions (example, 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70" y="1828800"/>
            <a:ext cx="840865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Statement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clinical statement has</a:t>
            </a:r>
          </a:p>
          <a:p>
            <a:pPr lvl="1"/>
            <a:r>
              <a:rPr lang="en-US" dirty="0" smtClean="0"/>
              <a:t>Occurrence (Occurrence, </a:t>
            </a:r>
            <a:r>
              <a:rPr lang="en-US" dirty="0" err="1" smtClean="0"/>
              <a:t>NonOccurrence</a:t>
            </a:r>
            <a:r>
              <a:rPr lang="en-US" dirty="0" smtClean="0"/>
              <a:t>, </a:t>
            </a:r>
            <a:r>
              <a:rPr lang="en-US" dirty="0" err="1" smtClean="0"/>
              <a:t>UnknownOccurrence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Topic, either an Observable, or an Act</a:t>
            </a:r>
          </a:p>
          <a:p>
            <a:r>
              <a:rPr lang="en-US" dirty="0" smtClean="0"/>
              <a:t>Observables:</a:t>
            </a:r>
          </a:p>
          <a:p>
            <a:pPr lvl="1"/>
            <a:r>
              <a:rPr lang="en-US" dirty="0" smtClean="0"/>
              <a:t>Condition, Prognosis, </a:t>
            </a:r>
            <a:r>
              <a:rPr lang="en-US" dirty="0" err="1" smtClean="0"/>
              <a:t>ObservationResult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Acts:</a:t>
            </a:r>
          </a:p>
          <a:p>
            <a:pPr lvl="1"/>
            <a:r>
              <a:rPr lang="en-US" dirty="0"/>
              <a:t>Procedure, Medication Administration, 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In addition, Acts have Modality:</a:t>
            </a:r>
          </a:p>
          <a:p>
            <a:pPr lvl="1"/>
            <a:r>
              <a:rPr lang="en-US" dirty="0" smtClean="0"/>
              <a:t>Proposal, Order, Performance, </a:t>
            </a:r>
            <a:r>
              <a:rPr lang="en-US" dirty="0"/>
              <a:t>etc.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30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Retrieves information from the data layer</a:t>
            </a:r>
          </a:p>
          <a:p>
            <a:pPr lvl="1"/>
            <a:r>
              <a:rPr lang="en-US" dirty="0" smtClean="0"/>
              <a:t>Respects current context (PATIENT, ENCOUNTER)</a:t>
            </a:r>
          </a:p>
          <a:p>
            <a:r>
              <a:rPr lang="en-US" dirty="0" smtClean="0"/>
              <a:t>Specified in terms of Data Model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'unknown'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)?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'['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6A5A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topicType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6A5A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activityType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)?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']'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700" dirty="0" smtClean="0"/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Performed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[Procedure, Proposal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unknown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DeviceUse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  <a:p>
            <a:r>
              <a:rPr lang="en-US" dirty="0" smtClean="0"/>
              <a:t>Optionally filter by Code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Performed: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"Inpatient"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  <a:p>
            <a:r>
              <a:rPr lang="en-US" dirty="0" smtClean="0"/>
              <a:t>Optionally filter by Date Range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Performed,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MeasurementPeriod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27467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“query” construct is used to perform various operations, including filtering, shaping, sorting, and relating results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Query has clauses</a:t>
            </a:r>
          </a:p>
          <a:p>
            <a:pPr lvl="1"/>
            <a:r>
              <a:rPr lang="en-US" dirty="0" smtClean="0"/>
              <a:t>Primary source</a:t>
            </a:r>
          </a:p>
          <a:p>
            <a:pPr lvl="1"/>
            <a:r>
              <a:rPr lang="en-US" dirty="0" smtClean="0"/>
              <a:t>Any number of “with” clauses defining filtering relationships to other sources</a:t>
            </a:r>
          </a:p>
          <a:p>
            <a:pPr lvl="1"/>
            <a:r>
              <a:rPr lang="en-US" dirty="0" smtClean="0"/>
              <a:t>Optional “where” clause, filtering the results</a:t>
            </a:r>
          </a:p>
          <a:p>
            <a:pPr lvl="1"/>
            <a:r>
              <a:rPr lang="en-US" dirty="0" smtClean="0"/>
              <a:t>Optional “return” clause, shaping the results</a:t>
            </a:r>
          </a:p>
          <a:p>
            <a:pPr lvl="1"/>
            <a:r>
              <a:rPr lang="en-US" dirty="0" smtClean="0"/>
              <a:t>Optional “sort” clause, sorting the results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2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581</Words>
  <Application>Microsoft Office PowerPoint</Application>
  <PresentationFormat>On-screen Show (4:3)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Clinical Quality Language Update</vt:lpstr>
      <vt:lpstr>Decisions Made</vt:lpstr>
      <vt:lpstr>Library Definitions</vt:lpstr>
      <vt:lpstr>Library Definitions (example)</vt:lpstr>
      <vt:lpstr>Library Definitions (example, cont)</vt:lpstr>
      <vt:lpstr>Library Definitions (example, cont)</vt:lpstr>
      <vt:lpstr>QUICK Statement Structure</vt:lpstr>
      <vt:lpstr>Retrieve</vt:lpstr>
      <vt:lpstr>Queries</vt:lpstr>
      <vt:lpstr>Queries (example)</vt:lpstr>
      <vt:lpstr>Interval Operators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Quality Language</dc:title>
  <dc:creator>Bryn</dc:creator>
  <cp:lastModifiedBy>Bryn</cp:lastModifiedBy>
  <cp:revision>8</cp:revision>
  <dcterms:created xsi:type="dcterms:W3CDTF">2014-06-26T14:53:25Z</dcterms:created>
  <dcterms:modified xsi:type="dcterms:W3CDTF">2014-06-26T15:43:26Z</dcterms:modified>
</cp:coreProperties>
</file>