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1" r:id="rId8"/>
    <p:sldId id="268" r:id="rId9"/>
    <p:sldId id="269" r:id="rId10"/>
    <p:sldId id="270" r:id="rId11"/>
    <p:sldId id="295" r:id="rId12"/>
    <p:sldId id="283" r:id="rId13"/>
    <p:sldId id="294" r:id="rId14"/>
    <p:sldId id="292" r:id="rId15"/>
    <p:sldId id="273" r:id="rId16"/>
    <p:sldId id="293" r:id="rId17"/>
    <p:sldId id="291" r:id="rId18"/>
    <p:sldId id="274" r:id="rId19"/>
    <p:sldId id="276" r:id="rId20"/>
    <p:sldId id="275" r:id="rId21"/>
    <p:sldId id="282" r:id="rId22"/>
    <p:sldId id="284" r:id="rId23"/>
    <p:sldId id="277" r:id="rId24"/>
    <p:sldId id="279" r:id="rId25"/>
    <p:sldId id="281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clinical_quality_language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 day as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less 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efore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Boundary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8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@2014-01-01T12:00:00-06:00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'2014-01-01T12:00:00-06:00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difference in days between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date without the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time without the date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number of whole units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Selector – builds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Membership – determine if an element is in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{ 4, 5, 6 } // true if L has the same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4, 5, 6 } // true if L includes each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//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inverse of includes</a:t>
            </a:r>
            <a:endParaRPr lang="en-US" dirty="0" smtClean="0"/>
          </a:p>
          <a:p>
            <a:r>
              <a:rPr lang="en-US" dirty="0" smtClean="0"/>
              <a:t>Indexer/Position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}[1] // 1-based, evaluates to 4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Count({ 4, 5, 6 }) // evaluates to 3</a:t>
            </a:r>
            <a:endParaRPr lang="en-US" dirty="0" smtClean="0"/>
          </a:p>
          <a:p>
            <a:r>
              <a:rPr lang="en-US" dirty="0" smtClean="0"/>
              <a:t>First/Last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First({ 4, 5, 6 }) // evaluates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results.</a:t>
            </a:r>
          </a:p>
          <a:p>
            <a:r>
              <a:rPr lang="en-US" dirty="0" smtClean="0"/>
              <a:t>Simplest query involves only a single source: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alias “E” allows the source to be referenced anywhere within the query.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4343400"/>
            <a:ext cx="3855720" cy="4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496468"/>
            <a:ext cx="6705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“return” clause allows the shape of the result to be described: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3048000"/>
            <a:ext cx="847367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“sort by” allows the results of a query to be ordered.</a:t>
            </a:r>
          </a:p>
          <a:p>
            <a:r>
              <a:rPr lang="en-US" dirty="0" smtClean="0"/>
              <a:t>Sorting is evaluated after any “return”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63181"/>
            <a:ext cx="838676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124059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operation is known as a semi-join in database languages.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1" y="3581400"/>
            <a:ext cx="7753657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Multi-Source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can specify multiple </a:t>
            </a:r>
            <a:r>
              <a:rPr lang="en-US" dirty="0" smtClean="0"/>
              <a:t>sources to be combined: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382000" cy="17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standard set operations:</a:t>
            </a:r>
          </a:p>
          <a:p>
            <a:pPr lvl="1"/>
            <a:r>
              <a:rPr lang="en-US" dirty="0" smtClean="0"/>
              <a:t>union, intersection, and </a:t>
            </a:r>
            <a:r>
              <a:rPr lang="en-US" dirty="0" smtClean="0"/>
              <a:t>difference (except)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71" y="3200400"/>
            <a:ext cx="45876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an “if” expression, as well as a SQL-style “case” expression: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47068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 full complement of aggregate expressions including:</a:t>
            </a:r>
            <a:endParaRPr lang="en-US" dirty="0"/>
          </a:p>
          <a:p>
            <a:pPr lvl="1"/>
            <a:r>
              <a:rPr lang="en-US" dirty="0" smtClean="0"/>
              <a:t>Count, Sum, Min, Max, </a:t>
            </a:r>
            <a:r>
              <a:rPr lang="en-US" dirty="0" err="1" smtClean="0"/>
              <a:t>Avg</a:t>
            </a:r>
            <a:endParaRPr lang="en-US" dirty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Dev, Variance, Median, Mode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191000"/>
            <a:ext cx="4495800" cy="14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“define” </a:t>
            </a:r>
            <a:r>
              <a:rPr lang="en-US" dirty="0" smtClean="0"/>
              <a:t>statements can be used to break expressions into smaller chunks: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8515962" cy="20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allows functions to be defined: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820016" cy="20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library defines a name and optional version</a:t>
            </a:r>
          </a:p>
          <a:p>
            <a:r>
              <a:rPr lang="en-US" dirty="0" smtClean="0"/>
              <a:t>Elements referenced from a library must be </a:t>
            </a:r>
            <a:r>
              <a:rPr lang="en-US" dirty="0" smtClean="0"/>
              <a:t>qualified</a:t>
            </a:r>
            <a:endParaRPr lang="en-US" dirty="0" smtClean="0"/>
          </a:p>
          <a:p>
            <a:r>
              <a:rPr lang="en-US" dirty="0" smtClean="0"/>
              <a:t>Element names within a library must be unique</a:t>
            </a:r>
          </a:p>
          <a:p>
            <a:r>
              <a:rPr lang="en-US" dirty="0" smtClean="0"/>
              <a:t>Library names must be unique within a repository</a:t>
            </a:r>
          </a:p>
          <a:p>
            <a:r>
              <a:rPr lang="en-US" dirty="0" smtClean="0"/>
              <a:t>Version number is optional for library definition</a:t>
            </a:r>
          </a:p>
          <a:p>
            <a:pPr lvl="1"/>
            <a:r>
              <a:rPr lang="en-US" dirty="0" smtClean="0"/>
              <a:t>If none given, references cannot use a version</a:t>
            </a:r>
          </a:p>
          <a:p>
            <a:r>
              <a:rPr lang="en-US" dirty="0" smtClean="0"/>
              <a:t>Version is optional for include definition</a:t>
            </a:r>
          </a:p>
          <a:p>
            <a:pPr lvl="1"/>
            <a:r>
              <a:rPr lang="en-US" dirty="0" smtClean="0"/>
              <a:t>If specified, that version must be used</a:t>
            </a:r>
          </a:p>
          <a:p>
            <a:pPr lvl="1"/>
            <a:r>
              <a:rPr lang="en-US" dirty="0" smtClean="0"/>
              <a:t>If none given, the “most recent” version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CQL Specification</a:t>
            </a:r>
            <a:endParaRPr lang="en-US" dirty="0" smtClean="0"/>
          </a:p>
          <a:p>
            <a:pPr lvl="1"/>
            <a:r>
              <a:rPr lang="en-US" dirty="0" smtClean="0"/>
              <a:t>Author’s Guide provides a more detailed introduction</a:t>
            </a:r>
            <a:endParaRPr lang="en-US" dirty="0" smtClean="0"/>
          </a:p>
          <a:p>
            <a:pPr lvl="1"/>
            <a:r>
              <a:rPr lang="en-US" dirty="0" smtClean="0"/>
              <a:t>Developer’s Guide provides more technical detail</a:t>
            </a:r>
            <a:endParaRPr lang="en-US" dirty="0" smtClean="0"/>
          </a:p>
          <a:p>
            <a:pPr lvl="1"/>
            <a:r>
              <a:rPr lang="en-US" dirty="0" smtClean="0"/>
              <a:t>CQL Reference provides detailed descriptions of all available operators</a:t>
            </a:r>
            <a:endParaRPr lang="en-US" dirty="0" smtClean="0"/>
          </a:p>
          <a:p>
            <a:r>
              <a:rPr lang="en-US" dirty="0" smtClean="0"/>
              <a:t>CQL Office hours </a:t>
            </a:r>
            <a:r>
              <a:rPr lang="en-US" dirty="0" smtClean="0"/>
              <a:t>weekly, Wed 11:00 Eastern</a:t>
            </a:r>
          </a:p>
          <a:p>
            <a:pPr lvl="1"/>
            <a:r>
              <a:rPr lang="en-US" sz="2600" u="sng" dirty="0">
                <a:hlinkClick r:id="rId2"/>
              </a:rPr>
              <a:t>https://</a:t>
            </a:r>
            <a:r>
              <a:rPr lang="en-US" sz="2600" u="sng" dirty="0" smtClean="0">
                <a:hlinkClick r:id="rId2"/>
              </a:rPr>
              <a:t>global.gotomeeting.com/meeting/join/554237525</a:t>
            </a:r>
            <a:endParaRPr lang="en-US" sz="2600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CQL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github.com/cqframework/clinical_quality_language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Population Definition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library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Defines the name and optional version of the library</a:t>
            </a:r>
          </a:p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</a:t>
            </a:r>
            <a:r>
              <a:rPr lang="en-US" dirty="0" smtClean="0"/>
              <a:t>context </a:t>
            </a:r>
            <a:r>
              <a:rPr lang="en-US" dirty="0" smtClean="0"/>
              <a:t>for </a:t>
            </a:r>
            <a:r>
              <a:rPr lang="en-US" dirty="0" smtClean="0"/>
              <a:t>subsequent statements(e.g</a:t>
            </a:r>
            <a:r>
              <a:rPr lang="en-US" dirty="0" smtClean="0"/>
              <a:t>. </a:t>
            </a:r>
            <a:r>
              <a:rPr lang="en-US" dirty="0" smtClean="0"/>
              <a:t>Patient or Population)</a:t>
            </a:r>
            <a:endParaRPr lang="en-US" dirty="0" smtClean="0"/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711661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</a:t>
            </a:r>
            <a:r>
              <a:rPr lang="en-US" dirty="0" smtClean="0"/>
              <a:t>(Patient, Population)</a:t>
            </a:r>
            <a:endParaRPr lang="en-US" dirty="0" smtClean="0"/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namedTypeSpecifier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Encounter]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ProcedureRequest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</a:t>
            </a:r>
            <a:r>
              <a:rPr lang="en-US" dirty="0" smtClean="0"/>
              <a:t>“primary” Code</a:t>
            </a:r>
            <a:endParaRPr lang="en-US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Encounter: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/>
              <a:t>Optionally filter by specific Code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[Encounter: severity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"Severities"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@2015-05-01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'gm/cm3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 Administrative Sex"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Encounter]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38063</TotalTime>
  <Words>1070</Words>
  <Application>Microsoft Office PowerPoint</Application>
  <PresentationFormat>On-screen Show (4:3)</PresentationFormat>
  <Paragraphs>191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Retrieve</vt:lpstr>
      <vt:lpstr>Data Types</vt:lpstr>
      <vt:lpstr>Simple Expressions</vt:lpstr>
      <vt:lpstr>Timing/Interval Operations</vt:lpstr>
      <vt:lpstr>Interval Operators</vt:lpstr>
      <vt:lpstr>Date/Time Manipulation</vt:lpstr>
      <vt:lpstr>List Operations</vt:lpstr>
      <vt:lpstr>Queries</vt:lpstr>
      <vt:lpstr>Filtering</vt:lpstr>
      <vt:lpstr>Shaping</vt:lpstr>
      <vt:lpstr>Sorting</vt:lpstr>
      <vt:lpstr>Filtering by Relationships</vt:lpstr>
      <vt:lpstr>Multi-Source Queries</vt:lpstr>
      <vt:lpstr>Set Operations</vt:lpstr>
      <vt:lpstr>Conditional Expressions</vt:lpstr>
      <vt:lpstr>Aggregate Expressions</vt:lpstr>
      <vt:lpstr>Define Statements</vt:lpstr>
      <vt:lpstr>Defining Functions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138</cp:revision>
  <dcterms:created xsi:type="dcterms:W3CDTF">2014-05-15T20:07:40Z</dcterms:created>
  <dcterms:modified xsi:type="dcterms:W3CDTF">2015-04-29T15:26:40Z</dcterms:modified>
</cp:coreProperties>
</file>