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90" d="100"/>
          <a:sy n="90"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8AA6B0-77FE-4DA1-863F-DE4CFC936C52}"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213879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AA6B0-77FE-4DA1-863F-DE4CFC936C52}"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218928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AA6B0-77FE-4DA1-863F-DE4CFC936C52}"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17237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AA6B0-77FE-4DA1-863F-DE4CFC936C52}"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72870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AA6B0-77FE-4DA1-863F-DE4CFC936C52}" type="datetimeFigureOut">
              <a:rPr lang="en-US" smtClean="0"/>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17859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8AA6B0-77FE-4DA1-863F-DE4CFC936C52}"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4367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8AA6B0-77FE-4DA1-863F-DE4CFC936C52}" type="datetimeFigureOut">
              <a:rPr lang="en-US" smtClean="0"/>
              <a:t>6/12/2014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72762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8AA6B0-77FE-4DA1-863F-DE4CFC936C52}" type="datetimeFigureOut">
              <a:rPr lang="en-US" smtClean="0"/>
              <a:t>6/12/2014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96777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AA6B0-77FE-4DA1-863F-DE4CFC936C52}" type="datetimeFigureOut">
              <a:rPr lang="en-US" smtClean="0"/>
              <a:t>6/12/2014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7111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AA6B0-77FE-4DA1-863F-DE4CFC936C52}"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36420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AA6B0-77FE-4DA1-863F-DE4CFC936C52}" type="datetimeFigureOut">
              <a:rPr lang="en-US" smtClean="0"/>
              <a:t>6/12/2014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E5179-4D8C-4173-8AF8-4458785B5657}" type="slidenum">
              <a:rPr lang="en-US" smtClean="0"/>
              <a:t>‹#›</a:t>
            </a:fld>
            <a:endParaRPr lang="en-US"/>
          </a:p>
        </p:txBody>
      </p:sp>
    </p:spTree>
    <p:extLst>
      <p:ext uri="{BB962C8B-B14F-4D97-AF65-F5344CB8AC3E}">
        <p14:creationId xmlns:p14="http://schemas.microsoft.com/office/powerpoint/2010/main" val="110001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AA6B0-77FE-4DA1-863F-DE4CFC936C52}" type="datetimeFigureOut">
              <a:rPr lang="en-US" smtClean="0"/>
              <a:t>6/12/2014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E5179-4D8C-4173-8AF8-4458785B5657}" type="slidenum">
              <a:rPr lang="en-US" smtClean="0"/>
              <a:t>‹#›</a:t>
            </a:fld>
            <a:endParaRPr lang="en-US"/>
          </a:p>
        </p:txBody>
      </p:sp>
    </p:spTree>
    <p:extLst>
      <p:ext uri="{BB962C8B-B14F-4D97-AF65-F5344CB8AC3E}">
        <p14:creationId xmlns:p14="http://schemas.microsoft.com/office/powerpoint/2010/main" val="2070832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Operator</a:t>
            </a:r>
            <a:endParaRPr lang="en-US" dirty="0"/>
          </a:p>
        </p:txBody>
      </p:sp>
      <p:pic>
        <p:nvPicPr>
          <p:cNvPr id="4" name="Content Placeholder 3"/>
          <p:cNvPicPr>
            <a:picLocks noGrp="1" noChangeAspect="1"/>
          </p:cNvPicPr>
          <p:nvPr>
            <p:ph idx="1"/>
          </p:nvPr>
        </p:nvPicPr>
        <p:blipFill>
          <a:blip r:embed="rId2"/>
          <a:stretch>
            <a:fillRect/>
          </a:stretch>
        </p:blipFill>
        <p:spPr>
          <a:xfrm>
            <a:off x="628650" y="1690689"/>
            <a:ext cx="7097610" cy="1063144"/>
          </a:xfrm>
          <a:prstGeom prst="rect">
            <a:avLst/>
          </a:prstGeom>
        </p:spPr>
      </p:pic>
      <p:sp>
        <p:nvSpPr>
          <p:cNvPr id="5" name="TextBox 4"/>
          <p:cNvSpPr txBox="1"/>
          <p:nvPr/>
        </p:nvSpPr>
        <p:spPr>
          <a:xfrm>
            <a:off x="628650" y="3806456"/>
            <a:ext cx="7622215" cy="923330"/>
          </a:xfrm>
          <a:prstGeom prst="rect">
            <a:avLst/>
          </a:prstGeom>
          <a:noFill/>
        </p:spPr>
        <p:txBody>
          <a:bodyPr wrap="square" rtlCol="0">
            <a:spAutoFit/>
          </a:bodyPr>
          <a:lstStyle/>
          <a:p>
            <a:r>
              <a:rPr lang="en-US" dirty="0" smtClean="0"/>
              <a:t>The “with” filters the first operand (encounters in this case), by elements in the second operand (conditions) that match the criteria specified in the where. The result is the same type as the first operand (list&lt;</a:t>
            </a:r>
            <a:r>
              <a:rPr lang="en-US" dirty="0" err="1" smtClean="0"/>
              <a:t>EncounterPerformed</a:t>
            </a:r>
            <a:r>
              <a:rPr lang="en-US" dirty="0" smtClean="0"/>
              <a:t>&gt;).</a:t>
            </a:r>
            <a:endParaRPr lang="en-US" dirty="0"/>
          </a:p>
        </p:txBody>
      </p:sp>
    </p:spTree>
    <p:extLst>
      <p:ext uri="{BB962C8B-B14F-4D97-AF65-F5344CB8AC3E}">
        <p14:creationId xmlns:p14="http://schemas.microsoft.com/office/powerpoint/2010/main" val="128921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 Operator</a:t>
            </a:r>
            <a:endParaRPr lang="en-US" dirty="0"/>
          </a:p>
        </p:txBody>
      </p:sp>
      <p:pic>
        <p:nvPicPr>
          <p:cNvPr id="6" name="Content Placeholder 5"/>
          <p:cNvPicPr>
            <a:picLocks noGrp="1" noChangeAspect="1"/>
          </p:cNvPicPr>
          <p:nvPr>
            <p:ph idx="1"/>
          </p:nvPr>
        </p:nvPicPr>
        <p:blipFill>
          <a:blip r:embed="rId2"/>
          <a:stretch>
            <a:fillRect/>
          </a:stretch>
        </p:blipFill>
        <p:spPr>
          <a:xfrm>
            <a:off x="628650" y="1690688"/>
            <a:ext cx="6982150" cy="1052511"/>
          </a:xfrm>
          <a:prstGeom prst="rect">
            <a:avLst/>
          </a:prstGeom>
        </p:spPr>
      </p:pic>
      <p:sp>
        <p:nvSpPr>
          <p:cNvPr id="7" name="TextBox 6"/>
          <p:cNvSpPr txBox="1"/>
          <p:nvPr/>
        </p:nvSpPr>
        <p:spPr>
          <a:xfrm>
            <a:off x="744279" y="3774558"/>
            <a:ext cx="7899991" cy="2308324"/>
          </a:xfrm>
          <a:prstGeom prst="rect">
            <a:avLst/>
          </a:prstGeom>
          <a:noFill/>
        </p:spPr>
        <p:txBody>
          <a:bodyPr wrap="square" rtlCol="0">
            <a:spAutoFit/>
          </a:bodyPr>
          <a:lstStyle/>
          <a:p>
            <a:r>
              <a:rPr lang="en-US" dirty="0" smtClean="0"/>
              <a:t>The “combine” also returns only those rows that match in each operand, but it returns both sides of the operation. </a:t>
            </a:r>
          </a:p>
          <a:p>
            <a:endParaRPr lang="en-US" dirty="0"/>
          </a:p>
          <a:p>
            <a:r>
              <a:rPr lang="en-US" dirty="0" smtClean="0"/>
              <a:t>So the result of this is of type list&lt;tuple&lt;E: Encounter, Performed, P: Condition&gt;&gt;</a:t>
            </a:r>
          </a:p>
          <a:p>
            <a:endParaRPr lang="en-US" dirty="0"/>
          </a:p>
          <a:p>
            <a:r>
              <a:rPr lang="en-US" dirty="0" smtClean="0"/>
              <a:t>The problem is that because we don’t have a “select” clause we can’t name the attributes of the result, so we have to just use the aliases that were given in query. But that means…</a:t>
            </a:r>
          </a:p>
        </p:txBody>
      </p:sp>
    </p:spTree>
    <p:extLst>
      <p:ext uri="{BB962C8B-B14F-4D97-AF65-F5344CB8AC3E}">
        <p14:creationId xmlns:p14="http://schemas.microsoft.com/office/powerpoint/2010/main" val="161402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Subsequent Filtering</a:t>
            </a:r>
            <a:endParaRPr lang="en-US" dirty="0"/>
          </a:p>
        </p:txBody>
      </p:sp>
      <p:pic>
        <p:nvPicPr>
          <p:cNvPr id="8" name="Picture 7"/>
          <p:cNvPicPr>
            <a:picLocks noChangeAspect="1"/>
          </p:cNvPicPr>
          <p:nvPr/>
        </p:nvPicPr>
        <p:blipFill>
          <a:blip r:embed="rId2"/>
          <a:stretch>
            <a:fillRect/>
          </a:stretch>
        </p:blipFill>
        <p:spPr>
          <a:xfrm>
            <a:off x="628650" y="1690689"/>
            <a:ext cx="8160290" cy="1786158"/>
          </a:xfrm>
          <a:prstGeom prst="rect">
            <a:avLst/>
          </a:prstGeom>
        </p:spPr>
      </p:pic>
      <p:sp>
        <p:nvSpPr>
          <p:cNvPr id="9" name="TextBox 8"/>
          <p:cNvSpPr txBox="1"/>
          <p:nvPr/>
        </p:nvSpPr>
        <p:spPr>
          <a:xfrm>
            <a:off x="628650" y="3593804"/>
            <a:ext cx="7749806" cy="3139321"/>
          </a:xfrm>
          <a:prstGeom prst="rect">
            <a:avLst/>
          </a:prstGeom>
          <a:noFill/>
        </p:spPr>
        <p:txBody>
          <a:bodyPr wrap="square" rtlCol="0">
            <a:spAutoFit/>
          </a:bodyPr>
          <a:lstStyle/>
          <a:p>
            <a:r>
              <a:rPr lang="en-US" dirty="0" smtClean="0"/>
              <a:t>Subsequent operations have to deal with the “combined context” as it was labeled when the combine was defined. So in the first example, accessing the </a:t>
            </a:r>
            <a:r>
              <a:rPr lang="en-US" dirty="0" err="1" smtClean="0"/>
              <a:t>providerType</a:t>
            </a:r>
            <a:r>
              <a:rPr lang="en-US" dirty="0" smtClean="0"/>
              <a:t> attribute has to use E.E, instead of just E. We could allow implicit resolution, so the user could say </a:t>
            </a:r>
            <a:r>
              <a:rPr lang="en-US" dirty="0" err="1" smtClean="0"/>
              <a:t>E.providerType</a:t>
            </a:r>
            <a:r>
              <a:rPr lang="en-US" dirty="0" smtClean="0"/>
              <a:t>, but that would allow potentially ambiguous references.</a:t>
            </a:r>
          </a:p>
          <a:p>
            <a:endParaRPr lang="en-US" dirty="0"/>
          </a:p>
          <a:p>
            <a:r>
              <a:rPr lang="en-US" dirty="0" smtClean="0"/>
              <a:t>In addition, we would have to make it illegal semantically to introduce an alias that was already present in a “combined context”, and we would have no way to perform a “rename” to get over that issue, it would force the users to understand this notion and write the queries accordingly. It’s not insoluble, I’m just concerned that it’s very complicated.</a:t>
            </a:r>
            <a:endParaRPr lang="en-US" dirty="0"/>
          </a:p>
        </p:txBody>
      </p:sp>
    </p:spTree>
    <p:extLst>
      <p:ext uri="{BB962C8B-B14F-4D97-AF65-F5344CB8AC3E}">
        <p14:creationId xmlns:p14="http://schemas.microsoft.com/office/powerpoint/2010/main" val="313382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a:t>
            </a:r>
            <a:endParaRPr lang="en-US" dirty="0"/>
          </a:p>
        </p:txBody>
      </p:sp>
      <p:pic>
        <p:nvPicPr>
          <p:cNvPr id="4" name="Content Placeholder 3"/>
          <p:cNvPicPr>
            <a:picLocks noGrp="1" noChangeAspect="1"/>
          </p:cNvPicPr>
          <p:nvPr>
            <p:ph idx="1"/>
          </p:nvPr>
        </p:nvPicPr>
        <p:blipFill>
          <a:blip r:embed="rId2"/>
          <a:stretch>
            <a:fillRect/>
          </a:stretch>
        </p:blipFill>
        <p:spPr>
          <a:xfrm>
            <a:off x="628650" y="1690689"/>
            <a:ext cx="6287022" cy="1158837"/>
          </a:xfrm>
          <a:prstGeom prst="rect">
            <a:avLst/>
          </a:prstGeom>
        </p:spPr>
      </p:pic>
      <p:sp>
        <p:nvSpPr>
          <p:cNvPr id="5" name="TextBox 4"/>
          <p:cNvSpPr txBox="1"/>
          <p:nvPr/>
        </p:nvSpPr>
        <p:spPr>
          <a:xfrm>
            <a:off x="628650" y="3678865"/>
            <a:ext cx="7886700" cy="1477328"/>
          </a:xfrm>
          <a:prstGeom prst="rect">
            <a:avLst/>
          </a:prstGeom>
          <a:noFill/>
        </p:spPr>
        <p:txBody>
          <a:bodyPr wrap="square" rtlCol="0">
            <a:spAutoFit/>
          </a:bodyPr>
          <a:lstStyle/>
          <a:p>
            <a:r>
              <a:rPr lang="en-US" dirty="0" smtClean="0"/>
              <a:t>Allow an option “return” clause to be included in a query. This would allow the user to specify the names for each attribute.</a:t>
            </a:r>
          </a:p>
          <a:p>
            <a:endParaRPr lang="en-US" dirty="0"/>
          </a:p>
          <a:p>
            <a:r>
              <a:rPr lang="en-US" dirty="0" smtClean="0"/>
              <a:t>If the clause was omitted, we would default the attribute names to the aliases used in the query.</a:t>
            </a:r>
          </a:p>
        </p:txBody>
      </p:sp>
    </p:spTree>
    <p:extLst>
      <p:ext uri="{BB962C8B-B14F-4D97-AF65-F5344CB8AC3E}">
        <p14:creationId xmlns:p14="http://schemas.microsoft.com/office/powerpoint/2010/main" val="38831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 (cont.)</a:t>
            </a:r>
            <a:endParaRPr lang="en-US" dirty="0"/>
          </a:p>
        </p:txBody>
      </p:sp>
      <p:pic>
        <p:nvPicPr>
          <p:cNvPr id="4" name="Picture 3"/>
          <p:cNvPicPr>
            <a:picLocks noChangeAspect="1"/>
          </p:cNvPicPr>
          <p:nvPr/>
        </p:nvPicPr>
        <p:blipFill>
          <a:blip r:embed="rId2"/>
          <a:stretch>
            <a:fillRect/>
          </a:stretch>
        </p:blipFill>
        <p:spPr>
          <a:xfrm>
            <a:off x="628650" y="1690688"/>
            <a:ext cx="7926502" cy="967451"/>
          </a:xfrm>
          <a:prstGeom prst="rect">
            <a:avLst/>
          </a:prstGeom>
        </p:spPr>
      </p:pic>
      <p:sp>
        <p:nvSpPr>
          <p:cNvPr id="5" name="TextBox 4"/>
          <p:cNvSpPr txBox="1"/>
          <p:nvPr/>
        </p:nvSpPr>
        <p:spPr>
          <a:xfrm>
            <a:off x="628650" y="3487479"/>
            <a:ext cx="7994355" cy="923330"/>
          </a:xfrm>
          <a:prstGeom prst="rect">
            <a:avLst/>
          </a:prstGeom>
          <a:noFill/>
        </p:spPr>
        <p:txBody>
          <a:bodyPr wrap="square" rtlCol="0">
            <a:spAutoFit/>
          </a:bodyPr>
          <a:lstStyle/>
          <a:p>
            <a:r>
              <a:rPr lang="en-US" dirty="0" smtClean="0"/>
              <a:t>This would also allow a flattened result to be described as part of the query.</a:t>
            </a:r>
          </a:p>
          <a:p>
            <a:endParaRPr lang="en-US" dirty="0"/>
          </a:p>
          <a:p>
            <a:r>
              <a:rPr lang="en-US" dirty="0" smtClean="0"/>
              <a:t>Thoughts?</a:t>
            </a:r>
          </a:p>
        </p:txBody>
      </p:sp>
    </p:spTree>
    <p:extLst>
      <p:ext uri="{BB962C8B-B14F-4D97-AF65-F5344CB8AC3E}">
        <p14:creationId xmlns:p14="http://schemas.microsoft.com/office/powerpoint/2010/main" val="3933742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337</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With Operator</vt:lpstr>
      <vt:lpstr>Combine Operator</vt:lpstr>
      <vt:lpstr>Subsequent Filtering</vt:lpstr>
      <vt:lpstr>Potential Solution</vt:lpstr>
      <vt:lpstr>Potential Solution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 Operator</dc:title>
  <dc:creator>Bryn</dc:creator>
  <cp:lastModifiedBy>Bryn</cp:lastModifiedBy>
  <cp:revision>3</cp:revision>
  <dcterms:created xsi:type="dcterms:W3CDTF">2014-06-12T16:56:22Z</dcterms:created>
  <dcterms:modified xsi:type="dcterms:W3CDTF">2014-06-12T17:24:57Z</dcterms:modified>
</cp:coreProperties>
</file>