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8" r:id="rId2"/>
    <p:sldId id="541" r:id="rId3"/>
    <p:sldId id="544" r:id="rId4"/>
    <p:sldId id="574" r:id="rId5"/>
    <p:sldId id="542" r:id="rId6"/>
    <p:sldId id="550" r:id="rId7"/>
    <p:sldId id="552" r:id="rId8"/>
    <p:sldId id="531" r:id="rId9"/>
    <p:sldId id="553" r:id="rId10"/>
    <p:sldId id="554" r:id="rId11"/>
    <p:sldId id="558" r:id="rId12"/>
    <p:sldId id="572" r:id="rId13"/>
    <p:sldId id="559" r:id="rId14"/>
    <p:sldId id="561" r:id="rId15"/>
    <p:sldId id="562" r:id="rId16"/>
    <p:sldId id="563" r:id="rId17"/>
    <p:sldId id="564" r:id="rId18"/>
    <p:sldId id="567" r:id="rId19"/>
    <p:sldId id="568" r:id="rId20"/>
    <p:sldId id="569" r:id="rId21"/>
    <p:sldId id="570" r:id="rId22"/>
    <p:sldId id="571" r:id="rId23"/>
    <p:sldId id="573" r:id="rId24"/>
    <p:sldId id="575" r:id="rId25"/>
    <p:sldId id="32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rna Shanthi" initials="SS" lastIdx="1" clrIdx="0">
    <p:extLst>
      <p:ext uri="{19B8F6BF-5375-455C-9EA6-DF929625EA0E}">
        <p15:presenceInfo xmlns:p15="http://schemas.microsoft.com/office/powerpoint/2012/main" userId="87fbac202cd9c24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E9EA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9E515B-7AC2-4715-99E1-EE787AB1A657}" type="datetimeFigureOut">
              <a:rPr lang="en-IN" smtClean="0"/>
              <a:t>28-02-2024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FB6EA5-F3E3-4B32-98A4-8642B8C83A77}" type="slidenum">
              <a:rPr lang="en-IN" smtClean="0"/>
              <a:t>‹#›</a:t>
            </a:fld>
            <a:endParaRPr lang="en-IN"/>
          </a:p>
        </p:txBody>
      </p:sp>
    </p:spTree>
    <p:extLst>
      <p:ext uri="{BB962C8B-B14F-4D97-AF65-F5344CB8AC3E}">
        <p14:creationId xmlns:p14="http://schemas.microsoft.com/office/powerpoint/2010/main" val="344436778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3T08:21:04.470"/>
    </inkml:context>
    <inkml:brush xml:id="br0">
      <inkml:brushProperty name="width" value="0.05" units="cm"/>
      <inkml:brushProperty name="height" value="0.05" units="cm"/>
    </inkml:brush>
  </inkml:definitions>
  <inkml:trace contextRef="#ctx0" brushRef="#br0">102 1 1620 0 0,'0'0'12828'0'0,"0"0"-12735"0"0,3 0 0 0 0,-3 0 0 0 0,0 0 0 0 0,2 0 1 0 0,-2 0-1 0 0,0 0 0 0 0,3 0 0 0 0,-3 0 0 0 0,0 0 0 0 0,0 0 0 0 0,2 0 0 0 0,-2 0 0 0 0,0 0 0 0 0,3 0 1 0 0,-3 0-1 0 0,0 0 0 0 0,0 1 0 0 0,3-1 0 0 0,-3 0 0 0 0,0 0 0 0 0,0 0 0 0 0,2 1 0 0 0,-2-1 0 0 0,0 0 1 0 0,0 0-1 0 0,0 0 0 0 0,3 0 0 0 0,-3 0 0 0 0,0 0 0 0 0,0 1 0 0 0,0-1 0 0 0,0 0 0 0 0,0 0 1 0 0,0 1-1 0 0,0-1 0 0 0,2 0 0 0 0,-2 1 0 0 0,0-1 0 0 0,0 0 0 0 0,0 0 0 0 0,0 0 0 0 0,-23 5-2343 0 0,-49 5-9618 0 0,51-7 10878 0 0,13-3-1236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8D1A0-5383-48A1-9A52-7C70D778F3F1}" type="datetimeFigureOut">
              <a:rPr lang="en-IN" smtClean="0"/>
              <a:t>28-02-2024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0EE92-A8A2-4F82-BD83-6FB97D0F73F7}" type="slidenum">
              <a:rPr lang="en-IN" smtClean="0"/>
              <a:t>‹#›</a:t>
            </a:fld>
            <a:endParaRPr lang="en-IN"/>
          </a:p>
        </p:txBody>
      </p:sp>
    </p:spTree>
    <p:extLst>
      <p:ext uri="{BB962C8B-B14F-4D97-AF65-F5344CB8AC3E}">
        <p14:creationId xmlns:p14="http://schemas.microsoft.com/office/powerpoint/2010/main" val="2250319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IN" dirty="0"/>
          </a:p>
        </p:txBody>
      </p:sp>
      <p:pic>
        <p:nvPicPr>
          <p:cNvPr id="12" name="Picture 11"/>
          <p:cNvPicPr/>
          <p:nvPr userDrawn="1"/>
        </p:nvPicPr>
        <p:blipFill rotWithShape="1">
          <a:blip r:embed="rId2"/>
          <a:srcRect l="18766" t="22401" r="52571" b="60455"/>
          <a:stretch/>
        </p:blipFill>
        <p:spPr bwMode="auto">
          <a:xfrm>
            <a:off x="35496" y="20844"/>
            <a:ext cx="3069937" cy="1103900"/>
          </a:xfrm>
          <a:prstGeom prst="rect">
            <a:avLst/>
          </a:prstGeom>
          <a:ln>
            <a:noFill/>
          </a:ln>
          <a:extLst>
            <a:ext uri="{53640926-AAD7-44D8-BBD7-CCE9431645EC}">
              <a14:shadowObscured xmlns:a14="http://schemas.microsoft.com/office/drawing/2010/main"/>
            </a:ext>
          </a:extLst>
        </p:spPr>
      </p:pic>
      <p:pic>
        <p:nvPicPr>
          <p:cNvPr id="13" name="Picture 12"/>
          <p:cNvPicPr/>
          <p:nvPr userDrawn="1"/>
        </p:nvPicPr>
        <p:blipFill rotWithShape="1">
          <a:blip r:embed="rId3">
            <a:extLst>
              <a:ext uri="{28A0092B-C50C-407E-A947-70E740481C1C}">
                <a14:useLocalDpi xmlns:a14="http://schemas.microsoft.com/office/drawing/2010/main" val="0"/>
              </a:ext>
            </a:extLst>
          </a:blip>
          <a:srcRect l="9239" r="2804" b="6439"/>
          <a:stretch/>
        </p:blipFill>
        <p:spPr bwMode="auto">
          <a:xfrm>
            <a:off x="8100392" y="41687"/>
            <a:ext cx="1023620" cy="1155065"/>
          </a:xfrm>
          <a:prstGeom prst="rect">
            <a:avLst/>
          </a:prstGeom>
          <a:noFill/>
          <a:ln>
            <a:noFill/>
          </a:ln>
          <a:extLst>
            <a:ext uri="{53640926-AAD7-44D8-BBD7-CCE9431645EC}">
              <a14:shadowObscured xmlns:a14="http://schemas.microsoft.com/office/drawing/2010/main"/>
            </a:ext>
          </a:extLst>
        </p:spPr>
      </p:pic>
      <p:pic>
        <p:nvPicPr>
          <p:cNvPr id="15" name="Picture 14"/>
          <p:cNvPicPr/>
          <p:nvPr userDrawn="1"/>
        </p:nvPicPr>
        <p:blipFill rotWithShape="1">
          <a:blip r:embed="rId4"/>
          <a:srcRect l="34625" t="39773" r="53620" b="39545"/>
          <a:stretch/>
        </p:blipFill>
        <p:spPr bwMode="auto">
          <a:xfrm>
            <a:off x="2843808" y="5960075"/>
            <a:ext cx="672465" cy="665480"/>
          </a:xfrm>
          <a:prstGeom prst="rect">
            <a:avLst/>
          </a:prstGeom>
          <a:ln>
            <a:noFill/>
          </a:ln>
          <a:extLst>
            <a:ext uri="{53640926-AAD7-44D8-BBD7-CCE9431645EC}">
              <a14:shadowObscured xmlns:a14="http://schemas.microsoft.com/office/drawing/2010/main"/>
            </a:ext>
          </a:extLst>
        </p:spPr>
      </p:pic>
      <p:pic>
        <p:nvPicPr>
          <p:cNvPr id="16" name="Picture 15"/>
          <p:cNvPicPr/>
          <p:nvPr userDrawn="1"/>
        </p:nvPicPr>
        <p:blipFill rotWithShape="1">
          <a:blip r:embed="rId4"/>
          <a:srcRect l="12138" t="65227" r="73680" b="13409"/>
          <a:stretch/>
        </p:blipFill>
        <p:spPr bwMode="auto">
          <a:xfrm>
            <a:off x="4283968" y="5949280"/>
            <a:ext cx="634365" cy="570820"/>
          </a:xfrm>
          <a:prstGeom prst="rect">
            <a:avLst/>
          </a:prstGeom>
          <a:ln>
            <a:noFill/>
          </a:ln>
          <a:extLst>
            <a:ext uri="{53640926-AAD7-44D8-BBD7-CCE9431645EC}">
              <a14:shadowObscured xmlns:a14="http://schemas.microsoft.com/office/drawing/2010/main"/>
            </a:ext>
          </a:extLst>
        </p:spPr>
      </p:pic>
      <p:pic>
        <p:nvPicPr>
          <p:cNvPr id="17" name="Picture 16"/>
          <p:cNvPicPr/>
          <p:nvPr userDrawn="1"/>
        </p:nvPicPr>
        <p:blipFill rotWithShape="1">
          <a:blip r:embed="rId5"/>
          <a:srcRect l="54685" t="45454" r="32922" b="31137"/>
          <a:stretch/>
        </p:blipFill>
        <p:spPr bwMode="auto">
          <a:xfrm>
            <a:off x="5652120" y="5955595"/>
            <a:ext cx="565279" cy="657096"/>
          </a:xfrm>
          <a:prstGeom prst="rect">
            <a:avLst/>
          </a:prstGeom>
          <a:ln>
            <a:noFill/>
          </a:ln>
          <a:extLst>
            <a:ext uri="{53640926-AAD7-44D8-BBD7-CCE9431645EC}">
              <a14:shadowObscured xmlns:a14="http://schemas.microsoft.com/office/drawing/2010/main"/>
            </a:ext>
          </a:extLst>
        </p:spPr>
      </p:pic>
      <p:pic>
        <p:nvPicPr>
          <p:cNvPr id="18" name="Picture 17"/>
          <p:cNvPicPr/>
          <p:nvPr userDrawn="1"/>
        </p:nvPicPr>
        <p:blipFill rotWithShape="1">
          <a:blip r:embed="rId5"/>
          <a:srcRect l="11499" t="48864" r="72785" b="34546"/>
          <a:stretch/>
        </p:blipFill>
        <p:spPr bwMode="auto">
          <a:xfrm>
            <a:off x="6876256" y="5939566"/>
            <a:ext cx="899160" cy="594010"/>
          </a:xfrm>
          <a:prstGeom prst="rect">
            <a:avLst/>
          </a:prstGeom>
          <a:ln>
            <a:noFill/>
          </a:ln>
          <a:extLst>
            <a:ext uri="{53640926-AAD7-44D8-BBD7-CCE9431645EC}">
              <a14:shadowObscured xmlns:a14="http://schemas.microsoft.com/office/drawing/2010/main"/>
            </a:ext>
          </a:extLst>
        </p:spPr>
      </p:pic>
      <p:pic>
        <p:nvPicPr>
          <p:cNvPr id="20" name="Picture 19"/>
          <p:cNvPicPr/>
          <p:nvPr userDrawn="1"/>
        </p:nvPicPr>
        <p:blipFill rotWithShape="1">
          <a:blip r:embed="rId4"/>
          <a:srcRect l="34753" t="65456" r="54387" b="13181"/>
          <a:stretch/>
        </p:blipFill>
        <p:spPr bwMode="auto">
          <a:xfrm>
            <a:off x="1475656" y="5949280"/>
            <a:ext cx="621665" cy="687070"/>
          </a:xfrm>
          <a:prstGeom prst="rect">
            <a:avLst/>
          </a:prstGeom>
          <a:ln>
            <a:noFill/>
          </a:ln>
          <a:extLst>
            <a:ext uri="{53640926-AAD7-44D8-BBD7-CCE9431645EC}">
              <a14:shadowObscured xmlns:a14="http://schemas.microsoft.com/office/drawing/2010/main"/>
            </a:ext>
          </a:extLst>
        </p:spPr>
      </p:pic>
      <p:cxnSp>
        <p:nvCxnSpPr>
          <p:cNvPr id="21" name="Straight Connector 20"/>
          <p:cNvCxnSpPr/>
          <p:nvPr userDrawn="1"/>
        </p:nvCxnSpPr>
        <p:spPr>
          <a:xfrm>
            <a:off x="107504" y="5939566"/>
            <a:ext cx="89289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9198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Slide Number Placeholder 3"/>
          <p:cNvSpPr txBox="1">
            <a:spLocks/>
          </p:cNvSpPr>
          <p:nvPr userDrawn="1"/>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81EB60B-ED58-4A11-9102-E27A5F85883E}" type="slidenum">
              <a:rPr lang="en-IN" smtClean="0"/>
              <a:pPr/>
              <a:t>‹#›</a:t>
            </a:fld>
            <a:endParaRPr lang="en-IN"/>
          </a:p>
        </p:txBody>
      </p:sp>
      <p:sp>
        <p:nvSpPr>
          <p:cNvPr id="17" name="Rounded Rectangle 10"/>
          <p:cNvSpPr/>
          <p:nvPr userDrawn="1"/>
        </p:nvSpPr>
        <p:spPr>
          <a:xfrm>
            <a:off x="107504" y="116632"/>
            <a:ext cx="8928992" cy="6624736"/>
          </a:xfrm>
          <a:custGeom>
            <a:avLst/>
            <a:gdLst>
              <a:gd name="connsiteX0" fmla="*/ 0 w 8352928"/>
              <a:gd name="connsiteY0" fmla="*/ 876115 h 5256584"/>
              <a:gd name="connsiteX1" fmla="*/ 876115 w 8352928"/>
              <a:gd name="connsiteY1" fmla="*/ 0 h 5256584"/>
              <a:gd name="connsiteX2" fmla="*/ 7476813 w 8352928"/>
              <a:gd name="connsiteY2" fmla="*/ 0 h 5256584"/>
              <a:gd name="connsiteX3" fmla="*/ 8352928 w 8352928"/>
              <a:gd name="connsiteY3" fmla="*/ 876115 h 5256584"/>
              <a:gd name="connsiteX4" fmla="*/ 8352928 w 8352928"/>
              <a:gd name="connsiteY4" fmla="*/ 4380469 h 5256584"/>
              <a:gd name="connsiteX5" fmla="*/ 7476813 w 8352928"/>
              <a:gd name="connsiteY5" fmla="*/ 5256584 h 5256584"/>
              <a:gd name="connsiteX6" fmla="*/ 876115 w 8352928"/>
              <a:gd name="connsiteY6" fmla="*/ 5256584 h 5256584"/>
              <a:gd name="connsiteX7" fmla="*/ 0 w 8352928"/>
              <a:gd name="connsiteY7" fmla="*/ 4380469 h 5256584"/>
              <a:gd name="connsiteX8" fmla="*/ 0 w 8352928"/>
              <a:gd name="connsiteY8" fmla="*/ 876115 h 5256584"/>
              <a:gd name="connsiteX0" fmla="*/ 0 w 8352928"/>
              <a:gd name="connsiteY0" fmla="*/ 876115 h 5269837"/>
              <a:gd name="connsiteX1" fmla="*/ 876115 w 8352928"/>
              <a:gd name="connsiteY1" fmla="*/ 0 h 5269837"/>
              <a:gd name="connsiteX2" fmla="*/ 7476813 w 8352928"/>
              <a:gd name="connsiteY2" fmla="*/ 0 h 5269837"/>
              <a:gd name="connsiteX3" fmla="*/ 8352928 w 8352928"/>
              <a:gd name="connsiteY3" fmla="*/ 876115 h 5269837"/>
              <a:gd name="connsiteX4" fmla="*/ 8352928 w 8352928"/>
              <a:gd name="connsiteY4" fmla="*/ 4380469 h 5269837"/>
              <a:gd name="connsiteX5" fmla="*/ 7476813 w 8352928"/>
              <a:gd name="connsiteY5" fmla="*/ 5256584 h 5269837"/>
              <a:gd name="connsiteX6" fmla="*/ 544810 w 8352928"/>
              <a:gd name="connsiteY6" fmla="*/ 5269837 h 5269837"/>
              <a:gd name="connsiteX7" fmla="*/ 0 w 8352928"/>
              <a:gd name="connsiteY7" fmla="*/ 4380469 h 5269837"/>
              <a:gd name="connsiteX8" fmla="*/ 0 w 8352928"/>
              <a:gd name="connsiteY8" fmla="*/ 876115 h 5269837"/>
              <a:gd name="connsiteX0" fmla="*/ 429 w 8353357"/>
              <a:gd name="connsiteY0" fmla="*/ 889367 h 5283089"/>
              <a:gd name="connsiteX1" fmla="*/ 452474 w 8353357"/>
              <a:gd name="connsiteY1" fmla="*/ 0 h 5283089"/>
              <a:gd name="connsiteX2" fmla="*/ 7477242 w 8353357"/>
              <a:gd name="connsiteY2" fmla="*/ 13252 h 5283089"/>
              <a:gd name="connsiteX3" fmla="*/ 8353357 w 8353357"/>
              <a:gd name="connsiteY3" fmla="*/ 889367 h 5283089"/>
              <a:gd name="connsiteX4" fmla="*/ 8353357 w 8353357"/>
              <a:gd name="connsiteY4" fmla="*/ 4393721 h 5283089"/>
              <a:gd name="connsiteX5" fmla="*/ 7477242 w 8353357"/>
              <a:gd name="connsiteY5" fmla="*/ 5269836 h 5283089"/>
              <a:gd name="connsiteX6" fmla="*/ 545239 w 8353357"/>
              <a:gd name="connsiteY6" fmla="*/ 5283089 h 5283089"/>
              <a:gd name="connsiteX7" fmla="*/ 429 w 8353357"/>
              <a:gd name="connsiteY7" fmla="*/ 4393721 h 5283089"/>
              <a:gd name="connsiteX8" fmla="*/ 429 w 8353357"/>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477242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914564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951 w 8363596"/>
              <a:gd name="connsiteY0" fmla="*/ 889367 h 5269836"/>
              <a:gd name="connsiteX1" fmla="*/ 456996 w 8363596"/>
              <a:gd name="connsiteY1" fmla="*/ 0 h 5269836"/>
              <a:gd name="connsiteX2" fmla="*/ 7958843 w 8363596"/>
              <a:gd name="connsiteY2" fmla="*/ 26504 h 5269836"/>
              <a:gd name="connsiteX3" fmla="*/ 8357879 w 8363596"/>
              <a:gd name="connsiteY3" fmla="*/ 889367 h 5269836"/>
              <a:gd name="connsiteX4" fmla="*/ 8357879 w 8363596"/>
              <a:gd name="connsiteY4" fmla="*/ 4393721 h 5269836"/>
              <a:gd name="connsiteX5" fmla="*/ 7919086 w 8363596"/>
              <a:gd name="connsiteY5" fmla="*/ 5269836 h 5269836"/>
              <a:gd name="connsiteX6" fmla="*/ 408743 w 8363596"/>
              <a:gd name="connsiteY6" fmla="*/ 5258217 h 5269836"/>
              <a:gd name="connsiteX7" fmla="*/ 4951 w 8363596"/>
              <a:gd name="connsiteY7" fmla="*/ 4393721 h 5269836"/>
              <a:gd name="connsiteX8" fmla="*/ 4951 w 8363596"/>
              <a:gd name="connsiteY8" fmla="*/ 889367 h 526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3596" h="5269836">
                <a:moveTo>
                  <a:pt x="4951" y="889367"/>
                </a:moveTo>
                <a:cubicBezTo>
                  <a:pt x="4951" y="405502"/>
                  <a:pt x="-26869" y="0"/>
                  <a:pt x="456996" y="0"/>
                </a:cubicBezTo>
                <a:lnTo>
                  <a:pt x="7958843" y="26504"/>
                </a:lnTo>
                <a:cubicBezTo>
                  <a:pt x="8442708" y="26504"/>
                  <a:pt x="8357879" y="405502"/>
                  <a:pt x="8357879" y="889367"/>
                </a:cubicBezTo>
                <a:lnTo>
                  <a:pt x="8357879" y="4393721"/>
                </a:lnTo>
                <a:cubicBezTo>
                  <a:pt x="8357879" y="4877586"/>
                  <a:pt x="8402951" y="5269836"/>
                  <a:pt x="7919086" y="5269836"/>
                </a:cubicBezTo>
                <a:lnTo>
                  <a:pt x="408743" y="5258217"/>
                </a:lnTo>
                <a:cubicBezTo>
                  <a:pt x="-75122" y="5258217"/>
                  <a:pt x="4951" y="4877586"/>
                  <a:pt x="4951" y="4393721"/>
                </a:cubicBezTo>
                <a:lnTo>
                  <a:pt x="4951" y="88936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Picture 17"/>
          <p:cNvPicPr/>
          <p:nvPr userDrawn="1"/>
        </p:nvPicPr>
        <p:blipFill rotWithShape="1">
          <a:blip r:embed="rId2"/>
          <a:srcRect l="34753" t="65456" r="54387" b="13181"/>
          <a:stretch/>
        </p:blipFill>
        <p:spPr bwMode="auto">
          <a:xfrm>
            <a:off x="2843808" y="5949280"/>
            <a:ext cx="621665" cy="687070"/>
          </a:xfrm>
          <a:prstGeom prst="rect">
            <a:avLst/>
          </a:prstGeom>
          <a:ln>
            <a:noFill/>
          </a:ln>
          <a:extLst>
            <a:ext uri="{53640926-AAD7-44D8-BBD7-CCE9431645EC}">
              <a14:shadowObscured xmlns:a14="http://schemas.microsoft.com/office/drawing/2010/main"/>
            </a:ext>
          </a:extLst>
        </p:spPr>
      </p:pic>
      <p:pic>
        <p:nvPicPr>
          <p:cNvPr id="19" name="Picture 18"/>
          <p:cNvPicPr/>
          <p:nvPr userDrawn="1"/>
        </p:nvPicPr>
        <p:blipFill rotWithShape="1">
          <a:blip r:embed="rId2"/>
          <a:srcRect l="34625" t="39773" r="53620" b="39545"/>
          <a:stretch/>
        </p:blipFill>
        <p:spPr bwMode="auto">
          <a:xfrm>
            <a:off x="3779912" y="5949280"/>
            <a:ext cx="672465" cy="665480"/>
          </a:xfrm>
          <a:prstGeom prst="rect">
            <a:avLst/>
          </a:prstGeom>
          <a:ln>
            <a:noFill/>
          </a:ln>
          <a:extLst>
            <a:ext uri="{53640926-AAD7-44D8-BBD7-CCE9431645EC}">
              <a14:shadowObscured xmlns:a14="http://schemas.microsoft.com/office/drawing/2010/main"/>
            </a:ext>
          </a:extLst>
        </p:spPr>
      </p:pic>
      <p:pic>
        <p:nvPicPr>
          <p:cNvPr id="20" name="Picture 19"/>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21" name="Picture 20"/>
          <p:cNvPicPr/>
          <p:nvPr userDrawn="1"/>
        </p:nvPicPr>
        <p:blipFill rotWithShape="1">
          <a:blip r:embed="rId3"/>
          <a:srcRect l="54685" t="45454" r="32922" b="31137"/>
          <a:stretch/>
        </p:blipFill>
        <p:spPr bwMode="auto">
          <a:xfrm>
            <a:off x="5573502" y="5940256"/>
            <a:ext cx="565279" cy="657096"/>
          </a:xfrm>
          <a:prstGeom prst="rect">
            <a:avLst/>
          </a:prstGeom>
          <a:ln>
            <a:noFill/>
          </a:ln>
          <a:extLst>
            <a:ext uri="{53640926-AAD7-44D8-BBD7-CCE9431645EC}">
              <a14:shadowObscured xmlns:a14="http://schemas.microsoft.com/office/drawing/2010/main"/>
            </a:ext>
          </a:extLst>
        </p:spPr>
      </p:pic>
      <p:pic>
        <p:nvPicPr>
          <p:cNvPr id="22" name="Picture 21"/>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23" name="Rectangle 22"/>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cxnSp>
        <p:nvCxnSpPr>
          <p:cNvPr id="24" name="Straight Connector 23"/>
          <p:cNvCxnSpPr/>
          <p:nvPr userDrawn="1"/>
        </p:nvCxnSpPr>
        <p:spPr>
          <a:xfrm>
            <a:off x="107504" y="5939566"/>
            <a:ext cx="89289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605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6" name="Rounded Rectangle 10"/>
          <p:cNvSpPr/>
          <p:nvPr userDrawn="1"/>
        </p:nvSpPr>
        <p:spPr>
          <a:xfrm>
            <a:off x="107504" y="116632"/>
            <a:ext cx="8928992" cy="6624736"/>
          </a:xfrm>
          <a:custGeom>
            <a:avLst/>
            <a:gdLst>
              <a:gd name="connsiteX0" fmla="*/ 0 w 8352928"/>
              <a:gd name="connsiteY0" fmla="*/ 876115 h 5256584"/>
              <a:gd name="connsiteX1" fmla="*/ 876115 w 8352928"/>
              <a:gd name="connsiteY1" fmla="*/ 0 h 5256584"/>
              <a:gd name="connsiteX2" fmla="*/ 7476813 w 8352928"/>
              <a:gd name="connsiteY2" fmla="*/ 0 h 5256584"/>
              <a:gd name="connsiteX3" fmla="*/ 8352928 w 8352928"/>
              <a:gd name="connsiteY3" fmla="*/ 876115 h 5256584"/>
              <a:gd name="connsiteX4" fmla="*/ 8352928 w 8352928"/>
              <a:gd name="connsiteY4" fmla="*/ 4380469 h 5256584"/>
              <a:gd name="connsiteX5" fmla="*/ 7476813 w 8352928"/>
              <a:gd name="connsiteY5" fmla="*/ 5256584 h 5256584"/>
              <a:gd name="connsiteX6" fmla="*/ 876115 w 8352928"/>
              <a:gd name="connsiteY6" fmla="*/ 5256584 h 5256584"/>
              <a:gd name="connsiteX7" fmla="*/ 0 w 8352928"/>
              <a:gd name="connsiteY7" fmla="*/ 4380469 h 5256584"/>
              <a:gd name="connsiteX8" fmla="*/ 0 w 8352928"/>
              <a:gd name="connsiteY8" fmla="*/ 876115 h 5256584"/>
              <a:gd name="connsiteX0" fmla="*/ 0 w 8352928"/>
              <a:gd name="connsiteY0" fmla="*/ 876115 h 5269837"/>
              <a:gd name="connsiteX1" fmla="*/ 876115 w 8352928"/>
              <a:gd name="connsiteY1" fmla="*/ 0 h 5269837"/>
              <a:gd name="connsiteX2" fmla="*/ 7476813 w 8352928"/>
              <a:gd name="connsiteY2" fmla="*/ 0 h 5269837"/>
              <a:gd name="connsiteX3" fmla="*/ 8352928 w 8352928"/>
              <a:gd name="connsiteY3" fmla="*/ 876115 h 5269837"/>
              <a:gd name="connsiteX4" fmla="*/ 8352928 w 8352928"/>
              <a:gd name="connsiteY4" fmla="*/ 4380469 h 5269837"/>
              <a:gd name="connsiteX5" fmla="*/ 7476813 w 8352928"/>
              <a:gd name="connsiteY5" fmla="*/ 5256584 h 5269837"/>
              <a:gd name="connsiteX6" fmla="*/ 544810 w 8352928"/>
              <a:gd name="connsiteY6" fmla="*/ 5269837 h 5269837"/>
              <a:gd name="connsiteX7" fmla="*/ 0 w 8352928"/>
              <a:gd name="connsiteY7" fmla="*/ 4380469 h 5269837"/>
              <a:gd name="connsiteX8" fmla="*/ 0 w 8352928"/>
              <a:gd name="connsiteY8" fmla="*/ 876115 h 5269837"/>
              <a:gd name="connsiteX0" fmla="*/ 429 w 8353357"/>
              <a:gd name="connsiteY0" fmla="*/ 889367 h 5283089"/>
              <a:gd name="connsiteX1" fmla="*/ 452474 w 8353357"/>
              <a:gd name="connsiteY1" fmla="*/ 0 h 5283089"/>
              <a:gd name="connsiteX2" fmla="*/ 7477242 w 8353357"/>
              <a:gd name="connsiteY2" fmla="*/ 13252 h 5283089"/>
              <a:gd name="connsiteX3" fmla="*/ 8353357 w 8353357"/>
              <a:gd name="connsiteY3" fmla="*/ 889367 h 5283089"/>
              <a:gd name="connsiteX4" fmla="*/ 8353357 w 8353357"/>
              <a:gd name="connsiteY4" fmla="*/ 4393721 h 5283089"/>
              <a:gd name="connsiteX5" fmla="*/ 7477242 w 8353357"/>
              <a:gd name="connsiteY5" fmla="*/ 5269836 h 5283089"/>
              <a:gd name="connsiteX6" fmla="*/ 545239 w 8353357"/>
              <a:gd name="connsiteY6" fmla="*/ 5283089 h 5283089"/>
              <a:gd name="connsiteX7" fmla="*/ 429 w 8353357"/>
              <a:gd name="connsiteY7" fmla="*/ 4393721 h 5283089"/>
              <a:gd name="connsiteX8" fmla="*/ 429 w 8353357"/>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477242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914564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951 w 8363596"/>
              <a:gd name="connsiteY0" fmla="*/ 889367 h 5269836"/>
              <a:gd name="connsiteX1" fmla="*/ 456996 w 8363596"/>
              <a:gd name="connsiteY1" fmla="*/ 0 h 5269836"/>
              <a:gd name="connsiteX2" fmla="*/ 7958843 w 8363596"/>
              <a:gd name="connsiteY2" fmla="*/ 26504 h 5269836"/>
              <a:gd name="connsiteX3" fmla="*/ 8357879 w 8363596"/>
              <a:gd name="connsiteY3" fmla="*/ 889367 h 5269836"/>
              <a:gd name="connsiteX4" fmla="*/ 8357879 w 8363596"/>
              <a:gd name="connsiteY4" fmla="*/ 4393721 h 5269836"/>
              <a:gd name="connsiteX5" fmla="*/ 7919086 w 8363596"/>
              <a:gd name="connsiteY5" fmla="*/ 5269836 h 5269836"/>
              <a:gd name="connsiteX6" fmla="*/ 408743 w 8363596"/>
              <a:gd name="connsiteY6" fmla="*/ 5258217 h 5269836"/>
              <a:gd name="connsiteX7" fmla="*/ 4951 w 8363596"/>
              <a:gd name="connsiteY7" fmla="*/ 4393721 h 5269836"/>
              <a:gd name="connsiteX8" fmla="*/ 4951 w 8363596"/>
              <a:gd name="connsiteY8" fmla="*/ 889367 h 526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3596" h="5269836">
                <a:moveTo>
                  <a:pt x="4951" y="889367"/>
                </a:moveTo>
                <a:cubicBezTo>
                  <a:pt x="4951" y="405502"/>
                  <a:pt x="-26869" y="0"/>
                  <a:pt x="456996" y="0"/>
                </a:cubicBezTo>
                <a:lnTo>
                  <a:pt x="7958843" y="26504"/>
                </a:lnTo>
                <a:cubicBezTo>
                  <a:pt x="8442708" y="26504"/>
                  <a:pt x="8357879" y="405502"/>
                  <a:pt x="8357879" y="889367"/>
                </a:cubicBezTo>
                <a:lnTo>
                  <a:pt x="8357879" y="4393721"/>
                </a:lnTo>
                <a:cubicBezTo>
                  <a:pt x="8357879" y="4877586"/>
                  <a:pt x="8402951" y="5269836"/>
                  <a:pt x="7919086" y="5269836"/>
                </a:cubicBezTo>
                <a:lnTo>
                  <a:pt x="408743" y="5258217"/>
                </a:lnTo>
                <a:cubicBezTo>
                  <a:pt x="-75122" y="5258217"/>
                  <a:pt x="4951" y="4877586"/>
                  <a:pt x="4951" y="4393721"/>
                </a:cubicBezTo>
                <a:lnTo>
                  <a:pt x="4951" y="88936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p:nvPr userDrawn="1"/>
        </p:nvPicPr>
        <p:blipFill rotWithShape="1">
          <a:blip r:embed="rId2"/>
          <a:srcRect l="34753" t="65456" r="54387" b="13181"/>
          <a:stretch/>
        </p:blipFill>
        <p:spPr bwMode="auto">
          <a:xfrm>
            <a:off x="2843808" y="5949280"/>
            <a:ext cx="621665" cy="687070"/>
          </a:xfrm>
          <a:prstGeom prst="rect">
            <a:avLst/>
          </a:prstGeom>
          <a:ln>
            <a:noFill/>
          </a:ln>
          <a:extLst>
            <a:ext uri="{53640926-AAD7-44D8-BBD7-CCE9431645EC}">
              <a14:shadowObscured xmlns:a14="http://schemas.microsoft.com/office/drawing/2010/main"/>
            </a:ext>
          </a:extLst>
        </p:spPr>
      </p:pic>
      <p:pic>
        <p:nvPicPr>
          <p:cNvPr id="8" name="Picture 7"/>
          <p:cNvPicPr/>
          <p:nvPr userDrawn="1"/>
        </p:nvPicPr>
        <p:blipFill rotWithShape="1">
          <a:blip r:embed="rId2"/>
          <a:srcRect l="34625" t="39773" r="53620" b="39545"/>
          <a:stretch/>
        </p:blipFill>
        <p:spPr bwMode="auto">
          <a:xfrm>
            <a:off x="3779912" y="5949280"/>
            <a:ext cx="672465" cy="665480"/>
          </a:xfrm>
          <a:prstGeom prst="rect">
            <a:avLst/>
          </a:prstGeom>
          <a:ln>
            <a:noFill/>
          </a:ln>
          <a:extLst>
            <a:ext uri="{53640926-AAD7-44D8-BBD7-CCE9431645EC}">
              <a14:shadowObscured xmlns:a14="http://schemas.microsoft.com/office/drawing/2010/main"/>
            </a:ext>
          </a:extLst>
        </p:spPr>
      </p:pic>
      <p:pic>
        <p:nvPicPr>
          <p:cNvPr id="9" name="Picture 8"/>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10" name="Picture 9"/>
          <p:cNvPicPr/>
          <p:nvPr userDrawn="1"/>
        </p:nvPicPr>
        <p:blipFill rotWithShape="1">
          <a:blip r:embed="rId3"/>
          <a:srcRect l="54685" t="45454" r="32922" b="31137"/>
          <a:stretch/>
        </p:blipFill>
        <p:spPr bwMode="auto">
          <a:xfrm>
            <a:off x="5573502" y="5940256"/>
            <a:ext cx="565279" cy="657096"/>
          </a:xfrm>
          <a:prstGeom prst="rect">
            <a:avLst/>
          </a:prstGeom>
          <a:ln>
            <a:noFill/>
          </a:ln>
          <a:extLst>
            <a:ext uri="{53640926-AAD7-44D8-BBD7-CCE9431645EC}">
              <a14:shadowObscured xmlns:a14="http://schemas.microsoft.com/office/drawing/2010/main"/>
            </a:ext>
          </a:extLst>
        </p:spPr>
      </p:pic>
      <p:pic>
        <p:nvPicPr>
          <p:cNvPr id="11" name="Picture 10"/>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12" name="Rectangle 11"/>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cxnSp>
        <p:nvCxnSpPr>
          <p:cNvPr id="13" name="Straight Connector 12"/>
          <p:cNvCxnSpPr/>
          <p:nvPr userDrawn="1"/>
        </p:nvCxnSpPr>
        <p:spPr>
          <a:xfrm>
            <a:off x="107504" y="5939566"/>
            <a:ext cx="89289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282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p:cNvPicPr/>
          <p:nvPr userDrawn="1"/>
        </p:nvPicPr>
        <p:blipFill rotWithShape="1">
          <a:blip r:embed="rId2"/>
          <a:srcRect l="34753" t="65456" r="54387" b="13181"/>
          <a:stretch/>
        </p:blipFill>
        <p:spPr bwMode="auto">
          <a:xfrm>
            <a:off x="2843808" y="5949280"/>
            <a:ext cx="621665" cy="687070"/>
          </a:xfrm>
          <a:prstGeom prst="rect">
            <a:avLst/>
          </a:prstGeom>
          <a:ln>
            <a:noFill/>
          </a:ln>
          <a:extLst>
            <a:ext uri="{53640926-AAD7-44D8-BBD7-CCE9431645EC}">
              <a14:shadowObscured xmlns:a14="http://schemas.microsoft.com/office/drawing/2010/main"/>
            </a:ext>
          </a:extLst>
        </p:spPr>
      </p:pic>
      <p:pic>
        <p:nvPicPr>
          <p:cNvPr id="7" name="Picture 6"/>
          <p:cNvPicPr/>
          <p:nvPr userDrawn="1"/>
        </p:nvPicPr>
        <p:blipFill rotWithShape="1">
          <a:blip r:embed="rId2"/>
          <a:srcRect l="34625" t="39773" r="53620" b="39545"/>
          <a:stretch/>
        </p:blipFill>
        <p:spPr bwMode="auto">
          <a:xfrm>
            <a:off x="3779912" y="5949280"/>
            <a:ext cx="672465" cy="665480"/>
          </a:xfrm>
          <a:prstGeom prst="rect">
            <a:avLst/>
          </a:prstGeom>
          <a:ln>
            <a:noFill/>
          </a:ln>
          <a:extLst>
            <a:ext uri="{53640926-AAD7-44D8-BBD7-CCE9431645EC}">
              <a14:shadowObscured xmlns:a14="http://schemas.microsoft.com/office/drawing/2010/main"/>
            </a:ext>
          </a:extLst>
        </p:spPr>
      </p:pic>
      <p:pic>
        <p:nvPicPr>
          <p:cNvPr id="8" name="Picture 7"/>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9" name="Picture 8"/>
          <p:cNvPicPr/>
          <p:nvPr userDrawn="1"/>
        </p:nvPicPr>
        <p:blipFill rotWithShape="1">
          <a:blip r:embed="rId3"/>
          <a:srcRect l="54685" t="45454" r="32922" b="31137"/>
          <a:stretch/>
        </p:blipFill>
        <p:spPr bwMode="auto">
          <a:xfrm>
            <a:off x="5573502" y="5940256"/>
            <a:ext cx="565279" cy="657096"/>
          </a:xfrm>
          <a:prstGeom prst="rect">
            <a:avLst/>
          </a:prstGeom>
          <a:ln>
            <a:noFill/>
          </a:ln>
          <a:extLst>
            <a:ext uri="{53640926-AAD7-44D8-BBD7-CCE9431645EC}">
              <a14:shadowObscured xmlns:a14="http://schemas.microsoft.com/office/drawing/2010/main"/>
            </a:ext>
          </a:extLst>
        </p:spPr>
      </p:pic>
      <p:pic>
        <p:nvPicPr>
          <p:cNvPr id="10" name="Picture 9"/>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11" name="Rectangle 10"/>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sp>
        <p:nvSpPr>
          <p:cNvPr id="13" name="Rounded Rectangle 10"/>
          <p:cNvSpPr/>
          <p:nvPr userDrawn="1"/>
        </p:nvSpPr>
        <p:spPr>
          <a:xfrm>
            <a:off x="107504" y="116632"/>
            <a:ext cx="8928992" cy="6624736"/>
          </a:xfrm>
          <a:custGeom>
            <a:avLst/>
            <a:gdLst>
              <a:gd name="connsiteX0" fmla="*/ 0 w 8352928"/>
              <a:gd name="connsiteY0" fmla="*/ 876115 h 5256584"/>
              <a:gd name="connsiteX1" fmla="*/ 876115 w 8352928"/>
              <a:gd name="connsiteY1" fmla="*/ 0 h 5256584"/>
              <a:gd name="connsiteX2" fmla="*/ 7476813 w 8352928"/>
              <a:gd name="connsiteY2" fmla="*/ 0 h 5256584"/>
              <a:gd name="connsiteX3" fmla="*/ 8352928 w 8352928"/>
              <a:gd name="connsiteY3" fmla="*/ 876115 h 5256584"/>
              <a:gd name="connsiteX4" fmla="*/ 8352928 w 8352928"/>
              <a:gd name="connsiteY4" fmla="*/ 4380469 h 5256584"/>
              <a:gd name="connsiteX5" fmla="*/ 7476813 w 8352928"/>
              <a:gd name="connsiteY5" fmla="*/ 5256584 h 5256584"/>
              <a:gd name="connsiteX6" fmla="*/ 876115 w 8352928"/>
              <a:gd name="connsiteY6" fmla="*/ 5256584 h 5256584"/>
              <a:gd name="connsiteX7" fmla="*/ 0 w 8352928"/>
              <a:gd name="connsiteY7" fmla="*/ 4380469 h 5256584"/>
              <a:gd name="connsiteX8" fmla="*/ 0 w 8352928"/>
              <a:gd name="connsiteY8" fmla="*/ 876115 h 5256584"/>
              <a:gd name="connsiteX0" fmla="*/ 0 w 8352928"/>
              <a:gd name="connsiteY0" fmla="*/ 876115 h 5269837"/>
              <a:gd name="connsiteX1" fmla="*/ 876115 w 8352928"/>
              <a:gd name="connsiteY1" fmla="*/ 0 h 5269837"/>
              <a:gd name="connsiteX2" fmla="*/ 7476813 w 8352928"/>
              <a:gd name="connsiteY2" fmla="*/ 0 h 5269837"/>
              <a:gd name="connsiteX3" fmla="*/ 8352928 w 8352928"/>
              <a:gd name="connsiteY3" fmla="*/ 876115 h 5269837"/>
              <a:gd name="connsiteX4" fmla="*/ 8352928 w 8352928"/>
              <a:gd name="connsiteY4" fmla="*/ 4380469 h 5269837"/>
              <a:gd name="connsiteX5" fmla="*/ 7476813 w 8352928"/>
              <a:gd name="connsiteY5" fmla="*/ 5256584 h 5269837"/>
              <a:gd name="connsiteX6" fmla="*/ 544810 w 8352928"/>
              <a:gd name="connsiteY6" fmla="*/ 5269837 h 5269837"/>
              <a:gd name="connsiteX7" fmla="*/ 0 w 8352928"/>
              <a:gd name="connsiteY7" fmla="*/ 4380469 h 5269837"/>
              <a:gd name="connsiteX8" fmla="*/ 0 w 8352928"/>
              <a:gd name="connsiteY8" fmla="*/ 876115 h 5269837"/>
              <a:gd name="connsiteX0" fmla="*/ 429 w 8353357"/>
              <a:gd name="connsiteY0" fmla="*/ 889367 h 5283089"/>
              <a:gd name="connsiteX1" fmla="*/ 452474 w 8353357"/>
              <a:gd name="connsiteY1" fmla="*/ 0 h 5283089"/>
              <a:gd name="connsiteX2" fmla="*/ 7477242 w 8353357"/>
              <a:gd name="connsiteY2" fmla="*/ 13252 h 5283089"/>
              <a:gd name="connsiteX3" fmla="*/ 8353357 w 8353357"/>
              <a:gd name="connsiteY3" fmla="*/ 889367 h 5283089"/>
              <a:gd name="connsiteX4" fmla="*/ 8353357 w 8353357"/>
              <a:gd name="connsiteY4" fmla="*/ 4393721 h 5283089"/>
              <a:gd name="connsiteX5" fmla="*/ 7477242 w 8353357"/>
              <a:gd name="connsiteY5" fmla="*/ 5269836 h 5283089"/>
              <a:gd name="connsiteX6" fmla="*/ 545239 w 8353357"/>
              <a:gd name="connsiteY6" fmla="*/ 5283089 h 5283089"/>
              <a:gd name="connsiteX7" fmla="*/ 429 w 8353357"/>
              <a:gd name="connsiteY7" fmla="*/ 4393721 h 5283089"/>
              <a:gd name="connsiteX8" fmla="*/ 429 w 8353357"/>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477242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914564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951 w 8363596"/>
              <a:gd name="connsiteY0" fmla="*/ 889367 h 5269836"/>
              <a:gd name="connsiteX1" fmla="*/ 456996 w 8363596"/>
              <a:gd name="connsiteY1" fmla="*/ 0 h 5269836"/>
              <a:gd name="connsiteX2" fmla="*/ 7958843 w 8363596"/>
              <a:gd name="connsiteY2" fmla="*/ 26504 h 5269836"/>
              <a:gd name="connsiteX3" fmla="*/ 8357879 w 8363596"/>
              <a:gd name="connsiteY3" fmla="*/ 889367 h 5269836"/>
              <a:gd name="connsiteX4" fmla="*/ 8357879 w 8363596"/>
              <a:gd name="connsiteY4" fmla="*/ 4393721 h 5269836"/>
              <a:gd name="connsiteX5" fmla="*/ 7919086 w 8363596"/>
              <a:gd name="connsiteY5" fmla="*/ 5269836 h 5269836"/>
              <a:gd name="connsiteX6" fmla="*/ 408743 w 8363596"/>
              <a:gd name="connsiteY6" fmla="*/ 5258217 h 5269836"/>
              <a:gd name="connsiteX7" fmla="*/ 4951 w 8363596"/>
              <a:gd name="connsiteY7" fmla="*/ 4393721 h 5269836"/>
              <a:gd name="connsiteX8" fmla="*/ 4951 w 8363596"/>
              <a:gd name="connsiteY8" fmla="*/ 889367 h 526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3596" h="5269836">
                <a:moveTo>
                  <a:pt x="4951" y="889367"/>
                </a:moveTo>
                <a:cubicBezTo>
                  <a:pt x="4951" y="405502"/>
                  <a:pt x="-26869" y="0"/>
                  <a:pt x="456996" y="0"/>
                </a:cubicBezTo>
                <a:lnTo>
                  <a:pt x="7958843" y="26504"/>
                </a:lnTo>
                <a:cubicBezTo>
                  <a:pt x="8442708" y="26504"/>
                  <a:pt x="8357879" y="405502"/>
                  <a:pt x="8357879" y="889367"/>
                </a:cubicBezTo>
                <a:lnTo>
                  <a:pt x="8357879" y="4393721"/>
                </a:lnTo>
                <a:cubicBezTo>
                  <a:pt x="8357879" y="4877586"/>
                  <a:pt x="8402951" y="5269836"/>
                  <a:pt x="7919086" y="5269836"/>
                </a:cubicBezTo>
                <a:lnTo>
                  <a:pt x="408743" y="5258217"/>
                </a:lnTo>
                <a:cubicBezTo>
                  <a:pt x="-75122" y="5258217"/>
                  <a:pt x="4951" y="4877586"/>
                  <a:pt x="4951" y="4393721"/>
                </a:cubicBezTo>
                <a:lnTo>
                  <a:pt x="4951" y="88936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userDrawn="1"/>
        </p:nvCxnSpPr>
        <p:spPr>
          <a:xfrm>
            <a:off x="107504" y="5939566"/>
            <a:ext cx="8928992"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userDrawn="1"/>
        </p:nvSpPr>
        <p:spPr>
          <a:xfrm>
            <a:off x="467544" y="404664"/>
            <a:ext cx="8208912" cy="830997"/>
          </a:xfrm>
          <a:prstGeom prst="rect">
            <a:avLst/>
          </a:prstGeom>
          <a:noFill/>
        </p:spPr>
        <p:txBody>
          <a:bodyPr wrap="square" rtlCol="0">
            <a:spAutoFit/>
          </a:bodyPr>
          <a:lstStyle/>
          <a:p>
            <a:pPr algn="ctr"/>
            <a:r>
              <a:rPr lang="en-IN" sz="4800" b="1" dirty="0">
                <a:solidFill>
                  <a:srgbClr val="002060"/>
                </a:solidFill>
              </a:rPr>
              <a:t>ABOUT REC</a:t>
            </a:r>
          </a:p>
        </p:txBody>
      </p:sp>
      <p:sp>
        <p:nvSpPr>
          <p:cNvPr id="19" name="TextBox 18"/>
          <p:cNvSpPr txBox="1"/>
          <p:nvPr userDrawn="1"/>
        </p:nvSpPr>
        <p:spPr>
          <a:xfrm>
            <a:off x="334368" y="1264137"/>
            <a:ext cx="8496944" cy="4462760"/>
          </a:xfrm>
          <a:prstGeom prst="rect">
            <a:avLst/>
          </a:prstGeom>
          <a:noFill/>
        </p:spPr>
        <p:txBody>
          <a:bodyPr wrap="square" rtlCol="0">
            <a:spAutoFit/>
          </a:bodyPr>
          <a:lstStyle/>
          <a:p>
            <a:pPr marL="285750" indent="-285750" algn="just">
              <a:spcBef>
                <a:spcPts val="500"/>
              </a:spcBef>
              <a:buFont typeface="Arial" panose="020B0604020202020204" pitchFamily="34" charset="0"/>
              <a:buChar char="•"/>
            </a:pPr>
            <a:r>
              <a:rPr lang="en-IN" sz="1850" dirty="0">
                <a:solidFill>
                  <a:srgbClr val="0070C0"/>
                </a:solidFill>
                <a:latin typeface="Times New Roman" panose="02020603050405020304" pitchFamily="18" charset="0"/>
                <a:cs typeface="Times New Roman" panose="02020603050405020304" pitchFamily="18" charset="0"/>
              </a:rPr>
              <a:t>Rajalakshmi Engineering College, an autonomous institution affiliated to Anna University, Chennai, was established in the year 1997 under the aegis of Rajalakshmi Educational Trust whose members have had consummate experience in the fields of education and industry.</a:t>
            </a:r>
          </a:p>
          <a:p>
            <a:pPr marL="285750" indent="-285750" algn="just">
              <a:spcBef>
                <a:spcPts val="500"/>
              </a:spcBef>
              <a:buFont typeface="Arial" panose="020B0604020202020204" pitchFamily="34" charset="0"/>
              <a:buChar char="•"/>
            </a:pPr>
            <a:r>
              <a:rPr lang="en-IN" sz="1850" dirty="0">
                <a:solidFill>
                  <a:srgbClr val="0070C0"/>
                </a:solidFill>
                <a:latin typeface="Times New Roman" panose="02020603050405020304" pitchFamily="18" charset="0"/>
                <a:cs typeface="Times New Roman" panose="02020603050405020304" pitchFamily="18" charset="0"/>
              </a:rPr>
              <a:t>The College has grown from strength to strength in the last 25 years and progressing towards Excellence in Engineering Education, Research and Development.</a:t>
            </a:r>
          </a:p>
          <a:p>
            <a:pPr marL="285750" indent="-285750" algn="just">
              <a:spcBef>
                <a:spcPts val="500"/>
              </a:spcBef>
              <a:buFont typeface="Arial" panose="020B0604020202020204" pitchFamily="34" charset="0"/>
              <a:buChar char="•"/>
            </a:pPr>
            <a:r>
              <a:rPr lang="en-IN" sz="1850" dirty="0">
                <a:solidFill>
                  <a:srgbClr val="0070C0"/>
                </a:solidFill>
                <a:latin typeface="Times New Roman" panose="02020603050405020304" pitchFamily="18" charset="0"/>
                <a:cs typeface="Times New Roman" panose="02020603050405020304" pitchFamily="18" charset="0"/>
              </a:rPr>
              <a:t> The College presently offers 18 Under Graduate and 9 Post Graduate programmes including MBA program, with an annual intake of 2070 students.</a:t>
            </a:r>
          </a:p>
          <a:p>
            <a:pPr marL="285750" indent="-285750" algn="just">
              <a:spcBef>
                <a:spcPts val="500"/>
              </a:spcBef>
              <a:buFont typeface="Arial" panose="020B0604020202020204" pitchFamily="34" charset="0"/>
              <a:buChar char="•"/>
            </a:pPr>
            <a:r>
              <a:rPr lang="en-IN" sz="1850" dirty="0">
                <a:solidFill>
                  <a:srgbClr val="0070C0"/>
                </a:solidFill>
                <a:latin typeface="Times New Roman" panose="02020603050405020304" pitchFamily="18" charset="0"/>
                <a:cs typeface="Times New Roman" panose="02020603050405020304" pitchFamily="18" charset="0"/>
              </a:rPr>
              <a:t>The College is approved by AICTE and  affiliated to Anna University, Chennai</a:t>
            </a:r>
          </a:p>
          <a:p>
            <a:pPr marL="285750" indent="-285750" algn="just">
              <a:spcBef>
                <a:spcPts val="500"/>
              </a:spcBef>
              <a:buFont typeface="Arial" panose="020B0604020202020204" pitchFamily="34" charset="0"/>
              <a:buChar char="•"/>
            </a:pPr>
            <a:r>
              <a:rPr lang="en-IN" sz="1850" dirty="0">
                <a:solidFill>
                  <a:srgbClr val="0070C0"/>
                </a:solidFill>
                <a:latin typeface="Times New Roman" panose="02020603050405020304" pitchFamily="18" charset="0"/>
                <a:cs typeface="Times New Roman" panose="02020603050405020304" pitchFamily="18" charset="0"/>
              </a:rPr>
              <a:t>10 of our departments are recognized as Research Centres of Anna University to conduct Ph.D. and M.S. (By Research) programmes</a:t>
            </a:r>
          </a:p>
          <a:p>
            <a:pPr marL="285750" indent="-285750" algn="just">
              <a:spcBef>
                <a:spcPts val="500"/>
              </a:spcBef>
              <a:buFont typeface="Arial" panose="020B0604020202020204" pitchFamily="34" charset="0"/>
              <a:buChar char="•"/>
            </a:pPr>
            <a:r>
              <a:rPr lang="en-IN" sz="1850" dirty="0">
                <a:solidFill>
                  <a:srgbClr val="0070C0"/>
                </a:solidFill>
                <a:latin typeface="Times New Roman" panose="02020603050405020304" pitchFamily="18" charset="0"/>
                <a:cs typeface="Times New Roman" panose="02020603050405020304" pitchFamily="18" charset="0"/>
              </a:rPr>
              <a:t>The College is accredited by the National Assessment and Accreditation Council (NAAC) with 'A++' Grade in 3</a:t>
            </a:r>
            <a:r>
              <a:rPr lang="en-IN" sz="1850" baseline="30000" dirty="0">
                <a:solidFill>
                  <a:srgbClr val="0070C0"/>
                </a:solidFill>
                <a:latin typeface="Times New Roman" panose="02020603050405020304" pitchFamily="18" charset="0"/>
                <a:cs typeface="Times New Roman" panose="02020603050405020304" pitchFamily="18" charset="0"/>
              </a:rPr>
              <a:t>rd</a:t>
            </a:r>
            <a:r>
              <a:rPr lang="en-IN" sz="1850" dirty="0">
                <a:solidFill>
                  <a:srgbClr val="0070C0"/>
                </a:solidFill>
                <a:latin typeface="Times New Roman" panose="02020603050405020304" pitchFamily="18" charset="0"/>
                <a:cs typeface="Times New Roman" panose="02020603050405020304" pitchFamily="18" charset="0"/>
              </a:rPr>
              <a:t> Cycle ( April 2023.)</a:t>
            </a:r>
          </a:p>
          <a:p>
            <a:pPr marL="285750" indent="-285750" algn="just">
              <a:spcBef>
                <a:spcPts val="500"/>
              </a:spcBef>
              <a:buFont typeface="Arial" panose="020B0604020202020204" pitchFamily="34" charset="0"/>
              <a:buChar char="•"/>
            </a:pPr>
            <a:r>
              <a:rPr lang="en-IN" sz="1850" dirty="0">
                <a:solidFill>
                  <a:srgbClr val="0070C0"/>
                </a:solidFill>
                <a:latin typeface="Times New Roman" panose="02020603050405020304" pitchFamily="18" charset="0"/>
                <a:cs typeface="Times New Roman" panose="02020603050405020304" pitchFamily="18" charset="0"/>
              </a:rPr>
              <a:t>The college has also secured 12(b) status from UGC.</a:t>
            </a:r>
          </a:p>
        </p:txBody>
      </p:sp>
    </p:spTree>
    <p:extLst>
      <p:ext uri="{BB962C8B-B14F-4D97-AF65-F5344CB8AC3E}">
        <p14:creationId xmlns:p14="http://schemas.microsoft.com/office/powerpoint/2010/main" val="964598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4" name="Rounded Rectangle 10"/>
          <p:cNvSpPr/>
          <p:nvPr userDrawn="1"/>
        </p:nvSpPr>
        <p:spPr>
          <a:xfrm>
            <a:off x="107504" y="116632"/>
            <a:ext cx="8928992" cy="6624736"/>
          </a:xfrm>
          <a:custGeom>
            <a:avLst/>
            <a:gdLst>
              <a:gd name="connsiteX0" fmla="*/ 0 w 8352928"/>
              <a:gd name="connsiteY0" fmla="*/ 876115 h 5256584"/>
              <a:gd name="connsiteX1" fmla="*/ 876115 w 8352928"/>
              <a:gd name="connsiteY1" fmla="*/ 0 h 5256584"/>
              <a:gd name="connsiteX2" fmla="*/ 7476813 w 8352928"/>
              <a:gd name="connsiteY2" fmla="*/ 0 h 5256584"/>
              <a:gd name="connsiteX3" fmla="*/ 8352928 w 8352928"/>
              <a:gd name="connsiteY3" fmla="*/ 876115 h 5256584"/>
              <a:gd name="connsiteX4" fmla="*/ 8352928 w 8352928"/>
              <a:gd name="connsiteY4" fmla="*/ 4380469 h 5256584"/>
              <a:gd name="connsiteX5" fmla="*/ 7476813 w 8352928"/>
              <a:gd name="connsiteY5" fmla="*/ 5256584 h 5256584"/>
              <a:gd name="connsiteX6" fmla="*/ 876115 w 8352928"/>
              <a:gd name="connsiteY6" fmla="*/ 5256584 h 5256584"/>
              <a:gd name="connsiteX7" fmla="*/ 0 w 8352928"/>
              <a:gd name="connsiteY7" fmla="*/ 4380469 h 5256584"/>
              <a:gd name="connsiteX8" fmla="*/ 0 w 8352928"/>
              <a:gd name="connsiteY8" fmla="*/ 876115 h 5256584"/>
              <a:gd name="connsiteX0" fmla="*/ 0 w 8352928"/>
              <a:gd name="connsiteY0" fmla="*/ 876115 h 5269837"/>
              <a:gd name="connsiteX1" fmla="*/ 876115 w 8352928"/>
              <a:gd name="connsiteY1" fmla="*/ 0 h 5269837"/>
              <a:gd name="connsiteX2" fmla="*/ 7476813 w 8352928"/>
              <a:gd name="connsiteY2" fmla="*/ 0 h 5269837"/>
              <a:gd name="connsiteX3" fmla="*/ 8352928 w 8352928"/>
              <a:gd name="connsiteY3" fmla="*/ 876115 h 5269837"/>
              <a:gd name="connsiteX4" fmla="*/ 8352928 w 8352928"/>
              <a:gd name="connsiteY4" fmla="*/ 4380469 h 5269837"/>
              <a:gd name="connsiteX5" fmla="*/ 7476813 w 8352928"/>
              <a:gd name="connsiteY5" fmla="*/ 5256584 h 5269837"/>
              <a:gd name="connsiteX6" fmla="*/ 544810 w 8352928"/>
              <a:gd name="connsiteY6" fmla="*/ 5269837 h 5269837"/>
              <a:gd name="connsiteX7" fmla="*/ 0 w 8352928"/>
              <a:gd name="connsiteY7" fmla="*/ 4380469 h 5269837"/>
              <a:gd name="connsiteX8" fmla="*/ 0 w 8352928"/>
              <a:gd name="connsiteY8" fmla="*/ 876115 h 5269837"/>
              <a:gd name="connsiteX0" fmla="*/ 429 w 8353357"/>
              <a:gd name="connsiteY0" fmla="*/ 889367 h 5283089"/>
              <a:gd name="connsiteX1" fmla="*/ 452474 w 8353357"/>
              <a:gd name="connsiteY1" fmla="*/ 0 h 5283089"/>
              <a:gd name="connsiteX2" fmla="*/ 7477242 w 8353357"/>
              <a:gd name="connsiteY2" fmla="*/ 13252 h 5283089"/>
              <a:gd name="connsiteX3" fmla="*/ 8353357 w 8353357"/>
              <a:gd name="connsiteY3" fmla="*/ 889367 h 5283089"/>
              <a:gd name="connsiteX4" fmla="*/ 8353357 w 8353357"/>
              <a:gd name="connsiteY4" fmla="*/ 4393721 h 5283089"/>
              <a:gd name="connsiteX5" fmla="*/ 7477242 w 8353357"/>
              <a:gd name="connsiteY5" fmla="*/ 5269836 h 5283089"/>
              <a:gd name="connsiteX6" fmla="*/ 545239 w 8353357"/>
              <a:gd name="connsiteY6" fmla="*/ 5283089 h 5283089"/>
              <a:gd name="connsiteX7" fmla="*/ 429 w 8353357"/>
              <a:gd name="connsiteY7" fmla="*/ 4393721 h 5283089"/>
              <a:gd name="connsiteX8" fmla="*/ 429 w 8353357"/>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477242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914564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951 w 8363596"/>
              <a:gd name="connsiteY0" fmla="*/ 889367 h 5269836"/>
              <a:gd name="connsiteX1" fmla="*/ 456996 w 8363596"/>
              <a:gd name="connsiteY1" fmla="*/ 0 h 5269836"/>
              <a:gd name="connsiteX2" fmla="*/ 7958843 w 8363596"/>
              <a:gd name="connsiteY2" fmla="*/ 26504 h 5269836"/>
              <a:gd name="connsiteX3" fmla="*/ 8357879 w 8363596"/>
              <a:gd name="connsiteY3" fmla="*/ 889367 h 5269836"/>
              <a:gd name="connsiteX4" fmla="*/ 8357879 w 8363596"/>
              <a:gd name="connsiteY4" fmla="*/ 4393721 h 5269836"/>
              <a:gd name="connsiteX5" fmla="*/ 7919086 w 8363596"/>
              <a:gd name="connsiteY5" fmla="*/ 5269836 h 5269836"/>
              <a:gd name="connsiteX6" fmla="*/ 408743 w 8363596"/>
              <a:gd name="connsiteY6" fmla="*/ 5258217 h 5269836"/>
              <a:gd name="connsiteX7" fmla="*/ 4951 w 8363596"/>
              <a:gd name="connsiteY7" fmla="*/ 4393721 h 5269836"/>
              <a:gd name="connsiteX8" fmla="*/ 4951 w 8363596"/>
              <a:gd name="connsiteY8" fmla="*/ 889367 h 526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3596" h="5269836">
                <a:moveTo>
                  <a:pt x="4951" y="889367"/>
                </a:moveTo>
                <a:cubicBezTo>
                  <a:pt x="4951" y="405502"/>
                  <a:pt x="-26869" y="0"/>
                  <a:pt x="456996" y="0"/>
                </a:cubicBezTo>
                <a:lnTo>
                  <a:pt x="7958843" y="26504"/>
                </a:lnTo>
                <a:cubicBezTo>
                  <a:pt x="8442708" y="26504"/>
                  <a:pt x="8357879" y="405502"/>
                  <a:pt x="8357879" y="889367"/>
                </a:cubicBezTo>
                <a:lnTo>
                  <a:pt x="8357879" y="4393721"/>
                </a:lnTo>
                <a:cubicBezTo>
                  <a:pt x="8357879" y="4877586"/>
                  <a:pt x="8402951" y="5269836"/>
                  <a:pt x="7919086" y="5269836"/>
                </a:cubicBezTo>
                <a:lnTo>
                  <a:pt x="408743" y="5258217"/>
                </a:lnTo>
                <a:cubicBezTo>
                  <a:pt x="-75122" y="5258217"/>
                  <a:pt x="4951" y="4877586"/>
                  <a:pt x="4951" y="4393721"/>
                </a:cubicBezTo>
                <a:lnTo>
                  <a:pt x="4951" y="88936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18" name="Picture 17"/>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19" name="Rectangle 18"/>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pic>
        <p:nvPicPr>
          <p:cNvPr id="20" name="Picture 19"/>
          <p:cNvPicPr/>
          <p:nvPr userDrawn="1"/>
        </p:nvPicPr>
        <p:blipFill rotWithShape="1">
          <a:blip r:embed="rId2"/>
          <a:srcRect l="34753" t="65456" r="54387" b="13181"/>
          <a:stretch/>
        </p:blipFill>
        <p:spPr bwMode="auto">
          <a:xfrm>
            <a:off x="2843808" y="5949280"/>
            <a:ext cx="621665" cy="687070"/>
          </a:xfrm>
          <a:prstGeom prst="rect">
            <a:avLst/>
          </a:prstGeom>
          <a:ln>
            <a:noFill/>
          </a:ln>
          <a:extLst>
            <a:ext uri="{53640926-AAD7-44D8-BBD7-CCE9431645EC}">
              <a14:shadowObscured xmlns:a14="http://schemas.microsoft.com/office/drawing/2010/main"/>
            </a:ext>
          </a:extLst>
        </p:spPr>
      </p:pic>
      <p:pic>
        <p:nvPicPr>
          <p:cNvPr id="21" name="Picture 20"/>
          <p:cNvPicPr/>
          <p:nvPr userDrawn="1"/>
        </p:nvPicPr>
        <p:blipFill rotWithShape="1">
          <a:blip r:embed="rId2"/>
          <a:srcRect l="34625" t="39773" r="53620" b="39545"/>
          <a:stretch/>
        </p:blipFill>
        <p:spPr bwMode="auto">
          <a:xfrm>
            <a:off x="3779912" y="5949280"/>
            <a:ext cx="672465" cy="665480"/>
          </a:xfrm>
          <a:prstGeom prst="rect">
            <a:avLst/>
          </a:prstGeom>
          <a:ln>
            <a:noFill/>
          </a:ln>
          <a:extLst>
            <a:ext uri="{53640926-AAD7-44D8-BBD7-CCE9431645EC}">
              <a14:shadowObscured xmlns:a14="http://schemas.microsoft.com/office/drawing/2010/main"/>
            </a:ext>
          </a:extLst>
        </p:spPr>
      </p:pic>
      <p:pic>
        <p:nvPicPr>
          <p:cNvPr id="22" name="Picture 21"/>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23" name="Picture 22"/>
          <p:cNvPicPr/>
          <p:nvPr userDrawn="1"/>
        </p:nvPicPr>
        <p:blipFill rotWithShape="1">
          <a:blip r:embed="rId3"/>
          <a:srcRect l="54685" t="45454" r="32922" b="31137"/>
          <a:stretch/>
        </p:blipFill>
        <p:spPr bwMode="auto">
          <a:xfrm>
            <a:off x="5573502" y="5940256"/>
            <a:ext cx="565279" cy="657096"/>
          </a:xfrm>
          <a:prstGeom prst="rect">
            <a:avLst/>
          </a:prstGeom>
          <a:ln>
            <a:noFill/>
          </a:ln>
          <a:extLst>
            <a:ext uri="{53640926-AAD7-44D8-BBD7-CCE9431645EC}">
              <a14:shadowObscured xmlns:a14="http://schemas.microsoft.com/office/drawing/2010/main"/>
            </a:ext>
          </a:extLst>
        </p:spPr>
      </p:pic>
      <p:pic>
        <p:nvPicPr>
          <p:cNvPr id="24" name="Picture 23"/>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25" name="Rectangle 24"/>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cxnSp>
        <p:nvCxnSpPr>
          <p:cNvPr id="26" name="Straight Connector 25"/>
          <p:cNvCxnSpPr/>
          <p:nvPr userDrawn="1"/>
        </p:nvCxnSpPr>
        <p:spPr>
          <a:xfrm>
            <a:off x="107504" y="5939566"/>
            <a:ext cx="8928992"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userDrawn="1"/>
        </p:nvSpPr>
        <p:spPr>
          <a:xfrm>
            <a:off x="107504" y="332656"/>
            <a:ext cx="9036496" cy="784830"/>
          </a:xfrm>
          <a:prstGeom prst="rect">
            <a:avLst/>
          </a:prstGeom>
          <a:noFill/>
        </p:spPr>
        <p:txBody>
          <a:bodyPr wrap="square" rtlCol="0">
            <a:spAutoFit/>
          </a:bodyPr>
          <a:lstStyle/>
          <a:p>
            <a:pPr algn="ctr"/>
            <a:r>
              <a:rPr lang="en-IN" sz="4500" b="1" dirty="0">
                <a:solidFill>
                  <a:srgbClr val="002060"/>
                </a:solidFill>
              </a:rPr>
              <a:t>Computer Science and Engineering</a:t>
            </a:r>
          </a:p>
        </p:txBody>
      </p:sp>
    </p:spTree>
    <p:extLst>
      <p:ext uri="{BB962C8B-B14F-4D97-AF65-F5344CB8AC3E}">
        <p14:creationId xmlns:p14="http://schemas.microsoft.com/office/powerpoint/2010/main" val="576545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4" name="Rounded Rectangle 10"/>
          <p:cNvSpPr/>
          <p:nvPr userDrawn="1"/>
        </p:nvSpPr>
        <p:spPr>
          <a:xfrm>
            <a:off x="107504" y="116632"/>
            <a:ext cx="8928992" cy="6624736"/>
          </a:xfrm>
          <a:custGeom>
            <a:avLst/>
            <a:gdLst>
              <a:gd name="connsiteX0" fmla="*/ 0 w 8352928"/>
              <a:gd name="connsiteY0" fmla="*/ 876115 h 5256584"/>
              <a:gd name="connsiteX1" fmla="*/ 876115 w 8352928"/>
              <a:gd name="connsiteY1" fmla="*/ 0 h 5256584"/>
              <a:gd name="connsiteX2" fmla="*/ 7476813 w 8352928"/>
              <a:gd name="connsiteY2" fmla="*/ 0 h 5256584"/>
              <a:gd name="connsiteX3" fmla="*/ 8352928 w 8352928"/>
              <a:gd name="connsiteY3" fmla="*/ 876115 h 5256584"/>
              <a:gd name="connsiteX4" fmla="*/ 8352928 w 8352928"/>
              <a:gd name="connsiteY4" fmla="*/ 4380469 h 5256584"/>
              <a:gd name="connsiteX5" fmla="*/ 7476813 w 8352928"/>
              <a:gd name="connsiteY5" fmla="*/ 5256584 h 5256584"/>
              <a:gd name="connsiteX6" fmla="*/ 876115 w 8352928"/>
              <a:gd name="connsiteY6" fmla="*/ 5256584 h 5256584"/>
              <a:gd name="connsiteX7" fmla="*/ 0 w 8352928"/>
              <a:gd name="connsiteY7" fmla="*/ 4380469 h 5256584"/>
              <a:gd name="connsiteX8" fmla="*/ 0 w 8352928"/>
              <a:gd name="connsiteY8" fmla="*/ 876115 h 5256584"/>
              <a:gd name="connsiteX0" fmla="*/ 0 w 8352928"/>
              <a:gd name="connsiteY0" fmla="*/ 876115 h 5269837"/>
              <a:gd name="connsiteX1" fmla="*/ 876115 w 8352928"/>
              <a:gd name="connsiteY1" fmla="*/ 0 h 5269837"/>
              <a:gd name="connsiteX2" fmla="*/ 7476813 w 8352928"/>
              <a:gd name="connsiteY2" fmla="*/ 0 h 5269837"/>
              <a:gd name="connsiteX3" fmla="*/ 8352928 w 8352928"/>
              <a:gd name="connsiteY3" fmla="*/ 876115 h 5269837"/>
              <a:gd name="connsiteX4" fmla="*/ 8352928 w 8352928"/>
              <a:gd name="connsiteY4" fmla="*/ 4380469 h 5269837"/>
              <a:gd name="connsiteX5" fmla="*/ 7476813 w 8352928"/>
              <a:gd name="connsiteY5" fmla="*/ 5256584 h 5269837"/>
              <a:gd name="connsiteX6" fmla="*/ 544810 w 8352928"/>
              <a:gd name="connsiteY6" fmla="*/ 5269837 h 5269837"/>
              <a:gd name="connsiteX7" fmla="*/ 0 w 8352928"/>
              <a:gd name="connsiteY7" fmla="*/ 4380469 h 5269837"/>
              <a:gd name="connsiteX8" fmla="*/ 0 w 8352928"/>
              <a:gd name="connsiteY8" fmla="*/ 876115 h 5269837"/>
              <a:gd name="connsiteX0" fmla="*/ 429 w 8353357"/>
              <a:gd name="connsiteY0" fmla="*/ 889367 h 5283089"/>
              <a:gd name="connsiteX1" fmla="*/ 452474 w 8353357"/>
              <a:gd name="connsiteY1" fmla="*/ 0 h 5283089"/>
              <a:gd name="connsiteX2" fmla="*/ 7477242 w 8353357"/>
              <a:gd name="connsiteY2" fmla="*/ 13252 h 5283089"/>
              <a:gd name="connsiteX3" fmla="*/ 8353357 w 8353357"/>
              <a:gd name="connsiteY3" fmla="*/ 889367 h 5283089"/>
              <a:gd name="connsiteX4" fmla="*/ 8353357 w 8353357"/>
              <a:gd name="connsiteY4" fmla="*/ 4393721 h 5283089"/>
              <a:gd name="connsiteX5" fmla="*/ 7477242 w 8353357"/>
              <a:gd name="connsiteY5" fmla="*/ 5269836 h 5283089"/>
              <a:gd name="connsiteX6" fmla="*/ 545239 w 8353357"/>
              <a:gd name="connsiteY6" fmla="*/ 5283089 h 5283089"/>
              <a:gd name="connsiteX7" fmla="*/ 429 w 8353357"/>
              <a:gd name="connsiteY7" fmla="*/ 4393721 h 5283089"/>
              <a:gd name="connsiteX8" fmla="*/ 429 w 8353357"/>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477242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914564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951 w 8363596"/>
              <a:gd name="connsiteY0" fmla="*/ 889367 h 5269836"/>
              <a:gd name="connsiteX1" fmla="*/ 456996 w 8363596"/>
              <a:gd name="connsiteY1" fmla="*/ 0 h 5269836"/>
              <a:gd name="connsiteX2" fmla="*/ 7958843 w 8363596"/>
              <a:gd name="connsiteY2" fmla="*/ 26504 h 5269836"/>
              <a:gd name="connsiteX3" fmla="*/ 8357879 w 8363596"/>
              <a:gd name="connsiteY3" fmla="*/ 889367 h 5269836"/>
              <a:gd name="connsiteX4" fmla="*/ 8357879 w 8363596"/>
              <a:gd name="connsiteY4" fmla="*/ 4393721 h 5269836"/>
              <a:gd name="connsiteX5" fmla="*/ 7919086 w 8363596"/>
              <a:gd name="connsiteY5" fmla="*/ 5269836 h 5269836"/>
              <a:gd name="connsiteX6" fmla="*/ 408743 w 8363596"/>
              <a:gd name="connsiteY6" fmla="*/ 5258217 h 5269836"/>
              <a:gd name="connsiteX7" fmla="*/ 4951 w 8363596"/>
              <a:gd name="connsiteY7" fmla="*/ 4393721 h 5269836"/>
              <a:gd name="connsiteX8" fmla="*/ 4951 w 8363596"/>
              <a:gd name="connsiteY8" fmla="*/ 889367 h 526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3596" h="5269836">
                <a:moveTo>
                  <a:pt x="4951" y="889367"/>
                </a:moveTo>
                <a:cubicBezTo>
                  <a:pt x="4951" y="405502"/>
                  <a:pt x="-26869" y="0"/>
                  <a:pt x="456996" y="0"/>
                </a:cubicBezTo>
                <a:lnTo>
                  <a:pt x="7958843" y="26504"/>
                </a:lnTo>
                <a:cubicBezTo>
                  <a:pt x="8442708" y="26504"/>
                  <a:pt x="8357879" y="405502"/>
                  <a:pt x="8357879" y="889367"/>
                </a:cubicBezTo>
                <a:lnTo>
                  <a:pt x="8357879" y="4393721"/>
                </a:lnTo>
                <a:cubicBezTo>
                  <a:pt x="8357879" y="4877586"/>
                  <a:pt x="8402951" y="5269836"/>
                  <a:pt x="7919086" y="5269836"/>
                </a:cubicBezTo>
                <a:lnTo>
                  <a:pt x="408743" y="5258217"/>
                </a:lnTo>
                <a:cubicBezTo>
                  <a:pt x="-75122" y="5258217"/>
                  <a:pt x="4951" y="4877586"/>
                  <a:pt x="4951" y="4393721"/>
                </a:cubicBezTo>
                <a:lnTo>
                  <a:pt x="4951" y="88936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18" name="Picture 17"/>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19" name="Rectangle 18"/>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pic>
        <p:nvPicPr>
          <p:cNvPr id="20" name="Picture 19"/>
          <p:cNvPicPr/>
          <p:nvPr userDrawn="1"/>
        </p:nvPicPr>
        <p:blipFill rotWithShape="1">
          <a:blip r:embed="rId2"/>
          <a:srcRect l="34753" t="65456" r="54387" b="13181"/>
          <a:stretch/>
        </p:blipFill>
        <p:spPr bwMode="auto">
          <a:xfrm>
            <a:off x="2843808" y="5949280"/>
            <a:ext cx="621665" cy="687070"/>
          </a:xfrm>
          <a:prstGeom prst="rect">
            <a:avLst/>
          </a:prstGeom>
          <a:ln>
            <a:noFill/>
          </a:ln>
          <a:extLst>
            <a:ext uri="{53640926-AAD7-44D8-BBD7-CCE9431645EC}">
              <a14:shadowObscured xmlns:a14="http://schemas.microsoft.com/office/drawing/2010/main"/>
            </a:ext>
          </a:extLst>
        </p:spPr>
      </p:pic>
      <p:pic>
        <p:nvPicPr>
          <p:cNvPr id="21" name="Picture 20"/>
          <p:cNvPicPr/>
          <p:nvPr userDrawn="1"/>
        </p:nvPicPr>
        <p:blipFill rotWithShape="1">
          <a:blip r:embed="rId2"/>
          <a:srcRect l="34625" t="39773" r="53620" b="39545"/>
          <a:stretch/>
        </p:blipFill>
        <p:spPr bwMode="auto">
          <a:xfrm>
            <a:off x="3779912" y="5949280"/>
            <a:ext cx="672465" cy="665480"/>
          </a:xfrm>
          <a:prstGeom prst="rect">
            <a:avLst/>
          </a:prstGeom>
          <a:ln>
            <a:noFill/>
          </a:ln>
          <a:extLst>
            <a:ext uri="{53640926-AAD7-44D8-BBD7-CCE9431645EC}">
              <a14:shadowObscured xmlns:a14="http://schemas.microsoft.com/office/drawing/2010/main"/>
            </a:ext>
          </a:extLst>
        </p:spPr>
      </p:pic>
      <p:pic>
        <p:nvPicPr>
          <p:cNvPr id="22" name="Picture 21"/>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23" name="Picture 22"/>
          <p:cNvPicPr/>
          <p:nvPr userDrawn="1"/>
        </p:nvPicPr>
        <p:blipFill rotWithShape="1">
          <a:blip r:embed="rId3"/>
          <a:srcRect l="54685" t="45454" r="32922" b="31137"/>
          <a:stretch/>
        </p:blipFill>
        <p:spPr bwMode="auto">
          <a:xfrm>
            <a:off x="5573502" y="5940256"/>
            <a:ext cx="565279" cy="657096"/>
          </a:xfrm>
          <a:prstGeom prst="rect">
            <a:avLst/>
          </a:prstGeom>
          <a:ln>
            <a:noFill/>
          </a:ln>
          <a:extLst>
            <a:ext uri="{53640926-AAD7-44D8-BBD7-CCE9431645EC}">
              <a14:shadowObscured xmlns:a14="http://schemas.microsoft.com/office/drawing/2010/main"/>
            </a:ext>
          </a:extLst>
        </p:spPr>
      </p:pic>
      <p:pic>
        <p:nvPicPr>
          <p:cNvPr id="24" name="Picture 23"/>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25" name="Rectangle 24"/>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cxnSp>
        <p:nvCxnSpPr>
          <p:cNvPr id="26" name="Straight Connector 25"/>
          <p:cNvCxnSpPr/>
          <p:nvPr userDrawn="1"/>
        </p:nvCxnSpPr>
        <p:spPr>
          <a:xfrm>
            <a:off x="107504" y="5939566"/>
            <a:ext cx="8928992"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userDrawn="1"/>
        </p:nvSpPr>
        <p:spPr>
          <a:xfrm>
            <a:off x="326480" y="332656"/>
            <a:ext cx="8568952" cy="830997"/>
          </a:xfrm>
          <a:prstGeom prst="rect">
            <a:avLst/>
          </a:prstGeom>
          <a:noFill/>
        </p:spPr>
        <p:txBody>
          <a:bodyPr wrap="square" rtlCol="0">
            <a:spAutoFit/>
          </a:bodyPr>
          <a:lstStyle/>
          <a:p>
            <a:pPr algn="ctr"/>
            <a:r>
              <a:rPr lang="en-IN" sz="4800" b="1" dirty="0">
                <a:solidFill>
                  <a:srgbClr val="002060"/>
                </a:solidFill>
              </a:rPr>
              <a:t>DEVELOPMENT</a:t>
            </a:r>
            <a:r>
              <a:rPr lang="en-IN" sz="4800" b="1" baseline="0" dirty="0">
                <a:solidFill>
                  <a:srgbClr val="002060"/>
                </a:solidFill>
              </a:rPr>
              <a:t> TEAM</a:t>
            </a:r>
            <a:endParaRPr lang="en-IN" sz="4800" b="1" dirty="0">
              <a:solidFill>
                <a:srgbClr val="002060"/>
              </a:solidFill>
            </a:endParaRPr>
          </a:p>
        </p:txBody>
      </p:sp>
    </p:spTree>
    <p:extLst>
      <p:ext uri="{BB962C8B-B14F-4D97-AF65-F5344CB8AC3E}">
        <p14:creationId xmlns:p14="http://schemas.microsoft.com/office/powerpoint/2010/main" val="1903696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48544"/>
            <a:ext cx="8229600" cy="1143000"/>
          </a:xfrm>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Rounded Rectangle 10"/>
          <p:cNvSpPr/>
          <p:nvPr userDrawn="1"/>
        </p:nvSpPr>
        <p:spPr>
          <a:xfrm>
            <a:off x="107504" y="116632"/>
            <a:ext cx="8928992" cy="6624736"/>
          </a:xfrm>
          <a:custGeom>
            <a:avLst/>
            <a:gdLst>
              <a:gd name="connsiteX0" fmla="*/ 0 w 8352928"/>
              <a:gd name="connsiteY0" fmla="*/ 876115 h 5256584"/>
              <a:gd name="connsiteX1" fmla="*/ 876115 w 8352928"/>
              <a:gd name="connsiteY1" fmla="*/ 0 h 5256584"/>
              <a:gd name="connsiteX2" fmla="*/ 7476813 w 8352928"/>
              <a:gd name="connsiteY2" fmla="*/ 0 h 5256584"/>
              <a:gd name="connsiteX3" fmla="*/ 8352928 w 8352928"/>
              <a:gd name="connsiteY3" fmla="*/ 876115 h 5256584"/>
              <a:gd name="connsiteX4" fmla="*/ 8352928 w 8352928"/>
              <a:gd name="connsiteY4" fmla="*/ 4380469 h 5256584"/>
              <a:gd name="connsiteX5" fmla="*/ 7476813 w 8352928"/>
              <a:gd name="connsiteY5" fmla="*/ 5256584 h 5256584"/>
              <a:gd name="connsiteX6" fmla="*/ 876115 w 8352928"/>
              <a:gd name="connsiteY6" fmla="*/ 5256584 h 5256584"/>
              <a:gd name="connsiteX7" fmla="*/ 0 w 8352928"/>
              <a:gd name="connsiteY7" fmla="*/ 4380469 h 5256584"/>
              <a:gd name="connsiteX8" fmla="*/ 0 w 8352928"/>
              <a:gd name="connsiteY8" fmla="*/ 876115 h 5256584"/>
              <a:gd name="connsiteX0" fmla="*/ 0 w 8352928"/>
              <a:gd name="connsiteY0" fmla="*/ 876115 h 5269837"/>
              <a:gd name="connsiteX1" fmla="*/ 876115 w 8352928"/>
              <a:gd name="connsiteY1" fmla="*/ 0 h 5269837"/>
              <a:gd name="connsiteX2" fmla="*/ 7476813 w 8352928"/>
              <a:gd name="connsiteY2" fmla="*/ 0 h 5269837"/>
              <a:gd name="connsiteX3" fmla="*/ 8352928 w 8352928"/>
              <a:gd name="connsiteY3" fmla="*/ 876115 h 5269837"/>
              <a:gd name="connsiteX4" fmla="*/ 8352928 w 8352928"/>
              <a:gd name="connsiteY4" fmla="*/ 4380469 h 5269837"/>
              <a:gd name="connsiteX5" fmla="*/ 7476813 w 8352928"/>
              <a:gd name="connsiteY5" fmla="*/ 5256584 h 5269837"/>
              <a:gd name="connsiteX6" fmla="*/ 544810 w 8352928"/>
              <a:gd name="connsiteY6" fmla="*/ 5269837 h 5269837"/>
              <a:gd name="connsiteX7" fmla="*/ 0 w 8352928"/>
              <a:gd name="connsiteY7" fmla="*/ 4380469 h 5269837"/>
              <a:gd name="connsiteX8" fmla="*/ 0 w 8352928"/>
              <a:gd name="connsiteY8" fmla="*/ 876115 h 5269837"/>
              <a:gd name="connsiteX0" fmla="*/ 429 w 8353357"/>
              <a:gd name="connsiteY0" fmla="*/ 889367 h 5283089"/>
              <a:gd name="connsiteX1" fmla="*/ 452474 w 8353357"/>
              <a:gd name="connsiteY1" fmla="*/ 0 h 5283089"/>
              <a:gd name="connsiteX2" fmla="*/ 7477242 w 8353357"/>
              <a:gd name="connsiteY2" fmla="*/ 13252 h 5283089"/>
              <a:gd name="connsiteX3" fmla="*/ 8353357 w 8353357"/>
              <a:gd name="connsiteY3" fmla="*/ 889367 h 5283089"/>
              <a:gd name="connsiteX4" fmla="*/ 8353357 w 8353357"/>
              <a:gd name="connsiteY4" fmla="*/ 4393721 h 5283089"/>
              <a:gd name="connsiteX5" fmla="*/ 7477242 w 8353357"/>
              <a:gd name="connsiteY5" fmla="*/ 5269836 h 5283089"/>
              <a:gd name="connsiteX6" fmla="*/ 545239 w 8353357"/>
              <a:gd name="connsiteY6" fmla="*/ 5283089 h 5283089"/>
              <a:gd name="connsiteX7" fmla="*/ 429 w 8353357"/>
              <a:gd name="connsiteY7" fmla="*/ 4393721 h 5283089"/>
              <a:gd name="connsiteX8" fmla="*/ 429 w 8353357"/>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477242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914564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951 w 8363596"/>
              <a:gd name="connsiteY0" fmla="*/ 889367 h 5269836"/>
              <a:gd name="connsiteX1" fmla="*/ 456996 w 8363596"/>
              <a:gd name="connsiteY1" fmla="*/ 0 h 5269836"/>
              <a:gd name="connsiteX2" fmla="*/ 7958843 w 8363596"/>
              <a:gd name="connsiteY2" fmla="*/ 26504 h 5269836"/>
              <a:gd name="connsiteX3" fmla="*/ 8357879 w 8363596"/>
              <a:gd name="connsiteY3" fmla="*/ 889367 h 5269836"/>
              <a:gd name="connsiteX4" fmla="*/ 8357879 w 8363596"/>
              <a:gd name="connsiteY4" fmla="*/ 4393721 h 5269836"/>
              <a:gd name="connsiteX5" fmla="*/ 7919086 w 8363596"/>
              <a:gd name="connsiteY5" fmla="*/ 5269836 h 5269836"/>
              <a:gd name="connsiteX6" fmla="*/ 408743 w 8363596"/>
              <a:gd name="connsiteY6" fmla="*/ 5258217 h 5269836"/>
              <a:gd name="connsiteX7" fmla="*/ 4951 w 8363596"/>
              <a:gd name="connsiteY7" fmla="*/ 4393721 h 5269836"/>
              <a:gd name="connsiteX8" fmla="*/ 4951 w 8363596"/>
              <a:gd name="connsiteY8" fmla="*/ 889367 h 526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3596" h="5269836">
                <a:moveTo>
                  <a:pt x="4951" y="889367"/>
                </a:moveTo>
                <a:cubicBezTo>
                  <a:pt x="4951" y="405502"/>
                  <a:pt x="-26869" y="0"/>
                  <a:pt x="456996" y="0"/>
                </a:cubicBezTo>
                <a:lnTo>
                  <a:pt x="7958843" y="26504"/>
                </a:lnTo>
                <a:cubicBezTo>
                  <a:pt x="8442708" y="26504"/>
                  <a:pt x="8357879" y="405502"/>
                  <a:pt x="8357879" y="889367"/>
                </a:cubicBezTo>
                <a:lnTo>
                  <a:pt x="8357879" y="4393721"/>
                </a:lnTo>
                <a:cubicBezTo>
                  <a:pt x="8357879" y="4877586"/>
                  <a:pt x="8402951" y="5269836"/>
                  <a:pt x="7919086" y="5269836"/>
                </a:cubicBezTo>
                <a:lnTo>
                  <a:pt x="408743" y="5258217"/>
                </a:lnTo>
                <a:cubicBezTo>
                  <a:pt x="-75122" y="5258217"/>
                  <a:pt x="4951" y="4877586"/>
                  <a:pt x="4951" y="4393721"/>
                </a:cubicBezTo>
                <a:lnTo>
                  <a:pt x="4951" y="88936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p:cNvPicPr/>
          <p:nvPr userDrawn="1"/>
        </p:nvPicPr>
        <p:blipFill rotWithShape="1">
          <a:blip r:embed="rId2"/>
          <a:srcRect l="34753" t="65456" r="54387" b="13181"/>
          <a:stretch/>
        </p:blipFill>
        <p:spPr bwMode="auto">
          <a:xfrm>
            <a:off x="2843808" y="5949280"/>
            <a:ext cx="621665" cy="687070"/>
          </a:xfrm>
          <a:prstGeom prst="rect">
            <a:avLst/>
          </a:prstGeom>
          <a:ln>
            <a:noFill/>
          </a:ln>
          <a:extLst>
            <a:ext uri="{53640926-AAD7-44D8-BBD7-CCE9431645EC}">
              <a14:shadowObscured xmlns:a14="http://schemas.microsoft.com/office/drawing/2010/main"/>
            </a:ext>
          </a:extLst>
        </p:spPr>
      </p:pic>
      <p:pic>
        <p:nvPicPr>
          <p:cNvPr id="18" name="Picture 17"/>
          <p:cNvPicPr/>
          <p:nvPr userDrawn="1"/>
        </p:nvPicPr>
        <p:blipFill rotWithShape="1">
          <a:blip r:embed="rId2"/>
          <a:srcRect l="34625" t="39773" r="53620" b="39545"/>
          <a:stretch/>
        </p:blipFill>
        <p:spPr bwMode="auto">
          <a:xfrm>
            <a:off x="3779912" y="5949280"/>
            <a:ext cx="672465" cy="665480"/>
          </a:xfrm>
          <a:prstGeom prst="rect">
            <a:avLst/>
          </a:prstGeom>
          <a:ln>
            <a:noFill/>
          </a:ln>
          <a:extLst>
            <a:ext uri="{53640926-AAD7-44D8-BBD7-CCE9431645EC}">
              <a14:shadowObscured xmlns:a14="http://schemas.microsoft.com/office/drawing/2010/main"/>
            </a:ext>
          </a:extLst>
        </p:spPr>
      </p:pic>
      <p:pic>
        <p:nvPicPr>
          <p:cNvPr id="19" name="Picture 18"/>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20" name="Picture 19"/>
          <p:cNvPicPr/>
          <p:nvPr userDrawn="1"/>
        </p:nvPicPr>
        <p:blipFill rotWithShape="1">
          <a:blip r:embed="rId3"/>
          <a:srcRect l="54685" t="45454" r="32922" b="31137"/>
          <a:stretch/>
        </p:blipFill>
        <p:spPr bwMode="auto">
          <a:xfrm>
            <a:off x="5573502" y="5940256"/>
            <a:ext cx="565279" cy="657096"/>
          </a:xfrm>
          <a:prstGeom prst="rect">
            <a:avLst/>
          </a:prstGeom>
          <a:ln>
            <a:noFill/>
          </a:ln>
          <a:extLst>
            <a:ext uri="{53640926-AAD7-44D8-BBD7-CCE9431645EC}">
              <a14:shadowObscured xmlns:a14="http://schemas.microsoft.com/office/drawing/2010/main"/>
            </a:ext>
          </a:extLst>
        </p:spPr>
      </p:pic>
      <p:pic>
        <p:nvPicPr>
          <p:cNvPr id="21" name="Picture 20"/>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22" name="Rectangle 21"/>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cxnSp>
        <p:nvCxnSpPr>
          <p:cNvPr id="23" name="Straight Connector 22"/>
          <p:cNvCxnSpPr/>
          <p:nvPr userDrawn="1"/>
        </p:nvCxnSpPr>
        <p:spPr>
          <a:xfrm>
            <a:off x="107504" y="5939566"/>
            <a:ext cx="89289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3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Rounded Rectangle 10"/>
          <p:cNvSpPr/>
          <p:nvPr userDrawn="1"/>
        </p:nvSpPr>
        <p:spPr>
          <a:xfrm>
            <a:off x="107504" y="116632"/>
            <a:ext cx="8928992" cy="6624736"/>
          </a:xfrm>
          <a:custGeom>
            <a:avLst/>
            <a:gdLst>
              <a:gd name="connsiteX0" fmla="*/ 0 w 8352928"/>
              <a:gd name="connsiteY0" fmla="*/ 876115 h 5256584"/>
              <a:gd name="connsiteX1" fmla="*/ 876115 w 8352928"/>
              <a:gd name="connsiteY1" fmla="*/ 0 h 5256584"/>
              <a:gd name="connsiteX2" fmla="*/ 7476813 w 8352928"/>
              <a:gd name="connsiteY2" fmla="*/ 0 h 5256584"/>
              <a:gd name="connsiteX3" fmla="*/ 8352928 w 8352928"/>
              <a:gd name="connsiteY3" fmla="*/ 876115 h 5256584"/>
              <a:gd name="connsiteX4" fmla="*/ 8352928 w 8352928"/>
              <a:gd name="connsiteY4" fmla="*/ 4380469 h 5256584"/>
              <a:gd name="connsiteX5" fmla="*/ 7476813 w 8352928"/>
              <a:gd name="connsiteY5" fmla="*/ 5256584 h 5256584"/>
              <a:gd name="connsiteX6" fmla="*/ 876115 w 8352928"/>
              <a:gd name="connsiteY6" fmla="*/ 5256584 h 5256584"/>
              <a:gd name="connsiteX7" fmla="*/ 0 w 8352928"/>
              <a:gd name="connsiteY7" fmla="*/ 4380469 h 5256584"/>
              <a:gd name="connsiteX8" fmla="*/ 0 w 8352928"/>
              <a:gd name="connsiteY8" fmla="*/ 876115 h 5256584"/>
              <a:gd name="connsiteX0" fmla="*/ 0 w 8352928"/>
              <a:gd name="connsiteY0" fmla="*/ 876115 h 5269837"/>
              <a:gd name="connsiteX1" fmla="*/ 876115 w 8352928"/>
              <a:gd name="connsiteY1" fmla="*/ 0 h 5269837"/>
              <a:gd name="connsiteX2" fmla="*/ 7476813 w 8352928"/>
              <a:gd name="connsiteY2" fmla="*/ 0 h 5269837"/>
              <a:gd name="connsiteX3" fmla="*/ 8352928 w 8352928"/>
              <a:gd name="connsiteY3" fmla="*/ 876115 h 5269837"/>
              <a:gd name="connsiteX4" fmla="*/ 8352928 w 8352928"/>
              <a:gd name="connsiteY4" fmla="*/ 4380469 h 5269837"/>
              <a:gd name="connsiteX5" fmla="*/ 7476813 w 8352928"/>
              <a:gd name="connsiteY5" fmla="*/ 5256584 h 5269837"/>
              <a:gd name="connsiteX6" fmla="*/ 544810 w 8352928"/>
              <a:gd name="connsiteY6" fmla="*/ 5269837 h 5269837"/>
              <a:gd name="connsiteX7" fmla="*/ 0 w 8352928"/>
              <a:gd name="connsiteY7" fmla="*/ 4380469 h 5269837"/>
              <a:gd name="connsiteX8" fmla="*/ 0 w 8352928"/>
              <a:gd name="connsiteY8" fmla="*/ 876115 h 5269837"/>
              <a:gd name="connsiteX0" fmla="*/ 429 w 8353357"/>
              <a:gd name="connsiteY0" fmla="*/ 889367 h 5283089"/>
              <a:gd name="connsiteX1" fmla="*/ 452474 w 8353357"/>
              <a:gd name="connsiteY1" fmla="*/ 0 h 5283089"/>
              <a:gd name="connsiteX2" fmla="*/ 7477242 w 8353357"/>
              <a:gd name="connsiteY2" fmla="*/ 13252 h 5283089"/>
              <a:gd name="connsiteX3" fmla="*/ 8353357 w 8353357"/>
              <a:gd name="connsiteY3" fmla="*/ 889367 h 5283089"/>
              <a:gd name="connsiteX4" fmla="*/ 8353357 w 8353357"/>
              <a:gd name="connsiteY4" fmla="*/ 4393721 h 5283089"/>
              <a:gd name="connsiteX5" fmla="*/ 7477242 w 8353357"/>
              <a:gd name="connsiteY5" fmla="*/ 5269836 h 5283089"/>
              <a:gd name="connsiteX6" fmla="*/ 545239 w 8353357"/>
              <a:gd name="connsiteY6" fmla="*/ 5283089 h 5283089"/>
              <a:gd name="connsiteX7" fmla="*/ 429 w 8353357"/>
              <a:gd name="connsiteY7" fmla="*/ 4393721 h 5283089"/>
              <a:gd name="connsiteX8" fmla="*/ 429 w 8353357"/>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477242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914564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951 w 8363596"/>
              <a:gd name="connsiteY0" fmla="*/ 889367 h 5269836"/>
              <a:gd name="connsiteX1" fmla="*/ 456996 w 8363596"/>
              <a:gd name="connsiteY1" fmla="*/ 0 h 5269836"/>
              <a:gd name="connsiteX2" fmla="*/ 7958843 w 8363596"/>
              <a:gd name="connsiteY2" fmla="*/ 26504 h 5269836"/>
              <a:gd name="connsiteX3" fmla="*/ 8357879 w 8363596"/>
              <a:gd name="connsiteY3" fmla="*/ 889367 h 5269836"/>
              <a:gd name="connsiteX4" fmla="*/ 8357879 w 8363596"/>
              <a:gd name="connsiteY4" fmla="*/ 4393721 h 5269836"/>
              <a:gd name="connsiteX5" fmla="*/ 7919086 w 8363596"/>
              <a:gd name="connsiteY5" fmla="*/ 5269836 h 5269836"/>
              <a:gd name="connsiteX6" fmla="*/ 408743 w 8363596"/>
              <a:gd name="connsiteY6" fmla="*/ 5258217 h 5269836"/>
              <a:gd name="connsiteX7" fmla="*/ 4951 w 8363596"/>
              <a:gd name="connsiteY7" fmla="*/ 4393721 h 5269836"/>
              <a:gd name="connsiteX8" fmla="*/ 4951 w 8363596"/>
              <a:gd name="connsiteY8" fmla="*/ 889367 h 526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3596" h="5269836">
                <a:moveTo>
                  <a:pt x="4951" y="889367"/>
                </a:moveTo>
                <a:cubicBezTo>
                  <a:pt x="4951" y="405502"/>
                  <a:pt x="-26869" y="0"/>
                  <a:pt x="456996" y="0"/>
                </a:cubicBezTo>
                <a:lnTo>
                  <a:pt x="7958843" y="26504"/>
                </a:lnTo>
                <a:cubicBezTo>
                  <a:pt x="8442708" y="26504"/>
                  <a:pt x="8357879" y="405502"/>
                  <a:pt x="8357879" y="889367"/>
                </a:cubicBezTo>
                <a:lnTo>
                  <a:pt x="8357879" y="4393721"/>
                </a:lnTo>
                <a:cubicBezTo>
                  <a:pt x="8357879" y="4877586"/>
                  <a:pt x="8402951" y="5269836"/>
                  <a:pt x="7919086" y="5269836"/>
                </a:cubicBezTo>
                <a:lnTo>
                  <a:pt x="408743" y="5258217"/>
                </a:lnTo>
                <a:cubicBezTo>
                  <a:pt x="-75122" y="5258217"/>
                  <a:pt x="4951" y="4877586"/>
                  <a:pt x="4951" y="4393721"/>
                </a:cubicBezTo>
                <a:lnTo>
                  <a:pt x="4951" y="88936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p:cNvPicPr/>
          <p:nvPr userDrawn="1"/>
        </p:nvPicPr>
        <p:blipFill rotWithShape="1">
          <a:blip r:embed="rId2"/>
          <a:srcRect l="34753" t="65456" r="54387" b="13181"/>
          <a:stretch/>
        </p:blipFill>
        <p:spPr bwMode="auto">
          <a:xfrm>
            <a:off x="2843808" y="5949280"/>
            <a:ext cx="621665" cy="687070"/>
          </a:xfrm>
          <a:prstGeom prst="rect">
            <a:avLst/>
          </a:prstGeom>
          <a:ln>
            <a:noFill/>
          </a:ln>
          <a:extLst>
            <a:ext uri="{53640926-AAD7-44D8-BBD7-CCE9431645EC}">
              <a14:shadowObscured xmlns:a14="http://schemas.microsoft.com/office/drawing/2010/main"/>
            </a:ext>
          </a:extLst>
        </p:spPr>
      </p:pic>
      <p:pic>
        <p:nvPicPr>
          <p:cNvPr id="18" name="Picture 17"/>
          <p:cNvPicPr/>
          <p:nvPr userDrawn="1"/>
        </p:nvPicPr>
        <p:blipFill rotWithShape="1">
          <a:blip r:embed="rId2"/>
          <a:srcRect l="34625" t="39773" r="53620" b="39545"/>
          <a:stretch/>
        </p:blipFill>
        <p:spPr bwMode="auto">
          <a:xfrm>
            <a:off x="3779912" y="5949280"/>
            <a:ext cx="672465" cy="665480"/>
          </a:xfrm>
          <a:prstGeom prst="rect">
            <a:avLst/>
          </a:prstGeom>
          <a:ln>
            <a:noFill/>
          </a:ln>
          <a:extLst>
            <a:ext uri="{53640926-AAD7-44D8-BBD7-CCE9431645EC}">
              <a14:shadowObscured xmlns:a14="http://schemas.microsoft.com/office/drawing/2010/main"/>
            </a:ext>
          </a:extLst>
        </p:spPr>
      </p:pic>
      <p:pic>
        <p:nvPicPr>
          <p:cNvPr id="19" name="Picture 18"/>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20" name="Picture 19"/>
          <p:cNvPicPr/>
          <p:nvPr userDrawn="1"/>
        </p:nvPicPr>
        <p:blipFill rotWithShape="1">
          <a:blip r:embed="rId3"/>
          <a:srcRect l="54685" t="45454" r="32922" b="31137"/>
          <a:stretch/>
        </p:blipFill>
        <p:spPr bwMode="auto">
          <a:xfrm>
            <a:off x="5573502" y="5940256"/>
            <a:ext cx="565279" cy="657096"/>
          </a:xfrm>
          <a:prstGeom prst="rect">
            <a:avLst/>
          </a:prstGeom>
          <a:ln>
            <a:noFill/>
          </a:ln>
          <a:extLst>
            <a:ext uri="{53640926-AAD7-44D8-BBD7-CCE9431645EC}">
              <a14:shadowObscured xmlns:a14="http://schemas.microsoft.com/office/drawing/2010/main"/>
            </a:ext>
          </a:extLst>
        </p:spPr>
      </p:pic>
      <p:pic>
        <p:nvPicPr>
          <p:cNvPr id="21" name="Picture 20"/>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22" name="Rectangle 21"/>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cxnSp>
        <p:nvCxnSpPr>
          <p:cNvPr id="23" name="Straight Connector 22"/>
          <p:cNvCxnSpPr/>
          <p:nvPr userDrawn="1"/>
        </p:nvCxnSpPr>
        <p:spPr>
          <a:xfrm>
            <a:off x="107504" y="5939566"/>
            <a:ext cx="89289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732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1143000"/>
          </a:xfrm>
        </p:spPr>
        <p:txBody>
          <a:bodyPr/>
          <a:lstStyle/>
          <a:p>
            <a:r>
              <a:rPr lang="en-US" dirty="0"/>
              <a:t>Click to edit Master title style</a:t>
            </a:r>
            <a:endParaRPr lang="en-IN" dirty="0"/>
          </a:p>
        </p:txBody>
      </p:sp>
      <p:sp>
        <p:nvSpPr>
          <p:cNvPr id="12" name="Rounded Rectangle 10"/>
          <p:cNvSpPr/>
          <p:nvPr userDrawn="1"/>
        </p:nvSpPr>
        <p:spPr>
          <a:xfrm>
            <a:off x="107504" y="116632"/>
            <a:ext cx="8928992" cy="6624736"/>
          </a:xfrm>
          <a:custGeom>
            <a:avLst/>
            <a:gdLst>
              <a:gd name="connsiteX0" fmla="*/ 0 w 8352928"/>
              <a:gd name="connsiteY0" fmla="*/ 876115 h 5256584"/>
              <a:gd name="connsiteX1" fmla="*/ 876115 w 8352928"/>
              <a:gd name="connsiteY1" fmla="*/ 0 h 5256584"/>
              <a:gd name="connsiteX2" fmla="*/ 7476813 w 8352928"/>
              <a:gd name="connsiteY2" fmla="*/ 0 h 5256584"/>
              <a:gd name="connsiteX3" fmla="*/ 8352928 w 8352928"/>
              <a:gd name="connsiteY3" fmla="*/ 876115 h 5256584"/>
              <a:gd name="connsiteX4" fmla="*/ 8352928 w 8352928"/>
              <a:gd name="connsiteY4" fmla="*/ 4380469 h 5256584"/>
              <a:gd name="connsiteX5" fmla="*/ 7476813 w 8352928"/>
              <a:gd name="connsiteY5" fmla="*/ 5256584 h 5256584"/>
              <a:gd name="connsiteX6" fmla="*/ 876115 w 8352928"/>
              <a:gd name="connsiteY6" fmla="*/ 5256584 h 5256584"/>
              <a:gd name="connsiteX7" fmla="*/ 0 w 8352928"/>
              <a:gd name="connsiteY7" fmla="*/ 4380469 h 5256584"/>
              <a:gd name="connsiteX8" fmla="*/ 0 w 8352928"/>
              <a:gd name="connsiteY8" fmla="*/ 876115 h 5256584"/>
              <a:gd name="connsiteX0" fmla="*/ 0 w 8352928"/>
              <a:gd name="connsiteY0" fmla="*/ 876115 h 5269837"/>
              <a:gd name="connsiteX1" fmla="*/ 876115 w 8352928"/>
              <a:gd name="connsiteY1" fmla="*/ 0 h 5269837"/>
              <a:gd name="connsiteX2" fmla="*/ 7476813 w 8352928"/>
              <a:gd name="connsiteY2" fmla="*/ 0 h 5269837"/>
              <a:gd name="connsiteX3" fmla="*/ 8352928 w 8352928"/>
              <a:gd name="connsiteY3" fmla="*/ 876115 h 5269837"/>
              <a:gd name="connsiteX4" fmla="*/ 8352928 w 8352928"/>
              <a:gd name="connsiteY4" fmla="*/ 4380469 h 5269837"/>
              <a:gd name="connsiteX5" fmla="*/ 7476813 w 8352928"/>
              <a:gd name="connsiteY5" fmla="*/ 5256584 h 5269837"/>
              <a:gd name="connsiteX6" fmla="*/ 544810 w 8352928"/>
              <a:gd name="connsiteY6" fmla="*/ 5269837 h 5269837"/>
              <a:gd name="connsiteX7" fmla="*/ 0 w 8352928"/>
              <a:gd name="connsiteY7" fmla="*/ 4380469 h 5269837"/>
              <a:gd name="connsiteX8" fmla="*/ 0 w 8352928"/>
              <a:gd name="connsiteY8" fmla="*/ 876115 h 5269837"/>
              <a:gd name="connsiteX0" fmla="*/ 429 w 8353357"/>
              <a:gd name="connsiteY0" fmla="*/ 889367 h 5283089"/>
              <a:gd name="connsiteX1" fmla="*/ 452474 w 8353357"/>
              <a:gd name="connsiteY1" fmla="*/ 0 h 5283089"/>
              <a:gd name="connsiteX2" fmla="*/ 7477242 w 8353357"/>
              <a:gd name="connsiteY2" fmla="*/ 13252 h 5283089"/>
              <a:gd name="connsiteX3" fmla="*/ 8353357 w 8353357"/>
              <a:gd name="connsiteY3" fmla="*/ 889367 h 5283089"/>
              <a:gd name="connsiteX4" fmla="*/ 8353357 w 8353357"/>
              <a:gd name="connsiteY4" fmla="*/ 4393721 h 5283089"/>
              <a:gd name="connsiteX5" fmla="*/ 7477242 w 8353357"/>
              <a:gd name="connsiteY5" fmla="*/ 5269836 h 5283089"/>
              <a:gd name="connsiteX6" fmla="*/ 545239 w 8353357"/>
              <a:gd name="connsiteY6" fmla="*/ 5283089 h 5283089"/>
              <a:gd name="connsiteX7" fmla="*/ 429 w 8353357"/>
              <a:gd name="connsiteY7" fmla="*/ 4393721 h 5283089"/>
              <a:gd name="connsiteX8" fmla="*/ 429 w 8353357"/>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477242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914564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951 w 8363596"/>
              <a:gd name="connsiteY0" fmla="*/ 889367 h 5269836"/>
              <a:gd name="connsiteX1" fmla="*/ 456996 w 8363596"/>
              <a:gd name="connsiteY1" fmla="*/ 0 h 5269836"/>
              <a:gd name="connsiteX2" fmla="*/ 7958843 w 8363596"/>
              <a:gd name="connsiteY2" fmla="*/ 26504 h 5269836"/>
              <a:gd name="connsiteX3" fmla="*/ 8357879 w 8363596"/>
              <a:gd name="connsiteY3" fmla="*/ 889367 h 5269836"/>
              <a:gd name="connsiteX4" fmla="*/ 8357879 w 8363596"/>
              <a:gd name="connsiteY4" fmla="*/ 4393721 h 5269836"/>
              <a:gd name="connsiteX5" fmla="*/ 7919086 w 8363596"/>
              <a:gd name="connsiteY5" fmla="*/ 5269836 h 5269836"/>
              <a:gd name="connsiteX6" fmla="*/ 408743 w 8363596"/>
              <a:gd name="connsiteY6" fmla="*/ 5258217 h 5269836"/>
              <a:gd name="connsiteX7" fmla="*/ 4951 w 8363596"/>
              <a:gd name="connsiteY7" fmla="*/ 4393721 h 5269836"/>
              <a:gd name="connsiteX8" fmla="*/ 4951 w 8363596"/>
              <a:gd name="connsiteY8" fmla="*/ 889367 h 526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3596" h="5269836">
                <a:moveTo>
                  <a:pt x="4951" y="889367"/>
                </a:moveTo>
                <a:cubicBezTo>
                  <a:pt x="4951" y="405502"/>
                  <a:pt x="-26869" y="0"/>
                  <a:pt x="456996" y="0"/>
                </a:cubicBezTo>
                <a:lnTo>
                  <a:pt x="7958843" y="26504"/>
                </a:lnTo>
                <a:cubicBezTo>
                  <a:pt x="8442708" y="26504"/>
                  <a:pt x="8357879" y="405502"/>
                  <a:pt x="8357879" y="889367"/>
                </a:cubicBezTo>
                <a:lnTo>
                  <a:pt x="8357879" y="4393721"/>
                </a:lnTo>
                <a:cubicBezTo>
                  <a:pt x="8357879" y="4877586"/>
                  <a:pt x="8402951" y="5269836"/>
                  <a:pt x="7919086" y="5269836"/>
                </a:cubicBezTo>
                <a:lnTo>
                  <a:pt x="408743" y="5258217"/>
                </a:lnTo>
                <a:cubicBezTo>
                  <a:pt x="-75122" y="5258217"/>
                  <a:pt x="4951" y="4877586"/>
                  <a:pt x="4951" y="4393721"/>
                </a:cubicBezTo>
                <a:lnTo>
                  <a:pt x="4951" y="88936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p:cNvPicPr/>
          <p:nvPr userDrawn="1"/>
        </p:nvPicPr>
        <p:blipFill rotWithShape="1">
          <a:blip r:embed="rId2"/>
          <a:srcRect l="34753" t="65456" r="54387" b="13181"/>
          <a:stretch/>
        </p:blipFill>
        <p:spPr bwMode="auto">
          <a:xfrm>
            <a:off x="2843808" y="5949280"/>
            <a:ext cx="621665" cy="687070"/>
          </a:xfrm>
          <a:prstGeom prst="rect">
            <a:avLst/>
          </a:prstGeom>
          <a:ln>
            <a:noFill/>
          </a:ln>
          <a:extLst>
            <a:ext uri="{53640926-AAD7-44D8-BBD7-CCE9431645EC}">
              <a14:shadowObscured xmlns:a14="http://schemas.microsoft.com/office/drawing/2010/main"/>
            </a:ext>
          </a:extLst>
        </p:spPr>
      </p:pic>
      <p:pic>
        <p:nvPicPr>
          <p:cNvPr id="14" name="Picture 13"/>
          <p:cNvPicPr/>
          <p:nvPr userDrawn="1"/>
        </p:nvPicPr>
        <p:blipFill rotWithShape="1">
          <a:blip r:embed="rId2"/>
          <a:srcRect l="34625" t="39773" r="53620" b="39545"/>
          <a:stretch/>
        </p:blipFill>
        <p:spPr bwMode="auto">
          <a:xfrm>
            <a:off x="3779912" y="5949280"/>
            <a:ext cx="672465" cy="665480"/>
          </a:xfrm>
          <a:prstGeom prst="rect">
            <a:avLst/>
          </a:prstGeom>
          <a:ln>
            <a:noFill/>
          </a:ln>
          <a:extLst>
            <a:ext uri="{53640926-AAD7-44D8-BBD7-CCE9431645EC}">
              <a14:shadowObscured xmlns:a14="http://schemas.microsoft.com/office/drawing/2010/main"/>
            </a:ext>
          </a:extLst>
        </p:spPr>
      </p:pic>
      <p:pic>
        <p:nvPicPr>
          <p:cNvPr id="15" name="Picture 14"/>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16" name="Picture 15"/>
          <p:cNvPicPr/>
          <p:nvPr userDrawn="1"/>
        </p:nvPicPr>
        <p:blipFill rotWithShape="1">
          <a:blip r:embed="rId3"/>
          <a:srcRect l="54685" t="45454" r="32922" b="31137"/>
          <a:stretch/>
        </p:blipFill>
        <p:spPr bwMode="auto">
          <a:xfrm>
            <a:off x="5573502" y="5940256"/>
            <a:ext cx="565279" cy="657096"/>
          </a:xfrm>
          <a:prstGeom prst="rect">
            <a:avLst/>
          </a:prstGeom>
          <a:ln>
            <a:noFill/>
          </a:ln>
          <a:extLst>
            <a:ext uri="{53640926-AAD7-44D8-BBD7-CCE9431645EC}">
              <a14:shadowObscured xmlns:a14="http://schemas.microsoft.com/office/drawing/2010/main"/>
            </a:ext>
          </a:extLst>
        </p:spPr>
      </p:pic>
      <p:pic>
        <p:nvPicPr>
          <p:cNvPr id="17" name="Picture 16"/>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18" name="Rectangle 17"/>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cxnSp>
        <p:nvCxnSpPr>
          <p:cNvPr id="19" name="Straight Connector 18"/>
          <p:cNvCxnSpPr/>
          <p:nvPr userDrawn="1"/>
        </p:nvCxnSpPr>
        <p:spPr>
          <a:xfrm>
            <a:off x="107504" y="5939566"/>
            <a:ext cx="89289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198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3" name="Rounded Rectangle 10"/>
          <p:cNvSpPr/>
          <p:nvPr userDrawn="1"/>
        </p:nvSpPr>
        <p:spPr>
          <a:xfrm>
            <a:off x="107504" y="116632"/>
            <a:ext cx="8928992" cy="6624736"/>
          </a:xfrm>
          <a:custGeom>
            <a:avLst/>
            <a:gdLst>
              <a:gd name="connsiteX0" fmla="*/ 0 w 8352928"/>
              <a:gd name="connsiteY0" fmla="*/ 876115 h 5256584"/>
              <a:gd name="connsiteX1" fmla="*/ 876115 w 8352928"/>
              <a:gd name="connsiteY1" fmla="*/ 0 h 5256584"/>
              <a:gd name="connsiteX2" fmla="*/ 7476813 w 8352928"/>
              <a:gd name="connsiteY2" fmla="*/ 0 h 5256584"/>
              <a:gd name="connsiteX3" fmla="*/ 8352928 w 8352928"/>
              <a:gd name="connsiteY3" fmla="*/ 876115 h 5256584"/>
              <a:gd name="connsiteX4" fmla="*/ 8352928 w 8352928"/>
              <a:gd name="connsiteY4" fmla="*/ 4380469 h 5256584"/>
              <a:gd name="connsiteX5" fmla="*/ 7476813 w 8352928"/>
              <a:gd name="connsiteY5" fmla="*/ 5256584 h 5256584"/>
              <a:gd name="connsiteX6" fmla="*/ 876115 w 8352928"/>
              <a:gd name="connsiteY6" fmla="*/ 5256584 h 5256584"/>
              <a:gd name="connsiteX7" fmla="*/ 0 w 8352928"/>
              <a:gd name="connsiteY7" fmla="*/ 4380469 h 5256584"/>
              <a:gd name="connsiteX8" fmla="*/ 0 w 8352928"/>
              <a:gd name="connsiteY8" fmla="*/ 876115 h 5256584"/>
              <a:gd name="connsiteX0" fmla="*/ 0 w 8352928"/>
              <a:gd name="connsiteY0" fmla="*/ 876115 h 5269837"/>
              <a:gd name="connsiteX1" fmla="*/ 876115 w 8352928"/>
              <a:gd name="connsiteY1" fmla="*/ 0 h 5269837"/>
              <a:gd name="connsiteX2" fmla="*/ 7476813 w 8352928"/>
              <a:gd name="connsiteY2" fmla="*/ 0 h 5269837"/>
              <a:gd name="connsiteX3" fmla="*/ 8352928 w 8352928"/>
              <a:gd name="connsiteY3" fmla="*/ 876115 h 5269837"/>
              <a:gd name="connsiteX4" fmla="*/ 8352928 w 8352928"/>
              <a:gd name="connsiteY4" fmla="*/ 4380469 h 5269837"/>
              <a:gd name="connsiteX5" fmla="*/ 7476813 w 8352928"/>
              <a:gd name="connsiteY5" fmla="*/ 5256584 h 5269837"/>
              <a:gd name="connsiteX6" fmla="*/ 544810 w 8352928"/>
              <a:gd name="connsiteY6" fmla="*/ 5269837 h 5269837"/>
              <a:gd name="connsiteX7" fmla="*/ 0 w 8352928"/>
              <a:gd name="connsiteY7" fmla="*/ 4380469 h 5269837"/>
              <a:gd name="connsiteX8" fmla="*/ 0 w 8352928"/>
              <a:gd name="connsiteY8" fmla="*/ 876115 h 5269837"/>
              <a:gd name="connsiteX0" fmla="*/ 429 w 8353357"/>
              <a:gd name="connsiteY0" fmla="*/ 889367 h 5283089"/>
              <a:gd name="connsiteX1" fmla="*/ 452474 w 8353357"/>
              <a:gd name="connsiteY1" fmla="*/ 0 h 5283089"/>
              <a:gd name="connsiteX2" fmla="*/ 7477242 w 8353357"/>
              <a:gd name="connsiteY2" fmla="*/ 13252 h 5283089"/>
              <a:gd name="connsiteX3" fmla="*/ 8353357 w 8353357"/>
              <a:gd name="connsiteY3" fmla="*/ 889367 h 5283089"/>
              <a:gd name="connsiteX4" fmla="*/ 8353357 w 8353357"/>
              <a:gd name="connsiteY4" fmla="*/ 4393721 h 5283089"/>
              <a:gd name="connsiteX5" fmla="*/ 7477242 w 8353357"/>
              <a:gd name="connsiteY5" fmla="*/ 5269836 h 5283089"/>
              <a:gd name="connsiteX6" fmla="*/ 545239 w 8353357"/>
              <a:gd name="connsiteY6" fmla="*/ 5283089 h 5283089"/>
              <a:gd name="connsiteX7" fmla="*/ 429 w 8353357"/>
              <a:gd name="connsiteY7" fmla="*/ 4393721 h 5283089"/>
              <a:gd name="connsiteX8" fmla="*/ 429 w 8353357"/>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477242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914564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951 w 8363596"/>
              <a:gd name="connsiteY0" fmla="*/ 889367 h 5269836"/>
              <a:gd name="connsiteX1" fmla="*/ 456996 w 8363596"/>
              <a:gd name="connsiteY1" fmla="*/ 0 h 5269836"/>
              <a:gd name="connsiteX2" fmla="*/ 7958843 w 8363596"/>
              <a:gd name="connsiteY2" fmla="*/ 26504 h 5269836"/>
              <a:gd name="connsiteX3" fmla="*/ 8357879 w 8363596"/>
              <a:gd name="connsiteY3" fmla="*/ 889367 h 5269836"/>
              <a:gd name="connsiteX4" fmla="*/ 8357879 w 8363596"/>
              <a:gd name="connsiteY4" fmla="*/ 4393721 h 5269836"/>
              <a:gd name="connsiteX5" fmla="*/ 7919086 w 8363596"/>
              <a:gd name="connsiteY5" fmla="*/ 5269836 h 5269836"/>
              <a:gd name="connsiteX6" fmla="*/ 408743 w 8363596"/>
              <a:gd name="connsiteY6" fmla="*/ 5258217 h 5269836"/>
              <a:gd name="connsiteX7" fmla="*/ 4951 w 8363596"/>
              <a:gd name="connsiteY7" fmla="*/ 4393721 h 5269836"/>
              <a:gd name="connsiteX8" fmla="*/ 4951 w 8363596"/>
              <a:gd name="connsiteY8" fmla="*/ 889367 h 526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3596" h="5269836">
                <a:moveTo>
                  <a:pt x="4951" y="889367"/>
                </a:moveTo>
                <a:cubicBezTo>
                  <a:pt x="4951" y="405502"/>
                  <a:pt x="-26869" y="0"/>
                  <a:pt x="456996" y="0"/>
                </a:cubicBezTo>
                <a:lnTo>
                  <a:pt x="7958843" y="26504"/>
                </a:lnTo>
                <a:cubicBezTo>
                  <a:pt x="8442708" y="26504"/>
                  <a:pt x="8357879" y="405502"/>
                  <a:pt x="8357879" y="889367"/>
                </a:cubicBezTo>
                <a:lnTo>
                  <a:pt x="8357879" y="4393721"/>
                </a:lnTo>
                <a:cubicBezTo>
                  <a:pt x="8357879" y="4877586"/>
                  <a:pt x="8402951" y="5269836"/>
                  <a:pt x="7919086" y="5269836"/>
                </a:cubicBezTo>
                <a:lnTo>
                  <a:pt x="408743" y="5258217"/>
                </a:lnTo>
                <a:cubicBezTo>
                  <a:pt x="-75122" y="5258217"/>
                  <a:pt x="4951" y="4877586"/>
                  <a:pt x="4951" y="4393721"/>
                </a:cubicBezTo>
                <a:lnTo>
                  <a:pt x="4951" y="88936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p:nvPr userDrawn="1"/>
        </p:nvPicPr>
        <p:blipFill rotWithShape="1">
          <a:blip r:embed="rId2"/>
          <a:srcRect l="34753" t="65456" r="54387" b="13181"/>
          <a:stretch/>
        </p:blipFill>
        <p:spPr bwMode="auto">
          <a:xfrm>
            <a:off x="2843808" y="5949280"/>
            <a:ext cx="621665" cy="687070"/>
          </a:xfrm>
          <a:prstGeom prst="rect">
            <a:avLst/>
          </a:prstGeom>
          <a:ln>
            <a:noFill/>
          </a:ln>
          <a:extLst>
            <a:ext uri="{53640926-AAD7-44D8-BBD7-CCE9431645EC}">
              <a14:shadowObscured xmlns:a14="http://schemas.microsoft.com/office/drawing/2010/main"/>
            </a:ext>
          </a:extLst>
        </p:spPr>
      </p:pic>
      <p:pic>
        <p:nvPicPr>
          <p:cNvPr id="15" name="Picture 14"/>
          <p:cNvPicPr/>
          <p:nvPr userDrawn="1"/>
        </p:nvPicPr>
        <p:blipFill rotWithShape="1">
          <a:blip r:embed="rId2"/>
          <a:srcRect l="34625" t="39773" r="53620" b="39545"/>
          <a:stretch/>
        </p:blipFill>
        <p:spPr bwMode="auto">
          <a:xfrm>
            <a:off x="3779912" y="5949280"/>
            <a:ext cx="672465" cy="665480"/>
          </a:xfrm>
          <a:prstGeom prst="rect">
            <a:avLst/>
          </a:prstGeom>
          <a:ln>
            <a:noFill/>
          </a:ln>
          <a:extLst>
            <a:ext uri="{53640926-AAD7-44D8-BBD7-CCE9431645EC}">
              <a14:shadowObscured xmlns:a14="http://schemas.microsoft.com/office/drawing/2010/main"/>
            </a:ext>
          </a:extLst>
        </p:spPr>
      </p:pic>
      <p:pic>
        <p:nvPicPr>
          <p:cNvPr id="16" name="Picture 15"/>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17" name="Picture 16"/>
          <p:cNvPicPr/>
          <p:nvPr userDrawn="1"/>
        </p:nvPicPr>
        <p:blipFill rotWithShape="1">
          <a:blip r:embed="rId3"/>
          <a:srcRect l="54685" t="45454" r="32922" b="31137"/>
          <a:stretch/>
        </p:blipFill>
        <p:spPr bwMode="auto">
          <a:xfrm>
            <a:off x="5573502" y="5940256"/>
            <a:ext cx="565279" cy="657096"/>
          </a:xfrm>
          <a:prstGeom prst="rect">
            <a:avLst/>
          </a:prstGeom>
          <a:ln>
            <a:noFill/>
          </a:ln>
          <a:extLst>
            <a:ext uri="{53640926-AAD7-44D8-BBD7-CCE9431645EC}">
              <a14:shadowObscured xmlns:a14="http://schemas.microsoft.com/office/drawing/2010/main"/>
            </a:ext>
          </a:extLst>
        </p:spPr>
      </p:pic>
      <p:pic>
        <p:nvPicPr>
          <p:cNvPr id="18" name="Picture 17"/>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19" name="Rectangle 18"/>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cxnSp>
        <p:nvCxnSpPr>
          <p:cNvPr id="20" name="Straight Connector 19"/>
          <p:cNvCxnSpPr/>
          <p:nvPr userDrawn="1"/>
        </p:nvCxnSpPr>
        <p:spPr>
          <a:xfrm>
            <a:off x="107504" y="5939566"/>
            <a:ext cx="89289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1964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1559" y="620688"/>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20508" y="6632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160" y="177838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Rounded Rectangle 10"/>
          <p:cNvSpPr/>
          <p:nvPr userDrawn="1"/>
        </p:nvSpPr>
        <p:spPr>
          <a:xfrm>
            <a:off x="107504" y="116632"/>
            <a:ext cx="8928992" cy="6624736"/>
          </a:xfrm>
          <a:custGeom>
            <a:avLst/>
            <a:gdLst>
              <a:gd name="connsiteX0" fmla="*/ 0 w 8352928"/>
              <a:gd name="connsiteY0" fmla="*/ 876115 h 5256584"/>
              <a:gd name="connsiteX1" fmla="*/ 876115 w 8352928"/>
              <a:gd name="connsiteY1" fmla="*/ 0 h 5256584"/>
              <a:gd name="connsiteX2" fmla="*/ 7476813 w 8352928"/>
              <a:gd name="connsiteY2" fmla="*/ 0 h 5256584"/>
              <a:gd name="connsiteX3" fmla="*/ 8352928 w 8352928"/>
              <a:gd name="connsiteY3" fmla="*/ 876115 h 5256584"/>
              <a:gd name="connsiteX4" fmla="*/ 8352928 w 8352928"/>
              <a:gd name="connsiteY4" fmla="*/ 4380469 h 5256584"/>
              <a:gd name="connsiteX5" fmla="*/ 7476813 w 8352928"/>
              <a:gd name="connsiteY5" fmla="*/ 5256584 h 5256584"/>
              <a:gd name="connsiteX6" fmla="*/ 876115 w 8352928"/>
              <a:gd name="connsiteY6" fmla="*/ 5256584 h 5256584"/>
              <a:gd name="connsiteX7" fmla="*/ 0 w 8352928"/>
              <a:gd name="connsiteY7" fmla="*/ 4380469 h 5256584"/>
              <a:gd name="connsiteX8" fmla="*/ 0 w 8352928"/>
              <a:gd name="connsiteY8" fmla="*/ 876115 h 5256584"/>
              <a:gd name="connsiteX0" fmla="*/ 0 w 8352928"/>
              <a:gd name="connsiteY0" fmla="*/ 876115 h 5269837"/>
              <a:gd name="connsiteX1" fmla="*/ 876115 w 8352928"/>
              <a:gd name="connsiteY1" fmla="*/ 0 h 5269837"/>
              <a:gd name="connsiteX2" fmla="*/ 7476813 w 8352928"/>
              <a:gd name="connsiteY2" fmla="*/ 0 h 5269837"/>
              <a:gd name="connsiteX3" fmla="*/ 8352928 w 8352928"/>
              <a:gd name="connsiteY3" fmla="*/ 876115 h 5269837"/>
              <a:gd name="connsiteX4" fmla="*/ 8352928 w 8352928"/>
              <a:gd name="connsiteY4" fmla="*/ 4380469 h 5269837"/>
              <a:gd name="connsiteX5" fmla="*/ 7476813 w 8352928"/>
              <a:gd name="connsiteY5" fmla="*/ 5256584 h 5269837"/>
              <a:gd name="connsiteX6" fmla="*/ 544810 w 8352928"/>
              <a:gd name="connsiteY6" fmla="*/ 5269837 h 5269837"/>
              <a:gd name="connsiteX7" fmla="*/ 0 w 8352928"/>
              <a:gd name="connsiteY7" fmla="*/ 4380469 h 5269837"/>
              <a:gd name="connsiteX8" fmla="*/ 0 w 8352928"/>
              <a:gd name="connsiteY8" fmla="*/ 876115 h 5269837"/>
              <a:gd name="connsiteX0" fmla="*/ 429 w 8353357"/>
              <a:gd name="connsiteY0" fmla="*/ 889367 h 5283089"/>
              <a:gd name="connsiteX1" fmla="*/ 452474 w 8353357"/>
              <a:gd name="connsiteY1" fmla="*/ 0 h 5283089"/>
              <a:gd name="connsiteX2" fmla="*/ 7477242 w 8353357"/>
              <a:gd name="connsiteY2" fmla="*/ 13252 h 5283089"/>
              <a:gd name="connsiteX3" fmla="*/ 8353357 w 8353357"/>
              <a:gd name="connsiteY3" fmla="*/ 889367 h 5283089"/>
              <a:gd name="connsiteX4" fmla="*/ 8353357 w 8353357"/>
              <a:gd name="connsiteY4" fmla="*/ 4393721 h 5283089"/>
              <a:gd name="connsiteX5" fmla="*/ 7477242 w 8353357"/>
              <a:gd name="connsiteY5" fmla="*/ 5269836 h 5283089"/>
              <a:gd name="connsiteX6" fmla="*/ 545239 w 8353357"/>
              <a:gd name="connsiteY6" fmla="*/ 5283089 h 5283089"/>
              <a:gd name="connsiteX7" fmla="*/ 429 w 8353357"/>
              <a:gd name="connsiteY7" fmla="*/ 4393721 h 5283089"/>
              <a:gd name="connsiteX8" fmla="*/ 429 w 8353357"/>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477242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914564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951 w 8363596"/>
              <a:gd name="connsiteY0" fmla="*/ 889367 h 5269836"/>
              <a:gd name="connsiteX1" fmla="*/ 456996 w 8363596"/>
              <a:gd name="connsiteY1" fmla="*/ 0 h 5269836"/>
              <a:gd name="connsiteX2" fmla="*/ 7958843 w 8363596"/>
              <a:gd name="connsiteY2" fmla="*/ 26504 h 5269836"/>
              <a:gd name="connsiteX3" fmla="*/ 8357879 w 8363596"/>
              <a:gd name="connsiteY3" fmla="*/ 889367 h 5269836"/>
              <a:gd name="connsiteX4" fmla="*/ 8357879 w 8363596"/>
              <a:gd name="connsiteY4" fmla="*/ 4393721 h 5269836"/>
              <a:gd name="connsiteX5" fmla="*/ 7919086 w 8363596"/>
              <a:gd name="connsiteY5" fmla="*/ 5269836 h 5269836"/>
              <a:gd name="connsiteX6" fmla="*/ 408743 w 8363596"/>
              <a:gd name="connsiteY6" fmla="*/ 5258217 h 5269836"/>
              <a:gd name="connsiteX7" fmla="*/ 4951 w 8363596"/>
              <a:gd name="connsiteY7" fmla="*/ 4393721 h 5269836"/>
              <a:gd name="connsiteX8" fmla="*/ 4951 w 8363596"/>
              <a:gd name="connsiteY8" fmla="*/ 889367 h 526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3596" h="5269836">
                <a:moveTo>
                  <a:pt x="4951" y="889367"/>
                </a:moveTo>
                <a:cubicBezTo>
                  <a:pt x="4951" y="405502"/>
                  <a:pt x="-26869" y="0"/>
                  <a:pt x="456996" y="0"/>
                </a:cubicBezTo>
                <a:lnTo>
                  <a:pt x="7958843" y="26504"/>
                </a:lnTo>
                <a:cubicBezTo>
                  <a:pt x="8442708" y="26504"/>
                  <a:pt x="8357879" y="405502"/>
                  <a:pt x="8357879" y="889367"/>
                </a:cubicBezTo>
                <a:lnTo>
                  <a:pt x="8357879" y="4393721"/>
                </a:lnTo>
                <a:cubicBezTo>
                  <a:pt x="8357879" y="4877586"/>
                  <a:pt x="8402951" y="5269836"/>
                  <a:pt x="7919086" y="5269836"/>
                </a:cubicBezTo>
                <a:lnTo>
                  <a:pt x="408743" y="5258217"/>
                </a:lnTo>
                <a:cubicBezTo>
                  <a:pt x="-75122" y="5258217"/>
                  <a:pt x="4951" y="4877586"/>
                  <a:pt x="4951" y="4393721"/>
                </a:cubicBezTo>
                <a:lnTo>
                  <a:pt x="4951" y="88936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p:cNvPicPr/>
          <p:nvPr userDrawn="1"/>
        </p:nvPicPr>
        <p:blipFill rotWithShape="1">
          <a:blip r:embed="rId2"/>
          <a:srcRect l="34753" t="65456" r="54387" b="13181"/>
          <a:stretch/>
        </p:blipFill>
        <p:spPr bwMode="auto">
          <a:xfrm>
            <a:off x="2843808" y="5949280"/>
            <a:ext cx="621665" cy="687070"/>
          </a:xfrm>
          <a:prstGeom prst="rect">
            <a:avLst/>
          </a:prstGeom>
          <a:ln>
            <a:noFill/>
          </a:ln>
          <a:extLst>
            <a:ext uri="{53640926-AAD7-44D8-BBD7-CCE9431645EC}">
              <a14:shadowObscured xmlns:a14="http://schemas.microsoft.com/office/drawing/2010/main"/>
            </a:ext>
          </a:extLst>
        </p:spPr>
      </p:pic>
      <p:pic>
        <p:nvPicPr>
          <p:cNvPr id="19" name="Picture 18"/>
          <p:cNvPicPr/>
          <p:nvPr userDrawn="1"/>
        </p:nvPicPr>
        <p:blipFill rotWithShape="1">
          <a:blip r:embed="rId2"/>
          <a:srcRect l="34625" t="39773" r="53620" b="39545"/>
          <a:stretch/>
        </p:blipFill>
        <p:spPr bwMode="auto">
          <a:xfrm>
            <a:off x="3779912" y="5949280"/>
            <a:ext cx="672465" cy="665480"/>
          </a:xfrm>
          <a:prstGeom prst="rect">
            <a:avLst/>
          </a:prstGeom>
          <a:ln>
            <a:noFill/>
          </a:ln>
          <a:extLst>
            <a:ext uri="{53640926-AAD7-44D8-BBD7-CCE9431645EC}">
              <a14:shadowObscured xmlns:a14="http://schemas.microsoft.com/office/drawing/2010/main"/>
            </a:ext>
          </a:extLst>
        </p:spPr>
      </p:pic>
      <p:pic>
        <p:nvPicPr>
          <p:cNvPr id="20" name="Picture 19"/>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21" name="Picture 20"/>
          <p:cNvPicPr/>
          <p:nvPr userDrawn="1"/>
        </p:nvPicPr>
        <p:blipFill rotWithShape="1">
          <a:blip r:embed="rId3"/>
          <a:srcRect l="54685" t="45454" r="32922" b="31137"/>
          <a:stretch/>
        </p:blipFill>
        <p:spPr bwMode="auto">
          <a:xfrm>
            <a:off x="5573502" y="5940256"/>
            <a:ext cx="565279" cy="657096"/>
          </a:xfrm>
          <a:prstGeom prst="rect">
            <a:avLst/>
          </a:prstGeom>
          <a:ln>
            <a:noFill/>
          </a:ln>
          <a:extLst>
            <a:ext uri="{53640926-AAD7-44D8-BBD7-CCE9431645EC}">
              <a14:shadowObscured xmlns:a14="http://schemas.microsoft.com/office/drawing/2010/main"/>
            </a:ext>
          </a:extLst>
        </p:spPr>
      </p:pic>
      <p:pic>
        <p:nvPicPr>
          <p:cNvPr id="22" name="Picture 21"/>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23" name="Rectangle 22"/>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cxnSp>
        <p:nvCxnSpPr>
          <p:cNvPr id="24" name="Straight Connector 23"/>
          <p:cNvCxnSpPr/>
          <p:nvPr userDrawn="1"/>
        </p:nvCxnSpPr>
        <p:spPr>
          <a:xfrm>
            <a:off x="107504" y="5939566"/>
            <a:ext cx="89289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312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9EAE6">
            <a:alpha val="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1EB60B-ED58-4A11-9102-E27A5F85883E}" type="slidenum">
              <a:rPr lang="en-IN" smtClean="0"/>
              <a:t>‹#›</a:t>
            </a:fld>
            <a:endParaRPr lang="en-IN"/>
          </a:p>
        </p:txBody>
      </p:sp>
    </p:spTree>
    <p:extLst>
      <p:ext uri="{BB962C8B-B14F-4D97-AF65-F5344CB8AC3E}">
        <p14:creationId xmlns:p14="http://schemas.microsoft.com/office/powerpoint/2010/main" val="41389783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4" r:id="rId4"/>
    <p:sldLayoutId id="2147483652" r:id="rId5"/>
    <p:sldLayoutId id="2147483653" r:id="rId6"/>
    <p:sldLayoutId id="2147483654" r:id="rId7"/>
    <p:sldLayoutId id="2147483655" r:id="rId8"/>
    <p:sldLayoutId id="2147483656" r:id="rId9"/>
    <p:sldLayoutId id="2147483657" r:id="rId10"/>
    <p:sldLayoutId id="2147483662"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slide" Target="slide21.xml"/><Relationship Id="rId2" Type="http://schemas.openxmlformats.org/officeDocument/2006/relationships/slide" Target="slide16.xml"/><Relationship Id="rId1" Type="http://schemas.openxmlformats.org/officeDocument/2006/relationships/slideLayout" Target="../slideLayouts/slideLayout7.xml"/><Relationship Id="rId6" Type="http://schemas.openxmlformats.org/officeDocument/2006/relationships/slide" Target="slide18.xml"/><Relationship Id="rId11" Type="http://schemas.openxmlformats.org/officeDocument/2006/relationships/image" Target="../media/image24.jpeg"/><Relationship Id="rId5" Type="http://schemas.openxmlformats.org/officeDocument/2006/relationships/image" Target="../media/image21.png"/><Relationship Id="rId10" Type="http://schemas.openxmlformats.org/officeDocument/2006/relationships/slide" Target="slide20.xml"/><Relationship Id="rId4" Type="http://schemas.openxmlformats.org/officeDocument/2006/relationships/slide" Target="slide17.xml"/><Relationship Id="rId9" Type="http://schemas.openxmlformats.org/officeDocument/2006/relationships/image" Target="../media/image23.png"/><Relationship Id="rId14" Type="http://schemas.openxmlformats.org/officeDocument/2006/relationships/image" Target="../media/image6.jpg"/></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t> </a:t>
            </a:r>
            <a:endParaRPr lang="en-IN" dirty="0"/>
          </a:p>
        </p:txBody>
      </p:sp>
      <p:sp>
        <p:nvSpPr>
          <p:cNvPr id="3" name="Subtitle 2"/>
          <p:cNvSpPr>
            <a:spLocks noGrp="1"/>
          </p:cNvSpPr>
          <p:nvPr>
            <p:ph type="subTitle" idx="1"/>
          </p:nvPr>
        </p:nvSpPr>
        <p:spPr>
          <a:xfrm>
            <a:off x="395536" y="2204864"/>
            <a:ext cx="8424936" cy="3240360"/>
          </a:xfrm>
          <a:solidFill>
            <a:schemeClr val="lt1">
              <a:alpha val="0"/>
            </a:schemeClr>
          </a:solidFill>
          <a:ln>
            <a:solidFill>
              <a:schemeClr val="dk1">
                <a:alpha val="0"/>
              </a:schemeClr>
            </a:solidFill>
          </a:ln>
        </p:spPr>
        <p:style>
          <a:lnRef idx="2">
            <a:schemeClr val="dk1"/>
          </a:lnRef>
          <a:fillRef idx="1">
            <a:schemeClr val="lt1"/>
          </a:fillRef>
          <a:effectRef idx="0">
            <a:schemeClr val="dk1"/>
          </a:effectRef>
          <a:fontRef idx="minor">
            <a:schemeClr val="dk1"/>
          </a:fontRef>
        </p:style>
        <p:txBody>
          <a:bodyPr/>
          <a:lstStyle/>
          <a:p>
            <a:pPr>
              <a:spcBef>
                <a:spcPts val="0"/>
              </a:spcBef>
            </a:pPr>
            <a:r>
              <a:rPr lang="en-IN" sz="4400" b="1" dirty="0">
                <a:solidFill>
                  <a:srgbClr val="002060"/>
                </a:solidFill>
                <a:latin typeface="Times New Roman" panose="02020603050405020304" pitchFamily="18" charset="0"/>
                <a:cs typeface="Times New Roman" panose="02020603050405020304" pitchFamily="18" charset="0"/>
              </a:rPr>
              <a:t>Rajalakshmi Engineering College</a:t>
            </a:r>
          </a:p>
          <a:p>
            <a:pPr>
              <a:spcBef>
                <a:spcPts val="0"/>
              </a:spcBef>
            </a:pPr>
            <a:r>
              <a:rPr lang="en-IN" sz="2800" b="1" dirty="0">
                <a:solidFill>
                  <a:schemeClr val="tx1"/>
                </a:solidFill>
              </a:rPr>
              <a:t>An Autonomous Institution</a:t>
            </a:r>
          </a:p>
          <a:p>
            <a:pPr>
              <a:spcBef>
                <a:spcPts val="0"/>
              </a:spcBef>
            </a:pPr>
            <a:r>
              <a:rPr lang="en-IN" sz="2400" b="1" dirty="0">
                <a:solidFill>
                  <a:schemeClr val="tx1"/>
                </a:solidFill>
              </a:rPr>
              <a:t>Chennai-602105</a:t>
            </a:r>
          </a:p>
        </p:txBody>
      </p:sp>
    </p:spTree>
    <p:extLst>
      <p:ext uri="{BB962C8B-B14F-4D97-AF65-F5344CB8AC3E}">
        <p14:creationId xmlns:p14="http://schemas.microsoft.com/office/powerpoint/2010/main" val="2165769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377F6-1714-660F-5F60-27F7BB88852F}"/>
              </a:ext>
            </a:extLst>
          </p:cNvPr>
          <p:cNvSpPr txBox="1">
            <a:spLocks/>
          </p:cNvSpPr>
          <p:nvPr/>
        </p:nvSpPr>
        <p:spPr>
          <a:xfrm>
            <a:off x="1619672" y="548680"/>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r>
              <a:rPr lang="en-US" altLang="en-US" b="1" dirty="0">
                <a:solidFill>
                  <a:srgbClr val="002060"/>
                </a:solidFill>
                <a:latin typeface="Garamond" panose="02020404030301010803" pitchFamily="18" charset="0"/>
              </a:rPr>
              <a:t>TEXT BOOK 1</a:t>
            </a:r>
          </a:p>
        </p:txBody>
      </p:sp>
      <p:grpSp>
        <p:nvGrpSpPr>
          <p:cNvPr id="3" name="Group 4">
            <a:extLst>
              <a:ext uri="{FF2B5EF4-FFF2-40B4-BE49-F238E27FC236}">
                <a16:creationId xmlns:a16="http://schemas.microsoft.com/office/drawing/2014/main" id="{E1403DD4-C088-E807-DDC9-842AA17C5B0F}"/>
              </a:ext>
            </a:extLst>
          </p:cNvPr>
          <p:cNvGrpSpPr>
            <a:grpSpLocks/>
          </p:cNvGrpSpPr>
          <p:nvPr/>
        </p:nvGrpSpPr>
        <p:grpSpPr bwMode="auto">
          <a:xfrm>
            <a:off x="107505" y="116632"/>
            <a:ext cx="1368151" cy="5864007"/>
            <a:chOff x="0" y="-22667"/>
            <a:chExt cx="12311743" cy="6903334"/>
          </a:xfrm>
        </p:grpSpPr>
        <p:sp>
          <p:nvSpPr>
            <p:cNvPr id="5" name="Rectangle 4">
              <a:extLst>
                <a:ext uri="{FF2B5EF4-FFF2-40B4-BE49-F238E27FC236}">
                  <a16:creationId xmlns:a16="http://schemas.microsoft.com/office/drawing/2014/main" id="{CC1EBEA7-35FB-DF70-F007-F4B595D816D1}"/>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6" name="Picture 5" descr="A picture containing text, laser">
              <a:extLst>
                <a:ext uri="{FF2B5EF4-FFF2-40B4-BE49-F238E27FC236}">
                  <a16:creationId xmlns:a16="http://schemas.microsoft.com/office/drawing/2014/main" id="{8B2B348F-30D4-E882-2BB2-E98C2844AA97}"/>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
        <p:nvSpPr>
          <p:cNvPr id="4" name="Title 1">
            <a:extLst>
              <a:ext uri="{FF2B5EF4-FFF2-40B4-BE49-F238E27FC236}">
                <a16:creationId xmlns:a16="http://schemas.microsoft.com/office/drawing/2014/main" id="{6DEE6351-185F-3363-9C17-C3327E3E628F}"/>
              </a:ext>
            </a:extLst>
          </p:cNvPr>
          <p:cNvSpPr>
            <a:spLocks noGrp="1"/>
          </p:cNvSpPr>
          <p:nvPr>
            <p:ph type="title"/>
          </p:nvPr>
        </p:nvSpPr>
        <p:spPr>
          <a:xfrm>
            <a:off x="1593533" y="1196752"/>
            <a:ext cx="6840761" cy="1171600"/>
          </a:xfrm>
        </p:spPr>
        <p:txBody>
          <a:bodyPr>
            <a:noAutofit/>
          </a:bodyPr>
          <a:lstStyle/>
          <a:p>
            <a:pPr algn="ctr"/>
            <a:r>
              <a:rPr lang="en-US" altLang="en-US" sz="2000" dirty="0">
                <a:latin typeface="Garamond" panose="02020404030301010803" pitchFamily="18" charset="0"/>
                <a:cs typeface="Times New Roman" panose="02020603050405020304" pitchFamily="18" charset="0"/>
              </a:rPr>
              <a:t>Ellis Horowitz, Shani, Sanguthevar Rajasekaran, "Computer Algorithms" Universities Press</a:t>
            </a:r>
            <a:r>
              <a:rPr lang="en-US" altLang="en-US" sz="2000" b="1" dirty="0">
                <a:solidFill>
                  <a:srgbClr val="C00000"/>
                </a:solidFill>
                <a:latin typeface="Garamond" panose="02020404030301010803" pitchFamily="18" charset="0"/>
                <a:cs typeface="Times New Roman" panose="02020603050405020304" pitchFamily="18" charset="0"/>
              </a:rPr>
              <a:t>, Second Edition </a:t>
            </a:r>
            <a:r>
              <a:rPr lang="en-US" altLang="en-US" sz="2000" dirty="0">
                <a:latin typeface="Garamond" panose="02020404030301010803" pitchFamily="18" charset="0"/>
                <a:cs typeface="Times New Roman" panose="02020603050405020304" pitchFamily="18" charset="0"/>
              </a:rPr>
              <a:t>2008.</a:t>
            </a:r>
            <a:br>
              <a:rPr lang="en-US" altLang="en-US" sz="2800" dirty="0">
                <a:latin typeface="Garamond" panose="02020404030301010803" pitchFamily="18" charset="0"/>
                <a:cs typeface="Times New Roman" panose="02020603050405020304" pitchFamily="18" charset="0"/>
              </a:rPr>
            </a:br>
            <a:endParaRPr lang="en-US" sz="2800" dirty="0">
              <a:latin typeface="Garamond" panose="02020404030301010803" pitchFamily="18" charset="0"/>
              <a:cs typeface="Times New Roman" panose="02020603050405020304" pitchFamily="18" charset="0"/>
            </a:endParaRPr>
          </a:p>
        </p:txBody>
      </p:sp>
      <p:pic>
        <p:nvPicPr>
          <p:cNvPr id="7" name="Content Placeholder 3">
            <a:extLst>
              <a:ext uri="{FF2B5EF4-FFF2-40B4-BE49-F238E27FC236}">
                <a16:creationId xmlns:a16="http://schemas.microsoft.com/office/drawing/2014/main" id="{AD33147A-BD5F-C47F-B9CA-A1086E325BC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23928" y="2204864"/>
            <a:ext cx="2539030" cy="3308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0608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08D63-7A88-C0A0-6A92-E0EF6FD8026F}"/>
              </a:ext>
            </a:extLst>
          </p:cNvPr>
          <p:cNvSpPr>
            <a:spLocks noGrp="1"/>
          </p:cNvSpPr>
          <p:nvPr>
            <p:ph type="title"/>
          </p:nvPr>
        </p:nvSpPr>
        <p:spPr/>
        <p:txBody>
          <a:bodyPr>
            <a:normAutofit/>
          </a:bodyPr>
          <a:lstStyle/>
          <a:p>
            <a:r>
              <a:rPr lang="en-US" b="1" dirty="0">
                <a:solidFill>
                  <a:srgbClr val="002060"/>
                </a:solidFill>
                <a:latin typeface="Garamond" panose="02020404030301010803" pitchFamily="18" charset="0"/>
              </a:rPr>
              <a:t>COURSE-WHAT-YOU LEARN</a:t>
            </a:r>
            <a:endParaRPr lang="en-IN" b="1" dirty="0">
              <a:solidFill>
                <a:srgbClr val="002060"/>
              </a:solidFill>
              <a:latin typeface="Garamond" panose="02020404030301010803" pitchFamily="18" charset="0"/>
            </a:endParaRPr>
          </a:p>
        </p:txBody>
      </p:sp>
      <p:sp>
        <p:nvSpPr>
          <p:cNvPr id="4" name="Content Placeholder 2">
            <a:extLst>
              <a:ext uri="{FF2B5EF4-FFF2-40B4-BE49-F238E27FC236}">
                <a16:creationId xmlns:a16="http://schemas.microsoft.com/office/drawing/2014/main" id="{7D6738B9-0785-5D76-6EBA-CBBBA4D3FE00}"/>
              </a:ext>
            </a:extLst>
          </p:cNvPr>
          <p:cNvSpPr txBox="1">
            <a:spLocks/>
          </p:cNvSpPr>
          <p:nvPr/>
        </p:nvSpPr>
        <p:spPr>
          <a:xfrm>
            <a:off x="6087494" y="1844009"/>
            <a:ext cx="2191954" cy="525723"/>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vert="horz" lIns="68580" tIns="34290" rIns="68580" bIns="3429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lt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lt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lt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lt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9pPr>
          </a:lstStyle>
          <a:p>
            <a:pPr marL="0" indent="0" algn="ctr">
              <a:buNone/>
            </a:pPr>
            <a:r>
              <a:rPr lang="en-US" sz="3200" b="1" dirty="0">
                <a:solidFill>
                  <a:srgbClr val="002060"/>
                </a:solidFill>
                <a:latin typeface="Garamond" panose="02020404030301010803" pitchFamily="18" charset="0"/>
              </a:rPr>
              <a:t>DESIGN</a:t>
            </a:r>
          </a:p>
        </p:txBody>
      </p:sp>
      <p:sp>
        <p:nvSpPr>
          <p:cNvPr id="5" name="AutoShape 2" descr="Wait… What Does That Mean?? – The Daily Chomp">
            <a:extLst>
              <a:ext uri="{FF2B5EF4-FFF2-40B4-BE49-F238E27FC236}">
                <a16:creationId xmlns:a16="http://schemas.microsoft.com/office/drawing/2014/main" id="{494ACA50-EE09-4B40-1E4B-16D9894C25FC}"/>
              </a:ext>
            </a:extLst>
          </p:cNvPr>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2000" b="1">
              <a:latin typeface="Garamond" panose="02020404030301010803" pitchFamily="18" charset="0"/>
            </a:endParaRPr>
          </a:p>
        </p:txBody>
      </p:sp>
      <p:pic>
        <p:nvPicPr>
          <p:cNvPr id="6" name="Picture 5">
            <a:extLst>
              <a:ext uri="{FF2B5EF4-FFF2-40B4-BE49-F238E27FC236}">
                <a16:creationId xmlns:a16="http://schemas.microsoft.com/office/drawing/2014/main" id="{831BDFA3-6080-302D-9BD5-89B9CEB7C004}"/>
              </a:ext>
            </a:extLst>
          </p:cNvPr>
          <p:cNvPicPr>
            <a:picLocks noChangeAspect="1"/>
          </p:cNvPicPr>
          <p:nvPr/>
        </p:nvPicPr>
        <p:blipFill>
          <a:blip r:embed="rId2"/>
          <a:stretch>
            <a:fillRect/>
          </a:stretch>
        </p:blipFill>
        <p:spPr>
          <a:xfrm>
            <a:off x="3852375" y="2437909"/>
            <a:ext cx="1607344" cy="1607344"/>
          </a:xfrm>
          <a:prstGeom prst="rect">
            <a:avLst/>
          </a:prstGeom>
        </p:spPr>
      </p:pic>
      <p:sp>
        <p:nvSpPr>
          <p:cNvPr id="7" name="AutoShape 4" descr="good - Liberal Dictionary">
            <a:extLst>
              <a:ext uri="{FF2B5EF4-FFF2-40B4-BE49-F238E27FC236}">
                <a16:creationId xmlns:a16="http://schemas.microsoft.com/office/drawing/2014/main" id="{E275F972-1464-DBC6-EB99-8310D81F0372}"/>
              </a:ext>
            </a:extLst>
          </p:cNvPr>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2000" b="1">
              <a:latin typeface="Garamond" panose="02020404030301010803" pitchFamily="18" charset="0"/>
            </a:endParaRPr>
          </a:p>
        </p:txBody>
      </p:sp>
      <p:sp>
        <p:nvSpPr>
          <p:cNvPr id="8" name="AutoShape 6" descr="Good PNG Transparent | PNG Mart">
            <a:extLst>
              <a:ext uri="{FF2B5EF4-FFF2-40B4-BE49-F238E27FC236}">
                <a16:creationId xmlns:a16="http://schemas.microsoft.com/office/drawing/2014/main" id="{B5FAE2E5-BA67-B2CE-7D4A-A38F975FB354}"/>
              </a:ext>
            </a:extLst>
          </p:cNvPr>
          <p:cNvSpPr>
            <a:spLocks noChangeAspect="1" noChangeArrowheads="1"/>
          </p:cNvSpPr>
          <p:nvPr/>
        </p:nvSpPr>
        <p:spPr bwMode="auto">
          <a:xfrm>
            <a:off x="345281" y="9775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2000" b="1">
              <a:latin typeface="Garamond" panose="02020404030301010803" pitchFamily="18" charset="0"/>
            </a:endParaRPr>
          </a:p>
        </p:txBody>
      </p:sp>
      <p:pic>
        <p:nvPicPr>
          <p:cNvPr id="9" name="Picture 8">
            <a:extLst>
              <a:ext uri="{FF2B5EF4-FFF2-40B4-BE49-F238E27FC236}">
                <a16:creationId xmlns:a16="http://schemas.microsoft.com/office/drawing/2014/main" id="{425417E8-198F-A02F-CBC6-5D47D3A109DE}"/>
              </a:ext>
            </a:extLst>
          </p:cNvPr>
          <p:cNvPicPr>
            <a:picLocks noChangeAspect="1"/>
          </p:cNvPicPr>
          <p:nvPr/>
        </p:nvPicPr>
        <p:blipFill>
          <a:blip r:embed="rId3"/>
          <a:stretch>
            <a:fillRect/>
          </a:stretch>
        </p:blipFill>
        <p:spPr>
          <a:xfrm>
            <a:off x="3539258" y="4517585"/>
            <a:ext cx="843946" cy="911669"/>
          </a:xfrm>
          <a:prstGeom prst="rect">
            <a:avLst/>
          </a:prstGeom>
        </p:spPr>
      </p:pic>
      <p:pic>
        <p:nvPicPr>
          <p:cNvPr id="10" name="Picture 9">
            <a:extLst>
              <a:ext uri="{FF2B5EF4-FFF2-40B4-BE49-F238E27FC236}">
                <a16:creationId xmlns:a16="http://schemas.microsoft.com/office/drawing/2014/main" id="{2745E3DE-5B07-8F8F-9A3C-E41139ECB19B}"/>
              </a:ext>
            </a:extLst>
          </p:cNvPr>
          <p:cNvPicPr>
            <a:picLocks noChangeAspect="1"/>
          </p:cNvPicPr>
          <p:nvPr/>
        </p:nvPicPr>
        <p:blipFill>
          <a:blip r:embed="rId4"/>
          <a:stretch>
            <a:fillRect/>
          </a:stretch>
        </p:blipFill>
        <p:spPr>
          <a:xfrm>
            <a:off x="4882580" y="4547168"/>
            <a:ext cx="726526" cy="875951"/>
          </a:xfrm>
          <a:prstGeom prst="rect">
            <a:avLst/>
          </a:prstGeom>
        </p:spPr>
      </p:pic>
      <p:sp>
        <p:nvSpPr>
          <p:cNvPr id="11" name="AutoShape 8" descr="How Exactly Does GrowthMax Plus® Make You Grow Taller?">
            <a:extLst>
              <a:ext uri="{FF2B5EF4-FFF2-40B4-BE49-F238E27FC236}">
                <a16:creationId xmlns:a16="http://schemas.microsoft.com/office/drawing/2014/main" id="{62E0BB60-4764-75E3-66C9-13D1008F3EE6}"/>
              </a:ext>
            </a:extLst>
          </p:cNvPr>
          <p:cNvSpPr>
            <a:spLocks noChangeAspect="1" noChangeArrowheads="1"/>
          </p:cNvSpPr>
          <p:nvPr/>
        </p:nvSpPr>
        <p:spPr bwMode="auto">
          <a:xfrm>
            <a:off x="459581" y="10918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2000" b="1">
              <a:latin typeface="Garamond" panose="02020404030301010803" pitchFamily="18" charset="0"/>
            </a:endParaRPr>
          </a:p>
        </p:txBody>
      </p:sp>
      <p:sp>
        <p:nvSpPr>
          <p:cNvPr id="12" name="AutoShape 10" descr="Never answer another 'how?' question again!">
            <a:extLst>
              <a:ext uri="{FF2B5EF4-FFF2-40B4-BE49-F238E27FC236}">
                <a16:creationId xmlns:a16="http://schemas.microsoft.com/office/drawing/2014/main" id="{2DBFECE3-915F-B76E-C435-13A4BA355B16}"/>
              </a:ext>
            </a:extLst>
          </p:cNvPr>
          <p:cNvSpPr>
            <a:spLocks noChangeAspect="1" noChangeArrowheads="1"/>
          </p:cNvSpPr>
          <p:nvPr/>
        </p:nvSpPr>
        <p:spPr bwMode="auto">
          <a:xfrm>
            <a:off x="573881" y="12061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2000" b="1">
              <a:latin typeface="Garamond" panose="02020404030301010803" pitchFamily="18" charset="0"/>
            </a:endParaRPr>
          </a:p>
        </p:txBody>
      </p:sp>
      <p:sp>
        <p:nvSpPr>
          <p:cNvPr id="13" name="TextBox 12">
            <a:extLst>
              <a:ext uri="{FF2B5EF4-FFF2-40B4-BE49-F238E27FC236}">
                <a16:creationId xmlns:a16="http://schemas.microsoft.com/office/drawing/2014/main" id="{69F0E912-44D9-7D0C-80BA-962AA67E838C}"/>
              </a:ext>
            </a:extLst>
          </p:cNvPr>
          <p:cNvSpPr txBox="1"/>
          <p:nvPr/>
        </p:nvSpPr>
        <p:spPr>
          <a:xfrm>
            <a:off x="802482" y="2940741"/>
            <a:ext cx="1825302" cy="379912"/>
          </a:xfrm>
          <a:prstGeom prst="wedgeRectCallout">
            <a:avLst>
              <a:gd name="adj1" fmla="val -33000"/>
              <a:gd name="adj2" fmla="val 75000"/>
            </a:avLst>
          </a:prstGeom>
          <a:solidFill>
            <a:schemeClr val="accent1"/>
          </a:solidFill>
          <a:ln w="25400" cap="flat">
            <a:solidFill>
              <a:srgbClr val="BFBFBF"/>
            </a:solidFill>
            <a:prstDash val="solid"/>
            <a:round/>
          </a:ln>
          <a:effectLst>
            <a:outerShdw blurRad="50800" dist="95250" dir="2700000">
              <a:srgbClr val="3F3F3F">
                <a:alpha val="39999"/>
              </a:srgbClr>
            </a:outerShdw>
          </a:effectLst>
        </p:spPr>
        <p:txBody>
          <a:bodyPr vert="horz" wrap="square" lIns="71438" tIns="35719" rIns="71438" bIns="35719" rtlCol="0" anchor="ctr">
            <a:spAutoFit/>
          </a:bodyPr>
          <a:lstStyle/>
          <a:p>
            <a:pPr algn="ctr">
              <a:defRPr lang="en-US" sz="1300" dirty="0"/>
            </a:pPr>
            <a:r>
              <a:rPr lang="en-US" sz="2000" b="1" dirty="0">
                <a:solidFill>
                  <a:srgbClr val="000000"/>
                </a:solidFill>
                <a:latin typeface="Garamond" panose="02020404030301010803" pitchFamily="18" charset="0"/>
              </a:rPr>
              <a:t>HOW?</a:t>
            </a:r>
          </a:p>
        </p:txBody>
      </p:sp>
      <p:sp>
        <p:nvSpPr>
          <p:cNvPr id="14" name="TextBox 13">
            <a:extLst>
              <a:ext uri="{FF2B5EF4-FFF2-40B4-BE49-F238E27FC236}">
                <a16:creationId xmlns:a16="http://schemas.microsoft.com/office/drawing/2014/main" id="{06145FBA-BE1E-A2C5-F036-6EA38573B81C}"/>
              </a:ext>
            </a:extLst>
          </p:cNvPr>
          <p:cNvSpPr txBox="1"/>
          <p:nvPr/>
        </p:nvSpPr>
        <p:spPr>
          <a:xfrm>
            <a:off x="802480" y="3850647"/>
            <a:ext cx="1979159" cy="379912"/>
          </a:xfrm>
          <a:prstGeom prst="wedgeRectCallout">
            <a:avLst>
              <a:gd name="adj1" fmla="val -33000"/>
              <a:gd name="adj2" fmla="val 75000"/>
            </a:avLst>
          </a:prstGeom>
          <a:solidFill>
            <a:srgbClr val="00B0F0"/>
          </a:solidFill>
          <a:ln w="25400" cap="flat">
            <a:solidFill>
              <a:srgbClr val="BFBFBF"/>
            </a:solidFill>
            <a:prstDash val="solid"/>
            <a:round/>
          </a:ln>
          <a:effectLst>
            <a:outerShdw blurRad="50800" dist="95250" dir="2700000">
              <a:srgbClr val="3F3F3F">
                <a:alpha val="39999"/>
              </a:srgbClr>
            </a:outerShdw>
          </a:effectLst>
        </p:spPr>
        <p:txBody>
          <a:bodyPr vert="horz" wrap="square" lIns="71438" tIns="35719" rIns="71438" bIns="35719" rtlCol="0" anchor="ctr">
            <a:spAutoFit/>
          </a:bodyPr>
          <a:lstStyle/>
          <a:p>
            <a:pPr algn="ctr">
              <a:defRPr lang="en-US" sz="1300" dirty="0"/>
            </a:pPr>
            <a:r>
              <a:rPr lang="en-US" sz="2000" b="1" dirty="0">
                <a:solidFill>
                  <a:srgbClr val="000000"/>
                </a:solidFill>
                <a:latin typeface="Garamond" panose="02020404030301010803" pitchFamily="18" charset="0"/>
              </a:rPr>
              <a:t>EFFECIENCY</a:t>
            </a:r>
          </a:p>
        </p:txBody>
      </p:sp>
      <p:sp>
        <p:nvSpPr>
          <p:cNvPr id="15" name="TextBox 14">
            <a:extLst>
              <a:ext uri="{FF2B5EF4-FFF2-40B4-BE49-F238E27FC236}">
                <a16:creationId xmlns:a16="http://schemas.microsoft.com/office/drawing/2014/main" id="{E4EC4632-ABCD-801A-8F6B-228AA94847E1}"/>
              </a:ext>
            </a:extLst>
          </p:cNvPr>
          <p:cNvSpPr txBox="1"/>
          <p:nvPr/>
        </p:nvSpPr>
        <p:spPr>
          <a:xfrm>
            <a:off x="6824383" y="2929716"/>
            <a:ext cx="1371599" cy="379912"/>
          </a:xfrm>
          <a:prstGeom prst="wedgeRectCallout">
            <a:avLst>
              <a:gd name="adj1" fmla="val -33000"/>
              <a:gd name="adj2" fmla="val 75000"/>
            </a:avLst>
          </a:prstGeom>
          <a:solidFill>
            <a:schemeClr val="accent1"/>
          </a:solidFill>
          <a:ln w="25400" cap="flat">
            <a:solidFill>
              <a:srgbClr val="BFBFBF"/>
            </a:solidFill>
            <a:prstDash val="solid"/>
            <a:round/>
          </a:ln>
          <a:effectLst>
            <a:outerShdw blurRad="50800" dist="95250" dir="2700000">
              <a:srgbClr val="3F3F3F">
                <a:alpha val="39999"/>
              </a:srgbClr>
            </a:outerShdw>
          </a:effectLst>
        </p:spPr>
        <p:txBody>
          <a:bodyPr vert="horz" wrap="square" lIns="71438" tIns="35719" rIns="71438" bIns="35719" rtlCol="0" anchor="ctr">
            <a:spAutoFit/>
          </a:bodyPr>
          <a:lstStyle/>
          <a:p>
            <a:pPr algn="ctr">
              <a:defRPr lang="en-US" sz="1300" dirty="0"/>
            </a:pPr>
            <a:r>
              <a:rPr lang="en-US" sz="2000" b="1" dirty="0">
                <a:solidFill>
                  <a:srgbClr val="000000"/>
                </a:solidFill>
                <a:latin typeface="Garamond" panose="02020404030301010803" pitchFamily="18" charset="0"/>
              </a:rPr>
              <a:t>CREATE</a:t>
            </a:r>
          </a:p>
        </p:txBody>
      </p:sp>
      <p:sp>
        <p:nvSpPr>
          <p:cNvPr id="16" name="TextBox 15">
            <a:extLst>
              <a:ext uri="{FF2B5EF4-FFF2-40B4-BE49-F238E27FC236}">
                <a16:creationId xmlns:a16="http://schemas.microsoft.com/office/drawing/2014/main" id="{85B86568-4766-2303-C04E-D3C65F5613BF}"/>
              </a:ext>
            </a:extLst>
          </p:cNvPr>
          <p:cNvSpPr txBox="1"/>
          <p:nvPr/>
        </p:nvSpPr>
        <p:spPr>
          <a:xfrm>
            <a:off x="6530454" y="4713747"/>
            <a:ext cx="1747503" cy="379912"/>
          </a:xfrm>
          <a:prstGeom prst="wedgeRectCallout">
            <a:avLst>
              <a:gd name="adj1" fmla="val -33000"/>
              <a:gd name="adj2" fmla="val 75000"/>
            </a:avLst>
          </a:prstGeom>
          <a:solidFill>
            <a:srgbClr val="FFC000"/>
          </a:solidFill>
          <a:ln w="25400" cap="flat">
            <a:solidFill>
              <a:srgbClr val="BFBFBF"/>
            </a:solidFill>
            <a:prstDash val="solid"/>
            <a:round/>
          </a:ln>
          <a:effectLst>
            <a:outerShdw blurRad="50800" dist="95250" dir="2700000">
              <a:srgbClr val="3F3F3F">
                <a:alpha val="39999"/>
              </a:srgbClr>
            </a:outerShdw>
          </a:effectLst>
        </p:spPr>
        <p:txBody>
          <a:bodyPr vert="horz" wrap="square" lIns="71438" tIns="35719" rIns="71438" bIns="35719" rtlCol="0" anchor="ctr">
            <a:spAutoFit/>
          </a:bodyPr>
          <a:lstStyle/>
          <a:p>
            <a:pPr algn="ctr">
              <a:defRPr lang="en-US" sz="1300" dirty="0"/>
            </a:pPr>
            <a:r>
              <a:rPr lang="en-US" sz="2000" b="1" dirty="0">
                <a:solidFill>
                  <a:srgbClr val="000000"/>
                </a:solidFill>
                <a:latin typeface="Garamond" panose="02020404030301010803" pitchFamily="18" charset="0"/>
              </a:rPr>
              <a:t>STRATEGIES</a:t>
            </a:r>
          </a:p>
        </p:txBody>
      </p:sp>
      <p:sp>
        <p:nvSpPr>
          <p:cNvPr id="17" name="TextBox 16">
            <a:extLst>
              <a:ext uri="{FF2B5EF4-FFF2-40B4-BE49-F238E27FC236}">
                <a16:creationId xmlns:a16="http://schemas.microsoft.com/office/drawing/2014/main" id="{EC3A7A6F-390F-543E-B13B-0D878A80E3BD}"/>
              </a:ext>
            </a:extLst>
          </p:cNvPr>
          <p:cNvSpPr txBox="1"/>
          <p:nvPr/>
        </p:nvSpPr>
        <p:spPr>
          <a:xfrm>
            <a:off x="802482" y="4733062"/>
            <a:ext cx="1681286" cy="379912"/>
          </a:xfrm>
          <a:prstGeom prst="wedgeRectCallout">
            <a:avLst>
              <a:gd name="adj1" fmla="val -33000"/>
              <a:gd name="adj2" fmla="val 75000"/>
            </a:avLst>
          </a:prstGeom>
          <a:solidFill>
            <a:srgbClr val="FFC000"/>
          </a:solidFill>
          <a:ln w="25400" cap="flat">
            <a:solidFill>
              <a:srgbClr val="BFBFBF"/>
            </a:solidFill>
            <a:prstDash val="solid"/>
            <a:round/>
          </a:ln>
          <a:effectLst>
            <a:outerShdw blurRad="50800" dist="95250" dir="2700000">
              <a:srgbClr val="3F3F3F">
                <a:alpha val="39999"/>
              </a:srgbClr>
            </a:outerShdw>
          </a:effectLst>
        </p:spPr>
        <p:txBody>
          <a:bodyPr vert="horz" wrap="square" lIns="71438" tIns="35719" rIns="71438" bIns="35719" rtlCol="0" anchor="ctr">
            <a:spAutoFit/>
          </a:bodyPr>
          <a:lstStyle/>
          <a:p>
            <a:pPr algn="ctr">
              <a:defRPr lang="en-US" sz="1300" dirty="0"/>
            </a:pPr>
            <a:r>
              <a:rPr lang="en-US" sz="2000" b="1" dirty="0">
                <a:solidFill>
                  <a:srgbClr val="000000"/>
                </a:solidFill>
                <a:latin typeface="Garamond" panose="02020404030301010803" pitchFamily="18" charset="0"/>
              </a:rPr>
              <a:t>METHODS</a:t>
            </a:r>
          </a:p>
        </p:txBody>
      </p:sp>
      <p:sp>
        <p:nvSpPr>
          <p:cNvPr id="18" name="TextBox 17">
            <a:extLst>
              <a:ext uri="{FF2B5EF4-FFF2-40B4-BE49-F238E27FC236}">
                <a16:creationId xmlns:a16="http://schemas.microsoft.com/office/drawing/2014/main" id="{E18C2C8E-7110-A964-DC41-B0D8BB9E16FE}"/>
              </a:ext>
            </a:extLst>
          </p:cNvPr>
          <p:cNvSpPr txBox="1"/>
          <p:nvPr/>
        </p:nvSpPr>
        <p:spPr>
          <a:xfrm>
            <a:off x="6530454" y="3823754"/>
            <a:ext cx="1683630" cy="379912"/>
          </a:xfrm>
          <a:prstGeom prst="wedgeRectCallout">
            <a:avLst>
              <a:gd name="adj1" fmla="val -33000"/>
              <a:gd name="adj2" fmla="val 75000"/>
            </a:avLst>
          </a:prstGeom>
          <a:solidFill>
            <a:srgbClr val="00B0F0"/>
          </a:solidFill>
          <a:ln w="25400" cap="flat">
            <a:solidFill>
              <a:srgbClr val="BFBFBF"/>
            </a:solidFill>
            <a:prstDash val="solid"/>
            <a:round/>
          </a:ln>
          <a:effectLst>
            <a:outerShdw blurRad="50800" dist="95250" dir="2700000">
              <a:srgbClr val="3F3F3F">
                <a:alpha val="39999"/>
              </a:srgbClr>
            </a:outerShdw>
          </a:effectLst>
        </p:spPr>
        <p:txBody>
          <a:bodyPr vert="horz" wrap="square" lIns="71438" tIns="35719" rIns="71438" bIns="35719" rtlCol="0" anchor="ctr">
            <a:spAutoFit/>
          </a:bodyPr>
          <a:lstStyle/>
          <a:p>
            <a:pPr algn="ctr">
              <a:defRPr lang="en-US" sz="1300" dirty="0"/>
            </a:pPr>
            <a:r>
              <a:rPr lang="en-US" sz="2000" b="1" dirty="0">
                <a:solidFill>
                  <a:srgbClr val="000000"/>
                </a:solidFill>
                <a:latin typeface="Garamond" panose="02020404030301010803" pitchFamily="18" charset="0"/>
              </a:rPr>
              <a:t>EFFECIENT</a:t>
            </a:r>
          </a:p>
        </p:txBody>
      </p:sp>
      <p:sp>
        <p:nvSpPr>
          <p:cNvPr id="19" name="Content Placeholder 2">
            <a:extLst>
              <a:ext uri="{FF2B5EF4-FFF2-40B4-BE49-F238E27FC236}">
                <a16:creationId xmlns:a16="http://schemas.microsoft.com/office/drawing/2014/main" id="{9B2A97D8-4887-821F-5F6E-512FBEA05079}"/>
              </a:ext>
            </a:extLst>
          </p:cNvPr>
          <p:cNvSpPr txBox="1">
            <a:spLocks/>
          </p:cNvSpPr>
          <p:nvPr/>
        </p:nvSpPr>
        <p:spPr>
          <a:xfrm>
            <a:off x="589068" y="1904214"/>
            <a:ext cx="2614779" cy="568202"/>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vert="horz" lIns="68580" tIns="34290" rIns="68580" bIns="3429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lt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lt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lt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lt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9pPr>
          </a:lstStyle>
          <a:p>
            <a:pPr marL="0" indent="0" algn="ctr">
              <a:buNone/>
            </a:pPr>
            <a:r>
              <a:rPr lang="en-US" sz="3200" b="1" dirty="0">
                <a:solidFill>
                  <a:srgbClr val="002060"/>
                </a:solidFill>
                <a:latin typeface="Garamond" panose="02020404030301010803" pitchFamily="18" charset="0"/>
              </a:rPr>
              <a:t>ANALYSIS</a:t>
            </a:r>
          </a:p>
        </p:txBody>
      </p:sp>
    </p:spTree>
    <p:extLst>
      <p:ext uri="{BB962C8B-B14F-4D97-AF65-F5344CB8AC3E}">
        <p14:creationId xmlns:p14="http://schemas.microsoft.com/office/powerpoint/2010/main" val="253728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ircle(in)">
                                      <p:cBhvr>
                                        <p:cTn id="23" dur="2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circle(in)">
                                      <p:cBhvr>
                                        <p:cTn id="28" dur="20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1000"/>
                                        <p:tgtEl>
                                          <p:spTgt spid="17"/>
                                        </p:tgtEl>
                                      </p:cBhvr>
                                    </p:animEffect>
                                    <p:anim calcmode="lin" valueType="num">
                                      <p:cBhvr>
                                        <p:cTn id="46" dur="1000" fill="hold"/>
                                        <p:tgtEl>
                                          <p:spTgt spid="17"/>
                                        </p:tgtEl>
                                        <p:attrNameLst>
                                          <p:attrName>ppt_x</p:attrName>
                                        </p:attrNameLst>
                                      </p:cBhvr>
                                      <p:tavLst>
                                        <p:tav tm="0">
                                          <p:val>
                                            <p:strVal val="#ppt_x"/>
                                          </p:val>
                                        </p:tav>
                                        <p:tav tm="100000">
                                          <p:val>
                                            <p:strVal val="#ppt_x"/>
                                          </p:val>
                                        </p:tav>
                                      </p:tavLst>
                                    </p:anim>
                                    <p:anim calcmode="lin" valueType="num">
                                      <p:cBhvr>
                                        <p:cTn id="4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1000"/>
                                        <p:tgtEl>
                                          <p:spTgt spid="18"/>
                                        </p:tgtEl>
                                      </p:cBhvr>
                                    </p:animEffect>
                                    <p:anim calcmode="lin" valueType="num">
                                      <p:cBhvr>
                                        <p:cTn id="60" dur="1000" fill="hold"/>
                                        <p:tgtEl>
                                          <p:spTgt spid="18"/>
                                        </p:tgtEl>
                                        <p:attrNameLst>
                                          <p:attrName>ppt_x</p:attrName>
                                        </p:attrNameLst>
                                      </p:cBhvr>
                                      <p:tavLst>
                                        <p:tav tm="0">
                                          <p:val>
                                            <p:strVal val="#ppt_x"/>
                                          </p:val>
                                        </p:tav>
                                        <p:tav tm="100000">
                                          <p:val>
                                            <p:strVal val="#ppt_x"/>
                                          </p:val>
                                        </p:tav>
                                      </p:tavLst>
                                    </p:anim>
                                    <p:anim calcmode="lin" valueType="num">
                                      <p:cBhvr>
                                        <p:cTn id="6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1000"/>
                                        <p:tgtEl>
                                          <p:spTgt spid="16"/>
                                        </p:tgtEl>
                                      </p:cBhvr>
                                    </p:animEffect>
                                    <p:anim calcmode="lin" valueType="num">
                                      <p:cBhvr>
                                        <p:cTn id="67" dur="1000" fill="hold"/>
                                        <p:tgtEl>
                                          <p:spTgt spid="16"/>
                                        </p:tgtEl>
                                        <p:attrNameLst>
                                          <p:attrName>ppt_x</p:attrName>
                                        </p:attrNameLst>
                                      </p:cBhvr>
                                      <p:tavLst>
                                        <p:tav tm="0">
                                          <p:val>
                                            <p:strVal val="#ppt_x"/>
                                          </p:val>
                                        </p:tav>
                                        <p:tav tm="100000">
                                          <p:val>
                                            <p:strVal val="#ppt_x"/>
                                          </p:val>
                                        </p:tav>
                                      </p:tavLst>
                                    </p:anim>
                                    <p:anim calcmode="lin" valueType="num">
                                      <p:cBhvr>
                                        <p:cTn id="6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15" grpId="0" animBg="1"/>
      <p:bldP spid="16" grpId="0" animBg="1"/>
      <p:bldP spid="17" grpId="0" animBg="1"/>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0AE1976-9CA6-8AD8-DC8C-066163410066}"/>
              </a:ext>
            </a:extLst>
          </p:cNvPr>
          <p:cNvGraphicFramePr>
            <a:graphicFrameLocks noGrp="1"/>
          </p:cNvGraphicFramePr>
          <p:nvPr>
            <p:extLst>
              <p:ext uri="{D42A27DB-BD31-4B8C-83A1-F6EECF244321}">
                <p14:modId xmlns:p14="http://schemas.microsoft.com/office/powerpoint/2010/main" val="3701594449"/>
              </p:ext>
            </p:extLst>
          </p:nvPr>
        </p:nvGraphicFramePr>
        <p:xfrm>
          <a:off x="467544" y="1268760"/>
          <a:ext cx="8352928" cy="4104457"/>
        </p:xfrm>
        <a:graphic>
          <a:graphicData uri="http://schemas.openxmlformats.org/drawingml/2006/table">
            <a:tbl>
              <a:tblPr firstRow="1" firstCol="1" bandRow="1">
                <a:tableStyleId>{5C22544A-7EE6-4342-B048-85BDC9FD1C3A}</a:tableStyleId>
              </a:tblPr>
              <a:tblGrid>
                <a:gridCol w="335934">
                  <a:extLst>
                    <a:ext uri="{9D8B030D-6E8A-4147-A177-3AD203B41FA5}">
                      <a16:colId xmlns:a16="http://schemas.microsoft.com/office/drawing/2014/main" val="2188568518"/>
                    </a:ext>
                  </a:extLst>
                </a:gridCol>
                <a:gridCol w="8016994">
                  <a:extLst>
                    <a:ext uri="{9D8B030D-6E8A-4147-A177-3AD203B41FA5}">
                      <a16:colId xmlns:a16="http://schemas.microsoft.com/office/drawing/2014/main" val="3392750791"/>
                    </a:ext>
                  </a:extLst>
                </a:gridCol>
              </a:tblGrid>
              <a:tr h="931961">
                <a:tc gridSpan="2">
                  <a:txBody>
                    <a:bodyPr/>
                    <a:lstStyle/>
                    <a:p>
                      <a:pPr>
                        <a:lnSpc>
                          <a:spcPct val="107000"/>
                        </a:lnSpc>
                        <a:spcAft>
                          <a:spcPts val="800"/>
                        </a:spcAft>
                      </a:pPr>
                      <a:endParaRPr lang="en-IN" sz="2000" dirty="0">
                        <a:solidFill>
                          <a:srgbClr val="002060"/>
                        </a:solidFill>
                        <a:effectLst/>
                        <a:latin typeface="Garamond" panose="02020404030301010803" pitchFamily="18" charset="0"/>
                      </a:endParaRPr>
                    </a:p>
                    <a:p>
                      <a:pPr>
                        <a:lnSpc>
                          <a:spcPct val="107000"/>
                        </a:lnSpc>
                        <a:spcAft>
                          <a:spcPts val="800"/>
                        </a:spcAft>
                      </a:pPr>
                      <a:r>
                        <a:rPr lang="en-US" sz="2000" dirty="0">
                          <a:solidFill>
                            <a:srgbClr val="002060"/>
                          </a:solidFill>
                          <a:effectLst/>
                          <a:latin typeface="Garamond" panose="02020404030301010803" pitchFamily="18" charset="0"/>
                        </a:rPr>
                        <a:t>On completion of the course, the students will be able to</a:t>
                      </a:r>
                      <a:endParaRPr lang="en-IN" sz="20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tc hMerge="1">
                  <a:txBody>
                    <a:bodyPr/>
                    <a:lstStyle/>
                    <a:p>
                      <a:endParaRPr lang="en-IN"/>
                    </a:p>
                  </a:txBody>
                  <a:tcPr/>
                </a:tc>
                <a:extLst>
                  <a:ext uri="{0D108BD9-81ED-4DB2-BD59-A6C34878D82A}">
                    <a16:rowId xmlns:a16="http://schemas.microsoft.com/office/drawing/2014/main" val="3793431934"/>
                  </a:ext>
                </a:extLst>
              </a:tr>
              <a:tr h="706782">
                <a:tc>
                  <a:txBody>
                    <a:bodyPr/>
                    <a:lstStyle/>
                    <a:p>
                      <a:pPr algn="ctr">
                        <a:lnSpc>
                          <a:spcPct val="107000"/>
                        </a:lnSpc>
                        <a:spcAft>
                          <a:spcPts val="800"/>
                        </a:spcAft>
                      </a:pPr>
                      <a:r>
                        <a:rPr lang="en-US" sz="2000">
                          <a:solidFill>
                            <a:schemeClr val="tx1"/>
                          </a:solidFill>
                          <a:effectLst/>
                          <a:latin typeface="Garamond" panose="02020404030301010803" pitchFamily="18" charset="0"/>
                          <a:sym typeface="Wingdings" panose="05000000000000000000" pitchFamily="2" charset="2"/>
                        </a:rPr>
                        <a:t></a:t>
                      </a:r>
                      <a:endParaRPr lang="en-IN" sz="2000">
                        <a:solidFill>
                          <a:schemeClr val="tx1"/>
                        </a:solidFill>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79375">
                        <a:lnSpc>
                          <a:spcPct val="107000"/>
                        </a:lnSpc>
                        <a:spcAft>
                          <a:spcPts val="800"/>
                        </a:spcAft>
                      </a:pPr>
                      <a:r>
                        <a:rPr lang="en-US" sz="2000" dirty="0">
                          <a:solidFill>
                            <a:schemeClr val="tx1"/>
                          </a:solidFill>
                          <a:effectLst/>
                          <a:latin typeface="Garamond" panose="02020404030301010803" pitchFamily="18" charset="0"/>
                        </a:rPr>
                        <a:t>Analyze the time and space complexity of various algorithms and compare algorithms with respect to complexities.</a:t>
                      </a:r>
                      <a:endParaRPr lang="en-IN" sz="20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2614126006"/>
                  </a:ext>
                </a:extLst>
              </a:tr>
              <a:tr h="706782">
                <a:tc>
                  <a:txBody>
                    <a:bodyPr/>
                    <a:lstStyle/>
                    <a:p>
                      <a:pPr algn="ctr">
                        <a:lnSpc>
                          <a:spcPct val="107000"/>
                        </a:lnSpc>
                        <a:spcAft>
                          <a:spcPts val="800"/>
                        </a:spcAft>
                      </a:pPr>
                      <a:r>
                        <a:rPr lang="en-US" sz="2000">
                          <a:solidFill>
                            <a:schemeClr val="tx1"/>
                          </a:solidFill>
                          <a:effectLst/>
                          <a:latin typeface="Garamond" panose="02020404030301010803" pitchFamily="18" charset="0"/>
                          <a:sym typeface="Wingdings" panose="05000000000000000000" pitchFamily="2" charset="2"/>
                        </a:rPr>
                        <a:t></a:t>
                      </a:r>
                      <a:endParaRPr lang="en-IN" sz="2000">
                        <a:solidFill>
                          <a:schemeClr val="tx1"/>
                        </a:solidFill>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79375">
                        <a:lnSpc>
                          <a:spcPct val="107000"/>
                        </a:lnSpc>
                        <a:spcAft>
                          <a:spcPts val="800"/>
                        </a:spcAft>
                      </a:pPr>
                      <a:r>
                        <a:rPr lang="en-US" sz="2000">
                          <a:solidFill>
                            <a:schemeClr val="tx1"/>
                          </a:solidFill>
                          <a:effectLst/>
                          <a:latin typeface="Garamond" panose="02020404030301010803" pitchFamily="18" charset="0"/>
                        </a:rPr>
                        <a:t>Ability to decide  and Apply Brute Force and Divide and Conquer design strategies to Synthesize algorithms for appropriate  computing problems.</a:t>
                      </a:r>
                      <a:endParaRPr lang="en-IN" sz="2000">
                        <a:solidFill>
                          <a:schemeClr val="tx1"/>
                        </a:solidFill>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2216986321"/>
                  </a:ext>
                </a:extLst>
              </a:tr>
              <a:tr h="706782">
                <a:tc>
                  <a:txBody>
                    <a:bodyPr/>
                    <a:lstStyle/>
                    <a:p>
                      <a:pPr algn="ctr">
                        <a:lnSpc>
                          <a:spcPct val="107000"/>
                        </a:lnSpc>
                        <a:spcAft>
                          <a:spcPts val="800"/>
                        </a:spcAft>
                      </a:pPr>
                      <a:r>
                        <a:rPr lang="en-US" sz="2000">
                          <a:solidFill>
                            <a:schemeClr val="tx1"/>
                          </a:solidFill>
                          <a:effectLst/>
                          <a:latin typeface="Garamond" panose="02020404030301010803" pitchFamily="18" charset="0"/>
                          <a:sym typeface="Wingdings" panose="05000000000000000000" pitchFamily="2" charset="2"/>
                        </a:rPr>
                        <a:t></a:t>
                      </a:r>
                      <a:endParaRPr lang="en-IN" sz="2000">
                        <a:solidFill>
                          <a:schemeClr val="tx1"/>
                        </a:solidFill>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79375">
                        <a:lnSpc>
                          <a:spcPct val="107000"/>
                        </a:lnSpc>
                        <a:spcAft>
                          <a:spcPts val="800"/>
                        </a:spcAft>
                      </a:pPr>
                      <a:r>
                        <a:rPr lang="en-US" sz="2000" dirty="0">
                          <a:solidFill>
                            <a:schemeClr val="tx1"/>
                          </a:solidFill>
                          <a:effectLst/>
                          <a:latin typeface="Garamond" panose="02020404030301010803" pitchFamily="18" charset="0"/>
                        </a:rPr>
                        <a:t>Ability to decide  and Apply Greedy and Dynamic Programming  techniques to Synthesize algorithms for appropriate computing problems.</a:t>
                      </a:r>
                      <a:endParaRPr lang="en-IN" sz="20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296052168"/>
                  </a:ext>
                </a:extLst>
              </a:tr>
              <a:tr h="706782">
                <a:tc>
                  <a:txBody>
                    <a:bodyPr/>
                    <a:lstStyle/>
                    <a:p>
                      <a:pPr algn="ctr">
                        <a:lnSpc>
                          <a:spcPct val="107000"/>
                        </a:lnSpc>
                        <a:spcAft>
                          <a:spcPts val="800"/>
                        </a:spcAft>
                      </a:pPr>
                      <a:r>
                        <a:rPr lang="en-US" sz="2000">
                          <a:solidFill>
                            <a:schemeClr val="tx1"/>
                          </a:solidFill>
                          <a:effectLst/>
                          <a:latin typeface="Garamond" panose="02020404030301010803" pitchFamily="18" charset="0"/>
                          <a:sym typeface="Wingdings" panose="05000000000000000000" pitchFamily="2" charset="2"/>
                        </a:rPr>
                        <a:t></a:t>
                      </a:r>
                      <a:endParaRPr lang="en-IN" sz="2000">
                        <a:solidFill>
                          <a:schemeClr val="tx1"/>
                        </a:solidFill>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79375">
                        <a:lnSpc>
                          <a:spcPct val="107000"/>
                        </a:lnSpc>
                        <a:spcAft>
                          <a:spcPts val="800"/>
                        </a:spcAft>
                      </a:pPr>
                      <a:r>
                        <a:rPr lang="en-US" sz="2000">
                          <a:solidFill>
                            <a:schemeClr val="tx1"/>
                          </a:solidFill>
                          <a:effectLst/>
                          <a:latin typeface="Garamond" panose="02020404030301010803" pitchFamily="18" charset="0"/>
                        </a:rPr>
                        <a:t>Ability to decide  and Apply Backtracking and Branch and Bound techniques to Synthesize algorithms for appropriate computing problems.</a:t>
                      </a:r>
                      <a:endParaRPr lang="en-IN" sz="2000">
                        <a:solidFill>
                          <a:schemeClr val="tx1"/>
                        </a:solidFill>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45232856"/>
                  </a:ext>
                </a:extLst>
              </a:tr>
              <a:tr h="345368">
                <a:tc>
                  <a:txBody>
                    <a:bodyPr/>
                    <a:lstStyle/>
                    <a:p>
                      <a:pPr algn="ctr">
                        <a:lnSpc>
                          <a:spcPct val="107000"/>
                        </a:lnSpc>
                        <a:spcAft>
                          <a:spcPts val="800"/>
                        </a:spcAft>
                      </a:pPr>
                      <a:r>
                        <a:rPr lang="en-US" sz="2000">
                          <a:solidFill>
                            <a:schemeClr val="tx1"/>
                          </a:solidFill>
                          <a:effectLst/>
                          <a:latin typeface="Garamond" panose="02020404030301010803" pitchFamily="18" charset="0"/>
                          <a:sym typeface="Wingdings" panose="05000000000000000000" pitchFamily="2" charset="2"/>
                        </a:rPr>
                        <a:t></a:t>
                      </a:r>
                      <a:endParaRPr lang="en-IN" sz="2000">
                        <a:solidFill>
                          <a:schemeClr val="tx1"/>
                        </a:solidFill>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79375">
                        <a:lnSpc>
                          <a:spcPct val="107000"/>
                        </a:lnSpc>
                        <a:spcAft>
                          <a:spcPts val="800"/>
                        </a:spcAft>
                      </a:pPr>
                      <a:r>
                        <a:rPr lang="en-US" sz="2000" dirty="0">
                          <a:solidFill>
                            <a:schemeClr val="tx1"/>
                          </a:solidFill>
                          <a:effectLst/>
                          <a:latin typeface="Garamond" panose="02020404030301010803" pitchFamily="18" charset="0"/>
                        </a:rPr>
                        <a:t>Apply string matching algorithms in vital applications </a:t>
                      </a:r>
                      <a:endParaRPr lang="en-IN" sz="20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18860444"/>
                  </a:ext>
                </a:extLst>
              </a:tr>
            </a:tbl>
          </a:graphicData>
        </a:graphic>
      </p:graphicFrame>
      <p:sp>
        <p:nvSpPr>
          <p:cNvPr id="4" name="Title 1">
            <a:extLst>
              <a:ext uri="{FF2B5EF4-FFF2-40B4-BE49-F238E27FC236}">
                <a16:creationId xmlns:a16="http://schemas.microsoft.com/office/drawing/2014/main" id="{14F94C78-D16D-399B-5497-0085B65674B1}"/>
              </a:ext>
            </a:extLst>
          </p:cNvPr>
          <p:cNvSpPr txBox="1">
            <a:spLocks/>
          </p:cNvSpPr>
          <p:nvPr/>
        </p:nvSpPr>
        <p:spPr>
          <a:xfrm>
            <a:off x="899592" y="692696"/>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r>
              <a:rPr lang="en-US" altLang="en-US" b="1" dirty="0">
                <a:solidFill>
                  <a:srgbClr val="002060"/>
                </a:solidFill>
                <a:latin typeface="Garamond" panose="02020404030301010803" pitchFamily="18" charset="0"/>
              </a:rPr>
              <a:t>COURSE OUTCOMES</a:t>
            </a:r>
          </a:p>
        </p:txBody>
      </p:sp>
    </p:spTree>
    <p:extLst>
      <p:ext uri="{BB962C8B-B14F-4D97-AF65-F5344CB8AC3E}">
        <p14:creationId xmlns:p14="http://schemas.microsoft.com/office/powerpoint/2010/main" val="573582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0E6D6D-D570-7E3A-6241-099DF857F408}"/>
              </a:ext>
            </a:extLst>
          </p:cNvPr>
          <p:cNvSpPr txBox="1">
            <a:spLocks/>
          </p:cNvSpPr>
          <p:nvPr/>
        </p:nvSpPr>
        <p:spPr>
          <a:xfrm>
            <a:off x="457200" y="16288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581"/>
              </a:spcBef>
              <a:buFontTx/>
              <a:buAutoNum type="arabicPeriod"/>
            </a:pPr>
            <a:endParaRPr lang="en-US" altLang="en-US" sz="2400" dirty="0">
              <a:latin typeface="Garamond" panose="02020404030301010803" pitchFamily="18" charset="0"/>
              <a:cs typeface="Calibri" panose="020F0502020204030204" pitchFamily="34" charset="0"/>
            </a:endParaRPr>
          </a:p>
        </p:txBody>
      </p:sp>
      <p:sp>
        <p:nvSpPr>
          <p:cNvPr id="4" name="Title 1">
            <a:extLst>
              <a:ext uri="{FF2B5EF4-FFF2-40B4-BE49-F238E27FC236}">
                <a16:creationId xmlns:a16="http://schemas.microsoft.com/office/drawing/2014/main" id="{853F4AF3-52D1-A407-20E0-CB0BCAE72D36}"/>
              </a:ext>
            </a:extLst>
          </p:cNvPr>
          <p:cNvSpPr>
            <a:spLocks noGrp="1"/>
          </p:cNvSpPr>
          <p:nvPr>
            <p:ph type="title"/>
          </p:nvPr>
        </p:nvSpPr>
        <p:spPr>
          <a:xfrm>
            <a:off x="457200" y="274638"/>
            <a:ext cx="8229600" cy="1143000"/>
          </a:xfrm>
        </p:spPr>
        <p:txBody>
          <a:bodyPr>
            <a:normAutofit/>
          </a:bodyPr>
          <a:lstStyle/>
          <a:p>
            <a:r>
              <a:rPr lang="en-US" b="1" dirty="0">
                <a:solidFill>
                  <a:srgbClr val="002060"/>
                </a:solidFill>
                <a:latin typeface="Garamond" panose="02020404030301010803" pitchFamily="18" charset="0"/>
              </a:rPr>
              <a:t>UNIT – I-Topics</a:t>
            </a:r>
            <a:endParaRPr lang="en-US" b="1" dirty="0">
              <a:solidFill>
                <a:srgbClr val="7030A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C9C1098-4408-C8D2-011C-803E5D5F59FE}"/>
              </a:ext>
            </a:extLst>
          </p:cNvPr>
          <p:cNvSpPr txBox="1"/>
          <p:nvPr/>
        </p:nvSpPr>
        <p:spPr>
          <a:xfrm>
            <a:off x="611560" y="1453892"/>
            <a:ext cx="7992888" cy="4324261"/>
          </a:xfrm>
          <a:prstGeom prst="rect">
            <a:avLst/>
          </a:prstGeom>
          <a:noFill/>
        </p:spPr>
        <p:txBody>
          <a:bodyPr wrap="square">
            <a:spAutoFit/>
          </a:bodyPr>
          <a:lstStyle/>
          <a:p>
            <a:pPr>
              <a:spcBef>
                <a:spcPts val="581"/>
              </a:spcBef>
              <a:buFontTx/>
              <a:buAutoNum type="arabicPeriod"/>
            </a:pPr>
            <a:r>
              <a:rPr lang="en-US" altLang="en-US" sz="2400" dirty="0">
                <a:latin typeface="Garamond" panose="02020404030301010803" pitchFamily="18" charset="0"/>
                <a:cs typeface="Calibri" panose="020F0502020204030204" pitchFamily="34" charset="0"/>
              </a:rPr>
              <a:t>Introduction </a:t>
            </a:r>
          </a:p>
          <a:p>
            <a:pPr>
              <a:spcBef>
                <a:spcPts val="581"/>
              </a:spcBef>
              <a:buFontTx/>
              <a:buAutoNum type="arabicPeriod"/>
            </a:pPr>
            <a:r>
              <a:rPr lang="en-US" altLang="en-US" sz="2400" dirty="0">
                <a:latin typeface="Garamond" panose="02020404030301010803" pitchFamily="18" charset="0"/>
                <a:cs typeface="Calibri" panose="020F0502020204030204" pitchFamily="34" charset="0"/>
              </a:rPr>
              <a:t>Algorithm Specification </a:t>
            </a:r>
          </a:p>
          <a:p>
            <a:pPr>
              <a:spcBef>
                <a:spcPts val="581"/>
              </a:spcBef>
              <a:buFontTx/>
              <a:buAutoNum type="arabicPeriod"/>
            </a:pPr>
            <a:r>
              <a:rPr lang="en-US" altLang="en-US" sz="2400" dirty="0">
                <a:latin typeface="Garamond" panose="02020404030301010803" pitchFamily="18" charset="0"/>
                <a:cs typeface="Calibri" panose="020F0502020204030204" pitchFamily="34" charset="0"/>
              </a:rPr>
              <a:t>Important Problem types</a:t>
            </a:r>
          </a:p>
          <a:p>
            <a:pPr>
              <a:spcBef>
                <a:spcPts val="581"/>
              </a:spcBef>
              <a:buFontTx/>
              <a:buAutoNum type="arabicPeriod"/>
            </a:pPr>
            <a:r>
              <a:rPr lang="en-US" altLang="en-US" sz="2400" dirty="0">
                <a:latin typeface="Garamond" panose="02020404030301010803" pitchFamily="18" charset="0"/>
                <a:cs typeface="Calibri" panose="020F0502020204030204" pitchFamily="34" charset="0"/>
              </a:rPr>
              <a:t>Performance Analysis: Space Complexity - Time Complexity </a:t>
            </a:r>
          </a:p>
          <a:p>
            <a:pPr>
              <a:spcBef>
                <a:spcPts val="581"/>
              </a:spcBef>
              <a:buFontTx/>
              <a:buAutoNum type="arabicPeriod"/>
            </a:pPr>
            <a:r>
              <a:rPr lang="en-US" altLang="en-US" sz="2400" dirty="0">
                <a:latin typeface="Garamond" panose="02020404030301010803" pitchFamily="18" charset="0"/>
                <a:cs typeface="Calibri" panose="020F0502020204030204" pitchFamily="34" charset="0"/>
              </a:rPr>
              <a:t>Asymptotic Notations </a:t>
            </a:r>
          </a:p>
          <a:p>
            <a:pPr>
              <a:spcBef>
                <a:spcPts val="581"/>
              </a:spcBef>
              <a:buFontTx/>
              <a:buAutoNum type="arabicPeriod"/>
            </a:pPr>
            <a:r>
              <a:rPr lang="en-US" altLang="en-US" sz="2400" dirty="0">
                <a:latin typeface="Garamond" panose="02020404030301010803" pitchFamily="18" charset="0"/>
                <a:cs typeface="Calibri" panose="020F0502020204030204" pitchFamily="34" charset="0"/>
              </a:rPr>
              <a:t> Using Limits for Comparing Orders of Growth </a:t>
            </a:r>
          </a:p>
          <a:p>
            <a:pPr>
              <a:spcBef>
                <a:spcPts val="581"/>
              </a:spcBef>
              <a:buFontTx/>
              <a:buAutoNum type="arabicPeriod"/>
            </a:pPr>
            <a:r>
              <a:rPr lang="en-US" altLang="en-US" sz="2400" dirty="0">
                <a:latin typeface="Garamond" panose="02020404030301010803" pitchFamily="18" charset="0"/>
                <a:cs typeface="Calibri" panose="020F0502020204030204" pitchFamily="34" charset="0"/>
              </a:rPr>
              <a:t> Basic Efficiency Classes</a:t>
            </a:r>
          </a:p>
          <a:p>
            <a:pPr>
              <a:spcBef>
                <a:spcPts val="581"/>
              </a:spcBef>
              <a:buFontTx/>
              <a:buAutoNum type="arabicPeriod"/>
            </a:pPr>
            <a:r>
              <a:rPr lang="en-US" altLang="en-US" sz="2400" dirty="0">
                <a:latin typeface="Garamond" panose="02020404030301010803" pitchFamily="18" charset="0"/>
                <a:cs typeface="Calibri" panose="020F0502020204030204" pitchFamily="34" charset="0"/>
              </a:rPr>
              <a:t> Solving Recurrence Relations: Substitution methods and Master Theorem Method</a:t>
            </a:r>
          </a:p>
          <a:p>
            <a:endParaRPr lang="en-US" sz="2400" dirty="0">
              <a:latin typeface="Garamond" panose="02020404030301010803" pitchFamily="18" charset="0"/>
            </a:endParaRPr>
          </a:p>
        </p:txBody>
      </p:sp>
    </p:spTree>
    <p:extLst>
      <p:ext uri="{BB962C8B-B14F-4D97-AF65-F5344CB8AC3E}">
        <p14:creationId xmlns:p14="http://schemas.microsoft.com/office/powerpoint/2010/main" val="55772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FA4C74-34F6-8ACC-CE84-C0C69C90CD7C}"/>
              </a:ext>
            </a:extLst>
          </p:cNvPr>
          <p:cNvSpPr txBox="1">
            <a:spLocks/>
          </p:cNvSpPr>
          <p:nvPr/>
        </p:nvSpPr>
        <p:spPr>
          <a:xfrm>
            <a:off x="1612913" y="1412909"/>
            <a:ext cx="7067128" cy="234304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400" spc="-4" dirty="0">
                <a:latin typeface="Garamond" panose="02020404030301010803" pitchFamily="18" charset="0"/>
                <a:cs typeface="Times New Roman" panose="02020603050405020304" pitchFamily="18" charset="0"/>
              </a:rPr>
              <a:t>An algorithm is a </a:t>
            </a:r>
            <a:r>
              <a:rPr lang="en-US" sz="2400" spc="-4" dirty="0">
                <a:solidFill>
                  <a:srgbClr val="FF0000"/>
                </a:solidFill>
                <a:latin typeface="Garamond" panose="02020404030301010803" pitchFamily="18" charset="0"/>
                <a:cs typeface="Times New Roman" panose="02020603050405020304" pitchFamily="18" charset="0"/>
              </a:rPr>
              <a:t>sequence</a:t>
            </a:r>
            <a:r>
              <a:rPr lang="en-US" sz="2400" spc="-4" dirty="0">
                <a:latin typeface="Garamond" panose="02020404030301010803" pitchFamily="18" charset="0"/>
                <a:cs typeface="Times New Roman" panose="02020603050405020304" pitchFamily="18" charset="0"/>
              </a:rPr>
              <a:t> of </a:t>
            </a:r>
            <a:r>
              <a:rPr lang="en-US" sz="2400" spc="-4" dirty="0">
                <a:solidFill>
                  <a:srgbClr val="FF0000"/>
                </a:solidFill>
                <a:latin typeface="Garamond" panose="02020404030301010803" pitchFamily="18" charset="0"/>
                <a:cs typeface="Times New Roman" panose="02020603050405020304" pitchFamily="18" charset="0"/>
              </a:rPr>
              <a:t>unambiguous </a:t>
            </a:r>
            <a:r>
              <a:rPr lang="en-US" sz="2400" spc="-4" dirty="0">
                <a:latin typeface="Garamond" panose="02020404030301010803" pitchFamily="18" charset="0"/>
                <a:cs typeface="Times New Roman" panose="02020603050405020304" pitchFamily="18" charset="0"/>
              </a:rPr>
              <a:t>instructions for solving a problem, i.e. for obtaining the required output for any </a:t>
            </a:r>
            <a:r>
              <a:rPr lang="en-US" sz="2400" spc="-4" dirty="0">
                <a:solidFill>
                  <a:srgbClr val="FF0000"/>
                </a:solidFill>
                <a:latin typeface="Garamond" panose="02020404030301010803" pitchFamily="18" charset="0"/>
                <a:cs typeface="Times New Roman" panose="02020603050405020304" pitchFamily="18" charset="0"/>
              </a:rPr>
              <a:t>legitimate input </a:t>
            </a:r>
            <a:r>
              <a:rPr lang="en-US" sz="2400" spc="-4" dirty="0">
                <a:latin typeface="Garamond" panose="02020404030301010803" pitchFamily="18" charset="0"/>
                <a:cs typeface="Times New Roman" panose="02020603050405020304" pitchFamily="18" charset="0"/>
              </a:rPr>
              <a:t>in a </a:t>
            </a:r>
            <a:r>
              <a:rPr lang="en-US" sz="2400" spc="-4" dirty="0">
                <a:solidFill>
                  <a:srgbClr val="FF0000"/>
                </a:solidFill>
                <a:latin typeface="Garamond" panose="02020404030301010803" pitchFamily="18" charset="0"/>
                <a:cs typeface="Times New Roman" panose="02020603050405020304" pitchFamily="18" charset="0"/>
              </a:rPr>
              <a:t>finite amount of time. </a:t>
            </a:r>
          </a:p>
          <a:p>
            <a:endParaRPr lang="en-US" sz="2400" dirty="0"/>
          </a:p>
        </p:txBody>
      </p:sp>
      <p:sp>
        <p:nvSpPr>
          <p:cNvPr id="4" name="Title 1">
            <a:extLst>
              <a:ext uri="{FF2B5EF4-FFF2-40B4-BE49-F238E27FC236}">
                <a16:creationId xmlns:a16="http://schemas.microsoft.com/office/drawing/2014/main" id="{4E02767A-C0CB-DA3C-F167-B4B2A130EC3E}"/>
              </a:ext>
            </a:extLst>
          </p:cNvPr>
          <p:cNvSpPr txBox="1">
            <a:spLocks/>
          </p:cNvSpPr>
          <p:nvPr/>
        </p:nvSpPr>
        <p:spPr>
          <a:xfrm>
            <a:off x="779700" y="391177"/>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002060"/>
                </a:solidFill>
                <a:latin typeface="Garamond" panose="02020404030301010803" pitchFamily="18" charset="0"/>
              </a:rPr>
              <a:t>ALGORITHM</a:t>
            </a:r>
            <a:endParaRPr lang="en-IN" b="1" dirty="0">
              <a:solidFill>
                <a:srgbClr val="002060"/>
              </a:solidFill>
              <a:latin typeface="Garamond" panose="02020404030301010803" pitchFamily="18" charset="0"/>
            </a:endParaRPr>
          </a:p>
        </p:txBody>
      </p:sp>
      <p:grpSp>
        <p:nvGrpSpPr>
          <p:cNvPr id="5" name="Group 4">
            <a:extLst>
              <a:ext uri="{FF2B5EF4-FFF2-40B4-BE49-F238E27FC236}">
                <a16:creationId xmlns:a16="http://schemas.microsoft.com/office/drawing/2014/main" id="{1A28BB9C-1EAD-3FA5-A4C7-1F886BA8CA91}"/>
              </a:ext>
            </a:extLst>
          </p:cNvPr>
          <p:cNvGrpSpPr>
            <a:grpSpLocks/>
          </p:cNvGrpSpPr>
          <p:nvPr/>
        </p:nvGrpSpPr>
        <p:grpSpPr bwMode="auto">
          <a:xfrm>
            <a:off x="2123728" y="2819519"/>
            <a:ext cx="5093306" cy="2596223"/>
            <a:chOff x="825" y="2097"/>
            <a:chExt cx="3716" cy="1863"/>
          </a:xfrm>
        </p:grpSpPr>
        <p:sp>
          <p:nvSpPr>
            <p:cNvPr id="6" name="Line 6">
              <a:extLst>
                <a:ext uri="{FF2B5EF4-FFF2-40B4-BE49-F238E27FC236}">
                  <a16:creationId xmlns:a16="http://schemas.microsoft.com/office/drawing/2014/main" id="{5255E5F4-C41C-223A-4465-F9824205E4AE}"/>
                </a:ext>
              </a:extLst>
            </p:cNvPr>
            <p:cNvSpPr>
              <a:spLocks noChangeShapeType="1"/>
            </p:cNvSpPr>
            <p:nvPr/>
          </p:nvSpPr>
          <p:spPr bwMode="auto">
            <a:xfrm>
              <a:off x="2784" y="2352"/>
              <a:ext cx="0" cy="384"/>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sz="1350"/>
            </a:p>
          </p:txBody>
        </p:sp>
        <p:sp>
          <p:nvSpPr>
            <p:cNvPr id="7" name="Line 7">
              <a:extLst>
                <a:ext uri="{FF2B5EF4-FFF2-40B4-BE49-F238E27FC236}">
                  <a16:creationId xmlns:a16="http://schemas.microsoft.com/office/drawing/2014/main" id="{ED2588FE-E52B-4F84-1B89-7515EA54C095}"/>
                </a:ext>
              </a:extLst>
            </p:cNvPr>
            <p:cNvSpPr>
              <a:spLocks noChangeShapeType="1"/>
            </p:cNvSpPr>
            <p:nvPr/>
          </p:nvSpPr>
          <p:spPr bwMode="auto">
            <a:xfrm>
              <a:off x="2784" y="3024"/>
              <a:ext cx="0" cy="288"/>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sz="1350"/>
            </a:p>
          </p:txBody>
        </p:sp>
        <p:sp>
          <p:nvSpPr>
            <p:cNvPr id="8" name="Text Box 8">
              <a:extLst>
                <a:ext uri="{FF2B5EF4-FFF2-40B4-BE49-F238E27FC236}">
                  <a16:creationId xmlns:a16="http://schemas.microsoft.com/office/drawing/2014/main" id="{2F15EBBF-3C8B-2788-0194-516782130B79}"/>
                </a:ext>
              </a:extLst>
            </p:cNvPr>
            <p:cNvSpPr txBox="1">
              <a:spLocks noChangeArrowheads="1"/>
            </p:cNvSpPr>
            <p:nvPr/>
          </p:nvSpPr>
          <p:spPr bwMode="auto">
            <a:xfrm>
              <a:off x="2405" y="2097"/>
              <a:ext cx="85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1350" dirty="0">
                  <a:solidFill>
                    <a:srgbClr val="0000FF"/>
                  </a:solidFill>
                  <a:latin typeface="Times New Roman" panose="02020603050405020304" pitchFamily="18" charset="0"/>
                  <a:cs typeface="Times New Roman" panose="02020603050405020304" pitchFamily="18" charset="0"/>
                </a:rPr>
                <a:t>PROBLEM</a:t>
              </a:r>
            </a:p>
          </p:txBody>
        </p:sp>
        <p:sp>
          <p:nvSpPr>
            <p:cNvPr id="9" name="Text Box 9">
              <a:extLst>
                <a:ext uri="{FF2B5EF4-FFF2-40B4-BE49-F238E27FC236}">
                  <a16:creationId xmlns:a16="http://schemas.microsoft.com/office/drawing/2014/main" id="{E0F15F3F-0FE1-F1EB-AAF1-48E519B70A56}"/>
                </a:ext>
              </a:extLst>
            </p:cNvPr>
            <p:cNvSpPr txBox="1">
              <a:spLocks noChangeArrowheads="1"/>
            </p:cNvSpPr>
            <p:nvPr/>
          </p:nvSpPr>
          <p:spPr bwMode="auto">
            <a:xfrm>
              <a:off x="2293" y="2726"/>
              <a:ext cx="102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1350" dirty="0">
                  <a:solidFill>
                    <a:srgbClr val="0000FF"/>
                  </a:solidFill>
                  <a:latin typeface="Times New Roman" panose="02020603050405020304" pitchFamily="18" charset="0"/>
                  <a:cs typeface="Times New Roman" panose="02020603050405020304" pitchFamily="18" charset="0"/>
                </a:rPr>
                <a:t>ALGORITHM</a:t>
              </a:r>
            </a:p>
          </p:txBody>
        </p:sp>
        <p:sp>
          <p:nvSpPr>
            <p:cNvPr id="10" name="Text Box 10">
              <a:extLst>
                <a:ext uri="{FF2B5EF4-FFF2-40B4-BE49-F238E27FC236}">
                  <a16:creationId xmlns:a16="http://schemas.microsoft.com/office/drawing/2014/main" id="{8483A06E-2798-D319-F85A-C22447FAD858}"/>
                </a:ext>
              </a:extLst>
            </p:cNvPr>
            <p:cNvSpPr txBox="1">
              <a:spLocks noChangeArrowheads="1"/>
            </p:cNvSpPr>
            <p:nvPr/>
          </p:nvSpPr>
          <p:spPr bwMode="auto">
            <a:xfrm>
              <a:off x="825" y="3455"/>
              <a:ext cx="611"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1350" dirty="0">
                  <a:solidFill>
                    <a:srgbClr val="0000FF"/>
                  </a:solidFill>
                  <a:latin typeface="Times New Roman" panose="02020603050405020304" pitchFamily="18" charset="0"/>
                  <a:cs typeface="Times New Roman" panose="02020603050405020304" pitchFamily="18" charset="0"/>
                </a:rPr>
                <a:t>INPUT</a:t>
              </a:r>
            </a:p>
          </p:txBody>
        </p:sp>
        <p:sp>
          <p:nvSpPr>
            <p:cNvPr id="11" name="Text Box 11">
              <a:extLst>
                <a:ext uri="{FF2B5EF4-FFF2-40B4-BE49-F238E27FC236}">
                  <a16:creationId xmlns:a16="http://schemas.microsoft.com/office/drawing/2014/main" id="{74C952CF-BC35-A8B5-0BDE-6C18D924EBD7}"/>
                </a:ext>
              </a:extLst>
            </p:cNvPr>
            <p:cNvSpPr txBox="1">
              <a:spLocks noChangeArrowheads="1"/>
            </p:cNvSpPr>
            <p:nvPr/>
          </p:nvSpPr>
          <p:spPr bwMode="auto">
            <a:xfrm>
              <a:off x="3851" y="3474"/>
              <a:ext cx="690" cy="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1350" dirty="0">
                  <a:solidFill>
                    <a:srgbClr val="0000FF"/>
                  </a:solidFill>
                  <a:latin typeface="Times New Roman" panose="02020603050405020304" pitchFamily="18" charset="0"/>
                  <a:cs typeface="Times New Roman" panose="02020603050405020304" pitchFamily="18" charset="0"/>
                </a:rPr>
                <a:t>OUTPUT</a:t>
              </a:r>
            </a:p>
          </p:txBody>
        </p:sp>
        <p:sp>
          <p:nvSpPr>
            <p:cNvPr id="12" name="Line 12">
              <a:extLst>
                <a:ext uri="{FF2B5EF4-FFF2-40B4-BE49-F238E27FC236}">
                  <a16:creationId xmlns:a16="http://schemas.microsoft.com/office/drawing/2014/main" id="{FE010D4F-3D9B-79F0-F0BA-C9EAB049BFD7}"/>
                </a:ext>
              </a:extLst>
            </p:cNvPr>
            <p:cNvSpPr>
              <a:spLocks noChangeShapeType="1"/>
            </p:cNvSpPr>
            <p:nvPr/>
          </p:nvSpPr>
          <p:spPr bwMode="auto">
            <a:xfrm>
              <a:off x="1407" y="3588"/>
              <a:ext cx="768" cy="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sz="1350" dirty="0"/>
                <a:t> </a:t>
              </a:r>
            </a:p>
          </p:txBody>
        </p:sp>
        <p:sp>
          <p:nvSpPr>
            <p:cNvPr id="13" name="Line 13">
              <a:extLst>
                <a:ext uri="{FF2B5EF4-FFF2-40B4-BE49-F238E27FC236}">
                  <a16:creationId xmlns:a16="http://schemas.microsoft.com/office/drawing/2014/main" id="{A42245AC-DD53-9824-4465-F5449476DC47}"/>
                </a:ext>
              </a:extLst>
            </p:cNvPr>
            <p:cNvSpPr>
              <a:spLocks noChangeShapeType="1"/>
            </p:cNvSpPr>
            <p:nvPr/>
          </p:nvSpPr>
          <p:spPr bwMode="auto">
            <a:xfrm>
              <a:off x="3131" y="3607"/>
              <a:ext cx="720" cy="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sz="1350"/>
            </a:p>
          </p:txBody>
        </p:sp>
      </p:grpSp>
      <p:pic>
        <p:nvPicPr>
          <p:cNvPr id="14" name="Picture 13">
            <a:extLst>
              <a:ext uri="{FF2B5EF4-FFF2-40B4-BE49-F238E27FC236}">
                <a16:creationId xmlns:a16="http://schemas.microsoft.com/office/drawing/2014/main" id="{64F5D72E-CF15-B2A1-4992-4A9131348E71}"/>
              </a:ext>
            </a:extLst>
          </p:cNvPr>
          <p:cNvPicPr>
            <a:picLocks noChangeAspect="1"/>
          </p:cNvPicPr>
          <p:nvPr/>
        </p:nvPicPr>
        <p:blipFill>
          <a:blip r:embed="rId2"/>
          <a:stretch>
            <a:fillRect/>
          </a:stretch>
        </p:blipFill>
        <p:spPr>
          <a:xfrm>
            <a:off x="4111823" y="4724935"/>
            <a:ext cx="1034654" cy="701798"/>
          </a:xfrm>
          <a:prstGeom prst="rect">
            <a:avLst/>
          </a:prstGeom>
        </p:spPr>
      </p:pic>
      <p:grpSp>
        <p:nvGrpSpPr>
          <p:cNvPr id="15" name="Group 4">
            <a:extLst>
              <a:ext uri="{FF2B5EF4-FFF2-40B4-BE49-F238E27FC236}">
                <a16:creationId xmlns:a16="http://schemas.microsoft.com/office/drawing/2014/main" id="{143077F0-F020-55E8-F1FA-376172AABB66}"/>
              </a:ext>
            </a:extLst>
          </p:cNvPr>
          <p:cNvGrpSpPr>
            <a:grpSpLocks/>
          </p:cNvGrpSpPr>
          <p:nvPr/>
        </p:nvGrpSpPr>
        <p:grpSpPr bwMode="auto">
          <a:xfrm>
            <a:off x="107505" y="116632"/>
            <a:ext cx="1368151" cy="5864007"/>
            <a:chOff x="0" y="-22667"/>
            <a:chExt cx="12311743" cy="6903334"/>
          </a:xfrm>
        </p:grpSpPr>
        <p:sp>
          <p:nvSpPr>
            <p:cNvPr id="16" name="Rectangle 15">
              <a:extLst>
                <a:ext uri="{FF2B5EF4-FFF2-40B4-BE49-F238E27FC236}">
                  <a16:creationId xmlns:a16="http://schemas.microsoft.com/office/drawing/2014/main" id="{0780D660-77B8-6122-014E-C150593E022F}"/>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17" name="Picture 16" descr="A picture containing text, laser">
              <a:extLst>
                <a:ext uri="{FF2B5EF4-FFF2-40B4-BE49-F238E27FC236}">
                  <a16:creationId xmlns:a16="http://schemas.microsoft.com/office/drawing/2014/main" id="{F09FFA5D-8DE6-F428-6565-80E7EDA399C4}"/>
                </a:ext>
              </a:extLst>
            </p:cNvPr>
            <p:cNvPicPr>
              <a:picLocks noChangeAspect="1"/>
            </p:cNvPicPr>
            <p:nvPr/>
          </p:nvPicPr>
          <p:blipFill>
            <a:blip r:embed="rId3">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grpSp>
        <p:nvGrpSpPr>
          <p:cNvPr id="18" name="Group 4">
            <a:extLst>
              <a:ext uri="{FF2B5EF4-FFF2-40B4-BE49-F238E27FC236}">
                <a16:creationId xmlns:a16="http://schemas.microsoft.com/office/drawing/2014/main" id="{E7B5E0DF-B1F7-54DC-025D-1902F8470324}"/>
              </a:ext>
            </a:extLst>
          </p:cNvPr>
          <p:cNvGrpSpPr>
            <a:grpSpLocks/>
          </p:cNvGrpSpPr>
          <p:nvPr/>
        </p:nvGrpSpPr>
        <p:grpSpPr bwMode="auto">
          <a:xfrm>
            <a:off x="95624" y="116632"/>
            <a:ext cx="1368151" cy="5864007"/>
            <a:chOff x="0" y="-22667"/>
            <a:chExt cx="12311743" cy="6903334"/>
          </a:xfrm>
        </p:grpSpPr>
        <p:sp>
          <p:nvSpPr>
            <p:cNvPr id="19" name="Rectangle 18">
              <a:extLst>
                <a:ext uri="{FF2B5EF4-FFF2-40B4-BE49-F238E27FC236}">
                  <a16:creationId xmlns:a16="http://schemas.microsoft.com/office/drawing/2014/main" id="{76A61B4A-306E-8CA3-1EB2-227ECCD8A582}"/>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20" name="Picture 19" descr="A picture containing text, laser">
              <a:extLst>
                <a:ext uri="{FF2B5EF4-FFF2-40B4-BE49-F238E27FC236}">
                  <a16:creationId xmlns:a16="http://schemas.microsoft.com/office/drawing/2014/main" id="{E2A2D150-35EF-043D-1540-6E8135D9D5B9}"/>
                </a:ext>
              </a:extLst>
            </p:cNvPr>
            <p:cNvPicPr>
              <a:picLocks noChangeAspect="1"/>
            </p:cNvPicPr>
            <p:nvPr/>
          </p:nvPicPr>
          <p:blipFill>
            <a:blip r:embed="rId3">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Tree>
    <p:extLst>
      <p:ext uri="{BB962C8B-B14F-4D97-AF65-F5344CB8AC3E}">
        <p14:creationId xmlns:p14="http://schemas.microsoft.com/office/powerpoint/2010/main" val="1538353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C7C5F36-DBDA-EA37-BC41-B49E1770BAD3}"/>
              </a:ext>
            </a:extLst>
          </p:cNvPr>
          <p:cNvSpPr txBox="1">
            <a:spLocks/>
          </p:cNvSpPr>
          <p:nvPr/>
        </p:nvSpPr>
        <p:spPr>
          <a:xfrm>
            <a:off x="779700" y="391177"/>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rgbClr val="002060"/>
                </a:solidFill>
                <a:latin typeface="Garamond" panose="02020404030301010803" pitchFamily="18" charset="0"/>
              </a:rPr>
              <a:t>CHARACTERISTICS OF AN ALGORITHM</a:t>
            </a:r>
            <a:endParaRPr lang="en-IN" sz="3600" b="1" dirty="0">
              <a:solidFill>
                <a:srgbClr val="002060"/>
              </a:solidFill>
              <a:latin typeface="Garamond" panose="02020404030301010803" pitchFamily="18" charset="0"/>
            </a:endParaRPr>
          </a:p>
        </p:txBody>
      </p:sp>
      <p:grpSp>
        <p:nvGrpSpPr>
          <p:cNvPr id="4" name="Group 4">
            <a:extLst>
              <a:ext uri="{FF2B5EF4-FFF2-40B4-BE49-F238E27FC236}">
                <a16:creationId xmlns:a16="http://schemas.microsoft.com/office/drawing/2014/main" id="{86AB9DE4-A550-DD21-BC6D-1F95F745DB36}"/>
              </a:ext>
            </a:extLst>
          </p:cNvPr>
          <p:cNvGrpSpPr>
            <a:grpSpLocks/>
          </p:cNvGrpSpPr>
          <p:nvPr/>
        </p:nvGrpSpPr>
        <p:grpSpPr bwMode="auto">
          <a:xfrm>
            <a:off x="95624" y="116632"/>
            <a:ext cx="1368151" cy="5864007"/>
            <a:chOff x="0" y="-22667"/>
            <a:chExt cx="12311743" cy="6903334"/>
          </a:xfrm>
        </p:grpSpPr>
        <p:sp>
          <p:nvSpPr>
            <p:cNvPr id="5" name="Rectangle 4">
              <a:extLst>
                <a:ext uri="{FF2B5EF4-FFF2-40B4-BE49-F238E27FC236}">
                  <a16:creationId xmlns:a16="http://schemas.microsoft.com/office/drawing/2014/main" id="{6DE6FFD8-8FDC-FE16-09E3-A46C26A574AF}"/>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6" name="Picture 5" descr="A picture containing text, laser">
              <a:extLst>
                <a:ext uri="{FF2B5EF4-FFF2-40B4-BE49-F238E27FC236}">
                  <a16:creationId xmlns:a16="http://schemas.microsoft.com/office/drawing/2014/main" id="{2A0BF935-C61F-B434-D1C1-8AE0EBFC5EA7}"/>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grpSp>
        <p:nvGrpSpPr>
          <p:cNvPr id="7" name="Group 6">
            <a:extLst>
              <a:ext uri="{FF2B5EF4-FFF2-40B4-BE49-F238E27FC236}">
                <a16:creationId xmlns:a16="http://schemas.microsoft.com/office/drawing/2014/main" id="{F7AC061C-3A9A-394C-C30F-830FBFE4B78C}"/>
              </a:ext>
            </a:extLst>
          </p:cNvPr>
          <p:cNvGrpSpPr/>
          <p:nvPr/>
        </p:nvGrpSpPr>
        <p:grpSpPr>
          <a:xfrm>
            <a:off x="892933" y="155141"/>
            <a:ext cx="7387984" cy="5546769"/>
            <a:chOff x="116681" y="748903"/>
            <a:chExt cx="7387984" cy="5546769"/>
          </a:xfrm>
        </p:grpSpPr>
        <p:sp>
          <p:nvSpPr>
            <p:cNvPr id="9" name="TextBox 8">
              <a:extLst>
                <a:ext uri="{FF2B5EF4-FFF2-40B4-BE49-F238E27FC236}">
                  <a16:creationId xmlns:a16="http://schemas.microsoft.com/office/drawing/2014/main" id="{76766B29-73C8-5150-3885-6F012F43A25B}"/>
                </a:ext>
              </a:extLst>
            </p:cNvPr>
            <p:cNvSpPr txBox="1"/>
            <p:nvPr/>
          </p:nvSpPr>
          <p:spPr>
            <a:xfrm>
              <a:off x="3931057" y="3935669"/>
              <a:ext cx="1320605" cy="476071"/>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1600" dirty="0"/>
                <a:t>CRITERIA</a:t>
              </a:r>
            </a:p>
          </p:txBody>
        </p:sp>
        <p:grpSp>
          <p:nvGrpSpPr>
            <p:cNvPr id="10" name="Group 9">
              <a:extLst>
                <a:ext uri="{FF2B5EF4-FFF2-40B4-BE49-F238E27FC236}">
                  <a16:creationId xmlns:a16="http://schemas.microsoft.com/office/drawing/2014/main" id="{72FC5762-A2BD-7E5E-905C-13B379EE3C1B}"/>
                </a:ext>
              </a:extLst>
            </p:cNvPr>
            <p:cNvGrpSpPr/>
            <p:nvPr/>
          </p:nvGrpSpPr>
          <p:grpSpPr>
            <a:xfrm>
              <a:off x="5197548" y="3118937"/>
              <a:ext cx="2307117" cy="1264980"/>
              <a:chOff x="7002215" y="3120685"/>
              <a:chExt cx="3076156" cy="1686640"/>
            </a:xfrm>
          </p:grpSpPr>
          <p:cxnSp>
            <p:nvCxnSpPr>
              <p:cNvPr id="27" name="Straight Arrow Connector 26">
                <a:extLst>
                  <a:ext uri="{FF2B5EF4-FFF2-40B4-BE49-F238E27FC236}">
                    <a16:creationId xmlns:a16="http://schemas.microsoft.com/office/drawing/2014/main" id="{13E94211-7F4D-3690-1804-8888C6AA0598}"/>
                  </a:ext>
                </a:extLst>
              </p:cNvPr>
              <p:cNvCxnSpPr/>
              <p:nvPr/>
            </p:nvCxnSpPr>
            <p:spPr>
              <a:xfrm flipV="1">
                <a:off x="7002215" y="3882683"/>
                <a:ext cx="839393" cy="2673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2407E742-147E-6083-8F2E-538C66191145}"/>
                  </a:ext>
                </a:extLst>
              </p:cNvPr>
              <p:cNvSpPr txBox="1"/>
              <p:nvPr/>
            </p:nvSpPr>
            <p:spPr>
              <a:xfrm>
                <a:off x="7841608" y="3120685"/>
                <a:ext cx="2236763" cy="1686640"/>
              </a:xfrm>
              <a:prstGeom prst="cloudCallout">
                <a:avLst/>
              </a:prstGeom>
              <a:solidFill>
                <a:schemeClr val="accent2">
                  <a:lumMod val="40000"/>
                  <a:lumOff val="60000"/>
                </a:schemeClr>
              </a:solidFill>
            </p:spPr>
            <p:txBody>
              <a:bodyPr wrap="square" rtlCol="0">
                <a:spAutoFit/>
              </a:bodyPr>
              <a:lstStyle/>
              <a:p>
                <a:r>
                  <a:rPr lang="en-US" sz="1600" dirty="0"/>
                  <a:t>Well Defined Outputs</a:t>
                </a:r>
              </a:p>
            </p:txBody>
          </p:sp>
        </p:grpSp>
        <p:sp>
          <p:nvSpPr>
            <p:cNvPr id="11" name="AutoShape 2" descr="Cartoon desktop computer Royalty Free Vector Image">
              <a:extLst>
                <a:ext uri="{FF2B5EF4-FFF2-40B4-BE49-F238E27FC236}">
                  <a16:creationId xmlns:a16="http://schemas.microsoft.com/office/drawing/2014/main" id="{10252EA4-56E7-0956-93A7-90CE247201C9}"/>
                </a:ext>
              </a:extLst>
            </p:cNvPr>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600"/>
            </a:p>
          </p:txBody>
        </p:sp>
        <p:grpSp>
          <p:nvGrpSpPr>
            <p:cNvPr id="12" name="Group 11">
              <a:extLst>
                <a:ext uri="{FF2B5EF4-FFF2-40B4-BE49-F238E27FC236}">
                  <a16:creationId xmlns:a16="http://schemas.microsoft.com/office/drawing/2014/main" id="{27DF6AC8-AE70-6C64-80E1-9F52E4BD4CB5}"/>
                </a:ext>
              </a:extLst>
            </p:cNvPr>
            <p:cNvGrpSpPr/>
            <p:nvPr/>
          </p:nvGrpSpPr>
          <p:grpSpPr>
            <a:xfrm>
              <a:off x="5004048" y="4650341"/>
              <a:ext cx="2307117" cy="610413"/>
              <a:chOff x="7016337" y="4563501"/>
              <a:chExt cx="3076156" cy="813885"/>
            </a:xfrm>
          </p:grpSpPr>
          <p:sp>
            <p:nvSpPr>
              <p:cNvPr id="25" name="TextBox 24">
                <a:extLst>
                  <a:ext uri="{FF2B5EF4-FFF2-40B4-BE49-F238E27FC236}">
                    <a16:creationId xmlns:a16="http://schemas.microsoft.com/office/drawing/2014/main" id="{875105D0-C1A1-98C9-C06A-5F5AE4582E57}"/>
                  </a:ext>
                </a:extLst>
              </p:cNvPr>
              <p:cNvSpPr txBox="1"/>
              <p:nvPr/>
            </p:nvSpPr>
            <p:spPr>
              <a:xfrm>
                <a:off x="7855730" y="4690236"/>
                <a:ext cx="2236763" cy="687150"/>
              </a:xfrm>
              <a:prstGeom prst="cloudCallout">
                <a:avLst/>
              </a:prstGeom>
              <a:solidFill>
                <a:schemeClr val="accent2">
                  <a:lumMod val="40000"/>
                  <a:lumOff val="60000"/>
                </a:schemeClr>
              </a:solidFill>
            </p:spPr>
            <p:txBody>
              <a:bodyPr wrap="square" rtlCol="0">
                <a:spAutoFit/>
              </a:bodyPr>
              <a:lstStyle/>
              <a:p>
                <a:r>
                  <a:rPr lang="en-US" sz="1600" dirty="0"/>
                  <a:t>Finiteness</a:t>
                </a:r>
              </a:p>
            </p:txBody>
          </p:sp>
          <p:cxnSp>
            <p:nvCxnSpPr>
              <p:cNvPr id="26" name="Straight Arrow Connector 25">
                <a:extLst>
                  <a:ext uri="{FF2B5EF4-FFF2-40B4-BE49-F238E27FC236}">
                    <a16:creationId xmlns:a16="http://schemas.microsoft.com/office/drawing/2014/main" id="{6443A174-2C58-E025-62BC-EEA77F90482C}"/>
                  </a:ext>
                </a:extLst>
              </p:cNvPr>
              <p:cNvCxnSpPr/>
              <p:nvPr/>
            </p:nvCxnSpPr>
            <p:spPr>
              <a:xfrm>
                <a:off x="7016337" y="4563501"/>
                <a:ext cx="825271" cy="3485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3" name="Group 12">
              <a:extLst>
                <a:ext uri="{FF2B5EF4-FFF2-40B4-BE49-F238E27FC236}">
                  <a16:creationId xmlns:a16="http://schemas.microsoft.com/office/drawing/2014/main" id="{02ECA068-E8DA-03AB-1677-A5F230C708B2}"/>
                </a:ext>
              </a:extLst>
            </p:cNvPr>
            <p:cNvGrpSpPr/>
            <p:nvPr/>
          </p:nvGrpSpPr>
          <p:grpSpPr>
            <a:xfrm>
              <a:off x="3844690" y="2114123"/>
              <a:ext cx="1677572" cy="1716131"/>
              <a:chOff x="5220285" y="2458248"/>
              <a:chExt cx="2236763" cy="2288175"/>
            </a:xfrm>
          </p:grpSpPr>
          <p:sp>
            <p:nvSpPr>
              <p:cNvPr id="23" name="TextBox 22">
                <a:extLst>
                  <a:ext uri="{FF2B5EF4-FFF2-40B4-BE49-F238E27FC236}">
                    <a16:creationId xmlns:a16="http://schemas.microsoft.com/office/drawing/2014/main" id="{6A2A76C3-1D85-37D0-7477-A7C0D7736CCC}"/>
                  </a:ext>
                </a:extLst>
              </p:cNvPr>
              <p:cNvSpPr txBox="1"/>
              <p:nvPr/>
            </p:nvSpPr>
            <p:spPr>
              <a:xfrm>
                <a:off x="5220285" y="2458248"/>
                <a:ext cx="2236763" cy="1686640"/>
              </a:xfrm>
              <a:prstGeom prst="cloudCallout">
                <a:avLst/>
              </a:prstGeom>
              <a:solidFill>
                <a:schemeClr val="accent2">
                  <a:lumMod val="40000"/>
                  <a:lumOff val="60000"/>
                </a:schemeClr>
              </a:solidFill>
            </p:spPr>
            <p:txBody>
              <a:bodyPr wrap="square" rtlCol="0">
                <a:spAutoFit/>
              </a:bodyPr>
              <a:lstStyle/>
              <a:p>
                <a:r>
                  <a:rPr lang="en-US" sz="1600" dirty="0"/>
                  <a:t>Well Defined     Inputs</a:t>
                </a:r>
              </a:p>
            </p:txBody>
          </p:sp>
          <p:cxnSp>
            <p:nvCxnSpPr>
              <p:cNvPr id="24" name="Straight Arrow Connector 23">
                <a:extLst>
                  <a:ext uri="{FF2B5EF4-FFF2-40B4-BE49-F238E27FC236}">
                    <a16:creationId xmlns:a16="http://schemas.microsoft.com/office/drawing/2014/main" id="{EEB5FDCD-CF18-45DB-F6E5-577AEA946E78}"/>
                  </a:ext>
                </a:extLst>
              </p:cNvPr>
              <p:cNvCxnSpPr/>
              <p:nvPr/>
            </p:nvCxnSpPr>
            <p:spPr>
              <a:xfrm flipV="1">
                <a:off x="6210469" y="4361380"/>
                <a:ext cx="0" cy="3850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4" name="Group 13">
              <a:extLst>
                <a:ext uri="{FF2B5EF4-FFF2-40B4-BE49-F238E27FC236}">
                  <a16:creationId xmlns:a16="http://schemas.microsoft.com/office/drawing/2014/main" id="{3BC796F9-7232-3BEA-0DFE-BDADD8C03D85}"/>
                </a:ext>
              </a:extLst>
            </p:cNvPr>
            <p:cNvGrpSpPr/>
            <p:nvPr/>
          </p:nvGrpSpPr>
          <p:grpSpPr>
            <a:xfrm>
              <a:off x="3372198" y="4491588"/>
              <a:ext cx="1818620" cy="1804084"/>
              <a:chOff x="4496265" y="4845784"/>
              <a:chExt cx="2424826" cy="2405444"/>
            </a:xfrm>
          </p:grpSpPr>
          <p:sp>
            <p:nvSpPr>
              <p:cNvPr id="21" name="TextBox 20">
                <a:extLst>
                  <a:ext uri="{FF2B5EF4-FFF2-40B4-BE49-F238E27FC236}">
                    <a16:creationId xmlns:a16="http://schemas.microsoft.com/office/drawing/2014/main" id="{EC748441-6083-E81C-2385-5391CD5849B1}"/>
                  </a:ext>
                </a:extLst>
              </p:cNvPr>
              <p:cNvSpPr txBox="1"/>
              <p:nvPr/>
            </p:nvSpPr>
            <p:spPr>
              <a:xfrm>
                <a:off x="4496265" y="5564589"/>
                <a:ext cx="2424826" cy="1686639"/>
              </a:xfrm>
              <a:prstGeom prst="cloudCallout">
                <a:avLst/>
              </a:prstGeom>
              <a:solidFill>
                <a:schemeClr val="accent2">
                  <a:lumMod val="40000"/>
                  <a:lumOff val="60000"/>
                </a:schemeClr>
              </a:solidFill>
            </p:spPr>
            <p:txBody>
              <a:bodyPr wrap="square" rtlCol="0">
                <a:spAutoFit/>
              </a:bodyPr>
              <a:lstStyle/>
              <a:p>
                <a:r>
                  <a:rPr lang="en-US" sz="1600" dirty="0"/>
                  <a:t>Clear-</a:t>
                </a:r>
              </a:p>
              <a:p>
                <a:r>
                  <a:rPr lang="en-US" sz="1600" dirty="0"/>
                  <a:t>Unambiguous</a:t>
                </a:r>
              </a:p>
            </p:txBody>
          </p:sp>
          <p:cxnSp>
            <p:nvCxnSpPr>
              <p:cNvPr id="22" name="Straight Arrow Connector 21">
                <a:extLst>
                  <a:ext uri="{FF2B5EF4-FFF2-40B4-BE49-F238E27FC236}">
                    <a16:creationId xmlns:a16="http://schemas.microsoft.com/office/drawing/2014/main" id="{C867691C-3C46-A776-F7E3-4A974EEA0EC1}"/>
                  </a:ext>
                </a:extLst>
              </p:cNvPr>
              <p:cNvCxnSpPr/>
              <p:nvPr/>
            </p:nvCxnSpPr>
            <p:spPr>
              <a:xfrm>
                <a:off x="6095999" y="4845784"/>
                <a:ext cx="0" cy="3027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5" name="Group 14">
              <a:extLst>
                <a:ext uri="{FF2B5EF4-FFF2-40B4-BE49-F238E27FC236}">
                  <a16:creationId xmlns:a16="http://schemas.microsoft.com/office/drawing/2014/main" id="{1F4FA5D9-6F2E-11AA-DE5A-8035C56C535C}"/>
                </a:ext>
              </a:extLst>
            </p:cNvPr>
            <p:cNvGrpSpPr/>
            <p:nvPr/>
          </p:nvGrpSpPr>
          <p:grpSpPr>
            <a:xfrm>
              <a:off x="1317068" y="3272281"/>
              <a:ext cx="2512635" cy="647117"/>
              <a:chOff x="1756090" y="3220041"/>
              <a:chExt cx="3350180" cy="862823"/>
            </a:xfrm>
          </p:grpSpPr>
          <p:sp>
            <p:nvSpPr>
              <p:cNvPr id="19" name="TextBox 18">
                <a:extLst>
                  <a:ext uri="{FF2B5EF4-FFF2-40B4-BE49-F238E27FC236}">
                    <a16:creationId xmlns:a16="http://schemas.microsoft.com/office/drawing/2014/main" id="{5216A756-6A72-1142-3B7A-592EE4AAC979}"/>
                  </a:ext>
                </a:extLst>
              </p:cNvPr>
              <p:cNvSpPr txBox="1"/>
              <p:nvPr/>
            </p:nvSpPr>
            <p:spPr>
              <a:xfrm>
                <a:off x="1756090" y="3220041"/>
                <a:ext cx="2685781" cy="687150"/>
              </a:xfrm>
              <a:prstGeom prst="cloudCallout">
                <a:avLst/>
              </a:prstGeom>
              <a:solidFill>
                <a:schemeClr val="accent2">
                  <a:lumMod val="40000"/>
                  <a:lumOff val="60000"/>
                </a:schemeClr>
              </a:solidFill>
            </p:spPr>
            <p:txBody>
              <a:bodyPr wrap="square" rtlCol="0">
                <a:spAutoFit/>
              </a:bodyPr>
              <a:lstStyle/>
              <a:p>
                <a:r>
                  <a:rPr lang="en-US" sz="1600" dirty="0"/>
                  <a:t>Effectiveness</a:t>
                </a:r>
              </a:p>
            </p:txBody>
          </p:sp>
          <p:cxnSp>
            <p:nvCxnSpPr>
              <p:cNvPr id="20" name="Straight Arrow Connector 19">
                <a:extLst>
                  <a:ext uri="{FF2B5EF4-FFF2-40B4-BE49-F238E27FC236}">
                    <a16:creationId xmlns:a16="http://schemas.microsoft.com/office/drawing/2014/main" id="{D6252089-EAE2-277C-FC9C-65EBD844857F}"/>
                  </a:ext>
                </a:extLst>
              </p:cNvPr>
              <p:cNvCxnSpPr/>
              <p:nvPr/>
            </p:nvCxnSpPr>
            <p:spPr>
              <a:xfrm flipH="1" flipV="1">
                <a:off x="4441872" y="3895328"/>
                <a:ext cx="664398" cy="1875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6" name="Group 15">
              <a:extLst>
                <a:ext uri="{FF2B5EF4-FFF2-40B4-BE49-F238E27FC236}">
                  <a16:creationId xmlns:a16="http://schemas.microsoft.com/office/drawing/2014/main" id="{64BD43B3-37A0-994E-AA3B-8C5970E7CD48}"/>
                </a:ext>
              </a:extLst>
            </p:cNvPr>
            <p:cNvGrpSpPr/>
            <p:nvPr/>
          </p:nvGrpSpPr>
          <p:grpSpPr>
            <a:xfrm>
              <a:off x="1515488" y="4290879"/>
              <a:ext cx="2399726" cy="515362"/>
              <a:chOff x="2020650" y="4578170"/>
              <a:chExt cx="3199635" cy="687148"/>
            </a:xfrm>
          </p:grpSpPr>
          <p:sp>
            <p:nvSpPr>
              <p:cNvPr id="17" name="TextBox 16">
                <a:extLst>
                  <a:ext uri="{FF2B5EF4-FFF2-40B4-BE49-F238E27FC236}">
                    <a16:creationId xmlns:a16="http://schemas.microsoft.com/office/drawing/2014/main" id="{99BBE397-6BC6-63C1-C519-41F786F43844}"/>
                  </a:ext>
                </a:extLst>
              </p:cNvPr>
              <p:cNvSpPr txBox="1"/>
              <p:nvPr/>
            </p:nvSpPr>
            <p:spPr>
              <a:xfrm>
                <a:off x="2020650" y="4578170"/>
                <a:ext cx="2424827" cy="687148"/>
              </a:xfrm>
              <a:prstGeom prst="cloudCallout">
                <a:avLst/>
              </a:prstGeom>
              <a:solidFill>
                <a:schemeClr val="accent2">
                  <a:lumMod val="40000"/>
                  <a:lumOff val="60000"/>
                </a:schemeClr>
              </a:solidFill>
            </p:spPr>
            <p:txBody>
              <a:bodyPr wrap="square" rtlCol="0">
                <a:spAutoFit/>
              </a:bodyPr>
              <a:lstStyle/>
              <a:p>
                <a:r>
                  <a:rPr lang="en-US" sz="1600" dirty="0"/>
                  <a:t>Correctness</a:t>
                </a:r>
              </a:p>
            </p:txBody>
          </p:sp>
          <p:cxnSp>
            <p:nvCxnSpPr>
              <p:cNvPr id="18" name="Straight Arrow Connector 17">
                <a:extLst>
                  <a:ext uri="{FF2B5EF4-FFF2-40B4-BE49-F238E27FC236}">
                    <a16:creationId xmlns:a16="http://schemas.microsoft.com/office/drawing/2014/main" id="{89AA0B5A-B107-3EBC-9989-2E9ED6A46723}"/>
                  </a:ext>
                </a:extLst>
              </p:cNvPr>
              <p:cNvCxnSpPr/>
              <p:nvPr/>
            </p:nvCxnSpPr>
            <p:spPr>
              <a:xfrm flipH="1">
                <a:off x="4480468" y="4578170"/>
                <a:ext cx="739817" cy="245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297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DC3E863-0226-0AA9-567A-DB20CD885A62}"/>
              </a:ext>
            </a:extLst>
          </p:cNvPr>
          <p:cNvSpPr txBox="1">
            <a:spLocks/>
          </p:cNvSpPr>
          <p:nvPr/>
        </p:nvSpPr>
        <p:spPr>
          <a:xfrm>
            <a:off x="1965226" y="778161"/>
            <a:ext cx="7039694" cy="60938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600" b="1" dirty="0">
                <a:solidFill>
                  <a:srgbClr val="002060"/>
                </a:solidFill>
                <a:latin typeface="Garamond" panose="02020404030301010803" pitchFamily="18" charset="0"/>
                <a:cs typeface="Times New Roman" panose="02020603050405020304" pitchFamily="18" charset="0"/>
              </a:rPr>
              <a:t>Fundamentals of Algorithmic Problem Solving</a:t>
            </a:r>
            <a:endParaRPr lang="en-US" sz="3600" b="1" dirty="0">
              <a:solidFill>
                <a:srgbClr val="002060"/>
              </a:solidFill>
              <a:latin typeface="Garamond" panose="02020404030301010803"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1A4462B-2D1C-2BA5-495E-1813247E0F49}"/>
              </a:ext>
            </a:extLst>
          </p:cNvPr>
          <p:cNvSpPr/>
          <p:nvPr/>
        </p:nvSpPr>
        <p:spPr>
          <a:xfrm>
            <a:off x="1427854" y="2636912"/>
            <a:ext cx="7267433" cy="276368"/>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32F63489-1453-8A10-F891-619CE14B0030}"/>
              </a:ext>
            </a:extLst>
          </p:cNvPr>
          <p:cNvSpPr txBox="1"/>
          <p:nvPr/>
        </p:nvSpPr>
        <p:spPr>
          <a:xfrm flipH="1">
            <a:off x="2506628" y="2563778"/>
            <a:ext cx="4901453" cy="507831"/>
          </a:xfrm>
          <a:prstGeom prst="rect">
            <a:avLst/>
          </a:prstGeom>
          <a:solidFill>
            <a:schemeClr val="accent1">
              <a:lumMod val="40000"/>
              <a:lumOff val="60000"/>
            </a:schemeClr>
          </a:solidFill>
        </p:spPr>
        <p:txBody>
          <a:bodyPr wrap="square" rtlCol="0">
            <a:spAutoFit/>
          </a:bodyPr>
          <a:lstStyle/>
          <a:p>
            <a:r>
              <a:rPr lang="en-US" sz="1350" b="1" dirty="0">
                <a:latin typeface="Times New Roman" panose="02020603050405020304" pitchFamily="18" charset="0"/>
                <a:cs typeface="Times New Roman" panose="02020603050405020304" pitchFamily="18" charset="0"/>
              </a:rPr>
              <a:t>DECIDE ON COMPUTATIONAL MEANS,EXACT OR APPROX SOLUTION ,ALGORITHM DESIGN TECQ.</a:t>
            </a:r>
          </a:p>
        </p:txBody>
      </p:sp>
      <p:sp>
        <p:nvSpPr>
          <p:cNvPr id="6" name="TextBox 5">
            <a:extLst>
              <a:ext uri="{FF2B5EF4-FFF2-40B4-BE49-F238E27FC236}">
                <a16:creationId xmlns:a16="http://schemas.microsoft.com/office/drawing/2014/main" id="{F3D1AACA-C719-5997-DBF7-85CA1DF49893}"/>
              </a:ext>
            </a:extLst>
          </p:cNvPr>
          <p:cNvSpPr txBox="1"/>
          <p:nvPr/>
        </p:nvSpPr>
        <p:spPr>
          <a:xfrm flipH="1">
            <a:off x="3364731" y="2056680"/>
            <a:ext cx="2773908" cy="300082"/>
          </a:xfrm>
          <a:prstGeom prst="rect">
            <a:avLst/>
          </a:prstGeom>
          <a:solidFill>
            <a:schemeClr val="accent1">
              <a:lumMod val="40000"/>
              <a:lumOff val="60000"/>
            </a:schemeClr>
          </a:solidFill>
        </p:spPr>
        <p:txBody>
          <a:bodyPr wrap="square" rtlCol="0">
            <a:spAutoFit/>
          </a:bodyPr>
          <a:lstStyle/>
          <a:p>
            <a:r>
              <a:rPr lang="en-US" sz="1350" b="1" dirty="0">
                <a:latin typeface="Times New Roman" panose="02020603050405020304" pitchFamily="18" charset="0"/>
                <a:cs typeface="Times New Roman" panose="02020603050405020304" pitchFamily="18" charset="0"/>
              </a:rPr>
              <a:t>UNDERSTAND THE PROBLEM</a:t>
            </a:r>
          </a:p>
        </p:txBody>
      </p:sp>
      <p:sp>
        <p:nvSpPr>
          <p:cNvPr id="7" name="TextBox 6">
            <a:extLst>
              <a:ext uri="{FF2B5EF4-FFF2-40B4-BE49-F238E27FC236}">
                <a16:creationId xmlns:a16="http://schemas.microsoft.com/office/drawing/2014/main" id="{ADACF4BA-B85B-CEE5-FC07-E264774D30A1}"/>
              </a:ext>
            </a:extLst>
          </p:cNvPr>
          <p:cNvSpPr txBox="1"/>
          <p:nvPr/>
        </p:nvSpPr>
        <p:spPr>
          <a:xfrm flipH="1">
            <a:off x="3435329" y="3267163"/>
            <a:ext cx="2773908" cy="300082"/>
          </a:xfrm>
          <a:prstGeom prst="rect">
            <a:avLst/>
          </a:prstGeom>
          <a:solidFill>
            <a:schemeClr val="accent1">
              <a:lumMod val="40000"/>
              <a:lumOff val="60000"/>
            </a:schemeClr>
          </a:solidFill>
        </p:spPr>
        <p:txBody>
          <a:bodyPr wrap="square" rtlCol="0">
            <a:spAutoFit/>
          </a:bodyPr>
          <a:lstStyle/>
          <a:p>
            <a:r>
              <a:rPr lang="en-US" sz="1350" b="1" dirty="0">
                <a:latin typeface="Times New Roman" panose="02020603050405020304" pitchFamily="18" charset="0"/>
                <a:cs typeface="Times New Roman" panose="02020603050405020304" pitchFamily="18" charset="0"/>
              </a:rPr>
              <a:t>DESIGN AN ALGORITHM</a:t>
            </a:r>
          </a:p>
        </p:txBody>
      </p:sp>
      <p:sp>
        <p:nvSpPr>
          <p:cNvPr id="8" name="TextBox 7">
            <a:extLst>
              <a:ext uri="{FF2B5EF4-FFF2-40B4-BE49-F238E27FC236}">
                <a16:creationId xmlns:a16="http://schemas.microsoft.com/office/drawing/2014/main" id="{B4FE186D-843E-E43F-941A-09DBE230D8D2}"/>
              </a:ext>
            </a:extLst>
          </p:cNvPr>
          <p:cNvSpPr txBox="1"/>
          <p:nvPr/>
        </p:nvSpPr>
        <p:spPr>
          <a:xfrm flipH="1">
            <a:off x="3435329" y="3789305"/>
            <a:ext cx="2773908" cy="300082"/>
          </a:xfrm>
          <a:prstGeom prst="rect">
            <a:avLst/>
          </a:prstGeom>
          <a:solidFill>
            <a:schemeClr val="accent1">
              <a:lumMod val="40000"/>
              <a:lumOff val="60000"/>
            </a:schemeClr>
          </a:solidFill>
        </p:spPr>
        <p:txBody>
          <a:bodyPr wrap="square" rtlCol="0">
            <a:spAutoFit/>
          </a:bodyPr>
          <a:lstStyle/>
          <a:p>
            <a:r>
              <a:rPr lang="en-US" sz="1350" b="1" dirty="0">
                <a:latin typeface="Times New Roman" panose="02020603050405020304" pitchFamily="18" charset="0"/>
                <a:cs typeface="Times New Roman" panose="02020603050405020304" pitchFamily="18" charset="0"/>
              </a:rPr>
              <a:t>PROVE ITS CORRECTNESS</a:t>
            </a:r>
          </a:p>
        </p:txBody>
      </p:sp>
      <p:sp>
        <p:nvSpPr>
          <p:cNvPr id="9" name="TextBox 8">
            <a:extLst>
              <a:ext uri="{FF2B5EF4-FFF2-40B4-BE49-F238E27FC236}">
                <a16:creationId xmlns:a16="http://schemas.microsoft.com/office/drawing/2014/main" id="{A133CBE6-255D-7475-5BB4-85FB241328C8}"/>
              </a:ext>
            </a:extLst>
          </p:cNvPr>
          <p:cNvSpPr txBox="1"/>
          <p:nvPr/>
        </p:nvSpPr>
        <p:spPr>
          <a:xfrm flipH="1">
            <a:off x="3435329" y="4311446"/>
            <a:ext cx="2773908" cy="300082"/>
          </a:xfrm>
          <a:prstGeom prst="rect">
            <a:avLst/>
          </a:prstGeom>
          <a:solidFill>
            <a:schemeClr val="accent1">
              <a:lumMod val="40000"/>
              <a:lumOff val="60000"/>
            </a:schemeClr>
          </a:solidFill>
        </p:spPr>
        <p:txBody>
          <a:bodyPr wrap="square" rtlCol="0">
            <a:spAutoFit/>
          </a:bodyPr>
          <a:lstStyle/>
          <a:p>
            <a:r>
              <a:rPr lang="en-US" sz="1350" b="1" dirty="0">
                <a:latin typeface="Times New Roman" panose="02020603050405020304" pitchFamily="18" charset="0"/>
                <a:cs typeface="Times New Roman" panose="02020603050405020304" pitchFamily="18" charset="0"/>
              </a:rPr>
              <a:t>ANALYSE THE ALGORITHM</a:t>
            </a:r>
          </a:p>
        </p:txBody>
      </p:sp>
      <p:sp>
        <p:nvSpPr>
          <p:cNvPr id="10" name="TextBox 9">
            <a:extLst>
              <a:ext uri="{FF2B5EF4-FFF2-40B4-BE49-F238E27FC236}">
                <a16:creationId xmlns:a16="http://schemas.microsoft.com/office/drawing/2014/main" id="{540EAF54-6031-CFE9-ED6A-879929012425}"/>
              </a:ext>
            </a:extLst>
          </p:cNvPr>
          <p:cNvSpPr txBox="1"/>
          <p:nvPr/>
        </p:nvSpPr>
        <p:spPr>
          <a:xfrm flipH="1">
            <a:off x="3435329" y="4833588"/>
            <a:ext cx="2773908" cy="300082"/>
          </a:xfrm>
          <a:prstGeom prst="rect">
            <a:avLst/>
          </a:prstGeom>
          <a:solidFill>
            <a:schemeClr val="accent1">
              <a:lumMod val="40000"/>
              <a:lumOff val="60000"/>
            </a:schemeClr>
          </a:solidFill>
        </p:spPr>
        <p:txBody>
          <a:bodyPr wrap="square" rtlCol="0">
            <a:spAutoFit/>
          </a:bodyPr>
          <a:lstStyle/>
          <a:p>
            <a:r>
              <a:rPr lang="en-US" sz="1350" b="1" dirty="0">
                <a:latin typeface="Times New Roman" panose="02020603050405020304" pitchFamily="18" charset="0"/>
                <a:cs typeface="Times New Roman" panose="02020603050405020304" pitchFamily="18" charset="0"/>
              </a:rPr>
              <a:t>CODE THE ALGORITHM</a:t>
            </a:r>
          </a:p>
        </p:txBody>
      </p:sp>
      <p:cxnSp>
        <p:nvCxnSpPr>
          <p:cNvPr id="11" name="Straight Arrow Connector 10">
            <a:extLst>
              <a:ext uri="{FF2B5EF4-FFF2-40B4-BE49-F238E27FC236}">
                <a16:creationId xmlns:a16="http://schemas.microsoft.com/office/drawing/2014/main" id="{D432322E-D2F5-30D2-5AAB-3B9C1703B10B}"/>
              </a:ext>
            </a:extLst>
          </p:cNvPr>
          <p:cNvCxnSpPr>
            <a:stCxn id="6" idx="2"/>
          </p:cNvCxnSpPr>
          <p:nvPr/>
        </p:nvCxnSpPr>
        <p:spPr>
          <a:xfrm>
            <a:off x="4751685" y="2356762"/>
            <a:ext cx="0" cy="22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F8BE194-8EA0-FF8E-E42D-096E0D356CD5}"/>
              </a:ext>
            </a:extLst>
          </p:cNvPr>
          <p:cNvCxnSpPr/>
          <p:nvPr/>
        </p:nvCxnSpPr>
        <p:spPr>
          <a:xfrm>
            <a:off x="4751685" y="3022021"/>
            <a:ext cx="0" cy="245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9D8C6AA-9601-C437-0D4C-2602318CCD9F}"/>
              </a:ext>
            </a:extLst>
          </p:cNvPr>
          <p:cNvCxnSpPr/>
          <p:nvPr/>
        </p:nvCxnSpPr>
        <p:spPr>
          <a:xfrm>
            <a:off x="4751685" y="3544162"/>
            <a:ext cx="0" cy="245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7ADA571-B574-59D7-6A2E-12E6E76E92B4}"/>
              </a:ext>
            </a:extLst>
          </p:cNvPr>
          <p:cNvCxnSpPr/>
          <p:nvPr/>
        </p:nvCxnSpPr>
        <p:spPr>
          <a:xfrm>
            <a:off x="4751685" y="4066304"/>
            <a:ext cx="0" cy="245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FB50874-6A71-BB6A-C709-F25E6649E2DB}"/>
              </a:ext>
            </a:extLst>
          </p:cNvPr>
          <p:cNvCxnSpPr/>
          <p:nvPr/>
        </p:nvCxnSpPr>
        <p:spPr>
          <a:xfrm>
            <a:off x="4751685" y="4588446"/>
            <a:ext cx="0" cy="245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6">
            <a:extLst>
              <a:ext uri="{FF2B5EF4-FFF2-40B4-BE49-F238E27FC236}">
                <a16:creationId xmlns:a16="http://schemas.microsoft.com/office/drawing/2014/main" id="{60030E21-AB75-A733-84A3-978083FC0FAE}"/>
              </a:ext>
            </a:extLst>
          </p:cNvPr>
          <p:cNvCxnSpPr>
            <a:stCxn id="8" idx="1"/>
          </p:cNvCxnSpPr>
          <p:nvPr/>
        </p:nvCxnSpPr>
        <p:spPr>
          <a:xfrm flipV="1">
            <a:off x="6209237" y="3048526"/>
            <a:ext cx="765178" cy="8908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48F4A09-7EA1-738A-6505-77DD5D577C85}"/>
              </a:ext>
            </a:extLst>
          </p:cNvPr>
          <p:cNvCxnSpPr/>
          <p:nvPr/>
        </p:nvCxnSpPr>
        <p:spPr>
          <a:xfrm flipH="1">
            <a:off x="6209237" y="3405663"/>
            <a:ext cx="765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22">
            <a:extLst>
              <a:ext uri="{FF2B5EF4-FFF2-40B4-BE49-F238E27FC236}">
                <a16:creationId xmlns:a16="http://schemas.microsoft.com/office/drawing/2014/main" id="{4B11BD3D-C1BD-236D-3914-CBAB9D5AA785}"/>
              </a:ext>
            </a:extLst>
          </p:cNvPr>
          <p:cNvCxnSpPr>
            <a:stCxn id="9" idx="3"/>
          </p:cNvCxnSpPr>
          <p:nvPr/>
        </p:nvCxnSpPr>
        <p:spPr>
          <a:xfrm rot="10800000">
            <a:off x="2670155" y="3022023"/>
            <a:ext cx="765175" cy="14394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6514B2F-CA77-711D-836C-395694DFFEA9}"/>
              </a:ext>
            </a:extLst>
          </p:cNvPr>
          <p:cNvCxnSpPr>
            <a:endCxn id="7" idx="3"/>
          </p:cNvCxnSpPr>
          <p:nvPr/>
        </p:nvCxnSpPr>
        <p:spPr>
          <a:xfrm>
            <a:off x="2670151" y="3404036"/>
            <a:ext cx="765178" cy="13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hlinkClick r:id="rId2" action="ppaction://hlinksldjump"/>
            <a:extLst>
              <a:ext uri="{FF2B5EF4-FFF2-40B4-BE49-F238E27FC236}">
                <a16:creationId xmlns:a16="http://schemas.microsoft.com/office/drawing/2014/main" id="{B896F020-9F30-2690-A736-F53F051728DE}"/>
              </a:ext>
            </a:extLst>
          </p:cNvPr>
          <p:cNvPicPr>
            <a:picLocks noChangeAspect="1"/>
          </p:cNvPicPr>
          <p:nvPr/>
        </p:nvPicPr>
        <p:blipFill>
          <a:blip r:embed="rId3"/>
          <a:stretch>
            <a:fillRect/>
          </a:stretch>
        </p:blipFill>
        <p:spPr>
          <a:xfrm>
            <a:off x="6569149" y="1887629"/>
            <a:ext cx="525934" cy="483230"/>
          </a:xfrm>
          <a:prstGeom prst="rect">
            <a:avLst/>
          </a:prstGeom>
        </p:spPr>
      </p:pic>
      <p:sp>
        <p:nvSpPr>
          <p:cNvPr id="21" name="AutoShape 2" descr="Computer Science without a computer | Computer Science Unplugged ...">
            <a:extLst>
              <a:ext uri="{FF2B5EF4-FFF2-40B4-BE49-F238E27FC236}">
                <a16:creationId xmlns:a16="http://schemas.microsoft.com/office/drawing/2014/main" id="{08B1DEC5-B0FD-F171-B42E-B494E5D9291B}"/>
              </a:ext>
            </a:extLst>
          </p:cNvPr>
          <p:cNvSpPr>
            <a:spLocks noChangeAspect="1" noChangeArrowheads="1"/>
          </p:cNvSpPr>
          <p:nvPr/>
        </p:nvSpPr>
        <p:spPr bwMode="auto">
          <a:xfrm>
            <a:off x="606251" y="890834"/>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pic>
        <p:nvPicPr>
          <p:cNvPr id="22" name="Picture 21">
            <a:hlinkClick r:id="rId4" action="ppaction://hlinksldjump"/>
            <a:extLst>
              <a:ext uri="{FF2B5EF4-FFF2-40B4-BE49-F238E27FC236}">
                <a16:creationId xmlns:a16="http://schemas.microsoft.com/office/drawing/2014/main" id="{0A0C7ACF-9B48-3B05-BF86-00878DEF3253}"/>
              </a:ext>
            </a:extLst>
          </p:cNvPr>
          <p:cNvPicPr>
            <a:picLocks noChangeAspect="1"/>
          </p:cNvPicPr>
          <p:nvPr/>
        </p:nvPicPr>
        <p:blipFill>
          <a:blip r:embed="rId5"/>
          <a:stretch>
            <a:fillRect/>
          </a:stretch>
        </p:blipFill>
        <p:spPr>
          <a:xfrm>
            <a:off x="1486340" y="2419526"/>
            <a:ext cx="618992" cy="661780"/>
          </a:xfrm>
          <a:prstGeom prst="rect">
            <a:avLst/>
          </a:prstGeom>
        </p:spPr>
      </p:pic>
      <p:pic>
        <p:nvPicPr>
          <p:cNvPr id="23" name="Picture 22">
            <a:hlinkClick r:id="rId6" action="ppaction://hlinksldjump"/>
            <a:extLst>
              <a:ext uri="{FF2B5EF4-FFF2-40B4-BE49-F238E27FC236}">
                <a16:creationId xmlns:a16="http://schemas.microsoft.com/office/drawing/2014/main" id="{CD09BEF5-5161-C868-E943-84AC7382BF2D}"/>
              </a:ext>
            </a:extLst>
          </p:cNvPr>
          <p:cNvPicPr>
            <a:picLocks noChangeAspect="1"/>
          </p:cNvPicPr>
          <p:nvPr/>
        </p:nvPicPr>
        <p:blipFill>
          <a:blip r:embed="rId7"/>
          <a:stretch>
            <a:fillRect/>
          </a:stretch>
        </p:blipFill>
        <p:spPr>
          <a:xfrm>
            <a:off x="7085351" y="3081306"/>
            <a:ext cx="645460" cy="645460"/>
          </a:xfrm>
          <a:prstGeom prst="rect">
            <a:avLst/>
          </a:prstGeom>
        </p:spPr>
      </p:pic>
      <p:pic>
        <p:nvPicPr>
          <p:cNvPr id="24" name="Picture 23">
            <a:hlinkClick r:id="rId8" action="ppaction://hlinksldjump"/>
            <a:extLst>
              <a:ext uri="{FF2B5EF4-FFF2-40B4-BE49-F238E27FC236}">
                <a16:creationId xmlns:a16="http://schemas.microsoft.com/office/drawing/2014/main" id="{3DA60E8B-0802-3E7B-6A81-5C67E5119281}"/>
              </a:ext>
            </a:extLst>
          </p:cNvPr>
          <p:cNvPicPr>
            <a:picLocks noChangeAspect="1"/>
          </p:cNvPicPr>
          <p:nvPr/>
        </p:nvPicPr>
        <p:blipFill>
          <a:blip r:embed="rId9"/>
          <a:stretch>
            <a:fillRect/>
          </a:stretch>
        </p:blipFill>
        <p:spPr>
          <a:xfrm>
            <a:off x="1818854" y="3666734"/>
            <a:ext cx="568887" cy="429608"/>
          </a:xfrm>
          <a:prstGeom prst="rect">
            <a:avLst/>
          </a:prstGeom>
        </p:spPr>
      </p:pic>
      <p:pic>
        <p:nvPicPr>
          <p:cNvPr id="25" name="Picture 4" descr="10 best tools for Sentiment Analysis from free to fee ...">
            <a:hlinkClick r:id="rId10" action="ppaction://hlinksldjump"/>
            <a:extLst>
              <a:ext uri="{FF2B5EF4-FFF2-40B4-BE49-F238E27FC236}">
                <a16:creationId xmlns:a16="http://schemas.microsoft.com/office/drawing/2014/main" id="{6859EAE7-9BCF-CA34-EABB-AB239E24B4C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423557" y="4083902"/>
            <a:ext cx="817116" cy="58965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hlinkClick r:id="rId12" action="ppaction://hlinksldjump"/>
            <a:extLst>
              <a:ext uri="{FF2B5EF4-FFF2-40B4-BE49-F238E27FC236}">
                <a16:creationId xmlns:a16="http://schemas.microsoft.com/office/drawing/2014/main" id="{EFFE267E-7835-8B11-9681-AE586E67ED42}"/>
              </a:ext>
            </a:extLst>
          </p:cNvPr>
          <p:cNvPicPr>
            <a:picLocks noChangeAspect="1"/>
          </p:cNvPicPr>
          <p:nvPr/>
        </p:nvPicPr>
        <p:blipFill>
          <a:blip r:embed="rId13"/>
          <a:stretch>
            <a:fillRect/>
          </a:stretch>
        </p:blipFill>
        <p:spPr>
          <a:xfrm>
            <a:off x="2468589" y="4706712"/>
            <a:ext cx="617123" cy="642368"/>
          </a:xfrm>
          <a:prstGeom prst="rect">
            <a:avLst/>
          </a:prstGeom>
        </p:spPr>
      </p:pic>
      <p:sp>
        <p:nvSpPr>
          <p:cNvPr id="27" name="Action Button: End 35">
            <a:hlinkClick r:id="" action="ppaction://hlinkshowjump?jump=lastslide" highlightClick="1"/>
            <a:extLst>
              <a:ext uri="{FF2B5EF4-FFF2-40B4-BE49-F238E27FC236}">
                <a16:creationId xmlns:a16="http://schemas.microsoft.com/office/drawing/2014/main" id="{B84EBF74-BC72-DA0D-638A-EB54F74DDA3D}"/>
              </a:ext>
            </a:extLst>
          </p:cNvPr>
          <p:cNvSpPr/>
          <p:nvPr/>
        </p:nvSpPr>
        <p:spPr>
          <a:xfrm>
            <a:off x="8695287" y="5349080"/>
            <a:ext cx="453788" cy="266456"/>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1" name="Group 4">
            <a:extLst>
              <a:ext uri="{FF2B5EF4-FFF2-40B4-BE49-F238E27FC236}">
                <a16:creationId xmlns:a16="http://schemas.microsoft.com/office/drawing/2014/main" id="{99FF7733-CEF0-426A-1E35-46B9E75D30AC}"/>
              </a:ext>
            </a:extLst>
          </p:cNvPr>
          <p:cNvGrpSpPr>
            <a:grpSpLocks/>
          </p:cNvGrpSpPr>
          <p:nvPr/>
        </p:nvGrpSpPr>
        <p:grpSpPr bwMode="auto">
          <a:xfrm>
            <a:off x="95624" y="116632"/>
            <a:ext cx="1368151" cy="5864007"/>
            <a:chOff x="0" y="-22667"/>
            <a:chExt cx="12311743" cy="6903334"/>
          </a:xfrm>
        </p:grpSpPr>
        <p:sp>
          <p:nvSpPr>
            <p:cNvPr id="32" name="Rectangle 31">
              <a:extLst>
                <a:ext uri="{FF2B5EF4-FFF2-40B4-BE49-F238E27FC236}">
                  <a16:creationId xmlns:a16="http://schemas.microsoft.com/office/drawing/2014/main" id="{A0947892-1201-732F-B298-6C694842B1F3}"/>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33" name="Picture 32" descr="A picture containing text, laser">
              <a:extLst>
                <a:ext uri="{FF2B5EF4-FFF2-40B4-BE49-F238E27FC236}">
                  <a16:creationId xmlns:a16="http://schemas.microsoft.com/office/drawing/2014/main" id="{B555649A-D269-FF66-1B6D-4BA2DA708419}"/>
                </a:ext>
              </a:extLst>
            </p:cNvPr>
            <p:cNvPicPr>
              <a:picLocks noChangeAspect="1"/>
            </p:cNvPicPr>
            <p:nvPr/>
          </p:nvPicPr>
          <p:blipFill>
            <a:blip r:embed="rId14">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Tree>
    <p:extLst>
      <p:ext uri="{BB962C8B-B14F-4D97-AF65-F5344CB8AC3E}">
        <p14:creationId xmlns:p14="http://schemas.microsoft.com/office/powerpoint/2010/main" val="403197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13A8D8-350F-640D-6F65-532FC34DED1C}"/>
              </a:ext>
            </a:extLst>
          </p:cNvPr>
          <p:cNvSpPr txBox="1"/>
          <p:nvPr/>
        </p:nvSpPr>
        <p:spPr>
          <a:xfrm>
            <a:off x="1691680" y="474150"/>
            <a:ext cx="6768752" cy="5109860"/>
          </a:xfrm>
          <a:prstGeom prst="rect">
            <a:avLst/>
          </a:prstGeom>
          <a:noFill/>
        </p:spPr>
        <p:txBody>
          <a:bodyPr wrap="square">
            <a:spAutoFit/>
          </a:bodyPr>
          <a:lstStyle/>
          <a:p>
            <a:pPr marL="0" indent="0" algn="just">
              <a:spcBef>
                <a:spcPts val="0"/>
              </a:spcBef>
              <a:buNone/>
              <a:defRPr/>
            </a:pPr>
            <a:r>
              <a:rPr lang="en-US" sz="2800" b="1" dirty="0">
                <a:solidFill>
                  <a:srgbClr val="7030A0"/>
                </a:solidFill>
                <a:latin typeface="Garamond" panose="02020404030301010803" pitchFamily="18" charset="0"/>
                <a:cs typeface="Times New Roman" panose="02020603050405020304" pitchFamily="18" charset="0"/>
              </a:rPr>
              <a:t>	</a:t>
            </a:r>
            <a:r>
              <a:rPr lang="en-US" sz="3600" b="1" dirty="0">
                <a:solidFill>
                  <a:srgbClr val="7030A0"/>
                </a:solidFill>
                <a:latin typeface="Garamond" panose="02020404030301010803" pitchFamily="18" charset="0"/>
                <a:cs typeface="Times New Roman" panose="02020603050405020304" pitchFamily="18" charset="0"/>
              </a:rPr>
              <a:t>Understanding the problem</a:t>
            </a:r>
            <a:endParaRPr lang="en-US" sz="3600" dirty="0">
              <a:solidFill>
                <a:srgbClr val="7030A0"/>
              </a:solidFill>
              <a:latin typeface="Garamond" panose="02020404030301010803" pitchFamily="18" charset="0"/>
              <a:cs typeface="Times New Roman" panose="02020603050405020304" pitchFamily="18" charset="0"/>
            </a:endParaRPr>
          </a:p>
          <a:p>
            <a:pPr algn="just">
              <a:lnSpc>
                <a:spcPct val="150000"/>
              </a:lnSpc>
              <a:spcBef>
                <a:spcPts val="0"/>
              </a:spcBef>
              <a:defRPr/>
            </a:pPr>
            <a:r>
              <a:rPr lang="en-US" sz="2800" spc="-4" dirty="0">
                <a:latin typeface="Garamond" panose="02020404030301010803" pitchFamily="18" charset="0"/>
                <a:cs typeface="Times New Roman" panose="02020603050405020304" pitchFamily="18" charset="0"/>
              </a:rPr>
              <a:t>Understand completely the given problem statement.</a:t>
            </a:r>
          </a:p>
          <a:p>
            <a:pPr algn="just">
              <a:lnSpc>
                <a:spcPct val="150000"/>
              </a:lnSpc>
              <a:spcBef>
                <a:spcPts val="0"/>
              </a:spcBef>
              <a:defRPr/>
            </a:pPr>
            <a:r>
              <a:rPr lang="en-US" sz="2800" spc="-4" dirty="0">
                <a:latin typeface="Garamond" panose="02020404030301010803" pitchFamily="18" charset="0"/>
                <a:cs typeface="Times New Roman" panose="02020603050405020304" pitchFamily="18" charset="0"/>
              </a:rPr>
              <a:t>Ask questions if you have doubt.</a:t>
            </a:r>
          </a:p>
          <a:p>
            <a:pPr algn="just">
              <a:lnSpc>
                <a:spcPct val="150000"/>
              </a:lnSpc>
              <a:spcBef>
                <a:spcPts val="0"/>
              </a:spcBef>
              <a:defRPr/>
            </a:pPr>
            <a:r>
              <a:rPr lang="en-US" sz="2800" spc="-4" dirty="0">
                <a:latin typeface="Garamond" panose="02020404030301010803" pitchFamily="18" charset="0"/>
                <a:cs typeface="Times New Roman" panose="02020603050405020304" pitchFamily="18" charset="0"/>
              </a:rPr>
              <a:t>An input to an algorithm specifies an instance of the problem the algorithm solves.</a:t>
            </a:r>
          </a:p>
          <a:p>
            <a:pPr algn="just">
              <a:lnSpc>
                <a:spcPct val="150000"/>
              </a:lnSpc>
              <a:spcBef>
                <a:spcPts val="0"/>
              </a:spcBef>
              <a:defRPr/>
            </a:pPr>
            <a:r>
              <a:rPr lang="en-US" sz="2800" spc="-4" dirty="0">
                <a:latin typeface="Garamond" panose="02020404030301010803" pitchFamily="18" charset="0"/>
                <a:cs typeface="Times New Roman" panose="02020603050405020304" pitchFamily="18" charset="0"/>
              </a:rPr>
              <a:t>Fix the set of instances that the algorithm can handle.</a:t>
            </a:r>
          </a:p>
        </p:txBody>
      </p:sp>
      <p:grpSp>
        <p:nvGrpSpPr>
          <p:cNvPr id="5" name="Group 4">
            <a:extLst>
              <a:ext uri="{FF2B5EF4-FFF2-40B4-BE49-F238E27FC236}">
                <a16:creationId xmlns:a16="http://schemas.microsoft.com/office/drawing/2014/main" id="{91EBAE33-638B-096F-EE6C-6C29E836D437}"/>
              </a:ext>
            </a:extLst>
          </p:cNvPr>
          <p:cNvGrpSpPr>
            <a:grpSpLocks/>
          </p:cNvGrpSpPr>
          <p:nvPr/>
        </p:nvGrpSpPr>
        <p:grpSpPr bwMode="auto">
          <a:xfrm>
            <a:off x="95624" y="116632"/>
            <a:ext cx="1368151" cy="5864007"/>
            <a:chOff x="0" y="-22667"/>
            <a:chExt cx="12311743" cy="6903334"/>
          </a:xfrm>
        </p:grpSpPr>
        <p:sp>
          <p:nvSpPr>
            <p:cNvPr id="6" name="Rectangle 5">
              <a:extLst>
                <a:ext uri="{FF2B5EF4-FFF2-40B4-BE49-F238E27FC236}">
                  <a16:creationId xmlns:a16="http://schemas.microsoft.com/office/drawing/2014/main" id="{A94E2094-7C0C-86C7-0D09-44399ED842E6}"/>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7" name="Picture 6" descr="A picture containing text, laser">
              <a:extLst>
                <a:ext uri="{FF2B5EF4-FFF2-40B4-BE49-F238E27FC236}">
                  <a16:creationId xmlns:a16="http://schemas.microsoft.com/office/drawing/2014/main" id="{D56FEE3D-2D37-2589-EC30-30729E78447F}"/>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Tree>
    <p:extLst>
      <p:ext uri="{BB962C8B-B14F-4D97-AF65-F5344CB8AC3E}">
        <p14:creationId xmlns:p14="http://schemas.microsoft.com/office/powerpoint/2010/main" val="3357665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DB72E2-C8B4-65A3-46CD-D912AA43A846}"/>
              </a:ext>
            </a:extLst>
          </p:cNvPr>
          <p:cNvSpPr txBox="1">
            <a:spLocks/>
          </p:cNvSpPr>
          <p:nvPr/>
        </p:nvSpPr>
        <p:spPr>
          <a:xfrm>
            <a:off x="1635985" y="1083236"/>
            <a:ext cx="2639463" cy="349705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pitchFamily="34" charset="0"/>
              <a:buNone/>
            </a:pPr>
            <a:r>
              <a:rPr lang="en-US" sz="2000" b="1" dirty="0">
                <a:solidFill>
                  <a:srgbClr val="7030A0"/>
                </a:solidFill>
                <a:latin typeface="Times New Roman" panose="02020603050405020304" pitchFamily="18" charset="0"/>
                <a:cs typeface="Times New Roman" panose="02020603050405020304" pitchFamily="18" charset="0"/>
              </a:rPr>
              <a:t>Decide on Computational Means</a:t>
            </a:r>
          </a:p>
          <a:p>
            <a:pPr>
              <a:lnSpc>
                <a:spcPct val="150000"/>
              </a:lnSpc>
            </a:pPr>
            <a:endParaRPr lang="en-US" sz="1800" spc="-4" dirty="0">
              <a:latin typeface="Times New Roman" panose="02020603050405020304" pitchFamily="18" charset="0"/>
              <a:cs typeface="Times New Roman" panose="02020603050405020304" pitchFamily="18" charset="0"/>
            </a:endParaRPr>
          </a:p>
          <a:p>
            <a:pPr>
              <a:lnSpc>
                <a:spcPct val="150000"/>
              </a:lnSpc>
            </a:pPr>
            <a:r>
              <a:rPr lang="en-US" sz="1800" spc="-4" dirty="0">
                <a:latin typeface="Times New Roman" panose="02020603050405020304" pitchFamily="18" charset="0"/>
                <a:cs typeface="Times New Roman" panose="02020603050405020304" pitchFamily="18" charset="0"/>
              </a:rPr>
              <a:t>Determine the Computational Means</a:t>
            </a:r>
          </a:p>
          <a:p>
            <a:pPr>
              <a:lnSpc>
                <a:spcPct val="150000"/>
              </a:lnSpc>
            </a:pPr>
            <a:r>
              <a:rPr lang="en-US" sz="1800" spc="-4" dirty="0">
                <a:latin typeface="Times New Roman" panose="02020603050405020304" pitchFamily="18" charset="0"/>
                <a:cs typeface="Times New Roman" panose="02020603050405020304" pitchFamily="18" charset="0"/>
              </a:rPr>
              <a:t>Computational Device (Processor and Memory)</a:t>
            </a:r>
          </a:p>
          <a:p>
            <a:pPr>
              <a:lnSpc>
                <a:spcPct val="150000"/>
              </a:lnSpc>
            </a:pPr>
            <a:r>
              <a:rPr lang="en-US" sz="1800" spc="-4" dirty="0">
                <a:latin typeface="Times New Roman" panose="02020603050405020304" pitchFamily="18" charset="0"/>
                <a:cs typeface="Times New Roman" panose="02020603050405020304" pitchFamily="18" charset="0"/>
              </a:rPr>
              <a:t>Sequential or Parallel algorithm</a:t>
            </a:r>
          </a:p>
          <a:p>
            <a:endParaRPr lang="en-IN" sz="1800" dirty="0"/>
          </a:p>
        </p:txBody>
      </p:sp>
      <p:sp>
        <p:nvSpPr>
          <p:cNvPr id="4" name="Content Placeholder 2">
            <a:extLst>
              <a:ext uri="{FF2B5EF4-FFF2-40B4-BE49-F238E27FC236}">
                <a16:creationId xmlns:a16="http://schemas.microsoft.com/office/drawing/2014/main" id="{92C40D81-6599-006F-8175-CD49B4D4260D}"/>
              </a:ext>
            </a:extLst>
          </p:cNvPr>
          <p:cNvSpPr txBox="1">
            <a:spLocks/>
          </p:cNvSpPr>
          <p:nvPr/>
        </p:nvSpPr>
        <p:spPr>
          <a:xfrm>
            <a:off x="4085640" y="548680"/>
            <a:ext cx="2520529" cy="3646484"/>
          </a:xfrm>
          <a:prstGeom prst="rect">
            <a:avLst/>
          </a:prstGeom>
        </p:spPr>
        <p:txBody>
          <a:bodyPr vert="horz" lIns="68580" tIns="34290" rIns="68580" bIns="3429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nSpc>
                <a:spcPct val="150000"/>
              </a:lnSpc>
              <a:buNone/>
              <a:defRPr/>
            </a:pPr>
            <a:r>
              <a:rPr lang="en-US" sz="1800" b="1" dirty="0">
                <a:solidFill>
                  <a:srgbClr val="7030A0"/>
                </a:solidFill>
                <a:latin typeface="Times New Roman" panose="02020603050405020304" pitchFamily="18" charset="0"/>
                <a:cs typeface="Times New Roman" panose="02020603050405020304" pitchFamily="18" charset="0"/>
              </a:rPr>
              <a:t>Exact  Vs Approximate Problem Solving</a:t>
            </a:r>
            <a:endParaRPr lang="en-US" sz="1800" b="1" dirty="0">
              <a:solidFill>
                <a:srgbClr val="0000FF"/>
              </a:solidFill>
              <a:latin typeface="Times New Roman" panose="02020603050405020304" pitchFamily="18" charset="0"/>
              <a:cs typeface="Times New Roman" panose="02020603050405020304" pitchFamily="18" charset="0"/>
            </a:endParaRPr>
          </a:p>
          <a:p>
            <a:pPr marL="342900" indent="-342900" algn="just">
              <a:lnSpc>
                <a:spcPct val="150000"/>
              </a:lnSpc>
              <a:spcBef>
                <a:spcPts val="0"/>
              </a:spcBef>
              <a:defRPr/>
            </a:pPr>
            <a:endParaRPr lang="en-US" sz="1650" spc="-4" dirty="0">
              <a:latin typeface="Times New Roman" panose="02020603050405020304" pitchFamily="18" charset="0"/>
              <a:cs typeface="Times New Roman" panose="02020603050405020304" pitchFamily="18" charset="0"/>
            </a:endParaRPr>
          </a:p>
          <a:p>
            <a:pPr marL="342900" indent="-342900" algn="just">
              <a:lnSpc>
                <a:spcPct val="150000"/>
              </a:lnSpc>
              <a:spcBef>
                <a:spcPts val="0"/>
              </a:spcBef>
              <a:defRPr/>
            </a:pPr>
            <a:r>
              <a:rPr lang="en-US" sz="1650" spc="-4" dirty="0">
                <a:latin typeface="Times New Roman" panose="02020603050405020304" pitchFamily="18" charset="0"/>
                <a:cs typeface="Times New Roman" panose="02020603050405020304" pitchFamily="18" charset="0"/>
              </a:rPr>
              <a:t>Exact Solution</a:t>
            </a:r>
          </a:p>
          <a:p>
            <a:pPr marL="342900" indent="-342900" algn="just">
              <a:lnSpc>
                <a:spcPct val="150000"/>
              </a:lnSpc>
              <a:spcBef>
                <a:spcPts val="0"/>
              </a:spcBef>
              <a:defRPr/>
            </a:pPr>
            <a:r>
              <a:rPr lang="en-US" sz="1650" spc="-4" dirty="0">
                <a:latin typeface="Times New Roman" panose="02020603050405020304" pitchFamily="18" charset="0"/>
                <a:cs typeface="Times New Roman" panose="02020603050405020304" pitchFamily="18" charset="0"/>
              </a:rPr>
              <a:t>Approximate Solution</a:t>
            </a:r>
          </a:p>
          <a:p>
            <a:pPr marL="342900" indent="-342900" algn="just">
              <a:lnSpc>
                <a:spcPct val="150000"/>
              </a:lnSpc>
              <a:spcBef>
                <a:spcPts val="0"/>
              </a:spcBef>
              <a:buNone/>
              <a:defRPr/>
            </a:pPr>
            <a:endParaRPr lang="en-US" sz="1800" dirty="0"/>
          </a:p>
        </p:txBody>
      </p:sp>
      <p:sp>
        <p:nvSpPr>
          <p:cNvPr id="5" name="Content Placeholder 2">
            <a:extLst>
              <a:ext uri="{FF2B5EF4-FFF2-40B4-BE49-F238E27FC236}">
                <a16:creationId xmlns:a16="http://schemas.microsoft.com/office/drawing/2014/main" id="{35E3B1A8-83A5-F06B-4C31-5FDE9B3B258F}"/>
              </a:ext>
            </a:extLst>
          </p:cNvPr>
          <p:cNvSpPr txBox="1">
            <a:spLocks/>
          </p:cNvSpPr>
          <p:nvPr/>
        </p:nvSpPr>
        <p:spPr>
          <a:xfrm>
            <a:off x="6660232" y="1700808"/>
            <a:ext cx="2234667" cy="3646484"/>
          </a:xfrm>
          <a:prstGeom prst="rect">
            <a:avLst/>
          </a:prstGeom>
        </p:spPr>
        <p:txBody>
          <a:bodyPr vert="horz" lIns="68580" tIns="34290" rIns="68580" bIns="3429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342900" indent="-342900" algn="just">
              <a:spcBef>
                <a:spcPts val="0"/>
              </a:spcBef>
              <a:buNone/>
              <a:defRPr/>
            </a:pPr>
            <a:r>
              <a:rPr lang="en-US" sz="1800" b="1" dirty="0">
                <a:solidFill>
                  <a:srgbClr val="7030A0"/>
                </a:solidFill>
                <a:latin typeface="Times New Roman" panose="02020603050405020304" pitchFamily="18" charset="0"/>
                <a:cs typeface="Times New Roman" panose="02020603050405020304" pitchFamily="18" charset="0"/>
              </a:rPr>
              <a:t>Algorithm Design</a:t>
            </a:r>
          </a:p>
          <a:p>
            <a:pPr marL="342900" indent="-342900" algn="just">
              <a:spcBef>
                <a:spcPts val="0"/>
              </a:spcBef>
              <a:buNone/>
              <a:defRPr/>
            </a:pPr>
            <a:r>
              <a:rPr lang="en-US" sz="1800" b="1" dirty="0">
                <a:solidFill>
                  <a:srgbClr val="7030A0"/>
                </a:solidFill>
                <a:latin typeface="Times New Roman" panose="02020603050405020304" pitchFamily="18" charset="0"/>
                <a:cs typeface="Times New Roman" panose="02020603050405020304" pitchFamily="18" charset="0"/>
              </a:rPr>
              <a:t>Technique</a:t>
            </a:r>
          </a:p>
          <a:p>
            <a:pPr marL="342900" indent="-342900" algn="just">
              <a:spcBef>
                <a:spcPts val="0"/>
              </a:spcBef>
              <a:buNone/>
              <a:defRPr/>
            </a:pPr>
            <a:endParaRPr lang="en-US" sz="1650" b="1" dirty="0">
              <a:solidFill>
                <a:srgbClr val="0000FF"/>
              </a:solidFill>
              <a:latin typeface="Times New Roman" panose="02020603050405020304" pitchFamily="18" charset="0"/>
              <a:cs typeface="Times New Roman" panose="02020603050405020304" pitchFamily="18" charset="0"/>
            </a:endParaRPr>
          </a:p>
          <a:p>
            <a:pPr marL="342900" indent="-342900" algn="just">
              <a:lnSpc>
                <a:spcPct val="150000"/>
              </a:lnSpc>
              <a:spcBef>
                <a:spcPts val="0"/>
              </a:spcBef>
              <a:defRPr/>
            </a:pPr>
            <a:r>
              <a:rPr lang="en-US" sz="1650" spc="-4" dirty="0">
                <a:latin typeface="Times New Roman" panose="02020603050405020304" pitchFamily="18" charset="0"/>
                <a:cs typeface="Times New Roman" panose="02020603050405020304" pitchFamily="18" charset="0"/>
              </a:rPr>
              <a:t>Strategy </a:t>
            </a:r>
          </a:p>
          <a:p>
            <a:pPr marL="0" indent="0" algn="just">
              <a:lnSpc>
                <a:spcPct val="150000"/>
              </a:lnSpc>
              <a:spcBef>
                <a:spcPts val="0"/>
              </a:spcBef>
              <a:buNone/>
              <a:defRPr/>
            </a:pPr>
            <a:r>
              <a:rPr lang="en-US" sz="1650" spc="-4" dirty="0">
                <a:latin typeface="Times New Roman" panose="02020603050405020304" pitchFamily="18" charset="0"/>
                <a:cs typeface="Times New Roman" panose="02020603050405020304" pitchFamily="18" charset="0"/>
              </a:rPr>
              <a:t>Classic Problem</a:t>
            </a:r>
          </a:p>
          <a:p>
            <a:pPr marL="0" indent="0" algn="just">
              <a:lnSpc>
                <a:spcPct val="150000"/>
              </a:lnSpc>
              <a:spcBef>
                <a:spcPts val="0"/>
              </a:spcBef>
              <a:buNone/>
              <a:defRPr/>
            </a:pPr>
            <a:r>
              <a:rPr lang="en-US" sz="1650" spc="-4" dirty="0">
                <a:latin typeface="Times New Roman" panose="02020603050405020304" pitchFamily="18" charset="0"/>
                <a:cs typeface="Times New Roman" panose="02020603050405020304" pitchFamily="18" charset="0"/>
              </a:rPr>
              <a:t> Statements –Practice Strategies/Approach</a:t>
            </a:r>
          </a:p>
          <a:p>
            <a:pPr>
              <a:spcBef>
                <a:spcPts val="0"/>
              </a:spcBef>
              <a:buNone/>
              <a:defRPr/>
            </a:pPr>
            <a:endParaRPr lang="en-US" sz="1800"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45B0209B-943F-6E30-BE57-34C9E0E44B09}"/>
                  </a:ext>
                </a:extLst>
              </p14:cNvPr>
              <p14:cNvContentPartPr/>
              <p14:nvPr/>
            </p14:nvContentPartPr>
            <p14:xfrm>
              <a:off x="1843281" y="1083236"/>
              <a:ext cx="45719" cy="8640"/>
            </p14:xfrm>
          </p:contentPart>
        </mc:Choice>
        <mc:Fallback xmlns="">
          <p:pic>
            <p:nvPicPr>
              <p:cNvPr id="6" name="Ink 5">
                <a:extLst>
                  <a:ext uri="{FF2B5EF4-FFF2-40B4-BE49-F238E27FC236}">
                    <a16:creationId xmlns:a16="http://schemas.microsoft.com/office/drawing/2014/main" id="{45B0209B-943F-6E30-BE57-34C9E0E44B09}"/>
                  </a:ext>
                </a:extLst>
              </p:cNvPr>
              <p:cNvPicPr/>
              <p:nvPr/>
            </p:nvPicPr>
            <p:blipFill>
              <a:blip r:embed="rId3"/>
              <a:stretch>
                <a:fillRect/>
              </a:stretch>
            </p:blipFill>
            <p:spPr>
              <a:xfrm>
                <a:off x="1834137" y="1074236"/>
                <a:ext cx="63641" cy="26280"/>
              </a:xfrm>
              <a:prstGeom prst="rect">
                <a:avLst/>
              </a:prstGeom>
            </p:spPr>
          </p:pic>
        </mc:Fallback>
      </mc:AlternateContent>
      <p:grpSp>
        <p:nvGrpSpPr>
          <p:cNvPr id="7" name="Group 6">
            <a:extLst>
              <a:ext uri="{FF2B5EF4-FFF2-40B4-BE49-F238E27FC236}">
                <a16:creationId xmlns:a16="http://schemas.microsoft.com/office/drawing/2014/main" id="{86CDC700-6FE7-AA8C-8A8A-257E268FDD13}"/>
              </a:ext>
            </a:extLst>
          </p:cNvPr>
          <p:cNvGrpSpPr>
            <a:grpSpLocks/>
          </p:cNvGrpSpPr>
          <p:nvPr/>
        </p:nvGrpSpPr>
        <p:grpSpPr bwMode="auto">
          <a:xfrm>
            <a:off x="95624" y="116632"/>
            <a:ext cx="1368151" cy="5864007"/>
            <a:chOff x="0" y="-22667"/>
            <a:chExt cx="12311743" cy="6903334"/>
          </a:xfrm>
        </p:grpSpPr>
        <p:sp>
          <p:nvSpPr>
            <p:cNvPr id="8" name="Rectangle 7">
              <a:extLst>
                <a:ext uri="{FF2B5EF4-FFF2-40B4-BE49-F238E27FC236}">
                  <a16:creationId xmlns:a16="http://schemas.microsoft.com/office/drawing/2014/main" id="{F611CBD9-C1D4-1375-257D-0B4407469A3B}"/>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9" name="Picture 8" descr="A picture containing text, laser">
              <a:extLst>
                <a:ext uri="{FF2B5EF4-FFF2-40B4-BE49-F238E27FC236}">
                  <a16:creationId xmlns:a16="http://schemas.microsoft.com/office/drawing/2014/main" id="{B9822C85-49F8-95C7-4195-CC353858B254}"/>
                </a:ext>
              </a:extLst>
            </p:cNvPr>
            <p:cNvPicPr>
              <a:picLocks noChangeAspect="1"/>
            </p:cNvPicPr>
            <p:nvPr/>
          </p:nvPicPr>
          <p:blipFill>
            <a:blip r:embed="rId4">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Tree>
    <p:extLst>
      <p:ext uri="{BB962C8B-B14F-4D97-AF65-F5344CB8AC3E}">
        <p14:creationId xmlns:p14="http://schemas.microsoft.com/office/powerpoint/2010/main" val="328870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1EBAE33-638B-096F-EE6C-6C29E836D437}"/>
              </a:ext>
            </a:extLst>
          </p:cNvPr>
          <p:cNvGrpSpPr>
            <a:grpSpLocks/>
          </p:cNvGrpSpPr>
          <p:nvPr/>
        </p:nvGrpSpPr>
        <p:grpSpPr bwMode="auto">
          <a:xfrm>
            <a:off x="95624" y="116632"/>
            <a:ext cx="1368151" cy="5864007"/>
            <a:chOff x="0" y="-22667"/>
            <a:chExt cx="12311743" cy="6903334"/>
          </a:xfrm>
        </p:grpSpPr>
        <p:sp>
          <p:nvSpPr>
            <p:cNvPr id="6" name="Rectangle 5">
              <a:extLst>
                <a:ext uri="{FF2B5EF4-FFF2-40B4-BE49-F238E27FC236}">
                  <a16:creationId xmlns:a16="http://schemas.microsoft.com/office/drawing/2014/main" id="{A94E2094-7C0C-86C7-0D09-44399ED842E6}"/>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7" name="Picture 6" descr="A picture containing text, laser">
              <a:extLst>
                <a:ext uri="{FF2B5EF4-FFF2-40B4-BE49-F238E27FC236}">
                  <a16:creationId xmlns:a16="http://schemas.microsoft.com/office/drawing/2014/main" id="{D56FEE3D-2D37-2589-EC30-30729E78447F}"/>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
        <p:nvSpPr>
          <p:cNvPr id="2" name="Content Placeholder 2">
            <a:extLst>
              <a:ext uri="{FF2B5EF4-FFF2-40B4-BE49-F238E27FC236}">
                <a16:creationId xmlns:a16="http://schemas.microsoft.com/office/drawing/2014/main" id="{378491A2-5E2A-7903-2A83-6063A620E65F}"/>
              </a:ext>
            </a:extLst>
          </p:cNvPr>
          <p:cNvSpPr txBox="1">
            <a:spLocks/>
          </p:cNvSpPr>
          <p:nvPr/>
        </p:nvSpPr>
        <p:spPr>
          <a:xfrm>
            <a:off x="2051720" y="620688"/>
            <a:ext cx="5976664" cy="482453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0"/>
              </a:spcBef>
              <a:buFont typeface="Arial" pitchFamily="34" charset="0"/>
              <a:buNone/>
              <a:defRPr/>
            </a:pPr>
            <a:r>
              <a:rPr lang="en-US" sz="2800" b="1" dirty="0">
                <a:solidFill>
                  <a:srgbClr val="7030A0"/>
                </a:solidFill>
                <a:latin typeface="Garamond" panose="02020404030301010803" pitchFamily="18" charset="0"/>
                <a:cs typeface="Times New Roman" panose="02020603050405020304" pitchFamily="18" charset="0"/>
              </a:rPr>
              <a:t>          Design the Algorithm</a:t>
            </a:r>
            <a:endParaRPr lang="en-US" sz="2800" spc="-4" dirty="0">
              <a:latin typeface="Garamond" panose="02020404030301010803" pitchFamily="18" charset="0"/>
              <a:cs typeface="Times New Roman" panose="02020603050405020304" pitchFamily="18" charset="0"/>
            </a:endParaRPr>
          </a:p>
          <a:p>
            <a:pPr algn="just">
              <a:lnSpc>
                <a:spcPct val="150000"/>
              </a:lnSpc>
              <a:spcBef>
                <a:spcPts val="0"/>
              </a:spcBef>
              <a:defRPr/>
            </a:pPr>
            <a:r>
              <a:rPr lang="en-US" sz="2800" spc="-4" dirty="0">
                <a:latin typeface="Garamond" panose="02020404030301010803" pitchFamily="18" charset="0"/>
                <a:cs typeface="Times New Roman" panose="02020603050405020304" pitchFamily="18" charset="0"/>
              </a:rPr>
              <a:t>Choosing Data Structures</a:t>
            </a:r>
          </a:p>
          <a:p>
            <a:pPr algn="just">
              <a:lnSpc>
                <a:spcPct val="150000"/>
              </a:lnSpc>
              <a:spcBef>
                <a:spcPts val="0"/>
              </a:spcBef>
              <a:defRPr/>
            </a:pPr>
            <a:r>
              <a:rPr lang="en-US" sz="2800" spc="-4" dirty="0">
                <a:latin typeface="Garamond" panose="02020404030301010803" pitchFamily="18" charset="0"/>
                <a:cs typeface="Times New Roman" panose="02020603050405020304" pitchFamily="18" charset="0"/>
              </a:rPr>
              <a:t>Specifying an Algorithm</a:t>
            </a:r>
          </a:p>
          <a:p>
            <a:pPr marL="685800" lvl="1" indent="-342900" algn="just">
              <a:spcBef>
                <a:spcPts val="0"/>
              </a:spcBef>
              <a:defRPr/>
            </a:pPr>
            <a:r>
              <a:rPr lang="en-US" spc="-4" dirty="0">
                <a:latin typeface="Garamond" panose="02020404030301010803" pitchFamily="18" charset="0"/>
                <a:cs typeface="Times New Roman" panose="02020603050405020304" pitchFamily="18" charset="0"/>
              </a:rPr>
              <a:t>Natural Language</a:t>
            </a:r>
          </a:p>
          <a:p>
            <a:pPr marL="685800" lvl="1" indent="-342900" algn="just">
              <a:spcBef>
                <a:spcPts val="0"/>
              </a:spcBef>
              <a:defRPr/>
            </a:pPr>
            <a:r>
              <a:rPr lang="en-US" spc="-4" dirty="0">
                <a:latin typeface="Garamond" panose="02020404030301010803" pitchFamily="18" charset="0"/>
                <a:cs typeface="Times New Roman" panose="02020603050405020304" pitchFamily="18" charset="0"/>
              </a:rPr>
              <a:t>Pseudocode</a:t>
            </a:r>
          </a:p>
          <a:p>
            <a:pPr marL="685800" lvl="1" indent="-342900" algn="just">
              <a:spcBef>
                <a:spcPts val="0"/>
              </a:spcBef>
              <a:defRPr/>
            </a:pPr>
            <a:r>
              <a:rPr lang="en-US" spc="-4" dirty="0">
                <a:latin typeface="Garamond" panose="02020404030301010803" pitchFamily="18" charset="0"/>
                <a:cs typeface="Times New Roman" panose="02020603050405020304" pitchFamily="18" charset="0"/>
              </a:rPr>
              <a:t>Flowchart</a:t>
            </a:r>
          </a:p>
          <a:p>
            <a:pPr algn="just">
              <a:lnSpc>
                <a:spcPct val="150000"/>
              </a:lnSpc>
              <a:spcBef>
                <a:spcPts val="0"/>
              </a:spcBef>
              <a:defRPr/>
            </a:pPr>
            <a:r>
              <a:rPr lang="en-US" sz="2800" spc="-4" dirty="0">
                <a:latin typeface="Garamond" panose="02020404030301010803" pitchFamily="18" charset="0"/>
                <a:cs typeface="Times New Roman" panose="02020603050405020304" pitchFamily="18" charset="0"/>
              </a:rPr>
              <a:t>Algorithms  +  Data Structures  =  “PROGRAMS”</a:t>
            </a:r>
          </a:p>
          <a:p>
            <a:pPr>
              <a:spcBef>
                <a:spcPts val="0"/>
              </a:spcBef>
              <a:buFont typeface="Arial" pitchFamily="34" charset="0"/>
              <a:buNone/>
              <a:defRPr/>
            </a:pPr>
            <a:endParaRPr lang="en-US" sz="2800" dirty="0">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278489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How the 4 Cs in a student-centered learning approach will be game ..."/>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8" name="AutoShape 4" descr="Revision of Minor Assignments | Zhe's site - University of ..."/>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 name="AutoShape 6" descr="Performance | Charity Dynamics"/>
          <p:cNvSpPr>
            <a:spLocks noChangeAspect="1" noChangeArrowheads="1"/>
          </p:cNvSpPr>
          <p:nvPr/>
        </p:nvSpPr>
        <p:spPr bwMode="auto">
          <a:xfrm>
            <a:off x="345281" y="9775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4" name="AutoShape 2" descr="Android Phone In Hand - Oppo Mobile Phones Png , Free Transparent ..."/>
          <p:cNvSpPr>
            <a:spLocks noChangeAspect="1" noChangeArrowheads="1"/>
          </p:cNvSpPr>
          <p:nvPr/>
        </p:nvSpPr>
        <p:spPr bwMode="auto">
          <a:xfrm>
            <a:off x="459581" y="10918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 name="AutoShape 6" descr="Google Teacher Clipart | Free Images at Clker.com - vector clip ..."/>
          <p:cNvSpPr>
            <a:spLocks noChangeAspect="1" noChangeArrowheads="1"/>
          </p:cNvSpPr>
          <p:nvPr/>
        </p:nvSpPr>
        <p:spPr bwMode="auto">
          <a:xfrm>
            <a:off x="573881" y="12061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grpSp>
        <p:nvGrpSpPr>
          <p:cNvPr id="9" name="Group 8">
            <a:extLst>
              <a:ext uri="{FF2B5EF4-FFF2-40B4-BE49-F238E27FC236}">
                <a16:creationId xmlns:a16="http://schemas.microsoft.com/office/drawing/2014/main" id="{7DF72F7C-BB3E-E8DE-43A1-34B0F4D58CA2}"/>
              </a:ext>
            </a:extLst>
          </p:cNvPr>
          <p:cNvGrpSpPr/>
          <p:nvPr/>
        </p:nvGrpSpPr>
        <p:grpSpPr>
          <a:xfrm>
            <a:off x="0" y="0"/>
            <a:ext cx="9122790" cy="1206103"/>
            <a:chOff x="0" y="0"/>
            <a:chExt cx="9122790" cy="1206103"/>
          </a:xfrm>
        </p:grpSpPr>
        <p:sp>
          <p:nvSpPr>
            <p:cNvPr id="6" name="TextBox 5">
              <a:extLst>
                <a:ext uri="{FF2B5EF4-FFF2-40B4-BE49-F238E27FC236}">
                  <a16:creationId xmlns:a16="http://schemas.microsoft.com/office/drawing/2014/main" id="{0B7B9664-40D0-47C7-458F-A311CA40229E}"/>
                </a:ext>
              </a:extLst>
            </p:cNvPr>
            <p:cNvSpPr txBox="1"/>
            <p:nvPr/>
          </p:nvSpPr>
          <p:spPr>
            <a:xfrm>
              <a:off x="0" y="0"/>
              <a:ext cx="3275856" cy="1206103"/>
            </a:xfrm>
            <a:prstGeom prst="rect">
              <a:avLst/>
            </a:prstGeom>
            <a:solidFill>
              <a:schemeClr val="bg1"/>
            </a:solidFill>
          </p:spPr>
          <p:txBody>
            <a:bodyPr wrap="square" rtlCol="0">
              <a:spAutoFit/>
            </a:bodyPr>
            <a:lstStyle/>
            <a:p>
              <a:endParaRPr lang="en-IN" dirty="0"/>
            </a:p>
          </p:txBody>
        </p:sp>
        <p:sp>
          <p:nvSpPr>
            <p:cNvPr id="7" name="Rectangle 6">
              <a:extLst>
                <a:ext uri="{FF2B5EF4-FFF2-40B4-BE49-F238E27FC236}">
                  <a16:creationId xmlns:a16="http://schemas.microsoft.com/office/drawing/2014/main" id="{D7E80926-64AC-2862-00F8-C906C88BF14E}"/>
                </a:ext>
              </a:extLst>
            </p:cNvPr>
            <p:cNvSpPr/>
            <p:nvPr/>
          </p:nvSpPr>
          <p:spPr>
            <a:xfrm>
              <a:off x="7431110" y="2331"/>
              <a:ext cx="1691680" cy="1203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p:grpSp>
      <p:sp>
        <p:nvSpPr>
          <p:cNvPr id="11" name="TextBox 10">
            <a:extLst>
              <a:ext uri="{FF2B5EF4-FFF2-40B4-BE49-F238E27FC236}">
                <a16:creationId xmlns:a16="http://schemas.microsoft.com/office/drawing/2014/main" id="{AEAF8B81-C462-ADCB-CDBE-43F5004CB6C9}"/>
              </a:ext>
            </a:extLst>
          </p:cNvPr>
          <p:cNvSpPr txBox="1"/>
          <p:nvPr/>
        </p:nvSpPr>
        <p:spPr>
          <a:xfrm>
            <a:off x="3925963" y="1738563"/>
            <a:ext cx="4613241" cy="1569660"/>
          </a:xfrm>
          <a:prstGeom prst="rect">
            <a:avLst/>
          </a:prstGeom>
          <a:noFill/>
        </p:spPr>
        <p:txBody>
          <a:bodyPr wrap="square" rtlCol="0">
            <a:spAutoFit/>
          </a:bodyPr>
          <a:lstStyle/>
          <a:p>
            <a:r>
              <a:rPr lang="en-US" sz="2400" b="1" dirty="0">
                <a:solidFill>
                  <a:srgbClr val="002060"/>
                </a:solidFill>
                <a:latin typeface="Garamond" panose="02020404030301010803" pitchFamily="18" charset="0"/>
                <a:cs typeface="Times New Roman" panose="02020603050405020304" pitchFamily="18" charset="0"/>
              </a:rPr>
              <a:t>Mrs. D Sorna Shanthi</a:t>
            </a:r>
          </a:p>
          <a:p>
            <a:r>
              <a:rPr lang="en-US" sz="2400" b="1" dirty="0">
                <a:solidFill>
                  <a:srgbClr val="002060"/>
                </a:solidFill>
                <a:latin typeface="Garamond" panose="02020404030301010803" pitchFamily="18" charset="0"/>
                <a:cs typeface="Times New Roman" panose="02020603050405020304" pitchFamily="18" charset="0"/>
              </a:rPr>
              <a:t>Associate Professor</a:t>
            </a:r>
          </a:p>
          <a:p>
            <a:r>
              <a:rPr lang="en-US" sz="2400" b="1" dirty="0">
                <a:solidFill>
                  <a:srgbClr val="002060"/>
                </a:solidFill>
                <a:latin typeface="Garamond" panose="02020404030301010803" pitchFamily="18" charset="0"/>
                <a:cs typeface="Times New Roman" panose="02020603050405020304" pitchFamily="18" charset="0"/>
              </a:rPr>
              <a:t>Department of Computer Science and Engineering</a:t>
            </a:r>
            <a:endParaRPr lang="en-US" sz="2400" dirty="0">
              <a:solidFill>
                <a:srgbClr val="002060"/>
              </a:solidFill>
              <a:latin typeface="Garamond" panose="02020404030301010803" pitchFamily="18" charset="0"/>
              <a:cs typeface="Times New Roman" panose="02020603050405020304" pitchFamily="18" charset="0"/>
            </a:endParaRPr>
          </a:p>
        </p:txBody>
      </p:sp>
      <p:pic>
        <p:nvPicPr>
          <p:cNvPr id="14" name="Picture 4" descr="Email, mail, message, mobile, phone, sms, sms marketing icon">
            <a:extLst>
              <a:ext uri="{FF2B5EF4-FFF2-40B4-BE49-F238E27FC236}">
                <a16:creationId xmlns:a16="http://schemas.microsoft.com/office/drawing/2014/main" id="{6346C344-7B7C-16E2-17D9-CCFB1425C9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130" y="4100507"/>
            <a:ext cx="1571415" cy="123467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629A04C-4AE6-A027-2894-3B5A51870829}"/>
              </a:ext>
            </a:extLst>
          </p:cNvPr>
          <p:cNvSpPr txBox="1"/>
          <p:nvPr/>
        </p:nvSpPr>
        <p:spPr>
          <a:xfrm>
            <a:off x="3809152" y="3840684"/>
            <a:ext cx="4846865" cy="1754326"/>
          </a:xfrm>
          <a:prstGeom prst="rect">
            <a:avLst/>
          </a:prstGeom>
          <a:noFill/>
        </p:spPr>
        <p:txBody>
          <a:bodyPr wrap="square" rtlCol="0">
            <a:spAutoFit/>
          </a:bodyPr>
          <a:lstStyle/>
          <a:p>
            <a:endParaRPr lang="en-US" sz="2000" dirty="0">
              <a:solidFill>
                <a:srgbClr val="002060"/>
              </a:solidFill>
              <a:latin typeface="Garamond" panose="02020404030301010803" pitchFamily="18" charset="0"/>
              <a:cs typeface="Times New Roman" panose="02020603050405020304" pitchFamily="18" charset="0"/>
            </a:endParaRPr>
          </a:p>
          <a:p>
            <a:endParaRPr lang="en-US" sz="2000" dirty="0">
              <a:solidFill>
                <a:srgbClr val="002060"/>
              </a:solidFill>
              <a:latin typeface="Garamond" panose="02020404030301010803" pitchFamily="18" charset="0"/>
              <a:cs typeface="Times New Roman" panose="02020603050405020304" pitchFamily="18" charset="0"/>
            </a:endParaRPr>
          </a:p>
          <a:p>
            <a:r>
              <a:rPr lang="en-US" sz="2400" b="1" u="sng" dirty="0">
                <a:solidFill>
                  <a:srgbClr val="002060"/>
                </a:solidFill>
                <a:latin typeface="Garamond" panose="02020404030301010803" pitchFamily="18" charset="0"/>
                <a:cs typeface="Times New Roman" panose="02020603050405020304" pitchFamily="18" charset="0"/>
              </a:rPr>
              <a:t>9841549254</a:t>
            </a:r>
          </a:p>
          <a:p>
            <a:r>
              <a:rPr lang="en-US" sz="2400" b="1" u="sng" dirty="0">
                <a:solidFill>
                  <a:srgbClr val="002060"/>
                </a:solidFill>
                <a:latin typeface="Garamond" panose="02020404030301010803" pitchFamily="18" charset="0"/>
                <a:cs typeface="Times New Roman" panose="02020603050405020304" pitchFamily="18" charset="0"/>
              </a:rPr>
              <a:t>sornashanthi.d@rajalakshmi.edu.in</a:t>
            </a:r>
            <a:endParaRPr lang="en-US" sz="2400" dirty="0">
              <a:solidFill>
                <a:srgbClr val="002060"/>
              </a:solidFill>
              <a:latin typeface="Garamond" panose="02020404030301010803" pitchFamily="18" charset="0"/>
              <a:cs typeface="Times New Roman" panose="02020603050405020304" pitchFamily="18" charset="0"/>
            </a:endParaRPr>
          </a:p>
          <a:p>
            <a:endParaRPr lang="en-US" sz="2000" dirty="0">
              <a:solidFill>
                <a:srgbClr val="002060"/>
              </a:solidFill>
              <a:latin typeface="Garamond" panose="02020404030301010803" pitchFamily="18" charset="0"/>
              <a:cs typeface="Times New Roman" panose="02020603050405020304" pitchFamily="18" charset="0"/>
            </a:endParaRPr>
          </a:p>
        </p:txBody>
      </p:sp>
      <p:sp>
        <p:nvSpPr>
          <p:cNvPr id="20" name="Title 1">
            <a:extLst>
              <a:ext uri="{FF2B5EF4-FFF2-40B4-BE49-F238E27FC236}">
                <a16:creationId xmlns:a16="http://schemas.microsoft.com/office/drawing/2014/main" id="{443A7ED9-A4D3-D8A0-6BF5-FB75E11D439A}"/>
              </a:ext>
            </a:extLst>
          </p:cNvPr>
          <p:cNvSpPr txBox="1">
            <a:spLocks/>
          </p:cNvSpPr>
          <p:nvPr/>
        </p:nvSpPr>
        <p:spPr>
          <a:xfrm>
            <a:off x="1567490" y="529968"/>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r>
              <a:rPr lang="en-US" altLang="en-US" b="1" dirty="0">
                <a:solidFill>
                  <a:srgbClr val="002060"/>
                </a:solidFill>
                <a:latin typeface="Garamond" panose="02020404030301010803" pitchFamily="18" charset="0"/>
              </a:rPr>
              <a:t>FACULTY PROFILE</a:t>
            </a:r>
          </a:p>
        </p:txBody>
      </p:sp>
      <p:grpSp>
        <p:nvGrpSpPr>
          <p:cNvPr id="21" name="Group 4">
            <a:extLst>
              <a:ext uri="{FF2B5EF4-FFF2-40B4-BE49-F238E27FC236}">
                <a16:creationId xmlns:a16="http://schemas.microsoft.com/office/drawing/2014/main" id="{EE948DF1-95C8-4C8F-5DE2-74FE92D79C4D}"/>
              </a:ext>
            </a:extLst>
          </p:cNvPr>
          <p:cNvGrpSpPr>
            <a:grpSpLocks/>
          </p:cNvGrpSpPr>
          <p:nvPr/>
        </p:nvGrpSpPr>
        <p:grpSpPr bwMode="auto">
          <a:xfrm>
            <a:off x="107505" y="116632"/>
            <a:ext cx="1368151" cy="5864007"/>
            <a:chOff x="0" y="-22667"/>
            <a:chExt cx="12311743" cy="6903334"/>
          </a:xfrm>
        </p:grpSpPr>
        <p:sp>
          <p:nvSpPr>
            <p:cNvPr id="22" name="Rectangle 21">
              <a:extLst>
                <a:ext uri="{FF2B5EF4-FFF2-40B4-BE49-F238E27FC236}">
                  <a16:creationId xmlns:a16="http://schemas.microsoft.com/office/drawing/2014/main" id="{A5B3A3F0-C5E8-01FD-8EAF-6BDF31A1D822}"/>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23" name="Picture 22" descr="A picture containing text, laser">
              <a:extLst>
                <a:ext uri="{FF2B5EF4-FFF2-40B4-BE49-F238E27FC236}">
                  <a16:creationId xmlns:a16="http://schemas.microsoft.com/office/drawing/2014/main" id="{BCF08FB5-4F0C-D940-AC9D-4C141AD2C91E}"/>
                </a:ext>
              </a:extLst>
            </p:cNvPr>
            <p:cNvPicPr>
              <a:picLocks noChangeAspect="1"/>
            </p:cNvPicPr>
            <p:nvPr/>
          </p:nvPicPr>
          <p:blipFill>
            <a:blip r:embed="rId3">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pic>
        <p:nvPicPr>
          <p:cNvPr id="4098" name="Picture 2" descr="See related image detail">
            <a:extLst>
              <a:ext uri="{FF2B5EF4-FFF2-40B4-BE49-F238E27FC236}">
                <a16:creationId xmlns:a16="http://schemas.microsoft.com/office/drawing/2014/main" id="{7457036B-4124-2166-D520-CBC61FB5C7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3899" y="1328266"/>
            <a:ext cx="2275253" cy="2164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67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2000"/>
                                        <p:tgtEl>
                                          <p:spTgt spid="14"/>
                                        </p:tgtEl>
                                      </p:cBhvr>
                                    </p:animEffect>
                                    <p:anim calcmode="lin" valueType="num">
                                      <p:cBhvr>
                                        <p:cTn id="26" dur="2000" fill="hold"/>
                                        <p:tgtEl>
                                          <p:spTgt spid="14"/>
                                        </p:tgtEl>
                                        <p:attrNameLst>
                                          <p:attrName>ppt_w</p:attrName>
                                        </p:attrNameLst>
                                      </p:cBhvr>
                                      <p:tavLst>
                                        <p:tav tm="0" fmla="#ppt_w*sin(2.5*pi*$)">
                                          <p:val>
                                            <p:fltVal val="0"/>
                                          </p:val>
                                        </p:tav>
                                        <p:tav tm="100000">
                                          <p:val>
                                            <p:fltVal val="1"/>
                                          </p:val>
                                        </p:tav>
                                      </p:tavLst>
                                    </p:anim>
                                    <p:anim calcmode="lin" valueType="num">
                                      <p:cBhvr>
                                        <p:cTn id="27" dur="20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80">
                                          <p:stCondLst>
                                            <p:cond delay="0"/>
                                          </p:stCondLst>
                                        </p:cTn>
                                        <p:tgtEl>
                                          <p:spTgt spid="17"/>
                                        </p:tgtEl>
                                      </p:cBhvr>
                                    </p:animEffect>
                                    <p:anim calcmode="lin" valueType="num">
                                      <p:cBhvr>
                                        <p:cTn id="33"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8" dur="26">
                                          <p:stCondLst>
                                            <p:cond delay="650"/>
                                          </p:stCondLst>
                                        </p:cTn>
                                        <p:tgtEl>
                                          <p:spTgt spid="17"/>
                                        </p:tgtEl>
                                      </p:cBhvr>
                                      <p:to x="100000" y="60000"/>
                                    </p:animScale>
                                    <p:animScale>
                                      <p:cBhvr>
                                        <p:cTn id="39" dur="166" decel="50000">
                                          <p:stCondLst>
                                            <p:cond delay="676"/>
                                          </p:stCondLst>
                                        </p:cTn>
                                        <p:tgtEl>
                                          <p:spTgt spid="17"/>
                                        </p:tgtEl>
                                      </p:cBhvr>
                                      <p:to x="100000" y="100000"/>
                                    </p:animScale>
                                    <p:animScale>
                                      <p:cBhvr>
                                        <p:cTn id="40" dur="26">
                                          <p:stCondLst>
                                            <p:cond delay="1312"/>
                                          </p:stCondLst>
                                        </p:cTn>
                                        <p:tgtEl>
                                          <p:spTgt spid="17"/>
                                        </p:tgtEl>
                                      </p:cBhvr>
                                      <p:to x="100000" y="80000"/>
                                    </p:animScale>
                                    <p:animScale>
                                      <p:cBhvr>
                                        <p:cTn id="41" dur="166" decel="50000">
                                          <p:stCondLst>
                                            <p:cond delay="1338"/>
                                          </p:stCondLst>
                                        </p:cTn>
                                        <p:tgtEl>
                                          <p:spTgt spid="17"/>
                                        </p:tgtEl>
                                      </p:cBhvr>
                                      <p:to x="100000" y="100000"/>
                                    </p:animScale>
                                    <p:animScale>
                                      <p:cBhvr>
                                        <p:cTn id="42" dur="26">
                                          <p:stCondLst>
                                            <p:cond delay="1642"/>
                                          </p:stCondLst>
                                        </p:cTn>
                                        <p:tgtEl>
                                          <p:spTgt spid="17"/>
                                        </p:tgtEl>
                                      </p:cBhvr>
                                      <p:to x="100000" y="90000"/>
                                    </p:animScale>
                                    <p:animScale>
                                      <p:cBhvr>
                                        <p:cTn id="43" dur="166" decel="50000">
                                          <p:stCondLst>
                                            <p:cond delay="1668"/>
                                          </p:stCondLst>
                                        </p:cTn>
                                        <p:tgtEl>
                                          <p:spTgt spid="17"/>
                                        </p:tgtEl>
                                      </p:cBhvr>
                                      <p:to x="100000" y="100000"/>
                                    </p:animScale>
                                    <p:animScale>
                                      <p:cBhvr>
                                        <p:cTn id="44" dur="26">
                                          <p:stCondLst>
                                            <p:cond delay="1808"/>
                                          </p:stCondLst>
                                        </p:cTn>
                                        <p:tgtEl>
                                          <p:spTgt spid="17"/>
                                        </p:tgtEl>
                                      </p:cBhvr>
                                      <p:to x="100000" y="95000"/>
                                    </p:animScale>
                                    <p:animScale>
                                      <p:cBhvr>
                                        <p:cTn id="45"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1EBAE33-638B-096F-EE6C-6C29E836D437}"/>
              </a:ext>
            </a:extLst>
          </p:cNvPr>
          <p:cNvGrpSpPr>
            <a:grpSpLocks/>
          </p:cNvGrpSpPr>
          <p:nvPr/>
        </p:nvGrpSpPr>
        <p:grpSpPr bwMode="auto">
          <a:xfrm>
            <a:off x="95624" y="116632"/>
            <a:ext cx="1368151" cy="5864007"/>
            <a:chOff x="0" y="-22667"/>
            <a:chExt cx="12311743" cy="6903334"/>
          </a:xfrm>
        </p:grpSpPr>
        <p:sp>
          <p:nvSpPr>
            <p:cNvPr id="6" name="Rectangle 5">
              <a:extLst>
                <a:ext uri="{FF2B5EF4-FFF2-40B4-BE49-F238E27FC236}">
                  <a16:creationId xmlns:a16="http://schemas.microsoft.com/office/drawing/2014/main" id="{A94E2094-7C0C-86C7-0D09-44399ED842E6}"/>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7" name="Picture 6" descr="A picture containing text, laser">
              <a:extLst>
                <a:ext uri="{FF2B5EF4-FFF2-40B4-BE49-F238E27FC236}">
                  <a16:creationId xmlns:a16="http://schemas.microsoft.com/office/drawing/2014/main" id="{D56FEE3D-2D37-2589-EC30-30729E78447F}"/>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
        <p:nvSpPr>
          <p:cNvPr id="3" name="Content Placeholder 2">
            <a:extLst>
              <a:ext uri="{FF2B5EF4-FFF2-40B4-BE49-F238E27FC236}">
                <a16:creationId xmlns:a16="http://schemas.microsoft.com/office/drawing/2014/main" id="{72327F70-9A3A-FDBD-D96C-126C86206C9D}"/>
              </a:ext>
            </a:extLst>
          </p:cNvPr>
          <p:cNvSpPr txBox="1">
            <a:spLocks/>
          </p:cNvSpPr>
          <p:nvPr/>
        </p:nvSpPr>
        <p:spPr>
          <a:xfrm>
            <a:off x="2051720" y="559829"/>
            <a:ext cx="6408712" cy="5016122"/>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Bef>
                <a:spcPts val="0"/>
              </a:spcBef>
              <a:buFont typeface="Arial" pitchFamily="34" charset="0"/>
              <a:buNone/>
              <a:defRPr/>
            </a:pPr>
            <a:r>
              <a:rPr lang="en-US" sz="2400" b="1" dirty="0">
                <a:solidFill>
                  <a:srgbClr val="7030A0"/>
                </a:solidFill>
                <a:latin typeface="Garamond" panose="02020404030301010803" pitchFamily="18" charset="0"/>
                <a:cs typeface="Times New Roman" panose="02020603050405020304" pitchFamily="18" charset="0"/>
              </a:rPr>
              <a:t>		</a:t>
            </a:r>
            <a:r>
              <a:rPr lang="en-US" sz="2800" b="1" dirty="0">
                <a:solidFill>
                  <a:srgbClr val="7030A0"/>
                </a:solidFill>
                <a:latin typeface="Garamond" panose="02020404030301010803" pitchFamily="18" charset="0"/>
                <a:cs typeface="Times New Roman" panose="02020603050405020304" pitchFamily="18" charset="0"/>
              </a:rPr>
              <a:t>Prove the Correctness</a:t>
            </a:r>
          </a:p>
          <a:p>
            <a:pPr>
              <a:lnSpc>
                <a:spcPct val="150000"/>
              </a:lnSpc>
            </a:pPr>
            <a:r>
              <a:rPr lang="en-US" sz="2400" spc="-4" dirty="0">
                <a:latin typeface="Garamond" panose="02020404030301010803" pitchFamily="18" charset="0"/>
                <a:cs typeface="Times New Roman" panose="02020603050405020304" pitchFamily="18" charset="0"/>
              </a:rPr>
              <a:t>Algorithm works fine – Legitimate Input &amp; Finite amount of time	</a:t>
            </a:r>
          </a:p>
          <a:p>
            <a:pPr>
              <a:lnSpc>
                <a:spcPct val="150000"/>
              </a:lnSpc>
            </a:pPr>
            <a:r>
              <a:rPr lang="en-US" sz="2400" spc="-4" dirty="0">
                <a:latin typeface="Garamond" panose="02020404030301010803" pitchFamily="18" charset="0"/>
                <a:cs typeface="Times New Roman" panose="02020603050405020304" pitchFamily="18" charset="0"/>
              </a:rPr>
              <a:t>Correctness – Approximation Algorithms Vs Exact Algorithms</a:t>
            </a:r>
          </a:p>
          <a:p>
            <a:pPr>
              <a:lnSpc>
                <a:spcPct val="150000"/>
              </a:lnSpc>
            </a:pPr>
            <a:r>
              <a:rPr lang="en-US" sz="2400" spc="-4" dirty="0">
                <a:latin typeface="Garamond" panose="02020404030301010803" pitchFamily="18" charset="0"/>
                <a:cs typeface="Times New Roman" panose="02020603050405020304" pitchFamily="18" charset="0"/>
              </a:rPr>
              <a:t>Approximation Algorithm – error produced doesn’t exceed predefined limit</a:t>
            </a:r>
          </a:p>
          <a:p>
            <a:pPr>
              <a:spcBef>
                <a:spcPts val="0"/>
              </a:spcBef>
              <a:buFont typeface="Arial" pitchFamily="34" charset="0"/>
              <a:buNone/>
              <a:defRPr/>
            </a:pPr>
            <a:endParaRPr lang="en-US" sz="2400" dirty="0">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45523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1EBAE33-638B-096F-EE6C-6C29E836D437}"/>
              </a:ext>
            </a:extLst>
          </p:cNvPr>
          <p:cNvGrpSpPr>
            <a:grpSpLocks/>
          </p:cNvGrpSpPr>
          <p:nvPr/>
        </p:nvGrpSpPr>
        <p:grpSpPr bwMode="auto">
          <a:xfrm>
            <a:off x="95624" y="116632"/>
            <a:ext cx="1368151" cy="5864007"/>
            <a:chOff x="0" y="-22667"/>
            <a:chExt cx="12311743" cy="6903334"/>
          </a:xfrm>
        </p:grpSpPr>
        <p:sp>
          <p:nvSpPr>
            <p:cNvPr id="6" name="Rectangle 5">
              <a:extLst>
                <a:ext uri="{FF2B5EF4-FFF2-40B4-BE49-F238E27FC236}">
                  <a16:creationId xmlns:a16="http://schemas.microsoft.com/office/drawing/2014/main" id="{A94E2094-7C0C-86C7-0D09-44399ED842E6}"/>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7" name="Picture 6" descr="A picture containing text, laser">
              <a:extLst>
                <a:ext uri="{FF2B5EF4-FFF2-40B4-BE49-F238E27FC236}">
                  <a16:creationId xmlns:a16="http://schemas.microsoft.com/office/drawing/2014/main" id="{D56FEE3D-2D37-2589-EC30-30729E78447F}"/>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
        <p:nvSpPr>
          <p:cNvPr id="2" name="Content Placeholder 2">
            <a:extLst>
              <a:ext uri="{FF2B5EF4-FFF2-40B4-BE49-F238E27FC236}">
                <a16:creationId xmlns:a16="http://schemas.microsoft.com/office/drawing/2014/main" id="{7291BC28-76AA-5A45-C5C0-86376822EF4C}"/>
              </a:ext>
            </a:extLst>
          </p:cNvPr>
          <p:cNvSpPr txBox="1">
            <a:spLocks/>
          </p:cNvSpPr>
          <p:nvPr/>
        </p:nvSpPr>
        <p:spPr>
          <a:xfrm>
            <a:off x="3275856" y="764704"/>
            <a:ext cx="4449687" cy="3579875"/>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0"/>
              </a:spcBef>
              <a:buFont typeface="Arial" pitchFamily="34" charset="0"/>
              <a:buNone/>
              <a:defRPr/>
            </a:pPr>
            <a:r>
              <a:rPr lang="en-US" b="1" dirty="0">
                <a:solidFill>
                  <a:srgbClr val="7030A0"/>
                </a:solidFill>
                <a:latin typeface="Garamond" panose="02020404030301010803" pitchFamily="18" charset="0"/>
                <a:cs typeface="Times New Roman" panose="02020603050405020304" pitchFamily="18" charset="0"/>
              </a:rPr>
              <a:t>Analyze the Algorithm</a:t>
            </a:r>
            <a:endParaRPr lang="en-US" spc="-4" dirty="0">
              <a:solidFill>
                <a:srgbClr val="7030A0"/>
              </a:solidFill>
              <a:latin typeface="Garamond" panose="02020404030301010803" pitchFamily="18" charset="0"/>
              <a:cs typeface="Times New Roman" panose="02020603050405020304" pitchFamily="18" charset="0"/>
            </a:endParaRPr>
          </a:p>
          <a:p>
            <a:pPr algn="just">
              <a:lnSpc>
                <a:spcPct val="150000"/>
              </a:lnSpc>
              <a:spcBef>
                <a:spcPts val="0"/>
              </a:spcBef>
              <a:defRPr/>
            </a:pPr>
            <a:endParaRPr lang="en-US" spc="-4" dirty="0">
              <a:latin typeface="Garamond" panose="02020404030301010803" pitchFamily="18" charset="0"/>
              <a:cs typeface="Times New Roman" panose="02020603050405020304" pitchFamily="18" charset="0"/>
            </a:endParaRPr>
          </a:p>
          <a:p>
            <a:pPr algn="just">
              <a:lnSpc>
                <a:spcPct val="150000"/>
              </a:lnSpc>
              <a:spcBef>
                <a:spcPts val="0"/>
              </a:spcBef>
              <a:defRPr/>
            </a:pPr>
            <a:r>
              <a:rPr lang="en-US" spc="-4" dirty="0">
                <a:latin typeface="Garamond" panose="02020404030301010803" pitchFamily="18" charset="0"/>
                <a:cs typeface="Times New Roman" panose="02020603050405020304" pitchFamily="18" charset="0"/>
              </a:rPr>
              <a:t>Time Efficiency</a:t>
            </a:r>
          </a:p>
          <a:p>
            <a:pPr algn="just">
              <a:lnSpc>
                <a:spcPct val="150000"/>
              </a:lnSpc>
              <a:spcBef>
                <a:spcPts val="0"/>
              </a:spcBef>
              <a:defRPr/>
            </a:pPr>
            <a:r>
              <a:rPr lang="en-US" spc="-4" dirty="0">
                <a:latin typeface="Garamond" panose="02020404030301010803" pitchFamily="18" charset="0"/>
                <a:cs typeface="Times New Roman" panose="02020603050405020304" pitchFamily="18" charset="0"/>
              </a:rPr>
              <a:t>Space Efficiency</a:t>
            </a:r>
          </a:p>
          <a:p>
            <a:pPr algn="just">
              <a:lnSpc>
                <a:spcPct val="150000"/>
              </a:lnSpc>
              <a:spcBef>
                <a:spcPts val="0"/>
              </a:spcBef>
              <a:defRPr/>
            </a:pPr>
            <a:r>
              <a:rPr lang="en-US" spc="-4" dirty="0">
                <a:latin typeface="Garamond" panose="02020404030301010803" pitchFamily="18" charset="0"/>
                <a:cs typeface="Times New Roman" panose="02020603050405020304" pitchFamily="18" charset="0"/>
              </a:rPr>
              <a:t>Generality</a:t>
            </a:r>
          </a:p>
          <a:p>
            <a:pPr algn="just">
              <a:lnSpc>
                <a:spcPct val="150000"/>
              </a:lnSpc>
              <a:spcBef>
                <a:spcPts val="0"/>
              </a:spcBef>
              <a:defRPr/>
            </a:pPr>
            <a:r>
              <a:rPr lang="en-US" spc="-4" dirty="0">
                <a:latin typeface="Garamond" panose="02020404030301010803" pitchFamily="18" charset="0"/>
                <a:cs typeface="Times New Roman" panose="02020603050405020304" pitchFamily="18" charset="0"/>
              </a:rPr>
              <a:t>Simplicity</a:t>
            </a:r>
          </a:p>
          <a:p>
            <a:pPr algn="just">
              <a:lnSpc>
                <a:spcPct val="150000"/>
              </a:lnSpc>
              <a:spcBef>
                <a:spcPts val="0"/>
              </a:spcBef>
              <a:buFont typeface="Arial" pitchFamily="34" charset="0"/>
              <a:buNone/>
              <a:defRPr/>
            </a:pPr>
            <a:endParaRPr lang="en-US" dirty="0">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96218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1EBAE33-638B-096F-EE6C-6C29E836D437}"/>
              </a:ext>
            </a:extLst>
          </p:cNvPr>
          <p:cNvGrpSpPr>
            <a:grpSpLocks/>
          </p:cNvGrpSpPr>
          <p:nvPr/>
        </p:nvGrpSpPr>
        <p:grpSpPr bwMode="auto">
          <a:xfrm>
            <a:off x="95624" y="116632"/>
            <a:ext cx="1368151" cy="5864007"/>
            <a:chOff x="0" y="-22667"/>
            <a:chExt cx="12311743" cy="6903334"/>
          </a:xfrm>
        </p:grpSpPr>
        <p:sp>
          <p:nvSpPr>
            <p:cNvPr id="6" name="Rectangle 5">
              <a:extLst>
                <a:ext uri="{FF2B5EF4-FFF2-40B4-BE49-F238E27FC236}">
                  <a16:creationId xmlns:a16="http://schemas.microsoft.com/office/drawing/2014/main" id="{A94E2094-7C0C-86C7-0D09-44399ED842E6}"/>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7" name="Picture 6" descr="A picture containing text, laser">
              <a:extLst>
                <a:ext uri="{FF2B5EF4-FFF2-40B4-BE49-F238E27FC236}">
                  <a16:creationId xmlns:a16="http://schemas.microsoft.com/office/drawing/2014/main" id="{D56FEE3D-2D37-2589-EC30-30729E78447F}"/>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
        <p:nvSpPr>
          <p:cNvPr id="2" name="Content Placeholder 2">
            <a:extLst>
              <a:ext uri="{FF2B5EF4-FFF2-40B4-BE49-F238E27FC236}">
                <a16:creationId xmlns:a16="http://schemas.microsoft.com/office/drawing/2014/main" id="{7291BC28-76AA-5A45-C5C0-86376822EF4C}"/>
              </a:ext>
            </a:extLst>
          </p:cNvPr>
          <p:cNvSpPr txBox="1">
            <a:spLocks/>
          </p:cNvSpPr>
          <p:nvPr/>
        </p:nvSpPr>
        <p:spPr>
          <a:xfrm>
            <a:off x="3275856" y="764704"/>
            <a:ext cx="4449687" cy="3579875"/>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Bef>
                <a:spcPts val="0"/>
              </a:spcBef>
              <a:buFont typeface="Arial" pitchFamily="34" charset="0"/>
              <a:buNone/>
              <a:defRPr/>
            </a:pPr>
            <a:endParaRPr lang="en-US" dirty="0">
              <a:latin typeface="Garamond" panose="02020404030301010803"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41C6EB-2DBD-3F4A-67E2-0E80ABC365A3}"/>
              </a:ext>
            </a:extLst>
          </p:cNvPr>
          <p:cNvSpPr txBox="1">
            <a:spLocks/>
          </p:cNvSpPr>
          <p:nvPr/>
        </p:nvSpPr>
        <p:spPr>
          <a:xfrm>
            <a:off x="2343993" y="1124744"/>
            <a:ext cx="6313412" cy="3051535"/>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lnSpc>
                <a:spcPct val="150000"/>
              </a:lnSpc>
              <a:spcBef>
                <a:spcPts val="0"/>
              </a:spcBef>
              <a:buFont typeface="Arial" pitchFamily="34" charset="0"/>
              <a:buNone/>
              <a:defRPr/>
            </a:pPr>
            <a:r>
              <a:rPr lang="en-US" sz="2800" b="1">
                <a:solidFill>
                  <a:srgbClr val="7030A0"/>
                </a:solidFill>
                <a:latin typeface="Times New Roman" panose="02020603050405020304" pitchFamily="18" charset="0"/>
                <a:cs typeface="Times New Roman" panose="02020603050405020304" pitchFamily="18" charset="0"/>
              </a:rPr>
              <a:t>Code the Algorithm</a:t>
            </a:r>
          </a:p>
          <a:p>
            <a:pPr marL="457200" indent="-457200">
              <a:lnSpc>
                <a:spcPct val="150000"/>
              </a:lnSpc>
            </a:pPr>
            <a:r>
              <a:rPr lang="en-US" sz="2800" spc="-5">
                <a:latin typeface="Times New Roman" panose="02020603050405020304" pitchFamily="18" charset="0"/>
                <a:cs typeface="Times New Roman" panose="02020603050405020304" pitchFamily="18" charset="0"/>
              </a:rPr>
              <a:t>Identify the programming Language</a:t>
            </a:r>
          </a:p>
          <a:p>
            <a:pPr marL="457200" indent="-457200">
              <a:lnSpc>
                <a:spcPct val="150000"/>
              </a:lnSpc>
            </a:pPr>
            <a:r>
              <a:rPr lang="en-US" sz="2800" spc="-5">
                <a:latin typeface="Times New Roman" panose="02020603050405020304" pitchFamily="18" charset="0"/>
                <a:cs typeface="Times New Roman" panose="02020603050405020304" pitchFamily="18" charset="0"/>
              </a:rPr>
              <a:t>Code It!!</a:t>
            </a:r>
          </a:p>
          <a:p>
            <a:pPr marL="457200" indent="-457200" algn="just">
              <a:lnSpc>
                <a:spcPct val="150000"/>
              </a:lnSpc>
              <a:spcBef>
                <a:spcPts val="0"/>
              </a:spcBef>
              <a:buFont typeface="Arial" pitchFamily="34" charset="0"/>
              <a:buNone/>
              <a:defRP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10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1EBAE33-638B-096F-EE6C-6C29E836D437}"/>
              </a:ext>
            </a:extLst>
          </p:cNvPr>
          <p:cNvGrpSpPr>
            <a:grpSpLocks/>
          </p:cNvGrpSpPr>
          <p:nvPr/>
        </p:nvGrpSpPr>
        <p:grpSpPr bwMode="auto">
          <a:xfrm>
            <a:off x="95624" y="116632"/>
            <a:ext cx="1368151" cy="5864007"/>
            <a:chOff x="0" y="-22667"/>
            <a:chExt cx="12311743" cy="6903334"/>
          </a:xfrm>
        </p:grpSpPr>
        <p:sp>
          <p:nvSpPr>
            <p:cNvPr id="6" name="Rectangle 5">
              <a:extLst>
                <a:ext uri="{FF2B5EF4-FFF2-40B4-BE49-F238E27FC236}">
                  <a16:creationId xmlns:a16="http://schemas.microsoft.com/office/drawing/2014/main" id="{A94E2094-7C0C-86C7-0D09-44399ED842E6}"/>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7" name="Picture 6" descr="A picture containing text, laser">
              <a:extLst>
                <a:ext uri="{FF2B5EF4-FFF2-40B4-BE49-F238E27FC236}">
                  <a16:creationId xmlns:a16="http://schemas.microsoft.com/office/drawing/2014/main" id="{D56FEE3D-2D37-2589-EC30-30729E78447F}"/>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
        <p:nvSpPr>
          <p:cNvPr id="3" name="Content Placeholder 2">
            <a:extLst>
              <a:ext uri="{FF2B5EF4-FFF2-40B4-BE49-F238E27FC236}">
                <a16:creationId xmlns:a16="http://schemas.microsoft.com/office/drawing/2014/main" id="{A941C6EB-2DBD-3F4A-67E2-0E80ABC365A3}"/>
              </a:ext>
            </a:extLst>
          </p:cNvPr>
          <p:cNvSpPr txBox="1">
            <a:spLocks/>
          </p:cNvSpPr>
          <p:nvPr/>
        </p:nvSpPr>
        <p:spPr>
          <a:xfrm>
            <a:off x="2798428" y="2420889"/>
            <a:ext cx="4653892" cy="86409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lnSpc>
                <a:spcPct val="150000"/>
              </a:lnSpc>
              <a:spcBef>
                <a:spcPts val="0"/>
              </a:spcBef>
              <a:buFont typeface="Arial" pitchFamily="34" charset="0"/>
              <a:buNone/>
              <a:defRPr/>
            </a:pPr>
            <a:r>
              <a:rPr lang="en-US" sz="4000" b="1" dirty="0">
                <a:solidFill>
                  <a:srgbClr val="7030A0"/>
                </a:solidFill>
                <a:latin typeface="Times New Roman" panose="02020603050405020304" pitchFamily="18" charset="0"/>
                <a:cs typeface="Times New Roman" panose="02020603050405020304" pitchFamily="18" charset="0"/>
              </a:rPr>
              <a:t> Frame 5 Questions</a:t>
            </a:r>
          </a:p>
          <a:p>
            <a:pPr marL="457200" indent="-457200" algn="just">
              <a:lnSpc>
                <a:spcPct val="150000"/>
              </a:lnSpc>
              <a:spcBef>
                <a:spcPts val="0"/>
              </a:spcBef>
              <a:buFont typeface="Arial" pitchFamily="34" charset="0"/>
              <a:buNone/>
              <a:defRPr/>
            </a:pP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58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25F58-8706-E5C7-51A4-84E3C7676D7C}"/>
            </a:ext>
          </a:extLst>
        </p:cNvPr>
        <p:cNvGrpSpPr/>
        <p:nvPr/>
      </p:nvGrpSpPr>
      <p:grpSpPr>
        <a:xfrm>
          <a:off x="0" y="0"/>
          <a:ext cx="0" cy="0"/>
          <a:chOff x="0" y="0"/>
          <a:chExt cx="0" cy="0"/>
        </a:xfrm>
      </p:grpSpPr>
      <p:grpSp>
        <p:nvGrpSpPr>
          <p:cNvPr id="5" name="Group 4">
            <a:extLst>
              <a:ext uri="{FF2B5EF4-FFF2-40B4-BE49-F238E27FC236}">
                <a16:creationId xmlns:a16="http://schemas.microsoft.com/office/drawing/2014/main" id="{8219AAAD-C7A6-E2F8-FF8F-8DA02A7A3D70}"/>
              </a:ext>
            </a:extLst>
          </p:cNvPr>
          <p:cNvGrpSpPr>
            <a:grpSpLocks/>
          </p:cNvGrpSpPr>
          <p:nvPr/>
        </p:nvGrpSpPr>
        <p:grpSpPr bwMode="auto">
          <a:xfrm>
            <a:off x="95624" y="116632"/>
            <a:ext cx="1368151" cy="5864007"/>
            <a:chOff x="0" y="-22667"/>
            <a:chExt cx="12311743" cy="6903334"/>
          </a:xfrm>
        </p:grpSpPr>
        <p:sp>
          <p:nvSpPr>
            <p:cNvPr id="6" name="Rectangle 5">
              <a:extLst>
                <a:ext uri="{FF2B5EF4-FFF2-40B4-BE49-F238E27FC236}">
                  <a16:creationId xmlns:a16="http://schemas.microsoft.com/office/drawing/2014/main" id="{B45F5126-B8C0-7BA0-C17E-F068EE036484}"/>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7" name="Picture 6" descr="A picture containing text, laser">
              <a:extLst>
                <a:ext uri="{FF2B5EF4-FFF2-40B4-BE49-F238E27FC236}">
                  <a16:creationId xmlns:a16="http://schemas.microsoft.com/office/drawing/2014/main" id="{B00C402F-719F-52F2-573C-B3992A942784}"/>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
        <p:nvSpPr>
          <p:cNvPr id="3" name="Content Placeholder 2">
            <a:extLst>
              <a:ext uri="{FF2B5EF4-FFF2-40B4-BE49-F238E27FC236}">
                <a16:creationId xmlns:a16="http://schemas.microsoft.com/office/drawing/2014/main" id="{35CCC609-FA53-26C5-943B-89D4B3E25E6A}"/>
              </a:ext>
            </a:extLst>
          </p:cNvPr>
          <p:cNvSpPr txBox="1">
            <a:spLocks/>
          </p:cNvSpPr>
          <p:nvPr/>
        </p:nvSpPr>
        <p:spPr>
          <a:xfrm>
            <a:off x="2798428" y="2420889"/>
            <a:ext cx="4653892" cy="86409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lnSpc>
                <a:spcPct val="150000"/>
              </a:lnSpc>
              <a:spcBef>
                <a:spcPts val="0"/>
              </a:spcBef>
              <a:buFont typeface="Arial" pitchFamily="34" charset="0"/>
              <a:buNone/>
              <a:defRPr/>
            </a:pPr>
            <a:r>
              <a:rPr lang="en-US" sz="4000" b="1" dirty="0">
                <a:solidFill>
                  <a:srgbClr val="7030A0"/>
                </a:solidFill>
                <a:latin typeface="Times New Roman" panose="02020603050405020304" pitchFamily="18" charset="0"/>
                <a:cs typeface="Times New Roman" panose="02020603050405020304" pitchFamily="18" charset="0"/>
              </a:rPr>
              <a:t> Fill in </a:t>
            </a:r>
            <a:r>
              <a:rPr lang="en-US" sz="4000" b="1">
                <a:solidFill>
                  <a:srgbClr val="7030A0"/>
                </a:solidFill>
                <a:latin typeface="Times New Roman" panose="02020603050405020304" pitchFamily="18" charset="0"/>
                <a:cs typeface="Times New Roman" panose="02020603050405020304" pitchFamily="18" charset="0"/>
              </a:rPr>
              <a:t>the blanks</a:t>
            </a:r>
            <a:endParaRPr lang="en-US" sz="4000" b="1" dirty="0">
              <a:solidFill>
                <a:srgbClr val="7030A0"/>
              </a:solidFill>
              <a:latin typeface="Times New Roman" panose="02020603050405020304" pitchFamily="18" charset="0"/>
              <a:cs typeface="Times New Roman" panose="02020603050405020304" pitchFamily="18" charset="0"/>
            </a:endParaRPr>
          </a:p>
          <a:p>
            <a:pPr marL="457200" indent="-457200" algn="just">
              <a:lnSpc>
                <a:spcPct val="150000"/>
              </a:lnSpc>
              <a:spcBef>
                <a:spcPts val="0"/>
              </a:spcBef>
              <a:buFont typeface="Arial" pitchFamily="34" charset="0"/>
              <a:buNone/>
              <a:defRPr/>
            </a:pP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553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4">
            <a:extLst>
              <a:ext uri="{FF2B5EF4-FFF2-40B4-BE49-F238E27FC236}">
                <a16:creationId xmlns:a16="http://schemas.microsoft.com/office/drawing/2014/main" id="{263E2AD5-1E73-E8F4-B0E2-9596E6B9B043}"/>
              </a:ext>
            </a:extLst>
          </p:cNvPr>
          <p:cNvGrpSpPr>
            <a:grpSpLocks/>
          </p:cNvGrpSpPr>
          <p:nvPr/>
        </p:nvGrpSpPr>
        <p:grpSpPr bwMode="auto">
          <a:xfrm>
            <a:off x="107505" y="116632"/>
            <a:ext cx="1368151" cy="5864007"/>
            <a:chOff x="0" y="-22667"/>
            <a:chExt cx="12311743" cy="6903334"/>
          </a:xfrm>
        </p:grpSpPr>
        <p:sp>
          <p:nvSpPr>
            <p:cNvPr id="15" name="Rectangle 14">
              <a:extLst>
                <a:ext uri="{FF2B5EF4-FFF2-40B4-BE49-F238E27FC236}">
                  <a16:creationId xmlns:a16="http://schemas.microsoft.com/office/drawing/2014/main" id="{0F577CC8-127E-A924-2FB5-DBD7A35DBF9F}"/>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16" name="Picture 15" descr="A picture containing text, laser">
              <a:extLst>
                <a:ext uri="{FF2B5EF4-FFF2-40B4-BE49-F238E27FC236}">
                  <a16:creationId xmlns:a16="http://schemas.microsoft.com/office/drawing/2014/main" id="{ABC6CFB5-BC9B-FC6A-ED8A-CC66B92626AF}"/>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pic>
        <p:nvPicPr>
          <p:cNvPr id="10242" name="Picture 2" descr="The word Thank you. Vector banner with the text colored rainbow ...">
            <a:extLst>
              <a:ext uri="{FF2B5EF4-FFF2-40B4-BE49-F238E27FC236}">
                <a16:creationId xmlns:a16="http://schemas.microsoft.com/office/drawing/2014/main" id="{7882B971-BD13-2826-B464-2C9ECD52D6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9065" y="1340768"/>
            <a:ext cx="7086635" cy="4056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153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How the 4 Cs in a student-centered learning approach will be game ..."/>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8" name="AutoShape 4" descr="Revision of Minor Assignments | Zhe's site - University of ..."/>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 name="AutoShape 6" descr="Performance | Charity Dynamics"/>
          <p:cNvSpPr>
            <a:spLocks noChangeAspect="1" noChangeArrowheads="1"/>
          </p:cNvSpPr>
          <p:nvPr/>
        </p:nvSpPr>
        <p:spPr bwMode="auto">
          <a:xfrm>
            <a:off x="345281" y="9775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4" name="AutoShape 2" descr="Android Phone In Hand - Oppo Mobile Phones Png , Free Transparent ..."/>
          <p:cNvSpPr>
            <a:spLocks noChangeAspect="1" noChangeArrowheads="1"/>
          </p:cNvSpPr>
          <p:nvPr/>
        </p:nvSpPr>
        <p:spPr bwMode="auto">
          <a:xfrm>
            <a:off x="459581" y="10918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 name="AutoShape 6" descr="Google Teacher Clipart | Free Images at Clker.com - vector clip ..."/>
          <p:cNvSpPr>
            <a:spLocks noChangeAspect="1" noChangeArrowheads="1"/>
          </p:cNvSpPr>
          <p:nvPr/>
        </p:nvSpPr>
        <p:spPr bwMode="auto">
          <a:xfrm>
            <a:off x="573881" y="12061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grpSp>
        <p:nvGrpSpPr>
          <p:cNvPr id="9" name="Group 8">
            <a:extLst>
              <a:ext uri="{FF2B5EF4-FFF2-40B4-BE49-F238E27FC236}">
                <a16:creationId xmlns:a16="http://schemas.microsoft.com/office/drawing/2014/main" id="{7DF72F7C-BB3E-E8DE-43A1-34B0F4D58CA2}"/>
              </a:ext>
            </a:extLst>
          </p:cNvPr>
          <p:cNvGrpSpPr/>
          <p:nvPr/>
        </p:nvGrpSpPr>
        <p:grpSpPr>
          <a:xfrm>
            <a:off x="0" y="0"/>
            <a:ext cx="9122790" cy="1206103"/>
            <a:chOff x="0" y="0"/>
            <a:chExt cx="9122790" cy="1206103"/>
          </a:xfrm>
        </p:grpSpPr>
        <p:sp>
          <p:nvSpPr>
            <p:cNvPr id="6" name="TextBox 5">
              <a:extLst>
                <a:ext uri="{FF2B5EF4-FFF2-40B4-BE49-F238E27FC236}">
                  <a16:creationId xmlns:a16="http://schemas.microsoft.com/office/drawing/2014/main" id="{0B7B9664-40D0-47C7-458F-A311CA40229E}"/>
                </a:ext>
              </a:extLst>
            </p:cNvPr>
            <p:cNvSpPr txBox="1"/>
            <p:nvPr/>
          </p:nvSpPr>
          <p:spPr>
            <a:xfrm>
              <a:off x="0" y="0"/>
              <a:ext cx="3275856" cy="1206103"/>
            </a:xfrm>
            <a:prstGeom prst="rect">
              <a:avLst/>
            </a:prstGeom>
            <a:solidFill>
              <a:schemeClr val="bg1"/>
            </a:solidFill>
          </p:spPr>
          <p:txBody>
            <a:bodyPr wrap="square" rtlCol="0">
              <a:spAutoFit/>
            </a:bodyPr>
            <a:lstStyle/>
            <a:p>
              <a:endParaRPr lang="en-IN" dirty="0"/>
            </a:p>
          </p:txBody>
        </p:sp>
        <p:sp>
          <p:nvSpPr>
            <p:cNvPr id="7" name="Rectangle 6">
              <a:extLst>
                <a:ext uri="{FF2B5EF4-FFF2-40B4-BE49-F238E27FC236}">
                  <a16:creationId xmlns:a16="http://schemas.microsoft.com/office/drawing/2014/main" id="{D7E80926-64AC-2862-00F8-C906C88BF14E}"/>
                </a:ext>
              </a:extLst>
            </p:cNvPr>
            <p:cNvSpPr/>
            <p:nvPr/>
          </p:nvSpPr>
          <p:spPr>
            <a:xfrm>
              <a:off x="7431110" y="2331"/>
              <a:ext cx="1691680" cy="1203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p:grpSp>
      <p:sp>
        <p:nvSpPr>
          <p:cNvPr id="20" name="Title 1">
            <a:extLst>
              <a:ext uri="{FF2B5EF4-FFF2-40B4-BE49-F238E27FC236}">
                <a16:creationId xmlns:a16="http://schemas.microsoft.com/office/drawing/2014/main" id="{443A7ED9-A4D3-D8A0-6BF5-FB75E11D439A}"/>
              </a:ext>
            </a:extLst>
          </p:cNvPr>
          <p:cNvSpPr txBox="1">
            <a:spLocks/>
          </p:cNvSpPr>
          <p:nvPr/>
        </p:nvSpPr>
        <p:spPr>
          <a:xfrm>
            <a:off x="1763689" y="524214"/>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r>
              <a:rPr lang="en-US" altLang="en-US" b="1" dirty="0">
                <a:solidFill>
                  <a:srgbClr val="002060"/>
                </a:solidFill>
                <a:latin typeface="Garamond" panose="02020404030301010803" pitchFamily="18" charset="0"/>
              </a:rPr>
              <a:t>EXPECTATIONS</a:t>
            </a:r>
          </a:p>
        </p:txBody>
      </p:sp>
      <p:grpSp>
        <p:nvGrpSpPr>
          <p:cNvPr id="21" name="Group 4">
            <a:extLst>
              <a:ext uri="{FF2B5EF4-FFF2-40B4-BE49-F238E27FC236}">
                <a16:creationId xmlns:a16="http://schemas.microsoft.com/office/drawing/2014/main" id="{EE948DF1-95C8-4C8F-5DE2-74FE92D79C4D}"/>
              </a:ext>
            </a:extLst>
          </p:cNvPr>
          <p:cNvGrpSpPr>
            <a:grpSpLocks/>
          </p:cNvGrpSpPr>
          <p:nvPr/>
        </p:nvGrpSpPr>
        <p:grpSpPr bwMode="auto">
          <a:xfrm>
            <a:off x="107505" y="116632"/>
            <a:ext cx="1368151" cy="5864007"/>
            <a:chOff x="0" y="-22667"/>
            <a:chExt cx="12311743" cy="6903334"/>
          </a:xfrm>
        </p:grpSpPr>
        <p:sp>
          <p:nvSpPr>
            <p:cNvPr id="22" name="Rectangle 21">
              <a:extLst>
                <a:ext uri="{FF2B5EF4-FFF2-40B4-BE49-F238E27FC236}">
                  <a16:creationId xmlns:a16="http://schemas.microsoft.com/office/drawing/2014/main" id="{A5B3A3F0-C5E8-01FD-8EAF-6BDF31A1D822}"/>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23" name="Picture 22" descr="A picture containing text, laser">
              <a:extLst>
                <a:ext uri="{FF2B5EF4-FFF2-40B4-BE49-F238E27FC236}">
                  <a16:creationId xmlns:a16="http://schemas.microsoft.com/office/drawing/2014/main" id="{BCF08FB5-4F0C-D940-AC9D-4C141AD2C91E}"/>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pic>
        <p:nvPicPr>
          <p:cNvPr id="3074" name="Picture 2" descr="Image result for Learning Word Art">
            <a:extLst>
              <a:ext uri="{FF2B5EF4-FFF2-40B4-BE49-F238E27FC236}">
                <a16:creationId xmlns:a16="http://schemas.microsoft.com/office/drawing/2014/main" id="{20EAE785-27E3-AD2B-6DA7-7506175CA2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3804388"/>
            <a:ext cx="5256584" cy="168672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Performance Clip Art">
            <a:extLst>
              <a:ext uri="{FF2B5EF4-FFF2-40B4-BE49-F238E27FC236}">
                <a16:creationId xmlns:a16="http://schemas.microsoft.com/office/drawing/2014/main" id="{468E9928-C136-48CB-9705-85ECCC66E0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1206103"/>
            <a:ext cx="26098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Clear and Concise Clip Art">
            <a:extLst>
              <a:ext uri="{FF2B5EF4-FFF2-40B4-BE49-F238E27FC236}">
                <a16:creationId xmlns:a16="http://schemas.microsoft.com/office/drawing/2014/main" id="{21E0B31D-1FB1-9DD7-DB7D-97D2C2E0AE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8725" y="1366884"/>
            <a:ext cx="3527974" cy="2161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50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fade">
                                      <p:cBhvr>
                                        <p:cTn id="7" dur="1000"/>
                                        <p:tgtEl>
                                          <p:spTgt spid="3078"/>
                                        </p:tgtEl>
                                      </p:cBhvr>
                                    </p:animEffect>
                                    <p:anim calcmode="lin" valueType="num">
                                      <p:cBhvr>
                                        <p:cTn id="8" dur="1000" fill="hold"/>
                                        <p:tgtEl>
                                          <p:spTgt spid="3078"/>
                                        </p:tgtEl>
                                        <p:attrNameLst>
                                          <p:attrName>ppt_x</p:attrName>
                                        </p:attrNameLst>
                                      </p:cBhvr>
                                      <p:tavLst>
                                        <p:tav tm="0">
                                          <p:val>
                                            <p:strVal val="#ppt_x"/>
                                          </p:val>
                                        </p:tav>
                                        <p:tav tm="100000">
                                          <p:val>
                                            <p:strVal val="#ppt_x"/>
                                          </p:val>
                                        </p:tav>
                                      </p:tavLst>
                                    </p:anim>
                                    <p:anim calcmode="lin" valueType="num">
                                      <p:cBhvr>
                                        <p:cTn id="9" dur="1000" fill="hold"/>
                                        <p:tgtEl>
                                          <p:spTgt spid="307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6"/>
                                        </p:tgtEl>
                                        <p:attrNameLst>
                                          <p:attrName>style.visibility</p:attrName>
                                        </p:attrNameLst>
                                      </p:cBhvr>
                                      <p:to>
                                        <p:strVal val="visible"/>
                                      </p:to>
                                    </p:set>
                                    <p:animEffect transition="in" filter="fade">
                                      <p:cBhvr>
                                        <p:cTn id="14" dur="1000"/>
                                        <p:tgtEl>
                                          <p:spTgt spid="3076"/>
                                        </p:tgtEl>
                                      </p:cBhvr>
                                    </p:animEffect>
                                    <p:anim calcmode="lin" valueType="num">
                                      <p:cBhvr>
                                        <p:cTn id="15" dur="1000" fill="hold"/>
                                        <p:tgtEl>
                                          <p:spTgt spid="3076"/>
                                        </p:tgtEl>
                                        <p:attrNameLst>
                                          <p:attrName>ppt_x</p:attrName>
                                        </p:attrNameLst>
                                      </p:cBhvr>
                                      <p:tavLst>
                                        <p:tav tm="0">
                                          <p:val>
                                            <p:strVal val="#ppt_x"/>
                                          </p:val>
                                        </p:tav>
                                        <p:tav tm="100000">
                                          <p:val>
                                            <p:strVal val="#ppt_x"/>
                                          </p:val>
                                        </p:tav>
                                      </p:tavLst>
                                    </p:anim>
                                    <p:anim calcmode="lin" valueType="num">
                                      <p:cBhvr>
                                        <p:cTn id="16"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4"/>
                                        </p:tgtEl>
                                        <p:attrNameLst>
                                          <p:attrName>style.visibility</p:attrName>
                                        </p:attrNameLst>
                                      </p:cBhvr>
                                      <p:to>
                                        <p:strVal val="visible"/>
                                      </p:to>
                                    </p:set>
                                    <p:animEffect transition="in" filter="fade">
                                      <p:cBhvr>
                                        <p:cTn id="21" dur="1000"/>
                                        <p:tgtEl>
                                          <p:spTgt spid="3074"/>
                                        </p:tgtEl>
                                      </p:cBhvr>
                                    </p:animEffect>
                                    <p:anim calcmode="lin" valueType="num">
                                      <p:cBhvr>
                                        <p:cTn id="22" dur="1000" fill="hold"/>
                                        <p:tgtEl>
                                          <p:spTgt spid="3074"/>
                                        </p:tgtEl>
                                        <p:attrNameLst>
                                          <p:attrName>ppt_x</p:attrName>
                                        </p:attrNameLst>
                                      </p:cBhvr>
                                      <p:tavLst>
                                        <p:tav tm="0">
                                          <p:val>
                                            <p:strVal val="#ppt_x"/>
                                          </p:val>
                                        </p:tav>
                                        <p:tav tm="100000">
                                          <p:val>
                                            <p:strVal val="#ppt_x"/>
                                          </p:val>
                                        </p:tav>
                                      </p:tavLst>
                                    </p:anim>
                                    <p:anim calcmode="lin" valueType="num">
                                      <p:cBhvr>
                                        <p:cTn id="23"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FEC32C-9D87-A0FE-A6B4-9965C3658CD3}"/>
            </a:ext>
          </a:extLst>
        </p:cNvPr>
        <p:cNvGrpSpPr/>
        <p:nvPr/>
      </p:nvGrpSpPr>
      <p:grpSpPr>
        <a:xfrm>
          <a:off x="0" y="0"/>
          <a:ext cx="0" cy="0"/>
          <a:chOff x="0" y="0"/>
          <a:chExt cx="0" cy="0"/>
        </a:xfrm>
      </p:grpSpPr>
      <p:sp>
        <p:nvSpPr>
          <p:cNvPr id="5" name="AutoShape 2" descr="How the 4 Cs in a student-centered learning approach will be game ...">
            <a:extLst>
              <a:ext uri="{FF2B5EF4-FFF2-40B4-BE49-F238E27FC236}">
                <a16:creationId xmlns:a16="http://schemas.microsoft.com/office/drawing/2014/main" id="{8B8DA20D-0782-3C91-2E9A-EA8407A0842D}"/>
              </a:ext>
            </a:extLst>
          </p:cNvPr>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8" name="AutoShape 4" descr="Revision of Minor Assignments | Zhe's site - University of ...">
            <a:extLst>
              <a:ext uri="{FF2B5EF4-FFF2-40B4-BE49-F238E27FC236}">
                <a16:creationId xmlns:a16="http://schemas.microsoft.com/office/drawing/2014/main" id="{3C0B07AC-3BE0-7C53-DD87-7B7A800042BD}"/>
              </a:ext>
            </a:extLst>
          </p:cNvPr>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 name="AutoShape 6" descr="Performance | Charity Dynamics">
            <a:extLst>
              <a:ext uri="{FF2B5EF4-FFF2-40B4-BE49-F238E27FC236}">
                <a16:creationId xmlns:a16="http://schemas.microsoft.com/office/drawing/2014/main" id="{6CF761EE-8615-DF39-FC2E-961F956EA2CD}"/>
              </a:ext>
            </a:extLst>
          </p:cNvPr>
          <p:cNvSpPr>
            <a:spLocks noChangeAspect="1" noChangeArrowheads="1"/>
          </p:cNvSpPr>
          <p:nvPr/>
        </p:nvSpPr>
        <p:spPr bwMode="auto">
          <a:xfrm>
            <a:off x="345281" y="9775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4" name="AutoShape 2" descr="Android Phone In Hand - Oppo Mobile Phones Png , Free Transparent ...">
            <a:extLst>
              <a:ext uri="{FF2B5EF4-FFF2-40B4-BE49-F238E27FC236}">
                <a16:creationId xmlns:a16="http://schemas.microsoft.com/office/drawing/2014/main" id="{D6AF50F3-DF10-EF3B-F87E-8E69B1D4DDC8}"/>
              </a:ext>
            </a:extLst>
          </p:cNvPr>
          <p:cNvSpPr>
            <a:spLocks noChangeAspect="1" noChangeArrowheads="1"/>
          </p:cNvSpPr>
          <p:nvPr/>
        </p:nvSpPr>
        <p:spPr bwMode="auto">
          <a:xfrm>
            <a:off x="459581" y="10918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 name="AutoShape 6" descr="Google Teacher Clipart | Free Images at Clker.com - vector clip ...">
            <a:extLst>
              <a:ext uri="{FF2B5EF4-FFF2-40B4-BE49-F238E27FC236}">
                <a16:creationId xmlns:a16="http://schemas.microsoft.com/office/drawing/2014/main" id="{4596FFE1-89BF-350E-5677-F9C9E19860C2}"/>
              </a:ext>
            </a:extLst>
          </p:cNvPr>
          <p:cNvSpPr>
            <a:spLocks noChangeAspect="1" noChangeArrowheads="1"/>
          </p:cNvSpPr>
          <p:nvPr/>
        </p:nvSpPr>
        <p:spPr bwMode="auto">
          <a:xfrm>
            <a:off x="573881" y="12061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grpSp>
        <p:nvGrpSpPr>
          <p:cNvPr id="9" name="Group 8">
            <a:extLst>
              <a:ext uri="{FF2B5EF4-FFF2-40B4-BE49-F238E27FC236}">
                <a16:creationId xmlns:a16="http://schemas.microsoft.com/office/drawing/2014/main" id="{8ADF4FA7-6ED4-B37B-AC5E-03B64C591298}"/>
              </a:ext>
            </a:extLst>
          </p:cNvPr>
          <p:cNvGrpSpPr/>
          <p:nvPr/>
        </p:nvGrpSpPr>
        <p:grpSpPr>
          <a:xfrm>
            <a:off x="0" y="0"/>
            <a:ext cx="9122790" cy="1206103"/>
            <a:chOff x="0" y="0"/>
            <a:chExt cx="9122790" cy="1206103"/>
          </a:xfrm>
        </p:grpSpPr>
        <p:sp>
          <p:nvSpPr>
            <p:cNvPr id="6" name="TextBox 5">
              <a:extLst>
                <a:ext uri="{FF2B5EF4-FFF2-40B4-BE49-F238E27FC236}">
                  <a16:creationId xmlns:a16="http://schemas.microsoft.com/office/drawing/2014/main" id="{9EA31AB0-CDB2-9330-18D2-1D373E9D10C4}"/>
                </a:ext>
              </a:extLst>
            </p:cNvPr>
            <p:cNvSpPr txBox="1"/>
            <p:nvPr/>
          </p:nvSpPr>
          <p:spPr>
            <a:xfrm>
              <a:off x="0" y="0"/>
              <a:ext cx="3275856" cy="1206103"/>
            </a:xfrm>
            <a:prstGeom prst="rect">
              <a:avLst/>
            </a:prstGeom>
            <a:solidFill>
              <a:schemeClr val="bg1"/>
            </a:solidFill>
          </p:spPr>
          <p:txBody>
            <a:bodyPr wrap="square" rtlCol="0">
              <a:spAutoFit/>
            </a:bodyPr>
            <a:lstStyle/>
            <a:p>
              <a:endParaRPr lang="en-IN" dirty="0"/>
            </a:p>
          </p:txBody>
        </p:sp>
        <p:sp>
          <p:nvSpPr>
            <p:cNvPr id="7" name="Rectangle 6">
              <a:extLst>
                <a:ext uri="{FF2B5EF4-FFF2-40B4-BE49-F238E27FC236}">
                  <a16:creationId xmlns:a16="http://schemas.microsoft.com/office/drawing/2014/main" id="{C3E5D01F-52DF-D7D0-D824-B5A7024A378F}"/>
                </a:ext>
              </a:extLst>
            </p:cNvPr>
            <p:cNvSpPr/>
            <p:nvPr/>
          </p:nvSpPr>
          <p:spPr>
            <a:xfrm>
              <a:off x="7431110" y="2331"/>
              <a:ext cx="1691680" cy="1203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p:grpSp>
      <p:sp>
        <p:nvSpPr>
          <p:cNvPr id="20" name="Title 1">
            <a:extLst>
              <a:ext uri="{FF2B5EF4-FFF2-40B4-BE49-F238E27FC236}">
                <a16:creationId xmlns:a16="http://schemas.microsoft.com/office/drawing/2014/main" id="{55265386-EC46-B793-8E08-89AFBE87FB4B}"/>
              </a:ext>
            </a:extLst>
          </p:cNvPr>
          <p:cNvSpPr txBox="1">
            <a:spLocks/>
          </p:cNvSpPr>
          <p:nvPr/>
        </p:nvSpPr>
        <p:spPr>
          <a:xfrm>
            <a:off x="1763689" y="524214"/>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r>
              <a:rPr lang="en-US" altLang="en-US" b="1" dirty="0">
                <a:solidFill>
                  <a:srgbClr val="002060"/>
                </a:solidFill>
                <a:latin typeface="Garamond" panose="02020404030301010803" pitchFamily="18" charset="0"/>
              </a:rPr>
              <a:t>INSTRUCTIONS</a:t>
            </a:r>
          </a:p>
        </p:txBody>
      </p:sp>
      <p:grpSp>
        <p:nvGrpSpPr>
          <p:cNvPr id="21" name="Group 4">
            <a:extLst>
              <a:ext uri="{FF2B5EF4-FFF2-40B4-BE49-F238E27FC236}">
                <a16:creationId xmlns:a16="http://schemas.microsoft.com/office/drawing/2014/main" id="{F96573DE-9F59-5D19-4138-874B51B6381A}"/>
              </a:ext>
            </a:extLst>
          </p:cNvPr>
          <p:cNvGrpSpPr>
            <a:grpSpLocks/>
          </p:cNvGrpSpPr>
          <p:nvPr/>
        </p:nvGrpSpPr>
        <p:grpSpPr bwMode="auto">
          <a:xfrm>
            <a:off x="107505" y="116632"/>
            <a:ext cx="1368151" cy="5864007"/>
            <a:chOff x="0" y="-22667"/>
            <a:chExt cx="12311743" cy="6903334"/>
          </a:xfrm>
        </p:grpSpPr>
        <p:sp>
          <p:nvSpPr>
            <p:cNvPr id="22" name="Rectangle 21">
              <a:extLst>
                <a:ext uri="{FF2B5EF4-FFF2-40B4-BE49-F238E27FC236}">
                  <a16:creationId xmlns:a16="http://schemas.microsoft.com/office/drawing/2014/main" id="{2C5835CE-10B1-44BF-4476-44BEB5AD274B}"/>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23" name="Picture 22" descr="A picture containing text, laser">
              <a:extLst>
                <a:ext uri="{FF2B5EF4-FFF2-40B4-BE49-F238E27FC236}">
                  <a16:creationId xmlns:a16="http://schemas.microsoft.com/office/drawing/2014/main" id="{59313850-EE3B-F107-06E1-FC4F8C4D6FEB}"/>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
        <p:nvSpPr>
          <p:cNvPr id="3" name="Rectangle 2">
            <a:extLst>
              <a:ext uri="{FF2B5EF4-FFF2-40B4-BE49-F238E27FC236}">
                <a16:creationId xmlns:a16="http://schemas.microsoft.com/office/drawing/2014/main" id="{2231D16B-9855-76DB-E440-B19D94E93936}"/>
              </a:ext>
            </a:extLst>
          </p:cNvPr>
          <p:cNvSpPr/>
          <p:nvPr/>
        </p:nvSpPr>
        <p:spPr>
          <a:xfrm>
            <a:off x="3995697" y="1913728"/>
            <a:ext cx="4680520" cy="2308324"/>
          </a:xfrm>
          <a:prstGeom prst="rect">
            <a:avLst/>
          </a:prstGeom>
          <a:solidFill>
            <a:schemeClr val="bg1"/>
          </a:solidFill>
        </p:spPr>
        <p:txBody>
          <a:bodyPr wrap="square">
            <a:spAutoFit/>
          </a:bodyPr>
          <a:lstStyle/>
          <a:p>
            <a:pPr marL="342900" indent="-342900" algn="just">
              <a:buFont typeface="Arial" panose="020B0604020202020204" pitchFamily="34" charset="0"/>
              <a:buChar char="•"/>
            </a:pPr>
            <a:r>
              <a:rPr lang="en-US" sz="2400" b="1" dirty="0">
                <a:solidFill>
                  <a:srgbClr val="C00000"/>
                </a:solidFill>
                <a:latin typeface="Garamond" panose="02020404030301010803" pitchFamily="18" charset="0"/>
                <a:cs typeface="Times New Roman" panose="02020603050405020304" pitchFamily="18" charset="0"/>
              </a:rPr>
              <a:t> Separate Class work note </a:t>
            </a:r>
          </a:p>
          <a:p>
            <a:pPr marL="342900" indent="-342900" algn="just">
              <a:buFont typeface="Arial" panose="020B0604020202020204" pitchFamily="34" charset="0"/>
              <a:buChar char="•"/>
            </a:pPr>
            <a:r>
              <a:rPr lang="en-US" sz="2400" b="1" dirty="0">
                <a:solidFill>
                  <a:srgbClr val="C00000"/>
                </a:solidFill>
                <a:latin typeface="Garamond" panose="02020404030301010803" pitchFamily="18" charset="0"/>
                <a:cs typeface="Times New Roman" panose="02020603050405020304" pitchFamily="18" charset="0"/>
              </a:rPr>
              <a:t> Syllabus to be pasted in front page</a:t>
            </a:r>
          </a:p>
          <a:p>
            <a:pPr marL="342900" indent="-342900" algn="just">
              <a:buFont typeface="Arial" panose="020B0604020202020204" pitchFamily="34" charset="0"/>
              <a:buChar char="•"/>
            </a:pPr>
            <a:r>
              <a:rPr lang="en-US" sz="2400" b="1" dirty="0">
                <a:solidFill>
                  <a:srgbClr val="C00000"/>
                </a:solidFill>
                <a:latin typeface="Garamond" panose="02020404030301010803" pitchFamily="18" charset="0"/>
                <a:cs typeface="Times New Roman" panose="02020603050405020304" pitchFamily="18" charset="0"/>
              </a:rPr>
              <a:t>Course Objectives and Outcomes to be pasted in second page</a:t>
            </a:r>
            <a:endParaRPr lang="en-US" sz="2400" b="1" dirty="0">
              <a:latin typeface="Garamond" panose="02020404030301010803" pitchFamily="18" charset="0"/>
              <a:cs typeface="Times New Roman" panose="02020603050405020304" pitchFamily="18" charset="0"/>
            </a:endParaRPr>
          </a:p>
        </p:txBody>
      </p:sp>
      <p:pic>
        <p:nvPicPr>
          <p:cNvPr id="1026" name="Picture 2" descr="Note Taking Cartoon Images">
            <a:extLst>
              <a:ext uri="{FF2B5EF4-FFF2-40B4-BE49-F238E27FC236}">
                <a16:creationId xmlns:a16="http://schemas.microsoft.com/office/drawing/2014/main" id="{865C7B94-B2A5-0EA1-42B4-5F2A014A49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234" y="1913728"/>
            <a:ext cx="2154681" cy="2154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54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1000"/>
                                        <p:tgtEl>
                                          <p:spTgt spid="3">
                                            <p:txEl>
                                              <p:pRg st="0" end="0"/>
                                            </p:txEl>
                                          </p:spTgt>
                                        </p:tgtEl>
                                      </p:cBhvr>
                                    </p:animEffect>
                                    <p:anim calcmode="lin" valueType="num">
                                      <p:cBhvr>
                                        <p:cTn id="1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How the 4 Cs in a student-centered learning approach will be game ..."/>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8" name="AutoShape 4" descr="Revision of Minor Assignments | Zhe's site - University of ..."/>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 name="AutoShape 6" descr="Performance | Charity Dynamics"/>
          <p:cNvSpPr>
            <a:spLocks noChangeAspect="1" noChangeArrowheads="1"/>
          </p:cNvSpPr>
          <p:nvPr/>
        </p:nvSpPr>
        <p:spPr bwMode="auto">
          <a:xfrm>
            <a:off x="345281" y="9775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4" name="AutoShape 2" descr="Android Phone In Hand - Oppo Mobile Phones Png , Free Transparent ..."/>
          <p:cNvSpPr>
            <a:spLocks noChangeAspect="1" noChangeArrowheads="1"/>
          </p:cNvSpPr>
          <p:nvPr/>
        </p:nvSpPr>
        <p:spPr bwMode="auto">
          <a:xfrm>
            <a:off x="459581" y="10918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 name="AutoShape 6" descr="Google Teacher Clipart | Free Images at Clker.com - vector clip ..."/>
          <p:cNvSpPr>
            <a:spLocks noChangeAspect="1" noChangeArrowheads="1"/>
          </p:cNvSpPr>
          <p:nvPr/>
        </p:nvSpPr>
        <p:spPr bwMode="auto">
          <a:xfrm>
            <a:off x="573881" y="12061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grpSp>
        <p:nvGrpSpPr>
          <p:cNvPr id="9" name="Group 8">
            <a:extLst>
              <a:ext uri="{FF2B5EF4-FFF2-40B4-BE49-F238E27FC236}">
                <a16:creationId xmlns:a16="http://schemas.microsoft.com/office/drawing/2014/main" id="{7DF72F7C-BB3E-E8DE-43A1-34B0F4D58CA2}"/>
              </a:ext>
            </a:extLst>
          </p:cNvPr>
          <p:cNvGrpSpPr/>
          <p:nvPr/>
        </p:nvGrpSpPr>
        <p:grpSpPr>
          <a:xfrm>
            <a:off x="0" y="0"/>
            <a:ext cx="9122790" cy="1206103"/>
            <a:chOff x="0" y="0"/>
            <a:chExt cx="9122790" cy="1206103"/>
          </a:xfrm>
        </p:grpSpPr>
        <p:sp>
          <p:nvSpPr>
            <p:cNvPr id="6" name="TextBox 5">
              <a:extLst>
                <a:ext uri="{FF2B5EF4-FFF2-40B4-BE49-F238E27FC236}">
                  <a16:creationId xmlns:a16="http://schemas.microsoft.com/office/drawing/2014/main" id="{0B7B9664-40D0-47C7-458F-A311CA40229E}"/>
                </a:ext>
              </a:extLst>
            </p:cNvPr>
            <p:cNvSpPr txBox="1"/>
            <p:nvPr/>
          </p:nvSpPr>
          <p:spPr>
            <a:xfrm>
              <a:off x="0" y="0"/>
              <a:ext cx="3275856" cy="1206103"/>
            </a:xfrm>
            <a:prstGeom prst="rect">
              <a:avLst/>
            </a:prstGeom>
            <a:solidFill>
              <a:schemeClr val="bg1"/>
            </a:solidFill>
          </p:spPr>
          <p:txBody>
            <a:bodyPr wrap="square" rtlCol="0">
              <a:spAutoFit/>
            </a:bodyPr>
            <a:lstStyle/>
            <a:p>
              <a:endParaRPr lang="en-IN" dirty="0"/>
            </a:p>
          </p:txBody>
        </p:sp>
        <p:sp>
          <p:nvSpPr>
            <p:cNvPr id="7" name="Rectangle 6">
              <a:extLst>
                <a:ext uri="{FF2B5EF4-FFF2-40B4-BE49-F238E27FC236}">
                  <a16:creationId xmlns:a16="http://schemas.microsoft.com/office/drawing/2014/main" id="{D7E80926-64AC-2862-00F8-C906C88BF14E}"/>
                </a:ext>
              </a:extLst>
            </p:cNvPr>
            <p:cNvSpPr/>
            <p:nvPr/>
          </p:nvSpPr>
          <p:spPr>
            <a:xfrm>
              <a:off x="7431110" y="2331"/>
              <a:ext cx="1691680" cy="1203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p:grpSp>
      <p:sp>
        <p:nvSpPr>
          <p:cNvPr id="20" name="Title 1">
            <a:extLst>
              <a:ext uri="{FF2B5EF4-FFF2-40B4-BE49-F238E27FC236}">
                <a16:creationId xmlns:a16="http://schemas.microsoft.com/office/drawing/2014/main" id="{443A7ED9-A4D3-D8A0-6BF5-FB75E11D439A}"/>
              </a:ext>
            </a:extLst>
          </p:cNvPr>
          <p:cNvSpPr txBox="1">
            <a:spLocks/>
          </p:cNvSpPr>
          <p:nvPr/>
        </p:nvSpPr>
        <p:spPr>
          <a:xfrm>
            <a:off x="1763689" y="524214"/>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r>
              <a:rPr lang="en-US" altLang="en-US" b="1" dirty="0">
                <a:solidFill>
                  <a:srgbClr val="002060"/>
                </a:solidFill>
                <a:latin typeface="Garamond" panose="02020404030301010803" pitchFamily="18" charset="0"/>
              </a:rPr>
              <a:t>INSTRUCTIONS</a:t>
            </a:r>
          </a:p>
        </p:txBody>
      </p:sp>
      <p:grpSp>
        <p:nvGrpSpPr>
          <p:cNvPr id="21" name="Group 4">
            <a:extLst>
              <a:ext uri="{FF2B5EF4-FFF2-40B4-BE49-F238E27FC236}">
                <a16:creationId xmlns:a16="http://schemas.microsoft.com/office/drawing/2014/main" id="{EE948DF1-95C8-4C8F-5DE2-74FE92D79C4D}"/>
              </a:ext>
            </a:extLst>
          </p:cNvPr>
          <p:cNvGrpSpPr>
            <a:grpSpLocks/>
          </p:cNvGrpSpPr>
          <p:nvPr/>
        </p:nvGrpSpPr>
        <p:grpSpPr bwMode="auto">
          <a:xfrm>
            <a:off x="107505" y="116632"/>
            <a:ext cx="1368151" cy="5864007"/>
            <a:chOff x="0" y="-22667"/>
            <a:chExt cx="12311743" cy="6903334"/>
          </a:xfrm>
        </p:grpSpPr>
        <p:sp>
          <p:nvSpPr>
            <p:cNvPr id="22" name="Rectangle 21">
              <a:extLst>
                <a:ext uri="{FF2B5EF4-FFF2-40B4-BE49-F238E27FC236}">
                  <a16:creationId xmlns:a16="http://schemas.microsoft.com/office/drawing/2014/main" id="{A5B3A3F0-C5E8-01FD-8EAF-6BDF31A1D822}"/>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23" name="Picture 22" descr="A picture containing text, laser">
              <a:extLst>
                <a:ext uri="{FF2B5EF4-FFF2-40B4-BE49-F238E27FC236}">
                  <a16:creationId xmlns:a16="http://schemas.microsoft.com/office/drawing/2014/main" id="{BCF08FB5-4F0C-D940-AC9D-4C141AD2C91E}"/>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
        <p:nvSpPr>
          <p:cNvPr id="3" name="Rectangle 2">
            <a:extLst>
              <a:ext uri="{FF2B5EF4-FFF2-40B4-BE49-F238E27FC236}">
                <a16:creationId xmlns:a16="http://schemas.microsoft.com/office/drawing/2014/main" id="{5FF3F3DD-3737-3389-80FF-AC7515198F8D}"/>
              </a:ext>
            </a:extLst>
          </p:cNvPr>
          <p:cNvSpPr/>
          <p:nvPr/>
        </p:nvSpPr>
        <p:spPr>
          <a:xfrm>
            <a:off x="2051720" y="4333636"/>
            <a:ext cx="6840760" cy="830997"/>
          </a:xfrm>
          <a:prstGeom prst="rect">
            <a:avLst/>
          </a:prstGeom>
          <a:solidFill>
            <a:schemeClr val="bg1"/>
          </a:solidFill>
        </p:spPr>
        <p:txBody>
          <a:bodyPr wrap="square">
            <a:spAutoFit/>
          </a:bodyPr>
          <a:lstStyle/>
          <a:p>
            <a:pPr marL="342900" indent="-342900" algn="just">
              <a:buFont typeface="Arial" panose="020B0604020202020204" pitchFamily="34" charset="0"/>
              <a:buChar char="•"/>
            </a:pPr>
            <a:r>
              <a:rPr lang="en-US" sz="2400" b="1" dirty="0">
                <a:solidFill>
                  <a:srgbClr val="C00000"/>
                </a:solidFill>
                <a:latin typeface="Garamond" panose="02020404030301010803" pitchFamily="18" charset="0"/>
                <a:cs typeface="Times New Roman" panose="02020603050405020304" pitchFamily="18" charset="0"/>
              </a:rPr>
              <a:t> </a:t>
            </a:r>
          </a:p>
          <a:p>
            <a:pPr marL="342900" indent="-342900" algn="just">
              <a:buFont typeface="Arial" panose="020B0604020202020204" pitchFamily="34" charset="0"/>
              <a:buChar char="•"/>
            </a:pPr>
            <a:r>
              <a:rPr lang="en-US" sz="2400" b="1" dirty="0">
                <a:solidFill>
                  <a:srgbClr val="C00000"/>
                </a:solidFill>
                <a:latin typeface="Garamond" panose="02020404030301010803" pitchFamily="18" charset="0"/>
                <a:cs typeface="Times New Roman" panose="02020603050405020304" pitchFamily="18" charset="0"/>
              </a:rPr>
              <a:t> Take proper running notes during class hours</a:t>
            </a:r>
            <a:r>
              <a:rPr lang="en-US" sz="2400" b="1" dirty="0">
                <a:latin typeface="Garamond" panose="02020404030301010803" pitchFamily="18" charset="0"/>
                <a:cs typeface="Times New Roman" panose="02020603050405020304" pitchFamily="18" charset="0"/>
              </a:rPr>
              <a:t>.</a:t>
            </a:r>
          </a:p>
        </p:txBody>
      </p:sp>
      <p:pic>
        <p:nvPicPr>
          <p:cNvPr id="1026" name="Picture 2" descr="Note Taking Cartoon Images">
            <a:extLst>
              <a:ext uri="{FF2B5EF4-FFF2-40B4-BE49-F238E27FC236}">
                <a16:creationId xmlns:a16="http://schemas.microsoft.com/office/drawing/2014/main" id="{0DDD0984-43BA-7BDE-391D-1F2FB9CA4D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5601" y="1320403"/>
            <a:ext cx="2892798" cy="2892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984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1000"/>
                                        <p:tgtEl>
                                          <p:spTgt spid="3">
                                            <p:txEl>
                                              <p:pRg st="0" end="0"/>
                                            </p:txEl>
                                          </p:spTgt>
                                        </p:tgtEl>
                                      </p:cBhvr>
                                    </p:animEffect>
                                    <p:anim calcmode="lin" valueType="num">
                                      <p:cBhvr>
                                        <p:cTn id="1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How the 4 Cs in a student-centered learning approach will be game ..."/>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8" name="AutoShape 4" descr="Revision of Minor Assignments | Zhe's site - University of ..."/>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 name="AutoShape 6" descr="Performance | Charity Dynamics"/>
          <p:cNvSpPr>
            <a:spLocks noChangeAspect="1" noChangeArrowheads="1"/>
          </p:cNvSpPr>
          <p:nvPr/>
        </p:nvSpPr>
        <p:spPr bwMode="auto">
          <a:xfrm>
            <a:off x="345281" y="9775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4" name="AutoShape 2" descr="Android Phone In Hand - Oppo Mobile Phones Png , Free Transparent ..."/>
          <p:cNvSpPr>
            <a:spLocks noChangeAspect="1" noChangeArrowheads="1"/>
          </p:cNvSpPr>
          <p:nvPr/>
        </p:nvSpPr>
        <p:spPr bwMode="auto">
          <a:xfrm>
            <a:off x="459581" y="10918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 name="AutoShape 6" descr="Google Teacher Clipart | Free Images at Clker.com - vector clip ..."/>
          <p:cNvSpPr>
            <a:spLocks noChangeAspect="1" noChangeArrowheads="1"/>
          </p:cNvSpPr>
          <p:nvPr/>
        </p:nvSpPr>
        <p:spPr bwMode="auto">
          <a:xfrm>
            <a:off x="573881" y="12061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grpSp>
        <p:nvGrpSpPr>
          <p:cNvPr id="9" name="Group 8">
            <a:extLst>
              <a:ext uri="{FF2B5EF4-FFF2-40B4-BE49-F238E27FC236}">
                <a16:creationId xmlns:a16="http://schemas.microsoft.com/office/drawing/2014/main" id="{7DF72F7C-BB3E-E8DE-43A1-34B0F4D58CA2}"/>
              </a:ext>
            </a:extLst>
          </p:cNvPr>
          <p:cNvGrpSpPr/>
          <p:nvPr/>
        </p:nvGrpSpPr>
        <p:grpSpPr>
          <a:xfrm>
            <a:off x="0" y="0"/>
            <a:ext cx="9122790" cy="1206103"/>
            <a:chOff x="0" y="0"/>
            <a:chExt cx="9122790" cy="1206103"/>
          </a:xfrm>
        </p:grpSpPr>
        <p:sp>
          <p:nvSpPr>
            <p:cNvPr id="6" name="TextBox 5">
              <a:extLst>
                <a:ext uri="{FF2B5EF4-FFF2-40B4-BE49-F238E27FC236}">
                  <a16:creationId xmlns:a16="http://schemas.microsoft.com/office/drawing/2014/main" id="{0B7B9664-40D0-47C7-458F-A311CA40229E}"/>
                </a:ext>
              </a:extLst>
            </p:cNvPr>
            <p:cNvSpPr txBox="1"/>
            <p:nvPr/>
          </p:nvSpPr>
          <p:spPr>
            <a:xfrm>
              <a:off x="0" y="0"/>
              <a:ext cx="3275856" cy="1206103"/>
            </a:xfrm>
            <a:prstGeom prst="rect">
              <a:avLst/>
            </a:prstGeom>
            <a:solidFill>
              <a:schemeClr val="bg1"/>
            </a:solidFill>
          </p:spPr>
          <p:txBody>
            <a:bodyPr wrap="square" rtlCol="0">
              <a:spAutoFit/>
            </a:bodyPr>
            <a:lstStyle/>
            <a:p>
              <a:endParaRPr lang="en-IN" dirty="0"/>
            </a:p>
          </p:txBody>
        </p:sp>
        <p:sp>
          <p:nvSpPr>
            <p:cNvPr id="7" name="Rectangle 6">
              <a:extLst>
                <a:ext uri="{FF2B5EF4-FFF2-40B4-BE49-F238E27FC236}">
                  <a16:creationId xmlns:a16="http://schemas.microsoft.com/office/drawing/2014/main" id="{D7E80926-64AC-2862-00F8-C906C88BF14E}"/>
                </a:ext>
              </a:extLst>
            </p:cNvPr>
            <p:cNvSpPr/>
            <p:nvPr/>
          </p:nvSpPr>
          <p:spPr>
            <a:xfrm>
              <a:off x="7431110" y="2331"/>
              <a:ext cx="1691680" cy="1203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p:grpSp>
      <p:sp>
        <p:nvSpPr>
          <p:cNvPr id="20" name="Title 1">
            <a:extLst>
              <a:ext uri="{FF2B5EF4-FFF2-40B4-BE49-F238E27FC236}">
                <a16:creationId xmlns:a16="http://schemas.microsoft.com/office/drawing/2014/main" id="{443A7ED9-A4D3-D8A0-6BF5-FB75E11D439A}"/>
              </a:ext>
            </a:extLst>
          </p:cNvPr>
          <p:cNvSpPr txBox="1">
            <a:spLocks/>
          </p:cNvSpPr>
          <p:nvPr/>
        </p:nvSpPr>
        <p:spPr>
          <a:xfrm>
            <a:off x="1763689" y="524214"/>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r>
              <a:rPr lang="en-US" altLang="en-US" b="1" dirty="0">
                <a:solidFill>
                  <a:srgbClr val="002060"/>
                </a:solidFill>
                <a:latin typeface="Garamond" panose="02020404030301010803" pitchFamily="18" charset="0"/>
              </a:rPr>
              <a:t>INSTRUCTIONS</a:t>
            </a:r>
          </a:p>
        </p:txBody>
      </p:sp>
      <p:grpSp>
        <p:nvGrpSpPr>
          <p:cNvPr id="21" name="Group 4">
            <a:extLst>
              <a:ext uri="{FF2B5EF4-FFF2-40B4-BE49-F238E27FC236}">
                <a16:creationId xmlns:a16="http://schemas.microsoft.com/office/drawing/2014/main" id="{EE948DF1-95C8-4C8F-5DE2-74FE92D79C4D}"/>
              </a:ext>
            </a:extLst>
          </p:cNvPr>
          <p:cNvGrpSpPr>
            <a:grpSpLocks/>
          </p:cNvGrpSpPr>
          <p:nvPr/>
        </p:nvGrpSpPr>
        <p:grpSpPr bwMode="auto">
          <a:xfrm>
            <a:off x="107505" y="116632"/>
            <a:ext cx="1368151" cy="5864007"/>
            <a:chOff x="0" y="-22667"/>
            <a:chExt cx="12311743" cy="6903334"/>
          </a:xfrm>
        </p:grpSpPr>
        <p:sp>
          <p:nvSpPr>
            <p:cNvPr id="22" name="Rectangle 21">
              <a:extLst>
                <a:ext uri="{FF2B5EF4-FFF2-40B4-BE49-F238E27FC236}">
                  <a16:creationId xmlns:a16="http://schemas.microsoft.com/office/drawing/2014/main" id="{A5B3A3F0-C5E8-01FD-8EAF-6BDF31A1D822}"/>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23" name="Picture 22" descr="A picture containing text, laser">
              <a:extLst>
                <a:ext uri="{FF2B5EF4-FFF2-40B4-BE49-F238E27FC236}">
                  <a16:creationId xmlns:a16="http://schemas.microsoft.com/office/drawing/2014/main" id="{BCF08FB5-4F0C-D940-AC9D-4C141AD2C91E}"/>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
        <p:nvSpPr>
          <p:cNvPr id="3" name="Rectangle 2">
            <a:extLst>
              <a:ext uri="{FF2B5EF4-FFF2-40B4-BE49-F238E27FC236}">
                <a16:creationId xmlns:a16="http://schemas.microsoft.com/office/drawing/2014/main" id="{5FF3F3DD-3737-3389-80FF-AC7515198F8D}"/>
              </a:ext>
            </a:extLst>
          </p:cNvPr>
          <p:cNvSpPr/>
          <p:nvPr/>
        </p:nvSpPr>
        <p:spPr>
          <a:xfrm>
            <a:off x="3131840" y="4437112"/>
            <a:ext cx="4824536" cy="1077218"/>
          </a:xfrm>
          <a:prstGeom prst="rect">
            <a:avLst/>
          </a:prstGeom>
          <a:solidFill>
            <a:schemeClr val="bg1"/>
          </a:solidFill>
        </p:spPr>
        <p:txBody>
          <a:bodyPr wrap="square">
            <a:spAutoFit/>
          </a:bodyPr>
          <a:lstStyle/>
          <a:p>
            <a:pPr algn="just"/>
            <a:r>
              <a:rPr lang="en-US" sz="3200" b="1" dirty="0">
                <a:solidFill>
                  <a:srgbClr val="C00000"/>
                </a:solidFill>
                <a:latin typeface="Garamond" panose="02020404030301010803" pitchFamily="18" charset="0"/>
                <a:cs typeface="Times New Roman" panose="02020603050405020304" pitchFamily="18" charset="0"/>
              </a:rPr>
              <a:t>Interaction-Participation</a:t>
            </a:r>
          </a:p>
          <a:p>
            <a:pPr marL="342900" indent="-342900" algn="just">
              <a:buFont typeface="Arial" panose="020B0604020202020204" pitchFamily="34" charset="0"/>
              <a:buChar char="•"/>
            </a:pPr>
            <a:endParaRPr lang="en-US" sz="3200" b="1" dirty="0">
              <a:latin typeface="Garamond" panose="02020404030301010803" pitchFamily="18" charset="0"/>
              <a:cs typeface="Times New Roman" panose="02020603050405020304" pitchFamily="18" charset="0"/>
            </a:endParaRPr>
          </a:p>
        </p:txBody>
      </p:sp>
      <p:pic>
        <p:nvPicPr>
          <p:cNvPr id="2050" name="Picture 2" descr="Participation : Welcome To Worth Unlimited Participation Theology ...">
            <a:extLst>
              <a:ext uri="{FF2B5EF4-FFF2-40B4-BE49-F238E27FC236}">
                <a16:creationId xmlns:a16="http://schemas.microsoft.com/office/drawing/2014/main" id="{564DBA34-0C61-E7CF-0052-2195CFC290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923" y="1075584"/>
            <a:ext cx="5656356" cy="300493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364FE9C-4DDD-A617-0085-EA057FA2AFF5}"/>
              </a:ext>
            </a:extLst>
          </p:cNvPr>
          <p:cNvSpPr txBox="1">
            <a:spLocks/>
          </p:cNvSpPr>
          <p:nvPr/>
        </p:nvSpPr>
        <p:spPr>
          <a:xfrm>
            <a:off x="1763688" y="504474"/>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r>
              <a:rPr lang="en-US" altLang="en-US" b="1" dirty="0">
                <a:solidFill>
                  <a:srgbClr val="002060"/>
                </a:solidFill>
                <a:latin typeface="Garamond" panose="02020404030301010803" pitchFamily="18" charset="0"/>
              </a:rPr>
              <a:t>INSTRUCTIONS</a:t>
            </a:r>
          </a:p>
        </p:txBody>
      </p:sp>
    </p:spTree>
    <p:extLst>
      <p:ext uri="{BB962C8B-B14F-4D97-AF65-F5344CB8AC3E}">
        <p14:creationId xmlns:p14="http://schemas.microsoft.com/office/powerpoint/2010/main" val="2229564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074F0D0-159B-4428-AB3B-1DC0022F1144}"/>
              </a:ext>
            </a:extLst>
          </p:cNvPr>
          <p:cNvGraphicFramePr>
            <a:graphicFrameLocks noGrp="1"/>
          </p:cNvGraphicFramePr>
          <p:nvPr>
            <p:extLst>
              <p:ext uri="{D42A27DB-BD31-4B8C-83A1-F6EECF244321}">
                <p14:modId xmlns:p14="http://schemas.microsoft.com/office/powerpoint/2010/main" val="4245671691"/>
              </p:ext>
            </p:extLst>
          </p:nvPr>
        </p:nvGraphicFramePr>
        <p:xfrm>
          <a:off x="611560" y="1268760"/>
          <a:ext cx="7576476" cy="4228469"/>
        </p:xfrm>
        <a:graphic>
          <a:graphicData uri="http://schemas.openxmlformats.org/drawingml/2006/table">
            <a:tbl>
              <a:tblPr/>
              <a:tblGrid>
                <a:gridCol w="2196024">
                  <a:extLst>
                    <a:ext uri="{9D8B030D-6E8A-4147-A177-3AD203B41FA5}">
                      <a16:colId xmlns:a16="http://schemas.microsoft.com/office/drawing/2014/main" val="20000"/>
                    </a:ext>
                  </a:extLst>
                </a:gridCol>
                <a:gridCol w="294924">
                  <a:extLst>
                    <a:ext uri="{9D8B030D-6E8A-4147-A177-3AD203B41FA5}">
                      <a16:colId xmlns:a16="http://schemas.microsoft.com/office/drawing/2014/main" val="20001"/>
                    </a:ext>
                  </a:extLst>
                </a:gridCol>
                <a:gridCol w="3391680">
                  <a:extLst>
                    <a:ext uri="{9D8B030D-6E8A-4147-A177-3AD203B41FA5}">
                      <a16:colId xmlns:a16="http://schemas.microsoft.com/office/drawing/2014/main" val="20002"/>
                    </a:ext>
                  </a:extLst>
                </a:gridCol>
                <a:gridCol w="563949">
                  <a:extLst>
                    <a:ext uri="{9D8B030D-6E8A-4147-A177-3AD203B41FA5}">
                      <a16:colId xmlns:a16="http://schemas.microsoft.com/office/drawing/2014/main" val="20003"/>
                    </a:ext>
                  </a:extLst>
                </a:gridCol>
                <a:gridCol w="1129899">
                  <a:extLst>
                    <a:ext uri="{9D8B030D-6E8A-4147-A177-3AD203B41FA5}">
                      <a16:colId xmlns:a16="http://schemas.microsoft.com/office/drawing/2014/main" val="20004"/>
                    </a:ext>
                  </a:extLst>
                </a:gridCol>
              </a:tblGrid>
              <a:tr h="240848">
                <a:tc>
                  <a:txBody>
                    <a:bodyPr/>
                    <a:lstStyle/>
                    <a:p>
                      <a:pPr marL="0" marR="0">
                        <a:lnSpc>
                          <a:spcPct val="107000"/>
                        </a:lnSpc>
                        <a:spcBef>
                          <a:spcPts val="0"/>
                        </a:spcBef>
                        <a:spcAft>
                          <a:spcPts val="0"/>
                        </a:spcAft>
                      </a:pPr>
                      <a:r>
                        <a:rPr lang="en-US" sz="1100" b="1" dirty="0">
                          <a:latin typeface="Cambria" pitchFamily="18" charset="0"/>
                          <a:ea typeface="Calibri"/>
                          <a:cs typeface="Times New Roman"/>
                        </a:rPr>
                        <a:t>UNIT-I</a:t>
                      </a:r>
                      <a:endParaRPr lang="en-US" sz="1100" dirty="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07000"/>
                        </a:lnSpc>
                        <a:spcBef>
                          <a:spcPts val="0"/>
                        </a:spcBef>
                        <a:spcAft>
                          <a:spcPts val="0"/>
                        </a:spcAft>
                      </a:pPr>
                      <a:r>
                        <a:rPr lang="en-IN" sz="1100" b="1">
                          <a:latin typeface="Cambria" pitchFamily="18" charset="0"/>
                          <a:ea typeface="Calibri"/>
                          <a:cs typeface="Times New Roman"/>
                        </a:rPr>
                        <a:t>INTRODUCTION AND ANALYSIS OF ALGORITHMS</a:t>
                      </a:r>
                      <a:endParaRPr lang="en-US" sz="110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0"/>
                        </a:spcAft>
                      </a:pPr>
                      <a:r>
                        <a:rPr lang="en-US" sz="1100" b="1" dirty="0">
                          <a:latin typeface="Cambria" pitchFamily="18" charset="0"/>
                          <a:ea typeface="Calibri"/>
                          <a:cs typeface="Times New Roman"/>
                        </a:rPr>
                        <a:t>9</a:t>
                      </a:r>
                      <a:endParaRPr lang="en-US" sz="1100" dirty="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89811">
                <a:tc gridSpan="5">
                  <a:txBody>
                    <a:bodyPr/>
                    <a:lstStyle/>
                    <a:p>
                      <a:pPr marL="0" marR="0" algn="just">
                        <a:lnSpc>
                          <a:spcPct val="107000"/>
                        </a:lnSpc>
                        <a:spcBef>
                          <a:spcPts val="0"/>
                        </a:spcBef>
                        <a:spcAft>
                          <a:spcPts val="0"/>
                        </a:spcAft>
                      </a:pPr>
                      <a:r>
                        <a:rPr lang="en-US" sz="1100" dirty="0">
                          <a:latin typeface="Cambria" pitchFamily="18" charset="0"/>
                          <a:ea typeface="Calibri"/>
                          <a:cs typeface="Times New Roman"/>
                        </a:rPr>
                        <a:t>Introduction –Algorithm Specification –Important Problem types- Performance Analysis: Space Complexity - Time Complexity - Asymptotic Notations - Using Limits for Comparing Orders of Growth – Basic Efficiency Classes- Solving Recurrence Relations: Substitution methods and Master Theorem Method</a:t>
                      </a: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67296">
                <a:tc>
                  <a:txBody>
                    <a:bodyPr/>
                    <a:lstStyle/>
                    <a:p>
                      <a:pPr marL="0" marR="0">
                        <a:lnSpc>
                          <a:spcPct val="107000"/>
                        </a:lnSpc>
                        <a:spcBef>
                          <a:spcPts val="0"/>
                        </a:spcBef>
                        <a:spcAft>
                          <a:spcPts val="0"/>
                        </a:spcAft>
                      </a:pPr>
                      <a:r>
                        <a:rPr lang="en-US" sz="1100" b="1" dirty="0">
                          <a:latin typeface="Cambria" pitchFamily="18" charset="0"/>
                          <a:ea typeface="Calibri"/>
                          <a:cs typeface="Times New Roman"/>
                        </a:rPr>
                        <a:t>UNIT-II</a:t>
                      </a:r>
                      <a:endParaRPr lang="en-US" sz="1100" dirty="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07000"/>
                        </a:lnSpc>
                        <a:spcBef>
                          <a:spcPts val="0"/>
                        </a:spcBef>
                        <a:spcAft>
                          <a:spcPts val="0"/>
                        </a:spcAft>
                      </a:pPr>
                      <a:r>
                        <a:rPr lang="en-IN" sz="1100" b="1">
                          <a:latin typeface="Cambria" pitchFamily="18" charset="0"/>
                          <a:ea typeface="Calibri"/>
                          <a:cs typeface="Times New Roman"/>
                        </a:rPr>
                        <a:t>BRUTE FORCE AND DIVIDE-AND-CONQUER</a:t>
                      </a:r>
                      <a:endParaRPr lang="en-US" sz="110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0"/>
                        </a:spcAft>
                      </a:pPr>
                      <a:r>
                        <a:rPr lang="en-US" sz="1100" b="1" dirty="0">
                          <a:latin typeface="Cambria" pitchFamily="18" charset="0"/>
                          <a:ea typeface="Calibri"/>
                          <a:cs typeface="Times New Roman"/>
                        </a:rPr>
                        <a:t>9</a:t>
                      </a:r>
                      <a:endParaRPr lang="en-US" sz="1100" dirty="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89811">
                <a:tc gridSpan="5">
                  <a:txBody>
                    <a:bodyPr/>
                    <a:lstStyle/>
                    <a:p>
                      <a:pPr marL="0" marR="0" algn="just">
                        <a:lnSpc>
                          <a:spcPct val="107000"/>
                        </a:lnSpc>
                        <a:spcBef>
                          <a:spcPts val="0"/>
                        </a:spcBef>
                        <a:spcAft>
                          <a:spcPts val="0"/>
                        </a:spcAft>
                      </a:pPr>
                      <a:r>
                        <a:rPr lang="en-IN" sz="1100" dirty="0">
                          <a:latin typeface="Cambria" pitchFamily="18" charset="0"/>
                          <a:ea typeface="Calibri"/>
                          <a:cs typeface="Times New Roman"/>
                        </a:rPr>
                        <a:t>Brute Force: Exhaustive Search - Travelling Salesman Problem - Knapsack Problem - Assignment problem - Divide and Conquer Method: Analysis of Binary Search, Merge sort and Quick sort Algorithms, Integer Multiplication-Finding Minimum and Maximum.</a:t>
                      </a:r>
                      <a:endParaRPr lang="en-US" sz="1100" dirty="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40848">
                <a:tc>
                  <a:txBody>
                    <a:bodyPr/>
                    <a:lstStyle/>
                    <a:p>
                      <a:pPr marL="0" marR="0">
                        <a:lnSpc>
                          <a:spcPct val="107000"/>
                        </a:lnSpc>
                        <a:spcBef>
                          <a:spcPts val="0"/>
                        </a:spcBef>
                        <a:spcAft>
                          <a:spcPts val="0"/>
                        </a:spcAft>
                      </a:pPr>
                      <a:r>
                        <a:rPr lang="en-US" sz="1100" b="1" dirty="0">
                          <a:latin typeface="Cambria" pitchFamily="18" charset="0"/>
                          <a:ea typeface="Calibri"/>
                          <a:cs typeface="Times New Roman"/>
                        </a:rPr>
                        <a:t>UNIT-III</a:t>
                      </a:r>
                      <a:endParaRPr lang="en-US" sz="1100" dirty="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07000"/>
                        </a:lnSpc>
                        <a:spcBef>
                          <a:spcPts val="0"/>
                        </a:spcBef>
                        <a:spcAft>
                          <a:spcPts val="0"/>
                        </a:spcAft>
                      </a:pPr>
                      <a:r>
                        <a:rPr lang="en-IN" sz="1100" b="1" dirty="0">
                          <a:latin typeface="Cambria" pitchFamily="18" charset="0"/>
                          <a:ea typeface="Calibri"/>
                          <a:cs typeface="Times New Roman"/>
                        </a:rPr>
                        <a:t>GREEDY TECHNIQUE AND DYNAMIC PROGRAMMING</a:t>
                      </a:r>
                      <a:endParaRPr lang="en-US" sz="1100" dirty="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0"/>
                        </a:spcAft>
                      </a:pPr>
                      <a:r>
                        <a:rPr lang="en-US" sz="1100" b="1" dirty="0">
                          <a:latin typeface="Cambria" pitchFamily="18" charset="0"/>
                          <a:ea typeface="Calibri"/>
                          <a:cs typeface="Times New Roman"/>
                        </a:rPr>
                        <a:t>9</a:t>
                      </a:r>
                      <a:endParaRPr lang="en-US" sz="1100" dirty="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81697">
                <a:tc gridSpan="5">
                  <a:txBody>
                    <a:bodyPr/>
                    <a:lstStyle/>
                    <a:p>
                      <a:pPr marL="0" marR="0" algn="just">
                        <a:lnSpc>
                          <a:spcPct val="107000"/>
                        </a:lnSpc>
                        <a:spcBef>
                          <a:spcPts val="0"/>
                        </a:spcBef>
                        <a:spcAft>
                          <a:spcPts val="0"/>
                        </a:spcAft>
                      </a:pPr>
                      <a:r>
                        <a:rPr lang="en-IN" sz="1100" dirty="0">
                          <a:latin typeface="Cambria" pitchFamily="18" charset="0"/>
                          <a:ea typeface="Calibri"/>
                          <a:cs typeface="Times New Roman"/>
                        </a:rPr>
                        <a:t>Greedy Method – Minimum Spanning Trees: </a:t>
                      </a:r>
                      <a:r>
                        <a:rPr lang="en-IN" sz="1100" dirty="0" err="1">
                          <a:latin typeface="Cambria" pitchFamily="18" charset="0"/>
                          <a:ea typeface="Calibri"/>
                          <a:cs typeface="Times New Roman"/>
                        </a:rPr>
                        <a:t>Kruskals</a:t>
                      </a:r>
                      <a:r>
                        <a:rPr lang="en-IN" sz="1100" dirty="0">
                          <a:latin typeface="Cambria" pitchFamily="18" charset="0"/>
                          <a:ea typeface="Calibri"/>
                          <a:cs typeface="Times New Roman"/>
                        </a:rPr>
                        <a:t> Algorithm– Fractional Knapsack - Huffman Codes - Dynamic Programming: General Method - String Editing - 0/1 Knapsack - Travelling Salesman Problem.</a:t>
                      </a:r>
                      <a:endParaRPr lang="en-US" sz="1100" dirty="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40848">
                <a:tc>
                  <a:txBody>
                    <a:bodyPr/>
                    <a:lstStyle/>
                    <a:p>
                      <a:pPr marL="0" marR="0">
                        <a:lnSpc>
                          <a:spcPct val="107000"/>
                        </a:lnSpc>
                        <a:spcBef>
                          <a:spcPts val="0"/>
                        </a:spcBef>
                        <a:spcAft>
                          <a:spcPts val="0"/>
                        </a:spcAft>
                      </a:pPr>
                      <a:r>
                        <a:rPr lang="en-US" sz="1100" b="1">
                          <a:latin typeface="Cambria" pitchFamily="18" charset="0"/>
                          <a:ea typeface="Calibri"/>
                          <a:cs typeface="Times New Roman"/>
                        </a:rPr>
                        <a:t>UNIT-IV</a:t>
                      </a:r>
                      <a:endParaRPr lang="en-US" sz="110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07000"/>
                        </a:lnSpc>
                        <a:spcBef>
                          <a:spcPts val="0"/>
                        </a:spcBef>
                        <a:spcAft>
                          <a:spcPts val="0"/>
                        </a:spcAft>
                      </a:pPr>
                      <a:r>
                        <a:rPr lang="en-IN" sz="1100" b="1" dirty="0">
                          <a:latin typeface="Cambria" pitchFamily="18" charset="0"/>
                          <a:ea typeface="Calibri"/>
                          <a:cs typeface="Times New Roman"/>
                        </a:rPr>
                        <a:t>BACKTRACKING AND BRANCH &amp; BOUND</a:t>
                      </a:r>
                      <a:endParaRPr lang="en-US" sz="1100" dirty="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0"/>
                        </a:spcAft>
                      </a:pPr>
                      <a:r>
                        <a:rPr lang="en-US" sz="1100" b="1" dirty="0">
                          <a:latin typeface="Cambria" pitchFamily="18" charset="0"/>
                          <a:ea typeface="Calibri"/>
                          <a:cs typeface="Times New Roman"/>
                        </a:rPr>
                        <a:t>9</a:t>
                      </a:r>
                      <a:endParaRPr lang="en-US" sz="1100" dirty="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81697">
                <a:tc gridSpan="5">
                  <a:txBody>
                    <a:bodyPr/>
                    <a:lstStyle/>
                    <a:p>
                      <a:pPr marL="0" marR="0" algn="just">
                        <a:lnSpc>
                          <a:spcPct val="107000"/>
                        </a:lnSpc>
                        <a:spcBef>
                          <a:spcPts val="0"/>
                        </a:spcBef>
                        <a:spcAft>
                          <a:spcPts val="0"/>
                        </a:spcAft>
                      </a:pPr>
                      <a:r>
                        <a:rPr lang="en-IN" sz="1100" dirty="0">
                          <a:latin typeface="Cambria" pitchFamily="18" charset="0"/>
                          <a:ea typeface="Calibri"/>
                          <a:cs typeface="Times New Roman"/>
                        </a:rPr>
                        <a:t>Backtracking: General Method - 8 Queen's Problem - Sum of Subsets Problem - Graph Colouring - Hamiltonian Circuit Problem - Branch and Bound: LC branch and bound - 0/1 Knapsack - Travelling Salesman Problem.</a:t>
                      </a:r>
                      <a:endParaRPr lang="en-US" sz="1100" dirty="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40848">
                <a:tc>
                  <a:txBody>
                    <a:bodyPr/>
                    <a:lstStyle/>
                    <a:p>
                      <a:pPr marL="0" marR="0">
                        <a:lnSpc>
                          <a:spcPct val="107000"/>
                        </a:lnSpc>
                        <a:spcBef>
                          <a:spcPts val="0"/>
                        </a:spcBef>
                        <a:spcAft>
                          <a:spcPts val="0"/>
                        </a:spcAft>
                      </a:pPr>
                      <a:r>
                        <a:rPr lang="en-US" sz="1100" b="1">
                          <a:latin typeface="Cambria" pitchFamily="18" charset="0"/>
                          <a:ea typeface="Calibri"/>
                          <a:cs typeface="Times New Roman"/>
                        </a:rPr>
                        <a:t>UNIT-V</a:t>
                      </a:r>
                      <a:endParaRPr lang="en-US" sz="110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07000"/>
                        </a:lnSpc>
                        <a:spcBef>
                          <a:spcPts val="0"/>
                        </a:spcBef>
                        <a:spcAft>
                          <a:spcPts val="0"/>
                        </a:spcAft>
                      </a:pPr>
                      <a:r>
                        <a:rPr lang="en-IN" sz="1100" b="1">
                          <a:latin typeface="Cambria" pitchFamily="18" charset="0"/>
                          <a:ea typeface="Calibri"/>
                          <a:cs typeface="Times New Roman"/>
                        </a:rPr>
                        <a:t>STRING MATCHING AND NP COMPLETE &amp; NP HARD</a:t>
                      </a:r>
                      <a:endParaRPr lang="en-US" sz="110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0"/>
                        </a:spcAft>
                      </a:pPr>
                      <a:r>
                        <a:rPr lang="en-US" sz="1100" b="1" dirty="0">
                          <a:latin typeface="Cambria" pitchFamily="18" charset="0"/>
                          <a:ea typeface="Calibri"/>
                          <a:cs typeface="Times New Roman"/>
                        </a:rPr>
                        <a:t>9</a:t>
                      </a:r>
                      <a:endParaRPr lang="en-US" sz="1100" dirty="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589811">
                <a:tc gridSpan="5">
                  <a:txBody>
                    <a:bodyPr/>
                    <a:lstStyle/>
                    <a:p>
                      <a:pPr marL="0" marR="0" algn="just">
                        <a:lnSpc>
                          <a:spcPct val="107000"/>
                        </a:lnSpc>
                        <a:spcBef>
                          <a:spcPts val="0"/>
                        </a:spcBef>
                        <a:spcAft>
                          <a:spcPts val="0"/>
                        </a:spcAft>
                      </a:pPr>
                      <a:r>
                        <a:rPr lang="en-IN" sz="1100" dirty="0">
                          <a:latin typeface="Cambria" pitchFamily="18" charset="0"/>
                          <a:ea typeface="Calibri"/>
                          <a:cs typeface="Times New Roman"/>
                        </a:rPr>
                        <a:t>String Matching: Naive String Matching - Rabin Karp - Knuth Morris Pratt  - NP Complete and NP Hard  Problems: Basic Concepts - Non Deterministic Algorithms - Class of NP Complete and NP Hard – Approximation Algorithms :: Travelling Salesman problem.</a:t>
                      </a:r>
                      <a:endParaRPr lang="en-US" sz="1100" dirty="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264954">
                <a:tc gridSpan="2">
                  <a:txBody>
                    <a:bodyPr/>
                    <a:lstStyle/>
                    <a:p>
                      <a:pPr marL="0" marR="0" algn="ctr">
                        <a:lnSpc>
                          <a:spcPct val="107000"/>
                        </a:lnSpc>
                        <a:spcBef>
                          <a:spcPts val="0"/>
                        </a:spcBef>
                        <a:spcAft>
                          <a:spcPts val="0"/>
                        </a:spcAft>
                      </a:pPr>
                      <a:endParaRPr lang="en-US" sz="900" dirty="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nSpc>
                          <a:spcPct val="107000"/>
                        </a:lnSpc>
                        <a:spcBef>
                          <a:spcPts val="0"/>
                        </a:spcBef>
                        <a:spcAft>
                          <a:spcPts val="0"/>
                        </a:spcAft>
                      </a:pPr>
                      <a:r>
                        <a:rPr lang="en-US" sz="1100" b="1">
                          <a:latin typeface="Cambria" pitchFamily="18" charset="0"/>
                          <a:ea typeface="Calibri"/>
                          <a:cs typeface="Times New Roman"/>
                        </a:rPr>
                        <a:t>Contact Hours</a:t>
                      </a:r>
                      <a:endParaRPr lang="en-US" sz="110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1">
                          <a:latin typeface="Cambria" pitchFamily="18" charset="0"/>
                          <a:ea typeface="Calibri"/>
                          <a:cs typeface="Times New Roman"/>
                        </a:rPr>
                        <a:t>:</a:t>
                      </a:r>
                      <a:endParaRPr lang="en-US" sz="110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mbria" pitchFamily="18" charset="0"/>
                          <a:ea typeface="Calibri"/>
                          <a:cs typeface="Times New Roman"/>
                        </a:rPr>
                        <a:t>45</a:t>
                      </a:r>
                      <a:endParaRPr lang="en-US" sz="1100" dirty="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3" name="Title 1">
            <a:extLst>
              <a:ext uri="{FF2B5EF4-FFF2-40B4-BE49-F238E27FC236}">
                <a16:creationId xmlns:a16="http://schemas.microsoft.com/office/drawing/2014/main" id="{572A34FE-8175-0432-5EB2-36CE8CA8EA0F}"/>
              </a:ext>
            </a:extLst>
          </p:cNvPr>
          <p:cNvSpPr txBox="1">
            <a:spLocks/>
          </p:cNvSpPr>
          <p:nvPr/>
        </p:nvSpPr>
        <p:spPr>
          <a:xfrm>
            <a:off x="893618" y="693538"/>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r>
              <a:rPr lang="en-US" altLang="en-US" b="1" dirty="0">
                <a:solidFill>
                  <a:srgbClr val="002060"/>
                </a:solidFill>
                <a:latin typeface="Garamond" panose="02020404030301010803" pitchFamily="18" charset="0"/>
              </a:rPr>
              <a:t>SYLLABUS-THEORY</a:t>
            </a:r>
          </a:p>
        </p:txBody>
      </p:sp>
      <p:sp>
        <p:nvSpPr>
          <p:cNvPr id="7" name="Title 1">
            <a:extLst>
              <a:ext uri="{FF2B5EF4-FFF2-40B4-BE49-F238E27FC236}">
                <a16:creationId xmlns:a16="http://schemas.microsoft.com/office/drawing/2014/main" id="{224FBA7E-089C-F726-D204-06C60C309312}"/>
              </a:ext>
            </a:extLst>
          </p:cNvPr>
          <p:cNvSpPr txBox="1">
            <a:spLocks/>
          </p:cNvSpPr>
          <p:nvPr/>
        </p:nvSpPr>
        <p:spPr>
          <a:xfrm>
            <a:off x="899592" y="692696"/>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r>
              <a:rPr lang="en-US" altLang="en-US" b="1" dirty="0">
                <a:solidFill>
                  <a:srgbClr val="002060"/>
                </a:solidFill>
                <a:latin typeface="Garamond" panose="02020404030301010803" pitchFamily="18" charset="0"/>
              </a:rPr>
              <a:t>SYLLABUS-THEORY</a:t>
            </a:r>
          </a:p>
        </p:txBody>
      </p:sp>
    </p:spTree>
    <p:extLst>
      <p:ext uri="{BB962C8B-B14F-4D97-AF65-F5344CB8AC3E}">
        <p14:creationId xmlns:p14="http://schemas.microsoft.com/office/powerpoint/2010/main" val="960112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2F77C4-A34A-4FA8-A313-BEDB81E2151E}"/>
              </a:ext>
            </a:extLst>
          </p:cNvPr>
          <p:cNvPicPr>
            <a:picLocks noChangeAspect="1"/>
          </p:cNvPicPr>
          <p:nvPr/>
        </p:nvPicPr>
        <p:blipFill>
          <a:blip r:embed="rId2"/>
          <a:stretch>
            <a:fillRect/>
          </a:stretch>
        </p:blipFill>
        <p:spPr>
          <a:xfrm>
            <a:off x="1031621" y="2093768"/>
            <a:ext cx="7080758" cy="2899064"/>
          </a:xfrm>
          <a:prstGeom prst="rect">
            <a:avLst/>
          </a:prstGeom>
        </p:spPr>
      </p:pic>
      <p:sp>
        <p:nvSpPr>
          <p:cNvPr id="2" name="Title 1">
            <a:extLst>
              <a:ext uri="{FF2B5EF4-FFF2-40B4-BE49-F238E27FC236}">
                <a16:creationId xmlns:a16="http://schemas.microsoft.com/office/drawing/2014/main" id="{671377F6-1714-660F-5F60-27F7BB88852F}"/>
              </a:ext>
            </a:extLst>
          </p:cNvPr>
          <p:cNvSpPr txBox="1">
            <a:spLocks/>
          </p:cNvSpPr>
          <p:nvPr/>
        </p:nvSpPr>
        <p:spPr>
          <a:xfrm>
            <a:off x="899592" y="692696"/>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r>
              <a:rPr lang="en-US" altLang="en-US" b="1" dirty="0">
                <a:solidFill>
                  <a:srgbClr val="002060"/>
                </a:solidFill>
                <a:latin typeface="Garamond" panose="02020404030301010803" pitchFamily="18" charset="0"/>
              </a:rPr>
              <a:t>SYLLABUS-LAB</a:t>
            </a:r>
          </a:p>
        </p:txBody>
      </p:sp>
    </p:spTree>
    <p:extLst>
      <p:ext uri="{BB962C8B-B14F-4D97-AF65-F5344CB8AC3E}">
        <p14:creationId xmlns:p14="http://schemas.microsoft.com/office/powerpoint/2010/main" val="1334451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377F6-1714-660F-5F60-27F7BB88852F}"/>
              </a:ext>
            </a:extLst>
          </p:cNvPr>
          <p:cNvSpPr txBox="1">
            <a:spLocks/>
          </p:cNvSpPr>
          <p:nvPr/>
        </p:nvSpPr>
        <p:spPr>
          <a:xfrm>
            <a:off x="1619672" y="548680"/>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r>
              <a:rPr lang="en-US" altLang="en-US" b="1" dirty="0">
                <a:solidFill>
                  <a:srgbClr val="002060"/>
                </a:solidFill>
                <a:latin typeface="Garamond" panose="02020404030301010803" pitchFamily="18" charset="0"/>
              </a:rPr>
              <a:t>TEXT BOOK 1</a:t>
            </a:r>
          </a:p>
        </p:txBody>
      </p:sp>
      <p:grpSp>
        <p:nvGrpSpPr>
          <p:cNvPr id="3" name="Group 4">
            <a:extLst>
              <a:ext uri="{FF2B5EF4-FFF2-40B4-BE49-F238E27FC236}">
                <a16:creationId xmlns:a16="http://schemas.microsoft.com/office/drawing/2014/main" id="{E1403DD4-C088-E807-DDC9-842AA17C5B0F}"/>
              </a:ext>
            </a:extLst>
          </p:cNvPr>
          <p:cNvGrpSpPr>
            <a:grpSpLocks/>
          </p:cNvGrpSpPr>
          <p:nvPr/>
        </p:nvGrpSpPr>
        <p:grpSpPr bwMode="auto">
          <a:xfrm>
            <a:off x="107505" y="116632"/>
            <a:ext cx="1368151" cy="5864007"/>
            <a:chOff x="0" y="-22667"/>
            <a:chExt cx="12311743" cy="6903334"/>
          </a:xfrm>
        </p:grpSpPr>
        <p:sp>
          <p:nvSpPr>
            <p:cNvPr id="5" name="Rectangle 4">
              <a:extLst>
                <a:ext uri="{FF2B5EF4-FFF2-40B4-BE49-F238E27FC236}">
                  <a16:creationId xmlns:a16="http://schemas.microsoft.com/office/drawing/2014/main" id="{CC1EBEA7-35FB-DF70-F007-F4B595D816D1}"/>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6" name="Picture 5" descr="A picture containing text, laser">
              <a:extLst>
                <a:ext uri="{FF2B5EF4-FFF2-40B4-BE49-F238E27FC236}">
                  <a16:creationId xmlns:a16="http://schemas.microsoft.com/office/drawing/2014/main" id="{8B2B348F-30D4-E882-2BB2-E98C2844AA97}"/>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
        <p:nvSpPr>
          <p:cNvPr id="7" name="Title 1">
            <a:extLst>
              <a:ext uri="{FF2B5EF4-FFF2-40B4-BE49-F238E27FC236}">
                <a16:creationId xmlns:a16="http://schemas.microsoft.com/office/drawing/2014/main" id="{B4F455E9-3203-2B79-1782-0ECEDAF38560}"/>
              </a:ext>
            </a:extLst>
          </p:cNvPr>
          <p:cNvSpPr txBox="1">
            <a:spLocks/>
          </p:cNvSpPr>
          <p:nvPr/>
        </p:nvSpPr>
        <p:spPr>
          <a:xfrm>
            <a:off x="1907704" y="1268760"/>
            <a:ext cx="6131024"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br>
              <a:rPr lang="en-US" altLang="en-US" sz="2400" dirty="0">
                <a:latin typeface="Garamond" panose="02020404030301010803" pitchFamily="18" charset="0"/>
                <a:cs typeface="Times New Roman" panose="02020603050405020304" pitchFamily="18" charset="0"/>
              </a:rPr>
            </a:br>
            <a:r>
              <a:rPr lang="en-US" altLang="en-US" sz="2400" dirty="0">
                <a:latin typeface="Garamond" panose="02020404030301010803" pitchFamily="18" charset="0"/>
                <a:cs typeface="Times New Roman" panose="02020603050405020304" pitchFamily="18" charset="0"/>
              </a:rPr>
              <a:t>Anany Levitin, “Introduction to the Design and Analysis of Algorithms”, </a:t>
            </a:r>
            <a:r>
              <a:rPr lang="en-US" altLang="en-US" sz="2400" b="1" dirty="0">
                <a:solidFill>
                  <a:srgbClr val="C00000"/>
                </a:solidFill>
                <a:latin typeface="Garamond" panose="02020404030301010803" pitchFamily="18" charset="0"/>
                <a:cs typeface="Times New Roman" panose="02020603050405020304" pitchFamily="18" charset="0"/>
              </a:rPr>
              <a:t>Third Edition</a:t>
            </a:r>
            <a:r>
              <a:rPr lang="en-US" altLang="en-US" sz="2400" dirty="0">
                <a:latin typeface="Garamond" panose="02020404030301010803" pitchFamily="18" charset="0"/>
                <a:cs typeface="Times New Roman" panose="02020603050405020304" pitchFamily="18" charset="0"/>
              </a:rPr>
              <a:t>, Pearson Education, 2012</a:t>
            </a:r>
            <a:br>
              <a:rPr lang="en-US" altLang="en-US" sz="2400" dirty="0">
                <a:latin typeface="Garamond" panose="02020404030301010803" pitchFamily="18" charset="0"/>
                <a:cs typeface="Times New Roman" panose="02020603050405020304" pitchFamily="18" charset="0"/>
              </a:rPr>
            </a:br>
            <a:endParaRPr lang="en-US" sz="2400" dirty="0">
              <a:latin typeface="Garamond" panose="02020404030301010803" pitchFamily="18" charset="0"/>
              <a:cs typeface="Times New Roman" panose="02020603050405020304" pitchFamily="18" charset="0"/>
            </a:endParaRPr>
          </a:p>
        </p:txBody>
      </p:sp>
      <p:pic>
        <p:nvPicPr>
          <p:cNvPr id="8" name="Content Placeholder 3">
            <a:extLst>
              <a:ext uri="{FF2B5EF4-FFF2-40B4-BE49-F238E27FC236}">
                <a16:creationId xmlns:a16="http://schemas.microsoft.com/office/drawing/2014/main" id="{7E0864C4-FF8A-67B2-9C75-8F76F823CD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426116"/>
            <a:ext cx="5184392" cy="31957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888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3036</TotalTime>
  <Words>767</Words>
  <Application>Microsoft Office PowerPoint</Application>
  <PresentationFormat>On-screen Show (4:3)</PresentationFormat>
  <Paragraphs>149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Cambria</vt:lpstr>
      <vt:lpstr>Garamond</vt:lpstr>
      <vt:lpstr>Times New Roman</vt: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Ellis Horowitz, Shani, Sanguthevar Rajasekaran, "Computer Algorithms" Universities Press, Second Edition 2008. </vt:lpstr>
      <vt:lpstr>COURSE-WHAT-YOU LEARN</vt:lpstr>
      <vt:lpstr>PowerPoint Presentation</vt:lpstr>
      <vt:lpstr>UNIT – I-Topics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HDC1017223</dc:creator>
  <cp:lastModifiedBy>EXTERNAL50</cp:lastModifiedBy>
  <cp:revision>44</cp:revision>
  <dcterms:created xsi:type="dcterms:W3CDTF">2023-05-16T04:29:07Z</dcterms:created>
  <dcterms:modified xsi:type="dcterms:W3CDTF">2024-02-28T15:37:42Z</dcterms:modified>
</cp:coreProperties>
</file>