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8" r:id="rId2"/>
    <p:sldId id="541" r:id="rId3"/>
    <p:sldId id="544" r:id="rId4"/>
    <p:sldId id="574" r:id="rId5"/>
    <p:sldId id="542" r:id="rId6"/>
    <p:sldId id="550" r:id="rId7"/>
    <p:sldId id="552" r:id="rId8"/>
    <p:sldId id="531" r:id="rId9"/>
    <p:sldId id="553" r:id="rId10"/>
    <p:sldId id="554" r:id="rId11"/>
    <p:sldId id="558" r:id="rId12"/>
    <p:sldId id="572" r:id="rId13"/>
    <p:sldId id="559" r:id="rId14"/>
    <p:sldId id="561" r:id="rId15"/>
    <p:sldId id="562" r:id="rId16"/>
    <p:sldId id="563" r:id="rId17"/>
    <p:sldId id="564" r:id="rId18"/>
    <p:sldId id="567" r:id="rId19"/>
    <p:sldId id="568" r:id="rId20"/>
    <p:sldId id="569" r:id="rId21"/>
    <p:sldId id="570" r:id="rId22"/>
    <p:sldId id="571" r:id="rId23"/>
    <p:sldId id="573" r:id="rId24"/>
    <p:sldId id="32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rna Shanthi" initials="SS" lastIdx="1" clrIdx="0">
    <p:extLst>
      <p:ext uri="{19B8F6BF-5375-455C-9EA6-DF929625EA0E}">
        <p15:presenceInfo xmlns:p15="http://schemas.microsoft.com/office/powerpoint/2012/main" userId="87fbac202cd9c2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9EA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9E515B-7AC2-4715-99E1-EE787AB1A657}" type="datetimeFigureOut">
              <a:rPr lang="en-IN" smtClean="0"/>
              <a:t>12-02-2024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FB6EA5-F3E3-4B32-98A4-8642B8C83A77}" type="slidenum">
              <a:rPr lang="en-IN" smtClean="0"/>
              <a:t>‹#›</a:t>
            </a:fld>
            <a:endParaRPr lang="en-IN"/>
          </a:p>
        </p:txBody>
      </p:sp>
    </p:spTree>
    <p:extLst>
      <p:ext uri="{BB962C8B-B14F-4D97-AF65-F5344CB8AC3E}">
        <p14:creationId xmlns:p14="http://schemas.microsoft.com/office/powerpoint/2010/main" val="344436778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3T08:21:04.470"/>
    </inkml:context>
    <inkml:brush xml:id="br0">
      <inkml:brushProperty name="width" value="0.05" units="cm"/>
      <inkml:brushProperty name="height" value="0.05" units="cm"/>
    </inkml:brush>
  </inkml:definitions>
  <inkml:trace contextRef="#ctx0" brushRef="#br0">102 1 1620 0 0,'0'0'12828'0'0,"0"0"-12735"0"0,3 0 0 0 0,-3 0 0 0 0,0 0 0 0 0,2 0 1 0 0,-2 0-1 0 0,0 0 0 0 0,3 0 0 0 0,-3 0 0 0 0,0 0 0 0 0,0 0 0 0 0,2 0 0 0 0,-2 0 0 0 0,0 0 0 0 0,3 0 1 0 0,-3 0-1 0 0,0 0 0 0 0,0 1 0 0 0,3-1 0 0 0,-3 0 0 0 0,0 0 0 0 0,0 0 0 0 0,2 1 0 0 0,-2-1 0 0 0,0 0 1 0 0,0 0-1 0 0,0 0 0 0 0,3 0 0 0 0,-3 0 0 0 0,0 0 0 0 0,0 1 0 0 0,0-1 0 0 0,0 0 0 0 0,0 0 1 0 0,0 1-1 0 0,0-1 0 0 0,2 0 0 0 0,-2 1 0 0 0,0-1 0 0 0,0 0 0 0 0,0 0 0 0 0,0 0 0 0 0,-23 5-2343 0 0,-49 5-9618 0 0,51-7 10878 0 0,13-3-1236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8D1A0-5383-48A1-9A52-7C70D778F3F1}" type="datetimeFigureOut">
              <a:rPr lang="en-IN" smtClean="0"/>
              <a:t>12-02-2024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0EE92-A8A2-4F82-BD83-6FB97D0F73F7}" type="slidenum">
              <a:rPr lang="en-IN" smtClean="0"/>
              <a:t>‹#›</a:t>
            </a:fld>
            <a:endParaRPr lang="en-IN"/>
          </a:p>
        </p:txBody>
      </p:sp>
    </p:spTree>
    <p:extLst>
      <p:ext uri="{BB962C8B-B14F-4D97-AF65-F5344CB8AC3E}">
        <p14:creationId xmlns:p14="http://schemas.microsoft.com/office/powerpoint/2010/main" val="225031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N" dirty="0"/>
          </a:p>
        </p:txBody>
      </p:sp>
      <p:pic>
        <p:nvPicPr>
          <p:cNvPr id="12" name="Picture 11"/>
          <p:cNvPicPr/>
          <p:nvPr userDrawn="1"/>
        </p:nvPicPr>
        <p:blipFill rotWithShape="1">
          <a:blip r:embed="rId2"/>
          <a:srcRect l="18766" t="22401" r="52571" b="60455"/>
          <a:stretch/>
        </p:blipFill>
        <p:spPr bwMode="auto">
          <a:xfrm>
            <a:off x="35496" y="20844"/>
            <a:ext cx="3069937" cy="1103900"/>
          </a:xfrm>
          <a:prstGeom prst="rect">
            <a:avLst/>
          </a:prstGeom>
          <a:ln>
            <a:noFill/>
          </a:ln>
          <a:extLst>
            <a:ext uri="{53640926-AAD7-44D8-BBD7-CCE9431645EC}">
              <a14:shadowObscured xmlns:a14="http://schemas.microsoft.com/office/drawing/2010/main"/>
            </a:ext>
          </a:extLst>
        </p:spPr>
      </p:pic>
      <p:pic>
        <p:nvPicPr>
          <p:cNvPr id="13" name="Picture 12"/>
          <p:cNvPicPr/>
          <p:nvPr userDrawn="1"/>
        </p:nvPicPr>
        <p:blipFill rotWithShape="1">
          <a:blip r:embed="rId3">
            <a:extLst>
              <a:ext uri="{28A0092B-C50C-407E-A947-70E740481C1C}">
                <a14:useLocalDpi xmlns:a14="http://schemas.microsoft.com/office/drawing/2010/main" val="0"/>
              </a:ext>
            </a:extLst>
          </a:blip>
          <a:srcRect l="9239" r="2804" b="6439"/>
          <a:stretch/>
        </p:blipFill>
        <p:spPr bwMode="auto">
          <a:xfrm>
            <a:off x="8100392" y="41687"/>
            <a:ext cx="1023620" cy="1155065"/>
          </a:xfrm>
          <a:prstGeom prst="rect">
            <a:avLst/>
          </a:prstGeom>
          <a:noFill/>
          <a:ln>
            <a:noFill/>
          </a:ln>
          <a:extLst>
            <a:ext uri="{53640926-AAD7-44D8-BBD7-CCE9431645EC}">
              <a14:shadowObscured xmlns:a14="http://schemas.microsoft.com/office/drawing/2010/main"/>
            </a:ext>
          </a:extLst>
        </p:spPr>
      </p:pic>
      <p:pic>
        <p:nvPicPr>
          <p:cNvPr id="15" name="Picture 14"/>
          <p:cNvPicPr/>
          <p:nvPr userDrawn="1"/>
        </p:nvPicPr>
        <p:blipFill rotWithShape="1">
          <a:blip r:embed="rId4"/>
          <a:srcRect l="34625" t="39773" r="53620" b="39545"/>
          <a:stretch/>
        </p:blipFill>
        <p:spPr bwMode="auto">
          <a:xfrm>
            <a:off x="2843808" y="5960075"/>
            <a:ext cx="672465" cy="665480"/>
          </a:xfrm>
          <a:prstGeom prst="rect">
            <a:avLst/>
          </a:prstGeom>
          <a:ln>
            <a:noFill/>
          </a:ln>
          <a:extLst>
            <a:ext uri="{53640926-AAD7-44D8-BBD7-CCE9431645EC}">
              <a14:shadowObscured xmlns:a14="http://schemas.microsoft.com/office/drawing/2010/main"/>
            </a:ext>
          </a:extLst>
        </p:spPr>
      </p:pic>
      <p:pic>
        <p:nvPicPr>
          <p:cNvPr id="16" name="Picture 15"/>
          <p:cNvPicPr/>
          <p:nvPr userDrawn="1"/>
        </p:nvPicPr>
        <p:blipFill rotWithShape="1">
          <a:blip r:embed="rId4"/>
          <a:srcRect l="12138" t="65227" r="73680" b="13409"/>
          <a:stretch/>
        </p:blipFill>
        <p:spPr bwMode="auto">
          <a:xfrm>
            <a:off x="4283968" y="5949280"/>
            <a:ext cx="634365" cy="570820"/>
          </a:xfrm>
          <a:prstGeom prst="rect">
            <a:avLst/>
          </a:prstGeom>
          <a:ln>
            <a:noFill/>
          </a:ln>
          <a:extLst>
            <a:ext uri="{53640926-AAD7-44D8-BBD7-CCE9431645EC}">
              <a14:shadowObscured xmlns:a14="http://schemas.microsoft.com/office/drawing/2010/main"/>
            </a:ext>
          </a:extLst>
        </p:spPr>
      </p:pic>
      <p:pic>
        <p:nvPicPr>
          <p:cNvPr id="17" name="Picture 16"/>
          <p:cNvPicPr/>
          <p:nvPr userDrawn="1"/>
        </p:nvPicPr>
        <p:blipFill rotWithShape="1">
          <a:blip r:embed="rId5"/>
          <a:srcRect l="54685" t="45454" r="32922" b="31137"/>
          <a:stretch/>
        </p:blipFill>
        <p:spPr bwMode="auto">
          <a:xfrm>
            <a:off x="5652120" y="5955595"/>
            <a:ext cx="565279" cy="657096"/>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5"/>
          <a:srcRect l="11499" t="48864" r="72785" b="34546"/>
          <a:stretch/>
        </p:blipFill>
        <p:spPr bwMode="auto">
          <a:xfrm>
            <a:off x="6876256" y="5939566"/>
            <a:ext cx="899160" cy="59401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4"/>
          <a:srcRect l="34753" t="65456" r="54387" b="13181"/>
          <a:stretch/>
        </p:blipFill>
        <p:spPr bwMode="auto">
          <a:xfrm>
            <a:off x="1475656" y="5949280"/>
            <a:ext cx="621665" cy="687070"/>
          </a:xfrm>
          <a:prstGeom prst="rect">
            <a:avLst/>
          </a:prstGeom>
          <a:ln>
            <a:noFill/>
          </a:ln>
          <a:extLst>
            <a:ext uri="{53640926-AAD7-44D8-BBD7-CCE9431645EC}">
              <a14:shadowObscured xmlns:a14="http://schemas.microsoft.com/office/drawing/2010/main"/>
            </a:ext>
          </a:extLst>
        </p:spPr>
      </p:pic>
      <p:cxnSp>
        <p:nvCxnSpPr>
          <p:cNvPr id="21" name="Straight Connector 20"/>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198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3"/>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1EB60B-ED58-4A11-9102-E27A5F85883E}" type="slidenum">
              <a:rPr lang="en-IN" smtClean="0"/>
              <a:pPr/>
              <a:t>‹#›</a:t>
            </a:fld>
            <a:endParaRPr lang="en-IN"/>
          </a:p>
        </p:txBody>
      </p:sp>
      <p:sp>
        <p:nvSpPr>
          <p:cNvPr id="17"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9" name="Picture 18"/>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2" name="Picture 21"/>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3" name="Rectangle 22"/>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4" name="Straight Connector 23"/>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605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6"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8" name="Picture 7"/>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9" name="Picture 8"/>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0" name="Picture 9"/>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11" name="Picture 10"/>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2" name="Rectangle 11"/>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13" name="Straight Connector 12"/>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28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7" name="Picture 6"/>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8" name="Picture 7"/>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9" name="Picture 8"/>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10" name="Picture 9"/>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1" name="Rectangle 10"/>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sp>
        <p:nvSpPr>
          <p:cNvPr id="13"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467544" y="404664"/>
            <a:ext cx="8208912" cy="830997"/>
          </a:xfrm>
          <a:prstGeom prst="rect">
            <a:avLst/>
          </a:prstGeom>
          <a:noFill/>
        </p:spPr>
        <p:txBody>
          <a:bodyPr wrap="square" rtlCol="0">
            <a:spAutoFit/>
          </a:bodyPr>
          <a:lstStyle/>
          <a:p>
            <a:pPr algn="ctr"/>
            <a:r>
              <a:rPr lang="en-IN" sz="4800" b="1" dirty="0">
                <a:solidFill>
                  <a:srgbClr val="002060"/>
                </a:solidFill>
              </a:rPr>
              <a:t>ABOUT REC</a:t>
            </a:r>
          </a:p>
        </p:txBody>
      </p:sp>
      <p:sp>
        <p:nvSpPr>
          <p:cNvPr id="19" name="TextBox 18"/>
          <p:cNvSpPr txBox="1"/>
          <p:nvPr userDrawn="1"/>
        </p:nvSpPr>
        <p:spPr>
          <a:xfrm>
            <a:off x="334368" y="1264137"/>
            <a:ext cx="8496944" cy="4462760"/>
          </a:xfrm>
          <a:prstGeom prst="rect">
            <a:avLst/>
          </a:prstGeom>
          <a:noFill/>
        </p:spPr>
        <p:txBody>
          <a:bodyPr wrap="square" rtlCol="0">
            <a:spAutoFit/>
          </a:bodyPr>
          <a:lstStyle/>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Rajalakshmi Engineering College, an autonomous institution affiliated to Anna University, Chennai, was established in the year 1997 under the aegis of Rajalakshmi Educational Trust whose members have had consummate experience in the fields of education and industry.</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The College has grown from strength to strength in the last 25 years and progressing towards Excellence in Engineering Education, Research and Development.</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 The College presently offers 18 Under Graduate and 9 Post Graduate programmes including MBA program, with an annual intake of 2070 students.</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The College is approved by AICTE and  affiliated to Anna University, Chennai</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10 of our departments are recognized as Research Centres of Anna University to conduct Ph.D. and M.S. (By Research) programmes</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The College is accredited by the National Assessment and Accreditation Council (NAAC) with 'A++' Grade in 3</a:t>
            </a:r>
            <a:r>
              <a:rPr lang="en-IN" sz="1850" baseline="30000" dirty="0">
                <a:solidFill>
                  <a:srgbClr val="0070C0"/>
                </a:solidFill>
                <a:latin typeface="Times New Roman" panose="02020603050405020304" pitchFamily="18" charset="0"/>
                <a:cs typeface="Times New Roman" panose="02020603050405020304" pitchFamily="18" charset="0"/>
              </a:rPr>
              <a:t>rd</a:t>
            </a:r>
            <a:r>
              <a:rPr lang="en-IN" sz="1850" dirty="0">
                <a:solidFill>
                  <a:srgbClr val="0070C0"/>
                </a:solidFill>
                <a:latin typeface="Times New Roman" panose="02020603050405020304" pitchFamily="18" charset="0"/>
                <a:cs typeface="Times New Roman" panose="02020603050405020304" pitchFamily="18" charset="0"/>
              </a:rPr>
              <a:t> Cycle ( April 2023.)</a:t>
            </a:r>
          </a:p>
          <a:p>
            <a:pPr marL="285750" indent="-285750" algn="just">
              <a:spcBef>
                <a:spcPts val="500"/>
              </a:spcBef>
              <a:buFont typeface="Arial" panose="020B0604020202020204" pitchFamily="34" charset="0"/>
              <a:buChar char="•"/>
            </a:pPr>
            <a:r>
              <a:rPr lang="en-IN" sz="1850" dirty="0">
                <a:solidFill>
                  <a:srgbClr val="0070C0"/>
                </a:solidFill>
                <a:latin typeface="Times New Roman" panose="02020603050405020304" pitchFamily="18" charset="0"/>
                <a:cs typeface="Times New Roman" panose="02020603050405020304" pitchFamily="18" charset="0"/>
              </a:rPr>
              <a:t>The college has also secured 12(b) status from UGC.</a:t>
            </a:r>
          </a:p>
        </p:txBody>
      </p:sp>
    </p:spTree>
    <p:extLst>
      <p:ext uri="{BB962C8B-B14F-4D97-AF65-F5344CB8AC3E}">
        <p14:creationId xmlns:p14="http://schemas.microsoft.com/office/powerpoint/2010/main" val="96459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4"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9" name="Rectangle 18"/>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pic>
        <p:nvPicPr>
          <p:cNvPr id="20" name="Picture 19"/>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22" name="Picture 21"/>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3" name="Picture 22"/>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4" name="Picture 23"/>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5" name="Rectangle 24"/>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6" name="Straight Connector 25"/>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userDrawn="1"/>
        </p:nvSpPr>
        <p:spPr>
          <a:xfrm>
            <a:off x="107504" y="332656"/>
            <a:ext cx="9036496" cy="784830"/>
          </a:xfrm>
          <a:prstGeom prst="rect">
            <a:avLst/>
          </a:prstGeom>
          <a:noFill/>
        </p:spPr>
        <p:txBody>
          <a:bodyPr wrap="square" rtlCol="0">
            <a:spAutoFit/>
          </a:bodyPr>
          <a:lstStyle/>
          <a:p>
            <a:pPr algn="ctr"/>
            <a:r>
              <a:rPr lang="en-IN" sz="4500" b="1" dirty="0">
                <a:solidFill>
                  <a:srgbClr val="002060"/>
                </a:solidFill>
              </a:rPr>
              <a:t>Computer Science and Engineering</a:t>
            </a:r>
          </a:p>
        </p:txBody>
      </p:sp>
    </p:spTree>
    <p:extLst>
      <p:ext uri="{BB962C8B-B14F-4D97-AF65-F5344CB8AC3E}">
        <p14:creationId xmlns:p14="http://schemas.microsoft.com/office/powerpoint/2010/main" val="57654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9" name="Rectangle 18"/>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pic>
        <p:nvPicPr>
          <p:cNvPr id="20" name="Picture 19"/>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22" name="Picture 21"/>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3" name="Picture 22"/>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4" name="Picture 23"/>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5" name="Rectangle 24"/>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6" name="Straight Connector 25"/>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userDrawn="1"/>
        </p:nvSpPr>
        <p:spPr>
          <a:xfrm>
            <a:off x="326480" y="332656"/>
            <a:ext cx="8568952" cy="830997"/>
          </a:xfrm>
          <a:prstGeom prst="rect">
            <a:avLst/>
          </a:prstGeom>
          <a:noFill/>
        </p:spPr>
        <p:txBody>
          <a:bodyPr wrap="square" rtlCol="0">
            <a:spAutoFit/>
          </a:bodyPr>
          <a:lstStyle/>
          <a:p>
            <a:pPr algn="ctr"/>
            <a:r>
              <a:rPr lang="en-IN" sz="4800" b="1" dirty="0">
                <a:solidFill>
                  <a:srgbClr val="002060"/>
                </a:solidFill>
              </a:rPr>
              <a:t>DEVELOPMENT</a:t>
            </a:r>
            <a:r>
              <a:rPr lang="en-IN" sz="4800" b="1" baseline="0" dirty="0">
                <a:solidFill>
                  <a:srgbClr val="002060"/>
                </a:solidFill>
              </a:rPr>
              <a:t> TEAM</a:t>
            </a:r>
            <a:endParaRPr lang="en-IN" sz="4800" b="1" dirty="0">
              <a:solidFill>
                <a:srgbClr val="002060"/>
              </a:solidFill>
            </a:endParaRPr>
          </a:p>
        </p:txBody>
      </p:sp>
    </p:spTree>
    <p:extLst>
      <p:ext uri="{BB962C8B-B14F-4D97-AF65-F5344CB8AC3E}">
        <p14:creationId xmlns:p14="http://schemas.microsoft.com/office/powerpoint/2010/main" val="1903696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48544"/>
            <a:ext cx="82296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19" name="Picture 18"/>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2" name="Rectangle 21"/>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3" name="Straight Connector 22"/>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3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19" name="Picture 18"/>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2" name="Rectangle 21"/>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3" name="Straight Connector 22"/>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73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143000"/>
          </a:xfrm>
        </p:spPr>
        <p:txBody>
          <a:bodyPr/>
          <a:lstStyle/>
          <a:p>
            <a:r>
              <a:rPr lang="en-US" dirty="0"/>
              <a:t>Click to edit Master title style</a:t>
            </a:r>
            <a:endParaRPr lang="en-IN" dirty="0"/>
          </a:p>
        </p:txBody>
      </p:sp>
      <p:sp>
        <p:nvSpPr>
          <p:cNvPr id="12"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4" name="Picture 13"/>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15" name="Picture 14"/>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6" name="Picture 15"/>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17" name="Picture 16"/>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8" name="Rectangle 17"/>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19" name="Straight Connector 18"/>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9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3"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5" name="Picture 14"/>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16" name="Picture 15"/>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17" name="Picture 16"/>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18" name="Picture 17"/>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19" name="Rectangle 18"/>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0" name="Straight Connector 19"/>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964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1559" y="620688"/>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20508" y="6632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160" y="177838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Rounded Rectangle 10"/>
          <p:cNvSpPr/>
          <p:nvPr userDrawn="1"/>
        </p:nvSpPr>
        <p:spPr>
          <a:xfrm>
            <a:off x="107504" y="116632"/>
            <a:ext cx="8928992" cy="6624736"/>
          </a:xfrm>
          <a:custGeom>
            <a:avLst/>
            <a:gdLst>
              <a:gd name="connsiteX0" fmla="*/ 0 w 8352928"/>
              <a:gd name="connsiteY0" fmla="*/ 876115 h 5256584"/>
              <a:gd name="connsiteX1" fmla="*/ 876115 w 8352928"/>
              <a:gd name="connsiteY1" fmla="*/ 0 h 5256584"/>
              <a:gd name="connsiteX2" fmla="*/ 7476813 w 8352928"/>
              <a:gd name="connsiteY2" fmla="*/ 0 h 5256584"/>
              <a:gd name="connsiteX3" fmla="*/ 8352928 w 8352928"/>
              <a:gd name="connsiteY3" fmla="*/ 876115 h 5256584"/>
              <a:gd name="connsiteX4" fmla="*/ 8352928 w 8352928"/>
              <a:gd name="connsiteY4" fmla="*/ 4380469 h 5256584"/>
              <a:gd name="connsiteX5" fmla="*/ 7476813 w 8352928"/>
              <a:gd name="connsiteY5" fmla="*/ 5256584 h 5256584"/>
              <a:gd name="connsiteX6" fmla="*/ 876115 w 8352928"/>
              <a:gd name="connsiteY6" fmla="*/ 5256584 h 5256584"/>
              <a:gd name="connsiteX7" fmla="*/ 0 w 8352928"/>
              <a:gd name="connsiteY7" fmla="*/ 4380469 h 5256584"/>
              <a:gd name="connsiteX8" fmla="*/ 0 w 8352928"/>
              <a:gd name="connsiteY8" fmla="*/ 876115 h 5256584"/>
              <a:gd name="connsiteX0" fmla="*/ 0 w 8352928"/>
              <a:gd name="connsiteY0" fmla="*/ 876115 h 5269837"/>
              <a:gd name="connsiteX1" fmla="*/ 876115 w 8352928"/>
              <a:gd name="connsiteY1" fmla="*/ 0 h 5269837"/>
              <a:gd name="connsiteX2" fmla="*/ 7476813 w 8352928"/>
              <a:gd name="connsiteY2" fmla="*/ 0 h 5269837"/>
              <a:gd name="connsiteX3" fmla="*/ 8352928 w 8352928"/>
              <a:gd name="connsiteY3" fmla="*/ 876115 h 5269837"/>
              <a:gd name="connsiteX4" fmla="*/ 8352928 w 8352928"/>
              <a:gd name="connsiteY4" fmla="*/ 4380469 h 5269837"/>
              <a:gd name="connsiteX5" fmla="*/ 7476813 w 8352928"/>
              <a:gd name="connsiteY5" fmla="*/ 5256584 h 5269837"/>
              <a:gd name="connsiteX6" fmla="*/ 544810 w 8352928"/>
              <a:gd name="connsiteY6" fmla="*/ 5269837 h 5269837"/>
              <a:gd name="connsiteX7" fmla="*/ 0 w 8352928"/>
              <a:gd name="connsiteY7" fmla="*/ 4380469 h 5269837"/>
              <a:gd name="connsiteX8" fmla="*/ 0 w 8352928"/>
              <a:gd name="connsiteY8" fmla="*/ 876115 h 5269837"/>
              <a:gd name="connsiteX0" fmla="*/ 429 w 8353357"/>
              <a:gd name="connsiteY0" fmla="*/ 889367 h 5283089"/>
              <a:gd name="connsiteX1" fmla="*/ 452474 w 8353357"/>
              <a:gd name="connsiteY1" fmla="*/ 0 h 5283089"/>
              <a:gd name="connsiteX2" fmla="*/ 7477242 w 8353357"/>
              <a:gd name="connsiteY2" fmla="*/ 13252 h 5283089"/>
              <a:gd name="connsiteX3" fmla="*/ 8353357 w 8353357"/>
              <a:gd name="connsiteY3" fmla="*/ 889367 h 5283089"/>
              <a:gd name="connsiteX4" fmla="*/ 8353357 w 8353357"/>
              <a:gd name="connsiteY4" fmla="*/ 4393721 h 5283089"/>
              <a:gd name="connsiteX5" fmla="*/ 7477242 w 8353357"/>
              <a:gd name="connsiteY5" fmla="*/ 5269836 h 5283089"/>
              <a:gd name="connsiteX6" fmla="*/ 545239 w 8353357"/>
              <a:gd name="connsiteY6" fmla="*/ 5283089 h 5283089"/>
              <a:gd name="connsiteX7" fmla="*/ 429 w 8353357"/>
              <a:gd name="connsiteY7" fmla="*/ 4393721 h 5283089"/>
              <a:gd name="connsiteX8" fmla="*/ 429 w 8353357"/>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477242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29 w 8359074"/>
              <a:gd name="connsiteY0" fmla="*/ 889367 h 5283089"/>
              <a:gd name="connsiteX1" fmla="*/ 452474 w 8359074"/>
              <a:gd name="connsiteY1" fmla="*/ 0 h 5283089"/>
              <a:gd name="connsiteX2" fmla="*/ 7954321 w 8359074"/>
              <a:gd name="connsiteY2" fmla="*/ 26504 h 5283089"/>
              <a:gd name="connsiteX3" fmla="*/ 8353357 w 8359074"/>
              <a:gd name="connsiteY3" fmla="*/ 889367 h 5283089"/>
              <a:gd name="connsiteX4" fmla="*/ 8353357 w 8359074"/>
              <a:gd name="connsiteY4" fmla="*/ 4393721 h 5283089"/>
              <a:gd name="connsiteX5" fmla="*/ 7914564 w 8359074"/>
              <a:gd name="connsiteY5" fmla="*/ 5269836 h 5283089"/>
              <a:gd name="connsiteX6" fmla="*/ 545239 w 8359074"/>
              <a:gd name="connsiteY6" fmla="*/ 5283089 h 5283089"/>
              <a:gd name="connsiteX7" fmla="*/ 429 w 8359074"/>
              <a:gd name="connsiteY7" fmla="*/ 4393721 h 5283089"/>
              <a:gd name="connsiteX8" fmla="*/ 429 w 8359074"/>
              <a:gd name="connsiteY8" fmla="*/ 889367 h 5283089"/>
              <a:gd name="connsiteX0" fmla="*/ 4951 w 8363596"/>
              <a:gd name="connsiteY0" fmla="*/ 889367 h 5269836"/>
              <a:gd name="connsiteX1" fmla="*/ 456996 w 8363596"/>
              <a:gd name="connsiteY1" fmla="*/ 0 h 5269836"/>
              <a:gd name="connsiteX2" fmla="*/ 7958843 w 8363596"/>
              <a:gd name="connsiteY2" fmla="*/ 26504 h 5269836"/>
              <a:gd name="connsiteX3" fmla="*/ 8357879 w 8363596"/>
              <a:gd name="connsiteY3" fmla="*/ 889367 h 5269836"/>
              <a:gd name="connsiteX4" fmla="*/ 8357879 w 8363596"/>
              <a:gd name="connsiteY4" fmla="*/ 4393721 h 5269836"/>
              <a:gd name="connsiteX5" fmla="*/ 7919086 w 8363596"/>
              <a:gd name="connsiteY5" fmla="*/ 5269836 h 5269836"/>
              <a:gd name="connsiteX6" fmla="*/ 408743 w 8363596"/>
              <a:gd name="connsiteY6" fmla="*/ 5258217 h 5269836"/>
              <a:gd name="connsiteX7" fmla="*/ 4951 w 8363596"/>
              <a:gd name="connsiteY7" fmla="*/ 4393721 h 5269836"/>
              <a:gd name="connsiteX8" fmla="*/ 4951 w 8363596"/>
              <a:gd name="connsiteY8" fmla="*/ 889367 h 526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3596" h="5269836">
                <a:moveTo>
                  <a:pt x="4951" y="889367"/>
                </a:moveTo>
                <a:cubicBezTo>
                  <a:pt x="4951" y="405502"/>
                  <a:pt x="-26869" y="0"/>
                  <a:pt x="456996" y="0"/>
                </a:cubicBezTo>
                <a:lnTo>
                  <a:pt x="7958843" y="26504"/>
                </a:lnTo>
                <a:cubicBezTo>
                  <a:pt x="8442708" y="26504"/>
                  <a:pt x="8357879" y="405502"/>
                  <a:pt x="8357879" y="889367"/>
                </a:cubicBezTo>
                <a:lnTo>
                  <a:pt x="8357879" y="4393721"/>
                </a:lnTo>
                <a:cubicBezTo>
                  <a:pt x="8357879" y="4877586"/>
                  <a:pt x="8402951" y="5269836"/>
                  <a:pt x="7919086" y="5269836"/>
                </a:cubicBezTo>
                <a:lnTo>
                  <a:pt x="408743" y="5258217"/>
                </a:lnTo>
                <a:cubicBezTo>
                  <a:pt x="-75122" y="5258217"/>
                  <a:pt x="4951" y="4877586"/>
                  <a:pt x="4951" y="4393721"/>
                </a:cubicBezTo>
                <a:lnTo>
                  <a:pt x="4951" y="88936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p:cNvPicPr/>
          <p:nvPr userDrawn="1"/>
        </p:nvPicPr>
        <p:blipFill rotWithShape="1">
          <a:blip r:embed="rId2"/>
          <a:srcRect l="34753" t="65456" r="54387" b="13181"/>
          <a:stretch/>
        </p:blipFill>
        <p:spPr bwMode="auto">
          <a:xfrm>
            <a:off x="2843808" y="5949280"/>
            <a:ext cx="621665" cy="687070"/>
          </a:xfrm>
          <a:prstGeom prst="rect">
            <a:avLst/>
          </a:prstGeom>
          <a:ln>
            <a:noFill/>
          </a:ln>
          <a:extLst>
            <a:ext uri="{53640926-AAD7-44D8-BBD7-CCE9431645EC}">
              <a14:shadowObscured xmlns:a14="http://schemas.microsoft.com/office/drawing/2010/main"/>
            </a:ext>
          </a:extLst>
        </p:spPr>
      </p:pic>
      <p:pic>
        <p:nvPicPr>
          <p:cNvPr id="19" name="Picture 18"/>
          <p:cNvPicPr/>
          <p:nvPr userDrawn="1"/>
        </p:nvPicPr>
        <p:blipFill rotWithShape="1">
          <a:blip r:embed="rId2"/>
          <a:srcRect l="34625" t="39773" r="53620" b="39545"/>
          <a:stretch/>
        </p:blipFill>
        <p:spPr bwMode="auto">
          <a:xfrm>
            <a:off x="3779912" y="5949280"/>
            <a:ext cx="672465" cy="665480"/>
          </a:xfrm>
          <a:prstGeom prst="rect">
            <a:avLst/>
          </a:prstGeom>
          <a:ln>
            <a:noFill/>
          </a:ln>
          <a:extLst>
            <a:ext uri="{53640926-AAD7-44D8-BBD7-CCE9431645EC}">
              <a14:shadowObscured xmlns:a14="http://schemas.microsoft.com/office/drawing/2010/main"/>
            </a:ext>
          </a:extLst>
        </p:spPr>
      </p:pic>
      <p:pic>
        <p:nvPicPr>
          <p:cNvPr id="20" name="Picture 19"/>
          <p:cNvPicPr/>
          <p:nvPr userDrawn="1"/>
        </p:nvPicPr>
        <p:blipFill rotWithShape="1">
          <a:blip r:embed="rId2"/>
          <a:srcRect l="12138" t="65227" r="73680" b="13409"/>
          <a:stretch/>
        </p:blipFill>
        <p:spPr bwMode="auto">
          <a:xfrm>
            <a:off x="4724896" y="5949280"/>
            <a:ext cx="634365" cy="570820"/>
          </a:xfrm>
          <a:prstGeom prst="rect">
            <a:avLst/>
          </a:prstGeom>
          <a:ln>
            <a:noFill/>
          </a:ln>
          <a:extLst>
            <a:ext uri="{53640926-AAD7-44D8-BBD7-CCE9431645EC}">
              <a14:shadowObscured xmlns:a14="http://schemas.microsoft.com/office/drawing/2010/main"/>
            </a:ext>
          </a:extLst>
        </p:spPr>
      </p:pic>
      <p:pic>
        <p:nvPicPr>
          <p:cNvPr id="21" name="Picture 20"/>
          <p:cNvPicPr/>
          <p:nvPr userDrawn="1"/>
        </p:nvPicPr>
        <p:blipFill rotWithShape="1">
          <a:blip r:embed="rId3"/>
          <a:srcRect l="54685" t="45454" r="32922" b="31137"/>
          <a:stretch/>
        </p:blipFill>
        <p:spPr bwMode="auto">
          <a:xfrm>
            <a:off x="5573502" y="5940256"/>
            <a:ext cx="565279" cy="657096"/>
          </a:xfrm>
          <a:prstGeom prst="rect">
            <a:avLst/>
          </a:prstGeom>
          <a:ln>
            <a:noFill/>
          </a:ln>
          <a:extLst>
            <a:ext uri="{53640926-AAD7-44D8-BBD7-CCE9431645EC}">
              <a14:shadowObscured xmlns:a14="http://schemas.microsoft.com/office/drawing/2010/main"/>
            </a:ext>
          </a:extLst>
        </p:spPr>
      </p:pic>
      <p:pic>
        <p:nvPicPr>
          <p:cNvPr id="22" name="Picture 21"/>
          <p:cNvPicPr/>
          <p:nvPr userDrawn="1"/>
        </p:nvPicPr>
        <p:blipFill rotWithShape="1">
          <a:blip r:embed="rId3"/>
          <a:srcRect l="11499" t="48864" r="72785" b="34546"/>
          <a:stretch/>
        </p:blipFill>
        <p:spPr bwMode="auto">
          <a:xfrm>
            <a:off x="6660232" y="5949280"/>
            <a:ext cx="899160" cy="594010"/>
          </a:xfrm>
          <a:prstGeom prst="rect">
            <a:avLst/>
          </a:prstGeom>
          <a:ln>
            <a:noFill/>
          </a:ln>
          <a:extLst>
            <a:ext uri="{53640926-AAD7-44D8-BBD7-CCE9431645EC}">
              <a14:shadowObscured xmlns:a14="http://schemas.microsoft.com/office/drawing/2010/main"/>
            </a:ext>
          </a:extLst>
        </p:spPr>
      </p:pic>
      <p:sp>
        <p:nvSpPr>
          <p:cNvPr id="23" name="Rectangle 22"/>
          <p:cNvSpPr/>
          <p:nvPr userDrawn="1"/>
        </p:nvSpPr>
        <p:spPr>
          <a:xfrm>
            <a:off x="1331640" y="5966130"/>
            <a:ext cx="1368152" cy="55921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b="1" dirty="0">
                <a:solidFill>
                  <a:schemeClr val="tx1"/>
                </a:solidFill>
              </a:rPr>
              <a:t>Department</a:t>
            </a:r>
            <a:r>
              <a:rPr lang="en-IN" b="1" baseline="0" dirty="0">
                <a:solidFill>
                  <a:schemeClr val="tx1"/>
                </a:solidFill>
              </a:rPr>
              <a:t> of CSE</a:t>
            </a:r>
            <a:endParaRPr lang="en-IN" b="1" dirty="0">
              <a:solidFill>
                <a:schemeClr val="tx1"/>
              </a:solidFill>
            </a:endParaRPr>
          </a:p>
        </p:txBody>
      </p:sp>
      <p:cxnSp>
        <p:nvCxnSpPr>
          <p:cNvPr id="24" name="Straight Connector 23"/>
          <p:cNvCxnSpPr/>
          <p:nvPr userDrawn="1"/>
        </p:nvCxnSpPr>
        <p:spPr>
          <a:xfrm>
            <a:off x="107504" y="5939566"/>
            <a:ext cx="89289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1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AE6">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1EB60B-ED58-4A11-9102-E27A5F85883E}" type="slidenum">
              <a:rPr lang="en-IN" smtClean="0"/>
              <a:t>‹#›</a:t>
            </a:fld>
            <a:endParaRPr lang="en-IN"/>
          </a:p>
        </p:txBody>
      </p:sp>
    </p:spTree>
    <p:extLst>
      <p:ext uri="{BB962C8B-B14F-4D97-AF65-F5344CB8AC3E}">
        <p14:creationId xmlns:p14="http://schemas.microsoft.com/office/powerpoint/2010/main" val="41389783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2" r:id="rId5"/>
    <p:sldLayoutId id="2147483653" r:id="rId6"/>
    <p:sldLayoutId id="2147483654" r:id="rId7"/>
    <p:sldLayoutId id="2147483655" r:id="rId8"/>
    <p:sldLayoutId id="2147483656" r:id="rId9"/>
    <p:sldLayoutId id="2147483657" r:id="rId10"/>
    <p:sldLayoutId id="2147483662"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slide" Target="slide21.xml"/><Relationship Id="rId2" Type="http://schemas.openxmlformats.org/officeDocument/2006/relationships/slide" Target="slide16.xml"/><Relationship Id="rId1" Type="http://schemas.openxmlformats.org/officeDocument/2006/relationships/slideLayout" Target="../slideLayouts/slideLayout7.xml"/><Relationship Id="rId6" Type="http://schemas.openxmlformats.org/officeDocument/2006/relationships/slide" Target="slide18.xml"/><Relationship Id="rId11" Type="http://schemas.openxmlformats.org/officeDocument/2006/relationships/image" Target="../media/image24.jpeg"/><Relationship Id="rId5" Type="http://schemas.openxmlformats.org/officeDocument/2006/relationships/image" Target="../media/image21.png"/><Relationship Id="rId10" Type="http://schemas.openxmlformats.org/officeDocument/2006/relationships/slide" Target="slide20.xml"/><Relationship Id="rId4" Type="http://schemas.openxmlformats.org/officeDocument/2006/relationships/slide" Target="slide17.xml"/><Relationship Id="rId9" Type="http://schemas.openxmlformats.org/officeDocument/2006/relationships/image" Target="../media/image23.png"/><Relationship Id="rId14" Type="http://schemas.openxmlformats.org/officeDocument/2006/relationships/image" Target="../media/image6.jpg"/></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 </a:t>
            </a:r>
            <a:endParaRPr lang="en-IN" dirty="0"/>
          </a:p>
        </p:txBody>
      </p:sp>
      <p:sp>
        <p:nvSpPr>
          <p:cNvPr id="3" name="Subtitle 2"/>
          <p:cNvSpPr>
            <a:spLocks noGrp="1"/>
          </p:cNvSpPr>
          <p:nvPr>
            <p:ph type="subTitle" idx="1"/>
          </p:nvPr>
        </p:nvSpPr>
        <p:spPr>
          <a:xfrm>
            <a:off x="395536" y="2204864"/>
            <a:ext cx="8424936" cy="3240360"/>
          </a:xfrm>
          <a:solidFill>
            <a:schemeClr val="lt1">
              <a:alpha val="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a:lstStyle/>
          <a:p>
            <a:pPr>
              <a:spcBef>
                <a:spcPts val="0"/>
              </a:spcBef>
            </a:pPr>
            <a:r>
              <a:rPr lang="en-IN" sz="4400" b="1" dirty="0">
                <a:solidFill>
                  <a:srgbClr val="002060"/>
                </a:solidFill>
                <a:latin typeface="Times New Roman" panose="02020603050405020304" pitchFamily="18" charset="0"/>
                <a:cs typeface="Times New Roman" panose="02020603050405020304" pitchFamily="18" charset="0"/>
              </a:rPr>
              <a:t>Rajalakshmi Engineering College</a:t>
            </a:r>
          </a:p>
          <a:p>
            <a:pPr>
              <a:spcBef>
                <a:spcPts val="0"/>
              </a:spcBef>
            </a:pPr>
            <a:r>
              <a:rPr lang="en-IN" sz="2800" b="1" dirty="0">
                <a:solidFill>
                  <a:schemeClr val="tx1"/>
                </a:solidFill>
              </a:rPr>
              <a:t>An Autonomous Institution</a:t>
            </a:r>
          </a:p>
          <a:p>
            <a:pPr>
              <a:spcBef>
                <a:spcPts val="0"/>
              </a:spcBef>
            </a:pPr>
            <a:r>
              <a:rPr lang="en-IN" sz="2400" b="1" dirty="0">
                <a:solidFill>
                  <a:schemeClr val="tx1"/>
                </a:solidFill>
              </a:rPr>
              <a:t>Chennai-602105</a:t>
            </a:r>
          </a:p>
        </p:txBody>
      </p:sp>
    </p:spTree>
    <p:extLst>
      <p:ext uri="{BB962C8B-B14F-4D97-AF65-F5344CB8AC3E}">
        <p14:creationId xmlns:p14="http://schemas.microsoft.com/office/powerpoint/2010/main" val="2165769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77F6-1714-660F-5F60-27F7BB88852F}"/>
              </a:ext>
            </a:extLst>
          </p:cNvPr>
          <p:cNvSpPr txBox="1">
            <a:spLocks/>
          </p:cNvSpPr>
          <p:nvPr/>
        </p:nvSpPr>
        <p:spPr>
          <a:xfrm>
            <a:off x="1619672" y="548680"/>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TEXT BOOK 1</a:t>
            </a:r>
          </a:p>
        </p:txBody>
      </p:sp>
      <p:grpSp>
        <p:nvGrpSpPr>
          <p:cNvPr id="3" name="Group 4">
            <a:extLst>
              <a:ext uri="{FF2B5EF4-FFF2-40B4-BE49-F238E27FC236}">
                <a16:creationId xmlns:a16="http://schemas.microsoft.com/office/drawing/2014/main" id="{E1403DD4-C088-E807-DDC9-842AA17C5B0F}"/>
              </a:ext>
            </a:extLst>
          </p:cNvPr>
          <p:cNvGrpSpPr>
            <a:grpSpLocks/>
          </p:cNvGrpSpPr>
          <p:nvPr/>
        </p:nvGrpSpPr>
        <p:grpSpPr bwMode="auto">
          <a:xfrm>
            <a:off x="107505" y="116632"/>
            <a:ext cx="1368151" cy="5864007"/>
            <a:chOff x="0" y="-22667"/>
            <a:chExt cx="12311743" cy="6903334"/>
          </a:xfrm>
        </p:grpSpPr>
        <p:sp>
          <p:nvSpPr>
            <p:cNvPr id="5" name="Rectangle 4">
              <a:extLst>
                <a:ext uri="{FF2B5EF4-FFF2-40B4-BE49-F238E27FC236}">
                  <a16:creationId xmlns:a16="http://schemas.microsoft.com/office/drawing/2014/main" id="{CC1EBEA7-35FB-DF70-F007-F4B595D816D1}"/>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6" name="Picture 5" descr="A picture containing text, laser">
              <a:extLst>
                <a:ext uri="{FF2B5EF4-FFF2-40B4-BE49-F238E27FC236}">
                  <a16:creationId xmlns:a16="http://schemas.microsoft.com/office/drawing/2014/main" id="{8B2B348F-30D4-E882-2BB2-E98C2844AA97}"/>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4" name="Title 1">
            <a:extLst>
              <a:ext uri="{FF2B5EF4-FFF2-40B4-BE49-F238E27FC236}">
                <a16:creationId xmlns:a16="http://schemas.microsoft.com/office/drawing/2014/main" id="{6DEE6351-185F-3363-9C17-C3327E3E628F}"/>
              </a:ext>
            </a:extLst>
          </p:cNvPr>
          <p:cNvSpPr>
            <a:spLocks noGrp="1"/>
          </p:cNvSpPr>
          <p:nvPr>
            <p:ph type="title"/>
          </p:nvPr>
        </p:nvSpPr>
        <p:spPr>
          <a:xfrm>
            <a:off x="1593533" y="1196752"/>
            <a:ext cx="6840761" cy="1171600"/>
          </a:xfrm>
        </p:spPr>
        <p:txBody>
          <a:bodyPr>
            <a:noAutofit/>
          </a:bodyPr>
          <a:lstStyle/>
          <a:p>
            <a:pPr algn="ctr"/>
            <a:r>
              <a:rPr lang="en-US" altLang="en-US" sz="2000" dirty="0">
                <a:latin typeface="Garamond" panose="02020404030301010803" pitchFamily="18" charset="0"/>
                <a:cs typeface="Times New Roman" panose="02020603050405020304" pitchFamily="18" charset="0"/>
              </a:rPr>
              <a:t>Ellis Horowitz, Shani, Sanguthevar Rajasekaran, "Computer Algorithms" Universities Press</a:t>
            </a:r>
            <a:r>
              <a:rPr lang="en-US" altLang="en-US" sz="2000" b="1" dirty="0">
                <a:solidFill>
                  <a:srgbClr val="C00000"/>
                </a:solidFill>
                <a:latin typeface="Garamond" panose="02020404030301010803" pitchFamily="18" charset="0"/>
                <a:cs typeface="Times New Roman" panose="02020603050405020304" pitchFamily="18" charset="0"/>
              </a:rPr>
              <a:t>, Second Edition </a:t>
            </a:r>
            <a:r>
              <a:rPr lang="en-US" altLang="en-US" sz="2000" dirty="0">
                <a:latin typeface="Garamond" panose="02020404030301010803" pitchFamily="18" charset="0"/>
                <a:cs typeface="Times New Roman" panose="02020603050405020304" pitchFamily="18" charset="0"/>
              </a:rPr>
              <a:t>2008.</a:t>
            </a:r>
            <a:br>
              <a:rPr lang="en-US" altLang="en-US" sz="2800" dirty="0">
                <a:latin typeface="Garamond" panose="02020404030301010803" pitchFamily="18" charset="0"/>
                <a:cs typeface="Times New Roman" panose="02020603050405020304" pitchFamily="18" charset="0"/>
              </a:rPr>
            </a:br>
            <a:endParaRPr lang="en-US" sz="2800" dirty="0">
              <a:latin typeface="Garamond" panose="02020404030301010803" pitchFamily="18" charset="0"/>
              <a:cs typeface="Times New Roman" panose="02020603050405020304" pitchFamily="18" charset="0"/>
            </a:endParaRPr>
          </a:p>
        </p:txBody>
      </p:sp>
      <p:pic>
        <p:nvPicPr>
          <p:cNvPr id="7" name="Content Placeholder 3">
            <a:extLst>
              <a:ext uri="{FF2B5EF4-FFF2-40B4-BE49-F238E27FC236}">
                <a16:creationId xmlns:a16="http://schemas.microsoft.com/office/drawing/2014/main" id="{AD33147A-BD5F-C47F-B9CA-A1086E325B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923928" y="2204864"/>
            <a:ext cx="2539030" cy="330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060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8D63-7A88-C0A0-6A92-E0EF6FD8026F}"/>
              </a:ext>
            </a:extLst>
          </p:cNvPr>
          <p:cNvSpPr>
            <a:spLocks noGrp="1"/>
          </p:cNvSpPr>
          <p:nvPr>
            <p:ph type="title"/>
          </p:nvPr>
        </p:nvSpPr>
        <p:spPr/>
        <p:txBody>
          <a:bodyPr>
            <a:normAutofit/>
          </a:bodyPr>
          <a:lstStyle/>
          <a:p>
            <a:r>
              <a:rPr lang="en-US" b="1" dirty="0">
                <a:solidFill>
                  <a:srgbClr val="002060"/>
                </a:solidFill>
                <a:latin typeface="Garamond" panose="02020404030301010803" pitchFamily="18" charset="0"/>
              </a:rPr>
              <a:t>COURSE-WHAT-YOU LEARN</a:t>
            </a:r>
            <a:endParaRPr lang="en-IN" b="1" dirty="0">
              <a:solidFill>
                <a:srgbClr val="002060"/>
              </a:solidFill>
              <a:latin typeface="Garamond" panose="02020404030301010803" pitchFamily="18" charset="0"/>
            </a:endParaRPr>
          </a:p>
        </p:txBody>
      </p:sp>
      <p:sp>
        <p:nvSpPr>
          <p:cNvPr id="4" name="Content Placeholder 2">
            <a:extLst>
              <a:ext uri="{FF2B5EF4-FFF2-40B4-BE49-F238E27FC236}">
                <a16:creationId xmlns:a16="http://schemas.microsoft.com/office/drawing/2014/main" id="{7D6738B9-0785-5D76-6EBA-CBBBA4D3FE00}"/>
              </a:ext>
            </a:extLst>
          </p:cNvPr>
          <p:cNvSpPr txBox="1">
            <a:spLocks/>
          </p:cNvSpPr>
          <p:nvPr/>
        </p:nvSpPr>
        <p:spPr>
          <a:xfrm>
            <a:off x="6087494" y="1844009"/>
            <a:ext cx="2191954" cy="525723"/>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vert="horz" lIns="68580" tIns="34290" rIns="68580" bIns="3429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lgn="ctr">
              <a:buNone/>
            </a:pPr>
            <a:r>
              <a:rPr lang="en-US" sz="3200" b="1" dirty="0">
                <a:solidFill>
                  <a:srgbClr val="002060"/>
                </a:solidFill>
                <a:latin typeface="Garamond" panose="02020404030301010803" pitchFamily="18" charset="0"/>
              </a:rPr>
              <a:t>DESIGN</a:t>
            </a:r>
          </a:p>
        </p:txBody>
      </p:sp>
      <p:sp>
        <p:nvSpPr>
          <p:cNvPr id="5" name="AutoShape 2" descr="Wait… What Does That Mean?? – The Daily Chomp">
            <a:extLst>
              <a:ext uri="{FF2B5EF4-FFF2-40B4-BE49-F238E27FC236}">
                <a16:creationId xmlns:a16="http://schemas.microsoft.com/office/drawing/2014/main" id="{494ACA50-EE09-4B40-1E4B-16D9894C25FC}"/>
              </a:ext>
            </a:extLst>
          </p:cNvPr>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000" b="1">
              <a:latin typeface="Garamond" panose="02020404030301010803" pitchFamily="18" charset="0"/>
            </a:endParaRPr>
          </a:p>
        </p:txBody>
      </p:sp>
      <p:pic>
        <p:nvPicPr>
          <p:cNvPr id="6" name="Picture 5">
            <a:extLst>
              <a:ext uri="{FF2B5EF4-FFF2-40B4-BE49-F238E27FC236}">
                <a16:creationId xmlns:a16="http://schemas.microsoft.com/office/drawing/2014/main" id="{831BDFA3-6080-302D-9BD5-89B9CEB7C004}"/>
              </a:ext>
            </a:extLst>
          </p:cNvPr>
          <p:cNvPicPr>
            <a:picLocks noChangeAspect="1"/>
          </p:cNvPicPr>
          <p:nvPr/>
        </p:nvPicPr>
        <p:blipFill>
          <a:blip r:embed="rId2"/>
          <a:stretch>
            <a:fillRect/>
          </a:stretch>
        </p:blipFill>
        <p:spPr>
          <a:xfrm>
            <a:off x="3852375" y="2437909"/>
            <a:ext cx="1607344" cy="1607344"/>
          </a:xfrm>
          <a:prstGeom prst="rect">
            <a:avLst/>
          </a:prstGeom>
        </p:spPr>
      </p:pic>
      <p:sp>
        <p:nvSpPr>
          <p:cNvPr id="7" name="AutoShape 4" descr="good - Liberal Dictionary">
            <a:extLst>
              <a:ext uri="{FF2B5EF4-FFF2-40B4-BE49-F238E27FC236}">
                <a16:creationId xmlns:a16="http://schemas.microsoft.com/office/drawing/2014/main" id="{E275F972-1464-DBC6-EB99-8310D81F0372}"/>
              </a:ext>
            </a:extLst>
          </p:cNvPr>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000" b="1">
              <a:latin typeface="Garamond" panose="02020404030301010803" pitchFamily="18" charset="0"/>
            </a:endParaRPr>
          </a:p>
        </p:txBody>
      </p:sp>
      <p:sp>
        <p:nvSpPr>
          <p:cNvPr id="8" name="AutoShape 6" descr="Good PNG Transparent | PNG Mart">
            <a:extLst>
              <a:ext uri="{FF2B5EF4-FFF2-40B4-BE49-F238E27FC236}">
                <a16:creationId xmlns:a16="http://schemas.microsoft.com/office/drawing/2014/main" id="{B5FAE2E5-BA67-B2CE-7D4A-A38F975FB354}"/>
              </a:ext>
            </a:extLst>
          </p:cNvPr>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000" b="1">
              <a:latin typeface="Garamond" panose="02020404030301010803" pitchFamily="18" charset="0"/>
            </a:endParaRPr>
          </a:p>
        </p:txBody>
      </p:sp>
      <p:pic>
        <p:nvPicPr>
          <p:cNvPr id="9" name="Picture 8">
            <a:extLst>
              <a:ext uri="{FF2B5EF4-FFF2-40B4-BE49-F238E27FC236}">
                <a16:creationId xmlns:a16="http://schemas.microsoft.com/office/drawing/2014/main" id="{425417E8-198F-A02F-CBC6-5D47D3A109DE}"/>
              </a:ext>
            </a:extLst>
          </p:cNvPr>
          <p:cNvPicPr>
            <a:picLocks noChangeAspect="1"/>
          </p:cNvPicPr>
          <p:nvPr/>
        </p:nvPicPr>
        <p:blipFill>
          <a:blip r:embed="rId3"/>
          <a:stretch>
            <a:fillRect/>
          </a:stretch>
        </p:blipFill>
        <p:spPr>
          <a:xfrm>
            <a:off x="3539258" y="4517585"/>
            <a:ext cx="843946" cy="911669"/>
          </a:xfrm>
          <a:prstGeom prst="rect">
            <a:avLst/>
          </a:prstGeom>
        </p:spPr>
      </p:pic>
      <p:pic>
        <p:nvPicPr>
          <p:cNvPr id="10" name="Picture 9">
            <a:extLst>
              <a:ext uri="{FF2B5EF4-FFF2-40B4-BE49-F238E27FC236}">
                <a16:creationId xmlns:a16="http://schemas.microsoft.com/office/drawing/2014/main" id="{2745E3DE-5B07-8F8F-9A3C-E41139ECB19B}"/>
              </a:ext>
            </a:extLst>
          </p:cNvPr>
          <p:cNvPicPr>
            <a:picLocks noChangeAspect="1"/>
          </p:cNvPicPr>
          <p:nvPr/>
        </p:nvPicPr>
        <p:blipFill>
          <a:blip r:embed="rId4"/>
          <a:stretch>
            <a:fillRect/>
          </a:stretch>
        </p:blipFill>
        <p:spPr>
          <a:xfrm>
            <a:off x="4882580" y="4547168"/>
            <a:ext cx="726526" cy="875951"/>
          </a:xfrm>
          <a:prstGeom prst="rect">
            <a:avLst/>
          </a:prstGeom>
        </p:spPr>
      </p:pic>
      <p:sp>
        <p:nvSpPr>
          <p:cNvPr id="11" name="AutoShape 8" descr="How Exactly Does GrowthMax Plus® Make You Grow Taller?">
            <a:extLst>
              <a:ext uri="{FF2B5EF4-FFF2-40B4-BE49-F238E27FC236}">
                <a16:creationId xmlns:a16="http://schemas.microsoft.com/office/drawing/2014/main" id="{62E0BB60-4764-75E3-66C9-13D1008F3EE6}"/>
              </a:ext>
            </a:extLst>
          </p:cNvPr>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000" b="1">
              <a:latin typeface="Garamond" panose="02020404030301010803" pitchFamily="18" charset="0"/>
            </a:endParaRPr>
          </a:p>
        </p:txBody>
      </p:sp>
      <p:sp>
        <p:nvSpPr>
          <p:cNvPr id="12" name="AutoShape 10" descr="Never answer another 'how?' question again!">
            <a:extLst>
              <a:ext uri="{FF2B5EF4-FFF2-40B4-BE49-F238E27FC236}">
                <a16:creationId xmlns:a16="http://schemas.microsoft.com/office/drawing/2014/main" id="{2DBFECE3-915F-B76E-C435-13A4BA355B16}"/>
              </a:ext>
            </a:extLst>
          </p:cNvPr>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2000" b="1">
              <a:latin typeface="Garamond" panose="02020404030301010803" pitchFamily="18" charset="0"/>
            </a:endParaRPr>
          </a:p>
        </p:txBody>
      </p:sp>
      <p:sp>
        <p:nvSpPr>
          <p:cNvPr id="13" name="TextBox 12">
            <a:extLst>
              <a:ext uri="{FF2B5EF4-FFF2-40B4-BE49-F238E27FC236}">
                <a16:creationId xmlns:a16="http://schemas.microsoft.com/office/drawing/2014/main" id="{69F0E912-44D9-7D0C-80BA-962AA67E838C}"/>
              </a:ext>
            </a:extLst>
          </p:cNvPr>
          <p:cNvSpPr txBox="1"/>
          <p:nvPr/>
        </p:nvSpPr>
        <p:spPr>
          <a:xfrm>
            <a:off x="802482" y="2940741"/>
            <a:ext cx="1825302" cy="379912"/>
          </a:xfrm>
          <a:prstGeom prst="wedgeRectCallout">
            <a:avLst>
              <a:gd name="adj1" fmla="val -33000"/>
              <a:gd name="adj2" fmla="val 75000"/>
            </a:avLst>
          </a:prstGeom>
          <a:solidFill>
            <a:schemeClr val="accent1"/>
          </a:solidFill>
          <a:ln w="25400" cap="flat">
            <a:solidFill>
              <a:srgbClr val="BFBFBF"/>
            </a:solidFill>
            <a:prstDash val="solid"/>
            <a:round/>
          </a:ln>
          <a:effectLst>
            <a:outerShdw blurRad="50800" dist="95250" dir="2700000">
              <a:srgbClr val="3F3F3F">
                <a:alpha val="39999"/>
              </a:srgbClr>
            </a:outerShdw>
          </a:effectLst>
        </p:spPr>
        <p:txBody>
          <a:bodyPr vert="horz" wrap="square" lIns="71438" tIns="35719" rIns="71438" bIns="35719" rtlCol="0" anchor="ctr">
            <a:spAutoFit/>
          </a:bodyPr>
          <a:lstStyle/>
          <a:p>
            <a:pPr algn="ctr">
              <a:defRPr lang="en-US" sz="1300" dirty="0"/>
            </a:pPr>
            <a:r>
              <a:rPr lang="en-US" sz="2000" b="1" dirty="0">
                <a:solidFill>
                  <a:srgbClr val="000000"/>
                </a:solidFill>
                <a:latin typeface="Garamond" panose="02020404030301010803" pitchFamily="18" charset="0"/>
              </a:rPr>
              <a:t>HOW?</a:t>
            </a:r>
          </a:p>
        </p:txBody>
      </p:sp>
      <p:sp>
        <p:nvSpPr>
          <p:cNvPr id="14" name="TextBox 13">
            <a:extLst>
              <a:ext uri="{FF2B5EF4-FFF2-40B4-BE49-F238E27FC236}">
                <a16:creationId xmlns:a16="http://schemas.microsoft.com/office/drawing/2014/main" id="{06145FBA-BE1E-A2C5-F036-6EA38573B81C}"/>
              </a:ext>
            </a:extLst>
          </p:cNvPr>
          <p:cNvSpPr txBox="1"/>
          <p:nvPr/>
        </p:nvSpPr>
        <p:spPr>
          <a:xfrm>
            <a:off x="802480" y="3850647"/>
            <a:ext cx="1979159" cy="379912"/>
          </a:xfrm>
          <a:prstGeom prst="wedgeRectCallout">
            <a:avLst>
              <a:gd name="adj1" fmla="val -33000"/>
              <a:gd name="adj2" fmla="val 75000"/>
            </a:avLst>
          </a:prstGeom>
          <a:solidFill>
            <a:srgbClr val="00B0F0"/>
          </a:solidFill>
          <a:ln w="25400" cap="flat">
            <a:solidFill>
              <a:srgbClr val="BFBFBF"/>
            </a:solidFill>
            <a:prstDash val="solid"/>
            <a:round/>
          </a:ln>
          <a:effectLst>
            <a:outerShdw blurRad="50800" dist="95250" dir="2700000">
              <a:srgbClr val="3F3F3F">
                <a:alpha val="39999"/>
              </a:srgbClr>
            </a:outerShdw>
          </a:effectLst>
        </p:spPr>
        <p:txBody>
          <a:bodyPr vert="horz" wrap="square" lIns="71438" tIns="35719" rIns="71438" bIns="35719" rtlCol="0" anchor="ctr">
            <a:spAutoFit/>
          </a:bodyPr>
          <a:lstStyle/>
          <a:p>
            <a:pPr algn="ctr">
              <a:defRPr lang="en-US" sz="1300" dirty="0"/>
            </a:pPr>
            <a:r>
              <a:rPr lang="en-US" sz="2000" b="1" dirty="0">
                <a:solidFill>
                  <a:srgbClr val="000000"/>
                </a:solidFill>
                <a:latin typeface="Garamond" panose="02020404030301010803" pitchFamily="18" charset="0"/>
              </a:rPr>
              <a:t>EFFECIENCY</a:t>
            </a:r>
          </a:p>
        </p:txBody>
      </p:sp>
      <p:sp>
        <p:nvSpPr>
          <p:cNvPr id="15" name="TextBox 14">
            <a:extLst>
              <a:ext uri="{FF2B5EF4-FFF2-40B4-BE49-F238E27FC236}">
                <a16:creationId xmlns:a16="http://schemas.microsoft.com/office/drawing/2014/main" id="{E4EC4632-ABCD-801A-8F6B-228AA94847E1}"/>
              </a:ext>
            </a:extLst>
          </p:cNvPr>
          <p:cNvSpPr txBox="1"/>
          <p:nvPr/>
        </p:nvSpPr>
        <p:spPr>
          <a:xfrm>
            <a:off x="6824383" y="2929716"/>
            <a:ext cx="1371599" cy="379912"/>
          </a:xfrm>
          <a:prstGeom prst="wedgeRectCallout">
            <a:avLst>
              <a:gd name="adj1" fmla="val -33000"/>
              <a:gd name="adj2" fmla="val 75000"/>
            </a:avLst>
          </a:prstGeom>
          <a:solidFill>
            <a:schemeClr val="accent1"/>
          </a:solidFill>
          <a:ln w="25400" cap="flat">
            <a:solidFill>
              <a:srgbClr val="BFBFBF"/>
            </a:solidFill>
            <a:prstDash val="solid"/>
            <a:round/>
          </a:ln>
          <a:effectLst>
            <a:outerShdw blurRad="50800" dist="95250" dir="2700000">
              <a:srgbClr val="3F3F3F">
                <a:alpha val="39999"/>
              </a:srgbClr>
            </a:outerShdw>
          </a:effectLst>
        </p:spPr>
        <p:txBody>
          <a:bodyPr vert="horz" wrap="square" lIns="71438" tIns="35719" rIns="71438" bIns="35719" rtlCol="0" anchor="ctr">
            <a:spAutoFit/>
          </a:bodyPr>
          <a:lstStyle/>
          <a:p>
            <a:pPr algn="ctr">
              <a:defRPr lang="en-US" sz="1300" dirty="0"/>
            </a:pPr>
            <a:r>
              <a:rPr lang="en-US" sz="2000" b="1" dirty="0">
                <a:solidFill>
                  <a:srgbClr val="000000"/>
                </a:solidFill>
                <a:latin typeface="Garamond" panose="02020404030301010803" pitchFamily="18" charset="0"/>
              </a:rPr>
              <a:t>CREATE</a:t>
            </a:r>
          </a:p>
        </p:txBody>
      </p:sp>
      <p:sp>
        <p:nvSpPr>
          <p:cNvPr id="16" name="TextBox 15">
            <a:extLst>
              <a:ext uri="{FF2B5EF4-FFF2-40B4-BE49-F238E27FC236}">
                <a16:creationId xmlns:a16="http://schemas.microsoft.com/office/drawing/2014/main" id="{85B86568-4766-2303-C04E-D3C65F5613BF}"/>
              </a:ext>
            </a:extLst>
          </p:cNvPr>
          <p:cNvSpPr txBox="1"/>
          <p:nvPr/>
        </p:nvSpPr>
        <p:spPr>
          <a:xfrm>
            <a:off x="6530454" y="4713747"/>
            <a:ext cx="1747503" cy="379912"/>
          </a:xfrm>
          <a:prstGeom prst="wedgeRectCallout">
            <a:avLst>
              <a:gd name="adj1" fmla="val -33000"/>
              <a:gd name="adj2" fmla="val 75000"/>
            </a:avLst>
          </a:prstGeom>
          <a:solidFill>
            <a:srgbClr val="FFC000"/>
          </a:solidFill>
          <a:ln w="25400" cap="flat">
            <a:solidFill>
              <a:srgbClr val="BFBFBF"/>
            </a:solidFill>
            <a:prstDash val="solid"/>
            <a:round/>
          </a:ln>
          <a:effectLst>
            <a:outerShdw blurRad="50800" dist="95250" dir="2700000">
              <a:srgbClr val="3F3F3F">
                <a:alpha val="39999"/>
              </a:srgbClr>
            </a:outerShdw>
          </a:effectLst>
        </p:spPr>
        <p:txBody>
          <a:bodyPr vert="horz" wrap="square" lIns="71438" tIns="35719" rIns="71438" bIns="35719" rtlCol="0" anchor="ctr">
            <a:spAutoFit/>
          </a:bodyPr>
          <a:lstStyle/>
          <a:p>
            <a:pPr algn="ctr">
              <a:defRPr lang="en-US" sz="1300" dirty="0"/>
            </a:pPr>
            <a:r>
              <a:rPr lang="en-US" sz="2000" b="1" dirty="0">
                <a:solidFill>
                  <a:srgbClr val="000000"/>
                </a:solidFill>
                <a:latin typeface="Garamond" panose="02020404030301010803" pitchFamily="18" charset="0"/>
              </a:rPr>
              <a:t>STRATEGIES</a:t>
            </a:r>
          </a:p>
        </p:txBody>
      </p:sp>
      <p:sp>
        <p:nvSpPr>
          <p:cNvPr id="17" name="TextBox 16">
            <a:extLst>
              <a:ext uri="{FF2B5EF4-FFF2-40B4-BE49-F238E27FC236}">
                <a16:creationId xmlns:a16="http://schemas.microsoft.com/office/drawing/2014/main" id="{EC3A7A6F-390F-543E-B13B-0D878A80E3BD}"/>
              </a:ext>
            </a:extLst>
          </p:cNvPr>
          <p:cNvSpPr txBox="1"/>
          <p:nvPr/>
        </p:nvSpPr>
        <p:spPr>
          <a:xfrm>
            <a:off x="802482" y="4733062"/>
            <a:ext cx="1681286" cy="379912"/>
          </a:xfrm>
          <a:prstGeom prst="wedgeRectCallout">
            <a:avLst>
              <a:gd name="adj1" fmla="val -33000"/>
              <a:gd name="adj2" fmla="val 75000"/>
            </a:avLst>
          </a:prstGeom>
          <a:solidFill>
            <a:srgbClr val="FFC000"/>
          </a:solidFill>
          <a:ln w="25400" cap="flat">
            <a:solidFill>
              <a:srgbClr val="BFBFBF"/>
            </a:solidFill>
            <a:prstDash val="solid"/>
            <a:round/>
          </a:ln>
          <a:effectLst>
            <a:outerShdw blurRad="50800" dist="95250" dir="2700000">
              <a:srgbClr val="3F3F3F">
                <a:alpha val="39999"/>
              </a:srgbClr>
            </a:outerShdw>
          </a:effectLst>
        </p:spPr>
        <p:txBody>
          <a:bodyPr vert="horz" wrap="square" lIns="71438" tIns="35719" rIns="71438" bIns="35719" rtlCol="0" anchor="ctr">
            <a:spAutoFit/>
          </a:bodyPr>
          <a:lstStyle/>
          <a:p>
            <a:pPr algn="ctr">
              <a:defRPr lang="en-US" sz="1300" dirty="0"/>
            </a:pPr>
            <a:r>
              <a:rPr lang="en-US" sz="2000" b="1" dirty="0">
                <a:solidFill>
                  <a:srgbClr val="000000"/>
                </a:solidFill>
                <a:latin typeface="Garamond" panose="02020404030301010803" pitchFamily="18" charset="0"/>
              </a:rPr>
              <a:t>METHODS</a:t>
            </a:r>
          </a:p>
        </p:txBody>
      </p:sp>
      <p:sp>
        <p:nvSpPr>
          <p:cNvPr id="18" name="TextBox 17">
            <a:extLst>
              <a:ext uri="{FF2B5EF4-FFF2-40B4-BE49-F238E27FC236}">
                <a16:creationId xmlns:a16="http://schemas.microsoft.com/office/drawing/2014/main" id="{E18C2C8E-7110-A964-DC41-B0D8BB9E16FE}"/>
              </a:ext>
            </a:extLst>
          </p:cNvPr>
          <p:cNvSpPr txBox="1"/>
          <p:nvPr/>
        </p:nvSpPr>
        <p:spPr>
          <a:xfrm>
            <a:off x="6530454" y="3823754"/>
            <a:ext cx="1683630" cy="379912"/>
          </a:xfrm>
          <a:prstGeom prst="wedgeRectCallout">
            <a:avLst>
              <a:gd name="adj1" fmla="val -33000"/>
              <a:gd name="adj2" fmla="val 75000"/>
            </a:avLst>
          </a:prstGeom>
          <a:solidFill>
            <a:srgbClr val="00B0F0"/>
          </a:solidFill>
          <a:ln w="25400" cap="flat">
            <a:solidFill>
              <a:srgbClr val="BFBFBF"/>
            </a:solidFill>
            <a:prstDash val="solid"/>
            <a:round/>
          </a:ln>
          <a:effectLst>
            <a:outerShdw blurRad="50800" dist="95250" dir="2700000">
              <a:srgbClr val="3F3F3F">
                <a:alpha val="39999"/>
              </a:srgbClr>
            </a:outerShdw>
          </a:effectLst>
        </p:spPr>
        <p:txBody>
          <a:bodyPr vert="horz" wrap="square" lIns="71438" tIns="35719" rIns="71438" bIns="35719" rtlCol="0" anchor="ctr">
            <a:spAutoFit/>
          </a:bodyPr>
          <a:lstStyle/>
          <a:p>
            <a:pPr algn="ctr">
              <a:defRPr lang="en-US" sz="1300" dirty="0"/>
            </a:pPr>
            <a:r>
              <a:rPr lang="en-US" sz="2000" b="1" dirty="0">
                <a:solidFill>
                  <a:srgbClr val="000000"/>
                </a:solidFill>
                <a:latin typeface="Garamond" panose="02020404030301010803" pitchFamily="18" charset="0"/>
              </a:rPr>
              <a:t>EFFECIENT</a:t>
            </a:r>
          </a:p>
        </p:txBody>
      </p:sp>
      <p:sp>
        <p:nvSpPr>
          <p:cNvPr id="19" name="Content Placeholder 2">
            <a:extLst>
              <a:ext uri="{FF2B5EF4-FFF2-40B4-BE49-F238E27FC236}">
                <a16:creationId xmlns:a16="http://schemas.microsoft.com/office/drawing/2014/main" id="{9B2A97D8-4887-821F-5F6E-512FBEA05079}"/>
              </a:ext>
            </a:extLst>
          </p:cNvPr>
          <p:cNvSpPr txBox="1">
            <a:spLocks/>
          </p:cNvSpPr>
          <p:nvPr/>
        </p:nvSpPr>
        <p:spPr>
          <a:xfrm>
            <a:off x="589068" y="1904214"/>
            <a:ext cx="2614779" cy="568202"/>
          </a:xfrm>
          <a:prstGeom prst="rect">
            <a:avLst/>
          </a:prstGeom>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vert="horz" lIns="68580" tIns="34290" rIns="68580" bIns="3429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lt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lt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lt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lt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lt1"/>
                </a:solidFill>
                <a:effectLst/>
                <a:latin typeface="+mn-lt"/>
                <a:ea typeface="+mn-ea"/>
                <a:cs typeface="+mn-cs"/>
              </a:defRPr>
            </a:lvl9pPr>
          </a:lstStyle>
          <a:p>
            <a:pPr marL="0" indent="0" algn="ctr">
              <a:buNone/>
            </a:pPr>
            <a:r>
              <a:rPr lang="en-US" sz="3200" b="1" dirty="0">
                <a:solidFill>
                  <a:srgbClr val="002060"/>
                </a:solidFill>
                <a:latin typeface="Garamond" panose="02020404030301010803" pitchFamily="18" charset="0"/>
              </a:rPr>
              <a:t>ANALYSIS</a:t>
            </a:r>
          </a:p>
        </p:txBody>
      </p:sp>
    </p:spTree>
    <p:extLst>
      <p:ext uri="{BB962C8B-B14F-4D97-AF65-F5344CB8AC3E}">
        <p14:creationId xmlns:p14="http://schemas.microsoft.com/office/powerpoint/2010/main" val="253728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ircle(in)">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anim calcmode="lin" valueType="num">
                                      <p:cBhvr>
                                        <p:cTn id="46" dur="1000" fill="hold"/>
                                        <p:tgtEl>
                                          <p:spTgt spid="17"/>
                                        </p:tgtEl>
                                        <p:attrNameLst>
                                          <p:attrName>ppt_x</p:attrName>
                                        </p:attrNameLst>
                                      </p:cBhvr>
                                      <p:tavLst>
                                        <p:tav tm="0">
                                          <p:val>
                                            <p:strVal val="#ppt_x"/>
                                          </p:val>
                                        </p:tav>
                                        <p:tav tm="100000">
                                          <p:val>
                                            <p:strVal val="#ppt_x"/>
                                          </p:val>
                                        </p:tav>
                                      </p:tavLst>
                                    </p:anim>
                                    <p:anim calcmode="lin" valueType="num">
                                      <p:cBhvr>
                                        <p:cTn id="4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0AE1976-9CA6-8AD8-DC8C-066163410066}"/>
              </a:ext>
            </a:extLst>
          </p:cNvPr>
          <p:cNvGraphicFramePr>
            <a:graphicFrameLocks noGrp="1"/>
          </p:cNvGraphicFramePr>
          <p:nvPr>
            <p:extLst>
              <p:ext uri="{D42A27DB-BD31-4B8C-83A1-F6EECF244321}">
                <p14:modId xmlns:p14="http://schemas.microsoft.com/office/powerpoint/2010/main" val="3701594449"/>
              </p:ext>
            </p:extLst>
          </p:nvPr>
        </p:nvGraphicFramePr>
        <p:xfrm>
          <a:off x="467544" y="1268760"/>
          <a:ext cx="8352928" cy="4104457"/>
        </p:xfrm>
        <a:graphic>
          <a:graphicData uri="http://schemas.openxmlformats.org/drawingml/2006/table">
            <a:tbl>
              <a:tblPr firstRow="1" firstCol="1" bandRow="1">
                <a:tableStyleId>{5C22544A-7EE6-4342-B048-85BDC9FD1C3A}</a:tableStyleId>
              </a:tblPr>
              <a:tblGrid>
                <a:gridCol w="335934">
                  <a:extLst>
                    <a:ext uri="{9D8B030D-6E8A-4147-A177-3AD203B41FA5}">
                      <a16:colId xmlns:a16="http://schemas.microsoft.com/office/drawing/2014/main" val="2188568518"/>
                    </a:ext>
                  </a:extLst>
                </a:gridCol>
                <a:gridCol w="8016994">
                  <a:extLst>
                    <a:ext uri="{9D8B030D-6E8A-4147-A177-3AD203B41FA5}">
                      <a16:colId xmlns:a16="http://schemas.microsoft.com/office/drawing/2014/main" val="3392750791"/>
                    </a:ext>
                  </a:extLst>
                </a:gridCol>
              </a:tblGrid>
              <a:tr h="931961">
                <a:tc gridSpan="2">
                  <a:txBody>
                    <a:bodyPr/>
                    <a:lstStyle/>
                    <a:p>
                      <a:pPr>
                        <a:lnSpc>
                          <a:spcPct val="107000"/>
                        </a:lnSpc>
                        <a:spcAft>
                          <a:spcPts val="800"/>
                        </a:spcAft>
                      </a:pPr>
                      <a:endParaRPr lang="en-IN" sz="2000" dirty="0">
                        <a:solidFill>
                          <a:srgbClr val="002060"/>
                        </a:solidFill>
                        <a:effectLst/>
                        <a:latin typeface="Garamond" panose="02020404030301010803" pitchFamily="18" charset="0"/>
                      </a:endParaRPr>
                    </a:p>
                    <a:p>
                      <a:pPr>
                        <a:lnSpc>
                          <a:spcPct val="107000"/>
                        </a:lnSpc>
                        <a:spcAft>
                          <a:spcPts val="800"/>
                        </a:spcAft>
                      </a:pPr>
                      <a:r>
                        <a:rPr lang="en-US" sz="2000" dirty="0">
                          <a:solidFill>
                            <a:srgbClr val="002060"/>
                          </a:solidFill>
                          <a:effectLst/>
                          <a:latin typeface="Garamond" panose="02020404030301010803" pitchFamily="18" charset="0"/>
                        </a:rPr>
                        <a:t>On completion of the course, the students will be able to</a:t>
                      </a:r>
                      <a:endParaRPr lang="en-IN" sz="20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c hMerge="1">
                  <a:txBody>
                    <a:bodyPr/>
                    <a:lstStyle/>
                    <a:p>
                      <a:endParaRPr lang="en-IN"/>
                    </a:p>
                  </a:txBody>
                  <a:tcPr/>
                </a:tc>
                <a:extLst>
                  <a:ext uri="{0D108BD9-81ED-4DB2-BD59-A6C34878D82A}">
                    <a16:rowId xmlns:a16="http://schemas.microsoft.com/office/drawing/2014/main" val="3793431934"/>
                  </a:ext>
                </a:extLst>
              </a:tr>
              <a:tr h="706782">
                <a:tc>
                  <a:txBody>
                    <a:bodyPr/>
                    <a:lstStyle/>
                    <a:p>
                      <a:pPr algn="ctr">
                        <a:lnSpc>
                          <a:spcPct val="107000"/>
                        </a:lnSpc>
                        <a:spcAft>
                          <a:spcPts val="800"/>
                        </a:spcAft>
                      </a:pPr>
                      <a:r>
                        <a:rPr lang="en-US" sz="2000">
                          <a:solidFill>
                            <a:schemeClr val="tx1"/>
                          </a:solidFill>
                          <a:effectLst/>
                          <a:latin typeface="Garamond" panose="02020404030301010803" pitchFamily="18" charset="0"/>
                          <a:sym typeface="Wingdings" panose="05000000000000000000" pitchFamily="2" charset="2"/>
                        </a:rPr>
                        <a:t></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79375">
                        <a:lnSpc>
                          <a:spcPct val="107000"/>
                        </a:lnSpc>
                        <a:spcAft>
                          <a:spcPts val="800"/>
                        </a:spcAft>
                      </a:pPr>
                      <a:r>
                        <a:rPr lang="en-US" sz="2000" dirty="0">
                          <a:solidFill>
                            <a:schemeClr val="tx1"/>
                          </a:solidFill>
                          <a:effectLst/>
                          <a:latin typeface="Garamond" panose="02020404030301010803" pitchFamily="18" charset="0"/>
                        </a:rPr>
                        <a:t>Analyze the time and space complexity of various algorithms and compare algorithms with respect to complexities.</a:t>
                      </a:r>
                      <a:endParaRPr lang="en-IN" sz="20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614126006"/>
                  </a:ext>
                </a:extLst>
              </a:tr>
              <a:tr h="706782">
                <a:tc>
                  <a:txBody>
                    <a:bodyPr/>
                    <a:lstStyle/>
                    <a:p>
                      <a:pPr algn="ctr">
                        <a:lnSpc>
                          <a:spcPct val="107000"/>
                        </a:lnSpc>
                        <a:spcAft>
                          <a:spcPts val="800"/>
                        </a:spcAft>
                      </a:pPr>
                      <a:r>
                        <a:rPr lang="en-US" sz="2000">
                          <a:solidFill>
                            <a:schemeClr val="tx1"/>
                          </a:solidFill>
                          <a:effectLst/>
                          <a:latin typeface="Garamond" panose="02020404030301010803" pitchFamily="18" charset="0"/>
                          <a:sym typeface="Wingdings" panose="05000000000000000000" pitchFamily="2" charset="2"/>
                        </a:rPr>
                        <a:t></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79375">
                        <a:lnSpc>
                          <a:spcPct val="107000"/>
                        </a:lnSpc>
                        <a:spcAft>
                          <a:spcPts val="800"/>
                        </a:spcAft>
                      </a:pPr>
                      <a:r>
                        <a:rPr lang="en-US" sz="2000">
                          <a:solidFill>
                            <a:schemeClr val="tx1"/>
                          </a:solidFill>
                          <a:effectLst/>
                          <a:latin typeface="Garamond" panose="02020404030301010803" pitchFamily="18" charset="0"/>
                        </a:rPr>
                        <a:t>Ability to decide  and Apply Brute Force and Divide and Conquer design strategies to Synthesize algorithms for appropriate  computing problems.</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216986321"/>
                  </a:ext>
                </a:extLst>
              </a:tr>
              <a:tr h="706782">
                <a:tc>
                  <a:txBody>
                    <a:bodyPr/>
                    <a:lstStyle/>
                    <a:p>
                      <a:pPr algn="ctr">
                        <a:lnSpc>
                          <a:spcPct val="107000"/>
                        </a:lnSpc>
                        <a:spcAft>
                          <a:spcPts val="800"/>
                        </a:spcAft>
                      </a:pPr>
                      <a:r>
                        <a:rPr lang="en-US" sz="2000">
                          <a:solidFill>
                            <a:schemeClr val="tx1"/>
                          </a:solidFill>
                          <a:effectLst/>
                          <a:latin typeface="Garamond" panose="02020404030301010803" pitchFamily="18" charset="0"/>
                          <a:sym typeface="Wingdings" panose="05000000000000000000" pitchFamily="2" charset="2"/>
                        </a:rPr>
                        <a:t></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79375">
                        <a:lnSpc>
                          <a:spcPct val="107000"/>
                        </a:lnSpc>
                        <a:spcAft>
                          <a:spcPts val="800"/>
                        </a:spcAft>
                      </a:pPr>
                      <a:r>
                        <a:rPr lang="en-US" sz="2000" dirty="0">
                          <a:solidFill>
                            <a:schemeClr val="tx1"/>
                          </a:solidFill>
                          <a:effectLst/>
                          <a:latin typeface="Garamond" panose="02020404030301010803" pitchFamily="18" charset="0"/>
                        </a:rPr>
                        <a:t>Ability to decide  and Apply Greedy and Dynamic Programming  techniques to Synthesize algorithms for appropriate computing problems.</a:t>
                      </a:r>
                      <a:endParaRPr lang="en-IN" sz="20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96052168"/>
                  </a:ext>
                </a:extLst>
              </a:tr>
              <a:tr h="706782">
                <a:tc>
                  <a:txBody>
                    <a:bodyPr/>
                    <a:lstStyle/>
                    <a:p>
                      <a:pPr algn="ctr">
                        <a:lnSpc>
                          <a:spcPct val="107000"/>
                        </a:lnSpc>
                        <a:spcAft>
                          <a:spcPts val="800"/>
                        </a:spcAft>
                      </a:pPr>
                      <a:r>
                        <a:rPr lang="en-US" sz="2000">
                          <a:solidFill>
                            <a:schemeClr val="tx1"/>
                          </a:solidFill>
                          <a:effectLst/>
                          <a:latin typeface="Garamond" panose="02020404030301010803" pitchFamily="18" charset="0"/>
                          <a:sym typeface="Wingdings" panose="05000000000000000000" pitchFamily="2" charset="2"/>
                        </a:rPr>
                        <a:t></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79375">
                        <a:lnSpc>
                          <a:spcPct val="107000"/>
                        </a:lnSpc>
                        <a:spcAft>
                          <a:spcPts val="800"/>
                        </a:spcAft>
                      </a:pPr>
                      <a:r>
                        <a:rPr lang="en-US" sz="2000">
                          <a:solidFill>
                            <a:schemeClr val="tx1"/>
                          </a:solidFill>
                          <a:effectLst/>
                          <a:latin typeface="Garamond" panose="02020404030301010803" pitchFamily="18" charset="0"/>
                        </a:rPr>
                        <a:t>Ability to decide  and Apply Backtracking and Branch and Bound techniques to Synthesize algorithms for appropriate computing problems.</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45232856"/>
                  </a:ext>
                </a:extLst>
              </a:tr>
              <a:tr h="345368">
                <a:tc>
                  <a:txBody>
                    <a:bodyPr/>
                    <a:lstStyle/>
                    <a:p>
                      <a:pPr algn="ctr">
                        <a:lnSpc>
                          <a:spcPct val="107000"/>
                        </a:lnSpc>
                        <a:spcAft>
                          <a:spcPts val="800"/>
                        </a:spcAft>
                      </a:pPr>
                      <a:r>
                        <a:rPr lang="en-US" sz="2000">
                          <a:solidFill>
                            <a:schemeClr val="tx1"/>
                          </a:solidFill>
                          <a:effectLst/>
                          <a:latin typeface="Garamond" panose="02020404030301010803" pitchFamily="18" charset="0"/>
                          <a:sym typeface="Wingdings" panose="05000000000000000000" pitchFamily="2" charset="2"/>
                        </a:rPr>
                        <a:t></a:t>
                      </a:r>
                      <a:endParaRPr lang="en-IN" sz="200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solidFill>
                      <a:schemeClr val="bg1"/>
                    </a:solidFill>
                  </a:tcPr>
                </a:tc>
                <a:tc>
                  <a:txBody>
                    <a:bodyPr/>
                    <a:lstStyle/>
                    <a:p>
                      <a:pPr marL="79375">
                        <a:lnSpc>
                          <a:spcPct val="107000"/>
                        </a:lnSpc>
                        <a:spcAft>
                          <a:spcPts val="800"/>
                        </a:spcAft>
                      </a:pPr>
                      <a:r>
                        <a:rPr lang="en-US" sz="2000" dirty="0">
                          <a:solidFill>
                            <a:schemeClr val="tx1"/>
                          </a:solidFill>
                          <a:effectLst/>
                          <a:latin typeface="Garamond" panose="02020404030301010803" pitchFamily="18" charset="0"/>
                        </a:rPr>
                        <a:t>Apply string matching algorithms in vital applications </a:t>
                      </a:r>
                      <a:endParaRPr lang="en-IN" sz="20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18860444"/>
                  </a:ext>
                </a:extLst>
              </a:tr>
            </a:tbl>
          </a:graphicData>
        </a:graphic>
      </p:graphicFrame>
      <p:sp>
        <p:nvSpPr>
          <p:cNvPr id="4" name="Title 1">
            <a:extLst>
              <a:ext uri="{FF2B5EF4-FFF2-40B4-BE49-F238E27FC236}">
                <a16:creationId xmlns:a16="http://schemas.microsoft.com/office/drawing/2014/main" id="{14F94C78-D16D-399B-5497-0085B65674B1}"/>
              </a:ext>
            </a:extLst>
          </p:cNvPr>
          <p:cNvSpPr txBox="1">
            <a:spLocks/>
          </p:cNvSpPr>
          <p:nvPr/>
        </p:nvSpPr>
        <p:spPr>
          <a:xfrm>
            <a:off x="899592" y="692696"/>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COURSE OUTCOMES</a:t>
            </a:r>
          </a:p>
        </p:txBody>
      </p:sp>
    </p:spTree>
    <p:extLst>
      <p:ext uri="{BB962C8B-B14F-4D97-AF65-F5344CB8AC3E}">
        <p14:creationId xmlns:p14="http://schemas.microsoft.com/office/powerpoint/2010/main" val="57358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0E6D6D-D570-7E3A-6241-099DF857F408}"/>
              </a:ext>
            </a:extLst>
          </p:cNvPr>
          <p:cNvSpPr txBox="1">
            <a:spLocks/>
          </p:cNvSpPr>
          <p:nvPr/>
        </p:nvSpPr>
        <p:spPr>
          <a:xfrm>
            <a:off x="457200" y="16288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581"/>
              </a:spcBef>
              <a:buFontTx/>
              <a:buAutoNum type="arabicPeriod"/>
            </a:pPr>
            <a:endParaRPr lang="en-US" altLang="en-US" sz="2400" dirty="0">
              <a:latin typeface="Garamond" panose="02020404030301010803" pitchFamily="18" charset="0"/>
              <a:cs typeface="Calibri" panose="020F0502020204030204" pitchFamily="34" charset="0"/>
            </a:endParaRPr>
          </a:p>
        </p:txBody>
      </p:sp>
      <p:sp>
        <p:nvSpPr>
          <p:cNvPr id="4" name="Title 1">
            <a:extLst>
              <a:ext uri="{FF2B5EF4-FFF2-40B4-BE49-F238E27FC236}">
                <a16:creationId xmlns:a16="http://schemas.microsoft.com/office/drawing/2014/main" id="{853F4AF3-52D1-A407-20E0-CB0BCAE72D36}"/>
              </a:ext>
            </a:extLst>
          </p:cNvPr>
          <p:cNvSpPr>
            <a:spLocks noGrp="1"/>
          </p:cNvSpPr>
          <p:nvPr>
            <p:ph type="title"/>
          </p:nvPr>
        </p:nvSpPr>
        <p:spPr>
          <a:xfrm>
            <a:off x="457200" y="274638"/>
            <a:ext cx="8229600" cy="1143000"/>
          </a:xfrm>
        </p:spPr>
        <p:txBody>
          <a:bodyPr>
            <a:normAutofit/>
          </a:bodyPr>
          <a:lstStyle/>
          <a:p>
            <a:r>
              <a:rPr lang="en-US" b="1" dirty="0">
                <a:solidFill>
                  <a:srgbClr val="002060"/>
                </a:solidFill>
                <a:latin typeface="Garamond" panose="02020404030301010803" pitchFamily="18" charset="0"/>
              </a:rPr>
              <a:t>UNIT – I-Topics</a:t>
            </a: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C9C1098-4408-C8D2-011C-803E5D5F59FE}"/>
              </a:ext>
            </a:extLst>
          </p:cNvPr>
          <p:cNvSpPr txBox="1"/>
          <p:nvPr/>
        </p:nvSpPr>
        <p:spPr>
          <a:xfrm>
            <a:off x="611560" y="1453892"/>
            <a:ext cx="7992888" cy="4324261"/>
          </a:xfrm>
          <a:prstGeom prst="rect">
            <a:avLst/>
          </a:prstGeom>
          <a:noFill/>
        </p:spPr>
        <p:txBody>
          <a:bodyPr wrap="square">
            <a:spAutoFit/>
          </a:bodyPr>
          <a:lstStyle/>
          <a:p>
            <a:pPr>
              <a:spcBef>
                <a:spcPts val="581"/>
              </a:spcBef>
              <a:buFontTx/>
              <a:buAutoNum type="arabicPeriod"/>
            </a:pPr>
            <a:r>
              <a:rPr lang="en-US" altLang="en-US" sz="2400" dirty="0">
                <a:latin typeface="Garamond" panose="02020404030301010803" pitchFamily="18" charset="0"/>
                <a:cs typeface="Calibri" panose="020F0502020204030204" pitchFamily="34" charset="0"/>
              </a:rPr>
              <a:t>Introduction </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Algorithm Specification </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Important Problem types</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Performance Analysis: Space Complexity - Time Complexity </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Asymptotic Notations </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 Using Limits for Comparing Orders of Growth </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 Basic Efficiency Classes</a:t>
            </a:r>
          </a:p>
          <a:p>
            <a:pPr>
              <a:spcBef>
                <a:spcPts val="581"/>
              </a:spcBef>
              <a:buFontTx/>
              <a:buAutoNum type="arabicPeriod"/>
            </a:pPr>
            <a:r>
              <a:rPr lang="en-US" altLang="en-US" sz="2400" dirty="0">
                <a:latin typeface="Garamond" panose="02020404030301010803" pitchFamily="18" charset="0"/>
                <a:cs typeface="Calibri" panose="020F0502020204030204" pitchFamily="34" charset="0"/>
              </a:rPr>
              <a:t> Solving Recurrence Relations: Substitution methods and Master Theorem Method</a:t>
            </a:r>
          </a:p>
          <a:p>
            <a:endParaRPr lang="en-US" sz="2400" dirty="0">
              <a:latin typeface="Garamond" panose="02020404030301010803" pitchFamily="18" charset="0"/>
            </a:endParaRPr>
          </a:p>
        </p:txBody>
      </p:sp>
    </p:spTree>
    <p:extLst>
      <p:ext uri="{BB962C8B-B14F-4D97-AF65-F5344CB8AC3E}">
        <p14:creationId xmlns:p14="http://schemas.microsoft.com/office/powerpoint/2010/main" val="55772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A4C74-34F6-8ACC-CE84-C0C69C90CD7C}"/>
              </a:ext>
            </a:extLst>
          </p:cNvPr>
          <p:cNvSpPr txBox="1">
            <a:spLocks/>
          </p:cNvSpPr>
          <p:nvPr/>
        </p:nvSpPr>
        <p:spPr>
          <a:xfrm>
            <a:off x="1612913" y="1412909"/>
            <a:ext cx="7067128" cy="234304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spc="-4" dirty="0">
                <a:latin typeface="Garamond" panose="02020404030301010803" pitchFamily="18" charset="0"/>
                <a:cs typeface="Times New Roman" panose="02020603050405020304" pitchFamily="18" charset="0"/>
              </a:rPr>
              <a:t>An algorithm is a </a:t>
            </a:r>
            <a:r>
              <a:rPr lang="en-US" sz="2400" spc="-4" dirty="0">
                <a:solidFill>
                  <a:srgbClr val="FF0000"/>
                </a:solidFill>
                <a:latin typeface="Garamond" panose="02020404030301010803" pitchFamily="18" charset="0"/>
                <a:cs typeface="Times New Roman" panose="02020603050405020304" pitchFamily="18" charset="0"/>
              </a:rPr>
              <a:t>sequence</a:t>
            </a:r>
            <a:r>
              <a:rPr lang="en-US" sz="2400" spc="-4" dirty="0">
                <a:latin typeface="Garamond" panose="02020404030301010803" pitchFamily="18" charset="0"/>
                <a:cs typeface="Times New Roman" panose="02020603050405020304" pitchFamily="18" charset="0"/>
              </a:rPr>
              <a:t> of </a:t>
            </a:r>
            <a:r>
              <a:rPr lang="en-US" sz="2400" spc="-4" dirty="0">
                <a:solidFill>
                  <a:srgbClr val="FF0000"/>
                </a:solidFill>
                <a:latin typeface="Garamond" panose="02020404030301010803" pitchFamily="18" charset="0"/>
                <a:cs typeface="Times New Roman" panose="02020603050405020304" pitchFamily="18" charset="0"/>
              </a:rPr>
              <a:t>unambiguous </a:t>
            </a:r>
            <a:r>
              <a:rPr lang="en-US" sz="2400" spc="-4" dirty="0">
                <a:latin typeface="Garamond" panose="02020404030301010803" pitchFamily="18" charset="0"/>
                <a:cs typeface="Times New Roman" panose="02020603050405020304" pitchFamily="18" charset="0"/>
              </a:rPr>
              <a:t>instructions for solving a problem, i.e. for obtaining the required output for any </a:t>
            </a:r>
            <a:r>
              <a:rPr lang="en-US" sz="2400" spc="-4" dirty="0">
                <a:solidFill>
                  <a:srgbClr val="FF0000"/>
                </a:solidFill>
                <a:latin typeface="Garamond" panose="02020404030301010803" pitchFamily="18" charset="0"/>
                <a:cs typeface="Times New Roman" panose="02020603050405020304" pitchFamily="18" charset="0"/>
              </a:rPr>
              <a:t>legitimate input </a:t>
            </a:r>
            <a:r>
              <a:rPr lang="en-US" sz="2400" spc="-4" dirty="0">
                <a:latin typeface="Garamond" panose="02020404030301010803" pitchFamily="18" charset="0"/>
                <a:cs typeface="Times New Roman" panose="02020603050405020304" pitchFamily="18" charset="0"/>
              </a:rPr>
              <a:t>in a </a:t>
            </a:r>
            <a:r>
              <a:rPr lang="en-US" sz="2400" spc="-4" dirty="0">
                <a:solidFill>
                  <a:srgbClr val="FF0000"/>
                </a:solidFill>
                <a:latin typeface="Garamond" panose="02020404030301010803" pitchFamily="18" charset="0"/>
                <a:cs typeface="Times New Roman" panose="02020603050405020304" pitchFamily="18" charset="0"/>
              </a:rPr>
              <a:t>finite amount of time. </a:t>
            </a:r>
          </a:p>
          <a:p>
            <a:endParaRPr lang="en-US" sz="2400" dirty="0"/>
          </a:p>
        </p:txBody>
      </p:sp>
      <p:sp>
        <p:nvSpPr>
          <p:cNvPr id="4" name="Title 1">
            <a:extLst>
              <a:ext uri="{FF2B5EF4-FFF2-40B4-BE49-F238E27FC236}">
                <a16:creationId xmlns:a16="http://schemas.microsoft.com/office/drawing/2014/main" id="{4E02767A-C0CB-DA3C-F167-B4B2A130EC3E}"/>
              </a:ext>
            </a:extLst>
          </p:cNvPr>
          <p:cNvSpPr txBox="1">
            <a:spLocks/>
          </p:cNvSpPr>
          <p:nvPr/>
        </p:nvSpPr>
        <p:spPr>
          <a:xfrm>
            <a:off x="779700" y="39117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2060"/>
                </a:solidFill>
                <a:latin typeface="Garamond" panose="02020404030301010803" pitchFamily="18" charset="0"/>
              </a:rPr>
              <a:t>ALGORITHM</a:t>
            </a:r>
            <a:endParaRPr lang="en-IN" b="1" dirty="0">
              <a:solidFill>
                <a:srgbClr val="002060"/>
              </a:solidFill>
              <a:latin typeface="Garamond" panose="02020404030301010803" pitchFamily="18" charset="0"/>
            </a:endParaRPr>
          </a:p>
        </p:txBody>
      </p:sp>
      <p:grpSp>
        <p:nvGrpSpPr>
          <p:cNvPr id="5" name="Group 4">
            <a:extLst>
              <a:ext uri="{FF2B5EF4-FFF2-40B4-BE49-F238E27FC236}">
                <a16:creationId xmlns:a16="http://schemas.microsoft.com/office/drawing/2014/main" id="{1A28BB9C-1EAD-3FA5-A4C7-1F886BA8CA91}"/>
              </a:ext>
            </a:extLst>
          </p:cNvPr>
          <p:cNvGrpSpPr>
            <a:grpSpLocks/>
          </p:cNvGrpSpPr>
          <p:nvPr/>
        </p:nvGrpSpPr>
        <p:grpSpPr bwMode="auto">
          <a:xfrm>
            <a:off x="2123728" y="2819519"/>
            <a:ext cx="5093306" cy="2596223"/>
            <a:chOff x="825" y="2097"/>
            <a:chExt cx="3716" cy="1863"/>
          </a:xfrm>
        </p:grpSpPr>
        <p:sp>
          <p:nvSpPr>
            <p:cNvPr id="6" name="Line 6">
              <a:extLst>
                <a:ext uri="{FF2B5EF4-FFF2-40B4-BE49-F238E27FC236}">
                  <a16:creationId xmlns:a16="http://schemas.microsoft.com/office/drawing/2014/main" id="{5255E5F4-C41C-223A-4465-F9824205E4AE}"/>
                </a:ext>
              </a:extLst>
            </p:cNvPr>
            <p:cNvSpPr>
              <a:spLocks noChangeShapeType="1"/>
            </p:cNvSpPr>
            <p:nvPr/>
          </p:nvSpPr>
          <p:spPr bwMode="auto">
            <a:xfrm>
              <a:off x="2784" y="2352"/>
              <a:ext cx="0" cy="384"/>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sz="1350"/>
            </a:p>
          </p:txBody>
        </p:sp>
        <p:sp>
          <p:nvSpPr>
            <p:cNvPr id="7" name="Line 7">
              <a:extLst>
                <a:ext uri="{FF2B5EF4-FFF2-40B4-BE49-F238E27FC236}">
                  <a16:creationId xmlns:a16="http://schemas.microsoft.com/office/drawing/2014/main" id="{ED2588FE-E52B-4F84-1B89-7515EA54C095}"/>
                </a:ext>
              </a:extLst>
            </p:cNvPr>
            <p:cNvSpPr>
              <a:spLocks noChangeShapeType="1"/>
            </p:cNvSpPr>
            <p:nvPr/>
          </p:nvSpPr>
          <p:spPr bwMode="auto">
            <a:xfrm>
              <a:off x="2784" y="3024"/>
              <a:ext cx="0" cy="288"/>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sz="1350"/>
            </a:p>
          </p:txBody>
        </p:sp>
        <p:sp>
          <p:nvSpPr>
            <p:cNvPr id="8" name="Text Box 8">
              <a:extLst>
                <a:ext uri="{FF2B5EF4-FFF2-40B4-BE49-F238E27FC236}">
                  <a16:creationId xmlns:a16="http://schemas.microsoft.com/office/drawing/2014/main" id="{2F15EBBF-3C8B-2788-0194-516782130B79}"/>
                </a:ext>
              </a:extLst>
            </p:cNvPr>
            <p:cNvSpPr txBox="1">
              <a:spLocks noChangeArrowheads="1"/>
            </p:cNvSpPr>
            <p:nvPr/>
          </p:nvSpPr>
          <p:spPr bwMode="auto">
            <a:xfrm>
              <a:off x="2405" y="2097"/>
              <a:ext cx="85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1350" dirty="0">
                  <a:solidFill>
                    <a:srgbClr val="0000FF"/>
                  </a:solidFill>
                  <a:latin typeface="Times New Roman" panose="02020603050405020304" pitchFamily="18" charset="0"/>
                  <a:cs typeface="Times New Roman" panose="02020603050405020304" pitchFamily="18" charset="0"/>
                </a:rPr>
                <a:t>PROBLEM</a:t>
              </a:r>
            </a:p>
          </p:txBody>
        </p:sp>
        <p:sp>
          <p:nvSpPr>
            <p:cNvPr id="9" name="Text Box 9">
              <a:extLst>
                <a:ext uri="{FF2B5EF4-FFF2-40B4-BE49-F238E27FC236}">
                  <a16:creationId xmlns:a16="http://schemas.microsoft.com/office/drawing/2014/main" id="{E0F15F3F-0FE1-F1EB-AAF1-48E519B70A56}"/>
                </a:ext>
              </a:extLst>
            </p:cNvPr>
            <p:cNvSpPr txBox="1">
              <a:spLocks noChangeArrowheads="1"/>
            </p:cNvSpPr>
            <p:nvPr/>
          </p:nvSpPr>
          <p:spPr bwMode="auto">
            <a:xfrm>
              <a:off x="2293" y="2726"/>
              <a:ext cx="102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1350" dirty="0">
                  <a:solidFill>
                    <a:srgbClr val="0000FF"/>
                  </a:solidFill>
                  <a:latin typeface="Times New Roman" panose="02020603050405020304" pitchFamily="18" charset="0"/>
                  <a:cs typeface="Times New Roman" panose="02020603050405020304" pitchFamily="18" charset="0"/>
                </a:rPr>
                <a:t>ALGORITHM</a:t>
              </a:r>
            </a:p>
          </p:txBody>
        </p:sp>
        <p:sp>
          <p:nvSpPr>
            <p:cNvPr id="10" name="Text Box 10">
              <a:extLst>
                <a:ext uri="{FF2B5EF4-FFF2-40B4-BE49-F238E27FC236}">
                  <a16:creationId xmlns:a16="http://schemas.microsoft.com/office/drawing/2014/main" id="{8483A06E-2798-D319-F85A-C22447FAD858}"/>
                </a:ext>
              </a:extLst>
            </p:cNvPr>
            <p:cNvSpPr txBox="1">
              <a:spLocks noChangeArrowheads="1"/>
            </p:cNvSpPr>
            <p:nvPr/>
          </p:nvSpPr>
          <p:spPr bwMode="auto">
            <a:xfrm>
              <a:off x="825" y="3455"/>
              <a:ext cx="61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1350" dirty="0">
                  <a:solidFill>
                    <a:srgbClr val="0000FF"/>
                  </a:solidFill>
                  <a:latin typeface="Times New Roman" panose="02020603050405020304" pitchFamily="18" charset="0"/>
                  <a:cs typeface="Times New Roman" panose="02020603050405020304" pitchFamily="18" charset="0"/>
                </a:rPr>
                <a:t>INPUT</a:t>
              </a:r>
            </a:p>
          </p:txBody>
        </p:sp>
        <p:sp>
          <p:nvSpPr>
            <p:cNvPr id="11" name="Text Box 11">
              <a:extLst>
                <a:ext uri="{FF2B5EF4-FFF2-40B4-BE49-F238E27FC236}">
                  <a16:creationId xmlns:a16="http://schemas.microsoft.com/office/drawing/2014/main" id="{74C952CF-BC35-A8B5-0BDE-6C18D924EBD7}"/>
                </a:ext>
              </a:extLst>
            </p:cNvPr>
            <p:cNvSpPr txBox="1">
              <a:spLocks noChangeArrowheads="1"/>
            </p:cNvSpPr>
            <p:nvPr/>
          </p:nvSpPr>
          <p:spPr bwMode="auto">
            <a:xfrm>
              <a:off x="3851" y="3474"/>
              <a:ext cx="690"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sz="1350" dirty="0">
                  <a:solidFill>
                    <a:srgbClr val="0000FF"/>
                  </a:solidFill>
                  <a:latin typeface="Times New Roman" panose="02020603050405020304" pitchFamily="18" charset="0"/>
                  <a:cs typeface="Times New Roman" panose="02020603050405020304" pitchFamily="18" charset="0"/>
                </a:rPr>
                <a:t>OUTPUT</a:t>
              </a:r>
            </a:p>
          </p:txBody>
        </p:sp>
        <p:sp>
          <p:nvSpPr>
            <p:cNvPr id="12" name="Line 12">
              <a:extLst>
                <a:ext uri="{FF2B5EF4-FFF2-40B4-BE49-F238E27FC236}">
                  <a16:creationId xmlns:a16="http://schemas.microsoft.com/office/drawing/2014/main" id="{FE010D4F-3D9B-79F0-F0BA-C9EAB049BFD7}"/>
                </a:ext>
              </a:extLst>
            </p:cNvPr>
            <p:cNvSpPr>
              <a:spLocks noChangeShapeType="1"/>
            </p:cNvSpPr>
            <p:nvPr/>
          </p:nvSpPr>
          <p:spPr bwMode="auto">
            <a:xfrm>
              <a:off x="1407" y="3588"/>
              <a:ext cx="768" cy="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sz="1350" dirty="0"/>
                <a:t> </a:t>
              </a:r>
            </a:p>
          </p:txBody>
        </p:sp>
        <p:sp>
          <p:nvSpPr>
            <p:cNvPr id="13" name="Line 13">
              <a:extLst>
                <a:ext uri="{FF2B5EF4-FFF2-40B4-BE49-F238E27FC236}">
                  <a16:creationId xmlns:a16="http://schemas.microsoft.com/office/drawing/2014/main" id="{A42245AC-DD53-9824-4465-F5449476DC47}"/>
                </a:ext>
              </a:extLst>
            </p:cNvPr>
            <p:cNvSpPr>
              <a:spLocks noChangeShapeType="1"/>
            </p:cNvSpPr>
            <p:nvPr/>
          </p:nvSpPr>
          <p:spPr bwMode="auto">
            <a:xfrm>
              <a:off x="3131" y="3607"/>
              <a:ext cx="720" cy="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sz="1350"/>
            </a:p>
          </p:txBody>
        </p:sp>
      </p:grpSp>
      <p:pic>
        <p:nvPicPr>
          <p:cNvPr id="14" name="Picture 13">
            <a:extLst>
              <a:ext uri="{FF2B5EF4-FFF2-40B4-BE49-F238E27FC236}">
                <a16:creationId xmlns:a16="http://schemas.microsoft.com/office/drawing/2014/main" id="{64F5D72E-CF15-B2A1-4992-4A9131348E71}"/>
              </a:ext>
            </a:extLst>
          </p:cNvPr>
          <p:cNvPicPr>
            <a:picLocks noChangeAspect="1"/>
          </p:cNvPicPr>
          <p:nvPr/>
        </p:nvPicPr>
        <p:blipFill>
          <a:blip r:embed="rId2"/>
          <a:stretch>
            <a:fillRect/>
          </a:stretch>
        </p:blipFill>
        <p:spPr>
          <a:xfrm>
            <a:off x="4111823" y="4724935"/>
            <a:ext cx="1034654" cy="701798"/>
          </a:xfrm>
          <a:prstGeom prst="rect">
            <a:avLst/>
          </a:prstGeom>
        </p:spPr>
      </p:pic>
      <p:grpSp>
        <p:nvGrpSpPr>
          <p:cNvPr id="15" name="Group 4">
            <a:extLst>
              <a:ext uri="{FF2B5EF4-FFF2-40B4-BE49-F238E27FC236}">
                <a16:creationId xmlns:a16="http://schemas.microsoft.com/office/drawing/2014/main" id="{143077F0-F020-55E8-F1FA-376172AABB66}"/>
              </a:ext>
            </a:extLst>
          </p:cNvPr>
          <p:cNvGrpSpPr>
            <a:grpSpLocks/>
          </p:cNvGrpSpPr>
          <p:nvPr/>
        </p:nvGrpSpPr>
        <p:grpSpPr bwMode="auto">
          <a:xfrm>
            <a:off x="107505" y="116632"/>
            <a:ext cx="1368151" cy="5864007"/>
            <a:chOff x="0" y="-22667"/>
            <a:chExt cx="12311743" cy="6903334"/>
          </a:xfrm>
        </p:grpSpPr>
        <p:sp>
          <p:nvSpPr>
            <p:cNvPr id="16" name="Rectangle 15">
              <a:extLst>
                <a:ext uri="{FF2B5EF4-FFF2-40B4-BE49-F238E27FC236}">
                  <a16:creationId xmlns:a16="http://schemas.microsoft.com/office/drawing/2014/main" id="{0780D660-77B8-6122-014E-C150593E022F}"/>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17" name="Picture 16" descr="A picture containing text, laser">
              <a:extLst>
                <a:ext uri="{FF2B5EF4-FFF2-40B4-BE49-F238E27FC236}">
                  <a16:creationId xmlns:a16="http://schemas.microsoft.com/office/drawing/2014/main" id="{F09FFA5D-8DE6-F428-6565-80E7EDA399C4}"/>
                </a:ext>
              </a:extLst>
            </p:cNvPr>
            <p:cNvPicPr>
              <a:picLocks noChangeAspect="1"/>
            </p:cNvPicPr>
            <p:nvPr/>
          </p:nvPicPr>
          <p:blipFill>
            <a:blip r:embed="rId3">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grpSp>
        <p:nvGrpSpPr>
          <p:cNvPr id="18" name="Group 4">
            <a:extLst>
              <a:ext uri="{FF2B5EF4-FFF2-40B4-BE49-F238E27FC236}">
                <a16:creationId xmlns:a16="http://schemas.microsoft.com/office/drawing/2014/main" id="{E7B5E0DF-B1F7-54DC-025D-1902F8470324}"/>
              </a:ext>
            </a:extLst>
          </p:cNvPr>
          <p:cNvGrpSpPr>
            <a:grpSpLocks/>
          </p:cNvGrpSpPr>
          <p:nvPr/>
        </p:nvGrpSpPr>
        <p:grpSpPr bwMode="auto">
          <a:xfrm>
            <a:off x="95624" y="116632"/>
            <a:ext cx="1368151" cy="5864007"/>
            <a:chOff x="0" y="-22667"/>
            <a:chExt cx="12311743" cy="6903334"/>
          </a:xfrm>
        </p:grpSpPr>
        <p:sp>
          <p:nvSpPr>
            <p:cNvPr id="19" name="Rectangle 18">
              <a:extLst>
                <a:ext uri="{FF2B5EF4-FFF2-40B4-BE49-F238E27FC236}">
                  <a16:creationId xmlns:a16="http://schemas.microsoft.com/office/drawing/2014/main" id="{76A61B4A-306E-8CA3-1EB2-227ECCD8A58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0" name="Picture 19" descr="A picture containing text, laser">
              <a:extLst>
                <a:ext uri="{FF2B5EF4-FFF2-40B4-BE49-F238E27FC236}">
                  <a16:creationId xmlns:a16="http://schemas.microsoft.com/office/drawing/2014/main" id="{E2A2D150-35EF-043D-1540-6E8135D9D5B9}"/>
                </a:ext>
              </a:extLst>
            </p:cNvPr>
            <p:cNvPicPr>
              <a:picLocks noChangeAspect="1"/>
            </p:cNvPicPr>
            <p:nvPr/>
          </p:nvPicPr>
          <p:blipFill>
            <a:blip r:embed="rId3">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Tree>
    <p:extLst>
      <p:ext uri="{BB962C8B-B14F-4D97-AF65-F5344CB8AC3E}">
        <p14:creationId xmlns:p14="http://schemas.microsoft.com/office/powerpoint/2010/main" val="1538353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7C5F36-DBDA-EA37-BC41-B49E1770BAD3}"/>
              </a:ext>
            </a:extLst>
          </p:cNvPr>
          <p:cNvSpPr txBox="1">
            <a:spLocks/>
          </p:cNvSpPr>
          <p:nvPr/>
        </p:nvSpPr>
        <p:spPr>
          <a:xfrm>
            <a:off x="779700" y="391177"/>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latin typeface="Garamond" panose="02020404030301010803" pitchFamily="18" charset="0"/>
              </a:rPr>
              <a:t>CHARACTERISTICS OF AN ALGORITHM</a:t>
            </a:r>
            <a:endParaRPr lang="en-IN" sz="3600" b="1" dirty="0">
              <a:solidFill>
                <a:srgbClr val="002060"/>
              </a:solidFill>
              <a:latin typeface="Garamond" panose="02020404030301010803" pitchFamily="18" charset="0"/>
            </a:endParaRPr>
          </a:p>
        </p:txBody>
      </p:sp>
      <p:grpSp>
        <p:nvGrpSpPr>
          <p:cNvPr id="4" name="Group 4">
            <a:extLst>
              <a:ext uri="{FF2B5EF4-FFF2-40B4-BE49-F238E27FC236}">
                <a16:creationId xmlns:a16="http://schemas.microsoft.com/office/drawing/2014/main" id="{86AB9DE4-A550-DD21-BC6D-1F95F745DB36}"/>
              </a:ext>
            </a:extLst>
          </p:cNvPr>
          <p:cNvGrpSpPr>
            <a:grpSpLocks/>
          </p:cNvGrpSpPr>
          <p:nvPr/>
        </p:nvGrpSpPr>
        <p:grpSpPr bwMode="auto">
          <a:xfrm>
            <a:off x="95624" y="116632"/>
            <a:ext cx="1368151" cy="5864007"/>
            <a:chOff x="0" y="-22667"/>
            <a:chExt cx="12311743" cy="6903334"/>
          </a:xfrm>
        </p:grpSpPr>
        <p:sp>
          <p:nvSpPr>
            <p:cNvPr id="5" name="Rectangle 4">
              <a:extLst>
                <a:ext uri="{FF2B5EF4-FFF2-40B4-BE49-F238E27FC236}">
                  <a16:creationId xmlns:a16="http://schemas.microsoft.com/office/drawing/2014/main" id="{6DE6FFD8-8FDC-FE16-09E3-A46C26A574AF}"/>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6" name="Picture 5" descr="A picture containing text, laser">
              <a:extLst>
                <a:ext uri="{FF2B5EF4-FFF2-40B4-BE49-F238E27FC236}">
                  <a16:creationId xmlns:a16="http://schemas.microsoft.com/office/drawing/2014/main" id="{2A0BF935-C61F-B434-D1C1-8AE0EBFC5EA7}"/>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grpSp>
        <p:nvGrpSpPr>
          <p:cNvPr id="7" name="Group 6">
            <a:extLst>
              <a:ext uri="{FF2B5EF4-FFF2-40B4-BE49-F238E27FC236}">
                <a16:creationId xmlns:a16="http://schemas.microsoft.com/office/drawing/2014/main" id="{F7AC061C-3A9A-394C-C30F-830FBFE4B78C}"/>
              </a:ext>
            </a:extLst>
          </p:cNvPr>
          <p:cNvGrpSpPr/>
          <p:nvPr/>
        </p:nvGrpSpPr>
        <p:grpSpPr>
          <a:xfrm>
            <a:off x="892933" y="155141"/>
            <a:ext cx="7387984" cy="5546769"/>
            <a:chOff x="116681" y="748903"/>
            <a:chExt cx="7387984" cy="5546769"/>
          </a:xfrm>
        </p:grpSpPr>
        <p:sp>
          <p:nvSpPr>
            <p:cNvPr id="9" name="TextBox 8">
              <a:extLst>
                <a:ext uri="{FF2B5EF4-FFF2-40B4-BE49-F238E27FC236}">
                  <a16:creationId xmlns:a16="http://schemas.microsoft.com/office/drawing/2014/main" id="{76766B29-73C8-5150-3885-6F012F43A25B}"/>
                </a:ext>
              </a:extLst>
            </p:cNvPr>
            <p:cNvSpPr txBox="1"/>
            <p:nvPr/>
          </p:nvSpPr>
          <p:spPr>
            <a:xfrm>
              <a:off x="3931057" y="3935669"/>
              <a:ext cx="1320605" cy="476071"/>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600" dirty="0"/>
                <a:t>CRITERIA</a:t>
              </a:r>
            </a:p>
          </p:txBody>
        </p:sp>
        <p:grpSp>
          <p:nvGrpSpPr>
            <p:cNvPr id="10" name="Group 9">
              <a:extLst>
                <a:ext uri="{FF2B5EF4-FFF2-40B4-BE49-F238E27FC236}">
                  <a16:creationId xmlns:a16="http://schemas.microsoft.com/office/drawing/2014/main" id="{72FC5762-A2BD-7E5E-905C-13B379EE3C1B}"/>
                </a:ext>
              </a:extLst>
            </p:cNvPr>
            <p:cNvGrpSpPr/>
            <p:nvPr/>
          </p:nvGrpSpPr>
          <p:grpSpPr>
            <a:xfrm>
              <a:off x="5197548" y="3118937"/>
              <a:ext cx="2307117" cy="1264980"/>
              <a:chOff x="7002215" y="3120685"/>
              <a:chExt cx="3076156" cy="1686640"/>
            </a:xfrm>
          </p:grpSpPr>
          <p:cxnSp>
            <p:nvCxnSpPr>
              <p:cNvPr id="27" name="Straight Arrow Connector 26">
                <a:extLst>
                  <a:ext uri="{FF2B5EF4-FFF2-40B4-BE49-F238E27FC236}">
                    <a16:creationId xmlns:a16="http://schemas.microsoft.com/office/drawing/2014/main" id="{13E94211-7F4D-3690-1804-8888C6AA0598}"/>
                  </a:ext>
                </a:extLst>
              </p:cNvPr>
              <p:cNvCxnSpPr/>
              <p:nvPr/>
            </p:nvCxnSpPr>
            <p:spPr>
              <a:xfrm flipV="1">
                <a:off x="7002215" y="3882683"/>
                <a:ext cx="839393" cy="267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2407E742-147E-6083-8F2E-538C66191145}"/>
                  </a:ext>
                </a:extLst>
              </p:cNvPr>
              <p:cNvSpPr txBox="1"/>
              <p:nvPr/>
            </p:nvSpPr>
            <p:spPr>
              <a:xfrm>
                <a:off x="7841608" y="3120685"/>
                <a:ext cx="2236763" cy="1686640"/>
              </a:xfrm>
              <a:prstGeom prst="cloudCallout">
                <a:avLst/>
              </a:prstGeom>
              <a:solidFill>
                <a:schemeClr val="accent2">
                  <a:lumMod val="40000"/>
                  <a:lumOff val="60000"/>
                </a:schemeClr>
              </a:solidFill>
            </p:spPr>
            <p:txBody>
              <a:bodyPr wrap="square" rtlCol="0">
                <a:spAutoFit/>
              </a:bodyPr>
              <a:lstStyle/>
              <a:p>
                <a:r>
                  <a:rPr lang="en-US" sz="1600" dirty="0"/>
                  <a:t>Well Defined Outputs</a:t>
                </a:r>
              </a:p>
            </p:txBody>
          </p:sp>
        </p:grpSp>
        <p:sp>
          <p:nvSpPr>
            <p:cNvPr id="11" name="AutoShape 2" descr="Cartoon desktop computer Royalty Free Vector Image">
              <a:extLst>
                <a:ext uri="{FF2B5EF4-FFF2-40B4-BE49-F238E27FC236}">
                  <a16:creationId xmlns:a16="http://schemas.microsoft.com/office/drawing/2014/main" id="{10252EA4-56E7-0956-93A7-90CE247201C9}"/>
                </a:ext>
              </a:extLst>
            </p:cNvPr>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600"/>
            </a:p>
          </p:txBody>
        </p:sp>
        <p:grpSp>
          <p:nvGrpSpPr>
            <p:cNvPr id="12" name="Group 11">
              <a:extLst>
                <a:ext uri="{FF2B5EF4-FFF2-40B4-BE49-F238E27FC236}">
                  <a16:creationId xmlns:a16="http://schemas.microsoft.com/office/drawing/2014/main" id="{27DF6AC8-AE70-6C64-80E1-9F52E4BD4CB5}"/>
                </a:ext>
              </a:extLst>
            </p:cNvPr>
            <p:cNvGrpSpPr/>
            <p:nvPr/>
          </p:nvGrpSpPr>
          <p:grpSpPr>
            <a:xfrm>
              <a:off x="5004048" y="4650341"/>
              <a:ext cx="2307117" cy="610413"/>
              <a:chOff x="7016337" y="4563501"/>
              <a:chExt cx="3076156" cy="813885"/>
            </a:xfrm>
          </p:grpSpPr>
          <p:sp>
            <p:nvSpPr>
              <p:cNvPr id="25" name="TextBox 24">
                <a:extLst>
                  <a:ext uri="{FF2B5EF4-FFF2-40B4-BE49-F238E27FC236}">
                    <a16:creationId xmlns:a16="http://schemas.microsoft.com/office/drawing/2014/main" id="{875105D0-C1A1-98C9-C06A-5F5AE4582E57}"/>
                  </a:ext>
                </a:extLst>
              </p:cNvPr>
              <p:cNvSpPr txBox="1"/>
              <p:nvPr/>
            </p:nvSpPr>
            <p:spPr>
              <a:xfrm>
                <a:off x="7855730" y="4690236"/>
                <a:ext cx="2236763" cy="687150"/>
              </a:xfrm>
              <a:prstGeom prst="cloudCallout">
                <a:avLst/>
              </a:prstGeom>
              <a:solidFill>
                <a:schemeClr val="accent2">
                  <a:lumMod val="40000"/>
                  <a:lumOff val="60000"/>
                </a:schemeClr>
              </a:solidFill>
            </p:spPr>
            <p:txBody>
              <a:bodyPr wrap="square" rtlCol="0">
                <a:spAutoFit/>
              </a:bodyPr>
              <a:lstStyle/>
              <a:p>
                <a:r>
                  <a:rPr lang="en-US" sz="1600" dirty="0"/>
                  <a:t>Finiteness</a:t>
                </a:r>
              </a:p>
            </p:txBody>
          </p:sp>
          <p:cxnSp>
            <p:nvCxnSpPr>
              <p:cNvPr id="26" name="Straight Arrow Connector 25">
                <a:extLst>
                  <a:ext uri="{FF2B5EF4-FFF2-40B4-BE49-F238E27FC236}">
                    <a16:creationId xmlns:a16="http://schemas.microsoft.com/office/drawing/2014/main" id="{6443A174-2C58-E025-62BC-EEA77F90482C}"/>
                  </a:ext>
                </a:extLst>
              </p:cNvPr>
              <p:cNvCxnSpPr/>
              <p:nvPr/>
            </p:nvCxnSpPr>
            <p:spPr>
              <a:xfrm>
                <a:off x="7016337" y="4563501"/>
                <a:ext cx="825271" cy="348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02ECA068-E8DA-03AB-1677-A5F230C708B2}"/>
                </a:ext>
              </a:extLst>
            </p:cNvPr>
            <p:cNvGrpSpPr/>
            <p:nvPr/>
          </p:nvGrpSpPr>
          <p:grpSpPr>
            <a:xfrm>
              <a:off x="3844690" y="2114123"/>
              <a:ext cx="1677572" cy="1716131"/>
              <a:chOff x="5220285" y="2458248"/>
              <a:chExt cx="2236763" cy="2288175"/>
            </a:xfrm>
          </p:grpSpPr>
          <p:sp>
            <p:nvSpPr>
              <p:cNvPr id="23" name="TextBox 22">
                <a:extLst>
                  <a:ext uri="{FF2B5EF4-FFF2-40B4-BE49-F238E27FC236}">
                    <a16:creationId xmlns:a16="http://schemas.microsoft.com/office/drawing/2014/main" id="{6A2A76C3-1D85-37D0-7477-A7C0D7736CCC}"/>
                  </a:ext>
                </a:extLst>
              </p:cNvPr>
              <p:cNvSpPr txBox="1"/>
              <p:nvPr/>
            </p:nvSpPr>
            <p:spPr>
              <a:xfrm>
                <a:off x="5220285" y="2458248"/>
                <a:ext cx="2236763" cy="1686640"/>
              </a:xfrm>
              <a:prstGeom prst="cloudCallout">
                <a:avLst/>
              </a:prstGeom>
              <a:solidFill>
                <a:schemeClr val="accent2">
                  <a:lumMod val="40000"/>
                  <a:lumOff val="60000"/>
                </a:schemeClr>
              </a:solidFill>
            </p:spPr>
            <p:txBody>
              <a:bodyPr wrap="square" rtlCol="0">
                <a:spAutoFit/>
              </a:bodyPr>
              <a:lstStyle/>
              <a:p>
                <a:r>
                  <a:rPr lang="en-US" sz="1600" dirty="0"/>
                  <a:t>Well Defined     Inputs</a:t>
                </a:r>
              </a:p>
            </p:txBody>
          </p:sp>
          <p:cxnSp>
            <p:nvCxnSpPr>
              <p:cNvPr id="24" name="Straight Arrow Connector 23">
                <a:extLst>
                  <a:ext uri="{FF2B5EF4-FFF2-40B4-BE49-F238E27FC236}">
                    <a16:creationId xmlns:a16="http://schemas.microsoft.com/office/drawing/2014/main" id="{EEB5FDCD-CF18-45DB-F6E5-577AEA946E78}"/>
                  </a:ext>
                </a:extLst>
              </p:cNvPr>
              <p:cNvCxnSpPr/>
              <p:nvPr/>
            </p:nvCxnSpPr>
            <p:spPr>
              <a:xfrm flipV="1">
                <a:off x="6210469" y="4361380"/>
                <a:ext cx="0" cy="385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3BC796F9-7232-3BEA-0DFE-BDADD8C03D85}"/>
                </a:ext>
              </a:extLst>
            </p:cNvPr>
            <p:cNvGrpSpPr/>
            <p:nvPr/>
          </p:nvGrpSpPr>
          <p:grpSpPr>
            <a:xfrm>
              <a:off x="3372198" y="4491588"/>
              <a:ext cx="1818620" cy="1804084"/>
              <a:chOff x="4496265" y="4845784"/>
              <a:chExt cx="2424826" cy="2405444"/>
            </a:xfrm>
          </p:grpSpPr>
          <p:sp>
            <p:nvSpPr>
              <p:cNvPr id="21" name="TextBox 20">
                <a:extLst>
                  <a:ext uri="{FF2B5EF4-FFF2-40B4-BE49-F238E27FC236}">
                    <a16:creationId xmlns:a16="http://schemas.microsoft.com/office/drawing/2014/main" id="{EC748441-6083-E81C-2385-5391CD5849B1}"/>
                  </a:ext>
                </a:extLst>
              </p:cNvPr>
              <p:cNvSpPr txBox="1"/>
              <p:nvPr/>
            </p:nvSpPr>
            <p:spPr>
              <a:xfrm>
                <a:off x="4496265" y="5564589"/>
                <a:ext cx="2424826" cy="1686639"/>
              </a:xfrm>
              <a:prstGeom prst="cloudCallout">
                <a:avLst/>
              </a:prstGeom>
              <a:solidFill>
                <a:schemeClr val="accent2">
                  <a:lumMod val="40000"/>
                  <a:lumOff val="60000"/>
                </a:schemeClr>
              </a:solidFill>
            </p:spPr>
            <p:txBody>
              <a:bodyPr wrap="square" rtlCol="0">
                <a:spAutoFit/>
              </a:bodyPr>
              <a:lstStyle/>
              <a:p>
                <a:r>
                  <a:rPr lang="en-US" sz="1600" dirty="0"/>
                  <a:t>Clear-</a:t>
                </a:r>
              </a:p>
              <a:p>
                <a:r>
                  <a:rPr lang="en-US" sz="1600" dirty="0"/>
                  <a:t>Unambiguous</a:t>
                </a:r>
              </a:p>
            </p:txBody>
          </p:sp>
          <p:cxnSp>
            <p:nvCxnSpPr>
              <p:cNvPr id="22" name="Straight Arrow Connector 21">
                <a:extLst>
                  <a:ext uri="{FF2B5EF4-FFF2-40B4-BE49-F238E27FC236}">
                    <a16:creationId xmlns:a16="http://schemas.microsoft.com/office/drawing/2014/main" id="{C867691C-3C46-A776-F7E3-4A974EEA0EC1}"/>
                  </a:ext>
                </a:extLst>
              </p:cNvPr>
              <p:cNvCxnSpPr/>
              <p:nvPr/>
            </p:nvCxnSpPr>
            <p:spPr>
              <a:xfrm>
                <a:off x="6095999" y="4845784"/>
                <a:ext cx="0" cy="302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1F4FA5D9-6F2E-11AA-DE5A-8035C56C535C}"/>
                </a:ext>
              </a:extLst>
            </p:cNvPr>
            <p:cNvGrpSpPr/>
            <p:nvPr/>
          </p:nvGrpSpPr>
          <p:grpSpPr>
            <a:xfrm>
              <a:off x="1317068" y="3272281"/>
              <a:ext cx="2512635" cy="647117"/>
              <a:chOff x="1756090" y="3220041"/>
              <a:chExt cx="3350180" cy="862823"/>
            </a:xfrm>
          </p:grpSpPr>
          <p:sp>
            <p:nvSpPr>
              <p:cNvPr id="19" name="TextBox 18">
                <a:extLst>
                  <a:ext uri="{FF2B5EF4-FFF2-40B4-BE49-F238E27FC236}">
                    <a16:creationId xmlns:a16="http://schemas.microsoft.com/office/drawing/2014/main" id="{5216A756-6A72-1142-3B7A-592EE4AAC979}"/>
                  </a:ext>
                </a:extLst>
              </p:cNvPr>
              <p:cNvSpPr txBox="1"/>
              <p:nvPr/>
            </p:nvSpPr>
            <p:spPr>
              <a:xfrm>
                <a:off x="1756090" y="3220041"/>
                <a:ext cx="2685781" cy="687150"/>
              </a:xfrm>
              <a:prstGeom prst="cloudCallout">
                <a:avLst/>
              </a:prstGeom>
              <a:solidFill>
                <a:schemeClr val="accent2">
                  <a:lumMod val="40000"/>
                  <a:lumOff val="60000"/>
                </a:schemeClr>
              </a:solidFill>
            </p:spPr>
            <p:txBody>
              <a:bodyPr wrap="square" rtlCol="0">
                <a:spAutoFit/>
              </a:bodyPr>
              <a:lstStyle/>
              <a:p>
                <a:r>
                  <a:rPr lang="en-US" sz="1600" dirty="0"/>
                  <a:t>Effectiveness</a:t>
                </a:r>
              </a:p>
            </p:txBody>
          </p:sp>
          <p:cxnSp>
            <p:nvCxnSpPr>
              <p:cNvPr id="20" name="Straight Arrow Connector 19">
                <a:extLst>
                  <a:ext uri="{FF2B5EF4-FFF2-40B4-BE49-F238E27FC236}">
                    <a16:creationId xmlns:a16="http://schemas.microsoft.com/office/drawing/2014/main" id="{D6252089-EAE2-277C-FC9C-65EBD844857F}"/>
                  </a:ext>
                </a:extLst>
              </p:cNvPr>
              <p:cNvCxnSpPr/>
              <p:nvPr/>
            </p:nvCxnSpPr>
            <p:spPr>
              <a:xfrm flipH="1" flipV="1">
                <a:off x="4441872" y="3895328"/>
                <a:ext cx="664398" cy="187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64BD43B3-37A0-994E-AA3B-8C5970E7CD48}"/>
                </a:ext>
              </a:extLst>
            </p:cNvPr>
            <p:cNvGrpSpPr/>
            <p:nvPr/>
          </p:nvGrpSpPr>
          <p:grpSpPr>
            <a:xfrm>
              <a:off x="1515488" y="4290879"/>
              <a:ext cx="2399726" cy="515362"/>
              <a:chOff x="2020650" y="4578170"/>
              <a:chExt cx="3199635" cy="687148"/>
            </a:xfrm>
          </p:grpSpPr>
          <p:sp>
            <p:nvSpPr>
              <p:cNvPr id="17" name="TextBox 16">
                <a:extLst>
                  <a:ext uri="{FF2B5EF4-FFF2-40B4-BE49-F238E27FC236}">
                    <a16:creationId xmlns:a16="http://schemas.microsoft.com/office/drawing/2014/main" id="{99BBE397-6BC6-63C1-C519-41F786F43844}"/>
                  </a:ext>
                </a:extLst>
              </p:cNvPr>
              <p:cNvSpPr txBox="1"/>
              <p:nvPr/>
            </p:nvSpPr>
            <p:spPr>
              <a:xfrm>
                <a:off x="2020650" y="4578170"/>
                <a:ext cx="2424827" cy="687148"/>
              </a:xfrm>
              <a:prstGeom prst="cloudCallout">
                <a:avLst/>
              </a:prstGeom>
              <a:solidFill>
                <a:schemeClr val="accent2">
                  <a:lumMod val="40000"/>
                  <a:lumOff val="60000"/>
                </a:schemeClr>
              </a:solidFill>
            </p:spPr>
            <p:txBody>
              <a:bodyPr wrap="square" rtlCol="0">
                <a:spAutoFit/>
              </a:bodyPr>
              <a:lstStyle/>
              <a:p>
                <a:r>
                  <a:rPr lang="en-US" sz="1600" dirty="0"/>
                  <a:t>Correctness</a:t>
                </a:r>
              </a:p>
            </p:txBody>
          </p:sp>
          <p:cxnSp>
            <p:nvCxnSpPr>
              <p:cNvPr id="18" name="Straight Arrow Connector 17">
                <a:extLst>
                  <a:ext uri="{FF2B5EF4-FFF2-40B4-BE49-F238E27FC236}">
                    <a16:creationId xmlns:a16="http://schemas.microsoft.com/office/drawing/2014/main" id="{89AA0B5A-B107-3EBC-9989-2E9ED6A46723}"/>
                  </a:ext>
                </a:extLst>
              </p:cNvPr>
              <p:cNvCxnSpPr/>
              <p:nvPr/>
            </p:nvCxnSpPr>
            <p:spPr>
              <a:xfrm flipH="1">
                <a:off x="4480468" y="4578170"/>
                <a:ext cx="739817" cy="245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297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DC3E863-0226-0AA9-567A-DB20CD885A62}"/>
              </a:ext>
            </a:extLst>
          </p:cNvPr>
          <p:cNvSpPr txBox="1">
            <a:spLocks/>
          </p:cNvSpPr>
          <p:nvPr/>
        </p:nvSpPr>
        <p:spPr>
          <a:xfrm>
            <a:off x="1965226" y="778161"/>
            <a:ext cx="7039694" cy="60938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b="1" dirty="0">
                <a:solidFill>
                  <a:srgbClr val="002060"/>
                </a:solidFill>
                <a:latin typeface="Garamond" panose="02020404030301010803" pitchFamily="18" charset="0"/>
                <a:cs typeface="Times New Roman" panose="02020603050405020304" pitchFamily="18" charset="0"/>
              </a:rPr>
              <a:t>Fundamentals of Algorithmic Problem Solving</a:t>
            </a:r>
            <a:endParaRPr lang="en-US" sz="3600" b="1" dirty="0">
              <a:solidFill>
                <a:srgbClr val="002060"/>
              </a:solidFill>
              <a:latin typeface="Garamond" panose="02020404030301010803"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1A4462B-2D1C-2BA5-495E-1813247E0F49}"/>
              </a:ext>
            </a:extLst>
          </p:cNvPr>
          <p:cNvSpPr/>
          <p:nvPr/>
        </p:nvSpPr>
        <p:spPr>
          <a:xfrm>
            <a:off x="1427854" y="2636912"/>
            <a:ext cx="7267433" cy="276368"/>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32F63489-1453-8A10-F891-619CE14B0030}"/>
              </a:ext>
            </a:extLst>
          </p:cNvPr>
          <p:cNvSpPr txBox="1"/>
          <p:nvPr/>
        </p:nvSpPr>
        <p:spPr>
          <a:xfrm flipH="1">
            <a:off x="2506628" y="2563778"/>
            <a:ext cx="4901453" cy="507831"/>
          </a:xfrm>
          <a:prstGeom prst="rect">
            <a:avLst/>
          </a:prstGeom>
          <a:solidFill>
            <a:schemeClr val="accent1">
              <a:lumMod val="40000"/>
              <a:lumOff val="60000"/>
            </a:schemeClr>
          </a:solidFill>
        </p:spPr>
        <p:txBody>
          <a:bodyPr wrap="square" rtlCol="0">
            <a:spAutoFit/>
          </a:bodyPr>
          <a:lstStyle/>
          <a:p>
            <a:r>
              <a:rPr lang="en-US" sz="1350" b="1" dirty="0">
                <a:latin typeface="Times New Roman" panose="02020603050405020304" pitchFamily="18" charset="0"/>
                <a:cs typeface="Times New Roman" panose="02020603050405020304" pitchFamily="18" charset="0"/>
              </a:rPr>
              <a:t>DECIDE ON COMPUTATIONAL MEANS,EXACT OR APPROX SOLUTION ,ALGORITHM DESIGN TECQ.</a:t>
            </a:r>
          </a:p>
        </p:txBody>
      </p:sp>
      <p:sp>
        <p:nvSpPr>
          <p:cNvPr id="6" name="TextBox 5">
            <a:extLst>
              <a:ext uri="{FF2B5EF4-FFF2-40B4-BE49-F238E27FC236}">
                <a16:creationId xmlns:a16="http://schemas.microsoft.com/office/drawing/2014/main" id="{F3D1AACA-C719-5997-DBF7-85CA1DF49893}"/>
              </a:ext>
            </a:extLst>
          </p:cNvPr>
          <p:cNvSpPr txBox="1"/>
          <p:nvPr/>
        </p:nvSpPr>
        <p:spPr>
          <a:xfrm flipH="1">
            <a:off x="3364731" y="2056680"/>
            <a:ext cx="2773908" cy="300082"/>
          </a:xfrm>
          <a:prstGeom prst="rect">
            <a:avLst/>
          </a:prstGeom>
          <a:solidFill>
            <a:schemeClr val="accent1">
              <a:lumMod val="40000"/>
              <a:lumOff val="60000"/>
            </a:schemeClr>
          </a:solidFill>
        </p:spPr>
        <p:txBody>
          <a:bodyPr wrap="square" rtlCol="0">
            <a:spAutoFit/>
          </a:bodyPr>
          <a:lstStyle/>
          <a:p>
            <a:r>
              <a:rPr lang="en-US" sz="1350" b="1" dirty="0">
                <a:latin typeface="Times New Roman" panose="02020603050405020304" pitchFamily="18" charset="0"/>
                <a:cs typeface="Times New Roman" panose="02020603050405020304" pitchFamily="18" charset="0"/>
              </a:rPr>
              <a:t>UNDERSTAND THE PROBLEM</a:t>
            </a:r>
          </a:p>
        </p:txBody>
      </p:sp>
      <p:sp>
        <p:nvSpPr>
          <p:cNvPr id="7" name="TextBox 6">
            <a:extLst>
              <a:ext uri="{FF2B5EF4-FFF2-40B4-BE49-F238E27FC236}">
                <a16:creationId xmlns:a16="http://schemas.microsoft.com/office/drawing/2014/main" id="{ADACF4BA-B85B-CEE5-FC07-E264774D30A1}"/>
              </a:ext>
            </a:extLst>
          </p:cNvPr>
          <p:cNvSpPr txBox="1"/>
          <p:nvPr/>
        </p:nvSpPr>
        <p:spPr>
          <a:xfrm flipH="1">
            <a:off x="3435329" y="3267163"/>
            <a:ext cx="2773908" cy="300082"/>
          </a:xfrm>
          <a:prstGeom prst="rect">
            <a:avLst/>
          </a:prstGeom>
          <a:solidFill>
            <a:schemeClr val="accent1">
              <a:lumMod val="40000"/>
              <a:lumOff val="60000"/>
            </a:schemeClr>
          </a:solidFill>
        </p:spPr>
        <p:txBody>
          <a:bodyPr wrap="square" rtlCol="0">
            <a:spAutoFit/>
          </a:bodyPr>
          <a:lstStyle/>
          <a:p>
            <a:r>
              <a:rPr lang="en-US" sz="1350" b="1" dirty="0">
                <a:latin typeface="Times New Roman" panose="02020603050405020304" pitchFamily="18" charset="0"/>
                <a:cs typeface="Times New Roman" panose="02020603050405020304" pitchFamily="18" charset="0"/>
              </a:rPr>
              <a:t>DESIGN AN ALGORITHM</a:t>
            </a:r>
          </a:p>
        </p:txBody>
      </p:sp>
      <p:sp>
        <p:nvSpPr>
          <p:cNvPr id="8" name="TextBox 7">
            <a:extLst>
              <a:ext uri="{FF2B5EF4-FFF2-40B4-BE49-F238E27FC236}">
                <a16:creationId xmlns:a16="http://schemas.microsoft.com/office/drawing/2014/main" id="{B4FE186D-843E-E43F-941A-09DBE230D8D2}"/>
              </a:ext>
            </a:extLst>
          </p:cNvPr>
          <p:cNvSpPr txBox="1"/>
          <p:nvPr/>
        </p:nvSpPr>
        <p:spPr>
          <a:xfrm flipH="1">
            <a:off x="3435329" y="3789305"/>
            <a:ext cx="2773908" cy="300082"/>
          </a:xfrm>
          <a:prstGeom prst="rect">
            <a:avLst/>
          </a:prstGeom>
          <a:solidFill>
            <a:schemeClr val="accent1">
              <a:lumMod val="40000"/>
              <a:lumOff val="60000"/>
            </a:schemeClr>
          </a:solidFill>
        </p:spPr>
        <p:txBody>
          <a:bodyPr wrap="square" rtlCol="0">
            <a:spAutoFit/>
          </a:bodyPr>
          <a:lstStyle/>
          <a:p>
            <a:r>
              <a:rPr lang="en-US" sz="1350" b="1" dirty="0">
                <a:latin typeface="Times New Roman" panose="02020603050405020304" pitchFamily="18" charset="0"/>
                <a:cs typeface="Times New Roman" panose="02020603050405020304" pitchFamily="18" charset="0"/>
              </a:rPr>
              <a:t>PROVE ITS CORRECTNESS</a:t>
            </a:r>
          </a:p>
        </p:txBody>
      </p:sp>
      <p:sp>
        <p:nvSpPr>
          <p:cNvPr id="9" name="TextBox 8">
            <a:extLst>
              <a:ext uri="{FF2B5EF4-FFF2-40B4-BE49-F238E27FC236}">
                <a16:creationId xmlns:a16="http://schemas.microsoft.com/office/drawing/2014/main" id="{A133CBE6-255D-7475-5BB4-85FB241328C8}"/>
              </a:ext>
            </a:extLst>
          </p:cNvPr>
          <p:cNvSpPr txBox="1"/>
          <p:nvPr/>
        </p:nvSpPr>
        <p:spPr>
          <a:xfrm flipH="1">
            <a:off x="3435329" y="4311446"/>
            <a:ext cx="2773908" cy="300082"/>
          </a:xfrm>
          <a:prstGeom prst="rect">
            <a:avLst/>
          </a:prstGeom>
          <a:solidFill>
            <a:schemeClr val="accent1">
              <a:lumMod val="40000"/>
              <a:lumOff val="60000"/>
            </a:schemeClr>
          </a:solidFill>
        </p:spPr>
        <p:txBody>
          <a:bodyPr wrap="square" rtlCol="0">
            <a:spAutoFit/>
          </a:bodyPr>
          <a:lstStyle/>
          <a:p>
            <a:r>
              <a:rPr lang="en-US" sz="1350" b="1" dirty="0">
                <a:latin typeface="Times New Roman" panose="02020603050405020304" pitchFamily="18" charset="0"/>
                <a:cs typeface="Times New Roman" panose="02020603050405020304" pitchFamily="18" charset="0"/>
              </a:rPr>
              <a:t>ANALYSE THE ALGORITHM</a:t>
            </a:r>
          </a:p>
        </p:txBody>
      </p:sp>
      <p:sp>
        <p:nvSpPr>
          <p:cNvPr id="10" name="TextBox 9">
            <a:extLst>
              <a:ext uri="{FF2B5EF4-FFF2-40B4-BE49-F238E27FC236}">
                <a16:creationId xmlns:a16="http://schemas.microsoft.com/office/drawing/2014/main" id="{540EAF54-6031-CFE9-ED6A-879929012425}"/>
              </a:ext>
            </a:extLst>
          </p:cNvPr>
          <p:cNvSpPr txBox="1"/>
          <p:nvPr/>
        </p:nvSpPr>
        <p:spPr>
          <a:xfrm flipH="1">
            <a:off x="3435329" y="4833588"/>
            <a:ext cx="2773908" cy="300082"/>
          </a:xfrm>
          <a:prstGeom prst="rect">
            <a:avLst/>
          </a:prstGeom>
          <a:solidFill>
            <a:schemeClr val="accent1">
              <a:lumMod val="40000"/>
              <a:lumOff val="60000"/>
            </a:schemeClr>
          </a:solidFill>
        </p:spPr>
        <p:txBody>
          <a:bodyPr wrap="square" rtlCol="0">
            <a:spAutoFit/>
          </a:bodyPr>
          <a:lstStyle/>
          <a:p>
            <a:r>
              <a:rPr lang="en-US" sz="1350" b="1" dirty="0">
                <a:latin typeface="Times New Roman" panose="02020603050405020304" pitchFamily="18" charset="0"/>
                <a:cs typeface="Times New Roman" panose="02020603050405020304" pitchFamily="18" charset="0"/>
              </a:rPr>
              <a:t>CODE THE ALGORITHM</a:t>
            </a:r>
          </a:p>
        </p:txBody>
      </p:sp>
      <p:cxnSp>
        <p:nvCxnSpPr>
          <p:cNvPr id="11" name="Straight Arrow Connector 10">
            <a:extLst>
              <a:ext uri="{FF2B5EF4-FFF2-40B4-BE49-F238E27FC236}">
                <a16:creationId xmlns:a16="http://schemas.microsoft.com/office/drawing/2014/main" id="{D432322E-D2F5-30D2-5AAB-3B9C1703B10B}"/>
              </a:ext>
            </a:extLst>
          </p:cNvPr>
          <p:cNvCxnSpPr>
            <a:stCxn id="6" idx="2"/>
          </p:cNvCxnSpPr>
          <p:nvPr/>
        </p:nvCxnSpPr>
        <p:spPr>
          <a:xfrm>
            <a:off x="4751685" y="2356762"/>
            <a:ext cx="0" cy="222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8BE194-8EA0-FF8E-E42D-096E0D356CD5}"/>
              </a:ext>
            </a:extLst>
          </p:cNvPr>
          <p:cNvCxnSpPr/>
          <p:nvPr/>
        </p:nvCxnSpPr>
        <p:spPr>
          <a:xfrm>
            <a:off x="4751685" y="3022021"/>
            <a:ext cx="0" cy="245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9D8C6AA-9601-C437-0D4C-2602318CCD9F}"/>
              </a:ext>
            </a:extLst>
          </p:cNvPr>
          <p:cNvCxnSpPr/>
          <p:nvPr/>
        </p:nvCxnSpPr>
        <p:spPr>
          <a:xfrm>
            <a:off x="4751685" y="3544162"/>
            <a:ext cx="0" cy="245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ADA571-B574-59D7-6A2E-12E6E76E92B4}"/>
              </a:ext>
            </a:extLst>
          </p:cNvPr>
          <p:cNvCxnSpPr/>
          <p:nvPr/>
        </p:nvCxnSpPr>
        <p:spPr>
          <a:xfrm>
            <a:off x="4751685" y="4066304"/>
            <a:ext cx="0" cy="245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B50874-6A71-BB6A-C709-F25E6649E2DB}"/>
              </a:ext>
            </a:extLst>
          </p:cNvPr>
          <p:cNvCxnSpPr/>
          <p:nvPr/>
        </p:nvCxnSpPr>
        <p:spPr>
          <a:xfrm>
            <a:off x="4751685" y="4588446"/>
            <a:ext cx="0" cy="245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6">
            <a:extLst>
              <a:ext uri="{FF2B5EF4-FFF2-40B4-BE49-F238E27FC236}">
                <a16:creationId xmlns:a16="http://schemas.microsoft.com/office/drawing/2014/main" id="{60030E21-AB75-A733-84A3-978083FC0FAE}"/>
              </a:ext>
            </a:extLst>
          </p:cNvPr>
          <p:cNvCxnSpPr>
            <a:stCxn id="8" idx="1"/>
          </p:cNvCxnSpPr>
          <p:nvPr/>
        </p:nvCxnSpPr>
        <p:spPr>
          <a:xfrm flipV="1">
            <a:off x="6209237" y="3048526"/>
            <a:ext cx="765178" cy="8908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48F4A09-7EA1-738A-6505-77DD5D577C85}"/>
              </a:ext>
            </a:extLst>
          </p:cNvPr>
          <p:cNvCxnSpPr/>
          <p:nvPr/>
        </p:nvCxnSpPr>
        <p:spPr>
          <a:xfrm flipH="1">
            <a:off x="6209237" y="3405663"/>
            <a:ext cx="765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22">
            <a:extLst>
              <a:ext uri="{FF2B5EF4-FFF2-40B4-BE49-F238E27FC236}">
                <a16:creationId xmlns:a16="http://schemas.microsoft.com/office/drawing/2014/main" id="{4B11BD3D-C1BD-236D-3914-CBAB9D5AA785}"/>
              </a:ext>
            </a:extLst>
          </p:cNvPr>
          <p:cNvCxnSpPr>
            <a:stCxn id="9" idx="3"/>
          </p:cNvCxnSpPr>
          <p:nvPr/>
        </p:nvCxnSpPr>
        <p:spPr>
          <a:xfrm rot="10800000">
            <a:off x="2670155" y="3022023"/>
            <a:ext cx="765175" cy="14394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514B2F-CA77-711D-836C-395694DFFEA9}"/>
              </a:ext>
            </a:extLst>
          </p:cNvPr>
          <p:cNvCxnSpPr>
            <a:endCxn id="7" idx="3"/>
          </p:cNvCxnSpPr>
          <p:nvPr/>
        </p:nvCxnSpPr>
        <p:spPr>
          <a:xfrm>
            <a:off x="2670151" y="3404036"/>
            <a:ext cx="765178" cy="13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hlinkClick r:id="rId2" action="ppaction://hlinksldjump"/>
            <a:extLst>
              <a:ext uri="{FF2B5EF4-FFF2-40B4-BE49-F238E27FC236}">
                <a16:creationId xmlns:a16="http://schemas.microsoft.com/office/drawing/2014/main" id="{B896F020-9F30-2690-A736-F53F051728DE}"/>
              </a:ext>
            </a:extLst>
          </p:cNvPr>
          <p:cNvPicPr>
            <a:picLocks noChangeAspect="1"/>
          </p:cNvPicPr>
          <p:nvPr/>
        </p:nvPicPr>
        <p:blipFill>
          <a:blip r:embed="rId3"/>
          <a:stretch>
            <a:fillRect/>
          </a:stretch>
        </p:blipFill>
        <p:spPr>
          <a:xfrm>
            <a:off x="6569149" y="1887629"/>
            <a:ext cx="525934" cy="483230"/>
          </a:xfrm>
          <a:prstGeom prst="rect">
            <a:avLst/>
          </a:prstGeom>
        </p:spPr>
      </p:pic>
      <p:sp>
        <p:nvSpPr>
          <p:cNvPr id="21" name="AutoShape 2" descr="Computer Science without a computer | Computer Science Unplugged ...">
            <a:extLst>
              <a:ext uri="{FF2B5EF4-FFF2-40B4-BE49-F238E27FC236}">
                <a16:creationId xmlns:a16="http://schemas.microsoft.com/office/drawing/2014/main" id="{08B1DEC5-B0FD-F171-B42E-B494E5D9291B}"/>
              </a:ext>
            </a:extLst>
          </p:cNvPr>
          <p:cNvSpPr>
            <a:spLocks noChangeAspect="1" noChangeArrowheads="1"/>
          </p:cNvSpPr>
          <p:nvPr/>
        </p:nvSpPr>
        <p:spPr bwMode="auto">
          <a:xfrm>
            <a:off x="606251" y="890834"/>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22" name="Picture 21">
            <a:hlinkClick r:id="rId4" action="ppaction://hlinksldjump"/>
            <a:extLst>
              <a:ext uri="{FF2B5EF4-FFF2-40B4-BE49-F238E27FC236}">
                <a16:creationId xmlns:a16="http://schemas.microsoft.com/office/drawing/2014/main" id="{0A0C7ACF-9B48-3B05-BF86-00878DEF3253}"/>
              </a:ext>
            </a:extLst>
          </p:cNvPr>
          <p:cNvPicPr>
            <a:picLocks noChangeAspect="1"/>
          </p:cNvPicPr>
          <p:nvPr/>
        </p:nvPicPr>
        <p:blipFill>
          <a:blip r:embed="rId5"/>
          <a:stretch>
            <a:fillRect/>
          </a:stretch>
        </p:blipFill>
        <p:spPr>
          <a:xfrm>
            <a:off x="1486340" y="2419526"/>
            <a:ext cx="618992" cy="661780"/>
          </a:xfrm>
          <a:prstGeom prst="rect">
            <a:avLst/>
          </a:prstGeom>
        </p:spPr>
      </p:pic>
      <p:pic>
        <p:nvPicPr>
          <p:cNvPr id="23" name="Picture 22">
            <a:hlinkClick r:id="rId6" action="ppaction://hlinksldjump"/>
            <a:extLst>
              <a:ext uri="{FF2B5EF4-FFF2-40B4-BE49-F238E27FC236}">
                <a16:creationId xmlns:a16="http://schemas.microsoft.com/office/drawing/2014/main" id="{CD09BEF5-5161-C868-E943-84AC7382BF2D}"/>
              </a:ext>
            </a:extLst>
          </p:cNvPr>
          <p:cNvPicPr>
            <a:picLocks noChangeAspect="1"/>
          </p:cNvPicPr>
          <p:nvPr/>
        </p:nvPicPr>
        <p:blipFill>
          <a:blip r:embed="rId7"/>
          <a:stretch>
            <a:fillRect/>
          </a:stretch>
        </p:blipFill>
        <p:spPr>
          <a:xfrm>
            <a:off x="7085351" y="3081306"/>
            <a:ext cx="645460" cy="645460"/>
          </a:xfrm>
          <a:prstGeom prst="rect">
            <a:avLst/>
          </a:prstGeom>
        </p:spPr>
      </p:pic>
      <p:pic>
        <p:nvPicPr>
          <p:cNvPr id="24" name="Picture 23">
            <a:hlinkClick r:id="rId8" action="ppaction://hlinksldjump"/>
            <a:extLst>
              <a:ext uri="{FF2B5EF4-FFF2-40B4-BE49-F238E27FC236}">
                <a16:creationId xmlns:a16="http://schemas.microsoft.com/office/drawing/2014/main" id="{3DA60E8B-0802-3E7B-6A81-5C67E5119281}"/>
              </a:ext>
            </a:extLst>
          </p:cNvPr>
          <p:cNvPicPr>
            <a:picLocks noChangeAspect="1"/>
          </p:cNvPicPr>
          <p:nvPr/>
        </p:nvPicPr>
        <p:blipFill>
          <a:blip r:embed="rId9"/>
          <a:stretch>
            <a:fillRect/>
          </a:stretch>
        </p:blipFill>
        <p:spPr>
          <a:xfrm>
            <a:off x="1818854" y="3666734"/>
            <a:ext cx="568887" cy="429608"/>
          </a:xfrm>
          <a:prstGeom prst="rect">
            <a:avLst/>
          </a:prstGeom>
        </p:spPr>
      </p:pic>
      <p:pic>
        <p:nvPicPr>
          <p:cNvPr id="25" name="Picture 4" descr="10 best tools for Sentiment Analysis from free to fee ...">
            <a:hlinkClick r:id="rId10" action="ppaction://hlinksldjump"/>
            <a:extLst>
              <a:ext uri="{FF2B5EF4-FFF2-40B4-BE49-F238E27FC236}">
                <a16:creationId xmlns:a16="http://schemas.microsoft.com/office/drawing/2014/main" id="{6859EAE7-9BCF-CA34-EABB-AB239E24B4C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23557" y="4083902"/>
            <a:ext cx="817116" cy="58965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hlinkClick r:id="rId12" action="ppaction://hlinksldjump"/>
            <a:extLst>
              <a:ext uri="{FF2B5EF4-FFF2-40B4-BE49-F238E27FC236}">
                <a16:creationId xmlns:a16="http://schemas.microsoft.com/office/drawing/2014/main" id="{EFFE267E-7835-8B11-9681-AE586E67ED42}"/>
              </a:ext>
            </a:extLst>
          </p:cNvPr>
          <p:cNvPicPr>
            <a:picLocks noChangeAspect="1"/>
          </p:cNvPicPr>
          <p:nvPr/>
        </p:nvPicPr>
        <p:blipFill>
          <a:blip r:embed="rId13"/>
          <a:stretch>
            <a:fillRect/>
          </a:stretch>
        </p:blipFill>
        <p:spPr>
          <a:xfrm>
            <a:off x="2468589" y="4706712"/>
            <a:ext cx="617123" cy="642368"/>
          </a:xfrm>
          <a:prstGeom prst="rect">
            <a:avLst/>
          </a:prstGeom>
        </p:spPr>
      </p:pic>
      <p:sp>
        <p:nvSpPr>
          <p:cNvPr id="27" name="Action Button: End 35">
            <a:hlinkClick r:id="" action="ppaction://hlinkshowjump?jump=lastslide" highlightClick="1"/>
            <a:extLst>
              <a:ext uri="{FF2B5EF4-FFF2-40B4-BE49-F238E27FC236}">
                <a16:creationId xmlns:a16="http://schemas.microsoft.com/office/drawing/2014/main" id="{B84EBF74-BC72-DA0D-638A-EB54F74DDA3D}"/>
              </a:ext>
            </a:extLst>
          </p:cNvPr>
          <p:cNvSpPr/>
          <p:nvPr/>
        </p:nvSpPr>
        <p:spPr>
          <a:xfrm>
            <a:off x="8695287" y="5349080"/>
            <a:ext cx="453788" cy="266456"/>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1" name="Group 4">
            <a:extLst>
              <a:ext uri="{FF2B5EF4-FFF2-40B4-BE49-F238E27FC236}">
                <a16:creationId xmlns:a16="http://schemas.microsoft.com/office/drawing/2014/main" id="{99FF7733-CEF0-426A-1E35-46B9E75D30AC}"/>
              </a:ext>
            </a:extLst>
          </p:cNvPr>
          <p:cNvGrpSpPr>
            <a:grpSpLocks/>
          </p:cNvGrpSpPr>
          <p:nvPr/>
        </p:nvGrpSpPr>
        <p:grpSpPr bwMode="auto">
          <a:xfrm>
            <a:off x="95624" y="116632"/>
            <a:ext cx="1368151" cy="5864007"/>
            <a:chOff x="0" y="-22667"/>
            <a:chExt cx="12311743" cy="6903334"/>
          </a:xfrm>
        </p:grpSpPr>
        <p:sp>
          <p:nvSpPr>
            <p:cNvPr id="32" name="Rectangle 31">
              <a:extLst>
                <a:ext uri="{FF2B5EF4-FFF2-40B4-BE49-F238E27FC236}">
                  <a16:creationId xmlns:a16="http://schemas.microsoft.com/office/drawing/2014/main" id="{A0947892-1201-732F-B298-6C694842B1F3}"/>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33" name="Picture 32" descr="A picture containing text, laser">
              <a:extLst>
                <a:ext uri="{FF2B5EF4-FFF2-40B4-BE49-F238E27FC236}">
                  <a16:creationId xmlns:a16="http://schemas.microsoft.com/office/drawing/2014/main" id="{B555649A-D269-FF66-1B6D-4BA2DA708419}"/>
                </a:ext>
              </a:extLst>
            </p:cNvPr>
            <p:cNvPicPr>
              <a:picLocks noChangeAspect="1"/>
            </p:cNvPicPr>
            <p:nvPr/>
          </p:nvPicPr>
          <p:blipFill>
            <a:blip r:embed="rId14">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Tree>
    <p:extLst>
      <p:ext uri="{BB962C8B-B14F-4D97-AF65-F5344CB8AC3E}">
        <p14:creationId xmlns:p14="http://schemas.microsoft.com/office/powerpoint/2010/main" val="403197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13A8D8-350F-640D-6F65-532FC34DED1C}"/>
              </a:ext>
            </a:extLst>
          </p:cNvPr>
          <p:cNvSpPr txBox="1"/>
          <p:nvPr/>
        </p:nvSpPr>
        <p:spPr>
          <a:xfrm>
            <a:off x="1691680" y="474150"/>
            <a:ext cx="6768752" cy="5109860"/>
          </a:xfrm>
          <a:prstGeom prst="rect">
            <a:avLst/>
          </a:prstGeom>
          <a:noFill/>
        </p:spPr>
        <p:txBody>
          <a:bodyPr wrap="square">
            <a:spAutoFit/>
          </a:bodyPr>
          <a:lstStyle/>
          <a:p>
            <a:pPr marL="0" indent="0" algn="just">
              <a:spcBef>
                <a:spcPts val="0"/>
              </a:spcBef>
              <a:buNone/>
              <a:defRPr/>
            </a:pPr>
            <a:r>
              <a:rPr lang="en-US" sz="2800" b="1" dirty="0">
                <a:solidFill>
                  <a:srgbClr val="7030A0"/>
                </a:solidFill>
                <a:latin typeface="Garamond" panose="02020404030301010803" pitchFamily="18" charset="0"/>
                <a:cs typeface="Times New Roman" panose="02020603050405020304" pitchFamily="18" charset="0"/>
              </a:rPr>
              <a:t>	</a:t>
            </a:r>
            <a:r>
              <a:rPr lang="en-US" sz="3600" b="1" dirty="0">
                <a:solidFill>
                  <a:srgbClr val="7030A0"/>
                </a:solidFill>
                <a:latin typeface="Garamond" panose="02020404030301010803" pitchFamily="18" charset="0"/>
                <a:cs typeface="Times New Roman" panose="02020603050405020304" pitchFamily="18" charset="0"/>
              </a:rPr>
              <a:t>Understanding the problem</a:t>
            </a:r>
            <a:endParaRPr lang="en-US" sz="3600" dirty="0">
              <a:solidFill>
                <a:srgbClr val="7030A0"/>
              </a:solidFill>
              <a:latin typeface="Garamond" panose="02020404030301010803" pitchFamily="18" charset="0"/>
              <a:cs typeface="Times New Roman" panose="02020603050405020304" pitchFamily="18" charset="0"/>
            </a:endParaRP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Understand completely the given problem statement.</a:t>
            </a: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Ask questions if you have doubt.</a:t>
            </a: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An input to an algorithm specifies an instance of the problem the algorithm solves.</a:t>
            </a: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Fix the set of instances that the algorithm can handle.</a:t>
            </a:r>
          </a:p>
        </p:txBody>
      </p:sp>
      <p:grpSp>
        <p:nvGrpSpPr>
          <p:cNvPr id="5" name="Group 4">
            <a:extLst>
              <a:ext uri="{FF2B5EF4-FFF2-40B4-BE49-F238E27FC236}">
                <a16:creationId xmlns:a16="http://schemas.microsoft.com/office/drawing/2014/main" id="{91EBAE33-638B-096F-EE6C-6C29E836D437}"/>
              </a:ext>
            </a:extLst>
          </p:cNvPr>
          <p:cNvGrpSpPr>
            <a:grpSpLocks/>
          </p:cNvGrpSpPr>
          <p:nvPr/>
        </p:nvGrpSpPr>
        <p:grpSpPr bwMode="auto">
          <a:xfrm>
            <a:off x="95624" y="116632"/>
            <a:ext cx="1368151" cy="5864007"/>
            <a:chOff x="0" y="-22667"/>
            <a:chExt cx="12311743" cy="6903334"/>
          </a:xfrm>
        </p:grpSpPr>
        <p:sp>
          <p:nvSpPr>
            <p:cNvPr id="6" name="Rectangle 5">
              <a:extLst>
                <a:ext uri="{FF2B5EF4-FFF2-40B4-BE49-F238E27FC236}">
                  <a16:creationId xmlns:a16="http://schemas.microsoft.com/office/drawing/2014/main" id="{A94E2094-7C0C-86C7-0D09-44399ED842E6}"/>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7" name="Picture 6" descr="A picture containing text, laser">
              <a:extLst>
                <a:ext uri="{FF2B5EF4-FFF2-40B4-BE49-F238E27FC236}">
                  <a16:creationId xmlns:a16="http://schemas.microsoft.com/office/drawing/2014/main" id="{D56FEE3D-2D37-2589-EC30-30729E78447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Tree>
    <p:extLst>
      <p:ext uri="{BB962C8B-B14F-4D97-AF65-F5344CB8AC3E}">
        <p14:creationId xmlns:p14="http://schemas.microsoft.com/office/powerpoint/2010/main" val="3357665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B72E2-C8B4-65A3-46CD-D912AA43A846}"/>
              </a:ext>
            </a:extLst>
          </p:cNvPr>
          <p:cNvSpPr txBox="1">
            <a:spLocks/>
          </p:cNvSpPr>
          <p:nvPr/>
        </p:nvSpPr>
        <p:spPr>
          <a:xfrm>
            <a:off x="1635985" y="1083236"/>
            <a:ext cx="2639463" cy="349705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sz="2000" b="1" dirty="0">
                <a:solidFill>
                  <a:srgbClr val="7030A0"/>
                </a:solidFill>
                <a:latin typeface="Times New Roman" panose="02020603050405020304" pitchFamily="18" charset="0"/>
                <a:cs typeface="Times New Roman" panose="02020603050405020304" pitchFamily="18" charset="0"/>
              </a:rPr>
              <a:t>Decide on Computational Means</a:t>
            </a:r>
          </a:p>
          <a:p>
            <a:pPr>
              <a:lnSpc>
                <a:spcPct val="150000"/>
              </a:lnSpc>
            </a:pPr>
            <a:endParaRPr lang="en-US" sz="1800" spc="-4" dirty="0">
              <a:latin typeface="Times New Roman" panose="02020603050405020304" pitchFamily="18" charset="0"/>
              <a:cs typeface="Times New Roman" panose="02020603050405020304" pitchFamily="18" charset="0"/>
            </a:endParaRPr>
          </a:p>
          <a:p>
            <a:pPr>
              <a:lnSpc>
                <a:spcPct val="150000"/>
              </a:lnSpc>
            </a:pPr>
            <a:r>
              <a:rPr lang="en-US" sz="1800" spc="-4" dirty="0">
                <a:latin typeface="Times New Roman" panose="02020603050405020304" pitchFamily="18" charset="0"/>
                <a:cs typeface="Times New Roman" panose="02020603050405020304" pitchFamily="18" charset="0"/>
              </a:rPr>
              <a:t>Determine the Computational Means</a:t>
            </a:r>
          </a:p>
          <a:p>
            <a:pPr>
              <a:lnSpc>
                <a:spcPct val="150000"/>
              </a:lnSpc>
            </a:pPr>
            <a:r>
              <a:rPr lang="en-US" sz="1800" spc="-4" dirty="0">
                <a:latin typeface="Times New Roman" panose="02020603050405020304" pitchFamily="18" charset="0"/>
                <a:cs typeface="Times New Roman" panose="02020603050405020304" pitchFamily="18" charset="0"/>
              </a:rPr>
              <a:t>Computational Device (Processor and Memory)</a:t>
            </a:r>
          </a:p>
          <a:p>
            <a:pPr>
              <a:lnSpc>
                <a:spcPct val="150000"/>
              </a:lnSpc>
            </a:pPr>
            <a:r>
              <a:rPr lang="en-US" sz="1800" spc="-4" dirty="0">
                <a:latin typeface="Times New Roman" panose="02020603050405020304" pitchFamily="18" charset="0"/>
                <a:cs typeface="Times New Roman" panose="02020603050405020304" pitchFamily="18" charset="0"/>
              </a:rPr>
              <a:t>Sequential or Parallel algorithm</a:t>
            </a:r>
          </a:p>
          <a:p>
            <a:endParaRPr lang="en-IN" sz="1800" dirty="0"/>
          </a:p>
        </p:txBody>
      </p:sp>
      <p:sp>
        <p:nvSpPr>
          <p:cNvPr id="4" name="Content Placeholder 2">
            <a:extLst>
              <a:ext uri="{FF2B5EF4-FFF2-40B4-BE49-F238E27FC236}">
                <a16:creationId xmlns:a16="http://schemas.microsoft.com/office/drawing/2014/main" id="{92C40D81-6599-006F-8175-CD49B4D4260D}"/>
              </a:ext>
            </a:extLst>
          </p:cNvPr>
          <p:cNvSpPr txBox="1">
            <a:spLocks/>
          </p:cNvSpPr>
          <p:nvPr/>
        </p:nvSpPr>
        <p:spPr>
          <a:xfrm>
            <a:off x="4085640" y="548680"/>
            <a:ext cx="2520529" cy="3646484"/>
          </a:xfrm>
          <a:prstGeom prst="rect">
            <a:avLst/>
          </a:prstGeom>
        </p:spPr>
        <p:txBody>
          <a:bodyPr vert="horz" lIns="68580" tIns="34290" rIns="68580" bIns="3429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nSpc>
                <a:spcPct val="150000"/>
              </a:lnSpc>
              <a:buNone/>
              <a:defRPr/>
            </a:pPr>
            <a:r>
              <a:rPr lang="en-US" sz="1800" b="1" dirty="0">
                <a:solidFill>
                  <a:srgbClr val="7030A0"/>
                </a:solidFill>
                <a:latin typeface="Times New Roman" panose="02020603050405020304" pitchFamily="18" charset="0"/>
                <a:cs typeface="Times New Roman" panose="02020603050405020304" pitchFamily="18" charset="0"/>
              </a:rPr>
              <a:t>Exact  Vs Approximate Problem Solving</a:t>
            </a:r>
            <a:endParaRPr lang="en-US" sz="1800" b="1" dirty="0">
              <a:solidFill>
                <a:srgbClr val="0000FF"/>
              </a:solidFill>
              <a:latin typeface="Times New Roman" panose="02020603050405020304" pitchFamily="18" charset="0"/>
              <a:cs typeface="Times New Roman" panose="02020603050405020304" pitchFamily="18" charset="0"/>
            </a:endParaRPr>
          </a:p>
          <a:p>
            <a:pPr marL="342900" indent="-342900" algn="just">
              <a:lnSpc>
                <a:spcPct val="150000"/>
              </a:lnSpc>
              <a:spcBef>
                <a:spcPts val="0"/>
              </a:spcBef>
              <a:defRPr/>
            </a:pPr>
            <a:endParaRPr lang="en-US" sz="1650" spc="-4"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defRPr/>
            </a:pPr>
            <a:r>
              <a:rPr lang="en-US" sz="1650" spc="-4" dirty="0">
                <a:latin typeface="Times New Roman" panose="02020603050405020304" pitchFamily="18" charset="0"/>
                <a:cs typeface="Times New Roman" panose="02020603050405020304" pitchFamily="18" charset="0"/>
              </a:rPr>
              <a:t>Exact Solution</a:t>
            </a:r>
          </a:p>
          <a:p>
            <a:pPr marL="342900" indent="-342900" algn="just">
              <a:lnSpc>
                <a:spcPct val="150000"/>
              </a:lnSpc>
              <a:spcBef>
                <a:spcPts val="0"/>
              </a:spcBef>
              <a:defRPr/>
            </a:pPr>
            <a:r>
              <a:rPr lang="en-US" sz="1650" spc="-4" dirty="0">
                <a:latin typeface="Times New Roman" panose="02020603050405020304" pitchFamily="18" charset="0"/>
                <a:cs typeface="Times New Roman" panose="02020603050405020304" pitchFamily="18" charset="0"/>
              </a:rPr>
              <a:t>Approximate Solution</a:t>
            </a:r>
          </a:p>
          <a:p>
            <a:pPr marL="342900" indent="-342900" algn="just">
              <a:lnSpc>
                <a:spcPct val="150000"/>
              </a:lnSpc>
              <a:spcBef>
                <a:spcPts val="0"/>
              </a:spcBef>
              <a:buNone/>
              <a:defRPr/>
            </a:pPr>
            <a:endParaRPr lang="en-US" sz="1800" dirty="0"/>
          </a:p>
        </p:txBody>
      </p:sp>
      <p:sp>
        <p:nvSpPr>
          <p:cNvPr id="5" name="Content Placeholder 2">
            <a:extLst>
              <a:ext uri="{FF2B5EF4-FFF2-40B4-BE49-F238E27FC236}">
                <a16:creationId xmlns:a16="http://schemas.microsoft.com/office/drawing/2014/main" id="{35E3B1A8-83A5-F06B-4C31-5FDE9B3B258F}"/>
              </a:ext>
            </a:extLst>
          </p:cNvPr>
          <p:cNvSpPr txBox="1">
            <a:spLocks/>
          </p:cNvSpPr>
          <p:nvPr/>
        </p:nvSpPr>
        <p:spPr>
          <a:xfrm>
            <a:off x="6660232" y="1700808"/>
            <a:ext cx="2234667" cy="3646484"/>
          </a:xfrm>
          <a:prstGeom prst="rect">
            <a:avLst/>
          </a:prstGeom>
        </p:spPr>
        <p:txBody>
          <a:bodyPr vert="horz" lIns="68580" tIns="34290" rIns="68580" bIns="3429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342900" indent="-342900" algn="just">
              <a:spcBef>
                <a:spcPts val="0"/>
              </a:spcBef>
              <a:buNone/>
              <a:defRPr/>
            </a:pPr>
            <a:r>
              <a:rPr lang="en-US" sz="1800" b="1" dirty="0">
                <a:solidFill>
                  <a:srgbClr val="7030A0"/>
                </a:solidFill>
                <a:latin typeface="Times New Roman" panose="02020603050405020304" pitchFamily="18" charset="0"/>
                <a:cs typeface="Times New Roman" panose="02020603050405020304" pitchFamily="18" charset="0"/>
              </a:rPr>
              <a:t>Algorithm Design</a:t>
            </a:r>
          </a:p>
          <a:p>
            <a:pPr marL="342900" indent="-342900" algn="just">
              <a:spcBef>
                <a:spcPts val="0"/>
              </a:spcBef>
              <a:buNone/>
              <a:defRPr/>
            </a:pPr>
            <a:r>
              <a:rPr lang="en-US" sz="1800" b="1" dirty="0">
                <a:solidFill>
                  <a:srgbClr val="7030A0"/>
                </a:solidFill>
                <a:latin typeface="Times New Roman" panose="02020603050405020304" pitchFamily="18" charset="0"/>
                <a:cs typeface="Times New Roman" panose="02020603050405020304" pitchFamily="18" charset="0"/>
              </a:rPr>
              <a:t>Technique</a:t>
            </a:r>
          </a:p>
          <a:p>
            <a:pPr marL="342900" indent="-342900" algn="just">
              <a:spcBef>
                <a:spcPts val="0"/>
              </a:spcBef>
              <a:buNone/>
              <a:defRPr/>
            </a:pPr>
            <a:endParaRPr lang="en-US" sz="1650" b="1" dirty="0">
              <a:solidFill>
                <a:srgbClr val="0000FF"/>
              </a:solidFill>
              <a:latin typeface="Times New Roman" panose="02020603050405020304" pitchFamily="18" charset="0"/>
              <a:cs typeface="Times New Roman" panose="02020603050405020304" pitchFamily="18" charset="0"/>
            </a:endParaRPr>
          </a:p>
          <a:p>
            <a:pPr marL="342900" indent="-342900" algn="just">
              <a:lnSpc>
                <a:spcPct val="150000"/>
              </a:lnSpc>
              <a:spcBef>
                <a:spcPts val="0"/>
              </a:spcBef>
              <a:defRPr/>
            </a:pPr>
            <a:r>
              <a:rPr lang="en-US" sz="1650" spc="-4" dirty="0">
                <a:latin typeface="Times New Roman" panose="02020603050405020304" pitchFamily="18" charset="0"/>
                <a:cs typeface="Times New Roman" panose="02020603050405020304" pitchFamily="18" charset="0"/>
              </a:rPr>
              <a:t>Strategy </a:t>
            </a:r>
          </a:p>
          <a:p>
            <a:pPr marL="0" indent="0" algn="just">
              <a:lnSpc>
                <a:spcPct val="150000"/>
              </a:lnSpc>
              <a:spcBef>
                <a:spcPts val="0"/>
              </a:spcBef>
              <a:buNone/>
              <a:defRPr/>
            </a:pPr>
            <a:r>
              <a:rPr lang="en-US" sz="1650" spc="-4" dirty="0">
                <a:latin typeface="Times New Roman" panose="02020603050405020304" pitchFamily="18" charset="0"/>
                <a:cs typeface="Times New Roman" panose="02020603050405020304" pitchFamily="18" charset="0"/>
              </a:rPr>
              <a:t>Classic Problem</a:t>
            </a:r>
          </a:p>
          <a:p>
            <a:pPr marL="0" indent="0" algn="just">
              <a:lnSpc>
                <a:spcPct val="150000"/>
              </a:lnSpc>
              <a:spcBef>
                <a:spcPts val="0"/>
              </a:spcBef>
              <a:buNone/>
              <a:defRPr/>
            </a:pPr>
            <a:r>
              <a:rPr lang="en-US" sz="1650" spc="-4" dirty="0">
                <a:latin typeface="Times New Roman" panose="02020603050405020304" pitchFamily="18" charset="0"/>
                <a:cs typeface="Times New Roman" panose="02020603050405020304" pitchFamily="18" charset="0"/>
              </a:rPr>
              <a:t> Statements –Practice Strategies/Approach</a:t>
            </a:r>
          </a:p>
          <a:p>
            <a:pPr>
              <a:spcBef>
                <a:spcPts val="0"/>
              </a:spcBef>
              <a:buNone/>
              <a:defRPr/>
            </a:pPr>
            <a:endParaRPr lang="en-US" sz="18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5B0209B-943F-6E30-BE57-34C9E0E44B09}"/>
                  </a:ext>
                </a:extLst>
              </p14:cNvPr>
              <p14:cNvContentPartPr/>
              <p14:nvPr/>
            </p14:nvContentPartPr>
            <p14:xfrm>
              <a:off x="1843281" y="1083236"/>
              <a:ext cx="45719" cy="8640"/>
            </p14:xfrm>
          </p:contentPart>
        </mc:Choice>
        <mc:Fallback xmlns="">
          <p:pic>
            <p:nvPicPr>
              <p:cNvPr id="6" name="Ink 5">
                <a:extLst>
                  <a:ext uri="{FF2B5EF4-FFF2-40B4-BE49-F238E27FC236}">
                    <a16:creationId xmlns:a16="http://schemas.microsoft.com/office/drawing/2014/main" id="{45B0209B-943F-6E30-BE57-34C9E0E44B09}"/>
                  </a:ext>
                </a:extLst>
              </p:cNvPr>
              <p:cNvPicPr/>
              <p:nvPr/>
            </p:nvPicPr>
            <p:blipFill>
              <a:blip r:embed="rId3"/>
              <a:stretch>
                <a:fillRect/>
              </a:stretch>
            </p:blipFill>
            <p:spPr>
              <a:xfrm>
                <a:off x="1834137" y="1074236"/>
                <a:ext cx="63641" cy="26280"/>
              </a:xfrm>
              <a:prstGeom prst="rect">
                <a:avLst/>
              </a:prstGeom>
            </p:spPr>
          </p:pic>
        </mc:Fallback>
      </mc:AlternateContent>
      <p:grpSp>
        <p:nvGrpSpPr>
          <p:cNvPr id="7" name="Group 6">
            <a:extLst>
              <a:ext uri="{FF2B5EF4-FFF2-40B4-BE49-F238E27FC236}">
                <a16:creationId xmlns:a16="http://schemas.microsoft.com/office/drawing/2014/main" id="{86CDC700-6FE7-AA8C-8A8A-257E268FDD13}"/>
              </a:ext>
            </a:extLst>
          </p:cNvPr>
          <p:cNvGrpSpPr>
            <a:grpSpLocks/>
          </p:cNvGrpSpPr>
          <p:nvPr/>
        </p:nvGrpSpPr>
        <p:grpSpPr bwMode="auto">
          <a:xfrm>
            <a:off x="95624" y="116632"/>
            <a:ext cx="1368151" cy="5864007"/>
            <a:chOff x="0" y="-22667"/>
            <a:chExt cx="12311743" cy="6903334"/>
          </a:xfrm>
        </p:grpSpPr>
        <p:sp>
          <p:nvSpPr>
            <p:cNvPr id="8" name="Rectangle 7">
              <a:extLst>
                <a:ext uri="{FF2B5EF4-FFF2-40B4-BE49-F238E27FC236}">
                  <a16:creationId xmlns:a16="http://schemas.microsoft.com/office/drawing/2014/main" id="{F611CBD9-C1D4-1375-257D-0B4407469A3B}"/>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9" name="Picture 8" descr="A picture containing text, laser">
              <a:extLst>
                <a:ext uri="{FF2B5EF4-FFF2-40B4-BE49-F238E27FC236}">
                  <a16:creationId xmlns:a16="http://schemas.microsoft.com/office/drawing/2014/main" id="{B9822C85-49F8-95C7-4195-CC353858B254}"/>
                </a:ext>
              </a:extLst>
            </p:cNvPr>
            <p:cNvPicPr>
              <a:picLocks noChangeAspect="1"/>
            </p:cNvPicPr>
            <p:nvPr/>
          </p:nvPicPr>
          <p:blipFill>
            <a:blip r:embed="rId4">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Tree>
    <p:extLst>
      <p:ext uri="{BB962C8B-B14F-4D97-AF65-F5344CB8AC3E}">
        <p14:creationId xmlns:p14="http://schemas.microsoft.com/office/powerpoint/2010/main" val="328870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EBAE33-638B-096F-EE6C-6C29E836D437}"/>
              </a:ext>
            </a:extLst>
          </p:cNvPr>
          <p:cNvGrpSpPr>
            <a:grpSpLocks/>
          </p:cNvGrpSpPr>
          <p:nvPr/>
        </p:nvGrpSpPr>
        <p:grpSpPr bwMode="auto">
          <a:xfrm>
            <a:off x="95624" y="116632"/>
            <a:ext cx="1368151" cy="5864007"/>
            <a:chOff x="0" y="-22667"/>
            <a:chExt cx="12311743" cy="6903334"/>
          </a:xfrm>
        </p:grpSpPr>
        <p:sp>
          <p:nvSpPr>
            <p:cNvPr id="6" name="Rectangle 5">
              <a:extLst>
                <a:ext uri="{FF2B5EF4-FFF2-40B4-BE49-F238E27FC236}">
                  <a16:creationId xmlns:a16="http://schemas.microsoft.com/office/drawing/2014/main" id="{A94E2094-7C0C-86C7-0D09-44399ED842E6}"/>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7" name="Picture 6" descr="A picture containing text, laser">
              <a:extLst>
                <a:ext uri="{FF2B5EF4-FFF2-40B4-BE49-F238E27FC236}">
                  <a16:creationId xmlns:a16="http://schemas.microsoft.com/office/drawing/2014/main" id="{D56FEE3D-2D37-2589-EC30-30729E78447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2" name="Content Placeholder 2">
            <a:extLst>
              <a:ext uri="{FF2B5EF4-FFF2-40B4-BE49-F238E27FC236}">
                <a16:creationId xmlns:a16="http://schemas.microsoft.com/office/drawing/2014/main" id="{378491A2-5E2A-7903-2A83-6063A620E65F}"/>
              </a:ext>
            </a:extLst>
          </p:cNvPr>
          <p:cNvSpPr txBox="1">
            <a:spLocks/>
          </p:cNvSpPr>
          <p:nvPr/>
        </p:nvSpPr>
        <p:spPr>
          <a:xfrm>
            <a:off x="2051720" y="620688"/>
            <a:ext cx="5976664" cy="482453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buFont typeface="Arial" pitchFamily="34" charset="0"/>
              <a:buNone/>
              <a:defRPr/>
            </a:pPr>
            <a:r>
              <a:rPr lang="en-US" sz="2800" b="1" dirty="0">
                <a:solidFill>
                  <a:srgbClr val="7030A0"/>
                </a:solidFill>
                <a:latin typeface="Garamond" panose="02020404030301010803" pitchFamily="18" charset="0"/>
                <a:cs typeface="Times New Roman" panose="02020603050405020304" pitchFamily="18" charset="0"/>
              </a:rPr>
              <a:t>          Design the Algorithm</a:t>
            </a:r>
            <a:endParaRPr lang="en-US" sz="2800" spc="-4" dirty="0">
              <a:latin typeface="Garamond" panose="02020404030301010803" pitchFamily="18" charset="0"/>
              <a:cs typeface="Times New Roman" panose="02020603050405020304" pitchFamily="18" charset="0"/>
            </a:endParaRP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Choosing Data Structures</a:t>
            </a: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Specifying an Algorithm</a:t>
            </a:r>
          </a:p>
          <a:p>
            <a:pPr marL="685800" lvl="1" indent="-342900" algn="just">
              <a:spcBef>
                <a:spcPts val="0"/>
              </a:spcBef>
              <a:defRPr/>
            </a:pPr>
            <a:r>
              <a:rPr lang="en-US" spc="-4" dirty="0">
                <a:latin typeface="Garamond" panose="02020404030301010803" pitchFamily="18" charset="0"/>
                <a:cs typeface="Times New Roman" panose="02020603050405020304" pitchFamily="18" charset="0"/>
              </a:rPr>
              <a:t>Natural Language</a:t>
            </a:r>
          </a:p>
          <a:p>
            <a:pPr marL="685800" lvl="1" indent="-342900" algn="just">
              <a:spcBef>
                <a:spcPts val="0"/>
              </a:spcBef>
              <a:defRPr/>
            </a:pPr>
            <a:r>
              <a:rPr lang="en-US" spc="-4" dirty="0">
                <a:latin typeface="Garamond" panose="02020404030301010803" pitchFamily="18" charset="0"/>
                <a:cs typeface="Times New Roman" panose="02020603050405020304" pitchFamily="18" charset="0"/>
              </a:rPr>
              <a:t>Pseudocode</a:t>
            </a:r>
          </a:p>
          <a:p>
            <a:pPr marL="685800" lvl="1" indent="-342900" algn="just">
              <a:spcBef>
                <a:spcPts val="0"/>
              </a:spcBef>
              <a:defRPr/>
            </a:pPr>
            <a:r>
              <a:rPr lang="en-US" spc="-4" dirty="0">
                <a:latin typeface="Garamond" panose="02020404030301010803" pitchFamily="18" charset="0"/>
                <a:cs typeface="Times New Roman" panose="02020603050405020304" pitchFamily="18" charset="0"/>
              </a:rPr>
              <a:t>Flowchart</a:t>
            </a:r>
          </a:p>
          <a:p>
            <a:pPr algn="just">
              <a:lnSpc>
                <a:spcPct val="150000"/>
              </a:lnSpc>
              <a:spcBef>
                <a:spcPts val="0"/>
              </a:spcBef>
              <a:defRPr/>
            </a:pPr>
            <a:r>
              <a:rPr lang="en-US" sz="2800" spc="-4" dirty="0">
                <a:latin typeface="Garamond" panose="02020404030301010803" pitchFamily="18" charset="0"/>
                <a:cs typeface="Times New Roman" panose="02020603050405020304" pitchFamily="18" charset="0"/>
              </a:rPr>
              <a:t>Algorithms  +  Data Structures  =  “PROGRAMS”</a:t>
            </a:r>
          </a:p>
          <a:p>
            <a:pPr>
              <a:spcBef>
                <a:spcPts val="0"/>
              </a:spcBef>
              <a:buFont typeface="Arial" pitchFamily="34" charset="0"/>
              <a:buNone/>
              <a:defRPr/>
            </a:pPr>
            <a:endParaRPr lang="en-US" sz="2800"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278489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11" name="TextBox 10">
            <a:extLst>
              <a:ext uri="{FF2B5EF4-FFF2-40B4-BE49-F238E27FC236}">
                <a16:creationId xmlns:a16="http://schemas.microsoft.com/office/drawing/2014/main" id="{AEAF8B81-C462-ADCB-CDBE-43F5004CB6C9}"/>
              </a:ext>
            </a:extLst>
          </p:cNvPr>
          <p:cNvSpPr txBox="1"/>
          <p:nvPr/>
        </p:nvSpPr>
        <p:spPr>
          <a:xfrm>
            <a:off x="3925963" y="1738563"/>
            <a:ext cx="4613241" cy="1569660"/>
          </a:xfrm>
          <a:prstGeom prst="rect">
            <a:avLst/>
          </a:prstGeom>
          <a:noFill/>
        </p:spPr>
        <p:txBody>
          <a:bodyPr wrap="square" rtlCol="0">
            <a:spAutoFit/>
          </a:bodyPr>
          <a:lstStyle/>
          <a:p>
            <a:r>
              <a:rPr lang="en-US" sz="2400" b="1" dirty="0">
                <a:solidFill>
                  <a:srgbClr val="002060"/>
                </a:solidFill>
                <a:latin typeface="Garamond" panose="02020404030301010803" pitchFamily="18" charset="0"/>
                <a:cs typeface="Times New Roman" panose="02020603050405020304" pitchFamily="18" charset="0"/>
              </a:rPr>
              <a:t>Mrs. D Sorna Shanthi</a:t>
            </a:r>
          </a:p>
          <a:p>
            <a:r>
              <a:rPr lang="en-US" sz="2400" b="1" dirty="0">
                <a:solidFill>
                  <a:srgbClr val="002060"/>
                </a:solidFill>
                <a:latin typeface="Garamond" panose="02020404030301010803" pitchFamily="18" charset="0"/>
                <a:cs typeface="Times New Roman" panose="02020603050405020304" pitchFamily="18" charset="0"/>
              </a:rPr>
              <a:t>Associate Professor</a:t>
            </a:r>
          </a:p>
          <a:p>
            <a:r>
              <a:rPr lang="en-US" sz="2400" b="1" dirty="0">
                <a:solidFill>
                  <a:srgbClr val="002060"/>
                </a:solidFill>
                <a:latin typeface="Garamond" panose="02020404030301010803" pitchFamily="18" charset="0"/>
                <a:cs typeface="Times New Roman" panose="02020603050405020304" pitchFamily="18" charset="0"/>
              </a:rPr>
              <a:t>Department of Computer Science and Engineering</a:t>
            </a:r>
            <a:endParaRPr lang="en-US" sz="2400" dirty="0">
              <a:solidFill>
                <a:srgbClr val="002060"/>
              </a:solidFill>
              <a:latin typeface="Garamond" panose="02020404030301010803" pitchFamily="18" charset="0"/>
              <a:cs typeface="Times New Roman" panose="02020603050405020304" pitchFamily="18" charset="0"/>
            </a:endParaRPr>
          </a:p>
        </p:txBody>
      </p:sp>
      <p:pic>
        <p:nvPicPr>
          <p:cNvPr id="14" name="Picture 4" descr="Email, mail, message, mobile, phone, sms, sms marketing icon">
            <a:extLst>
              <a:ext uri="{FF2B5EF4-FFF2-40B4-BE49-F238E27FC236}">
                <a16:creationId xmlns:a16="http://schemas.microsoft.com/office/drawing/2014/main" id="{6346C344-7B7C-16E2-17D9-CCFB1425C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130" y="4100507"/>
            <a:ext cx="1571415" cy="123467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629A04C-4AE6-A027-2894-3B5A51870829}"/>
              </a:ext>
            </a:extLst>
          </p:cNvPr>
          <p:cNvSpPr txBox="1"/>
          <p:nvPr/>
        </p:nvSpPr>
        <p:spPr>
          <a:xfrm>
            <a:off x="3809152" y="3840684"/>
            <a:ext cx="4846865" cy="1754326"/>
          </a:xfrm>
          <a:prstGeom prst="rect">
            <a:avLst/>
          </a:prstGeom>
          <a:noFill/>
        </p:spPr>
        <p:txBody>
          <a:bodyPr wrap="square" rtlCol="0">
            <a:spAutoFit/>
          </a:bodyPr>
          <a:lstStyle/>
          <a:p>
            <a:endParaRPr lang="en-US" sz="2000" dirty="0">
              <a:solidFill>
                <a:srgbClr val="002060"/>
              </a:solidFill>
              <a:latin typeface="Garamond" panose="02020404030301010803" pitchFamily="18" charset="0"/>
              <a:cs typeface="Times New Roman" panose="02020603050405020304" pitchFamily="18" charset="0"/>
            </a:endParaRPr>
          </a:p>
          <a:p>
            <a:endParaRPr lang="en-US" sz="2000" dirty="0">
              <a:solidFill>
                <a:srgbClr val="002060"/>
              </a:solidFill>
              <a:latin typeface="Garamond" panose="02020404030301010803" pitchFamily="18" charset="0"/>
              <a:cs typeface="Times New Roman" panose="02020603050405020304" pitchFamily="18" charset="0"/>
            </a:endParaRPr>
          </a:p>
          <a:p>
            <a:r>
              <a:rPr lang="en-US" sz="2400" b="1" u="sng" dirty="0">
                <a:solidFill>
                  <a:srgbClr val="002060"/>
                </a:solidFill>
                <a:latin typeface="Garamond" panose="02020404030301010803" pitchFamily="18" charset="0"/>
                <a:cs typeface="Times New Roman" panose="02020603050405020304" pitchFamily="18" charset="0"/>
              </a:rPr>
              <a:t>9841549254</a:t>
            </a:r>
          </a:p>
          <a:p>
            <a:r>
              <a:rPr lang="en-US" sz="2400" b="1" u="sng" dirty="0">
                <a:solidFill>
                  <a:srgbClr val="002060"/>
                </a:solidFill>
                <a:latin typeface="Garamond" panose="02020404030301010803" pitchFamily="18" charset="0"/>
                <a:cs typeface="Times New Roman" panose="02020603050405020304" pitchFamily="18" charset="0"/>
              </a:rPr>
              <a:t>sornashanthi.d@rajalakshmi.edu.in</a:t>
            </a:r>
            <a:endParaRPr lang="en-US" sz="2400" dirty="0">
              <a:solidFill>
                <a:srgbClr val="002060"/>
              </a:solidFill>
              <a:latin typeface="Garamond" panose="02020404030301010803" pitchFamily="18" charset="0"/>
              <a:cs typeface="Times New Roman" panose="02020603050405020304" pitchFamily="18" charset="0"/>
            </a:endParaRPr>
          </a:p>
          <a:p>
            <a:endParaRPr lang="en-US" sz="2000" dirty="0">
              <a:solidFill>
                <a:srgbClr val="002060"/>
              </a:solidFill>
              <a:latin typeface="Garamond" panose="02020404030301010803" pitchFamily="18" charset="0"/>
              <a:cs typeface="Times New Roman" panose="02020603050405020304" pitchFamily="18" charset="0"/>
            </a:endParaRPr>
          </a:p>
        </p:txBody>
      </p:sp>
      <p:sp>
        <p:nvSpPr>
          <p:cNvPr id="20" name="Title 1">
            <a:extLst>
              <a:ext uri="{FF2B5EF4-FFF2-40B4-BE49-F238E27FC236}">
                <a16:creationId xmlns:a16="http://schemas.microsoft.com/office/drawing/2014/main" id="{443A7ED9-A4D3-D8A0-6BF5-FB75E11D439A}"/>
              </a:ext>
            </a:extLst>
          </p:cNvPr>
          <p:cNvSpPr txBox="1">
            <a:spLocks/>
          </p:cNvSpPr>
          <p:nvPr/>
        </p:nvSpPr>
        <p:spPr>
          <a:xfrm>
            <a:off x="1567490" y="52996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FACULTY PROFILE</a:t>
            </a: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3">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pic>
        <p:nvPicPr>
          <p:cNvPr id="4098" name="Picture 2" descr="See related image detail">
            <a:extLst>
              <a:ext uri="{FF2B5EF4-FFF2-40B4-BE49-F238E27FC236}">
                <a16:creationId xmlns:a16="http://schemas.microsoft.com/office/drawing/2014/main" id="{7457036B-4124-2166-D520-CBC61FB5C7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899" y="1328266"/>
            <a:ext cx="2275253" cy="216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67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2000"/>
                                        <p:tgtEl>
                                          <p:spTgt spid="14"/>
                                        </p:tgtEl>
                                      </p:cBhvr>
                                    </p:animEffect>
                                    <p:anim calcmode="lin" valueType="num">
                                      <p:cBhvr>
                                        <p:cTn id="26" dur="2000" fill="hold"/>
                                        <p:tgtEl>
                                          <p:spTgt spid="14"/>
                                        </p:tgtEl>
                                        <p:attrNameLst>
                                          <p:attrName>ppt_w</p:attrName>
                                        </p:attrNameLst>
                                      </p:cBhvr>
                                      <p:tavLst>
                                        <p:tav tm="0" fmla="#ppt_w*sin(2.5*pi*$)">
                                          <p:val>
                                            <p:fltVal val="0"/>
                                          </p:val>
                                        </p:tav>
                                        <p:tav tm="100000">
                                          <p:val>
                                            <p:fltVal val="1"/>
                                          </p:val>
                                        </p:tav>
                                      </p:tavLst>
                                    </p:anim>
                                    <p:anim calcmode="lin" valueType="num">
                                      <p:cBhvr>
                                        <p:cTn id="27" dur="2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80">
                                          <p:stCondLst>
                                            <p:cond delay="0"/>
                                          </p:stCondLst>
                                        </p:cTn>
                                        <p:tgtEl>
                                          <p:spTgt spid="17"/>
                                        </p:tgtEl>
                                      </p:cBhvr>
                                    </p:animEffect>
                                    <p:anim calcmode="lin" valueType="num">
                                      <p:cBhvr>
                                        <p:cTn id="3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8" dur="26">
                                          <p:stCondLst>
                                            <p:cond delay="650"/>
                                          </p:stCondLst>
                                        </p:cTn>
                                        <p:tgtEl>
                                          <p:spTgt spid="17"/>
                                        </p:tgtEl>
                                      </p:cBhvr>
                                      <p:to x="100000" y="60000"/>
                                    </p:animScale>
                                    <p:animScale>
                                      <p:cBhvr>
                                        <p:cTn id="39" dur="166" decel="50000">
                                          <p:stCondLst>
                                            <p:cond delay="676"/>
                                          </p:stCondLst>
                                        </p:cTn>
                                        <p:tgtEl>
                                          <p:spTgt spid="17"/>
                                        </p:tgtEl>
                                      </p:cBhvr>
                                      <p:to x="100000" y="100000"/>
                                    </p:animScale>
                                    <p:animScale>
                                      <p:cBhvr>
                                        <p:cTn id="40" dur="26">
                                          <p:stCondLst>
                                            <p:cond delay="1312"/>
                                          </p:stCondLst>
                                        </p:cTn>
                                        <p:tgtEl>
                                          <p:spTgt spid="17"/>
                                        </p:tgtEl>
                                      </p:cBhvr>
                                      <p:to x="100000" y="80000"/>
                                    </p:animScale>
                                    <p:animScale>
                                      <p:cBhvr>
                                        <p:cTn id="41" dur="166" decel="50000">
                                          <p:stCondLst>
                                            <p:cond delay="1338"/>
                                          </p:stCondLst>
                                        </p:cTn>
                                        <p:tgtEl>
                                          <p:spTgt spid="17"/>
                                        </p:tgtEl>
                                      </p:cBhvr>
                                      <p:to x="100000" y="100000"/>
                                    </p:animScale>
                                    <p:animScale>
                                      <p:cBhvr>
                                        <p:cTn id="42" dur="26">
                                          <p:stCondLst>
                                            <p:cond delay="1642"/>
                                          </p:stCondLst>
                                        </p:cTn>
                                        <p:tgtEl>
                                          <p:spTgt spid="17"/>
                                        </p:tgtEl>
                                      </p:cBhvr>
                                      <p:to x="100000" y="90000"/>
                                    </p:animScale>
                                    <p:animScale>
                                      <p:cBhvr>
                                        <p:cTn id="43" dur="166" decel="50000">
                                          <p:stCondLst>
                                            <p:cond delay="1668"/>
                                          </p:stCondLst>
                                        </p:cTn>
                                        <p:tgtEl>
                                          <p:spTgt spid="17"/>
                                        </p:tgtEl>
                                      </p:cBhvr>
                                      <p:to x="100000" y="100000"/>
                                    </p:animScale>
                                    <p:animScale>
                                      <p:cBhvr>
                                        <p:cTn id="44" dur="26">
                                          <p:stCondLst>
                                            <p:cond delay="1808"/>
                                          </p:stCondLst>
                                        </p:cTn>
                                        <p:tgtEl>
                                          <p:spTgt spid="17"/>
                                        </p:tgtEl>
                                      </p:cBhvr>
                                      <p:to x="100000" y="95000"/>
                                    </p:animScale>
                                    <p:animScale>
                                      <p:cBhvr>
                                        <p:cTn id="45"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EBAE33-638B-096F-EE6C-6C29E836D437}"/>
              </a:ext>
            </a:extLst>
          </p:cNvPr>
          <p:cNvGrpSpPr>
            <a:grpSpLocks/>
          </p:cNvGrpSpPr>
          <p:nvPr/>
        </p:nvGrpSpPr>
        <p:grpSpPr bwMode="auto">
          <a:xfrm>
            <a:off x="95624" y="116632"/>
            <a:ext cx="1368151" cy="5864007"/>
            <a:chOff x="0" y="-22667"/>
            <a:chExt cx="12311743" cy="6903334"/>
          </a:xfrm>
        </p:grpSpPr>
        <p:sp>
          <p:nvSpPr>
            <p:cNvPr id="6" name="Rectangle 5">
              <a:extLst>
                <a:ext uri="{FF2B5EF4-FFF2-40B4-BE49-F238E27FC236}">
                  <a16:creationId xmlns:a16="http://schemas.microsoft.com/office/drawing/2014/main" id="{A94E2094-7C0C-86C7-0D09-44399ED842E6}"/>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7" name="Picture 6" descr="A picture containing text, laser">
              <a:extLst>
                <a:ext uri="{FF2B5EF4-FFF2-40B4-BE49-F238E27FC236}">
                  <a16:creationId xmlns:a16="http://schemas.microsoft.com/office/drawing/2014/main" id="{D56FEE3D-2D37-2589-EC30-30729E78447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3" name="Content Placeholder 2">
            <a:extLst>
              <a:ext uri="{FF2B5EF4-FFF2-40B4-BE49-F238E27FC236}">
                <a16:creationId xmlns:a16="http://schemas.microsoft.com/office/drawing/2014/main" id="{72327F70-9A3A-FDBD-D96C-126C86206C9D}"/>
              </a:ext>
            </a:extLst>
          </p:cNvPr>
          <p:cNvSpPr txBox="1">
            <a:spLocks/>
          </p:cNvSpPr>
          <p:nvPr/>
        </p:nvSpPr>
        <p:spPr>
          <a:xfrm>
            <a:off x="2051720" y="559829"/>
            <a:ext cx="6408712" cy="501612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Arial" pitchFamily="34" charset="0"/>
              <a:buNone/>
              <a:defRPr/>
            </a:pPr>
            <a:r>
              <a:rPr lang="en-US" sz="2400" b="1" dirty="0">
                <a:solidFill>
                  <a:srgbClr val="7030A0"/>
                </a:solidFill>
                <a:latin typeface="Garamond" panose="02020404030301010803" pitchFamily="18" charset="0"/>
                <a:cs typeface="Times New Roman" panose="02020603050405020304" pitchFamily="18" charset="0"/>
              </a:rPr>
              <a:t>		</a:t>
            </a:r>
            <a:r>
              <a:rPr lang="en-US" sz="2800" b="1" dirty="0">
                <a:solidFill>
                  <a:srgbClr val="7030A0"/>
                </a:solidFill>
                <a:latin typeface="Garamond" panose="02020404030301010803" pitchFamily="18" charset="0"/>
                <a:cs typeface="Times New Roman" panose="02020603050405020304" pitchFamily="18" charset="0"/>
              </a:rPr>
              <a:t>Prove the Correctness</a:t>
            </a:r>
          </a:p>
          <a:p>
            <a:pPr>
              <a:lnSpc>
                <a:spcPct val="150000"/>
              </a:lnSpc>
            </a:pPr>
            <a:r>
              <a:rPr lang="en-US" sz="2400" spc="-4" dirty="0">
                <a:latin typeface="Garamond" panose="02020404030301010803" pitchFamily="18" charset="0"/>
                <a:cs typeface="Times New Roman" panose="02020603050405020304" pitchFamily="18" charset="0"/>
              </a:rPr>
              <a:t>Algorithm works fine – Legitimate Input &amp; Finite amount of time	</a:t>
            </a:r>
          </a:p>
          <a:p>
            <a:pPr>
              <a:lnSpc>
                <a:spcPct val="150000"/>
              </a:lnSpc>
            </a:pPr>
            <a:r>
              <a:rPr lang="en-US" sz="2400" spc="-4" dirty="0">
                <a:latin typeface="Garamond" panose="02020404030301010803" pitchFamily="18" charset="0"/>
                <a:cs typeface="Times New Roman" panose="02020603050405020304" pitchFamily="18" charset="0"/>
              </a:rPr>
              <a:t>Correctness – Approximation Algorithms Vs Exact Algorithms</a:t>
            </a:r>
          </a:p>
          <a:p>
            <a:pPr>
              <a:lnSpc>
                <a:spcPct val="150000"/>
              </a:lnSpc>
            </a:pPr>
            <a:r>
              <a:rPr lang="en-US" sz="2400" spc="-4" dirty="0">
                <a:latin typeface="Garamond" panose="02020404030301010803" pitchFamily="18" charset="0"/>
                <a:cs typeface="Times New Roman" panose="02020603050405020304" pitchFamily="18" charset="0"/>
              </a:rPr>
              <a:t>Approximation Algorithm – error produced doesn’t exceed predefined limit</a:t>
            </a:r>
          </a:p>
          <a:p>
            <a:pPr>
              <a:spcBef>
                <a:spcPts val="0"/>
              </a:spcBef>
              <a:buFont typeface="Arial" pitchFamily="34" charset="0"/>
              <a:buNone/>
              <a:defRPr/>
            </a:pPr>
            <a:endParaRPr lang="en-US" sz="2400"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45523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EBAE33-638B-096F-EE6C-6C29E836D437}"/>
              </a:ext>
            </a:extLst>
          </p:cNvPr>
          <p:cNvGrpSpPr>
            <a:grpSpLocks/>
          </p:cNvGrpSpPr>
          <p:nvPr/>
        </p:nvGrpSpPr>
        <p:grpSpPr bwMode="auto">
          <a:xfrm>
            <a:off x="95624" y="116632"/>
            <a:ext cx="1368151" cy="5864007"/>
            <a:chOff x="0" y="-22667"/>
            <a:chExt cx="12311743" cy="6903334"/>
          </a:xfrm>
        </p:grpSpPr>
        <p:sp>
          <p:nvSpPr>
            <p:cNvPr id="6" name="Rectangle 5">
              <a:extLst>
                <a:ext uri="{FF2B5EF4-FFF2-40B4-BE49-F238E27FC236}">
                  <a16:creationId xmlns:a16="http://schemas.microsoft.com/office/drawing/2014/main" id="{A94E2094-7C0C-86C7-0D09-44399ED842E6}"/>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7" name="Picture 6" descr="A picture containing text, laser">
              <a:extLst>
                <a:ext uri="{FF2B5EF4-FFF2-40B4-BE49-F238E27FC236}">
                  <a16:creationId xmlns:a16="http://schemas.microsoft.com/office/drawing/2014/main" id="{D56FEE3D-2D37-2589-EC30-30729E78447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2" name="Content Placeholder 2">
            <a:extLst>
              <a:ext uri="{FF2B5EF4-FFF2-40B4-BE49-F238E27FC236}">
                <a16:creationId xmlns:a16="http://schemas.microsoft.com/office/drawing/2014/main" id="{7291BC28-76AA-5A45-C5C0-86376822EF4C}"/>
              </a:ext>
            </a:extLst>
          </p:cNvPr>
          <p:cNvSpPr txBox="1">
            <a:spLocks/>
          </p:cNvSpPr>
          <p:nvPr/>
        </p:nvSpPr>
        <p:spPr>
          <a:xfrm>
            <a:off x="3275856" y="764704"/>
            <a:ext cx="4449687" cy="357987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buFont typeface="Arial" pitchFamily="34" charset="0"/>
              <a:buNone/>
              <a:defRPr/>
            </a:pPr>
            <a:r>
              <a:rPr lang="en-US" b="1" dirty="0">
                <a:solidFill>
                  <a:srgbClr val="7030A0"/>
                </a:solidFill>
                <a:latin typeface="Garamond" panose="02020404030301010803" pitchFamily="18" charset="0"/>
                <a:cs typeface="Times New Roman" panose="02020603050405020304" pitchFamily="18" charset="0"/>
              </a:rPr>
              <a:t>Analyze the Algorithm</a:t>
            </a:r>
            <a:endParaRPr lang="en-US" spc="-4" dirty="0">
              <a:solidFill>
                <a:srgbClr val="7030A0"/>
              </a:solidFill>
              <a:latin typeface="Garamond" panose="02020404030301010803" pitchFamily="18" charset="0"/>
              <a:cs typeface="Times New Roman" panose="02020603050405020304" pitchFamily="18" charset="0"/>
            </a:endParaRPr>
          </a:p>
          <a:p>
            <a:pPr algn="just">
              <a:lnSpc>
                <a:spcPct val="150000"/>
              </a:lnSpc>
              <a:spcBef>
                <a:spcPts val="0"/>
              </a:spcBef>
              <a:defRPr/>
            </a:pPr>
            <a:endParaRPr lang="en-US" spc="-4" dirty="0">
              <a:latin typeface="Garamond" panose="02020404030301010803" pitchFamily="18" charset="0"/>
              <a:cs typeface="Times New Roman" panose="02020603050405020304" pitchFamily="18" charset="0"/>
            </a:endParaRPr>
          </a:p>
          <a:p>
            <a:pPr algn="just">
              <a:lnSpc>
                <a:spcPct val="150000"/>
              </a:lnSpc>
              <a:spcBef>
                <a:spcPts val="0"/>
              </a:spcBef>
              <a:defRPr/>
            </a:pPr>
            <a:r>
              <a:rPr lang="en-US" spc="-4" dirty="0">
                <a:latin typeface="Garamond" panose="02020404030301010803" pitchFamily="18" charset="0"/>
                <a:cs typeface="Times New Roman" panose="02020603050405020304" pitchFamily="18" charset="0"/>
              </a:rPr>
              <a:t>Time Efficiency</a:t>
            </a:r>
          </a:p>
          <a:p>
            <a:pPr algn="just">
              <a:lnSpc>
                <a:spcPct val="150000"/>
              </a:lnSpc>
              <a:spcBef>
                <a:spcPts val="0"/>
              </a:spcBef>
              <a:defRPr/>
            </a:pPr>
            <a:r>
              <a:rPr lang="en-US" spc="-4" dirty="0">
                <a:latin typeface="Garamond" panose="02020404030301010803" pitchFamily="18" charset="0"/>
                <a:cs typeface="Times New Roman" panose="02020603050405020304" pitchFamily="18" charset="0"/>
              </a:rPr>
              <a:t>Space Efficiency</a:t>
            </a:r>
          </a:p>
          <a:p>
            <a:pPr algn="just">
              <a:lnSpc>
                <a:spcPct val="150000"/>
              </a:lnSpc>
              <a:spcBef>
                <a:spcPts val="0"/>
              </a:spcBef>
              <a:defRPr/>
            </a:pPr>
            <a:r>
              <a:rPr lang="en-US" spc="-4" dirty="0">
                <a:latin typeface="Garamond" panose="02020404030301010803" pitchFamily="18" charset="0"/>
                <a:cs typeface="Times New Roman" panose="02020603050405020304" pitchFamily="18" charset="0"/>
              </a:rPr>
              <a:t>Generality</a:t>
            </a:r>
          </a:p>
          <a:p>
            <a:pPr algn="just">
              <a:lnSpc>
                <a:spcPct val="150000"/>
              </a:lnSpc>
              <a:spcBef>
                <a:spcPts val="0"/>
              </a:spcBef>
              <a:defRPr/>
            </a:pPr>
            <a:r>
              <a:rPr lang="en-US" spc="-4" dirty="0">
                <a:latin typeface="Garamond" panose="02020404030301010803" pitchFamily="18" charset="0"/>
                <a:cs typeface="Times New Roman" panose="02020603050405020304" pitchFamily="18" charset="0"/>
              </a:rPr>
              <a:t>Simplicity</a:t>
            </a:r>
          </a:p>
          <a:p>
            <a:pPr algn="just">
              <a:lnSpc>
                <a:spcPct val="150000"/>
              </a:lnSpc>
              <a:spcBef>
                <a:spcPts val="0"/>
              </a:spcBef>
              <a:buFont typeface="Arial" pitchFamily="34" charset="0"/>
              <a:buNone/>
              <a:defRPr/>
            </a:pPr>
            <a:endParaRPr lang="en-US"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96218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EBAE33-638B-096F-EE6C-6C29E836D437}"/>
              </a:ext>
            </a:extLst>
          </p:cNvPr>
          <p:cNvGrpSpPr>
            <a:grpSpLocks/>
          </p:cNvGrpSpPr>
          <p:nvPr/>
        </p:nvGrpSpPr>
        <p:grpSpPr bwMode="auto">
          <a:xfrm>
            <a:off x="95624" y="116632"/>
            <a:ext cx="1368151" cy="5864007"/>
            <a:chOff x="0" y="-22667"/>
            <a:chExt cx="12311743" cy="6903334"/>
          </a:xfrm>
        </p:grpSpPr>
        <p:sp>
          <p:nvSpPr>
            <p:cNvPr id="6" name="Rectangle 5">
              <a:extLst>
                <a:ext uri="{FF2B5EF4-FFF2-40B4-BE49-F238E27FC236}">
                  <a16:creationId xmlns:a16="http://schemas.microsoft.com/office/drawing/2014/main" id="{A94E2094-7C0C-86C7-0D09-44399ED842E6}"/>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7" name="Picture 6" descr="A picture containing text, laser">
              <a:extLst>
                <a:ext uri="{FF2B5EF4-FFF2-40B4-BE49-F238E27FC236}">
                  <a16:creationId xmlns:a16="http://schemas.microsoft.com/office/drawing/2014/main" id="{D56FEE3D-2D37-2589-EC30-30729E78447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2" name="Content Placeholder 2">
            <a:extLst>
              <a:ext uri="{FF2B5EF4-FFF2-40B4-BE49-F238E27FC236}">
                <a16:creationId xmlns:a16="http://schemas.microsoft.com/office/drawing/2014/main" id="{7291BC28-76AA-5A45-C5C0-86376822EF4C}"/>
              </a:ext>
            </a:extLst>
          </p:cNvPr>
          <p:cNvSpPr txBox="1">
            <a:spLocks/>
          </p:cNvSpPr>
          <p:nvPr/>
        </p:nvSpPr>
        <p:spPr>
          <a:xfrm>
            <a:off x="3275856" y="764704"/>
            <a:ext cx="4449687" cy="357987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Arial" pitchFamily="34" charset="0"/>
              <a:buNone/>
              <a:defRPr/>
            </a:pPr>
            <a:endParaRPr lang="en-US" dirty="0">
              <a:latin typeface="Garamond" panose="020204040303010108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41C6EB-2DBD-3F4A-67E2-0E80ABC365A3}"/>
              </a:ext>
            </a:extLst>
          </p:cNvPr>
          <p:cNvSpPr txBox="1">
            <a:spLocks/>
          </p:cNvSpPr>
          <p:nvPr/>
        </p:nvSpPr>
        <p:spPr>
          <a:xfrm>
            <a:off x="2343993" y="1124744"/>
            <a:ext cx="6313412" cy="305153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spcBef>
                <a:spcPts val="0"/>
              </a:spcBef>
              <a:buFont typeface="Arial" pitchFamily="34" charset="0"/>
              <a:buNone/>
              <a:defRPr/>
            </a:pPr>
            <a:r>
              <a:rPr lang="en-US" sz="2800" b="1">
                <a:solidFill>
                  <a:srgbClr val="7030A0"/>
                </a:solidFill>
                <a:latin typeface="Times New Roman" panose="02020603050405020304" pitchFamily="18" charset="0"/>
                <a:cs typeface="Times New Roman" panose="02020603050405020304" pitchFamily="18" charset="0"/>
              </a:rPr>
              <a:t>Code the Algorithm</a:t>
            </a:r>
          </a:p>
          <a:p>
            <a:pPr marL="457200" indent="-457200">
              <a:lnSpc>
                <a:spcPct val="150000"/>
              </a:lnSpc>
            </a:pPr>
            <a:r>
              <a:rPr lang="en-US" sz="2800" spc="-5">
                <a:latin typeface="Times New Roman" panose="02020603050405020304" pitchFamily="18" charset="0"/>
                <a:cs typeface="Times New Roman" panose="02020603050405020304" pitchFamily="18" charset="0"/>
              </a:rPr>
              <a:t>Identify the programming Language</a:t>
            </a:r>
          </a:p>
          <a:p>
            <a:pPr marL="457200" indent="-457200">
              <a:lnSpc>
                <a:spcPct val="150000"/>
              </a:lnSpc>
            </a:pPr>
            <a:r>
              <a:rPr lang="en-US" sz="2800" spc="-5">
                <a:latin typeface="Times New Roman" panose="02020603050405020304" pitchFamily="18" charset="0"/>
                <a:cs typeface="Times New Roman" panose="02020603050405020304" pitchFamily="18" charset="0"/>
              </a:rPr>
              <a:t>Code It!!</a:t>
            </a:r>
          </a:p>
          <a:p>
            <a:pPr marL="457200" indent="-457200" algn="just">
              <a:lnSpc>
                <a:spcPct val="150000"/>
              </a:lnSpc>
              <a:spcBef>
                <a:spcPts val="0"/>
              </a:spcBef>
              <a:buFont typeface="Arial" pitchFamily="34" charset="0"/>
              <a:buNone/>
              <a:defRP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10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1EBAE33-638B-096F-EE6C-6C29E836D437}"/>
              </a:ext>
            </a:extLst>
          </p:cNvPr>
          <p:cNvGrpSpPr>
            <a:grpSpLocks/>
          </p:cNvGrpSpPr>
          <p:nvPr/>
        </p:nvGrpSpPr>
        <p:grpSpPr bwMode="auto">
          <a:xfrm>
            <a:off x="95624" y="116632"/>
            <a:ext cx="1368151" cy="5864007"/>
            <a:chOff x="0" y="-22667"/>
            <a:chExt cx="12311743" cy="6903334"/>
          </a:xfrm>
        </p:grpSpPr>
        <p:sp>
          <p:nvSpPr>
            <p:cNvPr id="6" name="Rectangle 5">
              <a:extLst>
                <a:ext uri="{FF2B5EF4-FFF2-40B4-BE49-F238E27FC236}">
                  <a16:creationId xmlns:a16="http://schemas.microsoft.com/office/drawing/2014/main" id="{A94E2094-7C0C-86C7-0D09-44399ED842E6}"/>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7" name="Picture 6" descr="A picture containing text, laser">
              <a:extLst>
                <a:ext uri="{FF2B5EF4-FFF2-40B4-BE49-F238E27FC236}">
                  <a16:creationId xmlns:a16="http://schemas.microsoft.com/office/drawing/2014/main" id="{D56FEE3D-2D37-2589-EC30-30729E78447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3" name="Content Placeholder 2">
            <a:extLst>
              <a:ext uri="{FF2B5EF4-FFF2-40B4-BE49-F238E27FC236}">
                <a16:creationId xmlns:a16="http://schemas.microsoft.com/office/drawing/2014/main" id="{A941C6EB-2DBD-3F4A-67E2-0E80ABC365A3}"/>
              </a:ext>
            </a:extLst>
          </p:cNvPr>
          <p:cNvSpPr txBox="1">
            <a:spLocks/>
          </p:cNvSpPr>
          <p:nvPr/>
        </p:nvSpPr>
        <p:spPr>
          <a:xfrm>
            <a:off x="2798428" y="2420889"/>
            <a:ext cx="4653892" cy="8640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lnSpc>
                <a:spcPct val="150000"/>
              </a:lnSpc>
              <a:spcBef>
                <a:spcPts val="0"/>
              </a:spcBef>
              <a:buFont typeface="Arial" pitchFamily="34" charset="0"/>
              <a:buNone/>
              <a:defRPr/>
            </a:pPr>
            <a:r>
              <a:rPr lang="en-US" sz="4000" b="1" dirty="0">
                <a:solidFill>
                  <a:srgbClr val="7030A0"/>
                </a:solidFill>
                <a:latin typeface="Times New Roman" panose="02020603050405020304" pitchFamily="18" charset="0"/>
                <a:cs typeface="Times New Roman" panose="02020603050405020304" pitchFamily="18" charset="0"/>
              </a:rPr>
              <a:t> Frame 5 Questions</a:t>
            </a:r>
          </a:p>
          <a:p>
            <a:pPr marL="457200" indent="-457200" algn="just">
              <a:lnSpc>
                <a:spcPct val="150000"/>
              </a:lnSpc>
              <a:spcBef>
                <a:spcPts val="0"/>
              </a:spcBef>
              <a:buFont typeface="Arial" pitchFamily="34" charset="0"/>
              <a:buNone/>
              <a:defRPr/>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8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4">
            <a:extLst>
              <a:ext uri="{FF2B5EF4-FFF2-40B4-BE49-F238E27FC236}">
                <a16:creationId xmlns:a16="http://schemas.microsoft.com/office/drawing/2014/main" id="{263E2AD5-1E73-E8F4-B0E2-9596E6B9B043}"/>
              </a:ext>
            </a:extLst>
          </p:cNvPr>
          <p:cNvGrpSpPr>
            <a:grpSpLocks/>
          </p:cNvGrpSpPr>
          <p:nvPr/>
        </p:nvGrpSpPr>
        <p:grpSpPr bwMode="auto">
          <a:xfrm>
            <a:off x="107505" y="116632"/>
            <a:ext cx="1368151" cy="5864007"/>
            <a:chOff x="0" y="-22667"/>
            <a:chExt cx="12311743" cy="6903334"/>
          </a:xfrm>
        </p:grpSpPr>
        <p:sp>
          <p:nvSpPr>
            <p:cNvPr id="15" name="Rectangle 14">
              <a:extLst>
                <a:ext uri="{FF2B5EF4-FFF2-40B4-BE49-F238E27FC236}">
                  <a16:creationId xmlns:a16="http://schemas.microsoft.com/office/drawing/2014/main" id="{0F577CC8-127E-A924-2FB5-DBD7A35DBF9F}"/>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16" name="Picture 15" descr="A picture containing text, laser">
              <a:extLst>
                <a:ext uri="{FF2B5EF4-FFF2-40B4-BE49-F238E27FC236}">
                  <a16:creationId xmlns:a16="http://schemas.microsoft.com/office/drawing/2014/main" id="{ABC6CFB5-BC9B-FC6A-ED8A-CC66B92626AF}"/>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pic>
        <p:nvPicPr>
          <p:cNvPr id="10242" name="Picture 2" descr="The word Thank you. Vector banner with the text colored rainbow ...">
            <a:extLst>
              <a:ext uri="{FF2B5EF4-FFF2-40B4-BE49-F238E27FC236}">
                <a16:creationId xmlns:a16="http://schemas.microsoft.com/office/drawing/2014/main" id="{7882B971-BD13-2826-B464-2C9ECD52D6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9065" y="1340768"/>
            <a:ext cx="7086635" cy="4056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15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763689" y="524214"/>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EXPECTATIONS</a:t>
            </a: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pic>
        <p:nvPicPr>
          <p:cNvPr id="3074" name="Picture 2" descr="Image result for Learning Word Art">
            <a:extLst>
              <a:ext uri="{FF2B5EF4-FFF2-40B4-BE49-F238E27FC236}">
                <a16:creationId xmlns:a16="http://schemas.microsoft.com/office/drawing/2014/main" id="{20EAE785-27E3-AD2B-6DA7-7506175CA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804388"/>
            <a:ext cx="5256584" cy="16867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Performance Clip Art">
            <a:extLst>
              <a:ext uri="{FF2B5EF4-FFF2-40B4-BE49-F238E27FC236}">
                <a16:creationId xmlns:a16="http://schemas.microsoft.com/office/drawing/2014/main" id="{468E9928-C136-48CB-9705-85ECCC66E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1206103"/>
            <a:ext cx="26098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Clear and Concise Clip Art">
            <a:extLst>
              <a:ext uri="{FF2B5EF4-FFF2-40B4-BE49-F238E27FC236}">
                <a16:creationId xmlns:a16="http://schemas.microsoft.com/office/drawing/2014/main" id="{21E0B31D-1FB1-9DD7-DB7D-97D2C2E0AE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725" y="1366884"/>
            <a:ext cx="3527974" cy="216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50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1000"/>
                                        <p:tgtEl>
                                          <p:spTgt spid="3078"/>
                                        </p:tgtEl>
                                      </p:cBhvr>
                                    </p:animEffect>
                                    <p:anim calcmode="lin" valueType="num">
                                      <p:cBhvr>
                                        <p:cTn id="8" dur="1000" fill="hold"/>
                                        <p:tgtEl>
                                          <p:spTgt spid="3078"/>
                                        </p:tgtEl>
                                        <p:attrNameLst>
                                          <p:attrName>ppt_x</p:attrName>
                                        </p:attrNameLst>
                                      </p:cBhvr>
                                      <p:tavLst>
                                        <p:tav tm="0">
                                          <p:val>
                                            <p:strVal val="#ppt_x"/>
                                          </p:val>
                                        </p:tav>
                                        <p:tav tm="100000">
                                          <p:val>
                                            <p:strVal val="#ppt_x"/>
                                          </p:val>
                                        </p:tav>
                                      </p:tavLst>
                                    </p:anim>
                                    <p:anim calcmode="lin" valueType="num">
                                      <p:cBhvr>
                                        <p:cTn id="9" dur="1000" fill="hold"/>
                                        <p:tgtEl>
                                          <p:spTgt spid="30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6"/>
                                        </p:tgtEl>
                                        <p:attrNameLst>
                                          <p:attrName>style.visibility</p:attrName>
                                        </p:attrNameLst>
                                      </p:cBhvr>
                                      <p:to>
                                        <p:strVal val="visible"/>
                                      </p:to>
                                    </p:set>
                                    <p:animEffect transition="in" filter="fade">
                                      <p:cBhvr>
                                        <p:cTn id="14" dur="1000"/>
                                        <p:tgtEl>
                                          <p:spTgt spid="3076"/>
                                        </p:tgtEl>
                                      </p:cBhvr>
                                    </p:animEffect>
                                    <p:anim calcmode="lin" valueType="num">
                                      <p:cBhvr>
                                        <p:cTn id="15" dur="1000" fill="hold"/>
                                        <p:tgtEl>
                                          <p:spTgt spid="3076"/>
                                        </p:tgtEl>
                                        <p:attrNameLst>
                                          <p:attrName>ppt_x</p:attrName>
                                        </p:attrNameLst>
                                      </p:cBhvr>
                                      <p:tavLst>
                                        <p:tav tm="0">
                                          <p:val>
                                            <p:strVal val="#ppt_x"/>
                                          </p:val>
                                        </p:tav>
                                        <p:tav tm="100000">
                                          <p:val>
                                            <p:strVal val="#ppt_x"/>
                                          </p:val>
                                        </p:tav>
                                      </p:tavLst>
                                    </p:anim>
                                    <p:anim calcmode="lin" valueType="num">
                                      <p:cBhvr>
                                        <p:cTn id="16"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4"/>
                                        </p:tgtEl>
                                        <p:attrNameLst>
                                          <p:attrName>style.visibility</p:attrName>
                                        </p:attrNameLst>
                                      </p:cBhvr>
                                      <p:to>
                                        <p:strVal val="visible"/>
                                      </p:to>
                                    </p:set>
                                    <p:animEffect transition="in" filter="fade">
                                      <p:cBhvr>
                                        <p:cTn id="21" dur="1000"/>
                                        <p:tgtEl>
                                          <p:spTgt spid="3074"/>
                                        </p:tgtEl>
                                      </p:cBhvr>
                                    </p:animEffect>
                                    <p:anim calcmode="lin" valueType="num">
                                      <p:cBhvr>
                                        <p:cTn id="22" dur="1000" fill="hold"/>
                                        <p:tgtEl>
                                          <p:spTgt spid="3074"/>
                                        </p:tgtEl>
                                        <p:attrNameLst>
                                          <p:attrName>ppt_x</p:attrName>
                                        </p:attrNameLst>
                                      </p:cBhvr>
                                      <p:tavLst>
                                        <p:tav tm="0">
                                          <p:val>
                                            <p:strVal val="#ppt_x"/>
                                          </p:val>
                                        </p:tav>
                                        <p:tav tm="100000">
                                          <p:val>
                                            <p:strVal val="#ppt_x"/>
                                          </p:val>
                                        </p:tav>
                                      </p:tavLst>
                                    </p:anim>
                                    <p:anim calcmode="lin" valueType="num">
                                      <p:cBhvr>
                                        <p:cTn id="23"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EC32C-9D87-A0FE-A6B4-9965C3658CD3}"/>
            </a:ext>
          </a:extLst>
        </p:cNvPr>
        <p:cNvGrpSpPr/>
        <p:nvPr/>
      </p:nvGrpSpPr>
      <p:grpSpPr>
        <a:xfrm>
          <a:off x="0" y="0"/>
          <a:ext cx="0" cy="0"/>
          <a:chOff x="0" y="0"/>
          <a:chExt cx="0" cy="0"/>
        </a:xfrm>
      </p:grpSpPr>
      <p:sp>
        <p:nvSpPr>
          <p:cNvPr id="5" name="AutoShape 2" descr="How the 4 Cs in a student-centered learning approach will be game ...">
            <a:extLst>
              <a:ext uri="{FF2B5EF4-FFF2-40B4-BE49-F238E27FC236}">
                <a16:creationId xmlns:a16="http://schemas.microsoft.com/office/drawing/2014/main" id="{8B8DA20D-0782-3C91-2E9A-EA8407A0842D}"/>
              </a:ext>
            </a:extLst>
          </p:cNvPr>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a:extLst>
              <a:ext uri="{FF2B5EF4-FFF2-40B4-BE49-F238E27FC236}">
                <a16:creationId xmlns:a16="http://schemas.microsoft.com/office/drawing/2014/main" id="{3C0B07AC-3BE0-7C53-DD87-7B7A800042BD}"/>
              </a:ext>
            </a:extLst>
          </p:cNvPr>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a:extLst>
              <a:ext uri="{FF2B5EF4-FFF2-40B4-BE49-F238E27FC236}">
                <a16:creationId xmlns:a16="http://schemas.microsoft.com/office/drawing/2014/main" id="{6CF761EE-8615-DF39-FC2E-961F956EA2CD}"/>
              </a:ext>
            </a:extLst>
          </p:cNvPr>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a:extLst>
              <a:ext uri="{FF2B5EF4-FFF2-40B4-BE49-F238E27FC236}">
                <a16:creationId xmlns:a16="http://schemas.microsoft.com/office/drawing/2014/main" id="{D6AF50F3-DF10-EF3B-F87E-8E69B1D4DDC8}"/>
              </a:ext>
            </a:extLst>
          </p:cNvPr>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a:extLst>
              <a:ext uri="{FF2B5EF4-FFF2-40B4-BE49-F238E27FC236}">
                <a16:creationId xmlns:a16="http://schemas.microsoft.com/office/drawing/2014/main" id="{4596FFE1-89BF-350E-5677-F9C9E19860C2}"/>
              </a:ext>
            </a:extLst>
          </p:cNvPr>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8ADF4FA7-6ED4-B37B-AC5E-03B64C591298}"/>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9EA31AB0-CDB2-9330-18D2-1D373E9D10C4}"/>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C3E5D01F-52DF-D7D0-D824-B5A7024A378F}"/>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55265386-EC46-B793-8E08-89AFBE87FB4B}"/>
              </a:ext>
            </a:extLst>
          </p:cNvPr>
          <p:cNvSpPr txBox="1">
            <a:spLocks/>
          </p:cNvSpPr>
          <p:nvPr/>
        </p:nvSpPr>
        <p:spPr>
          <a:xfrm>
            <a:off x="1763689" y="524214"/>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INSTRUCTIONS</a:t>
            </a:r>
          </a:p>
        </p:txBody>
      </p:sp>
      <p:grpSp>
        <p:nvGrpSpPr>
          <p:cNvPr id="21" name="Group 4">
            <a:extLst>
              <a:ext uri="{FF2B5EF4-FFF2-40B4-BE49-F238E27FC236}">
                <a16:creationId xmlns:a16="http://schemas.microsoft.com/office/drawing/2014/main" id="{F96573DE-9F59-5D19-4138-874B51B6381A}"/>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2C5835CE-10B1-44BF-4476-44BEB5AD274B}"/>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59313850-EE3B-F107-06E1-FC4F8C4D6FEB}"/>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3" name="Rectangle 2">
            <a:extLst>
              <a:ext uri="{FF2B5EF4-FFF2-40B4-BE49-F238E27FC236}">
                <a16:creationId xmlns:a16="http://schemas.microsoft.com/office/drawing/2014/main" id="{2231D16B-9855-76DB-E440-B19D94E93936}"/>
              </a:ext>
            </a:extLst>
          </p:cNvPr>
          <p:cNvSpPr/>
          <p:nvPr/>
        </p:nvSpPr>
        <p:spPr>
          <a:xfrm>
            <a:off x="3995697" y="1913728"/>
            <a:ext cx="4680520" cy="2308324"/>
          </a:xfrm>
          <a:prstGeom prst="rect">
            <a:avLst/>
          </a:prstGeom>
          <a:solidFill>
            <a:schemeClr val="bg1"/>
          </a:solidFill>
        </p:spPr>
        <p:txBody>
          <a:bodyPr wrap="square">
            <a:spAutoFit/>
          </a:bodyPr>
          <a:lstStyle/>
          <a:p>
            <a:pPr marL="342900" indent="-342900" algn="just">
              <a:buFont typeface="Arial" panose="020B0604020202020204" pitchFamily="34" charset="0"/>
              <a:buChar char="•"/>
            </a:pPr>
            <a:r>
              <a:rPr lang="en-US" sz="2400" b="1" dirty="0">
                <a:solidFill>
                  <a:srgbClr val="C00000"/>
                </a:solidFill>
                <a:latin typeface="Garamond" panose="02020404030301010803" pitchFamily="18" charset="0"/>
                <a:cs typeface="Times New Roman" panose="02020603050405020304" pitchFamily="18" charset="0"/>
              </a:rPr>
              <a:t> Separate Class work note </a:t>
            </a:r>
          </a:p>
          <a:p>
            <a:pPr marL="342900" indent="-342900" algn="just">
              <a:buFont typeface="Arial" panose="020B0604020202020204" pitchFamily="34" charset="0"/>
              <a:buChar char="•"/>
            </a:pPr>
            <a:r>
              <a:rPr lang="en-US" sz="2400" b="1" dirty="0">
                <a:solidFill>
                  <a:srgbClr val="C00000"/>
                </a:solidFill>
                <a:latin typeface="Garamond" panose="02020404030301010803" pitchFamily="18" charset="0"/>
                <a:cs typeface="Times New Roman" panose="02020603050405020304" pitchFamily="18" charset="0"/>
              </a:rPr>
              <a:t> Syllabus to be pasted in front page</a:t>
            </a:r>
          </a:p>
          <a:p>
            <a:pPr marL="342900" indent="-342900" algn="just">
              <a:buFont typeface="Arial" panose="020B0604020202020204" pitchFamily="34" charset="0"/>
              <a:buChar char="•"/>
            </a:pPr>
            <a:r>
              <a:rPr lang="en-US" sz="2400" b="1" dirty="0">
                <a:solidFill>
                  <a:srgbClr val="C00000"/>
                </a:solidFill>
                <a:latin typeface="Garamond" panose="02020404030301010803" pitchFamily="18" charset="0"/>
                <a:cs typeface="Times New Roman" panose="02020603050405020304" pitchFamily="18" charset="0"/>
              </a:rPr>
              <a:t>Course Objectives and Outcomes to be pasted in second page</a:t>
            </a:r>
            <a:endParaRPr lang="en-US" sz="2400" b="1" dirty="0">
              <a:latin typeface="Garamond" panose="02020404030301010803" pitchFamily="18" charset="0"/>
              <a:cs typeface="Times New Roman" panose="02020603050405020304" pitchFamily="18" charset="0"/>
            </a:endParaRPr>
          </a:p>
        </p:txBody>
      </p:sp>
      <p:pic>
        <p:nvPicPr>
          <p:cNvPr id="1026" name="Picture 2" descr="Note Taking Cartoon Images">
            <a:extLst>
              <a:ext uri="{FF2B5EF4-FFF2-40B4-BE49-F238E27FC236}">
                <a16:creationId xmlns:a16="http://schemas.microsoft.com/office/drawing/2014/main" id="{865C7B94-B2A5-0EA1-42B4-5F2A014A4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234" y="1913728"/>
            <a:ext cx="2154681" cy="215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54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763689" y="524214"/>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INSTRUCTIONS</a:t>
            </a: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3" name="Rectangle 2">
            <a:extLst>
              <a:ext uri="{FF2B5EF4-FFF2-40B4-BE49-F238E27FC236}">
                <a16:creationId xmlns:a16="http://schemas.microsoft.com/office/drawing/2014/main" id="{5FF3F3DD-3737-3389-80FF-AC7515198F8D}"/>
              </a:ext>
            </a:extLst>
          </p:cNvPr>
          <p:cNvSpPr/>
          <p:nvPr/>
        </p:nvSpPr>
        <p:spPr>
          <a:xfrm>
            <a:off x="2051720" y="4333636"/>
            <a:ext cx="6840760" cy="830997"/>
          </a:xfrm>
          <a:prstGeom prst="rect">
            <a:avLst/>
          </a:prstGeom>
          <a:solidFill>
            <a:schemeClr val="bg1"/>
          </a:solidFill>
        </p:spPr>
        <p:txBody>
          <a:bodyPr wrap="square">
            <a:spAutoFit/>
          </a:bodyPr>
          <a:lstStyle/>
          <a:p>
            <a:pPr marL="342900" indent="-342900" algn="just">
              <a:buFont typeface="Arial" panose="020B0604020202020204" pitchFamily="34" charset="0"/>
              <a:buChar char="•"/>
            </a:pPr>
            <a:r>
              <a:rPr lang="en-US" sz="2400" b="1" dirty="0">
                <a:solidFill>
                  <a:srgbClr val="C00000"/>
                </a:solidFill>
                <a:latin typeface="Garamond" panose="02020404030301010803" pitchFamily="18" charset="0"/>
                <a:cs typeface="Times New Roman" panose="02020603050405020304" pitchFamily="18" charset="0"/>
              </a:rPr>
              <a:t> </a:t>
            </a:r>
          </a:p>
          <a:p>
            <a:pPr marL="342900" indent="-342900" algn="just">
              <a:buFont typeface="Arial" panose="020B0604020202020204" pitchFamily="34" charset="0"/>
              <a:buChar char="•"/>
            </a:pPr>
            <a:r>
              <a:rPr lang="en-US" sz="2400" b="1" dirty="0">
                <a:solidFill>
                  <a:srgbClr val="C00000"/>
                </a:solidFill>
                <a:latin typeface="Garamond" panose="02020404030301010803" pitchFamily="18" charset="0"/>
                <a:cs typeface="Times New Roman" panose="02020603050405020304" pitchFamily="18" charset="0"/>
              </a:rPr>
              <a:t> Take proper running notes during class hours</a:t>
            </a:r>
            <a:r>
              <a:rPr lang="en-US" sz="2400" b="1" dirty="0">
                <a:latin typeface="Garamond" panose="02020404030301010803" pitchFamily="18" charset="0"/>
                <a:cs typeface="Times New Roman" panose="02020603050405020304" pitchFamily="18" charset="0"/>
              </a:rPr>
              <a:t>.</a:t>
            </a:r>
          </a:p>
        </p:txBody>
      </p:sp>
      <p:pic>
        <p:nvPicPr>
          <p:cNvPr id="1026" name="Picture 2" descr="Note Taking Cartoon Images">
            <a:extLst>
              <a:ext uri="{FF2B5EF4-FFF2-40B4-BE49-F238E27FC236}">
                <a16:creationId xmlns:a16="http://schemas.microsoft.com/office/drawing/2014/main" id="{0DDD0984-43BA-7BDE-391D-1F2FB9CA4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601" y="1320403"/>
            <a:ext cx="2892798" cy="289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9849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ow the 4 Cs in a student-centered learning approach will be game ..."/>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 name="AutoShape 4" descr="Revision of Minor Assignments | Zhe's site - University of ..."/>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 name="AutoShape 6" descr="Performance | Charity Dynamics"/>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4" name="AutoShape 2" descr="Android Phone In Hand - Oppo Mobile Phones Png , Free Transparent ..."/>
          <p:cNvSpPr>
            <a:spLocks noChangeAspect="1" noChangeArrowheads="1"/>
          </p:cNvSpPr>
          <p:nvPr/>
        </p:nvSpPr>
        <p:spPr bwMode="auto">
          <a:xfrm>
            <a:off x="459581" y="10918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 name="AutoShape 6" descr="Google Teacher Clipart | Free Images at Clker.com - vector clip ..."/>
          <p:cNvSpPr>
            <a:spLocks noChangeAspect="1" noChangeArrowheads="1"/>
          </p:cNvSpPr>
          <p:nvPr/>
        </p:nvSpPr>
        <p:spPr bwMode="auto">
          <a:xfrm>
            <a:off x="573881" y="12061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pSp>
        <p:nvGrpSpPr>
          <p:cNvPr id="9" name="Group 8">
            <a:extLst>
              <a:ext uri="{FF2B5EF4-FFF2-40B4-BE49-F238E27FC236}">
                <a16:creationId xmlns:a16="http://schemas.microsoft.com/office/drawing/2014/main" id="{7DF72F7C-BB3E-E8DE-43A1-34B0F4D58CA2}"/>
              </a:ext>
            </a:extLst>
          </p:cNvPr>
          <p:cNvGrpSpPr/>
          <p:nvPr/>
        </p:nvGrpSpPr>
        <p:grpSpPr>
          <a:xfrm>
            <a:off x="0" y="0"/>
            <a:ext cx="9122790" cy="1206103"/>
            <a:chOff x="0" y="0"/>
            <a:chExt cx="9122790" cy="1206103"/>
          </a:xfrm>
        </p:grpSpPr>
        <p:sp>
          <p:nvSpPr>
            <p:cNvPr id="6" name="TextBox 5">
              <a:extLst>
                <a:ext uri="{FF2B5EF4-FFF2-40B4-BE49-F238E27FC236}">
                  <a16:creationId xmlns:a16="http://schemas.microsoft.com/office/drawing/2014/main" id="{0B7B9664-40D0-47C7-458F-A311CA40229E}"/>
                </a:ext>
              </a:extLst>
            </p:cNvPr>
            <p:cNvSpPr txBox="1"/>
            <p:nvPr/>
          </p:nvSpPr>
          <p:spPr>
            <a:xfrm>
              <a:off x="0" y="0"/>
              <a:ext cx="3275856" cy="1206103"/>
            </a:xfrm>
            <a:prstGeom prst="rect">
              <a:avLst/>
            </a:prstGeom>
            <a:solidFill>
              <a:schemeClr val="bg1"/>
            </a:solidFill>
          </p:spPr>
          <p:txBody>
            <a:bodyPr wrap="square" rtlCol="0">
              <a:spAutoFit/>
            </a:bodyPr>
            <a:lstStyle/>
            <a:p>
              <a:endParaRPr lang="en-IN" dirty="0"/>
            </a:p>
          </p:txBody>
        </p:sp>
        <p:sp>
          <p:nvSpPr>
            <p:cNvPr id="7" name="Rectangle 6">
              <a:extLst>
                <a:ext uri="{FF2B5EF4-FFF2-40B4-BE49-F238E27FC236}">
                  <a16:creationId xmlns:a16="http://schemas.microsoft.com/office/drawing/2014/main" id="{D7E80926-64AC-2862-00F8-C906C88BF14E}"/>
                </a:ext>
              </a:extLst>
            </p:cNvPr>
            <p:cNvSpPr/>
            <p:nvPr/>
          </p:nvSpPr>
          <p:spPr>
            <a:xfrm>
              <a:off x="7431110" y="2331"/>
              <a:ext cx="1691680" cy="1203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solidFill>
                  <a:schemeClr val="bg1"/>
                </a:solidFill>
              </a:endParaRPr>
            </a:p>
          </p:txBody>
        </p:sp>
      </p:grpSp>
      <p:sp>
        <p:nvSpPr>
          <p:cNvPr id="20" name="Title 1">
            <a:extLst>
              <a:ext uri="{FF2B5EF4-FFF2-40B4-BE49-F238E27FC236}">
                <a16:creationId xmlns:a16="http://schemas.microsoft.com/office/drawing/2014/main" id="{443A7ED9-A4D3-D8A0-6BF5-FB75E11D439A}"/>
              </a:ext>
            </a:extLst>
          </p:cNvPr>
          <p:cNvSpPr txBox="1">
            <a:spLocks/>
          </p:cNvSpPr>
          <p:nvPr/>
        </p:nvSpPr>
        <p:spPr>
          <a:xfrm>
            <a:off x="1763689" y="524214"/>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INSTRUCTIONS</a:t>
            </a:r>
          </a:p>
        </p:txBody>
      </p:sp>
      <p:grpSp>
        <p:nvGrpSpPr>
          <p:cNvPr id="21" name="Group 4">
            <a:extLst>
              <a:ext uri="{FF2B5EF4-FFF2-40B4-BE49-F238E27FC236}">
                <a16:creationId xmlns:a16="http://schemas.microsoft.com/office/drawing/2014/main" id="{EE948DF1-95C8-4C8F-5DE2-74FE92D79C4D}"/>
              </a:ext>
            </a:extLst>
          </p:cNvPr>
          <p:cNvGrpSpPr>
            <a:grpSpLocks/>
          </p:cNvGrpSpPr>
          <p:nvPr/>
        </p:nvGrpSpPr>
        <p:grpSpPr bwMode="auto">
          <a:xfrm>
            <a:off x="107505" y="116632"/>
            <a:ext cx="1368151" cy="5864007"/>
            <a:chOff x="0" y="-22667"/>
            <a:chExt cx="12311743" cy="6903334"/>
          </a:xfrm>
        </p:grpSpPr>
        <p:sp>
          <p:nvSpPr>
            <p:cNvPr id="22" name="Rectangle 21">
              <a:extLst>
                <a:ext uri="{FF2B5EF4-FFF2-40B4-BE49-F238E27FC236}">
                  <a16:creationId xmlns:a16="http://schemas.microsoft.com/office/drawing/2014/main" id="{A5B3A3F0-C5E8-01FD-8EAF-6BDF31A1D822}"/>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23" name="Picture 22" descr="A picture containing text, laser">
              <a:extLst>
                <a:ext uri="{FF2B5EF4-FFF2-40B4-BE49-F238E27FC236}">
                  <a16:creationId xmlns:a16="http://schemas.microsoft.com/office/drawing/2014/main" id="{BCF08FB5-4F0C-D940-AC9D-4C141AD2C91E}"/>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3" name="Rectangle 2">
            <a:extLst>
              <a:ext uri="{FF2B5EF4-FFF2-40B4-BE49-F238E27FC236}">
                <a16:creationId xmlns:a16="http://schemas.microsoft.com/office/drawing/2014/main" id="{5FF3F3DD-3737-3389-80FF-AC7515198F8D}"/>
              </a:ext>
            </a:extLst>
          </p:cNvPr>
          <p:cNvSpPr/>
          <p:nvPr/>
        </p:nvSpPr>
        <p:spPr>
          <a:xfrm>
            <a:off x="3131840" y="4437112"/>
            <a:ext cx="4824536" cy="1077218"/>
          </a:xfrm>
          <a:prstGeom prst="rect">
            <a:avLst/>
          </a:prstGeom>
          <a:solidFill>
            <a:schemeClr val="bg1"/>
          </a:solidFill>
        </p:spPr>
        <p:txBody>
          <a:bodyPr wrap="square">
            <a:spAutoFit/>
          </a:bodyPr>
          <a:lstStyle/>
          <a:p>
            <a:pPr algn="just"/>
            <a:r>
              <a:rPr lang="en-US" sz="3200" b="1" dirty="0">
                <a:solidFill>
                  <a:srgbClr val="C00000"/>
                </a:solidFill>
                <a:latin typeface="Garamond" panose="02020404030301010803" pitchFamily="18" charset="0"/>
                <a:cs typeface="Times New Roman" panose="02020603050405020304" pitchFamily="18" charset="0"/>
              </a:rPr>
              <a:t>Interaction-Participation</a:t>
            </a:r>
          </a:p>
          <a:p>
            <a:pPr marL="342900" indent="-342900" algn="just">
              <a:buFont typeface="Arial" panose="020B0604020202020204" pitchFamily="34" charset="0"/>
              <a:buChar char="•"/>
            </a:pPr>
            <a:endParaRPr lang="en-US" sz="3200" b="1" dirty="0">
              <a:latin typeface="Garamond" panose="02020404030301010803" pitchFamily="18" charset="0"/>
              <a:cs typeface="Times New Roman" panose="02020603050405020304" pitchFamily="18" charset="0"/>
            </a:endParaRPr>
          </a:p>
        </p:txBody>
      </p:sp>
      <p:pic>
        <p:nvPicPr>
          <p:cNvPr id="2050" name="Picture 2" descr="Participation : Welcome To Worth Unlimited Participation Theology ...">
            <a:extLst>
              <a:ext uri="{FF2B5EF4-FFF2-40B4-BE49-F238E27FC236}">
                <a16:creationId xmlns:a16="http://schemas.microsoft.com/office/drawing/2014/main" id="{564DBA34-0C61-E7CF-0052-2195CFC29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923" y="1075584"/>
            <a:ext cx="5656356" cy="30049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364FE9C-4DDD-A617-0085-EA057FA2AFF5}"/>
              </a:ext>
            </a:extLst>
          </p:cNvPr>
          <p:cNvSpPr txBox="1">
            <a:spLocks/>
          </p:cNvSpPr>
          <p:nvPr/>
        </p:nvSpPr>
        <p:spPr>
          <a:xfrm>
            <a:off x="1763688" y="504474"/>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INSTRUCTIONS</a:t>
            </a:r>
          </a:p>
        </p:txBody>
      </p:sp>
    </p:spTree>
    <p:extLst>
      <p:ext uri="{BB962C8B-B14F-4D97-AF65-F5344CB8AC3E}">
        <p14:creationId xmlns:p14="http://schemas.microsoft.com/office/powerpoint/2010/main" val="222956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074F0D0-159B-4428-AB3B-1DC0022F1144}"/>
              </a:ext>
            </a:extLst>
          </p:cNvPr>
          <p:cNvGraphicFramePr>
            <a:graphicFrameLocks noGrp="1"/>
          </p:cNvGraphicFramePr>
          <p:nvPr>
            <p:extLst>
              <p:ext uri="{D42A27DB-BD31-4B8C-83A1-F6EECF244321}">
                <p14:modId xmlns:p14="http://schemas.microsoft.com/office/powerpoint/2010/main" val="4245671691"/>
              </p:ext>
            </p:extLst>
          </p:nvPr>
        </p:nvGraphicFramePr>
        <p:xfrm>
          <a:off x="611560" y="1268760"/>
          <a:ext cx="7576476" cy="4228469"/>
        </p:xfrm>
        <a:graphic>
          <a:graphicData uri="http://schemas.openxmlformats.org/drawingml/2006/table">
            <a:tbl>
              <a:tblPr/>
              <a:tblGrid>
                <a:gridCol w="2196024">
                  <a:extLst>
                    <a:ext uri="{9D8B030D-6E8A-4147-A177-3AD203B41FA5}">
                      <a16:colId xmlns:a16="http://schemas.microsoft.com/office/drawing/2014/main" val="20000"/>
                    </a:ext>
                  </a:extLst>
                </a:gridCol>
                <a:gridCol w="294924">
                  <a:extLst>
                    <a:ext uri="{9D8B030D-6E8A-4147-A177-3AD203B41FA5}">
                      <a16:colId xmlns:a16="http://schemas.microsoft.com/office/drawing/2014/main" val="20001"/>
                    </a:ext>
                  </a:extLst>
                </a:gridCol>
                <a:gridCol w="3391680">
                  <a:extLst>
                    <a:ext uri="{9D8B030D-6E8A-4147-A177-3AD203B41FA5}">
                      <a16:colId xmlns:a16="http://schemas.microsoft.com/office/drawing/2014/main" val="20002"/>
                    </a:ext>
                  </a:extLst>
                </a:gridCol>
                <a:gridCol w="563949">
                  <a:extLst>
                    <a:ext uri="{9D8B030D-6E8A-4147-A177-3AD203B41FA5}">
                      <a16:colId xmlns:a16="http://schemas.microsoft.com/office/drawing/2014/main" val="20003"/>
                    </a:ext>
                  </a:extLst>
                </a:gridCol>
                <a:gridCol w="1129899">
                  <a:extLst>
                    <a:ext uri="{9D8B030D-6E8A-4147-A177-3AD203B41FA5}">
                      <a16:colId xmlns:a16="http://schemas.microsoft.com/office/drawing/2014/main" val="20004"/>
                    </a:ext>
                  </a:extLst>
                </a:gridCol>
              </a:tblGrid>
              <a:tr h="240848">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UNIT-I</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07000"/>
                        </a:lnSpc>
                        <a:spcBef>
                          <a:spcPts val="0"/>
                        </a:spcBef>
                        <a:spcAft>
                          <a:spcPts val="0"/>
                        </a:spcAft>
                      </a:pPr>
                      <a:r>
                        <a:rPr lang="en-IN" sz="1100" b="1">
                          <a:latin typeface="Cambria" pitchFamily="18" charset="0"/>
                          <a:ea typeface="Calibri"/>
                          <a:cs typeface="Times New Roman"/>
                        </a:rPr>
                        <a:t>INTRODUCTION AND ANALYSIS OF ALGORITHMS</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9</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9811">
                <a:tc gridSpan="5">
                  <a:txBody>
                    <a:bodyPr/>
                    <a:lstStyle/>
                    <a:p>
                      <a:pPr marL="0" marR="0" algn="just">
                        <a:lnSpc>
                          <a:spcPct val="107000"/>
                        </a:lnSpc>
                        <a:spcBef>
                          <a:spcPts val="0"/>
                        </a:spcBef>
                        <a:spcAft>
                          <a:spcPts val="0"/>
                        </a:spcAft>
                      </a:pPr>
                      <a:r>
                        <a:rPr lang="en-US" sz="1100" dirty="0">
                          <a:latin typeface="Cambria" pitchFamily="18" charset="0"/>
                          <a:ea typeface="Calibri"/>
                          <a:cs typeface="Times New Roman"/>
                        </a:rPr>
                        <a:t>Introduction –Algorithm Specification –Important Problem types- Performance Analysis: Space Complexity - Time Complexity - Asymptotic Notations - Using Limits for Comparing Orders of Growth – Basic Efficiency Classes- Solving Recurrence Relations: Substitution methods and Master Theorem Method</a:t>
                      </a: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67296">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UNIT-II</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07000"/>
                        </a:lnSpc>
                        <a:spcBef>
                          <a:spcPts val="0"/>
                        </a:spcBef>
                        <a:spcAft>
                          <a:spcPts val="0"/>
                        </a:spcAft>
                      </a:pPr>
                      <a:r>
                        <a:rPr lang="en-IN" sz="1100" b="1">
                          <a:latin typeface="Cambria" pitchFamily="18" charset="0"/>
                          <a:ea typeface="Calibri"/>
                          <a:cs typeface="Times New Roman"/>
                        </a:rPr>
                        <a:t>BRUTE FORCE AND DIVIDE-AND-CONQUER</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9</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9811">
                <a:tc gridSpan="5">
                  <a:txBody>
                    <a:bodyPr/>
                    <a:lstStyle/>
                    <a:p>
                      <a:pPr marL="0" marR="0" algn="just">
                        <a:lnSpc>
                          <a:spcPct val="107000"/>
                        </a:lnSpc>
                        <a:spcBef>
                          <a:spcPts val="0"/>
                        </a:spcBef>
                        <a:spcAft>
                          <a:spcPts val="0"/>
                        </a:spcAft>
                      </a:pPr>
                      <a:r>
                        <a:rPr lang="en-IN" sz="1100" dirty="0">
                          <a:latin typeface="Cambria" pitchFamily="18" charset="0"/>
                          <a:ea typeface="Calibri"/>
                          <a:cs typeface="Times New Roman"/>
                        </a:rPr>
                        <a:t>Brute Force: Exhaustive Search - Travelling Salesman Problem - Knapsack Problem - Assignment problem - Divide and Conquer Method: Analysis of Binary Search, Merge sort and Quick sort Algorithms, Integer Multiplication-Finding Minimum and Maximum.</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40848">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UNIT-III</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07000"/>
                        </a:lnSpc>
                        <a:spcBef>
                          <a:spcPts val="0"/>
                        </a:spcBef>
                        <a:spcAft>
                          <a:spcPts val="0"/>
                        </a:spcAft>
                      </a:pPr>
                      <a:r>
                        <a:rPr lang="en-IN" sz="1100" b="1" dirty="0">
                          <a:latin typeface="Cambria" pitchFamily="18" charset="0"/>
                          <a:ea typeface="Calibri"/>
                          <a:cs typeface="Times New Roman"/>
                        </a:rPr>
                        <a:t>GREEDY TECHNIQUE AND DYNAMIC PROGRAMMING</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9</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81697">
                <a:tc gridSpan="5">
                  <a:txBody>
                    <a:bodyPr/>
                    <a:lstStyle/>
                    <a:p>
                      <a:pPr marL="0" marR="0" algn="just">
                        <a:lnSpc>
                          <a:spcPct val="107000"/>
                        </a:lnSpc>
                        <a:spcBef>
                          <a:spcPts val="0"/>
                        </a:spcBef>
                        <a:spcAft>
                          <a:spcPts val="0"/>
                        </a:spcAft>
                      </a:pPr>
                      <a:r>
                        <a:rPr lang="en-IN" sz="1100" dirty="0">
                          <a:latin typeface="Cambria" pitchFamily="18" charset="0"/>
                          <a:ea typeface="Calibri"/>
                          <a:cs typeface="Times New Roman"/>
                        </a:rPr>
                        <a:t>Greedy Method – Minimum Spanning Trees: </a:t>
                      </a:r>
                      <a:r>
                        <a:rPr lang="en-IN" sz="1100" dirty="0" err="1">
                          <a:latin typeface="Cambria" pitchFamily="18" charset="0"/>
                          <a:ea typeface="Calibri"/>
                          <a:cs typeface="Times New Roman"/>
                        </a:rPr>
                        <a:t>Kruskals</a:t>
                      </a:r>
                      <a:r>
                        <a:rPr lang="en-IN" sz="1100" dirty="0">
                          <a:latin typeface="Cambria" pitchFamily="18" charset="0"/>
                          <a:ea typeface="Calibri"/>
                          <a:cs typeface="Times New Roman"/>
                        </a:rPr>
                        <a:t> Algorithm– Fractional Knapsack - Huffman Codes - Dynamic Programming: General Method - String Editing - 0/1 Knapsack - Travelling Salesman Problem.</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40848">
                <a:tc>
                  <a:txBody>
                    <a:bodyPr/>
                    <a:lstStyle/>
                    <a:p>
                      <a:pPr marL="0" marR="0">
                        <a:lnSpc>
                          <a:spcPct val="107000"/>
                        </a:lnSpc>
                        <a:spcBef>
                          <a:spcPts val="0"/>
                        </a:spcBef>
                        <a:spcAft>
                          <a:spcPts val="0"/>
                        </a:spcAft>
                      </a:pPr>
                      <a:r>
                        <a:rPr lang="en-US" sz="1100" b="1">
                          <a:latin typeface="Cambria" pitchFamily="18" charset="0"/>
                          <a:ea typeface="Calibri"/>
                          <a:cs typeface="Times New Roman"/>
                        </a:rPr>
                        <a:t>UNIT-IV</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07000"/>
                        </a:lnSpc>
                        <a:spcBef>
                          <a:spcPts val="0"/>
                        </a:spcBef>
                        <a:spcAft>
                          <a:spcPts val="0"/>
                        </a:spcAft>
                      </a:pPr>
                      <a:r>
                        <a:rPr lang="en-IN" sz="1100" b="1" dirty="0">
                          <a:latin typeface="Cambria" pitchFamily="18" charset="0"/>
                          <a:ea typeface="Calibri"/>
                          <a:cs typeface="Times New Roman"/>
                        </a:rPr>
                        <a:t>BACKTRACKING AND BRANCH &amp; BOUND</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9</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81697">
                <a:tc gridSpan="5">
                  <a:txBody>
                    <a:bodyPr/>
                    <a:lstStyle/>
                    <a:p>
                      <a:pPr marL="0" marR="0" algn="just">
                        <a:lnSpc>
                          <a:spcPct val="107000"/>
                        </a:lnSpc>
                        <a:spcBef>
                          <a:spcPts val="0"/>
                        </a:spcBef>
                        <a:spcAft>
                          <a:spcPts val="0"/>
                        </a:spcAft>
                      </a:pPr>
                      <a:r>
                        <a:rPr lang="en-IN" sz="1100" dirty="0">
                          <a:latin typeface="Cambria" pitchFamily="18" charset="0"/>
                          <a:ea typeface="Calibri"/>
                          <a:cs typeface="Times New Roman"/>
                        </a:rPr>
                        <a:t>Backtracking: General Method - 8 Queen's Problem - Sum of Subsets Problem - Graph Colouring - Hamiltonian Circuit Problem - Branch and Bound: LC branch and bound - 0/1 Knapsack - Travelling Salesman Problem.</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240848">
                <a:tc>
                  <a:txBody>
                    <a:bodyPr/>
                    <a:lstStyle/>
                    <a:p>
                      <a:pPr marL="0" marR="0">
                        <a:lnSpc>
                          <a:spcPct val="107000"/>
                        </a:lnSpc>
                        <a:spcBef>
                          <a:spcPts val="0"/>
                        </a:spcBef>
                        <a:spcAft>
                          <a:spcPts val="0"/>
                        </a:spcAft>
                      </a:pPr>
                      <a:r>
                        <a:rPr lang="en-US" sz="1100" b="1">
                          <a:latin typeface="Cambria" pitchFamily="18" charset="0"/>
                          <a:ea typeface="Calibri"/>
                          <a:cs typeface="Times New Roman"/>
                        </a:rPr>
                        <a:t>UNIT-V</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07000"/>
                        </a:lnSpc>
                        <a:spcBef>
                          <a:spcPts val="0"/>
                        </a:spcBef>
                        <a:spcAft>
                          <a:spcPts val="0"/>
                        </a:spcAft>
                      </a:pPr>
                      <a:r>
                        <a:rPr lang="en-IN" sz="1100" b="1">
                          <a:latin typeface="Cambria" pitchFamily="18" charset="0"/>
                          <a:ea typeface="Calibri"/>
                          <a:cs typeface="Times New Roman"/>
                        </a:rPr>
                        <a:t>STRING MATCHING AND NP COMPLETE &amp; NP HARD</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9</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89811">
                <a:tc gridSpan="5">
                  <a:txBody>
                    <a:bodyPr/>
                    <a:lstStyle/>
                    <a:p>
                      <a:pPr marL="0" marR="0" algn="just">
                        <a:lnSpc>
                          <a:spcPct val="107000"/>
                        </a:lnSpc>
                        <a:spcBef>
                          <a:spcPts val="0"/>
                        </a:spcBef>
                        <a:spcAft>
                          <a:spcPts val="0"/>
                        </a:spcAft>
                      </a:pPr>
                      <a:r>
                        <a:rPr lang="en-IN" sz="1100" dirty="0">
                          <a:latin typeface="Cambria" pitchFamily="18" charset="0"/>
                          <a:ea typeface="Calibri"/>
                          <a:cs typeface="Times New Roman"/>
                        </a:rPr>
                        <a:t>String Matching: Naive String Matching - Rabin Karp - Knuth Morris Pratt  - NP Complete and NP Hard  Problems: Basic Concepts - Non Deterministic Algorithms - Class of NP Complete and NP Hard – Approximation Algorithms :: Travelling Salesman problem.</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r h="264954">
                <a:tc gridSpan="2">
                  <a:txBody>
                    <a:bodyPr/>
                    <a:lstStyle/>
                    <a:p>
                      <a:pPr marL="0" marR="0" algn="ctr">
                        <a:lnSpc>
                          <a:spcPct val="107000"/>
                        </a:lnSpc>
                        <a:spcBef>
                          <a:spcPts val="0"/>
                        </a:spcBef>
                        <a:spcAft>
                          <a:spcPts val="0"/>
                        </a:spcAft>
                      </a:pPr>
                      <a:endParaRPr lang="en-US" sz="9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0"/>
                        </a:spcAft>
                      </a:pPr>
                      <a:r>
                        <a:rPr lang="en-US" sz="1100" b="1">
                          <a:latin typeface="Cambria" pitchFamily="18" charset="0"/>
                          <a:ea typeface="Calibri"/>
                          <a:cs typeface="Times New Roman"/>
                        </a:rPr>
                        <a:t>Contact Hours</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b="1">
                          <a:latin typeface="Cambria" pitchFamily="18" charset="0"/>
                          <a:ea typeface="Calibri"/>
                          <a:cs typeface="Times New Roman"/>
                        </a:rPr>
                        <a:t>:</a:t>
                      </a:r>
                      <a:endParaRPr lang="en-US" sz="110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mbria" pitchFamily="18" charset="0"/>
                          <a:ea typeface="Calibri"/>
                          <a:cs typeface="Times New Roman"/>
                        </a:rPr>
                        <a:t>45</a:t>
                      </a:r>
                      <a:endParaRPr lang="en-US" sz="1100" dirty="0">
                        <a:latin typeface="Cambria" pitchFamily="18" charset="0"/>
                        <a:ea typeface="Calibri"/>
                        <a:cs typeface="Times New Roman"/>
                      </a:endParaRPr>
                    </a:p>
                  </a:txBody>
                  <a:tcPr marL="45384" marR="453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Title 1">
            <a:extLst>
              <a:ext uri="{FF2B5EF4-FFF2-40B4-BE49-F238E27FC236}">
                <a16:creationId xmlns:a16="http://schemas.microsoft.com/office/drawing/2014/main" id="{572A34FE-8175-0432-5EB2-36CE8CA8EA0F}"/>
              </a:ext>
            </a:extLst>
          </p:cNvPr>
          <p:cNvSpPr txBox="1">
            <a:spLocks/>
          </p:cNvSpPr>
          <p:nvPr/>
        </p:nvSpPr>
        <p:spPr>
          <a:xfrm>
            <a:off x="893618" y="693538"/>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SYLLABUS-THEORY</a:t>
            </a:r>
          </a:p>
        </p:txBody>
      </p:sp>
      <p:sp>
        <p:nvSpPr>
          <p:cNvPr id="7" name="Title 1">
            <a:extLst>
              <a:ext uri="{FF2B5EF4-FFF2-40B4-BE49-F238E27FC236}">
                <a16:creationId xmlns:a16="http://schemas.microsoft.com/office/drawing/2014/main" id="{224FBA7E-089C-F726-D204-06C60C309312}"/>
              </a:ext>
            </a:extLst>
          </p:cNvPr>
          <p:cNvSpPr txBox="1">
            <a:spLocks/>
          </p:cNvSpPr>
          <p:nvPr/>
        </p:nvSpPr>
        <p:spPr>
          <a:xfrm>
            <a:off x="899592" y="692696"/>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SYLLABUS-THEORY</a:t>
            </a:r>
          </a:p>
        </p:txBody>
      </p:sp>
    </p:spTree>
    <p:extLst>
      <p:ext uri="{BB962C8B-B14F-4D97-AF65-F5344CB8AC3E}">
        <p14:creationId xmlns:p14="http://schemas.microsoft.com/office/powerpoint/2010/main" val="96011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2F77C4-A34A-4FA8-A313-BEDB81E2151E}"/>
              </a:ext>
            </a:extLst>
          </p:cNvPr>
          <p:cNvPicPr>
            <a:picLocks noChangeAspect="1"/>
          </p:cNvPicPr>
          <p:nvPr/>
        </p:nvPicPr>
        <p:blipFill>
          <a:blip r:embed="rId2"/>
          <a:stretch>
            <a:fillRect/>
          </a:stretch>
        </p:blipFill>
        <p:spPr>
          <a:xfrm>
            <a:off x="1031621" y="2093768"/>
            <a:ext cx="7080758" cy="2899064"/>
          </a:xfrm>
          <a:prstGeom prst="rect">
            <a:avLst/>
          </a:prstGeom>
        </p:spPr>
      </p:pic>
      <p:sp>
        <p:nvSpPr>
          <p:cNvPr id="2" name="Title 1">
            <a:extLst>
              <a:ext uri="{FF2B5EF4-FFF2-40B4-BE49-F238E27FC236}">
                <a16:creationId xmlns:a16="http://schemas.microsoft.com/office/drawing/2014/main" id="{671377F6-1714-660F-5F60-27F7BB88852F}"/>
              </a:ext>
            </a:extLst>
          </p:cNvPr>
          <p:cNvSpPr txBox="1">
            <a:spLocks/>
          </p:cNvSpPr>
          <p:nvPr/>
        </p:nvSpPr>
        <p:spPr>
          <a:xfrm>
            <a:off x="899592" y="692696"/>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SYLLABUS-LAB</a:t>
            </a:r>
          </a:p>
        </p:txBody>
      </p:sp>
    </p:spTree>
    <p:extLst>
      <p:ext uri="{BB962C8B-B14F-4D97-AF65-F5344CB8AC3E}">
        <p14:creationId xmlns:p14="http://schemas.microsoft.com/office/powerpoint/2010/main" val="133445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77F6-1714-660F-5F60-27F7BB88852F}"/>
              </a:ext>
            </a:extLst>
          </p:cNvPr>
          <p:cNvSpPr txBox="1">
            <a:spLocks/>
          </p:cNvSpPr>
          <p:nvPr/>
        </p:nvSpPr>
        <p:spPr>
          <a:xfrm>
            <a:off x="1619672" y="548680"/>
            <a:ext cx="6840760" cy="48885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r>
              <a:rPr lang="en-US" altLang="en-US" b="1" dirty="0">
                <a:solidFill>
                  <a:srgbClr val="002060"/>
                </a:solidFill>
                <a:latin typeface="Garamond" panose="02020404030301010803" pitchFamily="18" charset="0"/>
              </a:rPr>
              <a:t>TEXT BOOK 1</a:t>
            </a:r>
          </a:p>
        </p:txBody>
      </p:sp>
      <p:grpSp>
        <p:nvGrpSpPr>
          <p:cNvPr id="3" name="Group 4">
            <a:extLst>
              <a:ext uri="{FF2B5EF4-FFF2-40B4-BE49-F238E27FC236}">
                <a16:creationId xmlns:a16="http://schemas.microsoft.com/office/drawing/2014/main" id="{E1403DD4-C088-E807-DDC9-842AA17C5B0F}"/>
              </a:ext>
            </a:extLst>
          </p:cNvPr>
          <p:cNvGrpSpPr>
            <a:grpSpLocks/>
          </p:cNvGrpSpPr>
          <p:nvPr/>
        </p:nvGrpSpPr>
        <p:grpSpPr bwMode="auto">
          <a:xfrm>
            <a:off x="107505" y="116632"/>
            <a:ext cx="1368151" cy="5864007"/>
            <a:chOff x="0" y="-22667"/>
            <a:chExt cx="12311743" cy="6903334"/>
          </a:xfrm>
        </p:grpSpPr>
        <p:sp>
          <p:nvSpPr>
            <p:cNvPr id="5" name="Rectangle 4">
              <a:extLst>
                <a:ext uri="{FF2B5EF4-FFF2-40B4-BE49-F238E27FC236}">
                  <a16:creationId xmlns:a16="http://schemas.microsoft.com/office/drawing/2014/main" id="{CC1EBEA7-35FB-DF70-F007-F4B595D816D1}"/>
                </a:ext>
              </a:extLst>
            </p:cNvPr>
            <p:cNvSpPr/>
            <p:nvPr/>
          </p:nvSpPr>
          <p:spPr>
            <a:xfrm>
              <a:off x="0" y="-22667"/>
              <a:ext cx="12191367" cy="6857291"/>
            </a:xfrm>
            <a:prstGeom prst="rect">
              <a:avLst/>
            </a:prstGeom>
            <a:gradFill flip="none" rotWithShape="1">
              <a:gsLst>
                <a:gs pos="0">
                  <a:srgbClr val="042568"/>
                </a:gs>
                <a:gs pos="100000">
                  <a:srgbClr val="0C5C8D"/>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a:p>
          </p:txBody>
        </p:sp>
        <p:pic>
          <p:nvPicPr>
            <p:cNvPr id="6" name="Picture 5" descr="A picture containing text, laser">
              <a:extLst>
                <a:ext uri="{FF2B5EF4-FFF2-40B4-BE49-F238E27FC236}">
                  <a16:creationId xmlns:a16="http://schemas.microsoft.com/office/drawing/2014/main" id="{8B2B348F-30D4-E882-2BB2-E98C2844AA97}"/>
                </a:ext>
              </a:extLst>
            </p:cNvPr>
            <p:cNvPicPr>
              <a:picLocks noChangeAspect="1"/>
            </p:cNvPicPr>
            <p:nvPr/>
          </p:nvPicPr>
          <p:blipFill>
            <a:blip r:embed="rId2">
              <a:alphaModFix amt="20000"/>
            </a:blip>
            <a:srcRect t="4960" b="10997"/>
            <a:stretch>
              <a:fillRect/>
            </a:stretch>
          </p:blipFill>
          <p:spPr>
            <a:xfrm>
              <a:off x="119743" y="22667"/>
              <a:ext cx="12192000" cy="6858000"/>
            </a:xfrm>
            <a:custGeom>
              <a:avLst/>
              <a:gdLst>
                <a:gd name="connsiteX0" fmla="*/ 0 w 12240093"/>
                <a:gd name="connsiteY0" fmla="*/ 0 h 6858000"/>
                <a:gd name="connsiteX1" fmla="*/ 12240093 w 12240093"/>
                <a:gd name="connsiteY1" fmla="*/ 0 h 6858000"/>
                <a:gd name="connsiteX2" fmla="*/ 12240093 w 12240093"/>
                <a:gd name="connsiteY2" fmla="*/ 6858000 h 6858000"/>
                <a:gd name="connsiteX3" fmla="*/ 0 w 122400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40093" h="6858000">
                  <a:moveTo>
                    <a:pt x="0" y="0"/>
                  </a:moveTo>
                  <a:lnTo>
                    <a:pt x="12240093" y="0"/>
                  </a:lnTo>
                  <a:lnTo>
                    <a:pt x="12240093" y="6858000"/>
                  </a:lnTo>
                  <a:lnTo>
                    <a:pt x="0" y="6858000"/>
                  </a:lnTo>
                  <a:close/>
                </a:path>
              </a:pathLst>
            </a:custGeom>
          </p:spPr>
        </p:pic>
      </p:grpSp>
      <p:sp>
        <p:nvSpPr>
          <p:cNvPr id="7" name="Title 1">
            <a:extLst>
              <a:ext uri="{FF2B5EF4-FFF2-40B4-BE49-F238E27FC236}">
                <a16:creationId xmlns:a16="http://schemas.microsoft.com/office/drawing/2014/main" id="{B4F455E9-3203-2B79-1782-0ECEDAF38560}"/>
              </a:ext>
            </a:extLst>
          </p:cNvPr>
          <p:cNvSpPr txBox="1">
            <a:spLocks/>
          </p:cNvSpPr>
          <p:nvPr/>
        </p:nvSpPr>
        <p:spPr>
          <a:xfrm>
            <a:off x="1907704" y="1268760"/>
            <a:ext cx="6131024"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altLang="en-US" sz="2400" dirty="0">
                <a:latin typeface="Garamond" panose="02020404030301010803" pitchFamily="18" charset="0"/>
                <a:cs typeface="Times New Roman" panose="02020603050405020304" pitchFamily="18" charset="0"/>
              </a:rPr>
            </a:br>
            <a:r>
              <a:rPr lang="en-US" altLang="en-US" sz="2400" dirty="0">
                <a:latin typeface="Garamond" panose="02020404030301010803" pitchFamily="18" charset="0"/>
                <a:cs typeface="Times New Roman" panose="02020603050405020304" pitchFamily="18" charset="0"/>
              </a:rPr>
              <a:t>Anany Levitin, “Introduction to the Design and Analysis of Algorithms”, </a:t>
            </a:r>
            <a:r>
              <a:rPr lang="en-US" altLang="en-US" sz="2400" b="1" dirty="0">
                <a:solidFill>
                  <a:srgbClr val="C00000"/>
                </a:solidFill>
                <a:latin typeface="Garamond" panose="02020404030301010803" pitchFamily="18" charset="0"/>
                <a:cs typeface="Times New Roman" panose="02020603050405020304" pitchFamily="18" charset="0"/>
              </a:rPr>
              <a:t>Third Edition</a:t>
            </a:r>
            <a:r>
              <a:rPr lang="en-US" altLang="en-US" sz="2400" dirty="0">
                <a:latin typeface="Garamond" panose="02020404030301010803" pitchFamily="18" charset="0"/>
                <a:cs typeface="Times New Roman" panose="02020603050405020304" pitchFamily="18" charset="0"/>
              </a:rPr>
              <a:t>, Pearson Education, 2012</a:t>
            </a:r>
            <a:br>
              <a:rPr lang="en-US" altLang="en-US" sz="2400" dirty="0">
                <a:latin typeface="Garamond" panose="02020404030301010803" pitchFamily="18" charset="0"/>
                <a:cs typeface="Times New Roman" panose="02020603050405020304" pitchFamily="18" charset="0"/>
              </a:rPr>
            </a:br>
            <a:endParaRPr lang="en-US" sz="2400" dirty="0">
              <a:latin typeface="Garamond" panose="02020404030301010803" pitchFamily="18" charset="0"/>
              <a:cs typeface="Times New Roman" panose="02020603050405020304" pitchFamily="18" charset="0"/>
            </a:endParaRPr>
          </a:p>
        </p:txBody>
      </p:sp>
      <p:pic>
        <p:nvPicPr>
          <p:cNvPr id="8" name="Content Placeholder 3">
            <a:extLst>
              <a:ext uri="{FF2B5EF4-FFF2-40B4-BE49-F238E27FC236}">
                <a16:creationId xmlns:a16="http://schemas.microsoft.com/office/drawing/2014/main" id="{7E0864C4-FF8A-67B2-9C75-8F76F823C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426116"/>
            <a:ext cx="5184392" cy="31957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888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3036</TotalTime>
  <Words>762</Words>
  <Application>Microsoft Office PowerPoint</Application>
  <PresentationFormat>On-screen Show (4:3)</PresentationFormat>
  <Paragraphs>148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vt:lpstr>
      <vt:lpstr>Garamond</vt:lpstr>
      <vt:lpstr>Times New Roman</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Ellis Horowitz, Shani, Sanguthevar Rajasekaran, "Computer Algorithms" Universities Press, Second Edition 2008. </vt:lpstr>
      <vt:lpstr>COURSE-WHAT-YOU LEARN</vt:lpstr>
      <vt:lpstr>PowerPoint Presentation</vt:lpstr>
      <vt:lpstr>UNIT – I-Topics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HDC1017223</dc:creator>
  <cp:lastModifiedBy>EXTERNAL50</cp:lastModifiedBy>
  <cp:revision>43</cp:revision>
  <dcterms:created xsi:type="dcterms:W3CDTF">2023-05-16T04:29:07Z</dcterms:created>
  <dcterms:modified xsi:type="dcterms:W3CDTF">2024-02-12T14:55:00Z</dcterms:modified>
</cp:coreProperties>
</file>