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0" r:id="rId5"/>
    <p:sldId id="268" r:id="rId6"/>
    <p:sldId id="259" r:id="rId7"/>
    <p:sldId id="260" r:id="rId8"/>
    <p:sldId id="269" r:id="rId9"/>
    <p:sldId id="270" r:id="rId10"/>
    <p:sldId id="271" r:id="rId11"/>
    <p:sldId id="272" r:id="rId12"/>
    <p:sldId id="263" r:id="rId13"/>
    <p:sldId id="266" r:id="rId14"/>
    <p:sldId id="273" r:id="rId15"/>
    <p:sldId id="281" r:id="rId16"/>
    <p:sldId id="282" r:id="rId17"/>
    <p:sldId id="274" r:id="rId18"/>
    <p:sldId id="284" r:id="rId19"/>
    <p:sldId id="285" r:id="rId20"/>
    <p:sldId id="286" r:id="rId21"/>
    <p:sldId id="275" r:id="rId22"/>
    <p:sldId id="276" r:id="rId23"/>
    <p:sldId id="277" r:id="rId24"/>
    <p:sldId id="278" r:id="rId25"/>
    <p:sldId id="279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5"/>
    <p:restoredTop sz="79980"/>
  </p:normalViewPr>
  <p:slideViewPr>
    <p:cSldViewPr snapToGrid="0" snapToObjects="1">
      <p:cViewPr>
        <p:scale>
          <a:sx n="135" d="100"/>
          <a:sy n="135" d="100"/>
        </p:scale>
        <p:origin x="8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24E1A-2DEA-E942-AB24-6D4FC5F2E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E019F-826E-DC48-9D1C-9E4F71C2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9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summary, there are 4 types of sequential algorithms: </a:t>
            </a:r>
          </a:p>
          <a:p>
            <a:r>
              <a:rPr lang="en-US" dirty="0" smtClean="0"/>
              <a:t>1. DYNAMIC PROGRAMMING ALGORITHMS 2. ALGORITHMS BASED ON AUTOMATA 3. BIT-PARALLELISM</a:t>
            </a:r>
            <a:r>
              <a:rPr lang="en-US" baseline="0" dirty="0" smtClean="0"/>
              <a:t> 4</a:t>
            </a:r>
            <a:r>
              <a:rPr lang="en-US" dirty="0" smtClean="0"/>
              <a:t>. FILTERING ALGORITHMS</a:t>
            </a:r>
          </a:p>
          <a:p>
            <a:pPr marL="0" indent="0">
              <a:buNone/>
            </a:pPr>
            <a:r>
              <a:rPr lang="en-US" dirty="0" smtClean="0"/>
              <a:t>Here, we focus on the classical dynamic programming algorithms</a:t>
            </a:r>
            <a:r>
              <a:rPr lang="en-US" baseline="0" dirty="0" smtClean="0"/>
              <a:t> and give a figure indicating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volution of this type of algorithms.</a:t>
            </a: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sequential version,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implemented two algorithms of O(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 of O(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(from</a:t>
            </a:r>
            <a:r>
              <a:rPr lang="en-US" baseline="0" dirty="0" smtClean="0"/>
              <a:t> </a:t>
            </a:r>
            <a:r>
              <a:rPr lang="en-US" dirty="0" smtClean="0"/>
              <a:t>paper "A Guided Tour to Approximate String Matching”)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E019F-826E-DC48-9D1C-9E4F71C2B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4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use</a:t>
            </a:r>
            <a:r>
              <a:rPr lang="en-US" baseline="0" dirty="0" smtClean="0"/>
              <a:t> </a:t>
            </a:r>
            <a:r>
              <a:rPr lang="en-US" dirty="0" smtClean="0"/>
              <a:t>Shared Memory Model as our Parallel Programming Model.</a:t>
            </a:r>
            <a:r>
              <a:rPr lang="en-US" baseline="0" dirty="0" smtClean="0"/>
              <a:t> As shown in the figure, a</a:t>
            </a:r>
            <a:r>
              <a:rPr lang="en-US" dirty="0" smtClean="0"/>
              <a:t>ll threads can access all memory as global address space in shared memory model.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two standardized</a:t>
            </a:r>
            <a:r>
              <a:rPr lang="en-US" baseline="0" dirty="0" smtClean="0"/>
              <a:t> implementation method: multi threads and open-</a:t>
            </a:r>
            <a:r>
              <a:rPr lang="en-US" baseline="0" dirty="0" err="1" smtClean="0"/>
              <a:t>mp</a:t>
            </a:r>
            <a:r>
              <a:rPr lang="en-US" baseline="0" dirty="0" smtClean="0"/>
              <a:t>. Our current parallel algorithm is implemented using multi threads, and use synchronization constructs to ensure correct order of access to global memory.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E019F-826E-DC48-9D1C-9E4F71C2B0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2834FFC-01E0-834C-817E-A79397F713A1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69C0-6C1C-EF4D-AB1A-DED5C64C8EFC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7290-1A3A-7644-9CDC-047F2D7CFC56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52A2-4F05-534C-A632-BC947535C544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1E93-83A6-B148-B7D7-D773AA6D2107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EAF1-6A1D-AC4A-B02E-9E8D35BA1AF2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A611-2DF6-4D47-92E6-3F9A08548F32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87F7-DCF5-D64B-884F-F44C4ED0724C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5915-6776-674A-984B-B7EB31ED57A5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C3C3-128D-F946-8669-E6D1D5148157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BA51-8909-B448-9985-48549A0CC925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66E0-84E3-5443-897D-81E08086ADFA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D4F0-6049-ED44-AB7E-AC4DE67DCD51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C636-CCC0-A34E-B521-A862F7EC5B19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3AAE-CA79-E549-8B19-C6B02307287F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C42-91A9-C543-B52F-0D5529AD77C7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9C89-20F7-3147-B09F-D5D62D337FF0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8D6EC7-FC49-8F4C-8EE0-FEF3CD067FD3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K-Approximate String matching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 </a:t>
            </a:r>
            <a:r>
              <a:rPr lang="en-US" dirty="0" err="1" smtClean="0"/>
              <a:t>chen</a:t>
            </a:r>
            <a:r>
              <a:rPr lang="en-US" dirty="0" smtClean="0"/>
              <a:t>, </a:t>
            </a:r>
            <a:r>
              <a:rPr lang="en-US" dirty="0" err="1" smtClean="0"/>
              <a:t>Nika</a:t>
            </a:r>
            <a:r>
              <a:rPr lang="en-US" dirty="0" smtClean="0"/>
              <a:t> </a:t>
            </a:r>
            <a:r>
              <a:rPr lang="en-US" dirty="0" err="1" smtClean="0"/>
              <a:t>Mansouri</a:t>
            </a:r>
            <a:r>
              <a:rPr lang="en-US" dirty="0" smtClean="0"/>
              <a:t> </a:t>
            </a:r>
            <a:r>
              <a:rPr lang="en-US" dirty="0" err="1" smtClean="0"/>
              <a:t>ghiasi</a:t>
            </a:r>
            <a:r>
              <a:rPr lang="en-US" dirty="0" smtClean="0"/>
              <a:t>, Andrea Soro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0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(II) Memory efficient O(</a:t>
            </a:r>
            <a:r>
              <a:rPr lang="en-US" dirty="0" err="1" smtClean="0"/>
              <a:t>mn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49" y="2143390"/>
            <a:ext cx="4874272" cy="36496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02368" y="2911642"/>
                <a:ext cx="50325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D matrix computed diagonal-wise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Only last 3-diagonals are kept in memory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Memory complexity drops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𝑚𝑛</m:t>
                        </m:r>
                      </m:e>
                    </m:d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Speed stays the same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68" y="2911642"/>
                <a:ext cx="5032596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726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64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(III) O(</a:t>
            </a:r>
            <a:r>
              <a:rPr lang="en-US" dirty="0" err="1" smtClean="0"/>
              <a:t>mn</a:t>
            </a:r>
            <a:r>
              <a:rPr lang="en-US" dirty="0" smtClean="0"/>
              <a:t>) algorithm with C-matrix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2" y="2142067"/>
                <a:ext cx="5125452" cy="3649133"/>
              </a:xfrm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 smtClean="0"/>
                  <a:t>C Matrix</a:t>
                </a:r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endParaRPr lang="en-US" dirty="0" smtClean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endParaRPr lang="en-US" dirty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r>
                  <a:rPr lang="en-US" dirty="0" smtClean="0"/>
                  <a:t>Given a diagonal </a:t>
                </a:r>
                <a:r>
                  <a:rPr lang="en-US" i="1" dirty="0" smtClean="0"/>
                  <a:t>d </a:t>
                </a:r>
                <a:r>
                  <a:rPr lang="en-US" dirty="0" smtClean="0"/>
                  <a:t>and a difference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𝑒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𝑒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is the largest column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for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e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 there was a k-match between pattern and text</a:t>
                </a:r>
                <a:endParaRPr lang="en-US" dirty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2142067"/>
                <a:ext cx="5125452" cy="3649133"/>
              </a:xfrm>
              <a:blipFill rotWithShape="0"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88" y="2113111"/>
            <a:ext cx="4103437" cy="1962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05" y="4374843"/>
            <a:ext cx="4822004" cy="1509295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 rot="18472394">
            <a:off x="9338528" y="2348779"/>
            <a:ext cx="231050" cy="2033172"/>
          </a:xfrm>
          <a:prstGeom prst="frame">
            <a:avLst>
              <a:gd name="adj1" fmla="val 1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9454053" y="3334871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6778729" y="5293019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9454053" y="2138225"/>
            <a:ext cx="358458" cy="319437"/>
          </a:xfrm>
          <a:prstGeom prst="donut">
            <a:avLst>
              <a:gd name="adj" fmla="val 3309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9592366" y="5293019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9581189" y="4540075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7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92" y="277091"/>
            <a:ext cx="10131425" cy="1456267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iII</a:t>
            </a:r>
            <a:r>
              <a:rPr lang="en-US" dirty="0" smtClean="0"/>
              <a:t>) C Matrix Initialization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75" y="1710626"/>
            <a:ext cx="7275719" cy="2244985"/>
          </a:xfrm>
        </p:spPr>
      </p:pic>
      <p:sp>
        <p:nvSpPr>
          <p:cNvPr id="5" name="Rounded Rectangle 4"/>
          <p:cNvSpPr/>
          <p:nvPr/>
        </p:nvSpPr>
        <p:spPr>
          <a:xfrm rot="3698872">
            <a:off x="4972904" y="1982693"/>
            <a:ext cx="329091" cy="255768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5400000">
            <a:off x="7569439" y="1197272"/>
            <a:ext cx="375324" cy="2999618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6041" y="4789714"/>
            <a:ext cx="68480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Initialization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First two diagonals and first row are initialized to default values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No data dependence -&gt; can be done completely parallel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No communication involved</a:t>
            </a:r>
          </a:p>
          <a:p>
            <a:r>
              <a:rPr lang="en-US" dirty="0"/>
              <a:t>	</a:t>
            </a:r>
          </a:p>
        </p:txBody>
      </p:sp>
      <p:sp>
        <p:nvSpPr>
          <p:cNvPr id="11" name="Rounded Rectangle 10"/>
          <p:cNvSpPr/>
          <p:nvPr/>
        </p:nvSpPr>
        <p:spPr>
          <a:xfrm rot="3698872">
            <a:off x="4542246" y="1993576"/>
            <a:ext cx="328936" cy="226237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45" y="126617"/>
            <a:ext cx="10131425" cy="1456267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iII</a:t>
            </a:r>
            <a:r>
              <a:rPr lang="en-US" dirty="0"/>
              <a:t>) </a:t>
            </a:r>
            <a:r>
              <a:rPr lang="en-US" dirty="0" smtClean="0"/>
              <a:t> C </a:t>
            </a:r>
            <a:r>
              <a:rPr lang="en-US" dirty="0" smtClean="0"/>
              <a:t>matrix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4432403"/>
            <a:ext cx="9971312" cy="21643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Matrix computation occurs </a:t>
            </a:r>
            <a:r>
              <a:rPr lang="en-US" dirty="0" smtClean="0"/>
              <a:t>diagonal-wise or row-wise</a:t>
            </a:r>
            <a:endParaRPr lang="en-US" dirty="0" smtClean="0"/>
          </a:p>
          <a:p>
            <a:r>
              <a:rPr lang="en-US" dirty="0" smtClean="0"/>
              <a:t>Cell is computed from the three cells above </a:t>
            </a:r>
          </a:p>
          <a:p>
            <a:r>
              <a:rPr lang="en-US" dirty="0" smtClean="0"/>
              <a:t>We can assign a process to each diagonal </a:t>
            </a:r>
            <a:r>
              <a:rPr lang="en-US" dirty="0" smtClean="0"/>
              <a:t>or to each row</a:t>
            </a:r>
            <a:endParaRPr lang="en-US" dirty="0" smtClean="0"/>
          </a:p>
          <a:p>
            <a:r>
              <a:rPr lang="en-US" dirty="0" smtClean="0"/>
              <a:t>Data Dependency: every element depends on the results of the previous step in two adjacent diagonals</a:t>
            </a:r>
          </a:p>
          <a:p>
            <a:pPr lvl="1"/>
            <a:r>
              <a:rPr lang="en-US" dirty="0" smtClean="0"/>
              <a:t>Must be solved with synchronization: every process updates a global variable with the last round performed</a:t>
            </a:r>
          </a:p>
          <a:p>
            <a:pPr lvl="1"/>
            <a:r>
              <a:rPr lang="en-US" dirty="0" smtClean="0"/>
              <a:t>Worst case scenario: first p is slow and p</a:t>
            </a:r>
            <a:r>
              <a:rPr lang="en-US" baseline="-25000" dirty="0" smtClean="0"/>
              <a:t>2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have to wait for it. </a:t>
            </a:r>
          </a:p>
          <a:p>
            <a:pPr lvl="1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70" y="1493432"/>
            <a:ext cx="7774766" cy="23686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(IV) Efficient O(</a:t>
            </a:r>
            <a:r>
              <a:rPr lang="en-US" dirty="0" err="1" smtClean="0"/>
              <a:t>kn</a:t>
            </a:r>
            <a:r>
              <a:rPr lang="en-US" dirty="0" smtClean="0"/>
              <a:t>) with C-matrix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Base line for sequential k-ASM </a:t>
                </a:r>
              </a:p>
              <a:p>
                <a:r>
                  <a:rPr lang="en-US" dirty="0" smtClean="0"/>
                  <a:t>Speeds up C-Matrix computation by doing prefix analysis of the pattern</a:t>
                </a:r>
              </a:p>
              <a:p>
                <a:r>
                  <a:rPr lang="en-US" dirty="0" smtClean="0"/>
                  <a:t>Lots of dependencies</a:t>
                </a:r>
              </a:p>
              <a:p>
                <a:r>
                  <a:rPr lang="en-US" dirty="0" smtClean="0"/>
                  <a:t>Really complex code</a:t>
                </a:r>
              </a:p>
              <a:p>
                <a:r>
                  <a:rPr lang="en-US" dirty="0" smtClean="0"/>
                  <a:t>Considerable Pre-processing</a:t>
                </a:r>
                <a:r>
                  <a:rPr lang="en-US" dirty="0"/>
                  <a:t>: O(m</a:t>
                </a:r>
                <a:r>
                  <a:rPr lang="en-US" baseline="30000" dirty="0"/>
                  <a:t>2</a:t>
                </a:r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Initialization of C Matrix: </a:t>
                </a:r>
                <a:r>
                  <a:rPr lang="en-US" dirty="0" smtClean="0"/>
                  <a:t>O(n) </a:t>
                </a:r>
                <a:r>
                  <a:rPr lang="en-US" dirty="0"/>
                  <a:t>entries </a:t>
                </a:r>
              </a:p>
              <a:p>
                <a:pPr lvl="1"/>
                <a:r>
                  <a:rPr lang="en-US" dirty="0"/>
                  <a:t>Initialization of Prefix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entries</a:t>
                </a:r>
              </a:p>
              <a:p>
                <a:pPr lvl="1"/>
                <a:r>
                  <a:rPr lang="en-US" dirty="0" smtClean="0"/>
                  <a:t>Initialization </a:t>
                </a:r>
                <a:r>
                  <a:rPr lang="en-US" dirty="0"/>
                  <a:t>of Triplets Matrix: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𝑂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entries</a:t>
                </a:r>
              </a:p>
              <a:p>
                <a:r>
                  <a:rPr lang="en-US" dirty="0" smtClean="0"/>
                  <a:t>Current-stand: </a:t>
                </a:r>
              </a:p>
              <a:p>
                <a:pPr lvl="1"/>
                <a:r>
                  <a:rPr lang="en-US" dirty="0" smtClean="0"/>
                  <a:t>Sequential implementation completed</a:t>
                </a:r>
              </a:p>
              <a:p>
                <a:pPr lvl="1"/>
                <a:r>
                  <a:rPr lang="en-US" dirty="0" smtClean="0"/>
                  <a:t>Still looking into how to parallelize it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1" t="-9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0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Test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our approximate string matching codes for detecting special genes in long strings of chromosomes.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are collected by measuring the time of our codes for detecting the gene that represents the size of the head of humans in their first Chromosomes!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94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Test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test three different sequential algorithms.</a:t>
            </a:r>
          </a:p>
          <a:p>
            <a:endParaRPr lang="en-US" dirty="0"/>
          </a:p>
          <a:p>
            <a:r>
              <a:rPr lang="en-US" dirty="0"/>
              <a:t>Each for 10 different text sizes, from 7 Kilo to 70 Kilo string lengths.</a:t>
            </a:r>
          </a:p>
          <a:p>
            <a:endParaRPr lang="en-US" dirty="0"/>
          </a:p>
          <a:p>
            <a:r>
              <a:rPr lang="en-US" dirty="0"/>
              <a:t>We test each case with different numbers of mismatches allowed to check the </a:t>
            </a:r>
            <a:r>
              <a:rPr lang="en-US" dirty="0" smtClean="0"/>
              <a:t>effect </a:t>
            </a:r>
            <a:r>
              <a:rPr lang="en-US" dirty="0"/>
              <a:t>on the performance of the algorithms.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7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Performance of sequential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19" y="2220913"/>
            <a:ext cx="4866216" cy="3649662"/>
          </a:xfrm>
        </p:spPr>
      </p:pic>
      <p:sp>
        <p:nvSpPr>
          <p:cNvPr id="6" name="TextBox 5"/>
          <p:cNvSpPr txBox="1"/>
          <p:nvPr/>
        </p:nvSpPr>
        <p:spPr>
          <a:xfrm>
            <a:off x="685801" y="2220913"/>
            <a:ext cx="236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(I) O(</a:t>
            </a:r>
            <a:r>
              <a:rPr lang="en-US" dirty="0" err="1" smtClean="0"/>
              <a:t>mn</a:t>
            </a:r>
            <a:r>
              <a:rPr lang="en-US" dirty="0" smtClean="0"/>
              <a:t>) with D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4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Performance of sequential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33" y="2220913"/>
            <a:ext cx="4866216" cy="3649662"/>
          </a:xfrm>
        </p:spPr>
      </p:pic>
      <p:sp>
        <p:nvSpPr>
          <p:cNvPr id="7" name="Rectangle 6"/>
          <p:cNvSpPr/>
          <p:nvPr/>
        </p:nvSpPr>
        <p:spPr>
          <a:xfrm>
            <a:off x="685801" y="2220913"/>
            <a:ext cx="2465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(III) </a:t>
            </a:r>
            <a:r>
              <a:rPr lang="en-US" dirty="0"/>
              <a:t>O(</a:t>
            </a:r>
            <a:r>
              <a:rPr lang="en-US" dirty="0" err="1"/>
              <a:t>mn</a:t>
            </a:r>
            <a:r>
              <a:rPr lang="en-US" dirty="0"/>
              <a:t>) with </a:t>
            </a:r>
            <a:r>
              <a:rPr lang="en-US" dirty="0" smtClean="0"/>
              <a:t>C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01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Performance of sequential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71" y="2220913"/>
            <a:ext cx="4866216" cy="3649662"/>
          </a:xfrm>
        </p:spPr>
      </p:pic>
      <p:sp>
        <p:nvSpPr>
          <p:cNvPr id="8" name="Rectangle 7"/>
          <p:cNvSpPr/>
          <p:nvPr/>
        </p:nvSpPr>
        <p:spPr>
          <a:xfrm>
            <a:off x="685801" y="2220913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IV) O(</a:t>
            </a:r>
            <a:r>
              <a:rPr lang="en-US" dirty="0" err="1" smtClean="0"/>
              <a:t>kn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2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Problem Statement Recap</a:t>
            </a:r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Development (LU)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Chosen Algorithms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Limitations </a:t>
            </a:r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What we’ve done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Sequential Algorithms Implementation 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Test Input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Performance </a:t>
            </a:r>
            <a:r>
              <a:rPr lang="en-US" dirty="0"/>
              <a:t>assessment of </a:t>
            </a:r>
            <a:r>
              <a:rPr lang="en-US" dirty="0" smtClean="0"/>
              <a:t>sequential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Preliminary version of parallel of 1. and 2. with multi-threads (and graphs if available) </a:t>
            </a:r>
          </a:p>
          <a:p>
            <a:pPr marL="1257300" lvl="2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Memory Model: Shared Memory (LU)</a:t>
            </a:r>
          </a:p>
          <a:p>
            <a:pPr marL="1257300" lvl="2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Parallelizable Operations (Andrea) </a:t>
            </a:r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Future Milestone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err="1" smtClean="0"/>
              <a:t>OpenMP</a:t>
            </a:r>
            <a:r>
              <a:rPr lang="en-US" dirty="0" smtClean="0"/>
              <a:t> Implementation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Try to </a:t>
            </a:r>
            <a:r>
              <a:rPr lang="en-US" dirty="0" err="1" smtClean="0"/>
              <a:t>paralelize</a:t>
            </a:r>
            <a:r>
              <a:rPr lang="en-US" dirty="0" smtClean="0"/>
              <a:t> efficient</a:t>
            </a:r>
            <a:endParaRPr lang="en-US" dirty="0" smtClean="0"/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lang="en-US" dirty="0" smtClean="0"/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Sequential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n=text length m=pattern length k= number of mismatches</a:t>
            </a:r>
          </a:p>
          <a:p>
            <a:r>
              <a:rPr lang="en-US" dirty="0" smtClean="0"/>
              <a:t>Baseline 1 (Alg. I) is </a:t>
            </a:r>
            <a:r>
              <a:rPr lang="en-US" dirty="0"/>
              <a:t>the slowest.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Baseline 1 (Alg. I) and </a:t>
            </a:r>
            <a:r>
              <a:rPr lang="en-US" dirty="0"/>
              <a:t>baseline </a:t>
            </a:r>
            <a:r>
              <a:rPr lang="en-US" dirty="0" smtClean="0"/>
              <a:t>2 (Alg. III) </a:t>
            </a:r>
            <a:r>
              <a:rPr lang="en-US" dirty="0"/>
              <a:t>do not show special patterns of execution time when we increase k</a:t>
            </a:r>
            <a:r>
              <a:rPr lang="en-US" dirty="0" smtClean="0"/>
              <a:t>.</a:t>
            </a:r>
            <a:r>
              <a:rPr lang="en-US" b="1" dirty="0" smtClean="0"/>
              <a:t>	</a:t>
            </a:r>
          </a:p>
          <a:p>
            <a:pPr lvl="1"/>
            <a:r>
              <a:rPr lang="en-US" b="1" dirty="0" smtClean="0"/>
              <a:t>Their </a:t>
            </a:r>
            <a:r>
              <a:rPr lang="en-US" b="1" dirty="0"/>
              <a:t>complexity: O(</a:t>
            </a:r>
            <a:r>
              <a:rPr lang="en-US" b="1" dirty="0" err="1"/>
              <a:t>mn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performance plot of the most efficient algorithm (IV) shows that </a:t>
            </a:r>
            <a:r>
              <a:rPr lang="en-US" dirty="0"/>
              <a:t>with different k, we have significantly different execution </a:t>
            </a:r>
            <a:r>
              <a:rPr lang="en-US" dirty="0" smtClean="0"/>
              <a:t>time.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omplexity</a:t>
            </a:r>
            <a:r>
              <a:rPr lang="en-US" b="1" dirty="0"/>
              <a:t>: O(</a:t>
            </a:r>
            <a:r>
              <a:rPr lang="en-US" b="1" dirty="0" err="1"/>
              <a:t>nk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14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Preliminary parallel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preliminary parallel versions of </a:t>
            </a:r>
          </a:p>
          <a:p>
            <a:pPr lvl="1"/>
            <a:r>
              <a:rPr lang="en-US" dirty="0" smtClean="0"/>
              <a:t>(I) O(</a:t>
            </a:r>
            <a:r>
              <a:rPr lang="en-US" dirty="0" err="1" smtClean="0"/>
              <a:t>mn</a:t>
            </a:r>
            <a:r>
              <a:rPr lang="en-US" dirty="0" smtClean="0"/>
              <a:t>) using D Matrix</a:t>
            </a:r>
          </a:p>
          <a:p>
            <a:pPr lvl="1"/>
            <a:r>
              <a:rPr lang="en-US" dirty="0" smtClean="0"/>
              <a:t>(III) O(</a:t>
            </a:r>
            <a:r>
              <a:rPr lang="en-US" dirty="0" err="1" smtClean="0"/>
              <a:t>mn</a:t>
            </a:r>
            <a:r>
              <a:rPr lang="en-US" dirty="0" smtClean="0"/>
              <a:t>) using C Matrix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soroa</a:t>
            </a:r>
            <a:r>
              <a:rPr lang="en-US" dirty="0"/>
              <a:t>/Parallel-ASM/tree/master/</a:t>
            </a:r>
            <a:r>
              <a:rPr lang="en-US" dirty="0" err="1"/>
              <a:t>src</a:t>
            </a:r>
            <a:r>
              <a:rPr lang="en-US" dirty="0"/>
              <a:t>/parallel</a:t>
            </a:r>
            <a:endParaRPr lang="en-US" dirty="0" smtClean="0"/>
          </a:p>
          <a:p>
            <a:r>
              <a:rPr lang="en-US" dirty="0" smtClean="0"/>
              <a:t>Performance still to be tested</a:t>
            </a:r>
          </a:p>
          <a:p>
            <a:r>
              <a:rPr lang="en-US" dirty="0" smtClean="0"/>
              <a:t>Implementations </a:t>
            </a:r>
            <a:r>
              <a:rPr lang="en-US" dirty="0"/>
              <a:t>using multi-threading (&lt;</a:t>
            </a:r>
            <a:r>
              <a:rPr lang="en-US" dirty="0" err="1"/>
              <a:t>pthread.h</a:t>
            </a:r>
            <a:r>
              <a:rPr lang="en-US" dirty="0" smtClean="0"/>
              <a:t>&gt;)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97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3.3.1 Parallel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980813" cy="3649133"/>
          </a:xfrm>
        </p:spPr>
        <p:txBody>
          <a:bodyPr/>
          <a:lstStyle/>
          <a:p>
            <a:r>
              <a:rPr lang="en-US" dirty="0"/>
              <a:t>Parallel Programming Model</a:t>
            </a:r>
          </a:p>
          <a:p>
            <a:pPr lvl="1"/>
            <a:r>
              <a:rPr lang="en-US" dirty="0"/>
              <a:t>use Shared Memory Model</a:t>
            </a:r>
          </a:p>
          <a:p>
            <a:pPr marL="914400" lvl="2" indent="0">
              <a:buNone/>
            </a:pPr>
            <a:r>
              <a:rPr lang="en-US" dirty="0"/>
              <a:t>All threads can access all memory as global address space</a:t>
            </a:r>
          </a:p>
          <a:p>
            <a:pPr lvl="1"/>
            <a:r>
              <a:rPr lang="en-US" dirty="0"/>
              <a:t>Implementations: POSIX Threads &amp; </a:t>
            </a:r>
            <a:r>
              <a:rPr lang="en-US" dirty="0" err="1"/>
              <a:t>OpenMP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Parallel Strategy</a:t>
            </a:r>
          </a:p>
          <a:p>
            <a:pPr lvl="1"/>
            <a:r>
              <a:rPr lang="en-US" dirty="0"/>
              <a:t>loop parallelism &amp; synchronization</a:t>
            </a:r>
          </a:p>
          <a:p>
            <a:pPr lvl="1"/>
            <a:r>
              <a:rPr lang="en-US" dirty="0"/>
              <a:t>Our Current Implementation: POSIX Threads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450" y="1864788"/>
            <a:ext cx="2498626" cy="392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03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3.3.2 Parallelizable Operations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3854301" cy="41063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Algorithm (I): O(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) with D Matrix</a:t>
                </a:r>
              </a:p>
              <a:p>
                <a:r>
                  <a:rPr lang="en-US" dirty="0" smtClean="0"/>
                  <a:t>Parallelized row wise</a:t>
                </a:r>
              </a:p>
              <a:p>
                <a:r>
                  <a:rPr lang="en-US" dirty="0" smtClean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gets row </a:t>
                </a:r>
                <a:r>
                  <a:rPr lang="en-US" i="1" dirty="0" err="1" smtClean="0"/>
                  <a:t>i</a:t>
                </a:r>
                <a:endParaRPr lang="en-US" dirty="0" smtClean="0"/>
              </a:p>
              <a:p>
                <a:r>
                  <a:rPr lang="en-US" dirty="0" smtClean="0"/>
                  <a:t>Every thread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at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column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 smtClean="0"/>
                  <a:t> initially has to wait O(1) time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has processed column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3854301" cy="4106333"/>
              </a:xfrm>
              <a:blipFill rotWithShape="0">
                <a:blip r:embed="rId2"/>
                <a:stretch>
                  <a:fillRect l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88" y="2717799"/>
            <a:ext cx="5972575" cy="334168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397275" y="4399141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397275" y="4692943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397275" y="5052732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97275" y="5373244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397275" y="5646621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49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3.3.2 Parallelizable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43" y="2607809"/>
            <a:ext cx="6406366" cy="25704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85801" y="1764242"/>
                <a:ext cx="3854301" cy="41063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 smtClean="0"/>
                  <a:t>Algorithm (III): O(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) with D Matrix</a:t>
                </a:r>
              </a:p>
              <a:p>
                <a:r>
                  <a:rPr lang="en-US" dirty="0" smtClean="0"/>
                  <a:t>Parallelized row wise</a:t>
                </a:r>
              </a:p>
              <a:p>
                <a:r>
                  <a:rPr lang="en-US" dirty="0" smtClean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gets row </a:t>
                </a:r>
                <a:r>
                  <a:rPr lang="en-US" i="1" dirty="0"/>
                  <a:t>i</a:t>
                </a:r>
                <a:endParaRPr lang="en-US" i="1" dirty="0" smtClean="0"/>
              </a:p>
              <a:p>
                <a:r>
                  <a:rPr lang="en-US" dirty="0" smtClean="0"/>
                  <a:t>Needs k+1 threads to be optimal</a:t>
                </a:r>
                <a:endParaRPr lang="en-US" dirty="0" smtClean="0"/>
              </a:p>
              <a:p>
                <a:r>
                  <a:rPr lang="en-US" dirty="0" smtClean="0"/>
                  <a:t>Every thread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</a:rPr>
                      <m:t>at</m:t>
                    </m:r>
                    <m:r>
                      <a:rPr lang="en-US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</a:rPr>
                      <m:t>column</m:t>
                    </m:r>
                    <m:r>
                      <a:rPr lang="en-US" smtClean="0">
                        <a:latin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 smtClean="0"/>
                  <a:t> initially has to wait O(1) time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has processed column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1764242"/>
                <a:ext cx="3854301" cy="4106333"/>
              </a:xfrm>
              <a:prstGeom prst="rect">
                <a:avLst/>
              </a:prstGeom>
              <a:blipFill rotWithShape="0">
                <a:blip r:embed="rId3"/>
                <a:stretch>
                  <a:fillRect l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11102009" y="4144617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759109" y="4555434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0416209" y="4933121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83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Future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improve parallel versions</a:t>
            </a:r>
          </a:p>
          <a:p>
            <a:pPr lvl="1"/>
            <a:r>
              <a:rPr lang="en-US" dirty="0" smtClean="0"/>
              <a:t>Parallelize Initialization of Matrix D and C</a:t>
            </a:r>
          </a:p>
          <a:p>
            <a:pPr lvl="1"/>
            <a:r>
              <a:rPr lang="en-US" dirty="0" smtClean="0"/>
              <a:t>Parallelize diagonal-wise and compare to row-wise</a:t>
            </a:r>
          </a:p>
          <a:p>
            <a:r>
              <a:rPr lang="en-US" dirty="0" smtClean="0"/>
              <a:t>Implement parallel versions using </a:t>
            </a:r>
            <a:r>
              <a:rPr lang="en-US" dirty="0" err="1" smtClean="0"/>
              <a:t>openMP</a:t>
            </a:r>
            <a:r>
              <a:rPr lang="en-US" dirty="0" smtClean="0"/>
              <a:t> and compare with current</a:t>
            </a:r>
          </a:p>
          <a:p>
            <a:pPr marL="285750" lvl="1"/>
            <a:r>
              <a:rPr lang="en-US" sz="1800" dirty="0"/>
              <a:t>Try to parallelize O(</a:t>
            </a:r>
            <a:r>
              <a:rPr lang="en-US" sz="1800" dirty="0" err="1"/>
              <a:t>kn</a:t>
            </a:r>
            <a:r>
              <a:rPr lang="en-US" sz="1800" dirty="0"/>
              <a:t>) </a:t>
            </a:r>
            <a:r>
              <a:rPr lang="en-US" sz="1800" dirty="0" smtClean="0"/>
              <a:t>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20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auto"/>
            <a:r>
              <a:rPr lang="en-US" dirty="0" smtClean="0"/>
              <a:t>[1] </a:t>
            </a:r>
            <a:r>
              <a:rPr lang="en-US" dirty="0"/>
              <a:t>R. A. WAGNER AND M. J. FISCHER, The string-to-string correction problem, J. Assoc. </a:t>
            </a:r>
            <a:r>
              <a:rPr lang="en-US" dirty="0" err="1"/>
              <a:t>Comput</a:t>
            </a:r>
            <a:r>
              <a:rPr lang="en-US" dirty="0"/>
              <a:t>. </a:t>
            </a:r>
            <a:r>
              <a:rPr lang="en-US" dirty="0" smtClean="0"/>
              <a:t>Mach</a:t>
            </a:r>
            <a:r>
              <a:rPr lang="en-US" dirty="0"/>
              <a:t>., 21 (1974), pp. 168-173. </a:t>
            </a:r>
            <a:endParaRPr lang="en-US" dirty="0" smtClean="0"/>
          </a:p>
          <a:p>
            <a:r>
              <a:rPr lang="en-US" dirty="0"/>
              <a:t>[2] </a:t>
            </a:r>
            <a:r>
              <a:rPr lang="en-US" dirty="0" smtClean="0"/>
              <a:t>D. </a:t>
            </a:r>
            <a:r>
              <a:rPr lang="en-US" dirty="0"/>
              <a:t>Man, </a:t>
            </a:r>
            <a:r>
              <a:rPr lang="en-US" dirty="0" smtClean="0"/>
              <a:t>K. </a:t>
            </a:r>
            <a:r>
              <a:rPr lang="en-US" dirty="0"/>
              <a:t>Nakano, and </a:t>
            </a:r>
            <a:r>
              <a:rPr lang="en-US" dirty="0" smtClean="0"/>
              <a:t>Y. Ito, The </a:t>
            </a:r>
            <a:r>
              <a:rPr lang="en-US" dirty="0"/>
              <a:t>Approximate String Matching on the Hierarchical Memory Machine, with Performance </a:t>
            </a:r>
            <a:r>
              <a:rPr lang="en-US" dirty="0" smtClean="0"/>
              <a:t>Evaluation, 2013</a:t>
            </a:r>
          </a:p>
          <a:p>
            <a:r>
              <a:rPr lang="en-US" dirty="0" smtClean="0"/>
              <a:t>[3] E</a:t>
            </a:r>
            <a:r>
              <a:rPr lang="en-US" dirty="0"/>
              <a:t>. UKKONEN, Algorithms for approximate string matching, Inform. and Control, 64 (1985), pp. </a:t>
            </a:r>
            <a:r>
              <a:rPr lang="en-US" dirty="0" smtClean="0"/>
              <a:t>100-118.</a:t>
            </a:r>
          </a:p>
          <a:p>
            <a:r>
              <a:rPr lang="en-US" dirty="0" smtClean="0"/>
              <a:t>[4] Z. GALIL, K. PARK,  AN </a:t>
            </a:r>
            <a:r>
              <a:rPr lang="en-US" dirty="0"/>
              <a:t>IMPROVED ALGORITHM FOR APPROXIMATE STRING </a:t>
            </a:r>
            <a:r>
              <a:rPr lang="en-US" dirty="0" smtClean="0"/>
              <a:t>MATCHING, SIAM J COMPUT. </a:t>
            </a:r>
            <a:r>
              <a:rPr lang="en-US" dirty="0"/>
              <a:t>Vol. 19, No. 6, pp. 989-999, December 1990 </a:t>
            </a:r>
            <a:endParaRPr lang="en-US" dirty="0"/>
          </a:p>
          <a:p>
            <a:endParaRPr lang="en-US" dirty="0"/>
          </a:p>
          <a:p>
            <a:pPr fontAlgn="auto"/>
            <a:endParaRPr lang="en-US" dirty="0" smtClean="0"/>
          </a:p>
          <a:p>
            <a:pPr fontAlgn="auto"/>
            <a:endParaRPr lang="en-US" dirty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Problem Statement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Approximate String Matching</a:t>
            </a:r>
          </a:p>
          <a:p>
            <a:pPr lvl="1"/>
            <a:r>
              <a:rPr lang="en-US" dirty="0" smtClean="0"/>
              <a:t>Input </a:t>
            </a:r>
            <a:r>
              <a:rPr lang="en-US" dirty="0" smtClean="0"/>
              <a:t>Parameters (</a:t>
            </a:r>
            <a:r>
              <a:rPr lang="en-US" dirty="0" err="1" smtClean="0"/>
              <a:t>x,y,k</a:t>
            </a:r>
            <a:r>
              <a:rPr lang="en-US" dirty="0" smtClean="0"/>
              <a:t>) : </a:t>
            </a:r>
            <a:endParaRPr lang="en-US" dirty="0" smtClean="0"/>
          </a:p>
          <a:p>
            <a:pPr lvl="2"/>
            <a:r>
              <a:rPr lang="en-US" i="1" dirty="0" smtClean="0"/>
              <a:t>x: </a:t>
            </a:r>
            <a:r>
              <a:rPr lang="en-US" i="1" dirty="0" smtClean="0"/>
              <a:t>text </a:t>
            </a:r>
            <a:r>
              <a:rPr lang="en-US" dirty="0" smtClean="0"/>
              <a:t>of length n</a:t>
            </a:r>
          </a:p>
          <a:p>
            <a:pPr lvl="2"/>
            <a:r>
              <a:rPr lang="en-US" dirty="0" smtClean="0"/>
              <a:t>y: </a:t>
            </a:r>
            <a:r>
              <a:rPr lang="en-US" dirty="0" smtClean="0"/>
              <a:t>Pattern</a:t>
            </a:r>
            <a:r>
              <a:rPr lang="en-US" i="1" dirty="0" smtClean="0"/>
              <a:t> </a:t>
            </a:r>
            <a:r>
              <a:rPr lang="en-US" dirty="0" smtClean="0"/>
              <a:t>of length m</a:t>
            </a:r>
          </a:p>
          <a:p>
            <a:pPr lvl="2"/>
            <a:r>
              <a:rPr lang="en-US" i="1" dirty="0" smtClean="0"/>
              <a:t>k: </a:t>
            </a:r>
            <a:r>
              <a:rPr lang="en-US" dirty="0" smtClean="0"/>
              <a:t>maximum number of edits (substitution, deletion, insertion)</a:t>
            </a:r>
          </a:p>
          <a:p>
            <a:pPr lvl="1"/>
            <a:r>
              <a:rPr lang="en-US" dirty="0" smtClean="0"/>
              <a:t>Output: indexes in </a:t>
            </a:r>
            <a:r>
              <a:rPr lang="en-US" i="1" dirty="0" smtClean="0"/>
              <a:t>text </a:t>
            </a:r>
            <a:r>
              <a:rPr lang="en-US" dirty="0" smtClean="0"/>
              <a:t>at which matches with edits&lt;=k are found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38" y="2785533"/>
            <a:ext cx="4165600" cy="1181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</a:t>
            </a:r>
            <a:r>
              <a:rPr lang="en-US" dirty="0"/>
              <a:t>Related Work : sequential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DYNAMIC PROGRAMMING ALGORITHMS</a:t>
            </a:r>
          </a:p>
          <a:p>
            <a:r>
              <a:rPr lang="en-US" dirty="0"/>
              <a:t>2. ALGORITHMS BASED ON AUTOMATA</a:t>
            </a:r>
          </a:p>
          <a:p>
            <a:r>
              <a:rPr lang="en-US" dirty="0"/>
              <a:t>3. BIT-PARALLELISM</a:t>
            </a:r>
          </a:p>
          <a:p>
            <a:r>
              <a:rPr lang="en-US" dirty="0"/>
              <a:t>4. FILTERING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2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31914"/>
            <a:ext cx="10131425" cy="81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2.2 Related Work: development of ASM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43" y="959489"/>
            <a:ext cx="5418057" cy="55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Chosen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O(</a:t>
            </a:r>
            <a:r>
              <a:rPr lang="en-US" dirty="0" err="1" smtClean="0"/>
              <a:t>mn</a:t>
            </a:r>
            <a:r>
              <a:rPr lang="en-US" dirty="0" smtClean="0"/>
              <a:t>) Algorithm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[1]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Memory: (m x n) D Matrix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Easily parallelizable 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Memory efficient O(</a:t>
            </a:r>
            <a:r>
              <a:rPr lang="en-US" dirty="0" err="1" smtClean="0"/>
              <a:t>mn</a:t>
            </a:r>
            <a:r>
              <a:rPr lang="en-US" dirty="0" smtClean="0"/>
              <a:t>) Algorithm: [2]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Paper based on GPU but can be applied to CPU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Memory: (3 x m) Matrix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Easily parallelizable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C-based O(</a:t>
            </a:r>
            <a:r>
              <a:rPr lang="en-US" dirty="0" err="1" smtClean="0"/>
              <a:t>mn</a:t>
            </a:r>
            <a:r>
              <a:rPr lang="en-US" dirty="0" smtClean="0"/>
              <a:t>) Algorithm:[3],[4]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Computes (n-m+2k+3)x(k+2) C matrix </a:t>
            </a:r>
          </a:p>
          <a:p>
            <a:pPr marL="400050" indent="-400050">
              <a:buFont typeface="+mj-lt"/>
              <a:buAutoNum type="romanUcPeriod"/>
            </a:pPr>
            <a:r>
              <a:rPr lang="en-US" i="1" dirty="0" smtClean="0"/>
              <a:t>O(</a:t>
            </a:r>
            <a:r>
              <a:rPr lang="en-US" i="1" dirty="0" err="1" smtClean="0"/>
              <a:t>kn</a:t>
            </a:r>
            <a:r>
              <a:rPr lang="en-US" i="1" dirty="0" smtClean="0"/>
              <a:t>)  </a:t>
            </a:r>
            <a:r>
              <a:rPr lang="en-US" dirty="0" smtClean="0"/>
              <a:t>Algorithm[4]: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Improves time complexity of  (III) 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Hard to parallelize (lots of data dependencies)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smtClean="0"/>
              <a:t>What we’ve done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US" dirty="0"/>
              <a:t>Sequential Algorithms </a:t>
            </a:r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- For all the above-mentioned algorithms we have the working </a:t>
            </a:r>
            <a:r>
              <a:rPr lang="en-US" dirty="0"/>
              <a:t>sequential version (https://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soroa</a:t>
            </a:r>
            <a:r>
              <a:rPr lang="en-US" dirty="0" smtClean="0"/>
              <a:t>/Parallel-ASM/tree/master/</a:t>
            </a:r>
            <a:r>
              <a:rPr lang="en-US" dirty="0" err="1" smtClean="0"/>
              <a:t>src</a:t>
            </a:r>
            <a:r>
              <a:rPr lang="en-US" dirty="0" smtClean="0"/>
              <a:t>/sequential)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Performance assessment of sequential algorithms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Preliminary </a:t>
            </a:r>
            <a:r>
              <a:rPr lang="en-US" dirty="0"/>
              <a:t>version of parallel of </a:t>
            </a:r>
            <a:r>
              <a:rPr lang="en-US" dirty="0" smtClean="0"/>
              <a:t>(I)  </a:t>
            </a:r>
            <a:r>
              <a:rPr lang="en-US" dirty="0"/>
              <a:t>and </a:t>
            </a:r>
            <a:r>
              <a:rPr lang="en-US" dirty="0" smtClean="0"/>
              <a:t>(III) </a:t>
            </a:r>
            <a:r>
              <a:rPr lang="en-US" dirty="0"/>
              <a:t>with </a:t>
            </a:r>
            <a:r>
              <a:rPr lang="en-US" dirty="0" smtClean="0"/>
              <a:t>multi-threads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O(MN) Algorithm: D matrix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92" y="2510443"/>
            <a:ext cx="4767263" cy="26494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85801" y="2510443"/>
                <a:ext cx="3657600" cy="2601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Calculates edit-distances between substring of Y and X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, 0&lt;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and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0&lt;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: minimum number of differences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…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any substring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ending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Two possible ways to iterate: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Row-wise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Diagonal-wise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510443"/>
                <a:ext cx="3657600" cy="2601290"/>
              </a:xfrm>
              <a:prstGeom prst="rect">
                <a:avLst/>
              </a:prstGeom>
              <a:blipFill rotWithShape="0">
                <a:blip r:embed="rId3"/>
                <a:stretch>
                  <a:fillRect l="-1167" t="-1405" r="-1833" b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ame 7"/>
          <p:cNvSpPr/>
          <p:nvPr/>
        </p:nvSpPr>
        <p:spPr>
          <a:xfrm>
            <a:off x="6408549" y="3479369"/>
            <a:ext cx="286719" cy="151108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flipV="1">
            <a:off x="6695268" y="3479369"/>
            <a:ext cx="3107410" cy="281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35759" y="5373956"/>
            <a:ext cx="1673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INITIALIZATION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COMPUTATION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DEPENDENCIES</a:t>
            </a:r>
          </a:p>
        </p:txBody>
      </p:sp>
      <p:sp>
        <p:nvSpPr>
          <p:cNvPr id="13" name="Frame 12"/>
          <p:cNvSpPr/>
          <p:nvPr/>
        </p:nvSpPr>
        <p:spPr>
          <a:xfrm>
            <a:off x="6695268" y="3760401"/>
            <a:ext cx="3107410" cy="1260000"/>
          </a:xfrm>
          <a:prstGeom prst="frame">
            <a:avLst>
              <a:gd name="adj1" fmla="val 2660"/>
            </a:avLst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8066298" y="4225412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7709267" y="4205148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7709267" y="3979306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8066298" y="3974498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6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O(MN) Algorithm: D matrix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62" y="2643513"/>
            <a:ext cx="4767263" cy="26494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85801" y="2510443"/>
                <a:ext cx="3657600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</a:rPr>
                      <m:t>:0≤</m:t>
                    </m:r>
                    <m:r>
                      <a:rPr lang="en-US" i="1">
                        <a:latin typeface="Cambria Math" charset="0"/>
                      </a:rPr>
                      <m:t>𝑗</m:t>
                    </m:r>
                    <m:r>
                      <a:rPr lang="en-US" i="1">
                        <a:latin typeface="Cambria Math" charset="0"/>
                      </a:rPr>
                      <m:t>≤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r>
                      <a:rPr lang="en-US" b="0" i="1" smtClean="0">
                        <a:latin typeface="Cambria Math" charset="0"/>
                      </a:rPr>
                      <m:t>𝑖𝑓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</m:oMath>
                </a14:m>
                <a:r>
                  <a:rPr lang="en-US" dirty="0" smtClean="0"/>
                  <a:t>the text contains a k-match with the pattern.  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510443"/>
                <a:ext cx="3657600" cy="916982"/>
              </a:xfrm>
              <a:prstGeom prst="rect">
                <a:avLst/>
              </a:prstGeom>
              <a:blipFill rotWithShape="0">
                <a:blip r:embed="rId3"/>
                <a:stretch>
                  <a:fillRect l="-1167" t="-1000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881247" y="570337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K = 2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7214406" y="4819972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6881247" y="4819972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8257959" y="4816096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8591118" y="4816095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>
            <a:off x="8924277" y="4816095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05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1996</TotalTime>
  <Words>1169</Words>
  <Application>Microsoft Macintosh PowerPoint</Application>
  <PresentationFormat>Widescreen</PresentationFormat>
  <Paragraphs>200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Cambria Math</vt:lpstr>
      <vt:lpstr>DengXian</vt:lpstr>
      <vt:lpstr>Mangal</vt:lpstr>
      <vt:lpstr>Arial</vt:lpstr>
      <vt:lpstr>Celestial</vt:lpstr>
      <vt:lpstr>K-Approximate String matching</vt:lpstr>
      <vt:lpstr>Outline </vt:lpstr>
      <vt:lpstr>1. Problem Statement Recap</vt:lpstr>
      <vt:lpstr>2.1 Related Work : sequential algorithms</vt:lpstr>
      <vt:lpstr>2.2 Related Work: development of ASM Algorithms</vt:lpstr>
      <vt:lpstr>2.1 Chosen Algorithms</vt:lpstr>
      <vt:lpstr>3. What we’ve done so far</vt:lpstr>
      <vt:lpstr>(i) O(MN) Algorithm: D matrix</vt:lpstr>
      <vt:lpstr>(i) O(MN) Algorithm: D matrix</vt:lpstr>
      <vt:lpstr>(II) Memory efficient O(mn)</vt:lpstr>
      <vt:lpstr>(III) O(mn) algorithm with C-matrix </vt:lpstr>
      <vt:lpstr>(iII) C Matrix Initialization</vt:lpstr>
      <vt:lpstr>(iII)  C matrix computation</vt:lpstr>
      <vt:lpstr>(IV) Efficient O(kn) with C-matrix</vt:lpstr>
      <vt:lpstr>3.2 Test Input</vt:lpstr>
      <vt:lpstr>3.2 Test strategy</vt:lpstr>
      <vt:lpstr>3.2 Performance of sequential Algorithms</vt:lpstr>
      <vt:lpstr>3.2 Performance of sequential Algorithms</vt:lpstr>
      <vt:lpstr>3.2 Performance of sequential Algorithms</vt:lpstr>
      <vt:lpstr>Comparison of Sequential Algorithms</vt:lpstr>
      <vt:lpstr>3.3 Preliminary parallel versions</vt:lpstr>
      <vt:lpstr>3.3.1 Parallel Programming model</vt:lpstr>
      <vt:lpstr>3.3.2 Parallelizable Operations</vt:lpstr>
      <vt:lpstr>3.3.2 Parallelizable Operations</vt:lpstr>
      <vt:lpstr>4. Future milestones</vt:lpstr>
      <vt:lpstr>References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K-Approximate String matching</dc:title>
  <dc:creator>Andrea Soro</dc:creator>
  <cp:lastModifiedBy>Andrea Soro</cp:lastModifiedBy>
  <cp:revision>270</cp:revision>
  <dcterms:created xsi:type="dcterms:W3CDTF">2016-11-03T18:19:16Z</dcterms:created>
  <dcterms:modified xsi:type="dcterms:W3CDTF">2016-11-06T18:27:56Z</dcterms:modified>
</cp:coreProperties>
</file>