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3" r:id="rId4"/>
    <p:sldId id="257" r:id="rId5"/>
    <p:sldId id="261" r:id="rId6"/>
    <p:sldId id="265" r:id="rId7"/>
    <p:sldId id="271" r:id="rId8"/>
    <p:sldId id="268" r:id="rId9"/>
    <p:sldId id="272" r:id="rId10"/>
    <p:sldId id="273" r:id="rId11"/>
    <p:sldId id="266" r:id="rId12"/>
    <p:sldId id="269" r:id="rId13"/>
    <p:sldId id="267" r:id="rId14"/>
    <p:sldId id="270" r:id="rId15"/>
    <p:sldId id="274" r:id="rId16"/>
    <p:sldId id="275" r:id="rId17"/>
    <p:sldId id="277" r:id="rId18"/>
  </p:sldIdLst>
  <p:sldSz cx="12192000" cy="6858000"/>
  <p:notesSz cx="6858000" cy="9144000"/>
  <p:embeddedFontLst>
    <p:embeddedFont>
      <p:font typeface="맑은 고딕" panose="020B0503020000020004" pitchFamily="34" charset="-127"/>
      <p:regular r:id="rId21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KoPubWorldDotum Bold" panose="00000800000000000000" pitchFamily="2" charset="-127"/>
      <p:bold r:id="rId27"/>
    </p:embeddedFont>
    <p:embeddedFont>
      <p:font typeface="KoPubWorldDotum Medium" panose="00000600000000000000" pitchFamily="2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2"/>
    <a:srgbClr val="00B4FC"/>
    <a:srgbClr val="EC9A00"/>
    <a:srgbClr val="27E2A4"/>
    <a:srgbClr val="435F7A"/>
    <a:srgbClr val="AD5600"/>
    <a:srgbClr val="013B84"/>
    <a:srgbClr val="FFFFFF"/>
    <a:srgbClr val="001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3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2445" y="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6AF0EE-4FBE-4671-A0A4-DE0DA1E87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8C2884-3C7D-4F57-A129-BB8194AF27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1B0C-D755-4E24-A44F-5C0E2B5938A6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E1895-FDD9-4F74-8180-DA102CF089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8A997-7DD2-40FF-8B88-6E223CE52B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E436-04F9-47F8-B147-70CFECC58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80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4F86D-3736-4067-825F-3F2264D89008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5E364-2E59-417C-825F-C4CC0BD9C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21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0D7DD-066B-4B15-866D-F81D7731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dirty="0"/>
              <a:t>2023-04-10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E37F4F-E347-41CC-B0F5-518EC260C94B}"/>
              </a:ext>
            </a:extLst>
          </p:cNvPr>
          <p:cNvSpPr/>
          <p:nvPr userDrawn="1"/>
        </p:nvSpPr>
        <p:spPr>
          <a:xfrm>
            <a:off x="0" y="0"/>
            <a:ext cx="12192000" cy="4506362"/>
          </a:xfrm>
          <a:prstGeom prst="rect">
            <a:avLst/>
          </a:prstGeom>
          <a:solidFill>
            <a:srgbClr val="013B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D5819C-F199-4671-A3E0-18F78CD5F8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8328" y="193769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 err="1"/>
              <a:t>에디토리얼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6643F-67F4-40C8-AB61-1569536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6C5B9A-FCE3-449B-AFD8-E777A073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0CC91-0AE7-4C5A-BF53-6858E335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6417A-CFAA-40CF-B3AB-52B478CF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352E-09F1-4416-B286-622D65CE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A30623-2309-4F14-B1E4-62B6C7EA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35A5F-E183-4E34-B643-7F918089E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9A88A-61F6-4E17-84A2-5F7012C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E27EA-E510-48AF-A46B-1B079309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4667E-DEAC-40FD-9CCE-64671CC7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BC04252-EF26-4B65-B1EE-FBF7B5D4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481DF86-444B-469A-8BA9-DB10C3DB973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3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3B80C-F16D-4CE4-A860-2A1E9010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32125-9AE7-4976-9CA6-225F76F6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0D327-15D9-4FCD-AD71-F5E741D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68D31-7537-4B19-A0E1-7FA80AA6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1ECCD-6A5C-4F38-AA9F-F729F4E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‹#›</a:t>
            </a:fld>
            <a:r>
              <a:rPr lang="en-US" altLang="ko-KR" dirty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60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AC865-D864-4C5D-8148-E3B96267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6F11E-1ADC-482F-8D3F-DE455BC79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9F948-737F-445E-9434-7A7C9E3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EDF57-F12D-486D-B59B-86CA5CAB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22D1B-EE94-4769-A424-C01504AF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DB393-C793-47D1-8741-C9E7BB80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0E9C7-3004-4FEB-8CF6-986BEF8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79FEA-2AAB-4A88-81E4-831101492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9E43F-7E64-4AA3-8485-1C5F22A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1BC1E-3055-4470-890C-28A60E3B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BAEFF-1313-408E-AC08-DDDE85E8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AE0D3E-0940-40CD-BB71-F6336D3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63DB0-4EEF-4181-BAEE-C6A1F6C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9F603-37CC-4D96-893F-3572C105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66E3-7C27-4E77-A7F5-3A161C33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D7CEA-7848-42EF-9874-5EB461F9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52630B-C551-4DC0-838D-E894F48C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2F915-3631-4235-9C05-E163739A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3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ADA81-A5BB-494B-9B9A-CC3F0419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006C2-DD2E-4CF6-BB60-53636301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84F86-1514-4704-850C-3D0FC905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1CA1-BB0E-43BB-A0A9-07F0FA5D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B7738-B8FB-47A7-889E-5F50155B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AF76E9-C24F-465F-B78B-56937368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7F270-13FF-40D7-A308-6D686E45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EA88B-FC08-4CF3-8278-29627339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244EE-E982-4A82-9CF1-99493EC6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2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2B8DA-4DB9-4620-A4AF-ED31A4EC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77EBA5-C199-4D36-AD1E-CC2F18A61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BDD123-E387-48CE-96D8-A75653D7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1BE90-B307-4F89-A147-FDD42B8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73ED8-24A9-4577-BD30-C57CC8DA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A90CA-B945-4142-A6F0-D49E2780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0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B246C6-99B7-4E61-A341-0F4218D2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DDCDC-0D03-4F1A-B610-F750722B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79281-6BA7-47EB-B262-995512E3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끼얏호우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6B549-1318-46E1-A9D3-E7EAC4BC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끼얏호우</a:t>
            </a:r>
            <a:r>
              <a:rPr lang="en-US" altLang="ko-KR"/>
              <a:t>!!!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8442B-04A6-441A-AFA7-5D8F5C073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E8D0-31A6-4026-8C1C-30516F5BF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48986C1-F76D-416B-A1D6-C00FB3C4783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8328" y="1937693"/>
            <a:ext cx="10883812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dirty="0"/>
              <a:t>BP</a:t>
            </a:r>
            <a:r>
              <a:rPr lang="ko-KR" altLang="en-US" dirty="0"/>
              <a:t> </a:t>
            </a:r>
            <a:r>
              <a:rPr lang="en-US" altLang="ko-KR" dirty="0"/>
              <a:t>4/25</a:t>
            </a:r>
            <a:r>
              <a:rPr lang="ko-KR" altLang="en-US" dirty="0"/>
              <a:t> 연습문제 해설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0F97D-266E-436D-8C3B-461FA7314546}"/>
              </a:ext>
            </a:extLst>
          </p:cNvPr>
          <p:cNvSpPr txBox="1"/>
          <p:nvPr/>
        </p:nvSpPr>
        <p:spPr>
          <a:xfrm>
            <a:off x="8499533" y="6243782"/>
            <a:ext cx="3419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013B84"/>
                </a:solidFill>
                <a:latin typeface="+mj-lt"/>
              </a:rPr>
              <a:t>sorohue@sasa.hs.kr</a:t>
            </a:r>
            <a:endParaRPr lang="ko-KR" altLang="en-US" sz="2800" dirty="0">
              <a:solidFill>
                <a:srgbClr val="013B8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095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7795 </a:t>
            </a:r>
            <a:r>
              <a:rPr lang="ko-KR" altLang="en-US" sz="3200" dirty="0">
                <a:solidFill>
                  <a:srgbClr val="013B84"/>
                </a:solidFill>
              </a:rPr>
              <a:t>먹을 것인가 먹힐 것인가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74AC3-B125-414F-8DD9-2D6621315936}"/>
              </a:ext>
            </a:extLst>
          </p:cNvPr>
          <p:cNvSpPr txBox="1"/>
          <p:nvPr/>
        </p:nvSpPr>
        <p:spPr>
          <a:xfrm>
            <a:off x="613526" y="1745673"/>
            <a:ext cx="11157285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하지만 문제에서 주어진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는 정렬되어 있지 않습니다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때문에 </a:t>
            </a: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를 각각 정렬해 주어야 합니다</a:t>
            </a:r>
            <a:r>
              <a:rPr lang="en-US" altLang="ko-KR" sz="2800" dirty="0"/>
              <a:t>. </a:t>
            </a:r>
            <a:r>
              <a:rPr lang="ko-KR" altLang="en-US" sz="2800" dirty="0"/>
              <a:t>이때 </a:t>
            </a:r>
            <a:r>
              <a:rPr lang="en-US" altLang="ko-KR" sz="2800" dirty="0"/>
              <a:t>std::sort </a:t>
            </a:r>
            <a:r>
              <a:rPr lang="ko-KR" altLang="en-US" sz="2800" dirty="0"/>
              <a:t>등을 이용하면</a:t>
            </a:r>
            <a:br>
              <a:rPr lang="en-US" altLang="ko-KR" sz="2800" dirty="0"/>
            </a:br>
            <a:r>
              <a:rPr lang="en-US" altLang="ko-KR" sz="2800" dirty="0"/>
              <a:t>O(N</a:t>
            </a:r>
            <a:r>
              <a:rPr lang="ko-KR" altLang="en-US" sz="2800" dirty="0"/>
              <a:t> </a:t>
            </a:r>
            <a:r>
              <a:rPr lang="en-US" altLang="ko-KR" sz="2800" dirty="0" err="1"/>
              <a:t>logN</a:t>
            </a:r>
            <a:r>
              <a:rPr lang="en-US" altLang="ko-KR" sz="2800" dirty="0"/>
              <a:t>)</a:t>
            </a:r>
            <a:r>
              <a:rPr lang="ko-KR" altLang="en-US" sz="2800" dirty="0"/>
              <a:t>의 시간 복잡도에 </a:t>
            </a:r>
            <a:r>
              <a:rPr lang="en-US" altLang="ko-KR" sz="2800" dirty="0"/>
              <a:t>A</a:t>
            </a:r>
            <a:r>
              <a:rPr lang="ko-KR" altLang="en-US" sz="2800" dirty="0"/>
              <a:t>를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O(M </a:t>
            </a:r>
            <a:r>
              <a:rPr lang="en-US" altLang="ko-KR" sz="2800" dirty="0" err="1"/>
              <a:t>logM</a:t>
            </a:r>
            <a:r>
              <a:rPr lang="en-US" altLang="ko-KR" sz="2800" dirty="0"/>
              <a:t>)</a:t>
            </a:r>
            <a:r>
              <a:rPr lang="ko-KR" altLang="en-US" sz="2800" dirty="0"/>
              <a:t>의 시간 복잡도에 </a:t>
            </a:r>
            <a:r>
              <a:rPr lang="en-US" altLang="ko-KR" sz="2800" dirty="0"/>
              <a:t>B</a:t>
            </a:r>
            <a:r>
              <a:rPr lang="ko-KR" altLang="en-US" sz="2800" dirty="0"/>
              <a:t>를 정렬할 수 있습니다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따라서 최종 시간 복잡도는 테스트 케이스당 </a:t>
            </a:r>
            <a:r>
              <a:rPr lang="en-US" altLang="ko-KR" sz="2800" dirty="0"/>
              <a:t>O(N </a:t>
            </a:r>
            <a:r>
              <a:rPr lang="en-US" altLang="ko-KR" sz="2800" dirty="0" err="1"/>
              <a:t>logN</a:t>
            </a:r>
            <a:r>
              <a:rPr lang="en-US" altLang="ko-KR" sz="2800" dirty="0"/>
              <a:t> + M </a:t>
            </a:r>
            <a:r>
              <a:rPr lang="en-US" altLang="ko-KR" sz="2800" dirty="0" err="1"/>
              <a:t>logM</a:t>
            </a:r>
            <a:r>
              <a:rPr lang="en-US" altLang="ko-KR" sz="2800" dirty="0"/>
              <a:t>)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5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1167708" y="1546408"/>
            <a:ext cx="9144000" cy="162098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rgbClr val="013B84"/>
                </a:solidFill>
              </a:rPr>
              <a:t>BOJ</a:t>
            </a:r>
            <a:r>
              <a:rPr lang="ko-KR" altLang="en-US" sz="4000" dirty="0">
                <a:solidFill>
                  <a:srgbClr val="013B84"/>
                </a:solidFill>
              </a:rPr>
              <a:t> </a:t>
            </a:r>
            <a:r>
              <a:rPr lang="en-US" altLang="ko-KR" sz="4000" dirty="0">
                <a:solidFill>
                  <a:srgbClr val="013B84"/>
                </a:solidFill>
              </a:rPr>
              <a:t>1541</a:t>
            </a:r>
          </a:p>
          <a:p>
            <a:r>
              <a:rPr lang="ko-KR" altLang="en-US" dirty="0">
                <a:solidFill>
                  <a:srgbClr val="013B84"/>
                </a:solidFill>
              </a:rPr>
              <a:t>잃어버린 괄호</a:t>
            </a:r>
            <a:endParaRPr lang="en-US" altLang="ko-KR" dirty="0">
              <a:solidFill>
                <a:srgbClr val="013B8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A265-2CB1-4970-975A-69FA1B56FBAE}"/>
              </a:ext>
            </a:extLst>
          </p:cNvPr>
          <p:cNvSpPr txBox="1"/>
          <p:nvPr/>
        </p:nvSpPr>
        <p:spPr>
          <a:xfrm>
            <a:off x="1167708" y="3167390"/>
            <a:ext cx="3142207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Consolas" panose="020B0609020204030204" pitchFamily="49" charset="0"/>
              </a:rPr>
              <a:t>#greedy #string</a:t>
            </a:r>
            <a:endParaRPr lang="en-US" altLang="ko-KR" sz="28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난이도</a:t>
            </a:r>
            <a:r>
              <a:rPr lang="en-US" altLang="ko-KR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 – </a:t>
            </a:r>
            <a:r>
              <a:rPr lang="en-US" altLang="ko-KR" sz="28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Si</a:t>
            </a:r>
            <a:r>
              <a:rPr lang="en-US" altLang="ko-KR" sz="2800" spc="20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lv</a:t>
            </a:r>
            <a:r>
              <a:rPr lang="en-US" altLang="ko-KR" sz="28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er II</a:t>
            </a:r>
            <a:endParaRPr lang="ko-KR" altLang="en-US" sz="2800" spc="120" dirty="0">
              <a:solidFill>
                <a:srgbClr val="FF0062"/>
              </a:solidFill>
              <a:latin typeface="KoPubWorldDotum Bold" panose="00000800000000000000" pitchFamily="2" charset="-127"/>
              <a:ea typeface="KoPubWorldDotum Bold" panose="00000800000000000000" pitchFamily="2" charset="-127"/>
              <a:cs typeface="KoPubWorldDotum Bold" panose="000008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5999A-26CD-41FC-AAAF-1C0999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44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1541 </a:t>
            </a:r>
            <a:r>
              <a:rPr lang="ko-KR" altLang="en-US" sz="3200" dirty="0">
                <a:solidFill>
                  <a:srgbClr val="013B84"/>
                </a:solidFill>
              </a:rPr>
              <a:t>잃어버린 괄호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11277446" cy="327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식의 값을 최소화하기 위해서는 빼는 값의 크기를 최대화해야 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따라서 최대한 많은 숫자를 더한 뒤 뺄셈을 하는 것이 유리합니다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뺄셈을 기준으로 나머지 덧셈 연산을 실행할 때</a:t>
            </a:r>
            <a:r>
              <a:rPr lang="en-US" altLang="ko-KR" sz="2800" dirty="0"/>
              <a:t>, </a:t>
            </a:r>
            <a:r>
              <a:rPr lang="ko-KR" altLang="en-US" sz="2800" dirty="0"/>
              <a:t>덧셈의 결합 법칙에 의해</a:t>
            </a:r>
            <a:br>
              <a:rPr lang="en-US" altLang="ko-KR" sz="2800" dirty="0"/>
            </a:br>
            <a:r>
              <a:rPr lang="ko-KR" altLang="en-US" sz="2800" dirty="0"/>
              <a:t>어떻게 괄호로 묶어도 계산 결과가 동일합니다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따라서 모든 덧셈 계산을 한 후 뺄셈을 계산하면 최솟값을 얻을 수 있습니다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57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1167708" y="1546408"/>
            <a:ext cx="9144000" cy="162098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rgbClr val="013B84"/>
                </a:solidFill>
              </a:rPr>
              <a:t>BOJ</a:t>
            </a:r>
            <a:r>
              <a:rPr lang="ko-KR" altLang="en-US" sz="4000" dirty="0">
                <a:solidFill>
                  <a:srgbClr val="013B84"/>
                </a:solidFill>
              </a:rPr>
              <a:t> </a:t>
            </a:r>
            <a:r>
              <a:rPr lang="en-US" altLang="ko-KR" sz="4000" dirty="0">
                <a:solidFill>
                  <a:srgbClr val="013B84"/>
                </a:solidFill>
              </a:rPr>
              <a:t>1621</a:t>
            </a:r>
          </a:p>
          <a:p>
            <a:r>
              <a:rPr lang="ko-KR" altLang="en-US" dirty="0">
                <a:solidFill>
                  <a:srgbClr val="013B84"/>
                </a:solidFill>
              </a:rPr>
              <a:t>조삼모사</a:t>
            </a:r>
            <a:endParaRPr lang="en-US" altLang="ko-KR" dirty="0">
              <a:solidFill>
                <a:srgbClr val="013B8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A265-2CB1-4970-975A-69FA1B56FBAE}"/>
              </a:ext>
            </a:extLst>
          </p:cNvPr>
          <p:cNvSpPr txBox="1"/>
          <p:nvPr/>
        </p:nvSpPr>
        <p:spPr>
          <a:xfrm>
            <a:off x="1167708" y="3167390"/>
            <a:ext cx="3536546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Consolas" panose="020B0609020204030204" pitchFamily="49" charset="0"/>
              </a:rPr>
              <a:t>#</a:t>
            </a:r>
            <a:r>
              <a:rPr lang="en-US" altLang="ko-KR" sz="2800" dirty="0" err="1">
                <a:latin typeface="Consolas" panose="020B0609020204030204" pitchFamily="49" charset="0"/>
              </a:rPr>
              <a:t>dp</a:t>
            </a:r>
            <a:r>
              <a:rPr lang="en-US" altLang="ko-KR" sz="2800" dirty="0">
                <a:latin typeface="Consolas" panose="020B0609020204030204" pitchFamily="49" charset="0"/>
              </a:rPr>
              <a:t> #backtracking</a:t>
            </a:r>
            <a:endParaRPr lang="en-US" altLang="ko-KR" sz="28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난이도</a:t>
            </a:r>
            <a:r>
              <a:rPr lang="en-US" altLang="ko-KR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 - </a:t>
            </a:r>
            <a:r>
              <a:rPr lang="en-US" altLang="ko-KR" sz="2800" spc="120" dirty="0">
                <a:solidFill>
                  <a:srgbClr val="EC9A00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Gold III</a:t>
            </a:r>
            <a:endParaRPr lang="ko-KR" altLang="en-US" sz="2800" spc="120" dirty="0">
              <a:solidFill>
                <a:srgbClr val="FF0062"/>
              </a:solidFill>
              <a:latin typeface="KoPubWorldDotum Bold" panose="00000800000000000000" pitchFamily="2" charset="-127"/>
              <a:ea typeface="KoPubWorldDotum Bold" panose="00000800000000000000" pitchFamily="2" charset="-127"/>
              <a:cs typeface="KoPubWorldDotum Bold" panose="000008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5999A-26CD-41FC-AAAF-1C0999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6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1621 </a:t>
            </a:r>
            <a:r>
              <a:rPr lang="ko-KR" altLang="en-US" sz="3200" dirty="0">
                <a:solidFill>
                  <a:srgbClr val="013B84"/>
                </a:solidFill>
              </a:rPr>
              <a:t>조삼모사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10857459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바나나를 가져갈 수 있는 모든 경우의 수를 다 시도해 볼 수는 없습니다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바나나를 한 개씩 집어가거나 연속한 바나나들을 들고 가야 하므로</a:t>
            </a:r>
            <a:br>
              <a:rPr lang="en-US" altLang="ko-KR" sz="2800" dirty="0"/>
            </a:br>
            <a:r>
              <a:rPr lang="ko-KR" altLang="en-US" sz="2800" dirty="0"/>
              <a:t>첫 번째부터 순서대로 바나나를 집어가도 문제에 차이가 없습니다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이전 바나나까지의 바나나들을 모두 집어가는 데에 필요한 시간을 이용해</a:t>
            </a:r>
            <a:br>
              <a:rPr lang="en-US" altLang="ko-KR" sz="2800" dirty="0"/>
            </a:br>
            <a:r>
              <a:rPr lang="ko-KR" altLang="en-US" sz="2800" dirty="0"/>
              <a:t>첫 바나나부터 현재 바나나까지의 바나나들을 모두 집어가는 데 필요한</a:t>
            </a:r>
            <a:br>
              <a:rPr lang="en-US" altLang="ko-KR" sz="2800" dirty="0"/>
            </a:br>
            <a:r>
              <a:rPr lang="ko-KR" altLang="en-US" sz="2800" dirty="0"/>
              <a:t>시간을 계산할 수 없을까요</a:t>
            </a:r>
            <a:r>
              <a:rPr lang="en-US" altLang="ko-KR" sz="2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06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1621 </a:t>
            </a:r>
            <a:r>
              <a:rPr lang="ko-KR" altLang="en-US" sz="3200" dirty="0">
                <a:solidFill>
                  <a:srgbClr val="013B84"/>
                </a:solidFill>
              </a:rPr>
              <a:t>조삼모사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10831811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</a:t>
            </a:r>
            <a:r>
              <a:rPr lang="ko-KR" altLang="en-US" sz="2800" dirty="0"/>
              <a:t>를 </a:t>
            </a:r>
            <a:r>
              <a:rPr lang="en-US" altLang="ko-KR" sz="2800" dirty="0"/>
              <a:t>1</a:t>
            </a:r>
            <a:r>
              <a:rPr lang="ko-KR" altLang="en-US" sz="2800" dirty="0"/>
              <a:t>번째 바나나부터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번째 </a:t>
            </a:r>
            <a:r>
              <a:rPr lang="ko-KR" altLang="en-US" sz="2800" dirty="0" err="1"/>
              <a:t>바나나까지를</a:t>
            </a:r>
            <a:r>
              <a:rPr lang="ko-KR" altLang="en-US" sz="2800" dirty="0"/>
              <a:t> 집어가는 데 필요한</a:t>
            </a:r>
            <a:br>
              <a:rPr lang="en-US" altLang="ko-KR" sz="2800" dirty="0"/>
            </a:br>
            <a:r>
              <a:rPr lang="ko-KR" altLang="en-US" sz="2800" dirty="0"/>
              <a:t>시간의 최솟값으로 둡시다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i</a:t>
            </a:r>
            <a:r>
              <a:rPr lang="ko-KR" altLang="en-US" sz="2800" dirty="0"/>
              <a:t>번째 바나나를 가져가는 경우는</a:t>
            </a:r>
            <a:br>
              <a:rPr lang="en-US" altLang="ko-KR" sz="2800" dirty="0"/>
            </a:br>
            <a:r>
              <a:rPr lang="ko-KR" altLang="en-US" sz="2800" dirty="0"/>
              <a:t>⑴ </a:t>
            </a:r>
            <a:r>
              <a:rPr lang="en-US" altLang="ko-KR" sz="2800" dirty="0"/>
              <a:t>(i-1)</a:t>
            </a:r>
            <a:r>
              <a:rPr lang="ko-KR" altLang="en-US" sz="2800" dirty="0"/>
              <a:t>번째 바나나까지 가져간 후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번째 바나나 하나를 가져가는 경우와</a:t>
            </a:r>
            <a:br>
              <a:rPr lang="en-US" altLang="ko-KR" sz="2800" dirty="0"/>
            </a:br>
            <a:r>
              <a:rPr lang="ko-KR" altLang="en-US" sz="2800" dirty="0"/>
              <a:t>⑵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-K)</a:t>
            </a:r>
            <a:r>
              <a:rPr lang="ko-KR" altLang="en-US" sz="2800" dirty="0"/>
              <a:t>번째 바나나까지 가져간 후 </a:t>
            </a:r>
            <a:r>
              <a:rPr lang="en-US" altLang="ko-KR" sz="2800" dirty="0"/>
              <a:t>(i-K+1) ~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번째까지 </a:t>
            </a:r>
            <a:r>
              <a:rPr lang="en-US" altLang="ko-KR" sz="2800" dirty="0"/>
              <a:t>K</a:t>
            </a:r>
            <a:r>
              <a:rPr lang="ko-KR" altLang="en-US" sz="2800" dirty="0"/>
              <a:t>개의 바나나를</a:t>
            </a:r>
            <a:br>
              <a:rPr lang="en-US" altLang="ko-KR" sz="2800" dirty="0"/>
            </a:br>
            <a:r>
              <a:rPr lang="ko-KR" altLang="en-US" sz="2800" dirty="0"/>
              <a:t>가져가는 경우만이 존재합니다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88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1621 </a:t>
            </a:r>
            <a:r>
              <a:rPr lang="ko-KR" altLang="en-US" sz="3200" dirty="0">
                <a:solidFill>
                  <a:srgbClr val="013B84"/>
                </a:solidFill>
              </a:rPr>
              <a:t>조삼모사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1012649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이때 </a:t>
            </a:r>
            <a:r>
              <a:rPr lang="en-US" altLang="ko-KR" sz="2800" dirty="0"/>
              <a:t>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</a:t>
            </a:r>
            <a:r>
              <a:rPr lang="ko-KR" altLang="en-US" sz="2800" dirty="0"/>
              <a:t>의 값이 최소화되어야 하므로</a:t>
            </a:r>
            <a:r>
              <a:rPr lang="en-US" altLang="ko-KR" sz="2800" dirty="0"/>
              <a:t>, </a:t>
            </a:r>
            <a:r>
              <a:rPr lang="ko-KR" altLang="en-US" sz="2800" dirty="0"/>
              <a:t>이를 식으로 정리하면</a:t>
            </a:r>
            <a:br>
              <a:rPr lang="en-US" altLang="ko-KR" sz="2800" dirty="0"/>
            </a:br>
            <a:r>
              <a:rPr lang="en-US" altLang="ko-KR" sz="2800" dirty="0"/>
              <a:t>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</a:t>
            </a:r>
            <a:r>
              <a:rPr lang="ko-KR" altLang="en-US" sz="2800" dirty="0"/>
              <a:t> </a:t>
            </a:r>
            <a:r>
              <a:rPr lang="en-US" altLang="ko-KR" sz="2800" dirty="0"/>
              <a:t>=</a:t>
            </a:r>
            <a:r>
              <a:rPr lang="ko-KR" altLang="en-US" sz="2800" dirty="0"/>
              <a:t> </a:t>
            </a:r>
            <a:r>
              <a:rPr lang="en-US" altLang="ko-KR" sz="2800" dirty="0"/>
              <a:t>min(D[i-1]+BANANA[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], 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-K] + C)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이때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가 </a:t>
            </a:r>
            <a:r>
              <a:rPr lang="en-US" altLang="ko-KR" sz="2800" dirty="0"/>
              <a:t>K</a:t>
            </a:r>
            <a:r>
              <a:rPr lang="ko-KR" altLang="en-US" sz="2800" dirty="0"/>
              <a:t>보다 작으면 </a:t>
            </a:r>
            <a:r>
              <a:rPr lang="en-US" altLang="ko-KR" sz="2800" dirty="0"/>
              <a:t>K</a:t>
            </a:r>
            <a:r>
              <a:rPr lang="ko-KR" altLang="en-US" sz="2800" dirty="0"/>
              <a:t>개의 바나나를 집어가는 것이 불가능하므로</a:t>
            </a:r>
            <a:br>
              <a:rPr lang="en-US" altLang="ko-KR" sz="2800" dirty="0"/>
            </a:br>
            <a:r>
              <a:rPr lang="en-US" altLang="ko-KR" sz="2800" dirty="0"/>
              <a:t>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 = D[i-1] + BANANA[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1</a:t>
            </a:r>
            <a:r>
              <a:rPr lang="ko-KR" altLang="en-US" sz="2800" dirty="0"/>
              <a:t>부터 </a:t>
            </a:r>
            <a:r>
              <a:rPr lang="en-US" altLang="ko-KR" sz="2800" dirty="0"/>
              <a:t>N</a:t>
            </a:r>
            <a:r>
              <a:rPr lang="ko-KR" altLang="en-US" sz="2800" dirty="0"/>
              <a:t>까지 순서대로 </a:t>
            </a:r>
            <a:r>
              <a:rPr lang="en-US" altLang="ko-KR" sz="2800" dirty="0"/>
              <a:t>D[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</a:t>
            </a:r>
            <a:r>
              <a:rPr lang="ko-KR" altLang="en-US" sz="2800" dirty="0"/>
              <a:t>의 값을 구하면서</a:t>
            </a:r>
            <a:r>
              <a:rPr lang="en-US" altLang="ko-KR" sz="2800" dirty="0"/>
              <a:t>, </a:t>
            </a:r>
            <a:r>
              <a:rPr lang="ko-KR" altLang="en-US" sz="2800" dirty="0"/>
              <a:t>하나만 집어가는 것과</a:t>
            </a:r>
            <a:br>
              <a:rPr lang="en-US" altLang="ko-KR" sz="2800" dirty="0"/>
            </a:br>
            <a:r>
              <a:rPr lang="en-US" altLang="ko-KR" sz="2800" dirty="0"/>
              <a:t>K</a:t>
            </a:r>
            <a:r>
              <a:rPr lang="ko-KR" altLang="en-US" sz="2800" dirty="0"/>
              <a:t>개 집어가는 것 중 어느 쪽이 유리한 지를 저장해 둡시다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두 경우의 시간이 같은 경우에는 하나만 집어갑니다</a:t>
            </a:r>
            <a:r>
              <a:rPr lang="en-US" altLang="ko-KR" sz="2800" dirty="0"/>
              <a:t>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09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1621 </a:t>
            </a:r>
            <a:r>
              <a:rPr lang="ko-KR" altLang="en-US" sz="3200" dirty="0">
                <a:solidFill>
                  <a:srgbClr val="013B84"/>
                </a:solidFill>
              </a:rPr>
              <a:t>조삼모사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9818714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K</a:t>
            </a:r>
            <a:r>
              <a:rPr lang="ko-KR" altLang="en-US" sz="2800" dirty="0"/>
              <a:t>개의 바나나를 가져가야 하는 위치들을 찾아 봅시다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N</a:t>
            </a:r>
            <a:r>
              <a:rPr lang="ko-KR" altLang="en-US" sz="2800" dirty="0"/>
              <a:t>번째부터 거꾸로 훑어보면서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</a:t>
            </a:r>
            <a:r>
              <a:rPr lang="ko-KR" altLang="en-US" sz="2800" dirty="0"/>
              <a:t>번째 바나나까지 가져갔을 때</a:t>
            </a:r>
            <a:br>
              <a:rPr lang="en-US" altLang="ko-KR" sz="2800" dirty="0"/>
            </a:br>
            <a:r>
              <a:rPr lang="ko-KR" altLang="en-US" sz="2800" dirty="0"/>
              <a:t>마지막에 </a:t>
            </a:r>
            <a:r>
              <a:rPr lang="en-US" altLang="ko-KR" sz="2800" dirty="0"/>
              <a:t>K</a:t>
            </a:r>
            <a:r>
              <a:rPr lang="ko-KR" altLang="en-US" sz="2800" dirty="0"/>
              <a:t>개의 바나나를 동시에 가져가는 경우가 최소라면</a:t>
            </a:r>
            <a:br>
              <a:rPr lang="en-US" altLang="ko-KR" sz="2800" dirty="0"/>
            </a:br>
            <a:r>
              <a:rPr lang="ko-KR" altLang="en-US" sz="2800" dirty="0"/>
              <a:t>그 맨 왼쪽 위치를 저장해 두고 </a:t>
            </a:r>
            <a:r>
              <a:rPr lang="en-US" altLang="ko-KR" sz="2800" dirty="0"/>
              <a:t>K</a:t>
            </a:r>
            <a:r>
              <a:rPr lang="ko-KR" altLang="en-US" sz="2800" dirty="0"/>
              <a:t>개 왼쪽의 바나나를 확인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아니면 </a:t>
            </a:r>
            <a:r>
              <a:rPr lang="en-US" altLang="ko-KR" sz="2800" dirty="0"/>
              <a:t>1</a:t>
            </a:r>
            <a:r>
              <a:rPr lang="ko-KR" altLang="en-US" sz="2800" dirty="0"/>
              <a:t>개 왼쪽의 바나나를 확인합니다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마지막으로 저장해 두었던 위치들을 역순으로 출력해주면 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이때 시간 복잡도는 </a:t>
            </a:r>
            <a:r>
              <a:rPr lang="en-US" altLang="ko-KR" sz="2800" dirty="0"/>
              <a:t>O(N)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11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E608FF-55C2-4357-9ED0-6259B49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0CD4-B5BA-4CF2-95EF-57A491BFD580}"/>
              </a:ext>
            </a:extLst>
          </p:cNvPr>
          <p:cNvSpPr txBox="1"/>
          <p:nvPr/>
        </p:nvSpPr>
        <p:spPr>
          <a:xfrm>
            <a:off x="397165" y="378691"/>
            <a:ext cx="107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광고</a:t>
            </a:r>
            <a:endParaRPr lang="en-US" altLang="ko-KR" sz="4000" dirty="0">
              <a:latin typeface="KoPubWorldDotum Bold" panose="00000800000000000000" pitchFamily="2" charset="-127"/>
              <a:ea typeface="KoPubWorldDotum Bold" panose="00000800000000000000" pitchFamily="2" charset="-127"/>
              <a:cs typeface="KoPubWorldDotum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707EA-B754-4D50-9D01-422B0D3F2526}"/>
              </a:ext>
            </a:extLst>
          </p:cNvPr>
          <p:cNvSpPr txBox="1"/>
          <p:nvPr/>
        </p:nvSpPr>
        <p:spPr>
          <a:xfrm>
            <a:off x="397165" y="1505221"/>
            <a:ext cx="1075807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2023</a:t>
            </a:r>
            <a:r>
              <a:rPr lang="ko-KR" altLang="en-US" sz="3200" dirty="0">
                <a:latin typeface="+mn-ea"/>
              </a:rPr>
              <a:t>년도 </a:t>
            </a:r>
            <a:r>
              <a:rPr lang="ko-KR" altLang="en-US" sz="3200" dirty="0" err="1">
                <a:latin typeface="+mn-ea"/>
              </a:rPr>
              <a:t>한국정보올림피아드</a:t>
            </a:r>
            <a:r>
              <a:rPr lang="ko-KR" altLang="en-US" sz="3200" dirty="0">
                <a:latin typeface="+mn-ea"/>
              </a:rPr>
              <a:t> 신청 마감까지 </a:t>
            </a:r>
            <a:r>
              <a:rPr lang="en-US" altLang="ko-KR" sz="3200" dirty="0">
                <a:latin typeface="+mn-ea"/>
              </a:rPr>
              <a:t>1</a:t>
            </a:r>
            <a:r>
              <a:rPr lang="ko-KR" altLang="en-US" sz="3200" dirty="0">
                <a:latin typeface="+mn-ea"/>
              </a:rPr>
              <a:t>주일 남았습니다</a:t>
            </a:r>
            <a:r>
              <a:rPr lang="en-US" altLang="ko-KR" sz="3200" dirty="0">
                <a:latin typeface="+mn-ea"/>
              </a:rPr>
              <a:t>!!</a:t>
            </a:r>
          </a:p>
          <a:p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+mn-ea"/>
              </a:rPr>
              <a:t>많은 신청 부탁드립니다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2400" strike="sngStrike" dirty="0">
                <a:solidFill>
                  <a:srgbClr val="7030A0"/>
                </a:solidFill>
                <a:latin typeface="+mn-ea"/>
              </a:rPr>
              <a:t>2023</a:t>
            </a:r>
            <a:r>
              <a:rPr lang="ko-KR" altLang="en-US" sz="2400" strike="sngStrike" dirty="0">
                <a:solidFill>
                  <a:srgbClr val="7030A0"/>
                </a:solidFill>
                <a:latin typeface="+mn-ea"/>
              </a:rPr>
              <a:t>년 </a:t>
            </a:r>
            <a:r>
              <a:rPr lang="en-US" altLang="ko-KR" sz="2400" strike="sngStrike" dirty="0">
                <a:solidFill>
                  <a:srgbClr val="7030A0"/>
                </a:solidFill>
                <a:latin typeface="+mn-ea"/>
              </a:rPr>
              <a:t>4</a:t>
            </a:r>
            <a:r>
              <a:rPr lang="ko-KR" altLang="en-US" sz="2400" strike="sngStrike" dirty="0">
                <a:solidFill>
                  <a:srgbClr val="7030A0"/>
                </a:solidFill>
                <a:latin typeface="+mn-ea"/>
              </a:rPr>
              <a:t>월 </a:t>
            </a:r>
            <a:r>
              <a:rPr lang="en-US" altLang="ko-KR" sz="2400" strike="sngStrike" dirty="0">
                <a:solidFill>
                  <a:srgbClr val="7030A0"/>
                </a:solidFill>
                <a:latin typeface="+mn-ea"/>
              </a:rPr>
              <a:t>30</a:t>
            </a:r>
            <a:r>
              <a:rPr lang="ko-KR" altLang="en-US" sz="2400" strike="sngStrike" dirty="0">
                <a:solidFill>
                  <a:srgbClr val="7030A0"/>
                </a:solidFill>
                <a:latin typeface="+mn-ea"/>
              </a:rPr>
              <a:t>일 오후 </a:t>
            </a:r>
            <a:r>
              <a:rPr lang="en-US" altLang="ko-KR" sz="2400" strike="sngStrike" dirty="0">
                <a:solidFill>
                  <a:srgbClr val="7030A0"/>
                </a:solidFill>
                <a:latin typeface="+mn-ea"/>
              </a:rPr>
              <a:t>12:31</a:t>
            </a:r>
            <a:r>
              <a:rPr lang="ko-KR" altLang="en-US" sz="2400" strike="sngStrike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2400" strike="sngStrike" dirty="0" err="1">
                <a:solidFill>
                  <a:srgbClr val="7030A0"/>
                </a:solidFill>
                <a:latin typeface="+mn-ea"/>
              </a:rPr>
              <a:t>구데기컵</a:t>
            </a:r>
            <a:r>
              <a:rPr lang="ko-KR" altLang="en-US" sz="2400" strike="sngStrike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2400" strike="sngStrike" dirty="0" err="1">
                <a:solidFill>
                  <a:srgbClr val="7030A0"/>
                </a:solidFill>
                <a:latin typeface="+mn-ea"/>
              </a:rPr>
              <a:t>많관부</a:t>
            </a:r>
            <a:endParaRPr lang="en-US" altLang="ko-KR" sz="2400" strike="sngStrike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1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D8B848-F921-45B8-9A3C-B79892ED13C6}"/>
              </a:ext>
            </a:extLst>
          </p:cNvPr>
          <p:cNvCxnSpPr>
            <a:cxnSpLocks/>
          </p:cNvCxnSpPr>
          <p:nvPr/>
        </p:nvCxnSpPr>
        <p:spPr>
          <a:xfrm>
            <a:off x="2213129" y="2356557"/>
            <a:ext cx="6622991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362797-6A10-40EB-B841-BCD10E83E039}"/>
              </a:ext>
            </a:extLst>
          </p:cNvPr>
          <p:cNvCxnSpPr>
            <a:cxnSpLocks/>
          </p:cNvCxnSpPr>
          <p:nvPr/>
        </p:nvCxnSpPr>
        <p:spPr>
          <a:xfrm>
            <a:off x="2213129" y="2467706"/>
            <a:ext cx="6622991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0F71CD-8FF5-4D26-BA3C-630A32D2A76C}"/>
              </a:ext>
            </a:extLst>
          </p:cNvPr>
          <p:cNvSpPr txBox="1"/>
          <p:nvPr/>
        </p:nvSpPr>
        <p:spPr>
          <a:xfrm>
            <a:off x="4125721" y="182195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6BA15-E910-44E8-960D-7B9BA372390F}"/>
              </a:ext>
            </a:extLst>
          </p:cNvPr>
          <p:cNvSpPr txBox="1"/>
          <p:nvPr/>
        </p:nvSpPr>
        <p:spPr>
          <a:xfrm>
            <a:off x="7368287" y="182086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난이도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BC8F0A9-DF6D-4EA6-A417-CB88DC43A101}"/>
              </a:ext>
            </a:extLst>
          </p:cNvPr>
          <p:cNvCxnSpPr>
            <a:cxnSpLocks/>
          </p:cNvCxnSpPr>
          <p:nvPr/>
        </p:nvCxnSpPr>
        <p:spPr>
          <a:xfrm>
            <a:off x="2213129" y="1745705"/>
            <a:ext cx="6622991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CB8321-CEE6-4C63-A1B7-D30EA4C14316}"/>
              </a:ext>
            </a:extLst>
          </p:cNvPr>
          <p:cNvCxnSpPr>
            <a:cxnSpLocks/>
          </p:cNvCxnSpPr>
          <p:nvPr/>
        </p:nvCxnSpPr>
        <p:spPr>
          <a:xfrm>
            <a:off x="8836120" y="1745705"/>
            <a:ext cx="0" cy="2978695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2EDDFF9-6FA3-42E1-9A36-38C5828A56AF}"/>
              </a:ext>
            </a:extLst>
          </p:cNvPr>
          <p:cNvCxnSpPr>
            <a:cxnSpLocks/>
          </p:cNvCxnSpPr>
          <p:nvPr/>
        </p:nvCxnSpPr>
        <p:spPr>
          <a:xfrm>
            <a:off x="6854789" y="1745705"/>
            <a:ext cx="0" cy="2978695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4BBADC-1DFC-4A94-A463-0EF6B8AB5030}"/>
              </a:ext>
            </a:extLst>
          </p:cNvPr>
          <p:cNvSpPr txBox="1"/>
          <p:nvPr/>
        </p:nvSpPr>
        <p:spPr>
          <a:xfrm>
            <a:off x="2548409" y="2686631"/>
            <a:ext cx="441146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50"/>
              </a:lnSpc>
            </a:pPr>
            <a:r>
              <a:rPr lang="en-US" altLang="ko-KR" sz="2800" dirty="0">
                <a:latin typeface="+mj-ea"/>
                <a:ea typeface="+mj-ea"/>
                <a:cs typeface="KoPubWorldDotum Bold" panose="00000800000000000000" pitchFamily="2" charset="-127"/>
              </a:rPr>
              <a:t>A</a:t>
            </a:r>
          </a:p>
          <a:p>
            <a:pPr algn="ctr">
              <a:lnSpc>
                <a:spcPts val="3350"/>
              </a:lnSpc>
            </a:pPr>
            <a:r>
              <a:rPr lang="en-US" altLang="ko-KR" sz="2800" dirty="0">
                <a:latin typeface="+mj-ea"/>
                <a:ea typeface="+mj-ea"/>
                <a:cs typeface="KoPubWorldDotum Bold" panose="00000800000000000000" pitchFamily="2" charset="-127"/>
              </a:rPr>
              <a:t>B</a:t>
            </a:r>
          </a:p>
          <a:p>
            <a:pPr algn="ctr">
              <a:lnSpc>
                <a:spcPts val="3350"/>
              </a:lnSpc>
            </a:pPr>
            <a:r>
              <a:rPr lang="en-US" altLang="ko-KR" sz="2800" dirty="0">
                <a:latin typeface="+mj-ea"/>
                <a:ea typeface="+mj-ea"/>
                <a:cs typeface="KoPubWorldDotum Bold" panose="00000800000000000000" pitchFamily="2" charset="-127"/>
              </a:rPr>
              <a:t>C</a:t>
            </a:r>
          </a:p>
          <a:p>
            <a:pPr algn="ctr">
              <a:lnSpc>
                <a:spcPts val="3350"/>
              </a:lnSpc>
            </a:pPr>
            <a:r>
              <a:rPr lang="en-US" altLang="ko-KR" sz="2800" dirty="0">
                <a:latin typeface="+mj-ea"/>
                <a:ea typeface="+mj-ea"/>
                <a:cs typeface="KoPubWorldDotum Bold" panose="00000800000000000000" pitchFamily="2" charset="-127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6D4AFC-82ED-4E4E-87E7-BC0CBF6EBABA}"/>
              </a:ext>
            </a:extLst>
          </p:cNvPr>
          <p:cNvSpPr txBox="1"/>
          <p:nvPr/>
        </p:nvSpPr>
        <p:spPr>
          <a:xfrm>
            <a:off x="3255544" y="2645991"/>
            <a:ext cx="3130985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US" altLang="ko-KR" sz="24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OX</a:t>
            </a:r>
            <a:r>
              <a:rPr lang="ko-KR" altLang="en-US" sz="24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퀴즈</a:t>
            </a:r>
            <a:endParaRPr lang="en-US" altLang="ko-KR" sz="24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ts val="3350"/>
              </a:lnSpc>
            </a:pPr>
            <a:r>
              <a:rPr lang="ko-KR" altLang="en-US" sz="24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먹을 것인가 먹힐 것인가</a:t>
            </a:r>
            <a:endParaRPr lang="en-US" altLang="ko-KR" sz="24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ts val="3350"/>
              </a:lnSpc>
            </a:pPr>
            <a:r>
              <a:rPr lang="ko-KR" altLang="en-US" sz="24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잃어버린 괄호</a:t>
            </a:r>
            <a:endParaRPr lang="en-US" altLang="ko-KR" sz="24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ts val="3350"/>
              </a:lnSpc>
            </a:pPr>
            <a:r>
              <a:rPr lang="ko-KR" altLang="en-US" sz="24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조삼모사</a:t>
            </a:r>
            <a:endParaRPr lang="en-US" altLang="ko-KR" sz="24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EB43C91-E85A-4435-BBD7-E743BCC17B18}"/>
              </a:ext>
            </a:extLst>
          </p:cNvPr>
          <p:cNvCxnSpPr>
            <a:cxnSpLocks/>
          </p:cNvCxnSpPr>
          <p:nvPr/>
        </p:nvCxnSpPr>
        <p:spPr>
          <a:xfrm>
            <a:off x="2213129" y="4724400"/>
            <a:ext cx="6622991" cy="0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8CA438-1E91-45D1-9FAA-2843F7794B65}"/>
              </a:ext>
            </a:extLst>
          </p:cNvPr>
          <p:cNvSpPr txBox="1"/>
          <p:nvPr/>
        </p:nvSpPr>
        <p:spPr>
          <a:xfrm>
            <a:off x="7075708" y="2636082"/>
            <a:ext cx="1572931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US" altLang="ko-KR" sz="2400" spc="120" dirty="0">
                <a:solidFill>
                  <a:srgbClr val="AD5600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Bronze II</a:t>
            </a:r>
          </a:p>
          <a:p>
            <a:pPr>
              <a:lnSpc>
                <a:spcPts val="3350"/>
              </a:lnSpc>
            </a:pPr>
            <a:r>
              <a:rPr lang="en-US" altLang="ko-KR" sz="24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Si</a:t>
            </a:r>
            <a:r>
              <a:rPr lang="en-US" altLang="ko-KR" sz="2400" spc="20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lv</a:t>
            </a:r>
            <a:r>
              <a:rPr lang="en-US" altLang="ko-KR" sz="24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er III</a:t>
            </a:r>
          </a:p>
          <a:p>
            <a:pPr>
              <a:lnSpc>
                <a:spcPts val="3350"/>
              </a:lnSpc>
            </a:pPr>
            <a:r>
              <a:rPr lang="en-US" altLang="ko-KR" sz="24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Si</a:t>
            </a:r>
            <a:r>
              <a:rPr lang="en-US" altLang="ko-KR" sz="2400" spc="20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lv</a:t>
            </a:r>
            <a:r>
              <a:rPr lang="en-US" altLang="ko-KR" sz="24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er II</a:t>
            </a:r>
          </a:p>
          <a:p>
            <a:pPr>
              <a:lnSpc>
                <a:spcPts val="3350"/>
              </a:lnSpc>
            </a:pPr>
            <a:r>
              <a:rPr lang="en-US" altLang="ko-KR" sz="2400" spc="120" dirty="0">
                <a:solidFill>
                  <a:srgbClr val="EC9A00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Gold III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4C04F4-FED0-4C73-B083-8187647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0704761-4DF8-485B-8019-504A4AF75E26}"/>
              </a:ext>
            </a:extLst>
          </p:cNvPr>
          <p:cNvCxnSpPr>
            <a:cxnSpLocks/>
          </p:cNvCxnSpPr>
          <p:nvPr/>
        </p:nvCxnSpPr>
        <p:spPr>
          <a:xfrm>
            <a:off x="2213129" y="1745704"/>
            <a:ext cx="0" cy="2978695"/>
          </a:xfrm>
          <a:prstGeom prst="line">
            <a:avLst/>
          </a:prstGeom>
          <a:ln w="158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8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1167708" y="1546408"/>
            <a:ext cx="9144000" cy="162098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rgbClr val="013B84"/>
                </a:solidFill>
              </a:rPr>
              <a:t>BOJ</a:t>
            </a:r>
            <a:r>
              <a:rPr lang="ko-KR" altLang="en-US" sz="4000" dirty="0">
                <a:solidFill>
                  <a:srgbClr val="013B84"/>
                </a:solidFill>
              </a:rPr>
              <a:t> </a:t>
            </a:r>
            <a:r>
              <a:rPr lang="en-US" altLang="ko-KR" sz="4000" dirty="0">
                <a:solidFill>
                  <a:srgbClr val="013B84"/>
                </a:solidFill>
              </a:rPr>
              <a:t>8958</a:t>
            </a:r>
          </a:p>
          <a:p>
            <a:r>
              <a:rPr lang="en-US" altLang="ko-KR" dirty="0">
                <a:solidFill>
                  <a:srgbClr val="013B84"/>
                </a:solidFill>
              </a:rPr>
              <a:t>OX</a:t>
            </a:r>
            <a:r>
              <a:rPr lang="ko-KR" altLang="en-US" dirty="0">
                <a:solidFill>
                  <a:srgbClr val="013B84"/>
                </a:solidFill>
              </a:rPr>
              <a:t>퀴즈</a:t>
            </a:r>
            <a:endParaRPr lang="en-US" altLang="ko-KR" dirty="0">
              <a:solidFill>
                <a:srgbClr val="013B8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A265-2CB1-4970-975A-69FA1B56FBAE}"/>
              </a:ext>
            </a:extLst>
          </p:cNvPr>
          <p:cNvSpPr txBox="1"/>
          <p:nvPr/>
        </p:nvSpPr>
        <p:spPr>
          <a:xfrm>
            <a:off x="1167708" y="3167390"/>
            <a:ext cx="471956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Consolas" panose="020B0609020204030204" pitchFamily="49" charset="0"/>
              </a:rPr>
              <a:t>#implementation #string</a:t>
            </a:r>
            <a:endParaRPr lang="en-US" altLang="ko-KR" sz="28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난이도</a:t>
            </a:r>
            <a:r>
              <a:rPr lang="en-US" altLang="ko-KR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 – </a:t>
            </a:r>
            <a:r>
              <a:rPr lang="en-US" altLang="ko-KR" sz="2800" spc="120" dirty="0">
                <a:solidFill>
                  <a:srgbClr val="AD5600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Bronze II</a:t>
            </a:r>
            <a:endParaRPr lang="ko-KR" altLang="en-US" sz="2800" spc="120" dirty="0">
              <a:solidFill>
                <a:srgbClr val="FF0062"/>
              </a:solidFill>
              <a:latin typeface="KoPubWorldDotum Bold" panose="00000800000000000000" pitchFamily="2" charset="-127"/>
              <a:ea typeface="KoPubWorldDotum Bold" panose="00000800000000000000" pitchFamily="2" charset="-127"/>
              <a:cs typeface="KoPubWorldDotum Bold" panose="000008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5999A-26CD-41FC-AAAF-1C0999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1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8958 </a:t>
            </a:r>
            <a:r>
              <a:rPr lang="en-US" altLang="ko-KR" sz="3200" dirty="0">
                <a:solidFill>
                  <a:srgbClr val="013B84"/>
                </a:solidFill>
              </a:rPr>
              <a:t>OX</a:t>
            </a:r>
            <a:r>
              <a:rPr lang="ko-KR" altLang="en-US" sz="3200" dirty="0">
                <a:solidFill>
                  <a:srgbClr val="013B84"/>
                </a:solidFill>
              </a:rPr>
              <a:t>퀴즈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2CE9F-50D9-4D8C-9D9B-A2C791418DEC}"/>
              </a:ext>
            </a:extLst>
          </p:cNvPr>
          <p:cNvSpPr txBox="1"/>
          <p:nvPr/>
        </p:nvSpPr>
        <p:spPr>
          <a:xfrm>
            <a:off x="613526" y="1745673"/>
            <a:ext cx="10804561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O</a:t>
            </a:r>
            <a:r>
              <a:rPr lang="ko-KR" altLang="en-US" sz="2800" dirty="0"/>
              <a:t>가 연속되어 나올 수록 얻는 점수가 증가합니다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이번 문제에서 얻은 점수를 </a:t>
            </a:r>
            <a:r>
              <a:rPr lang="en-US" altLang="ko-KR" sz="2800" dirty="0"/>
              <a:t>p</a:t>
            </a:r>
            <a:r>
              <a:rPr lang="ko-KR" altLang="en-US" sz="2800" dirty="0"/>
              <a:t>라고 하면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en-US" altLang="ko-KR" sz="2800" dirty="0"/>
              <a:t>O</a:t>
            </a:r>
            <a:r>
              <a:rPr lang="ko-KR" altLang="en-US" sz="2800" dirty="0"/>
              <a:t>가 나왔을 때 </a:t>
            </a:r>
            <a:r>
              <a:rPr lang="en-US" altLang="ko-KR" sz="2800" dirty="0"/>
              <a:t>p</a:t>
            </a:r>
            <a:r>
              <a:rPr lang="ko-KR" altLang="en-US" sz="2800" dirty="0"/>
              <a:t>는 이전보다 </a:t>
            </a:r>
            <a:r>
              <a:rPr lang="en-US" altLang="ko-KR" sz="2800" dirty="0"/>
              <a:t>1 </a:t>
            </a:r>
            <a:r>
              <a:rPr lang="ko-KR" altLang="en-US" sz="2800" dirty="0"/>
              <a:t>증가하고 </a:t>
            </a:r>
            <a:r>
              <a:rPr lang="en-US" altLang="ko-KR" sz="2800" dirty="0"/>
              <a:t>X</a:t>
            </a:r>
            <a:r>
              <a:rPr lang="ko-KR" altLang="en-US" sz="2800" dirty="0"/>
              <a:t>가 나왔을 때 </a:t>
            </a:r>
            <a:r>
              <a:rPr lang="en-US" altLang="ko-KR" sz="2800" dirty="0"/>
              <a:t>p</a:t>
            </a:r>
            <a:r>
              <a:rPr lang="ko-KR" altLang="en-US" sz="2800" dirty="0"/>
              <a:t>는 </a:t>
            </a:r>
            <a:r>
              <a:rPr lang="en-US" altLang="ko-KR" sz="2800" dirty="0"/>
              <a:t>0</a:t>
            </a:r>
            <a:r>
              <a:rPr lang="ko-KR" altLang="en-US" sz="2800" dirty="0"/>
              <a:t>이 됩니다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이를 바탕으로 문자열의 첫 글자부터 훑으면서 </a:t>
            </a:r>
            <a:r>
              <a:rPr lang="en-US" altLang="ko-KR" sz="2800" dirty="0"/>
              <a:t>p</a:t>
            </a:r>
            <a:r>
              <a:rPr lang="ko-KR" altLang="en-US" sz="2800" dirty="0"/>
              <a:t>를 갱신하고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dirty="0"/>
              <a:t>그 합을 구하면 정답을 구할 수 있습니다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이때 시간 복잡도는 테스트 케이스 당 </a:t>
            </a:r>
            <a:r>
              <a:rPr lang="en-US" altLang="ko-KR" sz="2800" dirty="0"/>
              <a:t>O(N)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1167708" y="1546408"/>
            <a:ext cx="9144000" cy="162098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rgbClr val="013B84"/>
                </a:solidFill>
              </a:rPr>
              <a:t>BOJ</a:t>
            </a:r>
            <a:r>
              <a:rPr lang="ko-KR" altLang="en-US" sz="4000" dirty="0">
                <a:solidFill>
                  <a:srgbClr val="013B84"/>
                </a:solidFill>
              </a:rPr>
              <a:t> </a:t>
            </a:r>
            <a:r>
              <a:rPr lang="en-US" altLang="ko-KR" sz="4000" dirty="0">
                <a:solidFill>
                  <a:srgbClr val="013B84"/>
                </a:solidFill>
              </a:rPr>
              <a:t>7795</a:t>
            </a:r>
          </a:p>
          <a:p>
            <a:r>
              <a:rPr lang="ko-KR" altLang="en-US" dirty="0">
                <a:solidFill>
                  <a:srgbClr val="013B84"/>
                </a:solidFill>
              </a:rPr>
              <a:t>먹을 것인가 먹힐 것인가</a:t>
            </a:r>
            <a:endParaRPr lang="en-US" altLang="ko-KR" dirty="0">
              <a:solidFill>
                <a:srgbClr val="013B8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A265-2CB1-4970-975A-69FA1B56FBAE}"/>
              </a:ext>
            </a:extLst>
          </p:cNvPr>
          <p:cNvSpPr txBox="1"/>
          <p:nvPr/>
        </p:nvSpPr>
        <p:spPr>
          <a:xfrm>
            <a:off x="1167708" y="3167390"/>
            <a:ext cx="2952796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Consolas" panose="020B0609020204030204" pitchFamily="49" charset="0"/>
              </a:rPr>
              <a:t>#sorting</a:t>
            </a:r>
            <a:endParaRPr lang="en-US" altLang="ko-KR" sz="2800" dirty="0">
              <a:latin typeface="KoPubWorldDotum Medium" panose="00000600000000000000" pitchFamily="2" charset="-127"/>
              <a:ea typeface="KoPubWorldDotum Medium" panose="00000600000000000000" pitchFamily="2" charset="-127"/>
              <a:cs typeface="KoPubWorldDotum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난이도</a:t>
            </a:r>
            <a:r>
              <a:rPr lang="en-US" altLang="ko-KR" sz="2800" dirty="0">
                <a:latin typeface="KoPubWorldDotum Medium" panose="00000600000000000000" pitchFamily="2" charset="-127"/>
                <a:ea typeface="KoPubWorldDotum Medium" panose="00000600000000000000" pitchFamily="2" charset="-127"/>
                <a:cs typeface="KoPubWorldDotum Medium" panose="00000600000000000000" pitchFamily="2" charset="-127"/>
              </a:rPr>
              <a:t> – </a:t>
            </a:r>
            <a:r>
              <a:rPr lang="en-US" altLang="ko-KR" sz="28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Si</a:t>
            </a:r>
            <a:r>
              <a:rPr lang="en-US" altLang="ko-KR" sz="2800" spc="20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lv</a:t>
            </a:r>
            <a:r>
              <a:rPr lang="en-US" altLang="ko-KR" sz="2800" spc="120" dirty="0">
                <a:solidFill>
                  <a:srgbClr val="435F7A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rPr>
              <a:t>er III</a:t>
            </a:r>
            <a:endParaRPr lang="ko-KR" altLang="en-US" sz="2800" spc="120" dirty="0">
              <a:solidFill>
                <a:srgbClr val="FF0062"/>
              </a:solidFill>
              <a:latin typeface="KoPubWorldDotum Bold" panose="00000800000000000000" pitchFamily="2" charset="-127"/>
              <a:ea typeface="KoPubWorldDotum Bold" panose="00000800000000000000" pitchFamily="2" charset="-127"/>
              <a:cs typeface="KoPubWorldDotum Bold" panose="000008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5999A-26CD-41FC-AAAF-1C09997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7795 </a:t>
            </a:r>
            <a:r>
              <a:rPr lang="ko-KR" altLang="en-US" sz="3200" dirty="0">
                <a:solidFill>
                  <a:srgbClr val="013B84"/>
                </a:solidFill>
              </a:rPr>
              <a:t>먹을 것인가 먹힐 것인가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74AC3-B125-414F-8DD9-2D6621315936}"/>
              </a:ext>
            </a:extLst>
          </p:cNvPr>
          <p:cNvSpPr txBox="1"/>
          <p:nvPr/>
        </p:nvSpPr>
        <p:spPr>
          <a:xfrm>
            <a:off x="613526" y="1745673"/>
            <a:ext cx="10875093" cy="3916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N, M</a:t>
            </a:r>
            <a:r>
              <a:rPr lang="ko-KR" altLang="en-US" sz="2800" dirty="0"/>
              <a:t>의 크기가 각각 최대 </a:t>
            </a:r>
            <a:r>
              <a:rPr lang="en-US" altLang="ko-KR" sz="2800" dirty="0"/>
              <a:t>20000</a:t>
            </a:r>
            <a:r>
              <a:rPr lang="ko-KR" altLang="en-US" sz="2800" dirty="0"/>
              <a:t>이므로 가능한 쌍은 최대 </a:t>
            </a:r>
            <a:r>
              <a:rPr lang="en-US" altLang="ko-KR" sz="2800" dirty="0"/>
              <a:t>4</a:t>
            </a:r>
            <a:r>
              <a:rPr lang="ko-KR" altLang="en-US" sz="2800" dirty="0"/>
              <a:t>억 개입니다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단순 이중 </a:t>
            </a:r>
            <a:r>
              <a:rPr lang="en-US" altLang="ko-KR" sz="2800" dirty="0"/>
              <a:t>for</a:t>
            </a:r>
            <a:r>
              <a:rPr lang="ko-KR" altLang="en-US" sz="2800" dirty="0"/>
              <a:t>문으로 구현하기에는 시간이 너무 오래 걸립니다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보다 빠르게 가능한 모든 경우를 탐색하는 방법이 있을까요</a:t>
            </a:r>
            <a:r>
              <a:rPr lang="en-US" altLang="ko-KR" sz="2800" dirty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세 수 </a:t>
            </a:r>
            <a:r>
              <a:rPr lang="en-US" altLang="ko-KR" sz="2800" dirty="0"/>
              <a:t>a, b, c</a:t>
            </a:r>
            <a:r>
              <a:rPr lang="ko-KR" altLang="en-US" sz="2800" dirty="0"/>
              <a:t>에 대해 </a:t>
            </a:r>
            <a:r>
              <a:rPr lang="en-US" altLang="ko-KR" sz="2800" dirty="0"/>
              <a:t>a</a:t>
            </a:r>
            <a:r>
              <a:rPr lang="ko-KR" altLang="en-US" sz="2800" dirty="0"/>
              <a:t>가 </a:t>
            </a:r>
            <a:r>
              <a:rPr lang="en-US" altLang="ko-KR" sz="2800" dirty="0"/>
              <a:t>b</a:t>
            </a:r>
            <a:r>
              <a:rPr lang="ko-KR" altLang="en-US" sz="2800" dirty="0"/>
              <a:t>보다 크고 </a:t>
            </a:r>
            <a:r>
              <a:rPr lang="en-US" altLang="ko-KR" sz="2800" dirty="0"/>
              <a:t>c</a:t>
            </a:r>
            <a:r>
              <a:rPr lang="ko-KR" altLang="en-US" sz="2800" dirty="0"/>
              <a:t>가 </a:t>
            </a:r>
            <a:r>
              <a:rPr lang="en-US" altLang="ko-KR" sz="2800" dirty="0"/>
              <a:t>a</a:t>
            </a:r>
            <a:r>
              <a:rPr lang="ko-KR" altLang="en-US" sz="2800" dirty="0"/>
              <a:t>보다 크다면</a:t>
            </a:r>
            <a:br>
              <a:rPr lang="en-US" altLang="ko-KR" sz="2800" dirty="0"/>
            </a:br>
            <a:r>
              <a:rPr lang="en-US" altLang="ko-KR" sz="2800" dirty="0"/>
              <a:t>c</a:t>
            </a:r>
            <a:r>
              <a:rPr lang="ko-KR" altLang="en-US" sz="2800" dirty="0"/>
              <a:t>도 </a:t>
            </a:r>
            <a:r>
              <a:rPr lang="en-US" altLang="ko-KR" sz="2800" dirty="0"/>
              <a:t>b</a:t>
            </a:r>
            <a:r>
              <a:rPr lang="ko-KR" altLang="en-US" sz="2800" dirty="0"/>
              <a:t>보다 큽니다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9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7795 </a:t>
            </a:r>
            <a:r>
              <a:rPr lang="ko-KR" altLang="en-US" sz="3200" dirty="0">
                <a:solidFill>
                  <a:srgbClr val="013B84"/>
                </a:solidFill>
              </a:rPr>
              <a:t>먹을 것인가 먹힐 것인가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74AC3-B125-414F-8DD9-2D6621315936}"/>
              </a:ext>
            </a:extLst>
          </p:cNvPr>
          <p:cNvSpPr txBox="1"/>
          <p:nvPr/>
        </p:nvSpPr>
        <p:spPr>
          <a:xfrm>
            <a:off x="613526" y="1745673"/>
            <a:ext cx="11024172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가 각각 크기 순으로 정렬되어 있다고 합시다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ko-KR" altLang="en-US" sz="2800" dirty="0"/>
              <a:t>그러면 </a:t>
            </a:r>
            <a:r>
              <a:rPr lang="en-US" altLang="ko-KR" sz="2800" dirty="0"/>
              <a:t>A</a:t>
            </a:r>
            <a:r>
              <a:rPr lang="ko-KR" altLang="en-US" sz="2800" dirty="0"/>
              <a:t>를 크기 순서대로 </a:t>
            </a:r>
            <a:r>
              <a:rPr lang="en-US" altLang="ko-KR" sz="2800" dirty="0"/>
              <a:t>B</a:t>
            </a:r>
            <a:r>
              <a:rPr lang="ko-KR" altLang="en-US" sz="2800" dirty="0"/>
              <a:t>와 비교할 때</a:t>
            </a:r>
            <a:r>
              <a:rPr lang="en-US" altLang="ko-KR" sz="2800" dirty="0"/>
              <a:t>, A</a:t>
            </a:r>
            <a:r>
              <a:rPr lang="ko-KR" altLang="en-US" sz="2800" dirty="0"/>
              <a:t>에 속하는 생명체가</a:t>
            </a:r>
            <a:br>
              <a:rPr lang="en-US" altLang="ko-KR" sz="2800" dirty="0"/>
            </a:br>
            <a:r>
              <a:rPr lang="en-US" altLang="ko-KR" sz="2800" dirty="0"/>
              <a:t>B</a:t>
            </a:r>
            <a:r>
              <a:rPr lang="ko-KR" altLang="en-US" sz="2800" dirty="0"/>
              <a:t>에 속하는 생명체보다 크다면 그 뒤에 비교할 </a:t>
            </a:r>
            <a:r>
              <a:rPr lang="en-US" altLang="ko-KR" sz="2800" dirty="0"/>
              <a:t>A</a:t>
            </a:r>
            <a:r>
              <a:rPr lang="ko-KR" altLang="en-US" sz="2800" dirty="0"/>
              <a:t>의 생명체들은</a:t>
            </a:r>
            <a:br>
              <a:rPr lang="en-US" altLang="ko-KR" sz="2800" dirty="0"/>
            </a:br>
            <a:r>
              <a:rPr lang="ko-KR" altLang="en-US" sz="2800" dirty="0"/>
              <a:t>모두</a:t>
            </a:r>
            <a:r>
              <a:rPr lang="en-US" altLang="ko-KR" sz="2800" dirty="0"/>
              <a:t> </a:t>
            </a:r>
            <a:r>
              <a:rPr lang="ko-KR" altLang="en-US" sz="2800" dirty="0"/>
              <a:t>해당 </a:t>
            </a:r>
            <a:r>
              <a:rPr lang="en-US" altLang="ko-KR" sz="2800" dirty="0"/>
              <a:t>B</a:t>
            </a:r>
            <a:r>
              <a:rPr lang="ko-KR" altLang="en-US" sz="2800" dirty="0"/>
              <a:t>의 생명체보다 크기가 큽니다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마찬가지로 </a:t>
            </a:r>
            <a:r>
              <a:rPr lang="en-US" altLang="ko-KR" sz="2800" dirty="0"/>
              <a:t>B</a:t>
            </a:r>
            <a:r>
              <a:rPr lang="ko-KR" altLang="en-US" sz="2800" dirty="0"/>
              <a:t>에 속하는 생명체가</a:t>
            </a:r>
            <a:r>
              <a:rPr lang="en-US" altLang="ko-KR" sz="2800" dirty="0"/>
              <a:t> A</a:t>
            </a:r>
            <a:r>
              <a:rPr lang="ko-KR" altLang="en-US" sz="2800" dirty="0"/>
              <a:t>에 속하는 생명체보다 크다면</a:t>
            </a:r>
            <a:br>
              <a:rPr lang="en-US" altLang="ko-KR" sz="2800" dirty="0"/>
            </a:br>
            <a:r>
              <a:rPr lang="ko-KR" altLang="en-US" sz="2800" dirty="0"/>
              <a:t>그 뒤에 비교할 </a:t>
            </a:r>
            <a:r>
              <a:rPr lang="en-US" altLang="ko-KR" sz="2800" dirty="0"/>
              <a:t>B</a:t>
            </a:r>
            <a:r>
              <a:rPr lang="ko-KR" altLang="en-US" sz="2800" dirty="0"/>
              <a:t>의 생명체들은</a:t>
            </a:r>
            <a:r>
              <a:rPr lang="en-US" altLang="ko-KR" sz="2800" dirty="0"/>
              <a:t> </a:t>
            </a:r>
            <a:r>
              <a:rPr lang="ko-KR" altLang="en-US" sz="2800" dirty="0"/>
              <a:t>모두</a:t>
            </a:r>
            <a:r>
              <a:rPr lang="en-US" altLang="ko-KR" sz="2800" dirty="0"/>
              <a:t> </a:t>
            </a:r>
            <a:r>
              <a:rPr lang="ko-KR" altLang="en-US" sz="2800" dirty="0"/>
              <a:t>해당 </a:t>
            </a:r>
            <a:r>
              <a:rPr lang="en-US" altLang="ko-KR" sz="2800" dirty="0"/>
              <a:t>A</a:t>
            </a:r>
            <a:r>
              <a:rPr lang="ko-KR" altLang="en-US" sz="2800" dirty="0"/>
              <a:t>의 생명체보다 크기가 큽니다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9053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00FB5E7-61A2-4AA3-82E7-FE6593D9BE17}"/>
              </a:ext>
            </a:extLst>
          </p:cNvPr>
          <p:cNvSpPr txBox="1">
            <a:spLocks/>
          </p:cNvSpPr>
          <p:nvPr/>
        </p:nvSpPr>
        <p:spPr>
          <a:xfrm>
            <a:off x="613526" y="378844"/>
            <a:ext cx="9144000" cy="64654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en-US" altLang="ko-KR" sz="2400" dirty="0">
                <a:solidFill>
                  <a:srgbClr val="013B84"/>
                </a:solidFill>
              </a:rPr>
              <a:t>BOJ</a:t>
            </a:r>
            <a:r>
              <a:rPr lang="ko-KR" altLang="en-US" sz="2400" dirty="0">
                <a:solidFill>
                  <a:srgbClr val="013B84"/>
                </a:solidFill>
              </a:rPr>
              <a:t> </a:t>
            </a:r>
            <a:r>
              <a:rPr lang="en-US" altLang="ko-KR" sz="2400" dirty="0">
                <a:solidFill>
                  <a:srgbClr val="013B84"/>
                </a:solidFill>
              </a:rPr>
              <a:t>7795 </a:t>
            </a:r>
            <a:r>
              <a:rPr lang="ko-KR" altLang="en-US" sz="3200" dirty="0">
                <a:solidFill>
                  <a:srgbClr val="013B84"/>
                </a:solidFill>
              </a:rPr>
              <a:t>먹을 것인가 먹힐 것인가</a:t>
            </a:r>
            <a:endParaRPr lang="en-US" altLang="ko-KR" sz="3200" dirty="0">
              <a:solidFill>
                <a:srgbClr val="013B84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2E058-E180-4F55-A07E-E10FE7F1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DF86-444B-469A-8BA9-DB10C3DB973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74AC3-B125-414F-8DD9-2D6621315936}"/>
              </a:ext>
            </a:extLst>
          </p:cNvPr>
          <p:cNvSpPr txBox="1"/>
          <p:nvPr/>
        </p:nvSpPr>
        <p:spPr>
          <a:xfrm>
            <a:off x="613526" y="1745673"/>
            <a:ext cx="10753265" cy="3270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따라서 비교했을 때 더 작은 쪽만 다음 생명체로 변경해 비교를 해주면서</a:t>
            </a:r>
            <a:br>
              <a:rPr lang="en-US" altLang="ko-KR" sz="2800" dirty="0"/>
            </a:br>
            <a:r>
              <a:rPr lang="en-US" altLang="ko-KR" sz="2800" dirty="0"/>
              <a:t>A</a:t>
            </a:r>
            <a:r>
              <a:rPr lang="ko-KR" altLang="en-US" sz="2800" dirty="0"/>
              <a:t>의 생명체가 </a:t>
            </a:r>
            <a:r>
              <a:rPr lang="en-US" altLang="ko-KR" sz="2800" dirty="0"/>
              <a:t>B</a:t>
            </a:r>
            <a:r>
              <a:rPr lang="ko-KR" altLang="en-US" sz="2800" dirty="0"/>
              <a:t>의 생명체보다 작거나 같은 경우가 되었을 때마다</a:t>
            </a:r>
            <a:br>
              <a:rPr lang="en-US" altLang="ko-KR" sz="2800" dirty="0"/>
            </a:br>
            <a:r>
              <a:rPr lang="ko-KR" altLang="en-US" sz="2800" dirty="0"/>
              <a:t>현재까지 비교해주었던 </a:t>
            </a:r>
            <a:r>
              <a:rPr lang="en-US" altLang="ko-KR" sz="2800" dirty="0"/>
              <a:t>B</a:t>
            </a:r>
            <a:r>
              <a:rPr lang="ko-KR" altLang="en-US" sz="2800" dirty="0"/>
              <a:t>의 생명체의 수의 합을 구하면</a:t>
            </a:r>
            <a:br>
              <a:rPr lang="en-US" altLang="ko-KR" sz="2800" dirty="0"/>
            </a:br>
            <a:r>
              <a:rPr lang="en-US" altLang="ko-KR" sz="2800" dirty="0"/>
              <a:t>A</a:t>
            </a:r>
            <a:r>
              <a:rPr lang="ko-KR" altLang="en-US" sz="2800" dirty="0"/>
              <a:t>의 크기가 </a:t>
            </a:r>
            <a:r>
              <a:rPr lang="en-US" altLang="ko-KR" sz="2800" dirty="0"/>
              <a:t>B</a:t>
            </a:r>
            <a:r>
              <a:rPr lang="ko-KR" altLang="en-US" sz="2800" dirty="0"/>
              <a:t>보다 큰 쌍의 개수를 구할 수 있습니다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이 상황에서 시간 복잡도는 테스트 케이스 당 </a:t>
            </a:r>
            <a:r>
              <a:rPr lang="en-US" altLang="ko-KR" sz="2800" dirty="0"/>
              <a:t>O(N+M)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15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WorldDotum Bold"/>
        <a:ea typeface="KoPubWorldDotum Bold"/>
        <a:cs typeface=""/>
      </a:majorFont>
      <a:minorFont>
        <a:latin typeface="KoPubWorldDotum Medium"/>
        <a:ea typeface="KoPubWorldDotum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844</Words>
  <Application>Microsoft Office PowerPoint</Application>
  <PresentationFormat>와이드스크린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KoPubWorldDotum Bold</vt:lpstr>
      <vt:lpstr>맑은 고딕</vt:lpstr>
      <vt:lpstr>KoPubWorldDotum Medium</vt:lpstr>
      <vt:lpstr>Consolas</vt:lpstr>
      <vt:lpstr>Office 테마</vt:lpstr>
      <vt:lpstr>BP 4/25 연습문제 해설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SIU</dc:creator>
  <cp:lastModifiedBy>SIU</cp:lastModifiedBy>
  <cp:revision>39</cp:revision>
  <dcterms:created xsi:type="dcterms:W3CDTF">2023-04-10T05:36:08Z</dcterms:created>
  <dcterms:modified xsi:type="dcterms:W3CDTF">2023-04-25T10:27:24Z</dcterms:modified>
</cp:coreProperties>
</file>