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7" r:id="rId2"/>
    <p:sldId id="258" r:id="rId3"/>
  </p:sldIdLst>
  <p:sldSz cx="13971588" cy="10799763"/>
  <p:notesSz cx="6858000" cy="9144000"/>
  <p:defaultTextStyle>
    <a:defPPr>
      <a:defRPr lang="en-US"/>
    </a:defPPr>
    <a:lvl1pPr marL="0" algn="l" defTabSz="1188994" rtl="0" eaLnBrk="1" latinLnBrk="0" hangingPunct="1">
      <a:defRPr sz="2341" kern="1200">
        <a:solidFill>
          <a:schemeClr val="tx1"/>
        </a:solidFill>
        <a:latin typeface="+mn-lt"/>
        <a:ea typeface="+mn-ea"/>
        <a:cs typeface="+mn-cs"/>
      </a:defRPr>
    </a:lvl1pPr>
    <a:lvl2pPr marL="594497" algn="l" defTabSz="1188994" rtl="0" eaLnBrk="1" latinLnBrk="0" hangingPunct="1">
      <a:defRPr sz="2341" kern="1200">
        <a:solidFill>
          <a:schemeClr val="tx1"/>
        </a:solidFill>
        <a:latin typeface="+mn-lt"/>
        <a:ea typeface="+mn-ea"/>
        <a:cs typeface="+mn-cs"/>
      </a:defRPr>
    </a:lvl2pPr>
    <a:lvl3pPr marL="1188994" algn="l" defTabSz="1188994" rtl="0" eaLnBrk="1" latinLnBrk="0" hangingPunct="1">
      <a:defRPr sz="2341" kern="1200">
        <a:solidFill>
          <a:schemeClr val="tx1"/>
        </a:solidFill>
        <a:latin typeface="+mn-lt"/>
        <a:ea typeface="+mn-ea"/>
        <a:cs typeface="+mn-cs"/>
      </a:defRPr>
    </a:lvl3pPr>
    <a:lvl4pPr marL="1783491" algn="l" defTabSz="1188994" rtl="0" eaLnBrk="1" latinLnBrk="0" hangingPunct="1">
      <a:defRPr sz="2341" kern="1200">
        <a:solidFill>
          <a:schemeClr val="tx1"/>
        </a:solidFill>
        <a:latin typeface="+mn-lt"/>
        <a:ea typeface="+mn-ea"/>
        <a:cs typeface="+mn-cs"/>
      </a:defRPr>
    </a:lvl4pPr>
    <a:lvl5pPr marL="2377989" algn="l" defTabSz="1188994" rtl="0" eaLnBrk="1" latinLnBrk="0" hangingPunct="1">
      <a:defRPr sz="2341" kern="1200">
        <a:solidFill>
          <a:schemeClr val="tx1"/>
        </a:solidFill>
        <a:latin typeface="+mn-lt"/>
        <a:ea typeface="+mn-ea"/>
        <a:cs typeface="+mn-cs"/>
      </a:defRPr>
    </a:lvl5pPr>
    <a:lvl6pPr marL="2972486" algn="l" defTabSz="1188994" rtl="0" eaLnBrk="1" latinLnBrk="0" hangingPunct="1">
      <a:defRPr sz="2341" kern="1200">
        <a:solidFill>
          <a:schemeClr val="tx1"/>
        </a:solidFill>
        <a:latin typeface="+mn-lt"/>
        <a:ea typeface="+mn-ea"/>
        <a:cs typeface="+mn-cs"/>
      </a:defRPr>
    </a:lvl6pPr>
    <a:lvl7pPr marL="3566983" algn="l" defTabSz="1188994" rtl="0" eaLnBrk="1" latinLnBrk="0" hangingPunct="1">
      <a:defRPr sz="2341" kern="1200">
        <a:solidFill>
          <a:schemeClr val="tx1"/>
        </a:solidFill>
        <a:latin typeface="+mn-lt"/>
        <a:ea typeface="+mn-ea"/>
        <a:cs typeface="+mn-cs"/>
      </a:defRPr>
    </a:lvl7pPr>
    <a:lvl8pPr marL="4161480" algn="l" defTabSz="1188994" rtl="0" eaLnBrk="1" latinLnBrk="0" hangingPunct="1">
      <a:defRPr sz="2341" kern="1200">
        <a:solidFill>
          <a:schemeClr val="tx1"/>
        </a:solidFill>
        <a:latin typeface="+mn-lt"/>
        <a:ea typeface="+mn-ea"/>
        <a:cs typeface="+mn-cs"/>
      </a:defRPr>
    </a:lvl8pPr>
    <a:lvl9pPr marL="4755977" algn="l" defTabSz="1188994" rtl="0" eaLnBrk="1" latinLnBrk="0" hangingPunct="1">
      <a:defRPr sz="23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1">
          <p15:clr>
            <a:srgbClr val="A4A3A4"/>
          </p15:clr>
        </p15:guide>
        <p15:guide id="2" pos="4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891"/>
    <a:srgbClr val="4C7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7" autoAdjust="0"/>
    <p:restoredTop sz="94660"/>
  </p:normalViewPr>
  <p:slideViewPr>
    <p:cSldViewPr snapToGrid="0">
      <p:cViewPr>
        <p:scale>
          <a:sx n="155" d="100"/>
          <a:sy n="155" d="100"/>
        </p:scale>
        <p:origin x="-2448" y="-488"/>
      </p:cViewPr>
      <p:guideLst>
        <p:guide orient="horz" pos="3401"/>
        <p:guide pos="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47869" y="1767462"/>
            <a:ext cx="11875850" cy="3759917"/>
          </a:xfrm>
        </p:spPr>
        <p:txBody>
          <a:bodyPr anchor="b"/>
          <a:lstStyle>
            <a:lvl1pPr algn="ctr">
              <a:defRPr sz="9168"/>
            </a:lvl1pPr>
          </a:lstStyle>
          <a:p>
            <a:r>
              <a:rPr lang="en-US"/>
              <a:t>Click to edit Master title style</a:t>
            </a:r>
            <a:endParaRPr lang="en-US" dirty="0"/>
          </a:p>
        </p:txBody>
      </p:sp>
      <p:sp>
        <p:nvSpPr>
          <p:cNvPr id="3" name="Subtitle 2"/>
          <p:cNvSpPr>
            <a:spLocks noGrp="1"/>
          </p:cNvSpPr>
          <p:nvPr>
            <p:ph type="subTitle" idx="1"/>
          </p:nvPr>
        </p:nvSpPr>
        <p:spPr>
          <a:xfrm>
            <a:off x="1746449" y="5672376"/>
            <a:ext cx="10478691" cy="2607442"/>
          </a:xfrm>
        </p:spPr>
        <p:txBody>
          <a:bodyPr/>
          <a:lstStyle>
            <a:lvl1pPr marL="0" indent="0" algn="ctr">
              <a:buNone/>
              <a:defRPr sz="3667"/>
            </a:lvl1pPr>
            <a:lvl2pPr marL="698602" indent="0" algn="ctr">
              <a:buNone/>
              <a:defRPr sz="3056"/>
            </a:lvl2pPr>
            <a:lvl3pPr marL="1397203" indent="0" algn="ctr">
              <a:buNone/>
              <a:defRPr sz="2750"/>
            </a:lvl3pPr>
            <a:lvl4pPr marL="2095805" indent="0" algn="ctr">
              <a:buNone/>
              <a:defRPr sz="2445"/>
            </a:lvl4pPr>
            <a:lvl5pPr marL="2794406" indent="0" algn="ctr">
              <a:buNone/>
              <a:defRPr sz="2445"/>
            </a:lvl5pPr>
            <a:lvl6pPr marL="3493008" indent="0" algn="ctr">
              <a:buNone/>
              <a:defRPr sz="2445"/>
            </a:lvl6pPr>
            <a:lvl7pPr marL="4191610" indent="0" algn="ctr">
              <a:buNone/>
              <a:defRPr sz="2445"/>
            </a:lvl7pPr>
            <a:lvl8pPr marL="4890211" indent="0" algn="ctr">
              <a:buNone/>
              <a:defRPr sz="2445"/>
            </a:lvl8pPr>
            <a:lvl9pPr marL="5588813" indent="0" algn="ctr">
              <a:buNone/>
              <a:defRPr sz="24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78B33-2949-49BE-B3B0-3F16CAF906FE}"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391926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78B33-2949-49BE-B3B0-3F16CAF906FE}"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402320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98418" y="574987"/>
            <a:ext cx="3012624"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60548" y="574987"/>
            <a:ext cx="8863226"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78B33-2949-49BE-B3B0-3F16CAF906FE}"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21032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278B33-2949-49BE-B3B0-3F16CAF906FE}"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369304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3270" y="2692444"/>
            <a:ext cx="12050495" cy="4492401"/>
          </a:xfrm>
        </p:spPr>
        <p:txBody>
          <a:bodyPr anchor="b"/>
          <a:lstStyle>
            <a:lvl1pPr>
              <a:defRPr sz="9168"/>
            </a:lvl1pPr>
          </a:lstStyle>
          <a:p>
            <a:r>
              <a:rPr lang="en-US"/>
              <a:t>Click to edit Master title style</a:t>
            </a:r>
            <a:endParaRPr lang="en-US" dirty="0"/>
          </a:p>
        </p:txBody>
      </p:sp>
      <p:sp>
        <p:nvSpPr>
          <p:cNvPr id="3" name="Text Placeholder 2"/>
          <p:cNvSpPr>
            <a:spLocks noGrp="1"/>
          </p:cNvSpPr>
          <p:nvPr>
            <p:ph type="body" idx="1"/>
          </p:nvPr>
        </p:nvSpPr>
        <p:spPr>
          <a:xfrm>
            <a:off x="953270" y="7227345"/>
            <a:ext cx="12050495" cy="2362447"/>
          </a:xfrm>
        </p:spPr>
        <p:txBody>
          <a:bodyPr/>
          <a:lstStyle>
            <a:lvl1pPr marL="0" indent="0">
              <a:buNone/>
              <a:defRPr sz="3667">
                <a:solidFill>
                  <a:schemeClr val="tx1"/>
                </a:solidFill>
              </a:defRPr>
            </a:lvl1pPr>
            <a:lvl2pPr marL="698602" indent="0">
              <a:buNone/>
              <a:defRPr sz="3056">
                <a:solidFill>
                  <a:schemeClr val="tx1">
                    <a:tint val="75000"/>
                  </a:schemeClr>
                </a:solidFill>
              </a:defRPr>
            </a:lvl2pPr>
            <a:lvl3pPr marL="1397203" indent="0">
              <a:buNone/>
              <a:defRPr sz="2750">
                <a:solidFill>
                  <a:schemeClr val="tx1">
                    <a:tint val="75000"/>
                  </a:schemeClr>
                </a:solidFill>
              </a:defRPr>
            </a:lvl3pPr>
            <a:lvl4pPr marL="2095805" indent="0">
              <a:buNone/>
              <a:defRPr sz="2445">
                <a:solidFill>
                  <a:schemeClr val="tx1">
                    <a:tint val="75000"/>
                  </a:schemeClr>
                </a:solidFill>
              </a:defRPr>
            </a:lvl4pPr>
            <a:lvl5pPr marL="2794406" indent="0">
              <a:buNone/>
              <a:defRPr sz="2445">
                <a:solidFill>
                  <a:schemeClr val="tx1">
                    <a:tint val="75000"/>
                  </a:schemeClr>
                </a:solidFill>
              </a:defRPr>
            </a:lvl5pPr>
            <a:lvl6pPr marL="3493008" indent="0">
              <a:buNone/>
              <a:defRPr sz="2445">
                <a:solidFill>
                  <a:schemeClr val="tx1">
                    <a:tint val="75000"/>
                  </a:schemeClr>
                </a:solidFill>
              </a:defRPr>
            </a:lvl6pPr>
            <a:lvl7pPr marL="4191610" indent="0">
              <a:buNone/>
              <a:defRPr sz="2445">
                <a:solidFill>
                  <a:schemeClr val="tx1">
                    <a:tint val="75000"/>
                  </a:schemeClr>
                </a:solidFill>
              </a:defRPr>
            </a:lvl7pPr>
            <a:lvl8pPr marL="4890211" indent="0">
              <a:buNone/>
              <a:defRPr sz="2445">
                <a:solidFill>
                  <a:schemeClr val="tx1">
                    <a:tint val="75000"/>
                  </a:schemeClr>
                </a:solidFill>
              </a:defRPr>
            </a:lvl8pPr>
            <a:lvl9pPr marL="5588813" indent="0">
              <a:buNone/>
              <a:defRPr sz="24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78B33-2949-49BE-B3B0-3F16CAF906FE}" type="datetimeFigureOut">
              <a:rPr lang="en-US" smtClean="0"/>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202710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60547" y="2874937"/>
            <a:ext cx="5937925"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73116" y="2874937"/>
            <a:ext cx="5937925"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78B33-2949-49BE-B3B0-3F16CAF906FE}"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271332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62366" y="574990"/>
            <a:ext cx="1205049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62368" y="2647443"/>
            <a:ext cx="5910636" cy="1297471"/>
          </a:xfrm>
        </p:spPr>
        <p:txBody>
          <a:bodyPr anchor="b"/>
          <a:lstStyle>
            <a:lvl1pPr marL="0" indent="0">
              <a:buNone/>
              <a:defRPr sz="3667" b="1"/>
            </a:lvl1pPr>
            <a:lvl2pPr marL="698602" indent="0">
              <a:buNone/>
              <a:defRPr sz="3056" b="1"/>
            </a:lvl2pPr>
            <a:lvl3pPr marL="1397203" indent="0">
              <a:buNone/>
              <a:defRPr sz="2750" b="1"/>
            </a:lvl3pPr>
            <a:lvl4pPr marL="2095805" indent="0">
              <a:buNone/>
              <a:defRPr sz="2445" b="1"/>
            </a:lvl4pPr>
            <a:lvl5pPr marL="2794406" indent="0">
              <a:buNone/>
              <a:defRPr sz="2445" b="1"/>
            </a:lvl5pPr>
            <a:lvl6pPr marL="3493008" indent="0">
              <a:buNone/>
              <a:defRPr sz="2445" b="1"/>
            </a:lvl6pPr>
            <a:lvl7pPr marL="4191610" indent="0">
              <a:buNone/>
              <a:defRPr sz="2445" b="1"/>
            </a:lvl7pPr>
            <a:lvl8pPr marL="4890211" indent="0">
              <a:buNone/>
              <a:defRPr sz="2445" b="1"/>
            </a:lvl8pPr>
            <a:lvl9pPr marL="5588813" indent="0">
              <a:buNone/>
              <a:defRPr sz="2445" b="1"/>
            </a:lvl9pPr>
          </a:lstStyle>
          <a:p>
            <a:pPr lvl="0"/>
            <a:r>
              <a:rPr lang="en-US"/>
              <a:t>Click to edit Master text styles</a:t>
            </a:r>
          </a:p>
        </p:txBody>
      </p:sp>
      <p:sp>
        <p:nvSpPr>
          <p:cNvPr id="4" name="Content Placeholder 3"/>
          <p:cNvSpPr>
            <a:spLocks noGrp="1"/>
          </p:cNvSpPr>
          <p:nvPr>
            <p:ph sz="half" idx="2"/>
          </p:nvPr>
        </p:nvSpPr>
        <p:spPr>
          <a:xfrm>
            <a:off x="962368" y="3944914"/>
            <a:ext cx="591063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073117" y="2647443"/>
            <a:ext cx="5939745" cy="1297471"/>
          </a:xfrm>
        </p:spPr>
        <p:txBody>
          <a:bodyPr anchor="b"/>
          <a:lstStyle>
            <a:lvl1pPr marL="0" indent="0">
              <a:buNone/>
              <a:defRPr sz="3667" b="1"/>
            </a:lvl1pPr>
            <a:lvl2pPr marL="698602" indent="0">
              <a:buNone/>
              <a:defRPr sz="3056" b="1"/>
            </a:lvl2pPr>
            <a:lvl3pPr marL="1397203" indent="0">
              <a:buNone/>
              <a:defRPr sz="2750" b="1"/>
            </a:lvl3pPr>
            <a:lvl4pPr marL="2095805" indent="0">
              <a:buNone/>
              <a:defRPr sz="2445" b="1"/>
            </a:lvl4pPr>
            <a:lvl5pPr marL="2794406" indent="0">
              <a:buNone/>
              <a:defRPr sz="2445" b="1"/>
            </a:lvl5pPr>
            <a:lvl6pPr marL="3493008" indent="0">
              <a:buNone/>
              <a:defRPr sz="2445" b="1"/>
            </a:lvl6pPr>
            <a:lvl7pPr marL="4191610" indent="0">
              <a:buNone/>
              <a:defRPr sz="2445" b="1"/>
            </a:lvl7pPr>
            <a:lvl8pPr marL="4890211" indent="0">
              <a:buNone/>
              <a:defRPr sz="2445" b="1"/>
            </a:lvl8pPr>
            <a:lvl9pPr marL="5588813" indent="0">
              <a:buNone/>
              <a:defRPr sz="2445" b="1"/>
            </a:lvl9pPr>
          </a:lstStyle>
          <a:p>
            <a:pPr lvl="0"/>
            <a:r>
              <a:rPr lang="en-US"/>
              <a:t>Click to edit Master text styles</a:t>
            </a:r>
          </a:p>
        </p:txBody>
      </p:sp>
      <p:sp>
        <p:nvSpPr>
          <p:cNvPr id="6" name="Content Placeholder 5"/>
          <p:cNvSpPr>
            <a:spLocks noGrp="1"/>
          </p:cNvSpPr>
          <p:nvPr>
            <p:ph sz="quarter" idx="4"/>
          </p:nvPr>
        </p:nvSpPr>
        <p:spPr>
          <a:xfrm>
            <a:off x="7073117" y="3944914"/>
            <a:ext cx="593974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278B33-2949-49BE-B3B0-3F16CAF906FE}" type="datetimeFigureOut">
              <a:rPr lang="en-US" smtClean="0"/>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388892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278B33-2949-49BE-B3B0-3F16CAF906FE}" type="datetimeFigureOut">
              <a:rPr lang="en-US" smtClean="0"/>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15111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78B33-2949-49BE-B3B0-3F16CAF906FE}" type="datetimeFigureOut">
              <a:rPr lang="en-US" smtClean="0"/>
              <a:t>1/22/20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177879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366" y="719984"/>
            <a:ext cx="4506201" cy="2519945"/>
          </a:xfrm>
        </p:spPr>
        <p:txBody>
          <a:bodyPr anchor="b"/>
          <a:lstStyle>
            <a:lvl1pPr>
              <a:defRPr sz="4890"/>
            </a:lvl1pPr>
          </a:lstStyle>
          <a:p>
            <a:r>
              <a:rPr lang="en-US"/>
              <a:t>Click to edit Master title style</a:t>
            </a:r>
            <a:endParaRPr lang="en-US" dirty="0"/>
          </a:p>
        </p:txBody>
      </p:sp>
      <p:sp>
        <p:nvSpPr>
          <p:cNvPr id="3" name="Content Placeholder 2"/>
          <p:cNvSpPr>
            <a:spLocks noGrp="1"/>
          </p:cNvSpPr>
          <p:nvPr>
            <p:ph idx="1"/>
          </p:nvPr>
        </p:nvSpPr>
        <p:spPr>
          <a:xfrm>
            <a:off x="5939745" y="1554968"/>
            <a:ext cx="7073116" cy="7674832"/>
          </a:xfrm>
        </p:spPr>
        <p:txBody>
          <a:bodyPr/>
          <a:lstStyle>
            <a:lvl1pPr>
              <a:defRPr sz="4890"/>
            </a:lvl1pPr>
            <a:lvl2pPr>
              <a:defRPr sz="4278"/>
            </a:lvl2pPr>
            <a:lvl3pPr>
              <a:defRPr sz="3667"/>
            </a:lvl3pPr>
            <a:lvl4pPr>
              <a:defRPr sz="3056"/>
            </a:lvl4pPr>
            <a:lvl5pPr>
              <a:defRPr sz="3056"/>
            </a:lvl5pPr>
            <a:lvl6pPr>
              <a:defRPr sz="3056"/>
            </a:lvl6pPr>
            <a:lvl7pPr>
              <a:defRPr sz="3056"/>
            </a:lvl7pPr>
            <a:lvl8pPr>
              <a:defRPr sz="3056"/>
            </a:lvl8pPr>
            <a:lvl9pPr>
              <a:defRPr sz="30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62366" y="3239929"/>
            <a:ext cx="4506201" cy="6002369"/>
          </a:xfrm>
        </p:spPr>
        <p:txBody>
          <a:bodyPr/>
          <a:lstStyle>
            <a:lvl1pPr marL="0" indent="0">
              <a:buNone/>
              <a:defRPr sz="2445"/>
            </a:lvl1pPr>
            <a:lvl2pPr marL="698602" indent="0">
              <a:buNone/>
              <a:defRPr sz="2139"/>
            </a:lvl2pPr>
            <a:lvl3pPr marL="1397203" indent="0">
              <a:buNone/>
              <a:defRPr sz="1834"/>
            </a:lvl3pPr>
            <a:lvl4pPr marL="2095805" indent="0">
              <a:buNone/>
              <a:defRPr sz="1528"/>
            </a:lvl4pPr>
            <a:lvl5pPr marL="2794406" indent="0">
              <a:buNone/>
              <a:defRPr sz="1528"/>
            </a:lvl5pPr>
            <a:lvl6pPr marL="3493008" indent="0">
              <a:buNone/>
              <a:defRPr sz="1528"/>
            </a:lvl6pPr>
            <a:lvl7pPr marL="4191610" indent="0">
              <a:buNone/>
              <a:defRPr sz="1528"/>
            </a:lvl7pPr>
            <a:lvl8pPr marL="4890211" indent="0">
              <a:buNone/>
              <a:defRPr sz="1528"/>
            </a:lvl8pPr>
            <a:lvl9pPr marL="5588813" indent="0">
              <a:buNone/>
              <a:defRPr sz="1528"/>
            </a:lvl9pPr>
          </a:lstStyle>
          <a:p>
            <a:pPr lvl="0"/>
            <a:r>
              <a:rPr lang="en-US"/>
              <a:t>Click to edit Master text styles</a:t>
            </a:r>
          </a:p>
        </p:txBody>
      </p:sp>
      <p:sp>
        <p:nvSpPr>
          <p:cNvPr id="5" name="Date Placeholder 4"/>
          <p:cNvSpPr>
            <a:spLocks noGrp="1"/>
          </p:cNvSpPr>
          <p:nvPr>
            <p:ph type="dt" sz="half" idx="10"/>
          </p:nvPr>
        </p:nvSpPr>
        <p:spPr/>
        <p:txBody>
          <a:bodyPr/>
          <a:lstStyle/>
          <a:p>
            <a:fld id="{79278B33-2949-49BE-B3B0-3F16CAF906FE}"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413789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366" y="719984"/>
            <a:ext cx="4506201" cy="2519945"/>
          </a:xfrm>
        </p:spPr>
        <p:txBody>
          <a:bodyPr anchor="b"/>
          <a:lstStyle>
            <a:lvl1pPr>
              <a:defRPr sz="4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39745" y="1554968"/>
            <a:ext cx="7073116" cy="7674832"/>
          </a:xfrm>
        </p:spPr>
        <p:txBody>
          <a:bodyPr anchor="t"/>
          <a:lstStyle>
            <a:lvl1pPr marL="0" indent="0">
              <a:buNone/>
              <a:defRPr sz="4890"/>
            </a:lvl1pPr>
            <a:lvl2pPr marL="698602" indent="0">
              <a:buNone/>
              <a:defRPr sz="4278"/>
            </a:lvl2pPr>
            <a:lvl3pPr marL="1397203" indent="0">
              <a:buNone/>
              <a:defRPr sz="3667"/>
            </a:lvl3pPr>
            <a:lvl4pPr marL="2095805" indent="0">
              <a:buNone/>
              <a:defRPr sz="3056"/>
            </a:lvl4pPr>
            <a:lvl5pPr marL="2794406" indent="0">
              <a:buNone/>
              <a:defRPr sz="3056"/>
            </a:lvl5pPr>
            <a:lvl6pPr marL="3493008" indent="0">
              <a:buNone/>
              <a:defRPr sz="3056"/>
            </a:lvl6pPr>
            <a:lvl7pPr marL="4191610" indent="0">
              <a:buNone/>
              <a:defRPr sz="3056"/>
            </a:lvl7pPr>
            <a:lvl8pPr marL="4890211" indent="0">
              <a:buNone/>
              <a:defRPr sz="3056"/>
            </a:lvl8pPr>
            <a:lvl9pPr marL="5588813" indent="0">
              <a:buNone/>
              <a:defRPr sz="3056"/>
            </a:lvl9pPr>
          </a:lstStyle>
          <a:p>
            <a:r>
              <a:rPr lang="en-US" dirty="0"/>
              <a:t>Click icon to add picture</a:t>
            </a:r>
          </a:p>
        </p:txBody>
      </p:sp>
      <p:sp>
        <p:nvSpPr>
          <p:cNvPr id="4" name="Text Placeholder 3"/>
          <p:cNvSpPr>
            <a:spLocks noGrp="1"/>
          </p:cNvSpPr>
          <p:nvPr>
            <p:ph type="body" sz="half" idx="2"/>
          </p:nvPr>
        </p:nvSpPr>
        <p:spPr>
          <a:xfrm>
            <a:off x="962366" y="3239929"/>
            <a:ext cx="4506201" cy="6002369"/>
          </a:xfrm>
        </p:spPr>
        <p:txBody>
          <a:bodyPr/>
          <a:lstStyle>
            <a:lvl1pPr marL="0" indent="0">
              <a:buNone/>
              <a:defRPr sz="2445"/>
            </a:lvl1pPr>
            <a:lvl2pPr marL="698602" indent="0">
              <a:buNone/>
              <a:defRPr sz="2139"/>
            </a:lvl2pPr>
            <a:lvl3pPr marL="1397203" indent="0">
              <a:buNone/>
              <a:defRPr sz="1834"/>
            </a:lvl3pPr>
            <a:lvl4pPr marL="2095805" indent="0">
              <a:buNone/>
              <a:defRPr sz="1528"/>
            </a:lvl4pPr>
            <a:lvl5pPr marL="2794406" indent="0">
              <a:buNone/>
              <a:defRPr sz="1528"/>
            </a:lvl5pPr>
            <a:lvl6pPr marL="3493008" indent="0">
              <a:buNone/>
              <a:defRPr sz="1528"/>
            </a:lvl6pPr>
            <a:lvl7pPr marL="4191610" indent="0">
              <a:buNone/>
              <a:defRPr sz="1528"/>
            </a:lvl7pPr>
            <a:lvl8pPr marL="4890211" indent="0">
              <a:buNone/>
              <a:defRPr sz="1528"/>
            </a:lvl8pPr>
            <a:lvl9pPr marL="5588813" indent="0">
              <a:buNone/>
              <a:defRPr sz="1528"/>
            </a:lvl9pPr>
          </a:lstStyle>
          <a:p>
            <a:pPr lvl="0"/>
            <a:r>
              <a:rPr lang="en-US"/>
              <a:t>Click to edit Master text styles</a:t>
            </a:r>
          </a:p>
        </p:txBody>
      </p:sp>
      <p:sp>
        <p:nvSpPr>
          <p:cNvPr id="5" name="Date Placeholder 4"/>
          <p:cNvSpPr>
            <a:spLocks noGrp="1"/>
          </p:cNvSpPr>
          <p:nvPr>
            <p:ph type="dt" sz="half" idx="10"/>
          </p:nvPr>
        </p:nvSpPr>
        <p:spPr/>
        <p:txBody>
          <a:bodyPr/>
          <a:lstStyle/>
          <a:p>
            <a:fld id="{79278B33-2949-49BE-B3B0-3F16CAF906FE}" type="datetimeFigureOut">
              <a:rPr lang="en-US" smtClean="0"/>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285EFA-DD28-4E69-ADE7-169C8C1119D8}" type="slidenum">
              <a:rPr lang="en-US" smtClean="0"/>
              <a:t>‹#›</a:t>
            </a:fld>
            <a:endParaRPr lang="en-US" dirty="0"/>
          </a:p>
        </p:txBody>
      </p:sp>
    </p:spTree>
    <p:extLst>
      <p:ext uri="{BB962C8B-B14F-4D97-AF65-F5344CB8AC3E}">
        <p14:creationId xmlns:p14="http://schemas.microsoft.com/office/powerpoint/2010/main" val="207671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547" y="574990"/>
            <a:ext cx="1205049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60547" y="2874937"/>
            <a:ext cx="1205049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60547" y="10009783"/>
            <a:ext cx="3143607" cy="574987"/>
          </a:xfrm>
          <a:prstGeom prst="rect">
            <a:avLst/>
          </a:prstGeom>
        </p:spPr>
        <p:txBody>
          <a:bodyPr vert="horz" lIns="91440" tIns="45720" rIns="91440" bIns="45720" rtlCol="0" anchor="ctr"/>
          <a:lstStyle>
            <a:lvl1pPr algn="l">
              <a:defRPr sz="1834">
                <a:solidFill>
                  <a:schemeClr val="tx1">
                    <a:tint val="75000"/>
                  </a:schemeClr>
                </a:solidFill>
              </a:defRPr>
            </a:lvl1pPr>
          </a:lstStyle>
          <a:p>
            <a:fld id="{79278B33-2949-49BE-B3B0-3F16CAF906FE}" type="datetimeFigureOut">
              <a:rPr lang="en-US" smtClean="0"/>
              <a:t>1/22/20</a:t>
            </a:fld>
            <a:endParaRPr lang="en-US" dirty="0"/>
          </a:p>
        </p:txBody>
      </p:sp>
      <p:sp>
        <p:nvSpPr>
          <p:cNvPr id="5" name="Footer Placeholder 4"/>
          <p:cNvSpPr>
            <a:spLocks noGrp="1"/>
          </p:cNvSpPr>
          <p:nvPr>
            <p:ph type="ftr" sz="quarter" idx="3"/>
          </p:nvPr>
        </p:nvSpPr>
        <p:spPr>
          <a:xfrm>
            <a:off x="4628089" y="10009783"/>
            <a:ext cx="4715411" cy="574987"/>
          </a:xfrm>
          <a:prstGeom prst="rect">
            <a:avLst/>
          </a:prstGeom>
        </p:spPr>
        <p:txBody>
          <a:bodyPr vert="horz" lIns="91440" tIns="45720" rIns="91440" bIns="45720" rtlCol="0" anchor="ctr"/>
          <a:lstStyle>
            <a:lvl1pPr algn="ctr">
              <a:defRPr sz="183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67434" y="10009783"/>
            <a:ext cx="3143607" cy="574987"/>
          </a:xfrm>
          <a:prstGeom prst="rect">
            <a:avLst/>
          </a:prstGeom>
        </p:spPr>
        <p:txBody>
          <a:bodyPr vert="horz" lIns="91440" tIns="45720" rIns="91440" bIns="45720" rtlCol="0" anchor="ctr"/>
          <a:lstStyle>
            <a:lvl1pPr algn="r">
              <a:defRPr sz="1834">
                <a:solidFill>
                  <a:schemeClr val="tx1">
                    <a:tint val="75000"/>
                  </a:schemeClr>
                </a:solidFill>
              </a:defRPr>
            </a:lvl1pPr>
          </a:lstStyle>
          <a:p>
            <a:fld id="{E8285EFA-DD28-4E69-ADE7-169C8C1119D8}" type="slidenum">
              <a:rPr lang="en-US" smtClean="0"/>
              <a:t>‹#›</a:t>
            </a:fld>
            <a:endParaRPr lang="en-US" dirty="0"/>
          </a:p>
        </p:txBody>
      </p:sp>
    </p:spTree>
    <p:extLst>
      <p:ext uri="{BB962C8B-B14F-4D97-AF65-F5344CB8AC3E}">
        <p14:creationId xmlns:p14="http://schemas.microsoft.com/office/powerpoint/2010/main" val="3820783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97203" rtl="0" eaLnBrk="1" latinLnBrk="0" hangingPunct="1">
        <a:lnSpc>
          <a:spcPct val="90000"/>
        </a:lnSpc>
        <a:spcBef>
          <a:spcPct val="0"/>
        </a:spcBef>
        <a:buNone/>
        <a:defRPr sz="6723" kern="1200">
          <a:solidFill>
            <a:schemeClr val="tx1"/>
          </a:solidFill>
          <a:latin typeface="+mj-lt"/>
          <a:ea typeface="+mj-ea"/>
          <a:cs typeface="+mj-cs"/>
        </a:defRPr>
      </a:lvl1pPr>
    </p:titleStyle>
    <p:bodyStyle>
      <a:lvl1pPr marL="349301" indent="-349301" algn="l" defTabSz="1397203" rtl="0" eaLnBrk="1" latinLnBrk="0" hangingPunct="1">
        <a:lnSpc>
          <a:spcPct val="90000"/>
        </a:lnSpc>
        <a:spcBef>
          <a:spcPts val="1528"/>
        </a:spcBef>
        <a:buFont typeface="Arial" panose="020B0604020202020204" pitchFamily="34" charset="0"/>
        <a:buChar char="•"/>
        <a:defRPr sz="4278" kern="1200">
          <a:solidFill>
            <a:schemeClr val="tx1"/>
          </a:solidFill>
          <a:latin typeface="+mn-lt"/>
          <a:ea typeface="+mn-ea"/>
          <a:cs typeface="+mn-cs"/>
        </a:defRPr>
      </a:lvl1pPr>
      <a:lvl2pPr marL="1047902" indent="-349301" algn="l" defTabSz="1397203" rtl="0" eaLnBrk="1" latinLnBrk="0" hangingPunct="1">
        <a:lnSpc>
          <a:spcPct val="90000"/>
        </a:lnSpc>
        <a:spcBef>
          <a:spcPts val="764"/>
        </a:spcBef>
        <a:buFont typeface="Arial" panose="020B0604020202020204" pitchFamily="34" charset="0"/>
        <a:buChar char="•"/>
        <a:defRPr sz="3667" kern="1200">
          <a:solidFill>
            <a:schemeClr val="tx1"/>
          </a:solidFill>
          <a:latin typeface="+mn-lt"/>
          <a:ea typeface="+mn-ea"/>
          <a:cs typeface="+mn-cs"/>
        </a:defRPr>
      </a:lvl2pPr>
      <a:lvl3pPr marL="1746504" indent="-349301" algn="l" defTabSz="1397203" rtl="0" eaLnBrk="1" latinLnBrk="0" hangingPunct="1">
        <a:lnSpc>
          <a:spcPct val="90000"/>
        </a:lnSpc>
        <a:spcBef>
          <a:spcPts val="764"/>
        </a:spcBef>
        <a:buFont typeface="Arial" panose="020B0604020202020204" pitchFamily="34" charset="0"/>
        <a:buChar char="•"/>
        <a:defRPr sz="3056" kern="1200">
          <a:solidFill>
            <a:schemeClr val="tx1"/>
          </a:solidFill>
          <a:latin typeface="+mn-lt"/>
          <a:ea typeface="+mn-ea"/>
          <a:cs typeface="+mn-cs"/>
        </a:defRPr>
      </a:lvl3pPr>
      <a:lvl4pPr marL="2445106" indent="-349301" algn="l" defTabSz="1397203" rtl="0" eaLnBrk="1" latinLnBrk="0" hangingPunct="1">
        <a:lnSpc>
          <a:spcPct val="90000"/>
        </a:lnSpc>
        <a:spcBef>
          <a:spcPts val="764"/>
        </a:spcBef>
        <a:buFont typeface="Arial" panose="020B0604020202020204" pitchFamily="34" charset="0"/>
        <a:buChar char="•"/>
        <a:defRPr sz="2750" kern="1200">
          <a:solidFill>
            <a:schemeClr val="tx1"/>
          </a:solidFill>
          <a:latin typeface="+mn-lt"/>
          <a:ea typeface="+mn-ea"/>
          <a:cs typeface="+mn-cs"/>
        </a:defRPr>
      </a:lvl4pPr>
      <a:lvl5pPr marL="3143707" indent="-349301" algn="l" defTabSz="1397203" rtl="0" eaLnBrk="1" latinLnBrk="0" hangingPunct="1">
        <a:lnSpc>
          <a:spcPct val="90000"/>
        </a:lnSpc>
        <a:spcBef>
          <a:spcPts val="764"/>
        </a:spcBef>
        <a:buFont typeface="Arial" panose="020B0604020202020204" pitchFamily="34" charset="0"/>
        <a:buChar char="•"/>
        <a:defRPr sz="2750" kern="1200">
          <a:solidFill>
            <a:schemeClr val="tx1"/>
          </a:solidFill>
          <a:latin typeface="+mn-lt"/>
          <a:ea typeface="+mn-ea"/>
          <a:cs typeface="+mn-cs"/>
        </a:defRPr>
      </a:lvl5pPr>
      <a:lvl6pPr marL="3842309" indent="-349301" algn="l" defTabSz="1397203" rtl="0" eaLnBrk="1" latinLnBrk="0" hangingPunct="1">
        <a:lnSpc>
          <a:spcPct val="90000"/>
        </a:lnSpc>
        <a:spcBef>
          <a:spcPts val="764"/>
        </a:spcBef>
        <a:buFont typeface="Arial" panose="020B0604020202020204" pitchFamily="34" charset="0"/>
        <a:buChar char="•"/>
        <a:defRPr sz="2750" kern="1200">
          <a:solidFill>
            <a:schemeClr val="tx1"/>
          </a:solidFill>
          <a:latin typeface="+mn-lt"/>
          <a:ea typeface="+mn-ea"/>
          <a:cs typeface="+mn-cs"/>
        </a:defRPr>
      </a:lvl6pPr>
      <a:lvl7pPr marL="4540910" indent="-349301" algn="l" defTabSz="1397203" rtl="0" eaLnBrk="1" latinLnBrk="0" hangingPunct="1">
        <a:lnSpc>
          <a:spcPct val="90000"/>
        </a:lnSpc>
        <a:spcBef>
          <a:spcPts val="764"/>
        </a:spcBef>
        <a:buFont typeface="Arial" panose="020B0604020202020204" pitchFamily="34" charset="0"/>
        <a:buChar char="•"/>
        <a:defRPr sz="2750" kern="1200">
          <a:solidFill>
            <a:schemeClr val="tx1"/>
          </a:solidFill>
          <a:latin typeface="+mn-lt"/>
          <a:ea typeface="+mn-ea"/>
          <a:cs typeface="+mn-cs"/>
        </a:defRPr>
      </a:lvl7pPr>
      <a:lvl8pPr marL="5239512" indent="-349301" algn="l" defTabSz="1397203" rtl="0" eaLnBrk="1" latinLnBrk="0" hangingPunct="1">
        <a:lnSpc>
          <a:spcPct val="90000"/>
        </a:lnSpc>
        <a:spcBef>
          <a:spcPts val="764"/>
        </a:spcBef>
        <a:buFont typeface="Arial" panose="020B0604020202020204" pitchFamily="34" charset="0"/>
        <a:buChar char="•"/>
        <a:defRPr sz="2750" kern="1200">
          <a:solidFill>
            <a:schemeClr val="tx1"/>
          </a:solidFill>
          <a:latin typeface="+mn-lt"/>
          <a:ea typeface="+mn-ea"/>
          <a:cs typeface="+mn-cs"/>
        </a:defRPr>
      </a:lvl8pPr>
      <a:lvl9pPr marL="5938114" indent="-349301" algn="l" defTabSz="1397203" rtl="0" eaLnBrk="1" latinLnBrk="0" hangingPunct="1">
        <a:lnSpc>
          <a:spcPct val="90000"/>
        </a:lnSpc>
        <a:spcBef>
          <a:spcPts val="764"/>
        </a:spcBef>
        <a:buFont typeface="Arial" panose="020B0604020202020204" pitchFamily="34" charset="0"/>
        <a:buChar char="•"/>
        <a:defRPr sz="2750" kern="1200">
          <a:solidFill>
            <a:schemeClr val="tx1"/>
          </a:solidFill>
          <a:latin typeface="+mn-lt"/>
          <a:ea typeface="+mn-ea"/>
          <a:cs typeface="+mn-cs"/>
        </a:defRPr>
      </a:lvl9pPr>
    </p:bodyStyle>
    <p:otherStyle>
      <a:defPPr>
        <a:defRPr lang="en-US"/>
      </a:defPPr>
      <a:lvl1pPr marL="0" algn="l" defTabSz="1397203" rtl="0" eaLnBrk="1" latinLnBrk="0" hangingPunct="1">
        <a:defRPr sz="2750" kern="1200">
          <a:solidFill>
            <a:schemeClr val="tx1"/>
          </a:solidFill>
          <a:latin typeface="+mn-lt"/>
          <a:ea typeface="+mn-ea"/>
          <a:cs typeface="+mn-cs"/>
        </a:defRPr>
      </a:lvl1pPr>
      <a:lvl2pPr marL="698602" algn="l" defTabSz="1397203" rtl="0" eaLnBrk="1" latinLnBrk="0" hangingPunct="1">
        <a:defRPr sz="2750" kern="1200">
          <a:solidFill>
            <a:schemeClr val="tx1"/>
          </a:solidFill>
          <a:latin typeface="+mn-lt"/>
          <a:ea typeface="+mn-ea"/>
          <a:cs typeface="+mn-cs"/>
        </a:defRPr>
      </a:lvl2pPr>
      <a:lvl3pPr marL="1397203" algn="l" defTabSz="1397203" rtl="0" eaLnBrk="1" latinLnBrk="0" hangingPunct="1">
        <a:defRPr sz="2750" kern="1200">
          <a:solidFill>
            <a:schemeClr val="tx1"/>
          </a:solidFill>
          <a:latin typeface="+mn-lt"/>
          <a:ea typeface="+mn-ea"/>
          <a:cs typeface="+mn-cs"/>
        </a:defRPr>
      </a:lvl3pPr>
      <a:lvl4pPr marL="2095805" algn="l" defTabSz="1397203" rtl="0" eaLnBrk="1" latinLnBrk="0" hangingPunct="1">
        <a:defRPr sz="2750" kern="1200">
          <a:solidFill>
            <a:schemeClr val="tx1"/>
          </a:solidFill>
          <a:latin typeface="+mn-lt"/>
          <a:ea typeface="+mn-ea"/>
          <a:cs typeface="+mn-cs"/>
        </a:defRPr>
      </a:lvl4pPr>
      <a:lvl5pPr marL="2794406" algn="l" defTabSz="1397203" rtl="0" eaLnBrk="1" latinLnBrk="0" hangingPunct="1">
        <a:defRPr sz="2750" kern="1200">
          <a:solidFill>
            <a:schemeClr val="tx1"/>
          </a:solidFill>
          <a:latin typeface="+mn-lt"/>
          <a:ea typeface="+mn-ea"/>
          <a:cs typeface="+mn-cs"/>
        </a:defRPr>
      </a:lvl5pPr>
      <a:lvl6pPr marL="3493008" algn="l" defTabSz="1397203" rtl="0" eaLnBrk="1" latinLnBrk="0" hangingPunct="1">
        <a:defRPr sz="2750" kern="1200">
          <a:solidFill>
            <a:schemeClr val="tx1"/>
          </a:solidFill>
          <a:latin typeface="+mn-lt"/>
          <a:ea typeface="+mn-ea"/>
          <a:cs typeface="+mn-cs"/>
        </a:defRPr>
      </a:lvl6pPr>
      <a:lvl7pPr marL="4191610" algn="l" defTabSz="1397203" rtl="0" eaLnBrk="1" latinLnBrk="0" hangingPunct="1">
        <a:defRPr sz="2750" kern="1200">
          <a:solidFill>
            <a:schemeClr val="tx1"/>
          </a:solidFill>
          <a:latin typeface="+mn-lt"/>
          <a:ea typeface="+mn-ea"/>
          <a:cs typeface="+mn-cs"/>
        </a:defRPr>
      </a:lvl7pPr>
      <a:lvl8pPr marL="4890211" algn="l" defTabSz="1397203" rtl="0" eaLnBrk="1" latinLnBrk="0" hangingPunct="1">
        <a:defRPr sz="2750" kern="1200">
          <a:solidFill>
            <a:schemeClr val="tx1"/>
          </a:solidFill>
          <a:latin typeface="+mn-lt"/>
          <a:ea typeface="+mn-ea"/>
          <a:cs typeface="+mn-cs"/>
        </a:defRPr>
      </a:lvl8pPr>
      <a:lvl9pPr marL="5588813" algn="l" defTabSz="1397203" rtl="0" eaLnBrk="1" latinLnBrk="0" hangingPunct="1">
        <a:defRPr sz="27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a:extLst>
              <a:ext uri="{FF2B5EF4-FFF2-40B4-BE49-F238E27FC236}">
                <a16:creationId xmlns:a16="http://schemas.microsoft.com/office/drawing/2014/main" id="{E67C8928-9A3D-5D46-9B5E-5D44ACF25A05}"/>
              </a:ext>
            </a:extLst>
          </p:cNvPr>
          <p:cNvSpPr/>
          <p:nvPr/>
        </p:nvSpPr>
        <p:spPr>
          <a:xfrm>
            <a:off x="5088307" y="7277521"/>
            <a:ext cx="3720616" cy="2865890"/>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7" name="Rounded Rectangle 6"/>
          <p:cNvSpPr/>
          <p:nvPr/>
        </p:nvSpPr>
        <p:spPr>
          <a:xfrm>
            <a:off x="113278" y="7213057"/>
            <a:ext cx="3588874" cy="2434177"/>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49" name="Rounded Rectangle 48">
            <a:extLst>
              <a:ext uri="{FF2B5EF4-FFF2-40B4-BE49-F238E27FC236}">
                <a16:creationId xmlns:a16="http://schemas.microsoft.com/office/drawing/2014/main" id="{4B0FF92D-5CF7-9340-A491-7D7F1EF8AF94}"/>
              </a:ext>
            </a:extLst>
          </p:cNvPr>
          <p:cNvSpPr/>
          <p:nvPr/>
        </p:nvSpPr>
        <p:spPr>
          <a:xfrm>
            <a:off x="10191727" y="7285247"/>
            <a:ext cx="3700194" cy="2926543"/>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55" name="Rounded Rectangle 54">
            <a:extLst>
              <a:ext uri="{FF2B5EF4-FFF2-40B4-BE49-F238E27FC236}">
                <a16:creationId xmlns:a16="http://schemas.microsoft.com/office/drawing/2014/main" id="{156F97F4-B84D-C34B-BA6F-4BF9C816BD50}"/>
              </a:ext>
            </a:extLst>
          </p:cNvPr>
          <p:cNvSpPr/>
          <p:nvPr/>
        </p:nvSpPr>
        <p:spPr>
          <a:xfrm>
            <a:off x="8937544" y="3991706"/>
            <a:ext cx="4961336" cy="2571306"/>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52" name="Rounded Rectangle 51">
            <a:extLst>
              <a:ext uri="{FF2B5EF4-FFF2-40B4-BE49-F238E27FC236}">
                <a16:creationId xmlns:a16="http://schemas.microsoft.com/office/drawing/2014/main" id="{E558E5FE-346B-1943-B246-75E444CF1665}"/>
              </a:ext>
            </a:extLst>
          </p:cNvPr>
          <p:cNvSpPr/>
          <p:nvPr/>
        </p:nvSpPr>
        <p:spPr>
          <a:xfrm>
            <a:off x="8937543" y="1577372"/>
            <a:ext cx="4961337" cy="2262092"/>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45" name="Rounded Rectangle 44">
            <a:extLst>
              <a:ext uri="{FF2B5EF4-FFF2-40B4-BE49-F238E27FC236}">
                <a16:creationId xmlns:a16="http://schemas.microsoft.com/office/drawing/2014/main" id="{BBD362CC-A306-8041-AAC8-03F57BBC8167}"/>
              </a:ext>
            </a:extLst>
          </p:cNvPr>
          <p:cNvSpPr/>
          <p:nvPr/>
        </p:nvSpPr>
        <p:spPr>
          <a:xfrm>
            <a:off x="112982" y="4027125"/>
            <a:ext cx="4886380" cy="2456903"/>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43" name="Rounded Rectangle 42">
            <a:extLst>
              <a:ext uri="{FF2B5EF4-FFF2-40B4-BE49-F238E27FC236}">
                <a16:creationId xmlns:a16="http://schemas.microsoft.com/office/drawing/2014/main" id="{73FAC067-B5F8-ED44-8635-2A5CD53C4D45}"/>
              </a:ext>
            </a:extLst>
          </p:cNvPr>
          <p:cNvSpPr/>
          <p:nvPr/>
        </p:nvSpPr>
        <p:spPr>
          <a:xfrm>
            <a:off x="109125" y="1584530"/>
            <a:ext cx="4890237" cy="1803276"/>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6" name="Rounded Rectangle 5"/>
          <p:cNvSpPr/>
          <p:nvPr/>
        </p:nvSpPr>
        <p:spPr>
          <a:xfrm>
            <a:off x="103655" y="6747099"/>
            <a:ext cx="3595146" cy="453363"/>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Creating MatrixTables</a:t>
            </a:r>
            <a:endParaRPr lang="en-US" sz="1800" dirty="0"/>
          </a:p>
        </p:txBody>
      </p:sp>
      <p:pic>
        <p:nvPicPr>
          <p:cNvPr id="90" name="Picture 89">
            <a:extLst>
              <a:ext uri="{FF2B5EF4-FFF2-40B4-BE49-F238E27FC236}">
                <a16:creationId xmlns:a16="http://schemas.microsoft.com/office/drawing/2014/main" id="{E5D08DE7-9727-474F-A418-01D234C3F401}"/>
              </a:ext>
            </a:extLst>
          </p:cNvPr>
          <p:cNvPicPr>
            <a:picLocks noChangeAspect="1"/>
          </p:cNvPicPr>
          <p:nvPr/>
        </p:nvPicPr>
        <p:blipFill>
          <a:blip r:embed="rId2"/>
          <a:stretch>
            <a:fillRect/>
          </a:stretch>
        </p:blipFill>
        <p:spPr>
          <a:xfrm>
            <a:off x="143828" y="262103"/>
            <a:ext cx="1093023" cy="655193"/>
          </a:xfrm>
          <a:prstGeom prst="rect">
            <a:avLst/>
          </a:prstGeom>
        </p:spPr>
      </p:pic>
      <p:sp>
        <p:nvSpPr>
          <p:cNvPr id="91" name="TextBox 90">
            <a:extLst>
              <a:ext uri="{FF2B5EF4-FFF2-40B4-BE49-F238E27FC236}">
                <a16:creationId xmlns:a16="http://schemas.microsoft.com/office/drawing/2014/main" id="{B3817274-F3CC-4140-A1A8-F4B05FF092D4}"/>
              </a:ext>
            </a:extLst>
          </p:cNvPr>
          <p:cNvSpPr txBox="1"/>
          <p:nvPr/>
        </p:nvSpPr>
        <p:spPr>
          <a:xfrm>
            <a:off x="1272040" y="181655"/>
            <a:ext cx="3864441" cy="923330"/>
          </a:xfrm>
          <a:prstGeom prst="rect">
            <a:avLst/>
          </a:prstGeom>
          <a:noFill/>
        </p:spPr>
        <p:txBody>
          <a:bodyPr wrap="square" rtlCol="0">
            <a:spAutoFit/>
          </a:bodyPr>
          <a:lstStyle/>
          <a:p>
            <a:pPr algn="ctr"/>
            <a:r>
              <a:rPr lang="en-US" sz="5400" b="1" dirty="0">
                <a:solidFill>
                  <a:srgbClr val="283891"/>
                </a:solidFill>
              </a:rPr>
              <a:t>MatrixTables</a:t>
            </a:r>
          </a:p>
        </p:txBody>
      </p:sp>
      <p:sp>
        <p:nvSpPr>
          <p:cNvPr id="5" name="TextBox 4">
            <a:extLst>
              <a:ext uri="{FF2B5EF4-FFF2-40B4-BE49-F238E27FC236}">
                <a16:creationId xmlns:a16="http://schemas.microsoft.com/office/drawing/2014/main" id="{56AA1611-D67A-A74E-B09B-DD0818A41ADF}"/>
              </a:ext>
            </a:extLst>
          </p:cNvPr>
          <p:cNvSpPr txBox="1"/>
          <p:nvPr/>
        </p:nvSpPr>
        <p:spPr>
          <a:xfrm>
            <a:off x="171331" y="7264584"/>
            <a:ext cx="3514801" cy="2308324"/>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hl.read_matrix_table('path/</a:t>
            </a:r>
            <a:r>
              <a:rPr lang="en-US" sz="1200" b="1" dirty="0" err="1">
                <a:latin typeface="Consolas" panose="020B0609020204030204" pitchFamily="49" charset="0"/>
                <a:cs typeface="Consolas" panose="020B0609020204030204" pitchFamily="49" charset="0"/>
              </a:rPr>
              <a:t>file.mt</a:t>
            </a:r>
            <a:r>
              <a:rPr lang="en-US" sz="1200" b="1" dirty="0">
                <a:latin typeface="Consolas" panose="020B0609020204030204" pitchFamily="49" charset="0"/>
                <a:cs typeface="Consolas" panose="020B0609020204030204" pitchFamily="49" charset="0"/>
              </a:rPr>
              <a:t>')</a:t>
            </a:r>
            <a:endParaRPr lang="en-US" sz="1200" dirty="0"/>
          </a:p>
          <a:p>
            <a:r>
              <a:rPr lang="en-US" sz="1200" dirty="0"/>
              <a:t>  Read in a hail formatted MatrixTable file.</a:t>
            </a:r>
          </a:p>
          <a:p>
            <a:endParaRPr lang="en-US" sz="1200" dirty="0">
              <a:cs typeface="Consolas" panose="020B0609020204030204" pitchFamily="49" charset="0"/>
            </a:endParaRPr>
          </a:p>
          <a:p>
            <a:r>
              <a:rPr lang="en-US" sz="1200" b="1" dirty="0">
                <a:latin typeface="Consolas" panose="020B0609020204030204" pitchFamily="49" charset="0"/>
                <a:cs typeface="Consolas" panose="020B0609020204030204" pitchFamily="49" charset="0"/>
              </a:rPr>
              <a:t>hl.utils.range_matrix_table(20, 10)</a:t>
            </a:r>
          </a:p>
          <a:p>
            <a:r>
              <a:rPr lang="en-US" sz="1200" b="1" dirty="0">
                <a:latin typeface="Consolas" panose="020B0609020204030204" pitchFamily="49" charset="0"/>
                <a:cs typeface="Consolas" panose="020B0609020204030204" pitchFamily="49" charset="0"/>
              </a:rPr>
              <a:t> </a:t>
            </a:r>
            <a:r>
              <a:rPr lang="en-US" sz="1200" dirty="0">
                <a:cs typeface="Consolas" panose="020B0609020204030204" pitchFamily="49" charset="0"/>
              </a:rPr>
              <a:t>Create a MatrixTable with 20 rows and 10 columns.</a:t>
            </a:r>
          </a:p>
          <a:p>
            <a:endParaRPr lang="en-US" sz="1200" dirty="0">
              <a:cs typeface="Consolas" panose="020B0609020204030204" pitchFamily="49" charset="0"/>
            </a:endParaRPr>
          </a:p>
          <a:p>
            <a:r>
              <a:rPr lang="en-US" sz="1200" b="1" dirty="0">
                <a:latin typeface="Consolas" panose="020B0609020204030204" pitchFamily="49" charset="0"/>
                <a:cs typeface="Consolas" panose="020B0609020204030204" pitchFamily="49" charset="0"/>
              </a:rPr>
              <a:t>hl.from_rows_table(ht)</a:t>
            </a:r>
          </a:p>
          <a:p>
            <a:r>
              <a:rPr lang="en-US" sz="1200" dirty="0">
                <a:cs typeface="Consolas" panose="020B0609020204030204" pitchFamily="49" charset="0"/>
              </a:rPr>
              <a:t> Create a MatrixTable with no columns from a table.</a:t>
            </a:r>
          </a:p>
          <a:p>
            <a:endParaRPr lang="en-US" sz="1200" dirty="0">
              <a:cs typeface="Consolas" panose="020B0609020204030204" pitchFamily="49" charset="0"/>
            </a:endParaRPr>
          </a:p>
          <a:p>
            <a:r>
              <a:rPr lang="en-US" sz="1200" b="1" dirty="0" err="1">
                <a:latin typeface="Consolas" panose="020B0609020204030204" pitchFamily="49" charset="0"/>
                <a:cs typeface="Consolas" panose="020B0609020204030204" pitchFamily="49" charset="0"/>
              </a:rPr>
              <a:t>hl.import_vcf</a:t>
            </a:r>
            <a:r>
              <a:rPr lang="en-US" sz="1200" b="1" dirty="0">
                <a:latin typeface="Consolas" panose="020B0609020204030204" pitchFamily="49" charset="0"/>
                <a:cs typeface="Consolas" panose="020B0609020204030204" pitchFamily="49" charset="0"/>
              </a:rPr>
              <a:t>('path/</a:t>
            </a:r>
            <a:r>
              <a:rPr lang="en-US" sz="1200" b="1" dirty="0" err="1">
                <a:latin typeface="Consolas" panose="020B0609020204030204" pitchFamily="49" charset="0"/>
                <a:cs typeface="Consolas" panose="020B0609020204030204" pitchFamily="49" charset="0"/>
              </a:rPr>
              <a:t>foo.vcf.bgz</a:t>
            </a:r>
            <a:r>
              <a:rPr lang="en-US" sz="1200" b="1" dirty="0">
                <a:latin typeface="Consolas" panose="020B0609020204030204" pitchFamily="49" charset="0"/>
                <a:cs typeface="Consolas" panose="020B0609020204030204" pitchFamily="49" charset="0"/>
              </a:rPr>
              <a:t>')</a:t>
            </a:r>
          </a:p>
          <a:p>
            <a:r>
              <a:rPr lang="en-US" sz="1200" dirty="0">
                <a:cs typeface="Consolas" panose="020B0609020204030204" pitchFamily="49" charset="0"/>
              </a:rPr>
              <a:t>  Import a VCF file to create a variant by sample matrix table.</a:t>
            </a:r>
          </a:p>
        </p:txBody>
      </p:sp>
      <p:sp>
        <p:nvSpPr>
          <p:cNvPr id="94" name="TextBox 93">
            <a:extLst>
              <a:ext uri="{FF2B5EF4-FFF2-40B4-BE49-F238E27FC236}">
                <a16:creationId xmlns:a16="http://schemas.microsoft.com/office/drawing/2014/main" id="{B7833F14-8663-464A-B9C0-A90FA15BC8DE}"/>
              </a:ext>
            </a:extLst>
          </p:cNvPr>
          <p:cNvSpPr txBox="1"/>
          <p:nvPr/>
        </p:nvSpPr>
        <p:spPr>
          <a:xfrm>
            <a:off x="319585" y="1023027"/>
            <a:ext cx="4324026" cy="338554"/>
          </a:xfrm>
          <a:prstGeom prst="rect">
            <a:avLst/>
          </a:prstGeom>
          <a:noFill/>
        </p:spPr>
        <p:txBody>
          <a:bodyPr wrap="square" rtlCol="0">
            <a:spAutoFit/>
          </a:bodyPr>
          <a:lstStyle/>
          <a:p>
            <a:pPr algn="ctr"/>
            <a:r>
              <a:rPr lang="en-US" sz="1600" b="1" dirty="0">
                <a:solidFill>
                  <a:srgbClr val="283891"/>
                </a:solidFill>
              </a:rPr>
              <a:t>https://hail.is/docs/0.2/hail.MatrixTable.html</a:t>
            </a:r>
          </a:p>
        </p:txBody>
      </p:sp>
      <p:sp>
        <p:nvSpPr>
          <p:cNvPr id="70" name="Rounded Rectangle 69">
            <a:extLst>
              <a:ext uri="{FF2B5EF4-FFF2-40B4-BE49-F238E27FC236}">
                <a16:creationId xmlns:a16="http://schemas.microsoft.com/office/drawing/2014/main" id="{7357E348-A5CB-1048-A4CE-E568A685A014}"/>
              </a:ext>
            </a:extLst>
          </p:cNvPr>
          <p:cNvSpPr/>
          <p:nvPr/>
        </p:nvSpPr>
        <p:spPr>
          <a:xfrm>
            <a:off x="10191727" y="6818961"/>
            <a:ext cx="3723967" cy="495145"/>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Exploring MatrixTables</a:t>
            </a:r>
            <a:endParaRPr lang="en-US" sz="1800" dirty="0"/>
          </a:p>
        </p:txBody>
      </p:sp>
      <p:sp>
        <p:nvSpPr>
          <p:cNvPr id="12" name="Rectangle 11">
            <a:extLst>
              <a:ext uri="{FF2B5EF4-FFF2-40B4-BE49-F238E27FC236}">
                <a16:creationId xmlns:a16="http://schemas.microsoft.com/office/drawing/2014/main" id="{194E6EB2-3E53-5049-9AC4-DCC64D8736A5}"/>
              </a:ext>
            </a:extLst>
          </p:cNvPr>
          <p:cNvSpPr/>
          <p:nvPr/>
        </p:nvSpPr>
        <p:spPr>
          <a:xfrm>
            <a:off x="10178529" y="7406774"/>
            <a:ext cx="3723966" cy="2862322"/>
          </a:xfrm>
          <a:prstGeom prst="rect">
            <a:avLst/>
          </a:prstGeom>
        </p:spPr>
        <p:txBody>
          <a:bodyPr wrap="square">
            <a:spAutoFit/>
          </a:bodyPr>
          <a:lstStyle/>
          <a:p>
            <a:r>
              <a:rPr lang="en-US" sz="1200" b="1" dirty="0">
                <a:latin typeface="Consolas" panose="020B0609020204030204" pitchFamily="49" charset="0"/>
              </a:rPr>
              <a:t>mt.describe()</a:t>
            </a:r>
          </a:p>
          <a:p>
            <a:pPr marL="109538"/>
            <a:r>
              <a:rPr lang="en-US" sz="1200" dirty="0"/>
              <a:t>Print information about the types of each field </a:t>
            </a:r>
            <a:endParaRPr lang="en-US" sz="1200" b="1" dirty="0">
              <a:latin typeface="Consolas" panose="020B0609020204030204" pitchFamily="49" charset="0"/>
            </a:endParaRPr>
          </a:p>
          <a:p>
            <a:r>
              <a:rPr lang="en-US" sz="1200" b="1" dirty="0">
                <a:latin typeface="Consolas" panose="020B0609020204030204" pitchFamily="49" charset="0"/>
              </a:rPr>
              <a:t>mt.summarize()</a:t>
            </a:r>
          </a:p>
          <a:p>
            <a:pPr marL="111125"/>
            <a:r>
              <a:rPr lang="en-US" sz="1200" dirty="0"/>
              <a:t>Basic descriptive statistics for each field</a:t>
            </a:r>
          </a:p>
          <a:p>
            <a:r>
              <a:rPr lang="en-US" sz="1200" b="1" dirty="0">
                <a:latin typeface="Consolas" panose="020B0609020204030204" pitchFamily="49" charset="0"/>
              </a:rPr>
              <a:t>mt.count()</a:t>
            </a:r>
          </a:p>
          <a:p>
            <a:r>
              <a:rPr lang="en-US" sz="1200" dirty="0"/>
              <a:t>    # of rows and columns in MatrixTable.</a:t>
            </a:r>
          </a:p>
          <a:p>
            <a:r>
              <a:rPr lang="en-US" sz="1200" b="1" dirty="0">
                <a:latin typeface="Consolas" panose="020B0609020204030204" pitchFamily="49" charset="0"/>
              </a:rPr>
              <a:t>mt.show(n)</a:t>
            </a:r>
          </a:p>
          <a:p>
            <a:r>
              <a:rPr lang="en-US" sz="1200" dirty="0"/>
              <a:t>    Print first n rows of table (forces computation!)</a:t>
            </a:r>
            <a:r>
              <a:rPr lang="en-US" sz="1200" b="1" dirty="0">
                <a:latin typeface="Consolas" panose="020B0609020204030204" pitchFamily="49" charset="0"/>
              </a:rPr>
              <a:t> mt.n_partitions()</a:t>
            </a:r>
          </a:p>
          <a:p>
            <a:r>
              <a:rPr lang="en-US" sz="1200" dirty="0"/>
              <a:t>Check how many partitions are in this matrix table</a:t>
            </a:r>
            <a:r>
              <a:rPr lang="en-US" sz="1200" b="1" dirty="0">
                <a:latin typeface="Consolas" panose="020B0609020204030204" pitchFamily="49" charset="0"/>
              </a:rPr>
              <a:t> </a:t>
            </a:r>
            <a:r>
              <a:rPr lang="en-US" sz="1200" b="1" dirty="0" err="1">
                <a:latin typeface="Consolas" panose="020B0609020204030204" pitchFamily="49" charset="0"/>
              </a:rPr>
              <a:t>mt.head</a:t>
            </a:r>
            <a:r>
              <a:rPr lang="en-US" sz="1200" b="1" dirty="0">
                <a:latin typeface="Consolas" panose="020B0609020204030204" pitchFamily="49" charset="0"/>
              </a:rPr>
              <a:t>(n)</a:t>
            </a:r>
          </a:p>
          <a:p>
            <a:r>
              <a:rPr lang="en-US" sz="1200" dirty="0"/>
              <a:t>Subset the matrix table to the first </a:t>
            </a:r>
            <a:r>
              <a:rPr lang="en-US" sz="1200" b="1" dirty="0"/>
              <a:t>n</a:t>
            </a:r>
            <a:r>
              <a:rPr lang="en-US" sz="1200" dirty="0"/>
              <a:t> rows.</a:t>
            </a:r>
          </a:p>
          <a:p>
            <a:r>
              <a:rPr lang="en-US" sz="1200" b="1" dirty="0" err="1">
                <a:latin typeface="Consolas" panose="020B0609020204030204" pitchFamily="49" charset="0"/>
              </a:rPr>
              <a:t>mt.tail</a:t>
            </a:r>
            <a:r>
              <a:rPr lang="en-US" sz="1200" b="1" dirty="0">
                <a:latin typeface="Consolas" panose="020B0609020204030204" pitchFamily="49" charset="0"/>
              </a:rPr>
              <a:t>(n)</a:t>
            </a:r>
          </a:p>
          <a:p>
            <a:pPr marL="111125"/>
            <a:r>
              <a:rPr lang="en-US" sz="1200" dirty="0"/>
              <a:t>Subset the matrix table to the last </a:t>
            </a:r>
            <a:r>
              <a:rPr lang="en-US" sz="1200" b="1" dirty="0"/>
              <a:t>n</a:t>
            </a:r>
            <a:r>
              <a:rPr lang="en-US" sz="1200" dirty="0"/>
              <a:t> rows.</a:t>
            </a:r>
          </a:p>
          <a:p>
            <a:pPr marL="111125"/>
            <a:endParaRPr lang="en-US" sz="1200" dirty="0"/>
          </a:p>
        </p:txBody>
      </p:sp>
      <p:sp>
        <p:nvSpPr>
          <p:cNvPr id="71" name="Rounded Rectangle 70">
            <a:extLst>
              <a:ext uri="{FF2B5EF4-FFF2-40B4-BE49-F238E27FC236}">
                <a16:creationId xmlns:a16="http://schemas.microsoft.com/office/drawing/2014/main" id="{A3DBF977-2A91-F34E-8C0F-63DAE481784F}"/>
              </a:ext>
            </a:extLst>
          </p:cNvPr>
          <p:cNvSpPr/>
          <p:nvPr/>
        </p:nvSpPr>
        <p:spPr>
          <a:xfrm>
            <a:off x="5136481" y="56348"/>
            <a:ext cx="8698389" cy="396656"/>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83" b="1" dirty="0"/>
              <a:t>MatrixTables vs Tables</a:t>
            </a:r>
            <a:endParaRPr lang="en-US" sz="2683" dirty="0"/>
          </a:p>
        </p:txBody>
      </p:sp>
      <p:sp>
        <p:nvSpPr>
          <p:cNvPr id="105" name="Rounded Rectangle 104">
            <a:extLst>
              <a:ext uri="{FF2B5EF4-FFF2-40B4-BE49-F238E27FC236}">
                <a16:creationId xmlns:a16="http://schemas.microsoft.com/office/drawing/2014/main" id="{E0670E8E-B228-A342-90FC-1B417B528CB4}"/>
              </a:ext>
            </a:extLst>
          </p:cNvPr>
          <p:cNvSpPr/>
          <p:nvPr/>
        </p:nvSpPr>
        <p:spPr>
          <a:xfrm>
            <a:off x="5171669" y="453004"/>
            <a:ext cx="8663201" cy="692792"/>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graphicFrame>
        <p:nvGraphicFramePr>
          <p:cNvPr id="22" name="Table 21">
            <a:extLst>
              <a:ext uri="{FF2B5EF4-FFF2-40B4-BE49-F238E27FC236}">
                <a16:creationId xmlns:a16="http://schemas.microsoft.com/office/drawing/2014/main" id="{39AF185C-B6F2-7941-A018-CDBFCD546C98}"/>
              </a:ext>
            </a:extLst>
          </p:cNvPr>
          <p:cNvGraphicFramePr>
            <a:graphicFrameLocks noGrp="1"/>
          </p:cNvGraphicFramePr>
          <p:nvPr>
            <p:extLst>
              <p:ext uri="{D42A27DB-BD31-4B8C-83A1-F6EECF244321}">
                <p14:modId xmlns:p14="http://schemas.microsoft.com/office/powerpoint/2010/main" val="3463323144"/>
              </p:ext>
            </p:extLst>
          </p:nvPr>
        </p:nvGraphicFramePr>
        <p:xfrm>
          <a:off x="7292987" y="3237036"/>
          <a:ext cx="1515936" cy="1451975"/>
        </p:xfrm>
        <a:graphic>
          <a:graphicData uri="http://schemas.openxmlformats.org/drawingml/2006/table">
            <a:tbl>
              <a:tblPr bandRow="1">
                <a:tableStyleId>{5C22544A-7EE6-4342-B048-85BDC9FD1C3A}</a:tableStyleId>
              </a:tblPr>
              <a:tblGrid>
                <a:gridCol w="378984">
                  <a:extLst>
                    <a:ext uri="{9D8B030D-6E8A-4147-A177-3AD203B41FA5}">
                      <a16:colId xmlns:a16="http://schemas.microsoft.com/office/drawing/2014/main" val="20003"/>
                    </a:ext>
                  </a:extLst>
                </a:gridCol>
                <a:gridCol w="378984">
                  <a:extLst>
                    <a:ext uri="{9D8B030D-6E8A-4147-A177-3AD203B41FA5}">
                      <a16:colId xmlns:a16="http://schemas.microsoft.com/office/drawing/2014/main" val="2895221708"/>
                    </a:ext>
                  </a:extLst>
                </a:gridCol>
                <a:gridCol w="378984">
                  <a:extLst>
                    <a:ext uri="{9D8B030D-6E8A-4147-A177-3AD203B41FA5}">
                      <a16:colId xmlns:a16="http://schemas.microsoft.com/office/drawing/2014/main" val="2650508648"/>
                    </a:ext>
                  </a:extLst>
                </a:gridCol>
                <a:gridCol w="378984">
                  <a:extLst>
                    <a:ext uri="{9D8B030D-6E8A-4147-A177-3AD203B41FA5}">
                      <a16:colId xmlns:a16="http://schemas.microsoft.com/office/drawing/2014/main" val="3757522506"/>
                    </a:ext>
                  </a:extLst>
                </a:gridCol>
              </a:tblGrid>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0002"/>
                  </a:ext>
                </a:extLst>
              </a:tr>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0003"/>
                  </a:ext>
                </a:extLst>
              </a:tr>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421052060"/>
                  </a:ext>
                </a:extLst>
              </a:tr>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703668058"/>
                  </a:ext>
                </a:extLst>
              </a:tr>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3308434254"/>
                  </a:ext>
                </a:extLst>
              </a:tr>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514992262"/>
                  </a:ext>
                </a:extLst>
              </a:tr>
              <a:tr h="207425">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2375821604"/>
                  </a:ext>
                </a:extLst>
              </a:tr>
            </a:tbl>
          </a:graphicData>
        </a:graphic>
      </p:graphicFrame>
      <p:graphicFrame>
        <p:nvGraphicFramePr>
          <p:cNvPr id="25" name="Table 24">
            <a:extLst>
              <a:ext uri="{FF2B5EF4-FFF2-40B4-BE49-F238E27FC236}">
                <a16:creationId xmlns:a16="http://schemas.microsoft.com/office/drawing/2014/main" id="{E3B6A0D3-C660-3F4B-99C9-FEE3B97AA19B}"/>
              </a:ext>
            </a:extLst>
          </p:cNvPr>
          <p:cNvGraphicFramePr>
            <a:graphicFrameLocks noGrp="1"/>
          </p:cNvGraphicFramePr>
          <p:nvPr>
            <p:extLst>
              <p:ext uri="{D42A27DB-BD31-4B8C-83A1-F6EECF244321}">
                <p14:modId xmlns:p14="http://schemas.microsoft.com/office/powerpoint/2010/main" val="3805200074"/>
              </p:ext>
            </p:extLst>
          </p:nvPr>
        </p:nvGraphicFramePr>
        <p:xfrm>
          <a:off x="5140035" y="3012719"/>
          <a:ext cx="1643160" cy="1672656"/>
        </p:xfrm>
        <a:graphic>
          <a:graphicData uri="http://schemas.openxmlformats.org/drawingml/2006/table">
            <a:tbl>
              <a:tblPr firstRow="1" bandRow="1">
                <a:tableStyleId>{5C22544A-7EE6-4342-B048-85BDC9FD1C3A}</a:tableStyleId>
              </a:tblPr>
              <a:tblGrid>
                <a:gridCol w="547720">
                  <a:extLst>
                    <a:ext uri="{9D8B030D-6E8A-4147-A177-3AD203B41FA5}">
                      <a16:colId xmlns:a16="http://schemas.microsoft.com/office/drawing/2014/main" val="20003"/>
                    </a:ext>
                  </a:extLst>
                </a:gridCol>
                <a:gridCol w="547720">
                  <a:extLst>
                    <a:ext uri="{9D8B030D-6E8A-4147-A177-3AD203B41FA5}">
                      <a16:colId xmlns:a16="http://schemas.microsoft.com/office/drawing/2014/main" val="2895221708"/>
                    </a:ext>
                  </a:extLst>
                </a:gridCol>
                <a:gridCol w="547720">
                  <a:extLst>
                    <a:ext uri="{9D8B030D-6E8A-4147-A177-3AD203B41FA5}">
                      <a16:colId xmlns:a16="http://schemas.microsoft.com/office/drawing/2014/main" val="2650508648"/>
                    </a:ext>
                  </a:extLst>
                </a:gridCol>
              </a:tblGrid>
              <a:tr h="209082">
                <a:tc>
                  <a:txBody>
                    <a:bodyPr/>
                    <a:lstStyle/>
                    <a:p>
                      <a:pPr algn="ctr"/>
                      <a:r>
                        <a:rPr lang="en-US" sz="1200" dirty="0">
                          <a:solidFill>
                            <a:schemeClr val="tx1"/>
                          </a:solidFill>
                        </a:rPr>
                        <a:t>row_key</a:t>
                      </a:r>
                    </a:p>
                  </a:txBody>
                  <a:tcPr marL="0" marR="0" marT="0" marB="0">
                    <a:solidFill>
                      <a:schemeClr val="bg2">
                        <a:lumMod val="90000"/>
                      </a:schemeClr>
                    </a:solidFill>
                  </a:tcPr>
                </a:tc>
                <a:tc>
                  <a:txBody>
                    <a:bodyPr/>
                    <a:lstStyle/>
                    <a:p>
                      <a:r>
                        <a:rPr lang="en-US" sz="1200" dirty="0">
                          <a:solidFill>
                            <a:schemeClr val="tx1"/>
                          </a:solidFill>
                        </a:rPr>
                        <a:t>   r1</a:t>
                      </a:r>
                    </a:p>
                  </a:txBody>
                  <a:tcPr marL="0" marR="0" marT="0" marB="0">
                    <a:solidFill>
                      <a:schemeClr val="accent1">
                        <a:lumMod val="60000"/>
                        <a:lumOff val="40000"/>
                      </a:schemeClr>
                    </a:solidFill>
                  </a:tcPr>
                </a:tc>
                <a:tc>
                  <a:txBody>
                    <a:bodyPr/>
                    <a:lstStyle/>
                    <a:p>
                      <a:r>
                        <a:rPr lang="en-US" sz="1200" dirty="0">
                          <a:solidFill>
                            <a:schemeClr val="tx1"/>
                          </a:solidFill>
                        </a:rPr>
                        <a:t>  r2</a:t>
                      </a:r>
                    </a:p>
                  </a:txBody>
                  <a:tcPr marL="0" marR="0" marT="0" marB="0">
                    <a:solidFill>
                      <a:schemeClr val="accent1">
                        <a:lumMod val="60000"/>
                        <a:lumOff val="40000"/>
                      </a:schemeClr>
                    </a:solidFill>
                  </a:tcPr>
                </a:tc>
                <a:extLst>
                  <a:ext uri="{0D108BD9-81ED-4DB2-BD59-A6C34878D82A}">
                    <a16:rowId xmlns:a16="http://schemas.microsoft.com/office/drawing/2014/main" val="10001"/>
                  </a:ext>
                </a:extLst>
              </a:tr>
              <a:tr h="209082">
                <a:tc>
                  <a:txBody>
                    <a:bodyPr/>
                    <a:lstStyle/>
                    <a:p>
                      <a:r>
                        <a:rPr lang="en-US" sz="1000" dirty="0"/>
                        <a:t>  </a:t>
                      </a:r>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0002"/>
                  </a:ext>
                </a:extLst>
              </a:tr>
              <a:tr h="209082">
                <a:tc>
                  <a:txBody>
                    <a:bodyPr/>
                    <a:lstStyle/>
                    <a:p>
                      <a:endParaRPr lang="en-US" sz="1000" dirty="0"/>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0003"/>
                  </a:ext>
                </a:extLst>
              </a:tr>
              <a:tr h="209082">
                <a:tc>
                  <a:txBody>
                    <a:bodyPr/>
                    <a:lstStyle/>
                    <a:p>
                      <a:endParaRPr lang="en-US" sz="1000" dirty="0"/>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421052060"/>
                  </a:ext>
                </a:extLst>
              </a:tr>
              <a:tr h="209082">
                <a:tc>
                  <a:txBody>
                    <a:bodyPr/>
                    <a:lstStyle/>
                    <a:p>
                      <a:endParaRPr lang="en-US" sz="1000" dirty="0"/>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703668058"/>
                  </a:ext>
                </a:extLst>
              </a:tr>
              <a:tr h="209082">
                <a:tc>
                  <a:txBody>
                    <a:bodyPr/>
                    <a:lstStyle/>
                    <a:p>
                      <a:endParaRPr lang="en-US" sz="1000" dirty="0"/>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3308434254"/>
                  </a:ext>
                </a:extLst>
              </a:tr>
              <a:tr h="209082">
                <a:tc>
                  <a:txBody>
                    <a:bodyPr/>
                    <a:lstStyle/>
                    <a:p>
                      <a:endParaRPr lang="en-US" sz="1000" dirty="0"/>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514992262"/>
                  </a:ext>
                </a:extLst>
              </a:tr>
              <a:tr h="209082">
                <a:tc>
                  <a:txBody>
                    <a:bodyPr/>
                    <a:lstStyle/>
                    <a:p>
                      <a:endParaRPr lang="en-US" sz="1000" dirty="0"/>
                    </a:p>
                  </a:txBody>
                  <a:tcPr marL="0" marR="0" marT="0" marB="0">
                    <a:solidFill>
                      <a:schemeClr val="bg2">
                        <a:lumMod val="9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2375821604"/>
                  </a:ext>
                </a:extLst>
              </a:tr>
            </a:tbl>
          </a:graphicData>
        </a:graphic>
      </p:graphicFrame>
      <p:graphicFrame>
        <p:nvGraphicFramePr>
          <p:cNvPr id="26" name="Table 25">
            <a:extLst>
              <a:ext uri="{FF2B5EF4-FFF2-40B4-BE49-F238E27FC236}">
                <a16:creationId xmlns:a16="http://schemas.microsoft.com/office/drawing/2014/main" id="{F54E2A2B-159E-DD44-9194-0893B093CD03}"/>
              </a:ext>
            </a:extLst>
          </p:cNvPr>
          <p:cNvGraphicFramePr>
            <a:graphicFrameLocks noGrp="1"/>
          </p:cNvGraphicFramePr>
          <p:nvPr>
            <p:extLst>
              <p:ext uri="{D42A27DB-BD31-4B8C-83A1-F6EECF244321}">
                <p14:modId xmlns:p14="http://schemas.microsoft.com/office/powerpoint/2010/main" val="2960131381"/>
              </p:ext>
            </p:extLst>
          </p:nvPr>
        </p:nvGraphicFramePr>
        <p:xfrm>
          <a:off x="6816619" y="2152888"/>
          <a:ext cx="1992304" cy="548640"/>
        </p:xfrm>
        <a:graphic>
          <a:graphicData uri="http://schemas.openxmlformats.org/drawingml/2006/table">
            <a:tbl>
              <a:tblPr firstCol="1" bandRow="1">
                <a:tableStyleId>{5C22544A-7EE6-4342-B048-85BDC9FD1C3A}</a:tableStyleId>
              </a:tblPr>
              <a:tblGrid>
                <a:gridCol w="500836">
                  <a:extLst>
                    <a:ext uri="{9D8B030D-6E8A-4147-A177-3AD203B41FA5}">
                      <a16:colId xmlns:a16="http://schemas.microsoft.com/office/drawing/2014/main" val="822611694"/>
                    </a:ext>
                  </a:extLst>
                </a:gridCol>
                <a:gridCol w="372867">
                  <a:extLst>
                    <a:ext uri="{9D8B030D-6E8A-4147-A177-3AD203B41FA5}">
                      <a16:colId xmlns:a16="http://schemas.microsoft.com/office/drawing/2014/main" val="20003"/>
                    </a:ext>
                  </a:extLst>
                </a:gridCol>
                <a:gridCol w="372867">
                  <a:extLst>
                    <a:ext uri="{9D8B030D-6E8A-4147-A177-3AD203B41FA5}">
                      <a16:colId xmlns:a16="http://schemas.microsoft.com/office/drawing/2014/main" val="2895221708"/>
                    </a:ext>
                  </a:extLst>
                </a:gridCol>
                <a:gridCol w="372867">
                  <a:extLst>
                    <a:ext uri="{9D8B030D-6E8A-4147-A177-3AD203B41FA5}">
                      <a16:colId xmlns:a16="http://schemas.microsoft.com/office/drawing/2014/main" val="2650508648"/>
                    </a:ext>
                  </a:extLst>
                </a:gridCol>
                <a:gridCol w="372867">
                  <a:extLst>
                    <a:ext uri="{9D8B030D-6E8A-4147-A177-3AD203B41FA5}">
                      <a16:colId xmlns:a16="http://schemas.microsoft.com/office/drawing/2014/main" val="3757522506"/>
                    </a:ext>
                  </a:extLst>
                </a:gridCol>
              </a:tblGrid>
              <a:tr h="0">
                <a:tc>
                  <a:txBody>
                    <a:bodyPr/>
                    <a:lstStyle/>
                    <a:p>
                      <a:r>
                        <a:rPr lang="en-US" sz="1200" dirty="0">
                          <a:solidFill>
                            <a:schemeClr val="tx1"/>
                          </a:solidFill>
                        </a:rPr>
                        <a:t>col_key</a:t>
                      </a:r>
                    </a:p>
                  </a:txBody>
                  <a:tcPr marL="0" marR="0" marT="0" marB="0">
                    <a:solidFill>
                      <a:schemeClr val="bg2">
                        <a:lumMod val="90000"/>
                      </a:schemeClr>
                    </a:solidFill>
                  </a:tcPr>
                </a:tc>
                <a:tc>
                  <a:txBody>
                    <a:bodyPr/>
                    <a:lstStyle/>
                    <a:p>
                      <a:endParaRPr lang="en-US" sz="1000" dirty="0">
                        <a:solidFill>
                          <a:schemeClr val="tx1"/>
                        </a:solidFill>
                      </a:endParaRPr>
                    </a:p>
                  </a:txBody>
                  <a:tcPr marL="0" marR="0" marT="0" marB="0">
                    <a:solidFill>
                      <a:schemeClr val="bg2">
                        <a:lumMod val="90000"/>
                      </a:schemeClr>
                    </a:solidFill>
                  </a:tcPr>
                </a:tc>
                <a:tc>
                  <a:txBody>
                    <a:bodyPr/>
                    <a:lstStyle/>
                    <a:p>
                      <a:endParaRPr lang="en-US" sz="1000" dirty="0">
                        <a:solidFill>
                          <a:schemeClr val="tx1"/>
                        </a:solidFill>
                      </a:endParaRPr>
                    </a:p>
                  </a:txBody>
                  <a:tcPr marL="0" marR="0" marT="0" marB="0">
                    <a:solidFill>
                      <a:schemeClr val="bg2">
                        <a:lumMod val="90000"/>
                      </a:schemeClr>
                    </a:solidFill>
                  </a:tcPr>
                </a:tc>
                <a:tc>
                  <a:txBody>
                    <a:bodyPr/>
                    <a:lstStyle/>
                    <a:p>
                      <a:endParaRPr lang="en-US" sz="1000" dirty="0">
                        <a:solidFill>
                          <a:schemeClr val="tx1"/>
                        </a:solidFill>
                      </a:endParaRPr>
                    </a:p>
                  </a:txBody>
                  <a:tcPr marL="0" marR="0" marT="0" marB="0">
                    <a:solidFill>
                      <a:schemeClr val="bg2">
                        <a:lumMod val="90000"/>
                      </a:schemeClr>
                    </a:solidFill>
                  </a:tcPr>
                </a:tc>
                <a:tc>
                  <a:txBody>
                    <a:bodyPr/>
                    <a:lstStyle/>
                    <a:p>
                      <a:endParaRPr lang="en-US" sz="1000" dirty="0">
                        <a:solidFill>
                          <a:schemeClr val="tx1"/>
                        </a:solidFill>
                      </a:endParaRPr>
                    </a:p>
                  </a:txBody>
                  <a:tcPr marL="0" marR="0" marT="0" marB="0">
                    <a:solidFill>
                      <a:schemeClr val="bg2">
                        <a:lumMod val="90000"/>
                      </a:schemeClr>
                    </a:solidFill>
                  </a:tcPr>
                </a:tc>
                <a:extLst>
                  <a:ext uri="{0D108BD9-81ED-4DB2-BD59-A6C34878D82A}">
                    <a16:rowId xmlns:a16="http://schemas.microsoft.com/office/drawing/2014/main" val="10001"/>
                  </a:ext>
                </a:extLst>
              </a:tr>
              <a:tr h="155176">
                <a:tc>
                  <a:txBody>
                    <a:bodyPr/>
                    <a:lstStyle/>
                    <a:p>
                      <a:r>
                        <a:rPr lang="en-US" sz="1200" dirty="0">
                          <a:solidFill>
                            <a:schemeClr val="tx1"/>
                          </a:solidFill>
                        </a:rPr>
                        <a:t>  c1</a:t>
                      </a:r>
                    </a:p>
                  </a:txBody>
                  <a:tcPr marL="0" marR="0" marT="0" marB="0">
                    <a:solidFill>
                      <a:schemeClr val="accent1">
                        <a:lumMod val="60000"/>
                        <a:lumOff val="4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0003"/>
                  </a:ext>
                </a:extLst>
              </a:tr>
              <a:tr h="155176">
                <a:tc>
                  <a:txBody>
                    <a:bodyPr/>
                    <a:lstStyle/>
                    <a:p>
                      <a:r>
                        <a:rPr lang="en-US" sz="1200" dirty="0">
                          <a:solidFill>
                            <a:schemeClr val="tx1"/>
                          </a:solidFill>
                        </a:rPr>
                        <a:t>  c2</a:t>
                      </a:r>
                    </a:p>
                  </a:txBody>
                  <a:tcPr marL="0" marR="0" marT="0" marB="0">
                    <a:solidFill>
                      <a:schemeClr val="accent1">
                        <a:lumMod val="60000"/>
                        <a:lumOff val="4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tc>
                  <a:txBody>
                    <a:bodyPr/>
                    <a:lstStyle/>
                    <a:p>
                      <a:endParaRPr lang="en-US" sz="1000" dirty="0"/>
                    </a:p>
                  </a:txBody>
                  <a:tcPr marL="0" marR="0" marT="0" marB="0">
                    <a:solidFill>
                      <a:schemeClr val="accent1">
                        <a:lumMod val="40000"/>
                        <a:lumOff val="60000"/>
                      </a:schemeClr>
                    </a:solidFill>
                  </a:tcPr>
                </a:tc>
                <a:extLst>
                  <a:ext uri="{0D108BD9-81ED-4DB2-BD59-A6C34878D82A}">
                    <a16:rowId xmlns:a16="http://schemas.microsoft.com/office/drawing/2014/main" val="1421052060"/>
                  </a:ext>
                </a:extLst>
              </a:tr>
            </a:tbl>
          </a:graphicData>
        </a:graphic>
      </p:graphicFrame>
      <p:sp>
        <p:nvSpPr>
          <p:cNvPr id="2" name="TextBox 1">
            <a:extLst>
              <a:ext uri="{FF2B5EF4-FFF2-40B4-BE49-F238E27FC236}">
                <a16:creationId xmlns:a16="http://schemas.microsoft.com/office/drawing/2014/main" id="{83DA6409-D932-F643-AE30-2844D1C43847}"/>
              </a:ext>
            </a:extLst>
          </p:cNvPr>
          <p:cNvSpPr txBox="1"/>
          <p:nvPr/>
        </p:nvSpPr>
        <p:spPr>
          <a:xfrm>
            <a:off x="5237825" y="453004"/>
            <a:ext cx="8441104" cy="646331"/>
          </a:xfrm>
          <a:prstGeom prst="rect">
            <a:avLst/>
          </a:prstGeom>
          <a:noFill/>
        </p:spPr>
        <p:txBody>
          <a:bodyPr wrap="square" rtlCol="0">
            <a:spAutoFit/>
          </a:bodyPr>
          <a:lstStyle/>
          <a:p>
            <a:r>
              <a:rPr lang="en-US" sz="1200" dirty="0"/>
              <a:t>A MatrixTable is a Table with an extra dimension. Tables have row fields and globals, whereas MatrixTables have row fields, column fields, entry fields, and globals. Many methods on tables have three equivalents on MatrixTables. For instance, </a:t>
            </a:r>
            <a:r>
              <a:rPr lang="en-US" sz="1200" b="1" dirty="0"/>
              <a:t>filter</a:t>
            </a:r>
            <a:r>
              <a:rPr lang="en-US" sz="1200" dirty="0"/>
              <a:t> on a Table has equivalents </a:t>
            </a:r>
            <a:r>
              <a:rPr lang="en-US" sz="1200" b="1" dirty="0"/>
              <a:t>filter_rows, filter_columns, </a:t>
            </a:r>
            <a:r>
              <a:rPr lang="en-US" sz="1200" dirty="0"/>
              <a:t>and </a:t>
            </a:r>
            <a:r>
              <a:rPr lang="en-US" sz="1200" b="1" dirty="0"/>
              <a:t>filter_entries</a:t>
            </a:r>
            <a:r>
              <a:rPr lang="en-US" sz="1200" dirty="0"/>
              <a:t> on a MatrixTable.</a:t>
            </a:r>
          </a:p>
        </p:txBody>
      </p:sp>
      <p:sp>
        <p:nvSpPr>
          <p:cNvPr id="4" name="TextBox 3">
            <a:extLst>
              <a:ext uri="{FF2B5EF4-FFF2-40B4-BE49-F238E27FC236}">
                <a16:creationId xmlns:a16="http://schemas.microsoft.com/office/drawing/2014/main" id="{A35A5DDA-91AC-844D-AF4E-4C0BC4982C24}"/>
              </a:ext>
            </a:extLst>
          </p:cNvPr>
          <p:cNvSpPr txBox="1"/>
          <p:nvPr/>
        </p:nvSpPr>
        <p:spPr>
          <a:xfrm>
            <a:off x="171331" y="4733341"/>
            <a:ext cx="2392484" cy="1631216"/>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mt.rows()</a:t>
            </a:r>
          </a:p>
          <a:p>
            <a:r>
              <a:rPr lang="en-US" sz="1000" dirty="0"/>
              <a:t>  Get just the row fields as a table</a:t>
            </a:r>
          </a:p>
          <a:p>
            <a:r>
              <a:rPr lang="en-US" sz="1000" b="1" dirty="0">
                <a:latin typeface="Consolas" panose="020B0609020204030204" pitchFamily="49" charset="0"/>
                <a:cs typeface="Consolas" panose="020B0609020204030204" pitchFamily="49" charset="0"/>
              </a:rPr>
              <a:t>mt.annotate_rows(r3 = mt.r1 + 	mt.r2)</a:t>
            </a:r>
          </a:p>
          <a:p>
            <a:r>
              <a:rPr lang="en-US" sz="1000" dirty="0"/>
              <a:t>  Add new row field </a:t>
            </a:r>
            <a:r>
              <a:rPr lang="en-US" sz="1000" b="1" dirty="0"/>
              <a:t>r3</a:t>
            </a:r>
            <a:r>
              <a:rPr lang="en-US" sz="1000" dirty="0"/>
              <a:t> based on other row fields.</a:t>
            </a:r>
          </a:p>
          <a:p>
            <a:r>
              <a:rPr lang="en-US" sz="1000" b="1" dirty="0">
                <a:latin typeface="Consolas" panose="020B0609020204030204" pitchFamily="49" charset="0"/>
                <a:cs typeface="Consolas" panose="020B0609020204030204" pitchFamily="49" charset="0"/>
              </a:rPr>
              <a:t>mt.transmute_rows(r1_sq = 	mt.r1 ** 2)</a:t>
            </a:r>
          </a:p>
          <a:p>
            <a:r>
              <a:rPr lang="en-US" sz="1000" dirty="0"/>
              <a:t>   Like </a:t>
            </a:r>
            <a:r>
              <a:rPr lang="en-US" sz="1000" b="1" dirty="0">
                <a:latin typeface="Consolas" panose="020B0609020204030204" pitchFamily="49" charset="0"/>
                <a:cs typeface="Consolas" panose="020B0609020204030204" pitchFamily="49" charset="0"/>
              </a:rPr>
              <a:t>annotate_rows</a:t>
            </a:r>
            <a:r>
              <a:rPr lang="en-US" sz="1000" dirty="0"/>
              <a:t>, but drops referenced fields.</a:t>
            </a:r>
          </a:p>
        </p:txBody>
      </p:sp>
      <p:sp>
        <p:nvSpPr>
          <p:cNvPr id="29" name="TextBox 28">
            <a:extLst>
              <a:ext uri="{FF2B5EF4-FFF2-40B4-BE49-F238E27FC236}">
                <a16:creationId xmlns:a16="http://schemas.microsoft.com/office/drawing/2014/main" id="{0DEA4D8E-5679-5949-8204-309661461588}"/>
              </a:ext>
            </a:extLst>
          </p:cNvPr>
          <p:cNvSpPr txBox="1"/>
          <p:nvPr/>
        </p:nvSpPr>
        <p:spPr>
          <a:xfrm>
            <a:off x="8932640" y="2249107"/>
            <a:ext cx="2352114" cy="1323439"/>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mt.cols()</a:t>
            </a:r>
          </a:p>
          <a:p>
            <a:r>
              <a:rPr lang="en-US" sz="1000" dirty="0"/>
              <a:t>  Get just the column fields as a table</a:t>
            </a:r>
          </a:p>
          <a:p>
            <a:r>
              <a:rPr lang="en-US" sz="1000" b="1" dirty="0">
                <a:latin typeface="Consolas" panose="020B0609020204030204" pitchFamily="49" charset="0"/>
                <a:cs typeface="Consolas" panose="020B0609020204030204" pitchFamily="49" charset="0"/>
              </a:rPr>
              <a:t>mt.annotate_cols(cf3=mt.cf1**2)</a:t>
            </a:r>
          </a:p>
          <a:p>
            <a:r>
              <a:rPr lang="en-US" sz="1000" dirty="0"/>
              <a:t>  Add new column fields.</a:t>
            </a:r>
          </a:p>
          <a:p>
            <a:r>
              <a:rPr lang="en-US" sz="1000" b="1" dirty="0">
                <a:latin typeface="Consolas" panose="020B0609020204030204" pitchFamily="49" charset="0"/>
                <a:cs typeface="Consolas" panose="020B0609020204030204" pitchFamily="49" charset="0"/>
              </a:rPr>
              <a:t>mt.transmute_cols(cf1_half =         </a:t>
            </a:r>
          </a:p>
          <a:p>
            <a:r>
              <a:rPr lang="en-US" sz="1000" b="1" dirty="0">
                <a:latin typeface="Consolas" panose="020B0609020204030204" pitchFamily="49" charset="0"/>
                <a:cs typeface="Consolas" panose="020B0609020204030204" pitchFamily="49" charset="0"/>
              </a:rPr>
              <a:t>                  mt.cf1 / 2)</a:t>
            </a:r>
          </a:p>
          <a:p>
            <a:r>
              <a:rPr lang="en-US" sz="1000" dirty="0"/>
              <a:t>  Like annotate_columns, but deletes referenced fields.</a:t>
            </a:r>
          </a:p>
        </p:txBody>
      </p:sp>
      <p:sp>
        <p:nvSpPr>
          <p:cNvPr id="30" name="TextBox 29">
            <a:extLst>
              <a:ext uri="{FF2B5EF4-FFF2-40B4-BE49-F238E27FC236}">
                <a16:creationId xmlns:a16="http://schemas.microsoft.com/office/drawing/2014/main" id="{55BD7852-8602-4744-967D-04DED57A7DAC}"/>
              </a:ext>
            </a:extLst>
          </p:cNvPr>
          <p:cNvSpPr txBox="1"/>
          <p:nvPr/>
        </p:nvSpPr>
        <p:spPr>
          <a:xfrm>
            <a:off x="8973025" y="4707882"/>
            <a:ext cx="2502695" cy="1323439"/>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mt.entries()</a:t>
            </a:r>
          </a:p>
          <a:p>
            <a:r>
              <a:rPr lang="en-US" sz="1000" dirty="0"/>
              <a:t>  Flatten the matrix tables entry fields, row fields, and column fields into one giant table (</a:t>
            </a:r>
            <a:r>
              <a:rPr lang="en-US" sz="1000" b="1" dirty="0"/>
              <a:t>expensive!!!</a:t>
            </a:r>
            <a:r>
              <a:rPr lang="en-US" sz="1000" dirty="0"/>
              <a:t>)</a:t>
            </a:r>
            <a:endParaRPr lang="en-US" sz="1000" b="1" dirty="0"/>
          </a:p>
          <a:p>
            <a:r>
              <a:rPr lang="en-US" sz="1000" b="1" dirty="0">
                <a:latin typeface="Consolas" panose="020B0609020204030204" pitchFamily="49" charset="0"/>
                <a:cs typeface="Consolas" panose="020B0609020204030204" pitchFamily="49" charset="0"/>
              </a:rPr>
              <a:t>mt.annotate_entries(e3 = mt.e1*2)</a:t>
            </a:r>
          </a:p>
          <a:p>
            <a:r>
              <a:rPr lang="en-US" sz="1000" dirty="0"/>
              <a:t>  Create a new entry field for every entry in the MatrixTable (can be based on row and column fields) </a:t>
            </a:r>
          </a:p>
        </p:txBody>
      </p:sp>
      <p:cxnSp>
        <p:nvCxnSpPr>
          <p:cNvPr id="11" name="Straight Connector 10">
            <a:extLst>
              <a:ext uri="{FF2B5EF4-FFF2-40B4-BE49-F238E27FC236}">
                <a16:creationId xmlns:a16="http://schemas.microsoft.com/office/drawing/2014/main" id="{A1F45F94-7CB2-124E-B8D8-47E094E8F75C}"/>
              </a:ext>
            </a:extLst>
          </p:cNvPr>
          <p:cNvCxnSpPr>
            <a:cxnSpLocks/>
          </p:cNvCxnSpPr>
          <p:nvPr/>
        </p:nvCxnSpPr>
        <p:spPr>
          <a:xfrm>
            <a:off x="8444671" y="2152888"/>
            <a:ext cx="0" cy="2532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41930BF-5A51-EB4F-B630-0EFC0AF93A4B}"/>
              </a:ext>
            </a:extLst>
          </p:cNvPr>
          <p:cNvCxnSpPr>
            <a:cxnSpLocks/>
          </p:cNvCxnSpPr>
          <p:nvPr/>
        </p:nvCxnSpPr>
        <p:spPr>
          <a:xfrm>
            <a:off x="8050955" y="2152888"/>
            <a:ext cx="0" cy="2532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6A9C69D-3FCD-B741-A8D9-697BF059FF4E}"/>
              </a:ext>
            </a:extLst>
          </p:cNvPr>
          <p:cNvCxnSpPr>
            <a:cxnSpLocks/>
          </p:cNvCxnSpPr>
          <p:nvPr/>
        </p:nvCxnSpPr>
        <p:spPr>
          <a:xfrm>
            <a:off x="5140035" y="4257035"/>
            <a:ext cx="366888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AD93EAE-767D-B642-AE84-678066CB8CE4}"/>
              </a:ext>
            </a:extLst>
          </p:cNvPr>
          <p:cNvCxnSpPr>
            <a:cxnSpLocks/>
          </p:cNvCxnSpPr>
          <p:nvPr/>
        </p:nvCxnSpPr>
        <p:spPr>
          <a:xfrm>
            <a:off x="5140035" y="4076546"/>
            <a:ext cx="366888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202F949F-6862-9E47-B1F8-1174CF7A85B5}"/>
              </a:ext>
            </a:extLst>
          </p:cNvPr>
          <p:cNvGraphicFramePr>
            <a:graphicFrameLocks noGrp="1"/>
          </p:cNvGraphicFramePr>
          <p:nvPr>
            <p:extLst>
              <p:ext uri="{D42A27DB-BD31-4B8C-83A1-F6EECF244321}">
                <p14:modId xmlns:p14="http://schemas.microsoft.com/office/powerpoint/2010/main" val="3348116095"/>
              </p:ext>
            </p:extLst>
          </p:nvPr>
        </p:nvGraphicFramePr>
        <p:xfrm>
          <a:off x="5140035" y="2258730"/>
          <a:ext cx="1225083" cy="413834"/>
        </p:xfrm>
        <a:graphic>
          <a:graphicData uri="http://schemas.openxmlformats.org/drawingml/2006/table">
            <a:tbl>
              <a:tblPr firstCol="1" bandRow="1">
                <a:tableStyleId>{5C22544A-7EE6-4342-B048-85BDC9FD1C3A}</a:tableStyleId>
              </a:tblPr>
              <a:tblGrid>
                <a:gridCol w="408361">
                  <a:extLst>
                    <a:ext uri="{9D8B030D-6E8A-4147-A177-3AD203B41FA5}">
                      <a16:colId xmlns:a16="http://schemas.microsoft.com/office/drawing/2014/main" val="822611694"/>
                    </a:ext>
                  </a:extLst>
                </a:gridCol>
                <a:gridCol w="408361">
                  <a:extLst>
                    <a:ext uri="{9D8B030D-6E8A-4147-A177-3AD203B41FA5}">
                      <a16:colId xmlns:a16="http://schemas.microsoft.com/office/drawing/2014/main" val="20003"/>
                    </a:ext>
                  </a:extLst>
                </a:gridCol>
                <a:gridCol w="408361">
                  <a:extLst>
                    <a:ext uri="{9D8B030D-6E8A-4147-A177-3AD203B41FA5}">
                      <a16:colId xmlns:a16="http://schemas.microsoft.com/office/drawing/2014/main" val="2895221708"/>
                    </a:ext>
                  </a:extLst>
                </a:gridCol>
              </a:tblGrid>
              <a:tr h="206917">
                <a:tc>
                  <a:txBody>
                    <a:bodyPr/>
                    <a:lstStyle/>
                    <a:p>
                      <a:r>
                        <a:rPr lang="en-US" sz="1200" dirty="0">
                          <a:solidFill>
                            <a:schemeClr val="tx1"/>
                          </a:solidFill>
                        </a:rPr>
                        <a:t> g1</a:t>
                      </a:r>
                    </a:p>
                  </a:txBody>
                  <a:tcPr marL="0" marR="0" marT="0" marB="0">
                    <a:solidFill>
                      <a:schemeClr val="accent1">
                        <a:lumMod val="60000"/>
                        <a:lumOff val="40000"/>
                      </a:schemeClr>
                    </a:solidFill>
                  </a:tcPr>
                </a:tc>
                <a:tc>
                  <a:txBody>
                    <a:bodyPr/>
                    <a:lstStyle/>
                    <a:p>
                      <a:r>
                        <a:rPr lang="en-US" sz="1200" b="1" dirty="0">
                          <a:solidFill>
                            <a:schemeClr val="tx1"/>
                          </a:solidFill>
                        </a:rPr>
                        <a:t>  g2</a:t>
                      </a:r>
                    </a:p>
                  </a:txBody>
                  <a:tcPr marL="0" marR="0" marT="0" marB="0">
                    <a:solidFill>
                      <a:schemeClr val="accent1">
                        <a:lumMod val="60000"/>
                        <a:lumOff val="40000"/>
                      </a:schemeClr>
                    </a:solidFill>
                  </a:tcPr>
                </a:tc>
                <a:tc>
                  <a:txBody>
                    <a:bodyPr/>
                    <a:lstStyle/>
                    <a:p>
                      <a:r>
                        <a:rPr lang="en-US" sz="1200" dirty="0">
                          <a:solidFill>
                            <a:schemeClr val="tx1"/>
                          </a:solidFill>
                        </a:rPr>
                        <a:t> </a:t>
                      </a:r>
                      <a:r>
                        <a:rPr lang="en-US" sz="1200" b="1" dirty="0">
                          <a:solidFill>
                            <a:schemeClr val="tx1"/>
                          </a:solidFill>
                        </a:rPr>
                        <a:t>g3</a:t>
                      </a:r>
                      <a:endParaRPr lang="en-US" sz="1200" dirty="0">
                        <a:solidFill>
                          <a:schemeClr val="tx1"/>
                        </a:solidFill>
                      </a:endParaRPr>
                    </a:p>
                  </a:txBody>
                  <a:tcPr marL="0" marR="0" marT="0" marB="0">
                    <a:solidFill>
                      <a:schemeClr val="accent1">
                        <a:lumMod val="60000"/>
                        <a:lumOff val="40000"/>
                      </a:schemeClr>
                    </a:solidFill>
                  </a:tcPr>
                </a:tc>
                <a:extLst>
                  <a:ext uri="{0D108BD9-81ED-4DB2-BD59-A6C34878D82A}">
                    <a16:rowId xmlns:a16="http://schemas.microsoft.com/office/drawing/2014/main" val="10001"/>
                  </a:ext>
                </a:extLst>
              </a:tr>
              <a:tr h="206917">
                <a:tc>
                  <a:txBody>
                    <a:bodyPr/>
                    <a:lstStyle/>
                    <a:p>
                      <a:endParaRPr lang="en-US" sz="1200" dirty="0">
                        <a:solidFill>
                          <a:schemeClr val="tx1"/>
                        </a:solidFill>
                      </a:endParaRPr>
                    </a:p>
                  </a:txBody>
                  <a:tcPr marL="0" marR="0" marT="0" marB="0">
                    <a:solidFill>
                      <a:schemeClr val="accent1">
                        <a:lumMod val="40000"/>
                        <a:lumOff val="60000"/>
                      </a:schemeClr>
                    </a:solidFill>
                  </a:tcPr>
                </a:tc>
                <a:tc>
                  <a:txBody>
                    <a:bodyPr/>
                    <a:lstStyle/>
                    <a:p>
                      <a:endParaRPr lang="en-US" sz="1200" dirty="0"/>
                    </a:p>
                  </a:txBody>
                  <a:tcPr marL="0" marR="0" marT="0" marB="0">
                    <a:solidFill>
                      <a:schemeClr val="accent1">
                        <a:lumMod val="40000"/>
                        <a:lumOff val="60000"/>
                      </a:schemeClr>
                    </a:solidFill>
                  </a:tcPr>
                </a:tc>
                <a:tc>
                  <a:txBody>
                    <a:bodyPr/>
                    <a:lstStyle/>
                    <a:p>
                      <a:endParaRPr lang="en-US" sz="1200" dirty="0"/>
                    </a:p>
                  </a:txBody>
                  <a:tcPr marL="0" marR="0" marT="0" marB="0">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48" name="TextBox 47">
            <a:extLst>
              <a:ext uri="{FF2B5EF4-FFF2-40B4-BE49-F238E27FC236}">
                <a16:creationId xmlns:a16="http://schemas.microsoft.com/office/drawing/2014/main" id="{2408F109-DCA4-4B4F-84DF-20154CE64913}"/>
              </a:ext>
            </a:extLst>
          </p:cNvPr>
          <p:cNvSpPr txBox="1"/>
          <p:nvPr/>
        </p:nvSpPr>
        <p:spPr>
          <a:xfrm>
            <a:off x="171331" y="2221373"/>
            <a:ext cx="2435191" cy="1015663"/>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mt.globals</a:t>
            </a:r>
          </a:p>
          <a:p>
            <a:r>
              <a:rPr lang="en-US" sz="1000" b="1" dirty="0">
                <a:cs typeface="Consolas" panose="020B0609020204030204" pitchFamily="49" charset="0"/>
              </a:rPr>
              <a:t> </a:t>
            </a:r>
            <a:r>
              <a:rPr lang="en-US" sz="1000" dirty="0">
                <a:cs typeface="Consolas" panose="020B0609020204030204" pitchFamily="49" charset="0"/>
              </a:rPr>
              <a:t>Get a struct containing global fields. </a:t>
            </a:r>
            <a:endParaRPr lang="en-US" sz="1000" b="1" dirty="0">
              <a:cs typeface="Consolas" panose="020B0609020204030204" pitchFamily="49" charset="0"/>
            </a:endParaRPr>
          </a:p>
          <a:p>
            <a:r>
              <a:rPr lang="en-US" sz="1000" b="1" dirty="0">
                <a:latin typeface="Consolas" panose="020B0609020204030204" pitchFamily="49" charset="0"/>
                <a:cs typeface="Consolas" panose="020B0609020204030204" pitchFamily="49" charset="0"/>
              </a:rPr>
              <a:t>mt.globals_table()</a:t>
            </a:r>
          </a:p>
          <a:p>
            <a:r>
              <a:rPr lang="en-US" sz="1000" dirty="0"/>
              <a:t>  Get the global fields as a single row table</a:t>
            </a:r>
          </a:p>
          <a:p>
            <a:r>
              <a:rPr lang="en-US" sz="1000" b="1" dirty="0">
                <a:latin typeface="Consolas" panose="020B0609020204030204" pitchFamily="49" charset="0"/>
                <a:cs typeface="Consolas" panose="020B0609020204030204" pitchFamily="49" charset="0"/>
              </a:rPr>
              <a:t>mt.annotate_globals(g4=2*mt.g2)</a:t>
            </a:r>
          </a:p>
          <a:p>
            <a:r>
              <a:rPr lang="en-US" sz="1000" b="1" dirty="0"/>
              <a:t>   </a:t>
            </a:r>
            <a:r>
              <a:rPr lang="en-US" sz="1000" dirty="0"/>
              <a:t>Add new global fields.</a:t>
            </a:r>
            <a:endParaRPr lang="en-US" sz="1000" b="1" dirty="0"/>
          </a:p>
        </p:txBody>
      </p:sp>
      <p:sp>
        <p:nvSpPr>
          <p:cNvPr id="15" name="TextBox 14">
            <a:extLst>
              <a:ext uri="{FF2B5EF4-FFF2-40B4-BE49-F238E27FC236}">
                <a16:creationId xmlns:a16="http://schemas.microsoft.com/office/drawing/2014/main" id="{5B1E0D88-DD77-754C-9356-780C39B1C340}"/>
              </a:ext>
            </a:extLst>
          </p:cNvPr>
          <p:cNvSpPr txBox="1"/>
          <p:nvPr/>
        </p:nvSpPr>
        <p:spPr>
          <a:xfrm>
            <a:off x="122265" y="1644993"/>
            <a:ext cx="4633264" cy="553998"/>
          </a:xfrm>
          <a:prstGeom prst="rect">
            <a:avLst/>
          </a:prstGeom>
          <a:noFill/>
        </p:spPr>
        <p:txBody>
          <a:bodyPr wrap="square" rtlCol="0">
            <a:spAutoFit/>
          </a:bodyPr>
          <a:lstStyle/>
          <a:p>
            <a:r>
              <a:rPr lang="en-US" sz="1800" b="1" u="sng" dirty="0"/>
              <a:t>Globals</a:t>
            </a:r>
          </a:p>
          <a:p>
            <a:r>
              <a:rPr lang="en-US" sz="1200" dirty="0"/>
              <a:t>Global fields represent information constant across all entries.</a:t>
            </a:r>
          </a:p>
        </p:txBody>
      </p:sp>
      <p:sp>
        <p:nvSpPr>
          <p:cNvPr id="44" name="TextBox 43">
            <a:extLst>
              <a:ext uri="{FF2B5EF4-FFF2-40B4-BE49-F238E27FC236}">
                <a16:creationId xmlns:a16="http://schemas.microsoft.com/office/drawing/2014/main" id="{679F84D1-87EC-4E43-A2D7-D215B69252F2}"/>
              </a:ext>
            </a:extLst>
          </p:cNvPr>
          <p:cNvSpPr txBox="1"/>
          <p:nvPr/>
        </p:nvSpPr>
        <p:spPr>
          <a:xfrm>
            <a:off x="2430104" y="2238459"/>
            <a:ext cx="2666548" cy="1015663"/>
          </a:xfrm>
          <a:prstGeom prst="rect">
            <a:avLst/>
          </a:prstGeom>
          <a:noFill/>
          <a:ln>
            <a:noFill/>
          </a:ln>
        </p:spPr>
        <p:txBody>
          <a:bodyPr wrap="square" rtlCol="0">
            <a:spAutoFit/>
          </a:bodyPr>
          <a:lstStyle/>
          <a:p>
            <a:r>
              <a:rPr lang="en-US" sz="1000" b="1" dirty="0" err="1">
                <a:latin typeface="Consolas" panose="020B0609020204030204" pitchFamily="49" charset="0"/>
                <a:cs typeface="Consolas" panose="020B0609020204030204" pitchFamily="49" charset="0"/>
              </a:rPr>
              <a:t>mt.transmute_globals</a:t>
            </a:r>
            <a:r>
              <a:rPr lang="en-US" sz="1000" b="1" dirty="0">
                <a:latin typeface="Consolas" panose="020B0609020204030204" pitchFamily="49" charset="0"/>
                <a:cs typeface="Consolas" panose="020B0609020204030204" pitchFamily="49" charset="0"/>
              </a:rPr>
              <a:t>(g2_sq=2*mt.g2)</a:t>
            </a:r>
          </a:p>
          <a:p>
            <a:r>
              <a:rPr lang="en-US" sz="1000" dirty="0"/>
              <a:t>  Like annotate_globals, but deletes referenced fields.</a:t>
            </a:r>
            <a:endParaRPr lang="en-US" sz="1000" b="1" dirty="0"/>
          </a:p>
          <a:p>
            <a:r>
              <a:rPr lang="en-US" sz="1000" b="1" dirty="0" err="1">
                <a:latin typeface="Consolas" panose="020B0609020204030204" pitchFamily="49" charset="0"/>
                <a:cs typeface="Consolas" panose="020B0609020204030204" pitchFamily="49" charset="0"/>
              </a:rPr>
              <a:t>mt.select_globals</a:t>
            </a:r>
            <a:r>
              <a:rPr lang="en-US" sz="1000" b="1" dirty="0">
                <a:latin typeface="Consolas" panose="020B0609020204030204" pitchFamily="49" charset="0"/>
                <a:cs typeface="Consolas" panose="020B0609020204030204" pitchFamily="49" charset="0"/>
              </a:rPr>
              <a:t>(mt.g1, g4="foo")</a:t>
            </a:r>
          </a:p>
          <a:p>
            <a:r>
              <a:rPr lang="en-US" sz="1000" b="1" dirty="0"/>
              <a:t>   </a:t>
            </a:r>
            <a:r>
              <a:rPr lang="en-US" sz="1000" dirty="0"/>
              <a:t>Select existing or create new global fields, dropping the rest.</a:t>
            </a:r>
            <a:endParaRPr lang="en-US" sz="1000" b="1" dirty="0"/>
          </a:p>
        </p:txBody>
      </p:sp>
      <p:sp>
        <p:nvSpPr>
          <p:cNvPr id="46" name="TextBox 45">
            <a:extLst>
              <a:ext uri="{FF2B5EF4-FFF2-40B4-BE49-F238E27FC236}">
                <a16:creationId xmlns:a16="http://schemas.microsoft.com/office/drawing/2014/main" id="{5987DC01-326B-4147-9C12-AAC14BDFA00F}"/>
              </a:ext>
            </a:extLst>
          </p:cNvPr>
          <p:cNvSpPr txBox="1"/>
          <p:nvPr/>
        </p:nvSpPr>
        <p:spPr>
          <a:xfrm>
            <a:off x="112981" y="4036214"/>
            <a:ext cx="4393509" cy="738664"/>
          </a:xfrm>
          <a:prstGeom prst="rect">
            <a:avLst/>
          </a:prstGeom>
          <a:noFill/>
        </p:spPr>
        <p:txBody>
          <a:bodyPr wrap="square" rtlCol="0">
            <a:spAutoFit/>
          </a:bodyPr>
          <a:lstStyle/>
          <a:p>
            <a:r>
              <a:rPr lang="en-US" sz="1800" b="1" u="sng" dirty="0"/>
              <a:t>Rows</a:t>
            </a:r>
          </a:p>
          <a:p>
            <a:r>
              <a:rPr lang="en-US" sz="1200" dirty="0"/>
              <a:t>Row fields represent information constant across an entire row of entries. MatrixTables are distributed by row.</a:t>
            </a:r>
          </a:p>
        </p:txBody>
      </p:sp>
      <p:sp>
        <p:nvSpPr>
          <p:cNvPr id="51" name="TextBox 50">
            <a:extLst>
              <a:ext uri="{FF2B5EF4-FFF2-40B4-BE49-F238E27FC236}">
                <a16:creationId xmlns:a16="http://schemas.microsoft.com/office/drawing/2014/main" id="{7C844383-EEB4-D54E-B5E9-D3010F1CECB2}"/>
              </a:ext>
            </a:extLst>
          </p:cNvPr>
          <p:cNvSpPr txBox="1"/>
          <p:nvPr/>
        </p:nvSpPr>
        <p:spPr>
          <a:xfrm>
            <a:off x="2539823" y="4804133"/>
            <a:ext cx="2497020" cy="1631216"/>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mt.filter_rows(~hl.is_nan(mt.r1))</a:t>
            </a:r>
          </a:p>
          <a:p>
            <a:r>
              <a:rPr lang="en-US" sz="1000" b="1" dirty="0"/>
              <a:t>   </a:t>
            </a:r>
            <a:r>
              <a:rPr lang="en-US" sz="1000" dirty="0"/>
              <a:t>Filters out rows/entries for which given expression is false.</a:t>
            </a:r>
          </a:p>
          <a:p>
            <a:r>
              <a:rPr lang="en-US" sz="1000" b="1" dirty="0" err="1">
                <a:latin typeface="Consolas" panose="020B0609020204030204" pitchFamily="49" charset="0"/>
                <a:cs typeface="Consolas" panose="020B0609020204030204" pitchFamily="49" charset="0"/>
              </a:rPr>
              <a:t>mt.select_rows</a:t>
            </a:r>
            <a:r>
              <a:rPr lang="en-US" sz="1000" b="1" dirty="0">
                <a:latin typeface="Consolas" panose="020B0609020204030204" pitchFamily="49" charset="0"/>
                <a:cs typeface="Consolas" panose="020B0609020204030204" pitchFamily="49" charset="0"/>
              </a:rPr>
              <a:t>(mt.r1, mt.r2, </a:t>
            </a:r>
          </a:p>
          <a:p>
            <a:r>
              <a:rPr lang="en-US" sz="1000" b="1" dirty="0">
                <a:latin typeface="Consolas" panose="020B0609020204030204" pitchFamily="49" charset="0"/>
                <a:cs typeface="Consolas" panose="020B0609020204030204" pitchFamily="49" charset="0"/>
              </a:rPr>
              <a:t>  r3=</a:t>
            </a:r>
            <a:r>
              <a:rPr lang="en-US" sz="1000" b="1" dirty="0" err="1">
                <a:latin typeface="Consolas" panose="020B0609020204030204" pitchFamily="49" charset="0"/>
                <a:cs typeface="Consolas" panose="020B0609020204030204" pitchFamily="49" charset="0"/>
              </a:rPr>
              <a:t>hl.coalesce</a:t>
            </a:r>
            <a:r>
              <a:rPr lang="en-US" sz="1000" b="1" dirty="0">
                <a:latin typeface="Consolas" panose="020B0609020204030204" pitchFamily="49" charset="0"/>
                <a:cs typeface="Consolas" panose="020B0609020204030204" pitchFamily="49" charset="0"/>
              </a:rPr>
              <a:t>(mt.r1, mt.r2))</a:t>
            </a:r>
          </a:p>
          <a:p>
            <a:r>
              <a:rPr lang="en-US" sz="1000" b="1" dirty="0"/>
              <a:t>   </a:t>
            </a:r>
            <a:r>
              <a:rPr lang="en-US" sz="1000" dirty="0"/>
              <a:t>Select existing or create new row fields, dropping the rest.</a:t>
            </a:r>
            <a:endParaRPr lang="en-US" sz="1000" b="1" dirty="0"/>
          </a:p>
          <a:p>
            <a:r>
              <a:rPr lang="en-US" sz="1000" b="1" dirty="0">
                <a:latin typeface="Consolas" panose="020B0609020204030204" pitchFamily="49" charset="0"/>
                <a:cs typeface="Consolas" panose="020B0609020204030204" pitchFamily="49" charset="0"/>
              </a:rPr>
              <a:t>mt.sample_rows(p) </a:t>
            </a:r>
            <a:endParaRPr lang="en-US" sz="1200" b="1" dirty="0">
              <a:latin typeface="Consolas" panose="020B0609020204030204" pitchFamily="49" charset="0"/>
              <a:cs typeface="Consolas" panose="020B0609020204030204" pitchFamily="49" charset="0"/>
            </a:endParaRPr>
          </a:p>
          <a:p>
            <a:r>
              <a:rPr lang="en-US" sz="1000" b="1" dirty="0"/>
              <a:t>   </a:t>
            </a:r>
            <a:r>
              <a:rPr lang="en-US" sz="1000" dirty="0"/>
              <a:t>Randomly downsample rows by keeping each row with probability </a:t>
            </a:r>
            <a:r>
              <a:rPr lang="en-US" sz="1000" b="1" dirty="0"/>
              <a:t>p</a:t>
            </a:r>
            <a:r>
              <a:rPr lang="en-US" sz="1000" dirty="0"/>
              <a:t>.</a:t>
            </a:r>
            <a:endParaRPr lang="en-US" sz="1000" b="1" dirty="0"/>
          </a:p>
        </p:txBody>
      </p:sp>
      <p:sp>
        <p:nvSpPr>
          <p:cNvPr id="53" name="TextBox 52">
            <a:extLst>
              <a:ext uri="{FF2B5EF4-FFF2-40B4-BE49-F238E27FC236}">
                <a16:creationId xmlns:a16="http://schemas.microsoft.com/office/drawing/2014/main" id="{5A4F2052-0388-8C4D-9415-CE5F343D176C}"/>
              </a:ext>
            </a:extLst>
          </p:cNvPr>
          <p:cNvSpPr txBox="1"/>
          <p:nvPr/>
        </p:nvSpPr>
        <p:spPr>
          <a:xfrm>
            <a:off x="8939477" y="1588848"/>
            <a:ext cx="4633264" cy="738664"/>
          </a:xfrm>
          <a:prstGeom prst="rect">
            <a:avLst/>
          </a:prstGeom>
          <a:noFill/>
        </p:spPr>
        <p:txBody>
          <a:bodyPr wrap="square" rtlCol="0">
            <a:spAutoFit/>
          </a:bodyPr>
          <a:lstStyle/>
          <a:p>
            <a:r>
              <a:rPr lang="en-US" sz="1800" b="1" u="sng" dirty="0"/>
              <a:t>Columns</a:t>
            </a:r>
          </a:p>
          <a:p>
            <a:r>
              <a:rPr lang="en-US" sz="1200" dirty="0"/>
              <a:t>Column fields represent information constant across an entire column of entries.</a:t>
            </a:r>
          </a:p>
        </p:txBody>
      </p:sp>
      <p:sp>
        <p:nvSpPr>
          <p:cNvPr id="54" name="TextBox 53">
            <a:extLst>
              <a:ext uri="{FF2B5EF4-FFF2-40B4-BE49-F238E27FC236}">
                <a16:creationId xmlns:a16="http://schemas.microsoft.com/office/drawing/2014/main" id="{D62CDD72-22BD-A94B-9FE9-EB0764C91FB8}"/>
              </a:ext>
            </a:extLst>
          </p:cNvPr>
          <p:cNvSpPr txBox="1"/>
          <p:nvPr/>
        </p:nvSpPr>
        <p:spPr>
          <a:xfrm>
            <a:off x="11192257" y="2251059"/>
            <a:ext cx="2771236" cy="1631216"/>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mt.filter_cols(</a:t>
            </a:r>
            <a:r>
              <a:rPr lang="en-US" sz="1000" b="1" dirty="0" err="1">
                <a:latin typeface="Consolas" panose="020B0609020204030204" pitchFamily="49" charset="0"/>
                <a:cs typeface="Consolas" panose="020B0609020204030204" pitchFamily="49" charset="0"/>
              </a:rPr>
              <a:t>hl.is_defined</a:t>
            </a:r>
            <a:r>
              <a:rPr lang="en-US" sz="1000" b="1" dirty="0">
                <a:latin typeface="Consolas" panose="020B0609020204030204" pitchFamily="49" charset="0"/>
                <a:cs typeface="Consolas" panose="020B0609020204030204" pitchFamily="49" charset="0"/>
              </a:rPr>
              <a:t>(mt.r1)))</a:t>
            </a:r>
          </a:p>
          <a:p>
            <a:r>
              <a:rPr lang="en-US" sz="1000" b="1" dirty="0"/>
              <a:t>   </a:t>
            </a:r>
            <a:r>
              <a:rPr lang="en-US" sz="1000" dirty="0"/>
              <a:t>Filters out columns/entries for which given expression is false.</a:t>
            </a:r>
          </a:p>
          <a:p>
            <a:r>
              <a:rPr lang="en-US" sz="1000" b="1" dirty="0">
                <a:latin typeface="Consolas" panose="020B0609020204030204" pitchFamily="49" charset="0"/>
                <a:cs typeface="Consolas" panose="020B0609020204030204" pitchFamily="49" charset="0"/>
              </a:rPr>
              <a:t>mt.select_cols(mt.c2,      </a:t>
            </a:r>
          </a:p>
          <a:p>
            <a:r>
              <a:rPr lang="en-US" sz="1000" b="1" dirty="0">
                <a:latin typeface="Consolas" panose="020B0609020204030204" pitchFamily="49" charset="0"/>
                <a:cs typeface="Consolas" panose="020B0609020204030204" pitchFamily="49" charset="0"/>
              </a:rPr>
              <a:t>               sum=mt.c2+mt.c1)</a:t>
            </a:r>
          </a:p>
          <a:p>
            <a:r>
              <a:rPr lang="en-US" sz="1000" b="1" dirty="0"/>
              <a:t>    </a:t>
            </a:r>
            <a:r>
              <a:rPr lang="en-US" sz="1000" dirty="0"/>
              <a:t>Select existing or create new col fields, dropping the rest.</a:t>
            </a:r>
            <a:endParaRPr lang="en-US" sz="1000" b="1" dirty="0"/>
          </a:p>
          <a:p>
            <a:r>
              <a:rPr lang="en-US" sz="1000" b="1" dirty="0">
                <a:latin typeface="Consolas" panose="020B0609020204030204" pitchFamily="49" charset="0"/>
                <a:cs typeface="Consolas" panose="020B0609020204030204" pitchFamily="49" charset="0"/>
              </a:rPr>
              <a:t>mt.sample_cols(p)</a:t>
            </a:r>
          </a:p>
          <a:p>
            <a:r>
              <a:rPr lang="en-US" sz="1000" b="1" dirty="0"/>
              <a:t>  </a:t>
            </a:r>
            <a:r>
              <a:rPr lang="en-US" sz="1000" dirty="0"/>
              <a:t>Randomly downsample columns by keeping each column with probability </a:t>
            </a:r>
            <a:r>
              <a:rPr lang="en-US" sz="1000" b="1" dirty="0"/>
              <a:t>p</a:t>
            </a:r>
            <a:r>
              <a:rPr lang="en-US" sz="1000" dirty="0"/>
              <a:t>.</a:t>
            </a:r>
            <a:endParaRPr lang="en-US" sz="1000" b="1" dirty="0"/>
          </a:p>
        </p:txBody>
      </p:sp>
      <p:sp>
        <p:nvSpPr>
          <p:cNvPr id="56" name="TextBox 55">
            <a:extLst>
              <a:ext uri="{FF2B5EF4-FFF2-40B4-BE49-F238E27FC236}">
                <a16:creationId xmlns:a16="http://schemas.microsoft.com/office/drawing/2014/main" id="{EB89E668-54D2-2445-B194-1D4EC0F2D98E}"/>
              </a:ext>
            </a:extLst>
          </p:cNvPr>
          <p:cNvSpPr txBox="1"/>
          <p:nvPr/>
        </p:nvSpPr>
        <p:spPr>
          <a:xfrm>
            <a:off x="8939477" y="4015090"/>
            <a:ext cx="4633264" cy="738664"/>
          </a:xfrm>
          <a:prstGeom prst="rect">
            <a:avLst/>
          </a:prstGeom>
          <a:noFill/>
        </p:spPr>
        <p:txBody>
          <a:bodyPr wrap="square" rtlCol="0">
            <a:spAutoFit/>
          </a:bodyPr>
          <a:lstStyle/>
          <a:p>
            <a:r>
              <a:rPr lang="en-US" sz="1800" b="1" u="sng" dirty="0"/>
              <a:t>Entries</a:t>
            </a:r>
          </a:p>
          <a:p>
            <a:r>
              <a:rPr lang="en-US" sz="1200" dirty="0"/>
              <a:t>Entry fields are index by row and column. Each entry is a struct of potentially many fields.</a:t>
            </a:r>
          </a:p>
        </p:txBody>
      </p:sp>
      <p:cxnSp>
        <p:nvCxnSpPr>
          <p:cNvPr id="17" name="Straight Connector 16">
            <a:extLst>
              <a:ext uri="{FF2B5EF4-FFF2-40B4-BE49-F238E27FC236}">
                <a16:creationId xmlns:a16="http://schemas.microsoft.com/office/drawing/2014/main" id="{017589A9-700F-BF43-8C94-2E42746D4E17}"/>
              </a:ext>
            </a:extLst>
          </p:cNvPr>
          <p:cNvCxnSpPr>
            <a:cxnSpLocks/>
            <a:stCxn id="23" idx="2"/>
          </p:cNvCxnSpPr>
          <p:nvPr/>
        </p:nvCxnSpPr>
        <p:spPr>
          <a:xfrm flipH="1">
            <a:off x="5908843" y="4175545"/>
            <a:ext cx="2170088" cy="105173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6A5E30CF-5EEE-8E43-B54B-C7CC73BE2C4E}"/>
              </a:ext>
            </a:extLst>
          </p:cNvPr>
          <p:cNvCxnSpPr>
            <a:cxnSpLocks/>
            <a:stCxn id="23" idx="6"/>
          </p:cNvCxnSpPr>
          <p:nvPr/>
        </p:nvCxnSpPr>
        <p:spPr>
          <a:xfrm flipH="1">
            <a:off x="7400202" y="4175545"/>
            <a:ext cx="973950" cy="1045338"/>
          </a:xfrm>
          <a:prstGeom prst="line">
            <a:avLst/>
          </a:prstGeom>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A0AAC720-216B-8243-83E2-F9A77290683B}"/>
              </a:ext>
            </a:extLst>
          </p:cNvPr>
          <p:cNvSpPr/>
          <p:nvPr/>
        </p:nvSpPr>
        <p:spPr>
          <a:xfrm>
            <a:off x="8078931" y="4094054"/>
            <a:ext cx="295221" cy="1629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D89A1D61-F693-8D40-80E6-D8F2ECC350CB}"/>
              </a:ext>
            </a:extLst>
          </p:cNvPr>
          <p:cNvSpPr txBox="1"/>
          <p:nvPr/>
        </p:nvSpPr>
        <p:spPr>
          <a:xfrm>
            <a:off x="5895456" y="5230918"/>
            <a:ext cx="1504746" cy="1015663"/>
          </a:xfrm>
          <a:prstGeom prst="rect">
            <a:avLst/>
          </a:prstGeom>
          <a:noFill/>
          <a:ln>
            <a:solidFill>
              <a:schemeClr val="tx1"/>
            </a:solidFill>
          </a:ln>
        </p:spPr>
        <p:txBody>
          <a:bodyPr wrap="square" rtlCol="0">
            <a:spAutoFit/>
          </a:bodyPr>
          <a:lstStyle/>
          <a:p>
            <a:r>
              <a:rPr lang="en-US" sz="1200" dirty="0"/>
              <a:t>{</a:t>
            </a:r>
          </a:p>
          <a:p>
            <a:r>
              <a:rPr lang="en-US" sz="1200" dirty="0"/>
              <a:t>    "e1": 3,</a:t>
            </a:r>
          </a:p>
          <a:p>
            <a:r>
              <a:rPr lang="en-US" sz="1200" dirty="0"/>
              <a:t>    "e2": "red",</a:t>
            </a:r>
          </a:p>
          <a:p>
            <a:r>
              <a:rPr lang="en-US" sz="1200" dirty="0"/>
              <a:t>     ....</a:t>
            </a:r>
          </a:p>
          <a:p>
            <a:r>
              <a:rPr lang="en-US" sz="1200" dirty="0"/>
              <a:t>}</a:t>
            </a:r>
          </a:p>
        </p:txBody>
      </p:sp>
      <p:sp>
        <p:nvSpPr>
          <p:cNvPr id="77" name="TextBox 76">
            <a:extLst>
              <a:ext uri="{FF2B5EF4-FFF2-40B4-BE49-F238E27FC236}">
                <a16:creationId xmlns:a16="http://schemas.microsoft.com/office/drawing/2014/main" id="{25A6C190-F57D-EE4D-B1EB-23161553A6F3}"/>
              </a:ext>
            </a:extLst>
          </p:cNvPr>
          <p:cNvSpPr txBox="1"/>
          <p:nvPr/>
        </p:nvSpPr>
        <p:spPr>
          <a:xfrm>
            <a:off x="11325138" y="4692984"/>
            <a:ext cx="2573742" cy="1631216"/>
          </a:xfrm>
          <a:prstGeom prst="rect">
            <a:avLst/>
          </a:prstGeom>
          <a:noFill/>
          <a:ln>
            <a:noFill/>
          </a:ln>
        </p:spPr>
        <p:txBody>
          <a:bodyPr wrap="square" rtlCol="0">
            <a:spAutoFit/>
          </a:bodyPr>
          <a:lstStyle/>
          <a:p>
            <a:r>
              <a:rPr lang="en-US" sz="1000" b="1" dirty="0">
                <a:latin typeface="Consolas" panose="020B0609020204030204" pitchFamily="49" charset="0"/>
                <a:cs typeface="Consolas" panose="020B0609020204030204" pitchFamily="49" charset="0"/>
              </a:rPr>
              <a:t>mt.transmute_entries(e3=mt.e1*2)</a:t>
            </a:r>
          </a:p>
          <a:p>
            <a:r>
              <a:rPr lang="en-US" sz="1000" b="1" dirty="0"/>
              <a:t>  </a:t>
            </a:r>
            <a:r>
              <a:rPr lang="en-US" sz="1000" dirty="0"/>
              <a:t>Like</a:t>
            </a:r>
            <a:r>
              <a:rPr lang="en-US" sz="1000" b="1" dirty="0"/>
              <a:t> annotate_entries</a:t>
            </a:r>
            <a:r>
              <a:rPr lang="en-US" sz="1000" dirty="0"/>
              <a:t>, but drops referenced entry fields.</a:t>
            </a:r>
            <a:endParaRPr lang="en-US" sz="1000" b="1" dirty="0"/>
          </a:p>
          <a:p>
            <a:r>
              <a:rPr lang="en-US" sz="1000" b="1" dirty="0" err="1">
                <a:latin typeface="Consolas" panose="020B0609020204030204" pitchFamily="49" charset="0"/>
                <a:cs typeface="Consolas" panose="020B0609020204030204" pitchFamily="49" charset="0"/>
              </a:rPr>
              <a:t>mt.filter_entries</a:t>
            </a:r>
            <a:r>
              <a:rPr lang="en-US" sz="1000" b="1" dirty="0">
                <a:latin typeface="Consolas" panose="020B0609020204030204" pitchFamily="49" charset="0"/>
                <a:cs typeface="Consolas" panose="020B0609020204030204" pitchFamily="49" charset="0"/>
              </a:rPr>
              <a:t>(mt.e1 &gt; 4)</a:t>
            </a:r>
          </a:p>
          <a:p>
            <a:r>
              <a:rPr lang="en-US" sz="1000" dirty="0"/>
              <a:t>  Filters out entries for which given expression is false.</a:t>
            </a:r>
          </a:p>
          <a:p>
            <a:r>
              <a:rPr lang="en-US" sz="1000" b="1" dirty="0" err="1">
                <a:latin typeface="Consolas" panose="020B0609020204030204" pitchFamily="49" charset="0"/>
                <a:cs typeface="Consolas" panose="020B0609020204030204" pitchFamily="49" charset="0"/>
              </a:rPr>
              <a:t>mt.select_entries</a:t>
            </a:r>
            <a:r>
              <a:rPr lang="en-US" sz="1000" b="1" dirty="0">
                <a:latin typeface="Consolas" panose="020B0609020204030204" pitchFamily="49" charset="0"/>
                <a:cs typeface="Consolas" panose="020B0609020204030204" pitchFamily="49" charset="0"/>
              </a:rPr>
              <a:t>(mt.e1,  </a:t>
            </a:r>
          </a:p>
          <a:p>
            <a:r>
              <a:rPr lang="en-US" sz="1000" b="1" dirty="0">
                <a:latin typeface="Consolas" panose="020B0609020204030204" pitchFamily="49" charset="0"/>
                <a:cs typeface="Consolas" panose="020B0609020204030204" pitchFamily="49" charset="0"/>
              </a:rPr>
              <a:t>             e2_len=</a:t>
            </a:r>
            <a:r>
              <a:rPr lang="en-US" sz="1000" b="1" dirty="0" err="1">
                <a:latin typeface="Consolas" panose="020B0609020204030204" pitchFamily="49" charset="0"/>
                <a:cs typeface="Consolas" panose="020B0609020204030204" pitchFamily="49" charset="0"/>
              </a:rPr>
              <a:t>hl.len</a:t>
            </a:r>
            <a:r>
              <a:rPr lang="en-US" sz="1000" b="1" dirty="0">
                <a:latin typeface="Consolas" panose="020B0609020204030204" pitchFamily="49" charset="0"/>
                <a:cs typeface="Consolas" panose="020B0609020204030204" pitchFamily="49" charset="0"/>
              </a:rPr>
              <a:t>(mt.e2))</a:t>
            </a:r>
          </a:p>
          <a:p>
            <a:r>
              <a:rPr lang="en-US" sz="1000" b="1" dirty="0"/>
              <a:t>   </a:t>
            </a:r>
            <a:r>
              <a:rPr lang="en-US" sz="1000" dirty="0"/>
              <a:t>Select existing or create new entry fields, dropping the rest.</a:t>
            </a:r>
            <a:endParaRPr lang="en-US" sz="1000" b="1" dirty="0"/>
          </a:p>
        </p:txBody>
      </p:sp>
      <p:cxnSp>
        <p:nvCxnSpPr>
          <p:cNvPr id="84" name="Straight Connector 83">
            <a:extLst>
              <a:ext uri="{FF2B5EF4-FFF2-40B4-BE49-F238E27FC236}">
                <a16:creationId xmlns:a16="http://schemas.microsoft.com/office/drawing/2014/main" id="{7DA23236-3754-304E-A48C-5D6C0266A2B5}"/>
              </a:ext>
            </a:extLst>
          </p:cNvPr>
          <p:cNvCxnSpPr/>
          <p:nvPr/>
        </p:nvCxnSpPr>
        <p:spPr>
          <a:xfrm>
            <a:off x="0" y="6603832"/>
            <a:ext cx="13971588" cy="0"/>
          </a:xfrm>
          <a:prstGeom prst="line">
            <a:avLst/>
          </a:prstGeom>
          <a:ln w="19050"/>
        </p:spPr>
        <p:style>
          <a:lnRef idx="1">
            <a:schemeClr val="dk1"/>
          </a:lnRef>
          <a:fillRef idx="0">
            <a:schemeClr val="dk1"/>
          </a:fillRef>
          <a:effectRef idx="0">
            <a:schemeClr val="dk1"/>
          </a:effectRef>
          <a:fontRef idx="minor">
            <a:schemeClr val="tx1"/>
          </a:fontRef>
        </p:style>
      </p:cxnSp>
      <p:sp>
        <p:nvSpPr>
          <p:cNvPr id="42" name="Rounded Rectangle 41">
            <a:extLst>
              <a:ext uri="{FF2B5EF4-FFF2-40B4-BE49-F238E27FC236}">
                <a16:creationId xmlns:a16="http://schemas.microsoft.com/office/drawing/2014/main" id="{2654C4AA-BBF5-A74D-AE21-EA0E5BDCF225}"/>
              </a:ext>
            </a:extLst>
          </p:cNvPr>
          <p:cNvSpPr/>
          <p:nvPr/>
        </p:nvSpPr>
        <p:spPr>
          <a:xfrm>
            <a:off x="5084956" y="6777973"/>
            <a:ext cx="3723967" cy="495145"/>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Writing MatrixTables</a:t>
            </a:r>
            <a:endParaRPr lang="en-US" sz="1800" dirty="0"/>
          </a:p>
        </p:txBody>
      </p:sp>
      <p:sp>
        <p:nvSpPr>
          <p:cNvPr id="57" name="TextBox 56">
            <a:extLst>
              <a:ext uri="{FF2B5EF4-FFF2-40B4-BE49-F238E27FC236}">
                <a16:creationId xmlns:a16="http://schemas.microsoft.com/office/drawing/2014/main" id="{AE51AC6C-9B64-A04D-9DAF-55025D4F4321}"/>
              </a:ext>
            </a:extLst>
          </p:cNvPr>
          <p:cNvSpPr txBox="1"/>
          <p:nvPr/>
        </p:nvSpPr>
        <p:spPr>
          <a:xfrm>
            <a:off x="5084956" y="7383564"/>
            <a:ext cx="3723967" cy="2677656"/>
          </a:xfrm>
          <a:prstGeom prst="rect">
            <a:avLst/>
          </a:prstGeom>
          <a:noFill/>
        </p:spPr>
        <p:txBody>
          <a:bodyPr wrap="square" rtlCol="0">
            <a:spAutoFit/>
          </a:bodyPr>
          <a:lstStyle/>
          <a:p>
            <a:r>
              <a:rPr lang="en-US" sz="1200" b="1" dirty="0" err="1">
                <a:latin typeface="Consolas" panose="020B0609020204030204" pitchFamily="49" charset="0"/>
                <a:cs typeface="Consolas" panose="020B0609020204030204" pitchFamily="49" charset="0"/>
              </a:rPr>
              <a:t>mt.write</a:t>
            </a:r>
            <a:r>
              <a:rPr lang="en-US" sz="1200" b="1" dirty="0">
                <a:latin typeface="Consolas" panose="020B0609020204030204" pitchFamily="49" charset="0"/>
                <a:cs typeface="Consolas" panose="020B0609020204030204" pitchFamily="49" charset="0"/>
              </a:rPr>
              <a:t>('path/</a:t>
            </a:r>
            <a:r>
              <a:rPr lang="en-US" sz="1200" b="1" dirty="0" err="1">
                <a:latin typeface="Consolas" panose="020B0609020204030204" pitchFamily="49" charset="0"/>
                <a:cs typeface="Consolas" panose="020B0609020204030204" pitchFamily="49" charset="0"/>
              </a:rPr>
              <a:t>output_file.mt</a:t>
            </a:r>
            <a:r>
              <a:rPr lang="en-US" sz="1200" b="1" dirty="0">
                <a:latin typeface="Consolas" panose="020B0609020204030204" pitchFamily="49" charset="0"/>
                <a:cs typeface="Consolas" panose="020B0609020204030204" pitchFamily="49" charset="0"/>
              </a:rPr>
              <a:t>', </a:t>
            </a:r>
          </a:p>
          <a:p>
            <a:r>
              <a:rPr lang="en-US" sz="1200" b="1" dirty="0">
                <a:latin typeface="Consolas" panose="020B0609020204030204" pitchFamily="49" charset="0"/>
                <a:cs typeface="Consolas" panose="020B0609020204030204" pitchFamily="49" charset="0"/>
              </a:rPr>
              <a:t>         overwrite=True)</a:t>
            </a:r>
            <a:endParaRPr lang="en-US" sz="1200" dirty="0"/>
          </a:p>
          <a:p>
            <a:r>
              <a:rPr lang="en-US" sz="1200" dirty="0"/>
              <a:t>  Write out a file in hail's MatrixTable format, overwriting any already existing file (by default, doesn't overwrite).</a:t>
            </a:r>
          </a:p>
          <a:p>
            <a:endParaRPr lang="en-US" sz="1200" dirty="0"/>
          </a:p>
          <a:p>
            <a:r>
              <a:rPr lang="en-US" sz="1200" b="1" dirty="0" err="1">
                <a:latin typeface="Consolas" panose="020B0609020204030204" pitchFamily="49" charset="0"/>
                <a:cs typeface="Consolas" panose="020B0609020204030204" pitchFamily="49" charset="0"/>
              </a:rPr>
              <a:t>mt</a:t>
            </a:r>
            <a:r>
              <a:rPr lang="en-US" sz="1200" b="1" dirty="0">
                <a:latin typeface="Consolas" panose="020B0609020204030204" pitchFamily="49" charset="0"/>
                <a:cs typeface="Consolas" panose="020B0609020204030204" pitchFamily="49" charset="0"/>
              </a:rPr>
              <a:t> = </a:t>
            </a:r>
            <a:r>
              <a:rPr lang="en-US" sz="1200" b="1" dirty="0" err="1">
                <a:latin typeface="Consolas" panose="020B0609020204030204" pitchFamily="49" charset="0"/>
                <a:cs typeface="Consolas" panose="020B0609020204030204" pitchFamily="49" charset="0"/>
              </a:rPr>
              <a:t>mt.checkpoint</a:t>
            </a:r>
            <a:r>
              <a:rPr lang="en-US" sz="1200" b="1" dirty="0">
                <a:latin typeface="Consolas" panose="020B0609020204030204" pitchFamily="49" charset="0"/>
                <a:cs typeface="Consolas" panose="020B0609020204030204" pitchFamily="49" charset="0"/>
              </a:rPr>
              <a:t>('path/</a:t>
            </a:r>
            <a:r>
              <a:rPr lang="en-US" sz="1200" b="1" dirty="0" err="1">
                <a:latin typeface="Consolas" panose="020B0609020204030204" pitchFamily="49" charset="0"/>
                <a:cs typeface="Consolas" panose="020B0609020204030204" pitchFamily="49" charset="0"/>
              </a:rPr>
              <a:t>output_file.mt</a:t>
            </a:r>
            <a:r>
              <a:rPr lang="en-US" sz="1200" b="1" dirty="0">
                <a:latin typeface="Consolas" panose="020B0609020204030204" pitchFamily="49" charset="0"/>
                <a:cs typeface="Consolas" panose="020B0609020204030204" pitchFamily="49" charset="0"/>
              </a:rPr>
              <a:t>')</a:t>
            </a:r>
          </a:p>
          <a:p>
            <a:r>
              <a:rPr lang="en-US" sz="1200" dirty="0">
                <a:cs typeface="Consolas" panose="020B0609020204030204" pitchFamily="49" charset="0"/>
              </a:rPr>
              <a:t>  Combines </a:t>
            </a:r>
            <a:r>
              <a:rPr lang="en-US" sz="1200" b="1" dirty="0" err="1">
                <a:latin typeface="Consolas" panose="020B0609020204030204" pitchFamily="49" charset="0"/>
                <a:cs typeface="Consolas" panose="020B0609020204030204" pitchFamily="49" charset="0"/>
              </a:rPr>
              <a:t>mt.write</a:t>
            </a:r>
            <a:r>
              <a:rPr lang="en-US" sz="1200" dirty="0">
                <a:latin typeface="Consolas" panose="020B0609020204030204" pitchFamily="49" charset="0"/>
                <a:cs typeface="Consolas" panose="020B0609020204030204" pitchFamily="49" charset="0"/>
              </a:rPr>
              <a:t> </a:t>
            </a:r>
            <a:r>
              <a:rPr lang="en-US" sz="1200" dirty="0">
                <a:cs typeface="Consolas" panose="020B0609020204030204" pitchFamily="49" charset="0"/>
              </a:rPr>
              <a:t>and </a:t>
            </a:r>
            <a:r>
              <a:rPr lang="en-US" sz="1200" b="1" dirty="0" err="1">
                <a:latin typeface="Consolas" panose="020B0609020204030204" pitchFamily="49" charset="0"/>
                <a:cs typeface="Consolas" panose="020B0609020204030204" pitchFamily="49" charset="0"/>
              </a:rPr>
              <a:t>hl.read_matrix_table</a:t>
            </a:r>
            <a:r>
              <a:rPr lang="en-US" sz="1200" dirty="0">
                <a:cs typeface="Consolas" panose="020B0609020204030204" pitchFamily="49" charset="0"/>
              </a:rPr>
              <a:t> into one operation by writing and then immediately reading back in. Good to break up complicated procedures.</a:t>
            </a:r>
          </a:p>
          <a:p>
            <a:endParaRPr lang="en-US" sz="1200" dirty="0">
              <a:cs typeface="Consolas" panose="020B0609020204030204" pitchFamily="49" charset="0"/>
            </a:endParaRPr>
          </a:p>
          <a:p>
            <a:r>
              <a:rPr lang="en-US" sz="1200" b="1" dirty="0" err="1">
                <a:latin typeface="Consolas" panose="020B0609020204030204" pitchFamily="49" charset="0"/>
                <a:cs typeface="Consolas" panose="020B0609020204030204" pitchFamily="49" charset="0"/>
              </a:rPr>
              <a:t>hl.export_vcf</a:t>
            </a:r>
            <a:r>
              <a:rPr lang="en-US" sz="1200" b="1" dirty="0">
                <a:latin typeface="Consolas" panose="020B0609020204030204" pitchFamily="49" charset="0"/>
                <a:cs typeface="Consolas" panose="020B0609020204030204" pitchFamily="49" charset="0"/>
              </a:rPr>
              <a:t>(</a:t>
            </a:r>
            <a:r>
              <a:rPr lang="en-US" sz="1200" b="1" dirty="0" err="1">
                <a:latin typeface="Consolas" panose="020B0609020204030204" pitchFamily="49" charset="0"/>
                <a:cs typeface="Consolas" panose="020B0609020204030204" pitchFamily="49" charset="0"/>
              </a:rPr>
              <a:t>mt</a:t>
            </a:r>
            <a:r>
              <a:rPr lang="en-US" sz="1200" b="1" dirty="0">
                <a:latin typeface="Consolas" panose="020B0609020204030204" pitchFamily="49" charset="0"/>
                <a:cs typeface="Consolas" panose="020B0609020204030204" pitchFamily="49" charset="0"/>
              </a:rPr>
              <a:t>, 'path/</a:t>
            </a:r>
            <a:r>
              <a:rPr lang="en-US" sz="1200" b="1" dirty="0" err="1">
                <a:latin typeface="Consolas" panose="020B0609020204030204" pitchFamily="49" charset="0"/>
                <a:cs typeface="Consolas" panose="020B0609020204030204" pitchFamily="49" charset="0"/>
              </a:rPr>
              <a:t>output.vcf.bgz</a:t>
            </a:r>
            <a:r>
              <a:rPr lang="en-US" sz="1200" b="1" dirty="0">
                <a:latin typeface="Consolas" panose="020B0609020204030204" pitchFamily="49" charset="0"/>
                <a:cs typeface="Consolas" panose="020B0609020204030204" pitchFamily="49" charset="0"/>
              </a:rPr>
              <a:t>')</a:t>
            </a:r>
          </a:p>
          <a:p>
            <a:r>
              <a:rPr lang="en-US" sz="1200" dirty="0">
                <a:cs typeface="Consolas" panose="020B0609020204030204" pitchFamily="49" charset="0"/>
              </a:rPr>
              <a:t> Exports a file keyed by locus (</a:t>
            </a:r>
            <a:r>
              <a:rPr lang="en-US" sz="1200" b="1" dirty="0" err="1">
                <a:cs typeface="Consolas" panose="020B0609020204030204" pitchFamily="49" charset="0"/>
              </a:rPr>
              <a:t>tlocus</a:t>
            </a:r>
            <a:r>
              <a:rPr lang="en-US" sz="1200" dirty="0">
                <a:cs typeface="Consolas" panose="020B0609020204030204" pitchFamily="49" charset="0"/>
              </a:rPr>
              <a:t>) and alleles (</a:t>
            </a:r>
            <a:r>
              <a:rPr lang="en-US" sz="1200" b="1" dirty="0" err="1">
                <a:cs typeface="Consolas" panose="020B0609020204030204" pitchFamily="49" charset="0"/>
              </a:rPr>
              <a:t>tarray</a:t>
            </a:r>
            <a:r>
              <a:rPr lang="en-US" sz="1200" b="1" dirty="0">
                <a:cs typeface="Consolas" panose="020B0609020204030204" pitchFamily="49" charset="0"/>
              </a:rPr>
              <a:t> </a:t>
            </a:r>
            <a:r>
              <a:rPr lang="en-US" sz="1200" dirty="0">
                <a:cs typeface="Consolas" panose="020B0609020204030204" pitchFamily="49" charset="0"/>
              </a:rPr>
              <a:t>of </a:t>
            </a:r>
            <a:r>
              <a:rPr lang="en-US" sz="1200" b="1" dirty="0" err="1">
                <a:cs typeface="Consolas" panose="020B0609020204030204" pitchFamily="49" charset="0"/>
              </a:rPr>
              <a:t>tstr</a:t>
            </a:r>
            <a:r>
              <a:rPr lang="en-US" sz="1200" dirty="0">
                <a:cs typeface="Consolas" panose="020B0609020204030204" pitchFamily="49" charset="0"/>
              </a:rPr>
              <a:t>) to a VCF file.</a:t>
            </a:r>
          </a:p>
        </p:txBody>
      </p:sp>
    </p:spTree>
    <p:extLst>
      <p:ext uri="{BB962C8B-B14F-4D97-AF65-F5344CB8AC3E}">
        <p14:creationId xmlns:p14="http://schemas.microsoft.com/office/powerpoint/2010/main" val="134936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Rounded Rectangle 369">
            <a:extLst>
              <a:ext uri="{FF2B5EF4-FFF2-40B4-BE49-F238E27FC236}">
                <a16:creationId xmlns:a16="http://schemas.microsoft.com/office/drawing/2014/main" id="{CA4D9A09-AFAD-2E4C-8E93-49EDF1798603}"/>
              </a:ext>
            </a:extLst>
          </p:cNvPr>
          <p:cNvSpPr/>
          <p:nvPr/>
        </p:nvSpPr>
        <p:spPr>
          <a:xfrm>
            <a:off x="113159" y="9131283"/>
            <a:ext cx="5412567" cy="1374368"/>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52" name="Rounded Rectangle 51">
            <a:extLst>
              <a:ext uri="{FF2B5EF4-FFF2-40B4-BE49-F238E27FC236}">
                <a16:creationId xmlns:a16="http://schemas.microsoft.com/office/drawing/2014/main" id="{2880768D-DE42-5C4E-8CE2-F119D4E8A0C4}"/>
              </a:ext>
            </a:extLst>
          </p:cNvPr>
          <p:cNvSpPr/>
          <p:nvPr/>
        </p:nvSpPr>
        <p:spPr>
          <a:xfrm>
            <a:off x="5656205" y="549157"/>
            <a:ext cx="4268276" cy="9949708"/>
          </a:xfrm>
          <a:prstGeom prst="roundRect">
            <a:avLst>
              <a:gd name="adj" fmla="val 150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83" dirty="0"/>
          </a:p>
        </p:txBody>
      </p:sp>
      <p:sp>
        <p:nvSpPr>
          <p:cNvPr id="24" name="Rounded Rectangle 23">
            <a:extLst>
              <a:ext uri="{FF2B5EF4-FFF2-40B4-BE49-F238E27FC236}">
                <a16:creationId xmlns:a16="http://schemas.microsoft.com/office/drawing/2014/main" id="{5C2C9F22-0D60-8A4D-BE14-3C9291E96C4A}"/>
              </a:ext>
            </a:extLst>
          </p:cNvPr>
          <p:cNvSpPr/>
          <p:nvPr/>
        </p:nvSpPr>
        <p:spPr>
          <a:xfrm>
            <a:off x="153509" y="95795"/>
            <a:ext cx="5455461" cy="453363"/>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Aggregations</a:t>
            </a:r>
            <a:endParaRPr lang="en-US" sz="1800" dirty="0"/>
          </a:p>
        </p:txBody>
      </p:sp>
      <p:sp>
        <p:nvSpPr>
          <p:cNvPr id="25" name="TextBox 24">
            <a:extLst>
              <a:ext uri="{FF2B5EF4-FFF2-40B4-BE49-F238E27FC236}">
                <a16:creationId xmlns:a16="http://schemas.microsoft.com/office/drawing/2014/main" id="{8B4EA193-86F4-B246-94FA-8095FDBAB4BF}"/>
              </a:ext>
            </a:extLst>
          </p:cNvPr>
          <p:cNvSpPr txBox="1"/>
          <p:nvPr/>
        </p:nvSpPr>
        <p:spPr>
          <a:xfrm>
            <a:off x="113160" y="625808"/>
            <a:ext cx="3733125" cy="830997"/>
          </a:xfrm>
          <a:prstGeom prst="rect">
            <a:avLst/>
          </a:prstGeom>
          <a:noFill/>
        </p:spPr>
        <p:txBody>
          <a:bodyPr wrap="square" rtlCol="0">
            <a:spAutoFit/>
          </a:bodyPr>
          <a:lstStyle/>
          <a:p>
            <a:r>
              <a:rPr lang="en-US" sz="1200" dirty="0"/>
              <a:t>The three aggregate methods work across the matrix table and produce a local python value. </a:t>
            </a:r>
          </a:p>
          <a:p>
            <a:r>
              <a:rPr lang="en-US" sz="1200" b="1" dirty="0" err="1">
                <a:latin typeface="Consolas" panose="020B0609020204030204" pitchFamily="49" charset="0"/>
                <a:cs typeface="Consolas" panose="020B0609020204030204" pitchFamily="49" charset="0"/>
              </a:rPr>
              <a:t>mt.aggregate_rows</a:t>
            </a:r>
            <a:r>
              <a:rPr lang="en-US" sz="1200" b="1" dirty="0">
                <a:latin typeface="Consolas" panose="020B0609020204030204" pitchFamily="49" charset="0"/>
                <a:cs typeface="Consolas" panose="020B0609020204030204" pitchFamily="49" charset="0"/>
              </a:rPr>
              <a:t>(</a:t>
            </a:r>
            <a:r>
              <a:rPr lang="en-US" sz="1200" b="1" dirty="0" err="1">
                <a:latin typeface="Consolas" panose="020B0609020204030204" pitchFamily="49" charset="0"/>
                <a:cs typeface="Consolas" panose="020B0609020204030204" pitchFamily="49" charset="0"/>
              </a:rPr>
              <a:t>hl.agg.counter</a:t>
            </a:r>
            <a:r>
              <a:rPr lang="en-US" sz="1200" b="1" dirty="0">
                <a:latin typeface="Consolas" panose="020B0609020204030204" pitchFamily="49" charset="0"/>
                <a:cs typeface="Consolas" panose="020B0609020204030204" pitchFamily="49" charset="0"/>
              </a:rPr>
              <a:t>(mt.rf1))</a:t>
            </a:r>
          </a:p>
          <a:p>
            <a:r>
              <a:rPr lang="en-US" sz="1200" dirty="0"/>
              <a:t>  Aggregate over row fields, can also reference globals.</a:t>
            </a:r>
          </a:p>
        </p:txBody>
      </p:sp>
      <p:sp>
        <p:nvSpPr>
          <p:cNvPr id="26" name="TextBox 25">
            <a:extLst>
              <a:ext uri="{FF2B5EF4-FFF2-40B4-BE49-F238E27FC236}">
                <a16:creationId xmlns:a16="http://schemas.microsoft.com/office/drawing/2014/main" id="{79A1DF4E-F554-4F49-B3FA-2BBE62DB0102}"/>
              </a:ext>
            </a:extLst>
          </p:cNvPr>
          <p:cNvSpPr txBox="1"/>
          <p:nvPr/>
        </p:nvSpPr>
        <p:spPr>
          <a:xfrm>
            <a:off x="115290" y="4492769"/>
            <a:ext cx="5233626" cy="461665"/>
          </a:xfrm>
          <a:prstGeom prst="rect">
            <a:avLst/>
          </a:prstGeom>
          <a:noFill/>
        </p:spPr>
        <p:txBody>
          <a:bodyPr wrap="square" rtlCol="0">
            <a:spAutoFit/>
          </a:bodyPr>
          <a:lstStyle/>
          <a:p>
            <a:r>
              <a:rPr lang="en-US" sz="1200" dirty="0"/>
              <a:t>The annotation methods over rows and columns also support aggregations over entries within each row/column.</a:t>
            </a:r>
          </a:p>
        </p:txBody>
      </p:sp>
      <p:sp>
        <p:nvSpPr>
          <p:cNvPr id="27" name="Rounded Rectangle 26">
            <a:extLst>
              <a:ext uri="{FF2B5EF4-FFF2-40B4-BE49-F238E27FC236}">
                <a16:creationId xmlns:a16="http://schemas.microsoft.com/office/drawing/2014/main" id="{9FC02BE4-F878-CA42-B525-43A60CB686A7}"/>
              </a:ext>
            </a:extLst>
          </p:cNvPr>
          <p:cNvSpPr/>
          <p:nvPr/>
        </p:nvSpPr>
        <p:spPr>
          <a:xfrm>
            <a:off x="5660305" y="95794"/>
            <a:ext cx="4264175" cy="453363"/>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Combining Datasets</a:t>
            </a:r>
            <a:endParaRPr lang="en-US" sz="1800" dirty="0"/>
          </a:p>
        </p:txBody>
      </p:sp>
      <p:grpSp>
        <p:nvGrpSpPr>
          <p:cNvPr id="48" name="Group 47">
            <a:extLst>
              <a:ext uri="{FF2B5EF4-FFF2-40B4-BE49-F238E27FC236}">
                <a16:creationId xmlns:a16="http://schemas.microsoft.com/office/drawing/2014/main" id="{8709C721-10A7-6F45-B21C-BE60B16F381F}"/>
              </a:ext>
            </a:extLst>
          </p:cNvPr>
          <p:cNvGrpSpPr/>
          <p:nvPr/>
        </p:nvGrpSpPr>
        <p:grpSpPr>
          <a:xfrm>
            <a:off x="8804010" y="948511"/>
            <a:ext cx="895171" cy="1367162"/>
            <a:chOff x="8402709" y="1904435"/>
            <a:chExt cx="895171" cy="1367162"/>
          </a:xfrm>
        </p:grpSpPr>
        <p:sp>
          <p:nvSpPr>
            <p:cNvPr id="38" name="Rectangle 37">
              <a:extLst>
                <a:ext uri="{FF2B5EF4-FFF2-40B4-BE49-F238E27FC236}">
                  <a16:creationId xmlns:a16="http://schemas.microsoft.com/office/drawing/2014/main" id="{680A5223-4201-0047-9733-DA443B3A29E6}"/>
                </a:ext>
              </a:extLst>
            </p:cNvPr>
            <p:cNvSpPr/>
            <p:nvPr/>
          </p:nvSpPr>
          <p:spPr>
            <a:xfrm>
              <a:off x="8718393" y="2147723"/>
              <a:ext cx="579487" cy="1123874"/>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5BDD965-4795-9C43-9D00-C51E53AD6370}"/>
                </a:ext>
              </a:extLst>
            </p:cNvPr>
            <p:cNvSpPr/>
            <p:nvPr/>
          </p:nvSpPr>
          <p:spPr>
            <a:xfrm>
              <a:off x="8402709" y="2147722"/>
              <a:ext cx="133252" cy="1123875"/>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80116BA-4BBC-6943-97D0-55115E859546}"/>
                </a:ext>
              </a:extLst>
            </p:cNvPr>
            <p:cNvSpPr/>
            <p:nvPr/>
          </p:nvSpPr>
          <p:spPr>
            <a:xfrm>
              <a:off x="8718393" y="1904436"/>
              <a:ext cx="579487" cy="14771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83E9BD42-F75E-6947-9523-9A5CA92CD3C3}"/>
                </a:ext>
              </a:extLst>
            </p:cNvPr>
            <p:cNvSpPr/>
            <p:nvPr/>
          </p:nvSpPr>
          <p:spPr>
            <a:xfrm>
              <a:off x="8402715" y="1904435"/>
              <a:ext cx="133246" cy="14771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9F34A4D-7B15-3C4F-9713-DC9DDBE42AE0}"/>
                </a:ext>
              </a:extLst>
            </p:cNvPr>
            <p:cNvSpPr/>
            <p:nvPr/>
          </p:nvSpPr>
          <p:spPr>
            <a:xfrm>
              <a:off x="8402715" y="2366076"/>
              <a:ext cx="133246" cy="1242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DFD8C2D-DA87-7A45-840B-568BA2573D65}"/>
                </a:ext>
              </a:extLst>
            </p:cNvPr>
            <p:cNvSpPr/>
            <p:nvPr/>
          </p:nvSpPr>
          <p:spPr>
            <a:xfrm>
              <a:off x="8718392" y="2366076"/>
              <a:ext cx="579487" cy="1242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5A4C61A3-D85C-AB4A-A99B-D72BADA33DFF}"/>
                </a:ext>
              </a:extLst>
            </p:cNvPr>
            <p:cNvSpPr/>
            <p:nvPr/>
          </p:nvSpPr>
          <p:spPr>
            <a:xfrm>
              <a:off x="8718391" y="2147722"/>
              <a:ext cx="579487" cy="553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B4997182-6881-2744-BD44-87114D5302BD}"/>
                </a:ext>
              </a:extLst>
            </p:cNvPr>
            <p:cNvSpPr/>
            <p:nvPr/>
          </p:nvSpPr>
          <p:spPr>
            <a:xfrm>
              <a:off x="8402712" y="2147722"/>
              <a:ext cx="133251" cy="553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DA19EE6-A117-B345-9714-BA3E16125A0D}"/>
                </a:ext>
              </a:extLst>
            </p:cNvPr>
            <p:cNvSpPr/>
            <p:nvPr/>
          </p:nvSpPr>
          <p:spPr>
            <a:xfrm>
              <a:off x="8402711" y="2798526"/>
              <a:ext cx="133250" cy="2790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824A0D8-7E92-AB46-9592-2577C6E4DC83}"/>
                </a:ext>
              </a:extLst>
            </p:cNvPr>
            <p:cNvSpPr/>
            <p:nvPr/>
          </p:nvSpPr>
          <p:spPr>
            <a:xfrm>
              <a:off x="8718390" y="2804871"/>
              <a:ext cx="579487" cy="27901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F317C655-B43C-444D-9E26-C2157B1B239A}"/>
              </a:ext>
            </a:extLst>
          </p:cNvPr>
          <p:cNvSpPr txBox="1"/>
          <p:nvPr/>
        </p:nvSpPr>
        <p:spPr>
          <a:xfrm>
            <a:off x="5727922" y="2184131"/>
            <a:ext cx="385290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mt1.union_rows(mt2)</a:t>
            </a:r>
          </a:p>
          <a:p>
            <a:r>
              <a:rPr lang="en-US" sz="1200" dirty="0">
                <a:cs typeface="Consolas" panose="020B0609020204030204" pitchFamily="49" charset="0"/>
              </a:rPr>
              <a:t>Combines rows of datasets with same column fields/keys.</a:t>
            </a:r>
          </a:p>
        </p:txBody>
      </p:sp>
      <p:sp>
        <p:nvSpPr>
          <p:cNvPr id="53" name="TextBox 52">
            <a:extLst>
              <a:ext uri="{FF2B5EF4-FFF2-40B4-BE49-F238E27FC236}">
                <a16:creationId xmlns:a16="http://schemas.microsoft.com/office/drawing/2014/main" id="{D3995B69-3954-424F-8B9B-31708817D533}"/>
              </a:ext>
            </a:extLst>
          </p:cNvPr>
          <p:cNvSpPr txBox="1"/>
          <p:nvPr/>
        </p:nvSpPr>
        <p:spPr>
          <a:xfrm>
            <a:off x="5781062" y="599259"/>
            <a:ext cx="3097097" cy="276999"/>
          </a:xfrm>
          <a:prstGeom prst="rect">
            <a:avLst/>
          </a:prstGeom>
          <a:noFill/>
        </p:spPr>
        <p:txBody>
          <a:bodyPr wrap="square" rtlCol="0">
            <a:spAutoFit/>
          </a:bodyPr>
          <a:lstStyle/>
          <a:p>
            <a:r>
              <a:rPr lang="en-US" sz="1200" dirty="0">
                <a:solidFill>
                  <a:schemeClr val="accent5"/>
                </a:solidFill>
              </a:rPr>
              <a:t>Union MatrixTables</a:t>
            </a:r>
          </a:p>
        </p:txBody>
      </p:sp>
      <p:cxnSp>
        <p:nvCxnSpPr>
          <p:cNvPr id="54" name="Straight Connector 53">
            <a:extLst>
              <a:ext uri="{FF2B5EF4-FFF2-40B4-BE49-F238E27FC236}">
                <a16:creationId xmlns:a16="http://schemas.microsoft.com/office/drawing/2014/main" id="{027E43B9-D8F4-B448-87F7-B2EF9A482055}"/>
              </a:ext>
            </a:extLst>
          </p:cNvPr>
          <p:cNvCxnSpPr>
            <a:cxnSpLocks/>
          </p:cNvCxnSpPr>
          <p:nvPr/>
        </p:nvCxnSpPr>
        <p:spPr>
          <a:xfrm flipV="1">
            <a:off x="5656205" y="811079"/>
            <a:ext cx="4268275"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6678472-1CE8-7E44-996F-825368FE90FA}"/>
              </a:ext>
            </a:extLst>
          </p:cNvPr>
          <p:cNvSpPr txBox="1"/>
          <p:nvPr/>
        </p:nvSpPr>
        <p:spPr>
          <a:xfrm>
            <a:off x="5705938" y="3681586"/>
            <a:ext cx="385290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mt1.union_cols(mt2)</a:t>
            </a:r>
          </a:p>
          <a:p>
            <a:r>
              <a:rPr lang="en-US" sz="1200" dirty="0">
                <a:latin typeface="Calibri" panose="020F0502020204030204" pitchFamily="34" charset="0"/>
                <a:cs typeface="Calibri" panose="020F0502020204030204" pitchFamily="34" charset="0"/>
              </a:rPr>
              <a:t>Combines cols of datasets with same row fields/keys.</a:t>
            </a:r>
          </a:p>
        </p:txBody>
      </p:sp>
      <p:grpSp>
        <p:nvGrpSpPr>
          <p:cNvPr id="366" name="Group 365">
            <a:extLst>
              <a:ext uri="{FF2B5EF4-FFF2-40B4-BE49-F238E27FC236}">
                <a16:creationId xmlns:a16="http://schemas.microsoft.com/office/drawing/2014/main" id="{C92B4790-02D0-0847-9677-9ED75FD80728}"/>
              </a:ext>
            </a:extLst>
          </p:cNvPr>
          <p:cNvGrpSpPr/>
          <p:nvPr/>
        </p:nvGrpSpPr>
        <p:grpSpPr>
          <a:xfrm>
            <a:off x="8472360" y="2797179"/>
            <a:ext cx="1407110" cy="816748"/>
            <a:chOff x="8261300" y="2609881"/>
            <a:chExt cx="1407110" cy="816748"/>
          </a:xfrm>
        </p:grpSpPr>
        <p:grpSp>
          <p:nvGrpSpPr>
            <p:cNvPr id="72" name="Group 71">
              <a:extLst>
                <a:ext uri="{FF2B5EF4-FFF2-40B4-BE49-F238E27FC236}">
                  <a16:creationId xmlns:a16="http://schemas.microsoft.com/office/drawing/2014/main" id="{A079B985-5F2F-0343-876F-C8F1FBE26D06}"/>
                </a:ext>
              </a:extLst>
            </p:cNvPr>
            <p:cNvGrpSpPr/>
            <p:nvPr/>
          </p:nvGrpSpPr>
          <p:grpSpPr>
            <a:xfrm>
              <a:off x="8261300" y="2609881"/>
              <a:ext cx="1407110" cy="816748"/>
              <a:chOff x="7266373" y="3102492"/>
              <a:chExt cx="1407110" cy="816748"/>
            </a:xfrm>
          </p:grpSpPr>
          <p:sp>
            <p:nvSpPr>
              <p:cNvPr id="68" name="Rectangle 67">
                <a:extLst>
                  <a:ext uri="{FF2B5EF4-FFF2-40B4-BE49-F238E27FC236}">
                    <a16:creationId xmlns:a16="http://schemas.microsoft.com/office/drawing/2014/main" id="{5E7E26AF-334A-2741-9C80-18B31784361C}"/>
                  </a:ext>
                </a:extLst>
              </p:cNvPr>
              <p:cNvSpPr/>
              <p:nvPr/>
            </p:nvSpPr>
            <p:spPr>
              <a:xfrm>
                <a:off x="7582051" y="3345780"/>
                <a:ext cx="1091432" cy="573460"/>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1A47E4C8-3DE1-D843-8C65-B1193B3E8FE2}"/>
                  </a:ext>
                </a:extLst>
              </p:cNvPr>
              <p:cNvSpPr/>
              <p:nvPr/>
            </p:nvSpPr>
            <p:spPr>
              <a:xfrm>
                <a:off x="7266373" y="3345780"/>
                <a:ext cx="133246" cy="57346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25576CDD-3F59-A844-96BA-F0C7FCE32E50}"/>
                  </a:ext>
                </a:extLst>
              </p:cNvPr>
              <p:cNvSpPr/>
              <p:nvPr/>
            </p:nvSpPr>
            <p:spPr>
              <a:xfrm>
                <a:off x="7582051" y="3102493"/>
                <a:ext cx="1091432" cy="147709"/>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3C96A875-6173-CB4D-B5FA-6EFA40C0C083}"/>
                  </a:ext>
                </a:extLst>
              </p:cNvPr>
              <p:cNvSpPr/>
              <p:nvPr/>
            </p:nvSpPr>
            <p:spPr>
              <a:xfrm>
                <a:off x="7266373" y="3102492"/>
                <a:ext cx="133246" cy="14771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Rectangle 73">
              <a:extLst>
                <a:ext uri="{FF2B5EF4-FFF2-40B4-BE49-F238E27FC236}">
                  <a16:creationId xmlns:a16="http://schemas.microsoft.com/office/drawing/2014/main" id="{94DAEF8B-D571-414E-8B4F-F50443641BC4}"/>
                </a:ext>
              </a:extLst>
            </p:cNvPr>
            <p:cNvSpPr/>
            <p:nvPr/>
          </p:nvSpPr>
          <p:spPr>
            <a:xfrm>
              <a:off x="8701660" y="2609881"/>
              <a:ext cx="321560" cy="1477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E8287F71-64B8-6D47-9FF9-F2C18B3EE8F3}"/>
                </a:ext>
              </a:extLst>
            </p:cNvPr>
            <p:cNvSpPr/>
            <p:nvPr/>
          </p:nvSpPr>
          <p:spPr>
            <a:xfrm>
              <a:off x="9161722" y="2609883"/>
              <a:ext cx="168612" cy="14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0747D16B-9B6B-FA4B-B66C-20D476250DE1}"/>
                </a:ext>
              </a:extLst>
            </p:cNvPr>
            <p:cNvSpPr/>
            <p:nvPr/>
          </p:nvSpPr>
          <p:spPr>
            <a:xfrm>
              <a:off x="9457281" y="2609882"/>
              <a:ext cx="211129" cy="1409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2952BAD-05EE-BD4A-8FFA-4E2440AF3779}"/>
                </a:ext>
              </a:extLst>
            </p:cNvPr>
            <p:cNvSpPr/>
            <p:nvPr/>
          </p:nvSpPr>
          <p:spPr>
            <a:xfrm>
              <a:off x="9457280" y="2853168"/>
              <a:ext cx="211129" cy="5667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BC076264-BE39-8241-A487-050787530476}"/>
                </a:ext>
              </a:extLst>
            </p:cNvPr>
            <p:cNvSpPr/>
            <p:nvPr/>
          </p:nvSpPr>
          <p:spPr>
            <a:xfrm>
              <a:off x="9161722" y="2853168"/>
              <a:ext cx="168612" cy="56673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F9C5B004-5FB1-1E49-B282-CBEFA240CA51}"/>
                </a:ext>
              </a:extLst>
            </p:cNvPr>
            <p:cNvSpPr/>
            <p:nvPr/>
          </p:nvSpPr>
          <p:spPr>
            <a:xfrm>
              <a:off x="8703519" y="2853168"/>
              <a:ext cx="321560" cy="57346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3">
            <a:extLst>
              <a:ext uri="{FF2B5EF4-FFF2-40B4-BE49-F238E27FC236}">
                <a16:creationId xmlns:a16="http://schemas.microsoft.com/office/drawing/2014/main" id="{4C6B9118-6899-9546-A70E-A3EDF8079E73}"/>
              </a:ext>
            </a:extLst>
          </p:cNvPr>
          <p:cNvSpPr/>
          <p:nvPr/>
        </p:nvSpPr>
        <p:spPr>
          <a:xfrm>
            <a:off x="7336904" y="4596591"/>
            <a:ext cx="189531" cy="573460"/>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D874253-BE77-8044-92CB-74B9F834DA4B}"/>
              </a:ext>
            </a:extLst>
          </p:cNvPr>
          <p:cNvSpPr/>
          <p:nvPr/>
        </p:nvSpPr>
        <p:spPr>
          <a:xfrm>
            <a:off x="8591816" y="4633972"/>
            <a:ext cx="579487" cy="5734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849601AE-F840-E54B-A4C2-247FEC8B9A34}"/>
              </a:ext>
            </a:extLst>
          </p:cNvPr>
          <p:cNvSpPr/>
          <p:nvPr/>
        </p:nvSpPr>
        <p:spPr>
          <a:xfrm>
            <a:off x="8151281" y="4629828"/>
            <a:ext cx="133246" cy="5734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123EF443-D959-834C-930D-7402512C4486}"/>
              </a:ext>
            </a:extLst>
          </p:cNvPr>
          <p:cNvSpPr/>
          <p:nvPr/>
        </p:nvSpPr>
        <p:spPr>
          <a:xfrm>
            <a:off x="8591816" y="4390685"/>
            <a:ext cx="579487" cy="1477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75A4E7EE-27CB-C749-9278-1771F0AAB995}"/>
              </a:ext>
            </a:extLst>
          </p:cNvPr>
          <p:cNvSpPr/>
          <p:nvPr/>
        </p:nvSpPr>
        <p:spPr>
          <a:xfrm>
            <a:off x="8151281" y="4386540"/>
            <a:ext cx="133246" cy="1477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DE23C9B4-6500-6E4F-8595-0379DF68AEF9}"/>
              </a:ext>
            </a:extLst>
          </p:cNvPr>
          <p:cNvSpPr/>
          <p:nvPr/>
        </p:nvSpPr>
        <p:spPr>
          <a:xfrm>
            <a:off x="8261539" y="4629828"/>
            <a:ext cx="70224" cy="573460"/>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712F358F-A1CF-6849-8023-BAABD1F5CB96}"/>
              </a:ext>
            </a:extLst>
          </p:cNvPr>
          <p:cNvSpPr txBox="1"/>
          <p:nvPr/>
        </p:nvSpPr>
        <p:spPr>
          <a:xfrm>
            <a:off x="5742760" y="5350598"/>
            <a:ext cx="3852908" cy="461665"/>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mt1.annotate_rows(foo=ht2[mt1.key].foo)</a:t>
            </a:r>
          </a:p>
          <a:p>
            <a:r>
              <a:rPr lang="en-US" sz="1200" dirty="0">
                <a:cs typeface="Consolas" panose="020B0609020204030204" pitchFamily="49" charset="0"/>
              </a:rPr>
              <a:t>  Joins the field of table </a:t>
            </a:r>
            <a:r>
              <a:rPr lang="en-US" sz="1200" b="1" dirty="0">
                <a:cs typeface="Consolas" panose="020B0609020204030204" pitchFamily="49" charset="0"/>
              </a:rPr>
              <a:t>ht2</a:t>
            </a:r>
            <a:r>
              <a:rPr lang="en-US" sz="1200" dirty="0">
                <a:cs typeface="Consolas" panose="020B0609020204030204" pitchFamily="49" charset="0"/>
              </a:rPr>
              <a:t> called </a:t>
            </a:r>
            <a:r>
              <a:rPr lang="en-US" sz="1200" b="1" dirty="0">
                <a:cs typeface="Consolas" panose="020B0609020204030204" pitchFamily="49" charset="0"/>
              </a:rPr>
              <a:t>foo</a:t>
            </a:r>
            <a:r>
              <a:rPr lang="en-US" sz="1200" dirty="0">
                <a:cs typeface="Consolas" panose="020B0609020204030204" pitchFamily="49" charset="0"/>
              </a:rPr>
              <a:t> onto </a:t>
            </a:r>
            <a:r>
              <a:rPr lang="en-US" sz="1200" b="1" dirty="0">
                <a:cs typeface="Consolas" panose="020B0609020204030204" pitchFamily="49" charset="0"/>
              </a:rPr>
              <a:t>mt1</a:t>
            </a:r>
            <a:r>
              <a:rPr lang="en-US" sz="1200" dirty="0">
                <a:cs typeface="Consolas" panose="020B0609020204030204" pitchFamily="49" charset="0"/>
              </a:rPr>
              <a:t>'s rows.</a:t>
            </a:r>
          </a:p>
        </p:txBody>
      </p:sp>
      <p:sp>
        <p:nvSpPr>
          <p:cNvPr id="95" name="Rectangle 94">
            <a:extLst>
              <a:ext uri="{FF2B5EF4-FFF2-40B4-BE49-F238E27FC236}">
                <a16:creationId xmlns:a16="http://schemas.microsoft.com/office/drawing/2014/main" id="{3AE6AD7A-AE5B-0A4F-B6A4-7337A56BABF9}"/>
              </a:ext>
            </a:extLst>
          </p:cNvPr>
          <p:cNvSpPr/>
          <p:nvPr/>
        </p:nvSpPr>
        <p:spPr>
          <a:xfrm>
            <a:off x="7278824" y="6248765"/>
            <a:ext cx="219010" cy="573460"/>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FB961E7A-FBC2-A342-A345-C2DB1FA79838}"/>
              </a:ext>
            </a:extLst>
          </p:cNvPr>
          <p:cNvSpPr/>
          <p:nvPr/>
        </p:nvSpPr>
        <p:spPr>
          <a:xfrm>
            <a:off x="8572693" y="6297429"/>
            <a:ext cx="579487" cy="5734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6DDB5B44-6006-8546-8426-E617B3170705}"/>
              </a:ext>
            </a:extLst>
          </p:cNvPr>
          <p:cNvSpPr/>
          <p:nvPr/>
        </p:nvSpPr>
        <p:spPr>
          <a:xfrm>
            <a:off x="8132158" y="6293285"/>
            <a:ext cx="133246" cy="5734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66ED042B-35D0-0647-9E03-A8CAD8A11658}"/>
              </a:ext>
            </a:extLst>
          </p:cNvPr>
          <p:cNvSpPr/>
          <p:nvPr/>
        </p:nvSpPr>
        <p:spPr>
          <a:xfrm>
            <a:off x="8572693" y="5977123"/>
            <a:ext cx="579487" cy="1477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D89ADA6A-264C-3A49-9C6E-04D63123D137}"/>
              </a:ext>
            </a:extLst>
          </p:cNvPr>
          <p:cNvSpPr/>
          <p:nvPr/>
        </p:nvSpPr>
        <p:spPr>
          <a:xfrm>
            <a:off x="8132158" y="5975738"/>
            <a:ext cx="133246" cy="1477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AA3449F7-7B9F-264A-8DE1-5E5E14917FB5}"/>
              </a:ext>
            </a:extLst>
          </p:cNvPr>
          <p:cNvSpPr/>
          <p:nvPr/>
        </p:nvSpPr>
        <p:spPr>
          <a:xfrm rot="16200000">
            <a:off x="8812745" y="5887142"/>
            <a:ext cx="100848" cy="573460"/>
          </a:xfrm>
          <a:prstGeom prst="rect">
            <a:avLst/>
          </a:prstGeom>
          <a:solidFill>
            <a:srgbClr val="28389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DD16AF85-31C4-FE43-88E9-A4725EDF1965}"/>
              </a:ext>
            </a:extLst>
          </p:cNvPr>
          <p:cNvSpPr txBox="1"/>
          <p:nvPr/>
        </p:nvSpPr>
        <p:spPr>
          <a:xfrm>
            <a:off x="5723637" y="6949749"/>
            <a:ext cx="4155832" cy="646331"/>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mt1.annotate_cols(**ht2[mt1.key])</a:t>
            </a:r>
          </a:p>
          <a:p>
            <a:r>
              <a:rPr lang="en-US" sz="1200" b="1" dirty="0">
                <a:cs typeface="Consolas" panose="020B0609020204030204" pitchFamily="49" charset="0"/>
              </a:rPr>
              <a:t>  </a:t>
            </a:r>
            <a:r>
              <a:rPr lang="en-US" sz="1200" dirty="0">
                <a:cs typeface="Consolas" panose="020B0609020204030204" pitchFamily="49" charset="0"/>
              </a:rPr>
              <a:t>Joins all of the fields of table </a:t>
            </a:r>
            <a:r>
              <a:rPr lang="en-US" sz="1200" b="1" dirty="0">
                <a:cs typeface="Consolas" panose="020B0609020204030204" pitchFamily="49" charset="0"/>
              </a:rPr>
              <a:t>ht2</a:t>
            </a:r>
            <a:r>
              <a:rPr lang="en-US" sz="1200" dirty="0">
                <a:cs typeface="Consolas" panose="020B0609020204030204" pitchFamily="49" charset="0"/>
              </a:rPr>
              <a:t> onto </a:t>
            </a:r>
            <a:r>
              <a:rPr lang="en-US" sz="1200" b="1" dirty="0">
                <a:cs typeface="Consolas" panose="020B0609020204030204" pitchFamily="49" charset="0"/>
              </a:rPr>
              <a:t>mt1</a:t>
            </a:r>
            <a:r>
              <a:rPr lang="en-US" sz="1200" dirty="0">
                <a:cs typeface="Consolas" panose="020B0609020204030204" pitchFamily="49" charset="0"/>
              </a:rPr>
              <a:t>'s columns keeping the same names they had (** is used to get all fields).</a:t>
            </a:r>
            <a:endParaRPr lang="en-US" sz="1200" b="1" dirty="0">
              <a:cs typeface="Consolas" panose="020B0609020204030204" pitchFamily="49" charset="0"/>
            </a:endParaRPr>
          </a:p>
        </p:txBody>
      </p:sp>
      <p:sp>
        <p:nvSpPr>
          <p:cNvPr id="102" name="TextBox 101">
            <a:extLst>
              <a:ext uri="{FF2B5EF4-FFF2-40B4-BE49-F238E27FC236}">
                <a16:creationId xmlns:a16="http://schemas.microsoft.com/office/drawing/2014/main" id="{9A16AD6B-3D6C-684F-A423-553FFB030976}"/>
              </a:ext>
            </a:extLst>
          </p:cNvPr>
          <p:cNvSpPr txBox="1"/>
          <p:nvPr/>
        </p:nvSpPr>
        <p:spPr>
          <a:xfrm>
            <a:off x="5788356" y="4061929"/>
            <a:ext cx="3097097" cy="276999"/>
          </a:xfrm>
          <a:prstGeom prst="rect">
            <a:avLst/>
          </a:prstGeom>
          <a:noFill/>
        </p:spPr>
        <p:txBody>
          <a:bodyPr wrap="square" rtlCol="0">
            <a:spAutoFit/>
          </a:bodyPr>
          <a:lstStyle/>
          <a:p>
            <a:r>
              <a:rPr lang="en-US" sz="1200" dirty="0">
                <a:solidFill>
                  <a:schemeClr val="accent5"/>
                </a:solidFill>
              </a:rPr>
              <a:t>Join Tables onto MatrixTables</a:t>
            </a:r>
          </a:p>
        </p:txBody>
      </p:sp>
      <p:cxnSp>
        <p:nvCxnSpPr>
          <p:cNvPr id="103" name="Straight Connector 102">
            <a:extLst>
              <a:ext uri="{FF2B5EF4-FFF2-40B4-BE49-F238E27FC236}">
                <a16:creationId xmlns:a16="http://schemas.microsoft.com/office/drawing/2014/main" id="{8C2C41E1-3514-C242-8C35-EC367F3637EE}"/>
              </a:ext>
            </a:extLst>
          </p:cNvPr>
          <p:cNvCxnSpPr>
            <a:cxnSpLocks/>
          </p:cNvCxnSpPr>
          <p:nvPr/>
        </p:nvCxnSpPr>
        <p:spPr>
          <a:xfrm flipV="1">
            <a:off x="5663499" y="4273749"/>
            <a:ext cx="426827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9CE677D-8FA5-E749-ACEC-B38CA94E14C7}"/>
              </a:ext>
            </a:extLst>
          </p:cNvPr>
          <p:cNvGrpSpPr/>
          <p:nvPr/>
        </p:nvGrpSpPr>
        <p:grpSpPr>
          <a:xfrm>
            <a:off x="470951" y="5079281"/>
            <a:ext cx="1491956" cy="977741"/>
            <a:chOff x="827037" y="5065457"/>
            <a:chExt cx="1983890" cy="1464817"/>
          </a:xfrm>
        </p:grpSpPr>
        <p:sp>
          <p:nvSpPr>
            <p:cNvPr id="115" name="Rectangle 114">
              <a:extLst>
                <a:ext uri="{FF2B5EF4-FFF2-40B4-BE49-F238E27FC236}">
                  <a16:creationId xmlns:a16="http://schemas.microsoft.com/office/drawing/2014/main" id="{AE71E1A9-206C-BF49-A647-CCDD6A0377D2}"/>
                </a:ext>
              </a:extLst>
            </p:cNvPr>
            <p:cNvSpPr/>
            <p:nvPr/>
          </p:nvSpPr>
          <p:spPr>
            <a:xfrm>
              <a:off x="1092429" y="5501787"/>
              <a:ext cx="187732" cy="102848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27DBFE8-EAE3-B64B-910D-53EFD9A9A533}"/>
                </a:ext>
              </a:extLst>
            </p:cNvPr>
            <p:cNvSpPr/>
            <p:nvPr/>
          </p:nvSpPr>
          <p:spPr>
            <a:xfrm>
              <a:off x="1656742" y="5501787"/>
              <a:ext cx="1154185" cy="10284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BC860D6-791E-FD47-9AAC-47AB466D6942}"/>
                </a:ext>
              </a:extLst>
            </p:cNvPr>
            <p:cNvSpPr/>
            <p:nvPr/>
          </p:nvSpPr>
          <p:spPr>
            <a:xfrm>
              <a:off x="827037" y="5501787"/>
              <a:ext cx="265391" cy="10284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2305FF0-3804-E347-B430-04BC07A17FE9}"/>
                </a:ext>
              </a:extLst>
            </p:cNvPr>
            <p:cNvSpPr/>
            <p:nvPr/>
          </p:nvSpPr>
          <p:spPr>
            <a:xfrm>
              <a:off x="1656742" y="5065457"/>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AC7807A-CBD6-2645-A0B1-34AA93866C94}"/>
                </a:ext>
              </a:extLst>
            </p:cNvPr>
            <p:cNvSpPr/>
            <p:nvPr/>
          </p:nvSpPr>
          <p:spPr>
            <a:xfrm>
              <a:off x="827037" y="5065457"/>
              <a:ext cx="265390"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BBFBF492-21DD-AD48-9FE4-686677BDDF28}"/>
                </a:ext>
              </a:extLst>
            </p:cNvPr>
            <p:cNvCxnSpPr>
              <a:cxnSpLocks/>
            </p:cNvCxnSpPr>
            <p:nvPr/>
          </p:nvCxnSpPr>
          <p:spPr>
            <a:xfrm flipH="1">
              <a:off x="1160690" y="5685606"/>
              <a:ext cx="165023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9425AECD-6F6C-F643-B0E4-ECFA361BA0E1}"/>
                </a:ext>
              </a:extLst>
            </p:cNvPr>
            <p:cNvCxnSpPr>
              <a:cxnSpLocks/>
            </p:cNvCxnSpPr>
            <p:nvPr/>
          </p:nvCxnSpPr>
          <p:spPr>
            <a:xfrm flipH="1">
              <a:off x="1160691" y="5878646"/>
              <a:ext cx="165023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F93A6E8F-8B7C-534C-AFE7-BA150C7A3927}"/>
                </a:ext>
              </a:extLst>
            </p:cNvPr>
            <p:cNvCxnSpPr>
              <a:cxnSpLocks/>
            </p:cNvCxnSpPr>
            <p:nvPr/>
          </p:nvCxnSpPr>
          <p:spPr>
            <a:xfrm flipH="1">
              <a:off x="1160691" y="6092006"/>
              <a:ext cx="165023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24C982D5-EF57-644A-943D-86E07E294326}"/>
                </a:ext>
              </a:extLst>
            </p:cNvPr>
            <p:cNvCxnSpPr>
              <a:cxnSpLocks/>
            </p:cNvCxnSpPr>
            <p:nvPr/>
          </p:nvCxnSpPr>
          <p:spPr>
            <a:xfrm flipH="1">
              <a:off x="1160691" y="6285046"/>
              <a:ext cx="165023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116" name="TextBox 115">
            <a:extLst>
              <a:ext uri="{FF2B5EF4-FFF2-40B4-BE49-F238E27FC236}">
                <a16:creationId xmlns:a16="http://schemas.microsoft.com/office/drawing/2014/main" id="{EBD274B0-3BEF-6341-9890-A18795E8BC31}"/>
              </a:ext>
            </a:extLst>
          </p:cNvPr>
          <p:cNvSpPr txBox="1"/>
          <p:nvPr/>
        </p:nvSpPr>
        <p:spPr>
          <a:xfrm>
            <a:off x="31528" y="6124061"/>
            <a:ext cx="4856030" cy="646331"/>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mt.annotate_rows(sum_of_ef1_by_row=</a:t>
            </a:r>
            <a:r>
              <a:rPr lang="en-US" sz="1200" b="1" dirty="0" err="1">
                <a:latin typeface="Consolas" panose="020B0609020204030204" pitchFamily="49" charset="0"/>
                <a:cs typeface="Consolas" panose="020B0609020204030204" pitchFamily="49" charset="0"/>
              </a:rPr>
              <a:t>hl.agg.sum</a:t>
            </a:r>
            <a:r>
              <a:rPr lang="en-US" sz="1200" b="1" dirty="0">
                <a:latin typeface="Consolas" panose="020B0609020204030204" pitchFamily="49" charset="0"/>
                <a:cs typeface="Consolas" panose="020B0609020204030204" pitchFamily="49" charset="0"/>
              </a:rPr>
              <a:t>(mt.ef1)) </a:t>
            </a:r>
          </a:p>
          <a:p>
            <a:r>
              <a:rPr lang="en-US" sz="1200" dirty="0">
                <a:cs typeface="Consolas" panose="020B0609020204030204" pitchFamily="49" charset="0"/>
              </a:rPr>
              <a:t>  Aggregate along each row of entries to create a new row annotation. Can reference column and entry fields in aggregations.</a:t>
            </a:r>
          </a:p>
        </p:txBody>
      </p:sp>
      <p:grpSp>
        <p:nvGrpSpPr>
          <p:cNvPr id="21" name="Group 20">
            <a:extLst>
              <a:ext uri="{FF2B5EF4-FFF2-40B4-BE49-F238E27FC236}">
                <a16:creationId xmlns:a16="http://schemas.microsoft.com/office/drawing/2014/main" id="{F982A8AF-3E7D-FC4A-8944-4ADE4EBC94D3}"/>
              </a:ext>
            </a:extLst>
          </p:cNvPr>
          <p:cNvGrpSpPr/>
          <p:nvPr/>
        </p:nvGrpSpPr>
        <p:grpSpPr>
          <a:xfrm>
            <a:off x="434111" y="6884319"/>
            <a:ext cx="1476879" cy="1083536"/>
            <a:chOff x="908102" y="7107162"/>
            <a:chExt cx="1782934" cy="1638116"/>
          </a:xfrm>
        </p:grpSpPr>
        <p:sp>
          <p:nvSpPr>
            <p:cNvPr id="118" name="Rectangle 117">
              <a:extLst>
                <a:ext uri="{FF2B5EF4-FFF2-40B4-BE49-F238E27FC236}">
                  <a16:creationId xmlns:a16="http://schemas.microsoft.com/office/drawing/2014/main" id="{1F9CB807-3DF6-EB4D-84AB-441B1C9CCECC}"/>
                </a:ext>
              </a:extLst>
            </p:cNvPr>
            <p:cNvSpPr/>
            <p:nvPr/>
          </p:nvSpPr>
          <p:spPr>
            <a:xfrm>
              <a:off x="1536849" y="7716791"/>
              <a:ext cx="1154185" cy="10284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31B31845-1B7A-4F46-AF82-98B3381BE7C2}"/>
                </a:ext>
              </a:extLst>
            </p:cNvPr>
            <p:cNvSpPr/>
            <p:nvPr/>
          </p:nvSpPr>
          <p:spPr>
            <a:xfrm>
              <a:off x="908102" y="7716791"/>
              <a:ext cx="265391" cy="102848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F4D81F41-C564-5149-A3E1-7F11136AC775}"/>
                </a:ext>
              </a:extLst>
            </p:cNvPr>
            <p:cNvSpPr/>
            <p:nvPr/>
          </p:nvSpPr>
          <p:spPr>
            <a:xfrm>
              <a:off x="1536849" y="7107162"/>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E942783A-0E60-CF47-9920-49A86919A9E3}"/>
                </a:ext>
              </a:extLst>
            </p:cNvPr>
            <p:cNvSpPr/>
            <p:nvPr/>
          </p:nvSpPr>
          <p:spPr>
            <a:xfrm>
              <a:off x="912579" y="7107162"/>
              <a:ext cx="265391"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D317E4BB-406E-D84D-B33B-D1BAE88576D9}"/>
                </a:ext>
              </a:extLst>
            </p:cNvPr>
            <p:cNvSpPr/>
            <p:nvPr/>
          </p:nvSpPr>
          <p:spPr>
            <a:xfrm rot="16200000">
              <a:off x="2033878" y="6842391"/>
              <a:ext cx="160129" cy="115418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Arrow Connector 122">
              <a:extLst>
                <a:ext uri="{FF2B5EF4-FFF2-40B4-BE49-F238E27FC236}">
                  <a16:creationId xmlns:a16="http://schemas.microsoft.com/office/drawing/2014/main" id="{E7C5BC58-7497-8247-B081-A3A93A12F0DE}"/>
                </a:ext>
              </a:extLst>
            </p:cNvPr>
            <p:cNvCxnSpPr>
              <a:cxnSpLocks/>
            </p:cNvCxnSpPr>
            <p:nvPr/>
          </p:nvCxnSpPr>
          <p:spPr>
            <a:xfrm flipV="1">
              <a:off x="1724776" y="7389548"/>
              <a:ext cx="0" cy="12778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6CB3BBD7-497E-6648-BC63-76C55E2F5BA9}"/>
                </a:ext>
              </a:extLst>
            </p:cNvPr>
            <p:cNvCxnSpPr>
              <a:cxnSpLocks/>
            </p:cNvCxnSpPr>
            <p:nvPr/>
          </p:nvCxnSpPr>
          <p:spPr>
            <a:xfrm flipV="1">
              <a:off x="1958455" y="7389548"/>
              <a:ext cx="0" cy="12778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C499432F-727E-9947-8CE5-EEF6D86AAA85}"/>
                </a:ext>
              </a:extLst>
            </p:cNvPr>
            <p:cNvCxnSpPr>
              <a:cxnSpLocks/>
            </p:cNvCxnSpPr>
            <p:nvPr/>
          </p:nvCxnSpPr>
          <p:spPr>
            <a:xfrm flipV="1">
              <a:off x="2235861" y="7389548"/>
              <a:ext cx="0" cy="12778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C6EC6C1D-B105-8E43-969D-E105C253011F}"/>
                </a:ext>
              </a:extLst>
            </p:cNvPr>
            <p:cNvCxnSpPr>
              <a:cxnSpLocks/>
            </p:cNvCxnSpPr>
            <p:nvPr/>
          </p:nvCxnSpPr>
          <p:spPr>
            <a:xfrm flipV="1">
              <a:off x="2503437" y="7389548"/>
              <a:ext cx="0" cy="12778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B776F9D5-5EFB-4640-871A-7AD2229926FD}"/>
              </a:ext>
            </a:extLst>
          </p:cNvPr>
          <p:cNvSpPr txBox="1"/>
          <p:nvPr/>
        </p:nvSpPr>
        <p:spPr>
          <a:xfrm>
            <a:off x="70266" y="8073858"/>
            <a:ext cx="4774750" cy="646331"/>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mt.annotate_cols(sum_of_ef1_by_col=</a:t>
            </a:r>
            <a:r>
              <a:rPr lang="en-US" sz="1200" b="1" dirty="0" err="1">
                <a:latin typeface="Consolas" panose="020B0609020204030204" pitchFamily="49" charset="0"/>
                <a:cs typeface="Consolas" panose="020B0609020204030204" pitchFamily="49" charset="0"/>
              </a:rPr>
              <a:t>hl.agg.sum</a:t>
            </a:r>
            <a:r>
              <a:rPr lang="en-US" sz="1200" b="1" dirty="0">
                <a:latin typeface="Consolas" panose="020B0609020204030204" pitchFamily="49" charset="0"/>
                <a:cs typeface="Consolas" panose="020B0609020204030204" pitchFamily="49" charset="0"/>
              </a:rPr>
              <a:t>(mt.ef1))</a:t>
            </a:r>
          </a:p>
          <a:p>
            <a:r>
              <a:rPr lang="en-US" sz="1200" dirty="0">
                <a:cs typeface="Consolas" panose="020B0609020204030204" pitchFamily="49" charset="0"/>
              </a:rPr>
              <a:t> Aggregate along each column of entries to create a new col annotation. Can reference row and entry fields in aggregations.</a:t>
            </a:r>
            <a:endParaRPr lang="en-US" sz="1200" b="1" dirty="0">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DB43F06E-57BE-8E4B-87EB-520F630B0D13}"/>
              </a:ext>
            </a:extLst>
          </p:cNvPr>
          <p:cNvGrpSpPr/>
          <p:nvPr/>
        </p:nvGrpSpPr>
        <p:grpSpPr>
          <a:xfrm>
            <a:off x="8739742" y="7690755"/>
            <a:ext cx="980273" cy="816748"/>
            <a:chOff x="9142530" y="6917693"/>
            <a:chExt cx="895165" cy="816748"/>
          </a:xfrm>
        </p:grpSpPr>
        <p:sp>
          <p:nvSpPr>
            <p:cNvPr id="136" name="Rectangle 135">
              <a:extLst>
                <a:ext uri="{FF2B5EF4-FFF2-40B4-BE49-F238E27FC236}">
                  <a16:creationId xmlns:a16="http://schemas.microsoft.com/office/drawing/2014/main" id="{727DD0AA-B19E-5749-AB7F-83F408532EB0}"/>
                </a:ext>
              </a:extLst>
            </p:cNvPr>
            <p:cNvSpPr/>
            <p:nvPr/>
          </p:nvSpPr>
          <p:spPr>
            <a:xfrm>
              <a:off x="9142530" y="7160981"/>
              <a:ext cx="133246" cy="5734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462482B1-E121-1C4F-8986-7DA5BF1C13C5}"/>
                </a:ext>
              </a:extLst>
            </p:cNvPr>
            <p:cNvSpPr/>
            <p:nvPr/>
          </p:nvSpPr>
          <p:spPr>
            <a:xfrm>
              <a:off x="9458208" y="6917694"/>
              <a:ext cx="579487" cy="1477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20F58F45-A4F7-3946-B248-D7EE97571F71}"/>
                </a:ext>
              </a:extLst>
            </p:cNvPr>
            <p:cNvSpPr/>
            <p:nvPr/>
          </p:nvSpPr>
          <p:spPr>
            <a:xfrm>
              <a:off x="9142530" y="6917693"/>
              <a:ext cx="133246" cy="1477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7252A2E1-C24C-F64E-9C39-7466148EE538}"/>
                </a:ext>
              </a:extLst>
            </p:cNvPr>
            <p:cNvGrpSpPr/>
            <p:nvPr/>
          </p:nvGrpSpPr>
          <p:grpSpPr>
            <a:xfrm>
              <a:off x="9458209" y="7156568"/>
              <a:ext cx="566872" cy="577873"/>
              <a:chOff x="11679776" y="2224232"/>
              <a:chExt cx="1517950" cy="1541278"/>
            </a:xfrm>
          </p:grpSpPr>
          <p:sp>
            <p:nvSpPr>
              <p:cNvPr id="135" name="Rectangle 134">
                <a:extLst>
                  <a:ext uri="{FF2B5EF4-FFF2-40B4-BE49-F238E27FC236}">
                    <a16:creationId xmlns:a16="http://schemas.microsoft.com/office/drawing/2014/main" id="{3051960C-A3B1-C943-BB00-D2923631DC09}"/>
                  </a:ext>
                </a:extLst>
              </p:cNvPr>
              <p:cNvSpPr/>
              <p:nvPr/>
            </p:nvSpPr>
            <p:spPr>
              <a:xfrm>
                <a:off x="11679776" y="2224232"/>
                <a:ext cx="1517950" cy="154127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a:extLst>
                  <a:ext uri="{FF2B5EF4-FFF2-40B4-BE49-F238E27FC236}">
                    <a16:creationId xmlns:a16="http://schemas.microsoft.com/office/drawing/2014/main" id="{A13270D6-F220-D942-B75C-3E51820A5902}"/>
                  </a:ext>
                </a:extLst>
              </p:cNvPr>
              <p:cNvSpPr/>
              <p:nvPr/>
            </p:nvSpPr>
            <p:spPr>
              <a:xfrm>
                <a:off x="11690926" y="2226596"/>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ight Triangle 146">
                <a:extLst>
                  <a:ext uri="{FF2B5EF4-FFF2-40B4-BE49-F238E27FC236}">
                    <a16:creationId xmlns:a16="http://schemas.microsoft.com/office/drawing/2014/main" id="{7A7CA5D3-C3EB-1741-BB06-0C1C985F3FA5}"/>
                  </a:ext>
                </a:extLst>
              </p:cNvPr>
              <p:cNvSpPr/>
              <p:nvPr/>
            </p:nvSpPr>
            <p:spPr>
              <a:xfrm>
                <a:off x="11938114" y="2226596"/>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Triangle 133">
                <a:extLst>
                  <a:ext uri="{FF2B5EF4-FFF2-40B4-BE49-F238E27FC236}">
                    <a16:creationId xmlns:a16="http://schemas.microsoft.com/office/drawing/2014/main" id="{F81302F9-DDC7-C146-AB68-03291F9AECA0}"/>
                  </a:ext>
                </a:extLst>
              </p:cNvPr>
              <p:cNvSpPr/>
              <p:nvPr/>
            </p:nvSpPr>
            <p:spPr>
              <a:xfrm>
                <a:off x="12185301" y="2226596"/>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ight Triangle 138">
                <a:extLst>
                  <a:ext uri="{FF2B5EF4-FFF2-40B4-BE49-F238E27FC236}">
                    <a16:creationId xmlns:a16="http://schemas.microsoft.com/office/drawing/2014/main" id="{437E38CA-A182-1742-BB77-7A5CA7EC9B5D}"/>
                  </a:ext>
                </a:extLst>
              </p:cNvPr>
              <p:cNvSpPr/>
              <p:nvPr/>
            </p:nvSpPr>
            <p:spPr>
              <a:xfrm>
                <a:off x="12434786" y="2226596"/>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ight Triangle 139">
                <a:extLst>
                  <a:ext uri="{FF2B5EF4-FFF2-40B4-BE49-F238E27FC236}">
                    <a16:creationId xmlns:a16="http://schemas.microsoft.com/office/drawing/2014/main" id="{B3FC2ABE-94B2-BF49-9914-47BB303D6383}"/>
                  </a:ext>
                </a:extLst>
              </p:cNvPr>
              <p:cNvSpPr/>
              <p:nvPr/>
            </p:nvSpPr>
            <p:spPr>
              <a:xfrm>
                <a:off x="12685535" y="2224232"/>
                <a:ext cx="257683" cy="257807"/>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ight Triangle 140">
                <a:extLst>
                  <a:ext uri="{FF2B5EF4-FFF2-40B4-BE49-F238E27FC236}">
                    <a16:creationId xmlns:a16="http://schemas.microsoft.com/office/drawing/2014/main" id="{E7217F44-EDF8-5C42-9872-CA5A4B896739}"/>
                  </a:ext>
                </a:extLst>
              </p:cNvPr>
              <p:cNvSpPr/>
              <p:nvPr/>
            </p:nvSpPr>
            <p:spPr>
              <a:xfrm>
                <a:off x="12940043" y="2226596"/>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ight Triangle 142">
                <a:extLst>
                  <a:ext uri="{FF2B5EF4-FFF2-40B4-BE49-F238E27FC236}">
                    <a16:creationId xmlns:a16="http://schemas.microsoft.com/office/drawing/2014/main" id="{FE38F813-C387-2F49-BDD9-D0FAA9F7F4C8}"/>
                  </a:ext>
                </a:extLst>
              </p:cNvPr>
              <p:cNvSpPr/>
              <p:nvPr/>
            </p:nvSpPr>
            <p:spPr>
              <a:xfrm>
                <a:off x="11690926" y="2482039"/>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ight Triangle 149">
                <a:extLst>
                  <a:ext uri="{FF2B5EF4-FFF2-40B4-BE49-F238E27FC236}">
                    <a16:creationId xmlns:a16="http://schemas.microsoft.com/office/drawing/2014/main" id="{8168851B-5E6C-BC4E-842F-EA7A1337D70D}"/>
                  </a:ext>
                </a:extLst>
              </p:cNvPr>
              <p:cNvSpPr/>
              <p:nvPr/>
            </p:nvSpPr>
            <p:spPr>
              <a:xfrm>
                <a:off x="11938114" y="2482039"/>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ight Triangle 151">
                <a:extLst>
                  <a:ext uri="{FF2B5EF4-FFF2-40B4-BE49-F238E27FC236}">
                    <a16:creationId xmlns:a16="http://schemas.microsoft.com/office/drawing/2014/main" id="{9ACB1FFD-EE58-8946-8FE3-D45067369869}"/>
                  </a:ext>
                </a:extLst>
              </p:cNvPr>
              <p:cNvSpPr/>
              <p:nvPr/>
            </p:nvSpPr>
            <p:spPr>
              <a:xfrm>
                <a:off x="12185301" y="2482039"/>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ight Triangle 152">
                <a:extLst>
                  <a:ext uri="{FF2B5EF4-FFF2-40B4-BE49-F238E27FC236}">
                    <a16:creationId xmlns:a16="http://schemas.microsoft.com/office/drawing/2014/main" id="{5F5E285C-C032-DF44-B843-E54001E6EE1E}"/>
                  </a:ext>
                </a:extLst>
              </p:cNvPr>
              <p:cNvSpPr/>
              <p:nvPr/>
            </p:nvSpPr>
            <p:spPr>
              <a:xfrm>
                <a:off x="12434786" y="2482039"/>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ight Triangle 153">
                <a:extLst>
                  <a:ext uri="{FF2B5EF4-FFF2-40B4-BE49-F238E27FC236}">
                    <a16:creationId xmlns:a16="http://schemas.microsoft.com/office/drawing/2014/main" id="{2702B3E4-44DA-D948-B61F-03393E500411}"/>
                  </a:ext>
                </a:extLst>
              </p:cNvPr>
              <p:cNvSpPr/>
              <p:nvPr/>
            </p:nvSpPr>
            <p:spPr>
              <a:xfrm>
                <a:off x="12685535" y="2479675"/>
                <a:ext cx="257683" cy="257807"/>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ight Triangle 154">
                <a:extLst>
                  <a:ext uri="{FF2B5EF4-FFF2-40B4-BE49-F238E27FC236}">
                    <a16:creationId xmlns:a16="http://schemas.microsoft.com/office/drawing/2014/main" id="{9BCEEB75-0D1D-0B43-A528-11A86F2236FD}"/>
                  </a:ext>
                </a:extLst>
              </p:cNvPr>
              <p:cNvSpPr/>
              <p:nvPr/>
            </p:nvSpPr>
            <p:spPr>
              <a:xfrm>
                <a:off x="12940043" y="2482039"/>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ight Triangle 155">
                <a:extLst>
                  <a:ext uri="{FF2B5EF4-FFF2-40B4-BE49-F238E27FC236}">
                    <a16:creationId xmlns:a16="http://schemas.microsoft.com/office/drawing/2014/main" id="{D58FF1EA-12F0-D645-9FCB-291AE5BFED2E}"/>
                  </a:ext>
                </a:extLst>
              </p:cNvPr>
              <p:cNvSpPr/>
              <p:nvPr/>
            </p:nvSpPr>
            <p:spPr>
              <a:xfrm>
                <a:off x="11690926" y="2737482"/>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Triangle 156">
                <a:extLst>
                  <a:ext uri="{FF2B5EF4-FFF2-40B4-BE49-F238E27FC236}">
                    <a16:creationId xmlns:a16="http://schemas.microsoft.com/office/drawing/2014/main" id="{E7F99B10-FC33-5345-BE59-C23665B4FF6E}"/>
                  </a:ext>
                </a:extLst>
              </p:cNvPr>
              <p:cNvSpPr/>
              <p:nvPr/>
            </p:nvSpPr>
            <p:spPr>
              <a:xfrm>
                <a:off x="11938114" y="2737482"/>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Triangle 157">
                <a:extLst>
                  <a:ext uri="{FF2B5EF4-FFF2-40B4-BE49-F238E27FC236}">
                    <a16:creationId xmlns:a16="http://schemas.microsoft.com/office/drawing/2014/main" id="{1A6FF642-334D-D446-AE23-35C500A8828C}"/>
                  </a:ext>
                </a:extLst>
              </p:cNvPr>
              <p:cNvSpPr/>
              <p:nvPr/>
            </p:nvSpPr>
            <p:spPr>
              <a:xfrm>
                <a:off x="12185301" y="2737482"/>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Triangle 158">
                <a:extLst>
                  <a:ext uri="{FF2B5EF4-FFF2-40B4-BE49-F238E27FC236}">
                    <a16:creationId xmlns:a16="http://schemas.microsoft.com/office/drawing/2014/main" id="{CF90CFBB-F284-A44D-8B76-D49D93BECB45}"/>
                  </a:ext>
                </a:extLst>
              </p:cNvPr>
              <p:cNvSpPr/>
              <p:nvPr/>
            </p:nvSpPr>
            <p:spPr>
              <a:xfrm>
                <a:off x="12434786" y="2737482"/>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Triangle 159">
                <a:extLst>
                  <a:ext uri="{FF2B5EF4-FFF2-40B4-BE49-F238E27FC236}">
                    <a16:creationId xmlns:a16="http://schemas.microsoft.com/office/drawing/2014/main" id="{3EBD9E66-E351-5447-886A-7995C359FD0D}"/>
                  </a:ext>
                </a:extLst>
              </p:cNvPr>
              <p:cNvSpPr/>
              <p:nvPr/>
            </p:nvSpPr>
            <p:spPr>
              <a:xfrm>
                <a:off x="12685535" y="2735118"/>
                <a:ext cx="257683" cy="257807"/>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ight Triangle 160">
                <a:extLst>
                  <a:ext uri="{FF2B5EF4-FFF2-40B4-BE49-F238E27FC236}">
                    <a16:creationId xmlns:a16="http://schemas.microsoft.com/office/drawing/2014/main" id="{507D7B09-1760-C84B-A21F-EED9AD1409F9}"/>
                  </a:ext>
                </a:extLst>
              </p:cNvPr>
              <p:cNvSpPr/>
              <p:nvPr/>
            </p:nvSpPr>
            <p:spPr>
              <a:xfrm>
                <a:off x="12940043" y="2737482"/>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ight Triangle 161">
                <a:extLst>
                  <a:ext uri="{FF2B5EF4-FFF2-40B4-BE49-F238E27FC236}">
                    <a16:creationId xmlns:a16="http://schemas.microsoft.com/office/drawing/2014/main" id="{B957274B-0118-154A-A951-F57B2F8173E4}"/>
                  </a:ext>
                </a:extLst>
              </p:cNvPr>
              <p:cNvSpPr/>
              <p:nvPr/>
            </p:nvSpPr>
            <p:spPr>
              <a:xfrm>
                <a:off x="11690926" y="2992925"/>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ight Triangle 162">
                <a:extLst>
                  <a:ext uri="{FF2B5EF4-FFF2-40B4-BE49-F238E27FC236}">
                    <a16:creationId xmlns:a16="http://schemas.microsoft.com/office/drawing/2014/main" id="{E38FBED1-634D-1740-94C1-0B37A75B4E7D}"/>
                  </a:ext>
                </a:extLst>
              </p:cNvPr>
              <p:cNvSpPr/>
              <p:nvPr/>
            </p:nvSpPr>
            <p:spPr>
              <a:xfrm>
                <a:off x="11938114" y="2992925"/>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ight Triangle 163">
                <a:extLst>
                  <a:ext uri="{FF2B5EF4-FFF2-40B4-BE49-F238E27FC236}">
                    <a16:creationId xmlns:a16="http://schemas.microsoft.com/office/drawing/2014/main" id="{FECAD3E2-C281-F641-94AC-43EC66B6AB0D}"/>
                  </a:ext>
                </a:extLst>
              </p:cNvPr>
              <p:cNvSpPr/>
              <p:nvPr/>
            </p:nvSpPr>
            <p:spPr>
              <a:xfrm>
                <a:off x="12185301" y="2992925"/>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ight Triangle 164">
                <a:extLst>
                  <a:ext uri="{FF2B5EF4-FFF2-40B4-BE49-F238E27FC236}">
                    <a16:creationId xmlns:a16="http://schemas.microsoft.com/office/drawing/2014/main" id="{B978F187-3B63-9D44-A7DB-00E5B589A80F}"/>
                  </a:ext>
                </a:extLst>
              </p:cNvPr>
              <p:cNvSpPr/>
              <p:nvPr/>
            </p:nvSpPr>
            <p:spPr>
              <a:xfrm>
                <a:off x="12434786" y="2992925"/>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ight Triangle 165">
                <a:extLst>
                  <a:ext uri="{FF2B5EF4-FFF2-40B4-BE49-F238E27FC236}">
                    <a16:creationId xmlns:a16="http://schemas.microsoft.com/office/drawing/2014/main" id="{6AA32964-BDC9-2147-8C19-0420C01A4F5E}"/>
                  </a:ext>
                </a:extLst>
              </p:cNvPr>
              <p:cNvSpPr/>
              <p:nvPr/>
            </p:nvSpPr>
            <p:spPr>
              <a:xfrm>
                <a:off x="12685535" y="2990561"/>
                <a:ext cx="257683" cy="257807"/>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ight Triangle 166">
                <a:extLst>
                  <a:ext uri="{FF2B5EF4-FFF2-40B4-BE49-F238E27FC236}">
                    <a16:creationId xmlns:a16="http://schemas.microsoft.com/office/drawing/2014/main" id="{65069C64-4AC4-3642-A086-3CE234EFCA83}"/>
                  </a:ext>
                </a:extLst>
              </p:cNvPr>
              <p:cNvSpPr/>
              <p:nvPr/>
            </p:nvSpPr>
            <p:spPr>
              <a:xfrm>
                <a:off x="12940043" y="2992925"/>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ight Triangle 179">
                <a:extLst>
                  <a:ext uri="{FF2B5EF4-FFF2-40B4-BE49-F238E27FC236}">
                    <a16:creationId xmlns:a16="http://schemas.microsoft.com/office/drawing/2014/main" id="{989ED9AE-A26A-384B-9681-3EDA2CFCC662}"/>
                  </a:ext>
                </a:extLst>
              </p:cNvPr>
              <p:cNvSpPr/>
              <p:nvPr/>
            </p:nvSpPr>
            <p:spPr>
              <a:xfrm>
                <a:off x="11690926" y="3246004"/>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ight Triangle 180">
                <a:extLst>
                  <a:ext uri="{FF2B5EF4-FFF2-40B4-BE49-F238E27FC236}">
                    <a16:creationId xmlns:a16="http://schemas.microsoft.com/office/drawing/2014/main" id="{AB5F50D2-7A75-4C4A-B7CD-08ED67A6FDC5}"/>
                  </a:ext>
                </a:extLst>
              </p:cNvPr>
              <p:cNvSpPr/>
              <p:nvPr/>
            </p:nvSpPr>
            <p:spPr>
              <a:xfrm>
                <a:off x="11938114" y="3246004"/>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ight Triangle 181">
                <a:extLst>
                  <a:ext uri="{FF2B5EF4-FFF2-40B4-BE49-F238E27FC236}">
                    <a16:creationId xmlns:a16="http://schemas.microsoft.com/office/drawing/2014/main" id="{FB936EF3-7C0D-9D4B-A910-AB9680F70883}"/>
                  </a:ext>
                </a:extLst>
              </p:cNvPr>
              <p:cNvSpPr/>
              <p:nvPr/>
            </p:nvSpPr>
            <p:spPr>
              <a:xfrm>
                <a:off x="12185301" y="3246004"/>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ight Triangle 182">
                <a:extLst>
                  <a:ext uri="{FF2B5EF4-FFF2-40B4-BE49-F238E27FC236}">
                    <a16:creationId xmlns:a16="http://schemas.microsoft.com/office/drawing/2014/main" id="{D1B28A49-B4E6-FF40-97ED-EBFEF16B3739}"/>
                  </a:ext>
                </a:extLst>
              </p:cNvPr>
              <p:cNvSpPr/>
              <p:nvPr/>
            </p:nvSpPr>
            <p:spPr>
              <a:xfrm>
                <a:off x="12434786" y="3246004"/>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ight Triangle 183">
                <a:extLst>
                  <a:ext uri="{FF2B5EF4-FFF2-40B4-BE49-F238E27FC236}">
                    <a16:creationId xmlns:a16="http://schemas.microsoft.com/office/drawing/2014/main" id="{9E671D7E-8651-AB4D-84F9-748C07AC20B2}"/>
                  </a:ext>
                </a:extLst>
              </p:cNvPr>
              <p:cNvSpPr/>
              <p:nvPr/>
            </p:nvSpPr>
            <p:spPr>
              <a:xfrm>
                <a:off x="12685535" y="3243640"/>
                <a:ext cx="257683" cy="257807"/>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ight Triangle 184">
                <a:extLst>
                  <a:ext uri="{FF2B5EF4-FFF2-40B4-BE49-F238E27FC236}">
                    <a16:creationId xmlns:a16="http://schemas.microsoft.com/office/drawing/2014/main" id="{81680B8B-E58A-1643-814B-D91DAF5E5AE5}"/>
                  </a:ext>
                </a:extLst>
              </p:cNvPr>
              <p:cNvSpPr/>
              <p:nvPr/>
            </p:nvSpPr>
            <p:spPr>
              <a:xfrm>
                <a:off x="12940043" y="3246004"/>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ight Triangle 185">
                <a:extLst>
                  <a:ext uri="{FF2B5EF4-FFF2-40B4-BE49-F238E27FC236}">
                    <a16:creationId xmlns:a16="http://schemas.microsoft.com/office/drawing/2014/main" id="{A9CA61C5-2628-2548-A432-8719389D52AC}"/>
                  </a:ext>
                </a:extLst>
              </p:cNvPr>
              <p:cNvSpPr/>
              <p:nvPr/>
            </p:nvSpPr>
            <p:spPr>
              <a:xfrm>
                <a:off x="11690926" y="3501447"/>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ight Triangle 186">
                <a:extLst>
                  <a:ext uri="{FF2B5EF4-FFF2-40B4-BE49-F238E27FC236}">
                    <a16:creationId xmlns:a16="http://schemas.microsoft.com/office/drawing/2014/main" id="{97959B49-2EBF-FD4F-B4B5-8B4D01D158D7}"/>
                  </a:ext>
                </a:extLst>
              </p:cNvPr>
              <p:cNvSpPr/>
              <p:nvPr/>
            </p:nvSpPr>
            <p:spPr>
              <a:xfrm>
                <a:off x="11938114" y="3501447"/>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a:extLst>
                  <a:ext uri="{FF2B5EF4-FFF2-40B4-BE49-F238E27FC236}">
                    <a16:creationId xmlns:a16="http://schemas.microsoft.com/office/drawing/2014/main" id="{95A098AD-E7FB-6942-A838-DE1DBE3F58F0}"/>
                  </a:ext>
                </a:extLst>
              </p:cNvPr>
              <p:cNvSpPr/>
              <p:nvPr/>
            </p:nvSpPr>
            <p:spPr>
              <a:xfrm>
                <a:off x="12185301" y="3501447"/>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ight Triangle 188">
                <a:extLst>
                  <a:ext uri="{FF2B5EF4-FFF2-40B4-BE49-F238E27FC236}">
                    <a16:creationId xmlns:a16="http://schemas.microsoft.com/office/drawing/2014/main" id="{9103F833-0463-BC4E-91FD-A94B2BA5DA5F}"/>
                  </a:ext>
                </a:extLst>
              </p:cNvPr>
              <p:cNvSpPr/>
              <p:nvPr/>
            </p:nvSpPr>
            <p:spPr>
              <a:xfrm>
                <a:off x="12434786" y="3501447"/>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ight Triangle 189">
                <a:extLst>
                  <a:ext uri="{FF2B5EF4-FFF2-40B4-BE49-F238E27FC236}">
                    <a16:creationId xmlns:a16="http://schemas.microsoft.com/office/drawing/2014/main" id="{18D6C69C-D25C-E44D-8FB6-59DD9A75D5BE}"/>
                  </a:ext>
                </a:extLst>
              </p:cNvPr>
              <p:cNvSpPr/>
              <p:nvPr/>
            </p:nvSpPr>
            <p:spPr>
              <a:xfrm>
                <a:off x="12685535" y="3499083"/>
                <a:ext cx="257683" cy="257807"/>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ight Triangle 190">
                <a:extLst>
                  <a:ext uri="{FF2B5EF4-FFF2-40B4-BE49-F238E27FC236}">
                    <a16:creationId xmlns:a16="http://schemas.microsoft.com/office/drawing/2014/main" id="{0F6B7F9F-D551-8547-91E4-1FFE62A21992}"/>
                  </a:ext>
                </a:extLst>
              </p:cNvPr>
              <p:cNvSpPr/>
              <p:nvPr/>
            </p:nvSpPr>
            <p:spPr>
              <a:xfrm>
                <a:off x="12940043" y="3501447"/>
                <a:ext cx="257683" cy="255443"/>
              </a:xfrm>
              <a:prstGeom prst="rtTriangle">
                <a:avLst/>
              </a:prstGeom>
              <a:solidFill>
                <a:srgbClr val="283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2" name="TextBox 191">
            <a:extLst>
              <a:ext uri="{FF2B5EF4-FFF2-40B4-BE49-F238E27FC236}">
                <a16:creationId xmlns:a16="http://schemas.microsoft.com/office/drawing/2014/main" id="{560554A5-E286-D24D-8C00-B7DED1008AE6}"/>
              </a:ext>
            </a:extLst>
          </p:cNvPr>
          <p:cNvSpPr txBox="1"/>
          <p:nvPr/>
        </p:nvSpPr>
        <p:spPr>
          <a:xfrm>
            <a:off x="5719339" y="8660049"/>
            <a:ext cx="3852908" cy="830997"/>
          </a:xfrm>
          <a:prstGeom prst="rect">
            <a:avLst/>
          </a:prstGeom>
          <a:noFill/>
        </p:spPr>
        <p:txBody>
          <a:bodyPr wrap="square" rtlCol="0">
            <a:spAutoFit/>
          </a:bodyPr>
          <a:lstStyle/>
          <a:p>
            <a:r>
              <a:rPr lang="en-US" sz="1200" b="1" dirty="0">
                <a:latin typeface="Consolas" panose="020B0609020204030204" pitchFamily="49" charset="0"/>
                <a:cs typeface="Consolas" panose="020B0609020204030204" pitchFamily="49" charset="0"/>
              </a:rPr>
              <a:t>mt1.annotate_entries(foo = mt2[mt1.row_key, </a:t>
            </a:r>
          </a:p>
          <a:p>
            <a:r>
              <a:rPr lang="en-US" sz="1200" b="1" dirty="0">
                <a:latin typeface="Consolas" panose="020B0609020204030204" pitchFamily="49" charset="0"/>
                <a:cs typeface="Consolas" panose="020B0609020204030204" pitchFamily="49" charset="0"/>
              </a:rPr>
              <a:t>                           mt1.col_key].</a:t>
            </a:r>
            <a:r>
              <a:rPr lang="en-US" sz="1200" b="1" dirty="0" err="1">
                <a:latin typeface="Consolas" panose="020B0609020204030204" pitchFamily="49" charset="0"/>
                <a:cs typeface="Consolas" panose="020B0609020204030204" pitchFamily="49" charset="0"/>
              </a:rPr>
              <a:t>ef</a:t>
            </a:r>
            <a:r>
              <a:rPr lang="en-US" sz="1200" b="1" dirty="0">
                <a:latin typeface="Consolas" panose="020B0609020204030204" pitchFamily="49" charset="0"/>
                <a:cs typeface="Consolas" panose="020B0609020204030204" pitchFamily="49" charset="0"/>
              </a:rPr>
              <a:t>)</a:t>
            </a:r>
          </a:p>
          <a:p>
            <a:r>
              <a:rPr lang="en-US" sz="1200" dirty="0">
                <a:cs typeface="Consolas" panose="020B0609020204030204" pitchFamily="49" charset="0"/>
              </a:rPr>
              <a:t>Joints the entry field named </a:t>
            </a:r>
            <a:r>
              <a:rPr lang="en-US" sz="1200" b="1" dirty="0" err="1">
                <a:cs typeface="Consolas" panose="020B0609020204030204" pitchFamily="49" charset="0"/>
              </a:rPr>
              <a:t>ef</a:t>
            </a:r>
            <a:r>
              <a:rPr lang="en-US" sz="1200" dirty="0">
                <a:cs typeface="Consolas" panose="020B0609020204030204" pitchFamily="49" charset="0"/>
              </a:rPr>
              <a:t> of </a:t>
            </a:r>
            <a:r>
              <a:rPr lang="en-US" sz="1200" b="1" dirty="0">
                <a:cs typeface="Consolas" panose="020B0609020204030204" pitchFamily="49" charset="0"/>
              </a:rPr>
              <a:t>mt2</a:t>
            </a:r>
            <a:r>
              <a:rPr lang="en-US" sz="1200" dirty="0">
                <a:cs typeface="Consolas" panose="020B0609020204030204" pitchFamily="49" charset="0"/>
              </a:rPr>
              <a:t> onto </a:t>
            </a:r>
            <a:r>
              <a:rPr lang="en-US" sz="1200" b="1" dirty="0">
                <a:cs typeface="Consolas" panose="020B0609020204030204" pitchFamily="49" charset="0"/>
              </a:rPr>
              <a:t>mt1, </a:t>
            </a:r>
            <a:r>
              <a:rPr lang="en-US" sz="1200" dirty="0">
                <a:cs typeface="Consolas" panose="020B0609020204030204" pitchFamily="49" charset="0"/>
              </a:rPr>
              <a:t>renaming it </a:t>
            </a:r>
            <a:r>
              <a:rPr lang="en-US" sz="1200" b="1" dirty="0">
                <a:cs typeface="Consolas" panose="020B0609020204030204" pitchFamily="49" charset="0"/>
              </a:rPr>
              <a:t>foo</a:t>
            </a:r>
            <a:r>
              <a:rPr lang="en-US" sz="1200" dirty="0">
                <a:cs typeface="Consolas" panose="020B0609020204030204" pitchFamily="49" charset="0"/>
              </a:rPr>
              <a:t> in the process.</a:t>
            </a:r>
          </a:p>
        </p:txBody>
      </p:sp>
      <p:grpSp>
        <p:nvGrpSpPr>
          <p:cNvPr id="208" name="Group 207">
            <a:extLst>
              <a:ext uri="{FF2B5EF4-FFF2-40B4-BE49-F238E27FC236}">
                <a16:creationId xmlns:a16="http://schemas.microsoft.com/office/drawing/2014/main" id="{EFF838CD-8BCD-3248-BBCA-85A0C0665D14}"/>
              </a:ext>
            </a:extLst>
          </p:cNvPr>
          <p:cNvGrpSpPr/>
          <p:nvPr/>
        </p:nvGrpSpPr>
        <p:grpSpPr>
          <a:xfrm>
            <a:off x="5764615" y="7700945"/>
            <a:ext cx="954866" cy="857549"/>
            <a:chOff x="11724389" y="6611753"/>
            <a:chExt cx="1782932" cy="1464818"/>
          </a:xfrm>
        </p:grpSpPr>
        <p:sp>
          <p:nvSpPr>
            <p:cNvPr id="209" name="Rectangle 208">
              <a:extLst>
                <a:ext uri="{FF2B5EF4-FFF2-40B4-BE49-F238E27FC236}">
                  <a16:creationId xmlns:a16="http://schemas.microsoft.com/office/drawing/2014/main" id="{0626B580-A8AB-DC45-97F6-60FD92C11813}"/>
                </a:ext>
              </a:extLst>
            </p:cNvPr>
            <p:cNvSpPr/>
            <p:nvPr/>
          </p:nvSpPr>
          <p:spPr>
            <a:xfrm>
              <a:off x="12353136" y="7048083"/>
              <a:ext cx="1154185" cy="102848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a:extLst>
                <a:ext uri="{FF2B5EF4-FFF2-40B4-BE49-F238E27FC236}">
                  <a16:creationId xmlns:a16="http://schemas.microsoft.com/office/drawing/2014/main" id="{6D9BC85F-0C34-0D4B-AF1C-0B2972187019}"/>
                </a:ext>
              </a:extLst>
            </p:cNvPr>
            <p:cNvSpPr/>
            <p:nvPr/>
          </p:nvSpPr>
          <p:spPr>
            <a:xfrm>
              <a:off x="11724389" y="7048083"/>
              <a:ext cx="265391" cy="1028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210">
              <a:extLst>
                <a:ext uri="{FF2B5EF4-FFF2-40B4-BE49-F238E27FC236}">
                  <a16:creationId xmlns:a16="http://schemas.microsoft.com/office/drawing/2014/main" id="{20D542C5-2069-064F-A8F0-834AD2A0E56E}"/>
                </a:ext>
              </a:extLst>
            </p:cNvPr>
            <p:cNvSpPr/>
            <p:nvPr/>
          </p:nvSpPr>
          <p:spPr>
            <a:xfrm>
              <a:off x="12353135" y="6611753"/>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a:extLst>
                <a:ext uri="{FF2B5EF4-FFF2-40B4-BE49-F238E27FC236}">
                  <a16:creationId xmlns:a16="http://schemas.microsoft.com/office/drawing/2014/main" id="{402CABEC-F1B9-9847-B51A-D8142185BC24}"/>
                </a:ext>
              </a:extLst>
            </p:cNvPr>
            <p:cNvSpPr/>
            <p:nvPr/>
          </p:nvSpPr>
          <p:spPr>
            <a:xfrm>
              <a:off x="11774873" y="6653324"/>
              <a:ext cx="164422" cy="1541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3" name="Group 212">
            <a:extLst>
              <a:ext uri="{FF2B5EF4-FFF2-40B4-BE49-F238E27FC236}">
                <a16:creationId xmlns:a16="http://schemas.microsoft.com/office/drawing/2014/main" id="{E08DEA74-754C-3A41-9DDF-55C4A7A7C8DE}"/>
              </a:ext>
            </a:extLst>
          </p:cNvPr>
          <p:cNvGrpSpPr/>
          <p:nvPr/>
        </p:nvGrpSpPr>
        <p:grpSpPr>
          <a:xfrm>
            <a:off x="7117322" y="7714081"/>
            <a:ext cx="954866" cy="857549"/>
            <a:chOff x="11724389" y="6611753"/>
            <a:chExt cx="1782932" cy="1464818"/>
          </a:xfrm>
          <a:solidFill>
            <a:srgbClr val="283891"/>
          </a:solidFill>
        </p:grpSpPr>
        <p:sp>
          <p:nvSpPr>
            <p:cNvPr id="214" name="Rectangle 213">
              <a:extLst>
                <a:ext uri="{FF2B5EF4-FFF2-40B4-BE49-F238E27FC236}">
                  <a16:creationId xmlns:a16="http://schemas.microsoft.com/office/drawing/2014/main" id="{237EDA31-D4B5-8740-82CA-A12851587910}"/>
                </a:ext>
              </a:extLst>
            </p:cNvPr>
            <p:cNvSpPr/>
            <p:nvPr/>
          </p:nvSpPr>
          <p:spPr>
            <a:xfrm>
              <a:off x="12353136" y="7048083"/>
              <a:ext cx="1154185" cy="102848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a:extLst>
                <a:ext uri="{FF2B5EF4-FFF2-40B4-BE49-F238E27FC236}">
                  <a16:creationId xmlns:a16="http://schemas.microsoft.com/office/drawing/2014/main" id="{96AB949A-7624-5A41-9329-444465AD7E98}"/>
                </a:ext>
              </a:extLst>
            </p:cNvPr>
            <p:cNvSpPr/>
            <p:nvPr/>
          </p:nvSpPr>
          <p:spPr>
            <a:xfrm>
              <a:off x="11724389" y="7048083"/>
              <a:ext cx="265391" cy="102848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id="{EEE8A386-BE19-F940-8EDB-F1E5EAD3FE15}"/>
                </a:ext>
              </a:extLst>
            </p:cNvPr>
            <p:cNvSpPr/>
            <p:nvPr/>
          </p:nvSpPr>
          <p:spPr>
            <a:xfrm>
              <a:off x="12353135" y="6611753"/>
              <a:ext cx="1154185" cy="26491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a:extLst>
                <a:ext uri="{FF2B5EF4-FFF2-40B4-BE49-F238E27FC236}">
                  <a16:creationId xmlns:a16="http://schemas.microsoft.com/office/drawing/2014/main" id="{646C21D6-4651-6C46-8992-176107284FC9}"/>
                </a:ext>
              </a:extLst>
            </p:cNvPr>
            <p:cNvSpPr/>
            <p:nvPr/>
          </p:nvSpPr>
          <p:spPr>
            <a:xfrm>
              <a:off x="11774873" y="6653324"/>
              <a:ext cx="164422" cy="15410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8" name="Group 217">
            <a:extLst>
              <a:ext uri="{FF2B5EF4-FFF2-40B4-BE49-F238E27FC236}">
                <a16:creationId xmlns:a16="http://schemas.microsoft.com/office/drawing/2014/main" id="{EB3D1AE8-2FFF-7942-B015-0D26DF6BA2D8}"/>
              </a:ext>
            </a:extLst>
          </p:cNvPr>
          <p:cNvGrpSpPr/>
          <p:nvPr/>
        </p:nvGrpSpPr>
        <p:grpSpPr>
          <a:xfrm>
            <a:off x="5846861" y="4423059"/>
            <a:ext cx="954866" cy="857549"/>
            <a:chOff x="11724389" y="6611753"/>
            <a:chExt cx="1782932" cy="1464818"/>
          </a:xfrm>
        </p:grpSpPr>
        <p:sp>
          <p:nvSpPr>
            <p:cNvPr id="219" name="Rectangle 218">
              <a:extLst>
                <a:ext uri="{FF2B5EF4-FFF2-40B4-BE49-F238E27FC236}">
                  <a16:creationId xmlns:a16="http://schemas.microsoft.com/office/drawing/2014/main" id="{87756C7A-B95D-9147-8975-C84F21B53D1F}"/>
                </a:ext>
              </a:extLst>
            </p:cNvPr>
            <p:cNvSpPr/>
            <p:nvPr/>
          </p:nvSpPr>
          <p:spPr>
            <a:xfrm>
              <a:off x="12353136" y="7048083"/>
              <a:ext cx="1154185" cy="102848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id="{558897F8-A410-1040-9BDF-BF9168CA009F}"/>
                </a:ext>
              </a:extLst>
            </p:cNvPr>
            <p:cNvSpPr/>
            <p:nvPr/>
          </p:nvSpPr>
          <p:spPr>
            <a:xfrm>
              <a:off x="11724389" y="7048083"/>
              <a:ext cx="265391" cy="1028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id="{D3E95E58-8D95-2B4C-8CD1-231C65612B9F}"/>
                </a:ext>
              </a:extLst>
            </p:cNvPr>
            <p:cNvSpPr/>
            <p:nvPr/>
          </p:nvSpPr>
          <p:spPr>
            <a:xfrm>
              <a:off x="12353135" y="6611753"/>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a:extLst>
                <a:ext uri="{FF2B5EF4-FFF2-40B4-BE49-F238E27FC236}">
                  <a16:creationId xmlns:a16="http://schemas.microsoft.com/office/drawing/2014/main" id="{A44BFDCA-951B-A14D-B70F-C387149FA32A}"/>
                </a:ext>
              </a:extLst>
            </p:cNvPr>
            <p:cNvSpPr/>
            <p:nvPr/>
          </p:nvSpPr>
          <p:spPr>
            <a:xfrm>
              <a:off x="11774873" y="6653324"/>
              <a:ext cx="164422" cy="1541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3" name="Group 222">
            <a:extLst>
              <a:ext uri="{FF2B5EF4-FFF2-40B4-BE49-F238E27FC236}">
                <a16:creationId xmlns:a16="http://schemas.microsoft.com/office/drawing/2014/main" id="{54F35583-564A-EC42-90AA-83B163E8AE4B}"/>
              </a:ext>
            </a:extLst>
          </p:cNvPr>
          <p:cNvGrpSpPr/>
          <p:nvPr/>
        </p:nvGrpSpPr>
        <p:grpSpPr>
          <a:xfrm>
            <a:off x="5823682" y="6008291"/>
            <a:ext cx="954866" cy="857549"/>
            <a:chOff x="11724389" y="6611753"/>
            <a:chExt cx="1782932" cy="1464818"/>
          </a:xfrm>
        </p:grpSpPr>
        <p:sp>
          <p:nvSpPr>
            <p:cNvPr id="224" name="Rectangle 223">
              <a:extLst>
                <a:ext uri="{FF2B5EF4-FFF2-40B4-BE49-F238E27FC236}">
                  <a16:creationId xmlns:a16="http://schemas.microsoft.com/office/drawing/2014/main" id="{4C4B34C6-5EBD-A645-8695-47ECA3649733}"/>
                </a:ext>
              </a:extLst>
            </p:cNvPr>
            <p:cNvSpPr/>
            <p:nvPr/>
          </p:nvSpPr>
          <p:spPr>
            <a:xfrm>
              <a:off x="12353136" y="7048083"/>
              <a:ext cx="1154185" cy="102848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0D4EB409-448C-FA4F-AC7D-FCDE45C194DA}"/>
                </a:ext>
              </a:extLst>
            </p:cNvPr>
            <p:cNvSpPr/>
            <p:nvPr/>
          </p:nvSpPr>
          <p:spPr>
            <a:xfrm>
              <a:off x="11724389" y="7048083"/>
              <a:ext cx="265391" cy="1028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id="{EA71D17D-AFA1-F141-BDDE-7CCC945593D5}"/>
                </a:ext>
              </a:extLst>
            </p:cNvPr>
            <p:cNvSpPr/>
            <p:nvPr/>
          </p:nvSpPr>
          <p:spPr>
            <a:xfrm>
              <a:off x="12353135" y="6611753"/>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78EE56EF-B0EB-374E-8B06-028917E85158}"/>
                </a:ext>
              </a:extLst>
            </p:cNvPr>
            <p:cNvSpPr/>
            <p:nvPr/>
          </p:nvSpPr>
          <p:spPr>
            <a:xfrm>
              <a:off x="11774873" y="6653324"/>
              <a:ext cx="164422" cy="1541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57DE69B8-C530-E940-A68E-798FC978ED1D}"/>
              </a:ext>
            </a:extLst>
          </p:cNvPr>
          <p:cNvGrpSpPr/>
          <p:nvPr/>
        </p:nvGrpSpPr>
        <p:grpSpPr>
          <a:xfrm>
            <a:off x="5772055" y="1064659"/>
            <a:ext cx="954866" cy="857549"/>
            <a:chOff x="11724389" y="6611753"/>
            <a:chExt cx="1782932" cy="1464818"/>
          </a:xfrm>
        </p:grpSpPr>
        <p:sp>
          <p:nvSpPr>
            <p:cNvPr id="229" name="Rectangle 228">
              <a:extLst>
                <a:ext uri="{FF2B5EF4-FFF2-40B4-BE49-F238E27FC236}">
                  <a16:creationId xmlns:a16="http://schemas.microsoft.com/office/drawing/2014/main" id="{B5678A40-F715-9F44-AEF5-0EA98EE6A988}"/>
                </a:ext>
              </a:extLst>
            </p:cNvPr>
            <p:cNvSpPr/>
            <p:nvPr/>
          </p:nvSpPr>
          <p:spPr>
            <a:xfrm>
              <a:off x="12353136" y="7048083"/>
              <a:ext cx="1154185" cy="102848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a:extLst>
                <a:ext uri="{FF2B5EF4-FFF2-40B4-BE49-F238E27FC236}">
                  <a16:creationId xmlns:a16="http://schemas.microsoft.com/office/drawing/2014/main" id="{F42CAF79-9FDC-124C-AF62-B58286EADDDA}"/>
                </a:ext>
              </a:extLst>
            </p:cNvPr>
            <p:cNvSpPr/>
            <p:nvPr/>
          </p:nvSpPr>
          <p:spPr>
            <a:xfrm>
              <a:off x="11724389" y="7048083"/>
              <a:ext cx="265391" cy="1028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id="{62F77B1E-03DB-184A-A0F5-011B739D876C}"/>
                </a:ext>
              </a:extLst>
            </p:cNvPr>
            <p:cNvSpPr/>
            <p:nvPr/>
          </p:nvSpPr>
          <p:spPr>
            <a:xfrm>
              <a:off x="12353135" y="6611753"/>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25B1EC16-04D8-9F42-BF2C-2509B8CB4827}"/>
                </a:ext>
              </a:extLst>
            </p:cNvPr>
            <p:cNvSpPr/>
            <p:nvPr/>
          </p:nvSpPr>
          <p:spPr>
            <a:xfrm>
              <a:off x="11774873" y="6653324"/>
              <a:ext cx="164422" cy="1541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3" name="Group 232">
            <a:extLst>
              <a:ext uri="{FF2B5EF4-FFF2-40B4-BE49-F238E27FC236}">
                <a16:creationId xmlns:a16="http://schemas.microsoft.com/office/drawing/2014/main" id="{336BC4C1-608D-684A-BFD4-045200FC6631}"/>
              </a:ext>
            </a:extLst>
          </p:cNvPr>
          <p:cNvGrpSpPr/>
          <p:nvPr/>
        </p:nvGrpSpPr>
        <p:grpSpPr>
          <a:xfrm>
            <a:off x="7293988" y="1059261"/>
            <a:ext cx="954866" cy="857549"/>
            <a:chOff x="11724389" y="6611753"/>
            <a:chExt cx="1782932" cy="1464818"/>
          </a:xfrm>
          <a:solidFill>
            <a:srgbClr val="283891"/>
          </a:solidFill>
        </p:grpSpPr>
        <p:sp>
          <p:nvSpPr>
            <p:cNvPr id="234" name="Rectangle 233">
              <a:extLst>
                <a:ext uri="{FF2B5EF4-FFF2-40B4-BE49-F238E27FC236}">
                  <a16:creationId xmlns:a16="http://schemas.microsoft.com/office/drawing/2014/main" id="{840DBC75-EDD2-5A44-980D-3198974A55FB}"/>
                </a:ext>
              </a:extLst>
            </p:cNvPr>
            <p:cNvSpPr/>
            <p:nvPr/>
          </p:nvSpPr>
          <p:spPr>
            <a:xfrm>
              <a:off x="12353136" y="7048083"/>
              <a:ext cx="1154185" cy="102848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id="{6B244936-D829-1D41-9D01-5DE686739DDB}"/>
                </a:ext>
              </a:extLst>
            </p:cNvPr>
            <p:cNvSpPr/>
            <p:nvPr/>
          </p:nvSpPr>
          <p:spPr>
            <a:xfrm>
              <a:off x="11724389" y="7048083"/>
              <a:ext cx="265391" cy="102848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Rectangle 235">
              <a:extLst>
                <a:ext uri="{FF2B5EF4-FFF2-40B4-BE49-F238E27FC236}">
                  <a16:creationId xmlns:a16="http://schemas.microsoft.com/office/drawing/2014/main" id="{4935CCC5-2AF6-E74B-932C-5E0AB9103451}"/>
                </a:ext>
              </a:extLst>
            </p:cNvPr>
            <p:cNvSpPr/>
            <p:nvPr/>
          </p:nvSpPr>
          <p:spPr>
            <a:xfrm>
              <a:off x="12353135" y="6611753"/>
              <a:ext cx="1154185" cy="26491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Rectangle 236">
              <a:extLst>
                <a:ext uri="{FF2B5EF4-FFF2-40B4-BE49-F238E27FC236}">
                  <a16:creationId xmlns:a16="http://schemas.microsoft.com/office/drawing/2014/main" id="{23095C71-CAC8-E44D-8D06-2A9A85370EF9}"/>
                </a:ext>
              </a:extLst>
            </p:cNvPr>
            <p:cNvSpPr/>
            <p:nvPr/>
          </p:nvSpPr>
          <p:spPr>
            <a:xfrm>
              <a:off x="11774873" y="6653324"/>
              <a:ext cx="164422" cy="15410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8" name="Group 237">
            <a:extLst>
              <a:ext uri="{FF2B5EF4-FFF2-40B4-BE49-F238E27FC236}">
                <a16:creationId xmlns:a16="http://schemas.microsoft.com/office/drawing/2014/main" id="{3F331CB7-9C15-A842-8108-D00B3D117347}"/>
              </a:ext>
            </a:extLst>
          </p:cNvPr>
          <p:cNvGrpSpPr/>
          <p:nvPr/>
        </p:nvGrpSpPr>
        <p:grpSpPr>
          <a:xfrm>
            <a:off x="5790207" y="2758900"/>
            <a:ext cx="954866" cy="857549"/>
            <a:chOff x="11724389" y="6611753"/>
            <a:chExt cx="1782932" cy="1464818"/>
          </a:xfrm>
        </p:grpSpPr>
        <p:sp>
          <p:nvSpPr>
            <p:cNvPr id="239" name="Rectangle 238">
              <a:extLst>
                <a:ext uri="{FF2B5EF4-FFF2-40B4-BE49-F238E27FC236}">
                  <a16:creationId xmlns:a16="http://schemas.microsoft.com/office/drawing/2014/main" id="{C1A57AB3-19F9-1D40-8E17-34B4C99DBE2D}"/>
                </a:ext>
              </a:extLst>
            </p:cNvPr>
            <p:cNvSpPr/>
            <p:nvPr/>
          </p:nvSpPr>
          <p:spPr>
            <a:xfrm>
              <a:off x="12353136" y="7048083"/>
              <a:ext cx="1154185" cy="102848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Rectangle 239">
              <a:extLst>
                <a:ext uri="{FF2B5EF4-FFF2-40B4-BE49-F238E27FC236}">
                  <a16:creationId xmlns:a16="http://schemas.microsoft.com/office/drawing/2014/main" id="{D8FFCF87-245B-2646-A97B-B5316C28E115}"/>
                </a:ext>
              </a:extLst>
            </p:cNvPr>
            <p:cNvSpPr/>
            <p:nvPr/>
          </p:nvSpPr>
          <p:spPr>
            <a:xfrm>
              <a:off x="11724389" y="7048083"/>
              <a:ext cx="265391" cy="1028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Rectangle 240">
              <a:extLst>
                <a:ext uri="{FF2B5EF4-FFF2-40B4-BE49-F238E27FC236}">
                  <a16:creationId xmlns:a16="http://schemas.microsoft.com/office/drawing/2014/main" id="{42BBFFC3-265F-A946-A3E3-FEA28FF1BE06}"/>
                </a:ext>
              </a:extLst>
            </p:cNvPr>
            <p:cNvSpPr/>
            <p:nvPr/>
          </p:nvSpPr>
          <p:spPr>
            <a:xfrm>
              <a:off x="12353135" y="6611753"/>
              <a:ext cx="1154185" cy="2649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a16="http://schemas.microsoft.com/office/drawing/2014/main" id="{8553A91B-5704-E340-A779-1398756852BD}"/>
                </a:ext>
              </a:extLst>
            </p:cNvPr>
            <p:cNvSpPr/>
            <p:nvPr/>
          </p:nvSpPr>
          <p:spPr>
            <a:xfrm>
              <a:off x="11774873" y="6653324"/>
              <a:ext cx="164422" cy="1541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3" name="Group 242">
            <a:extLst>
              <a:ext uri="{FF2B5EF4-FFF2-40B4-BE49-F238E27FC236}">
                <a16:creationId xmlns:a16="http://schemas.microsoft.com/office/drawing/2014/main" id="{1874C3AE-3EE6-7C4A-A61B-AB7E27DF50CE}"/>
              </a:ext>
            </a:extLst>
          </p:cNvPr>
          <p:cNvGrpSpPr/>
          <p:nvPr/>
        </p:nvGrpSpPr>
        <p:grpSpPr>
          <a:xfrm>
            <a:off x="7140477" y="2796998"/>
            <a:ext cx="954866" cy="857549"/>
            <a:chOff x="11724389" y="6611753"/>
            <a:chExt cx="1782932" cy="1464818"/>
          </a:xfrm>
          <a:solidFill>
            <a:srgbClr val="283891"/>
          </a:solidFill>
        </p:grpSpPr>
        <p:sp>
          <p:nvSpPr>
            <p:cNvPr id="244" name="Rectangle 243">
              <a:extLst>
                <a:ext uri="{FF2B5EF4-FFF2-40B4-BE49-F238E27FC236}">
                  <a16:creationId xmlns:a16="http://schemas.microsoft.com/office/drawing/2014/main" id="{3E7DF7C7-8644-834C-81D0-41D6D6FAEAD9}"/>
                </a:ext>
              </a:extLst>
            </p:cNvPr>
            <p:cNvSpPr/>
            <p:nvPr/>
          </p:nvSpPr>
          <p:spPr>
            <a:xfrm>
              <a:off x="12353136" y="7048083"/>
              <a:ext cx="1154185" cy="102848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Rectangle 244">
              <a:extLst>
                <a:ext uri="{FF2B5EF4-FFF2-40B4-BE49-F238E27FC236}">
                  <a16:creationId xmlns:a16="http://schemas.microsoft.com/office/drawing/2014/main" id="{C3CC1C70-BB8F-9149-8390-512C9AF0961D}"/>
                </a:ext>
              </a:extLst>
            </p:cNvPr>
            <p:cNvSpPr/>
            <p:nvPr/>
          </p:nvSpPr>
          <p:spPr>
            <a:xfrm>
              <a:off x="11724389" y="7048083"/>
              <a:ext cx="265391" cy="102848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a16="http://schemas.microsoft.com/office/drawing/2014/main" id="{AC2D7AB2-48F7-F541-AC25-382C0E0CE83F}"/>
                </a:ext>
              </a:extLst>
            </p:cNvPr>
            <p:cNvSpPr/>
            <p:nvPr/>
          </p:nvSpPr>
          <p:spPr>
            <a:xfrm>
              <a:off x="12353135" y="6611753"/>
              <a:ext cx="1154185" cy="264914"/>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a16="http://schemas.microsoft.com/office/drawing/2014/main" id="{028367FC-EBF8-E747-86C7-3846D6EA4AED}"/>
                </a:ext>
              </a:extLst>
            </p:cNvPr>
            <p:cNvSpPr/>
            <p:nvPr/>
          </p:nvSpPr>
          <p:spPr>
            <a:xfrm>
              <a:off x="11774873" y="6653324"/>
              <a:ext cx="164422" cy="15410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a:extLst>
              <a:ext uri="{FF2B5EF4-FFF2-40B4-BE49-F238E27FC236}">
                <a16:creationId xmlns:a16="http://schemas.microsoft.com/office/drawing/2014/main" id="{08E61EC8-2E80-F54F-9DD0-EFE346843FE3}"/>
              </a:ext>
            </a:extLst>
          </p:cNvPr>
          <p:cNvGrpSpPr/>
          <p:nvPr/>
        </p:nvGrpSpPr>
        <p:grpSpPr>
          <a:xfrm>
            <a:off x="3983028" y="691922"/>
            <a:ext cx="1028114" cy="881605"/>
            <a:chOff x="11724389" y="6611753"/>
            <a:chExt cx="1782932" cy="1464818"/>
          </a:xfrm>
        </p:grpSpPr>
        <p:sp>
          <p:nvSpPr>
            <p:cNvPr id="250" name="Rectangle 249">
              <a:extLst>
                <a:ext uri="{FF2B5EF4-FFF2-40B4-BE49-F238E27FC236}">
                  <a16:creationId xmlns:a16="http://schemas.microsoft.com/office/drawing/2014/main" id="{4D27F03A-BDCF-D84B-91C1-74B8C958393F}"/>
                </a:ext>
              </a:extLst>
            </p:cNvPr>
            <p:cNvSpPr/>
            <p:nvPr/>
          </p:nvSpPr>
          <p:spPr>
            <a:xfrm>
              <a:off x="12353136" y="7048083"/>
              <a:ext cx="1154185" cy="1028486"/>
            </a:xfrm>
            <a:prstGeom prst="rect">
              <a:avLst/>
            </a:prstGeom>
            <a:pattFill prst="dkDnDiag">
              <a:fgClr>
                <a:schemeClr val="bg1">
                  <a:lumMod val="7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250">
              <a:extLst>
                <a:ext uri="{FF2B5EF4-FFF2-40B4-BE49-F238E27FC236}">
                  <a16:creationId xmlns:a16="http://schemas.microsoft.com/office/drawing/2014/main" id="{90223FE4-4CE7-8545-8F32-B5D19D1D6E05}"/>
                </a:ext>
              </a:extLst>
            </p:cNvPr>
            <p:cNvSpPr/>
            <p:nvPr/>
          </p:nvSpPr>
          <p:spPr>
            <a:xfrm>
              <a:off x="11724389" y="7048083"/>
              <a:ext cx="265391" cy="10284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a:extLst>
                <a:ext uri="{FF2B5EF4-FFF2-40B4-BE49-F238E27FC236}">
                  <a16:creationId xmlns:a16="http://schemas.microsoft.com/office/drawing/2014/main" id="{A8546E85-8465-3648-8CD7-2D0246DE6E5A}"/>
                </a:ext>
              </a:extLst>
            </p:cNvPr>
            <p:cNvSpPr/>
            <p:nvPr/>
          </p:nvSpPr>
          <p:spPr>
            <a:xfrm>
              <a:off x="12353135" y="6611753"/>
              <a:ext cx="1154185" cy="264914"/>
            </a:xfrm>
            <a:prstGeom prst="rect">
              <a:avLst/>
            </a:prstGeom>
            <a:pattFill prst="dkDnDiag">
              <a:fgClr>
                <a:schemeClr val="bg1">
                  <a:lumMod val="7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a:extLst>
                <a:ext uri="{FF2B5EF4-FFF2-40B4-BE49-F238E27FC236}">
                  <a16:creationId xmlns:a16="http://schemas.microsoft.com/office/drawing/2014/main" id="{8172B4EB-63DD-B945-8F6D-1169DCFF195B}"/>
                </a:ext>
              </a:extLst>
            </p:cNvPr>
            <p:cNvSpPr/>
            <p:nvPr/>
          </p:nvSpPr>
          <p:spPr>
            <a:xfrm>
              <a:off x="11774873" y="6653324"/>
              <a:ext cx="164422" cy="1541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5" name="TextBox 254">
            <a:extLst>
              <a:ext uri="{FF2B5EF4-FFF2-40B4-BE49-F238E27FC236}">
                <a16:creationId xmlns:a16="http://schemas.microsoft.com/office/drawing/2014/main" id="{5C24FFCA-BF53-0D4B-AA5E-8CE52A73EA18}"/>
              </a:ext>
            </a:extLst>
          </p:cNvPr>
          <p:cNvSpPr txBox="1"/>
          <p:nvPr/>
        </p:nvSpPr>
        <p:spPr>
          <a:xfrm>
            <a:off x="70266" y="3251808"/>
            <a:ext cx="3942955" cy="646331"/>
          </a:xfrm>
          <a:prstGeom prst="rect">
            <a:avLst/>
          </a:prstGeom>
          <a:noFill/>
        </p:spPr>
        <p:txBody>
          <a:bodyPr wrap="square" rtlCol="0">
            <a:spAutoFit/>
          </a:bodyPr>
          <a:lstStyle/>
          <a:p>
            <a:r>
              <a:rPr lang="en-US" sz="1200" b="1" dirty="0" err="1">
                <a:latin typeface="Consolas" panose="020B0609020204030204" pitchFamily="49" charset="0"/>
                <a:cs typeface="Consolas" panose="020B0609020204030204" pitchFamily="49" charset="0"/>
              </a:rPr>
              <a:t>mt.aggregate_entries</a:t>
            </a:r>
            <a:r>
              <a:rPr lang="en-US" sz="1200" b="1" dirty="0">
                <a:latin typeface="Consolas" panose="020B0609020204030204" pitchFamily="49" charset="0"/>
                <a:cs typeface="Consolas" panose="020B0609020204030204" pitchFamily="49" charset="0"/>
              </a:rPr>
              <a:t>(</a:t>
            </a:r>
            <a:r>
              <a:rPr lang="en-US" sz="1200" b="1" dirty="0" err="1">
                <a:latin typeface="Consolas" panose="020B0609020204030204" pitchFamily="49" charset="0"/>
                <a:cs typeface="Consolas" panose="020B0609020204030204" pitchFamily="49" charset="0"/>
              </a:rPr>
              <a:t>hl.agg.counter</a:t>
            </a:r>
            <a:r>
              <a:rPr lang="en-US" sz="1200" b="1" dirty="0">
                <a:latin typeface="Consolas" panose="020B0609020204030204" pitchFamily="49" charset="0"/>
                <a:cs typeface="Consolas" panose="020B0609020204030204" pitchFamily="49" charset="0"/>
              </a:rPr>
              <a:t>(mt.ef1))</a:t>
            </a:r>
          </a:p>
          <a:p>
            <a:r>
              <a:rPr lang="en-US" sz="1200" b="1" dirty="0"/>
              <a:t>   </a:t>
            </a:r>
            <a:r>
              <a:rPr lang="en-US" sz="1200" dirty="0"/>
              <a:t>Aggregate over entry fields, can also reference row, column, and global fields.</a:t>
            </a:r>
            <a:endParaRPr lang="en-US" sz="1200" b="1" dirty="0"/>
          </a:p>
        </p:txBody>
      </p:sp>
      <p:sp>
        <p:nvSpPr>
          <p:cNvPr id="256" name="TextBox 255">
            <a:extLst>
              <a:ext uri="{FF2B5EF4-FFF2-40B4-BE49-F238E27FC236}">
                <a16:creationId xmlns:a16="http://schemas.microsoft.com/office/drawing/2014/main" id="{067219DB-0B7A-274E-AD2E-16C0ECB9C636}"/>
              </a:ext>
            </a:extLst>
          </p:cNvPr>
          <p:cNvSpPr txBox="1"/>
          <p:nvPr/>
        </p:nvSpPr>
        <p:spPr>
          <a:xfrm>
            <a:off x="101976" y="2354599"/>
            <a:ext cx="3647778" cy="646331"/>
          </a:xfrm>
          <a:prstGeom prst="rect">
            <a:avLst/>
          </a:prstGeom>
          <a:noFill/>
        </p:spPr>
        <p:txBody>
          <a:bodyPr wrap="square" rtlCol="0">
            <a:spAutoFit/>
          </a:bodyPr>
          <a:lstStyle/>
          <a:p>
            <a:r>
              <a:rPr lang="en-US" sz="1200" b="1" dirty="0" err="1">
                <a:latin typeface="Consolas" panose="020B0609020204030204" pitchFamily="49" charset="0"/>
                <a:cs typeface="Consolas" panose="020B0609020204030204" pitchFamily="49" charset="0"/>
              </a:rPr>
              <a:t>mt.aggregate_cols</a:t>
            </a:r>
            <a:r>
              <a:rPr lang="en-US" sz="1200" b="1" dirty="0">
                <a:latin typeface="Consolas" panose="020B0609020204030204" pitchFamily="49" charset="0"/>
                <a:cs typeface="Consolas" panose="020B0609020204030204" pitchFamily="49" charset="0"/>
              </a:rPr>
              <a:t>(</a:t>
            </a:r>
            <a:r>
              <a:rPr lang="en-US" sz="1200" b="1" dirty="0" err="1">
                <a:latin typeface="Consolas" panose="020B0609020204030204" pitchFamily="49" charset="0"/>
                <a:cs typeface="Consolas" panose="020B0609020204030204" pitchFamily="49" charset="0"/>
              </a:rPr>
              <a:t>hl.agg.counter</a:t>
            </a:r>
            <a:r>
              <a:rPr lang="en-US" sz="1200" b="1" dirty="0">
                <a:latin typeface="Consolas" panose="020B0609020204030204" pitchFamily="49" charset="0"/>
                <a:cs typeface="Consolas" panose="020B0609020204030204" pitchFamily="49" charset="0"/>
              </a:rPr>
              <a:t>(mt.cf1))</a:t>
            </a:r>
          </a:p>
          <a:p>
            <a:r>
              <a:rPr lang="en-US" sz="1200" b="1" dirty="0"/>
              <a:t>   </a:t>
            </a:r>
            <a:r>
              <a:rPr lang="en-US" sz="1200" dirty="0"/>
              <a:t>Aggregate over column fields, can also reference globals.</a:t>
            </a:r>
            <a:endParaRPr lang="en-US" sz="1200" b="1" dirty="0"/>
          </a:p>
        </p:txBody>
      </p:sp>
      <p:sp>
        <p:nvSpPr>
          <p:cNvPr id="261" name="Rectangle 260">
            <a:extLst>
              <a:ext uri="{FF2B5EF4-FFF2-40B4-BE49-F238E27FC236}">
                <a16:creationId xmlns:a16="http://schemas.microsoft.com/office/drawing/2014/main" id="{1F55824D-A88B-0D4F-BFF1-E9F1A8C65AC0}"/>
              </a:ext>
            </a:extLst>
          </p:cNvPr>
          <p:cNvSpPr/>
          <p:nvPr/>
        </p:nvSpPr>
        <p:spPr>
          <a:xfrm>
            <a:off x="4063813" y="2528731"/>
            <a:ext cx="665552" cy="618997"/>
          </a:xfrm>
          <a:prstGeom prst="rect">
            <a:avLst/>
          </a:prstGeom>
          <a:pattFill prst="dkDnDiag">
            <a:fgClr>
              <a:schemeClr val="bg1">
                <a:lumMod val="7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Rectangle 261">
            <a:extLst>
              <a:ext uri="{FF2B5EF4-FFF2-40B4-BE49-F238E27FC236}">
                <a16:creationId xmlns:a16="http://schemas.microsoft.com/office/drawing/2014/main" id="{4A1BA93B-769C-5E4F-B83C-6F7E75C3A949}"/>
              </a:ext>
            </a:extLst>
          </p:cNvPr>
          <p:cNvSpPr/>
          <p:nvPr/>
        </p:nvSpPr>
        <p:spPr>
          <a:xfrm>
            <a:off x="3701251" y="2528731"/>
            <a:ext cx="153036" cy="618999"/>
          </a:xfrm>
          <a:prstGeom prst="rect">
            <a:avLst/>
          </a:prstGeom>
          <a:pattFill prst="dkDnDiag">
            <a:fgClr>
              <a:schemeClr val="bg1">
                <a:lumMod val="7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a:extLst>
              <a:ext uri="{FF2B5EF4-FFF2-40B4-BE49-F238E27FC236}">
                <a16:creationId xmlns:a16="http://schemas.microsoft.com/office/drawing/2014/main" id="{C99BC097-0314-0E4C-8608-ADA422E91042}"/>
              </a:ext>
            </a:extLst>
          </p:cNvPr>
          <p:cNvSpPr/>
          <p:nvPr/>
        </p:nvSpPr>
        <p:spPr>
          <a:xfrm>
            <a:off x="4063813" y="2266125"/>
            <a:ext cx="665552" cy="1594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a:extLst>
              <a:ext uri="{FF2B5EF4-FFF2-40B4-BE49-F238E27FC236}">
                <a16:creationId xmlns:a16="http://schemas.microsoft.com/office/drawing/2014/main" id="{D0BAEDC0-8DA0-084C-AD09-D6CC6FE59D51}"/>
              </a:ext>
            </a:extLst>
          </p:cNvPr>
          <p:cNvSpPr/>
          <p:nvPr/>
        </p:nvSpPr>
        <p:spPr>
          <a:xfrm>
            <a:off x="3730362" y="2291145"/>
            <a:ext cx="94813" cy="9275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0" name="Straight Arrow Connector 259">
            <a:extLst>
              <a:ext uri="{FF2B5EF4-FFF2-40B4-BE49-F238E27FC236}">
                <a16:creationId xmlns:a16="http://schemas.microsoft.com/office/drawing/2014/main" id="{FA87FC4C-23F4-074A-90C9-E3CE275DD37A}"/>
              </a:ext>
            </a:extLst>
          </p:cNvPr>
          <p:cNvCxnSpPr>
            <a:cxnSpLocks/>
          </p:cNvCxnSpPr>
          <p:nvPr/>
        </p:nvCxnSpPr>
        <p:spPr>
          <a:xfrm>
            <a:off x="4059545" y="2361140"/>
            <a:ext cx="8502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CB5F64B0-531F-9C4F-89A0-2289CDE87146}"/>
              </a:ext>
            </a:extLst>
          </p:cNvPr>
          <p:cNvCxnSpPr>
            <a:cxnSpLocks/>
          </p:cNvCxnSpPr>
          <p:nvPr/>
        </p:nvCxnSpPr>
        <p:spPr>
          <a:xfrm>
            <a:off x="4059545" y="954528"/>
            <a:ext cx="0" cy="72205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5" name="TextBox 284">
            <a:extLst>
              <a:ext uri="{FF2B5EF4-FFF2-40B4-BE49-F238E27FC236}">
                <a16:creationId xmlns:a16="http://schemas.microsoft.com/office/drawing/2014/main" id="{4ED78CFD-63DA-F34E-9469-88DAB4C8464C}"/>
              </a:ext>
            </a:extLst>
          </p:cNvPr>
          <p:cNvSpPr txBox="1"/>
          <p:nvPr/>
        </p:nvSpPr>
        <p:spPr>
          <a:xfrm>
            <a:off x="3658421" y="1753566"/>
            <a:ext cx="897062" cy="276999"/>
          </a:xfrm>
          <a:prstGeom prst="rect">
            <a:avLst/>
          </a:prstGeom>
          <a:noFill/>
        </p:spPr>
        <p:txBody>
          <a:bodyPr wrap="square" rtlCol="0">
            <a:spAutoFit/>
          </a:bodyPr>
          <a:lstStyle/>
          <a:p>
            <a:r>
              <a:rPr lang="en-US" sz="1200" dirty="0"/>
              <a:t>{"a": 5, ...}</a:t>
            </a:r>
          </a:p>
        </p:txBody>
      </p:sp>
      <p:grpSp>
        <p:nvGrpSpPr>
          <p:cNvPr id="355" name="Group 354">
            <a:extLst>
              <a:ext uri="{FF2B5EF4-FFF2-40B4-BE49-F238E27FC236}">
                <a16:creationId xmlns:a16="http://schemas.microsoft.com/office/drawing/2014/main" id="{0A8361E0-1946-D140-8BB9-10765142676C}"/>
              </a:ext>
            </a:extLst>
          </p:cNvPr>
          <p:cNvGrpSpPr/>
          <p:nvPr/>
        </p:nvGrpSpPr>
        <p:grpSpPr>
          <a:xfrm>
            <a:off x="3682868" y="3495802"/>
            <a:ext cx="1174068" cy="881605"/>
            <a:chOff x="404217" y="3931923"/>
            <a:chExt cx="1174068" cy="881605"/>
          </a:xfrm>
        </p:grpSpPr>
        <p:sp>
          <p:nvSpPr>
            <p:cNvPr id="269" name="Rectangle 268">
              <a:extLst>
                <a:ext uri="{FF2B5EF4-FFF2-40B4-BE49-F238E27FC236}">
                  <a16:creationId xmlns:a16="http://schemas.microsoft.com/office/drawing/2014/main" id="{1D02447E-85E5-4B4E-9135-6B25676EB07F}"/>
                </a:ext>
              </a:extLst>
            </p:cNvPr>
            <p:cNvSpPr/>
            <p:nvPr/>
          </p:nvSpPr>
          <p:spPr>
            <a:xfrm>
              <a:off x="404217" y="4194529"/>
              <a:ext cx="153036" cy="6189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269">
              <a:extLst>
                <a:ext uri="{FF2B5EF4-FFF2-40B4-BE49-F238E27FC236}">
                  <a16:creationId xmlns:a16="http://schemas.microsoft.com/office/drawing/2014/main" id="{AD09F296-6212-7B43-8EA7-05BF4E5EA5E1}"/>
                </a:ext>
              </a:extLst>
            </p:cNvPr>
            <p:cNvSpPr/>
            <p:nvPr/>
          </p:nvSpPr>
          <p:spPr>
            <a:xfrm>
              <a:off x="766779" y="3931923"/>
              <a:ext cx="665552" cy="1594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Rectangle 270">
              <a:extLst>
                <a:ext uri="{FF2B5EF4-FFF2-40B4-BE49-F238E27FC236}">
                  <a16:creationId xmlns:a16="http://schemas.microsoft.com/office/drawing/2014/main" id="{D81C3014-CE61-0D45-B5B4-12BAA6226BC6}"/>
                </a:ext>
              </a:extLst>
            </p:cNvPr>
            <p:cNvSpPr/>
            <p:nvPr/>
          </p:nvSpPr>
          <p:spPr>
            <a:xfrm>
              <a:off x="433328" y="3956943"/>
              <a:ext cx="94813" cy="9275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4" name="Group 353">
              <a:extLst>
                <a:ext uri="{FF2B5EF4-FFF2-40B4-BE49-F238E27FC236}">
                  <a16:creationId xmlns:a16="http://schemas.microsoft.com/office/drawing/2014/main" id="{55F11FC5-F1CD-2546-9D2B-0E7CE611C614}"/>
                </a:ext>
              </a:extLst>
            </p:cNvPr>
            <p:cNvGrpSpPr/>
            <p:nvPr/>
          </p:nvGrpSpPr>
          <p:grpSpPr>
            <a:xfrm>
              <a:off x="762863" y="4178405"/>
              <a:ext cx="815422" cy="633941"/>
              <a:chOff x="191448" y="5042815"/>
              <a:chExt cx="1532577" cy="1239329"/>
            </a:xfrm>
          </p:grpSpPr>
          <p:sp>
            <p:nvSpPr>
              <p:cNvPr id="268" name="Rectangle 267">
                <a:extLst>
                  <a:ext uri="{FF2B5EF4-FFF2-40B4-BE49-F238E27FC236}">
                    <a16:creationId xmlns:a16="http://schemas.microsoft.com/office/drawing/2014/main" id="{0A4D8E62-6CBF-F546-B2B9-316E26F127C5}"/>
                  </a:ext>
                </a:extLst>
              </p:cNvPr>
              <p:cNvSpPr/>
              <p:nvPr/>
            </p:nvSpPr>
            <p:spPr>
              <a:xfrm>
                <a:off x="195364" y="5042815"/>
                <a:ext cx="1236967" cy="12393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9" name="Straight Connector 288">
                <a:extLst>
                  <a:ext uri="{FF2B5EF4-FFF2-40B4-BE49-F238E27FC236}">
                    <a16:creationId xmlns:a16="http://schemas.microsoft.com/office/drawing/2014/main" id="{0C3E3BB1-3CB9-0F48-8481-CE373DFFB1BC}"/>
                  </a:ext>
                </a:extLst>
              </p:cNvPr>
              <p:cNvCxnSpPr>
                <a:cxnSpLocks/>
              </p:cNvCxnSpPr>
              <p:nvPr/>
            </p:nvCxnSpPr>
            <p:spPr>
              <a:xfrm>
                <a:off x="191448" y="5125278"/>
                <a:ext cx="113887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16EE3B-FD12-2840-A72C-84F0045F4933}"/>
                  </a:ext>
                </a:extLst>
              </p:cNvPr>
              <p:cNvCxnSpPr>
                <a:cxnSpLocks/>
              </p:cNvCxnSpPr>
              <p:nvPr/>
            </p:nvCxnSpPr>
            <p:spPr>
              <a:xfrm>
                <a:off x="281294" y="5305425"/>
                <a:ext cx="10490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E2118-8574-A049-89E8-DC079FD5BE61}"/>
                  </a:ext>
                </a:extLst>
              </p:cNvPr>
              <p:cNvCxnSpPr>
                <a:cxnSpLocks/>
              </p:cNvCxnSpPr>
              <p:nvPr/>
            </p:nvCxnSpPr>
            <p:spPr>
              <a:xfrm>
                <a:off x="281294" y="5479674"/>
                <a:ext cx="1049031" cy="1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80FA7BC-EFC9-DE42-80AA-FA41C8A0342E}"/>
                  </a:ext>
                </a:extLst>
              </p:cNvPr>
              <p:cNvCxnSpPr>
                <a:cxnSpLocks/>
              </p:cNvCxnSpPr>
              <p:nvPr/>
            </p:nvCxnSpPr>
            <p:spPr>
              <a:xfrm>
                <a:off x="1330325" y="5125278"/>
                <a:ext cx="0" cy="180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EA96612-AA25-BE49-AD80-DA55A6291081}"/>
                  </a:ext>
                </a:extLst>
              </p:cNvPr>
              <p:cNvCxnSpPr>
                <a:cxnSpLocks/>
              </p:cNvCxnSpPr>
              <p:nvPr/>
            </p:nvCxnSpPr>
            <p:spPr>
              <a:xfrm>
                <a:off x="278119" y="5654812"/>
                <a:ext cx="10522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D6E475E-B79E-7240-BFEB-3613E530D6A3}"/>
                  </a:ext>
                </a:extLst>
              </p:cNvPr>
              <p:cNvCxnSpPr>
                <a:cxnSpLocks/>
              </p:cNvCxnSpPr>
              <p:nvPr/>
            </p:nvCxnSpPr>
            <p:spPr>
              <a:xfrm>
                <a:off x="270678" y="5830089"/>
                <a:ext cx="10522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EC311E9-8B5F-274C-A85D-31D53DD4DC43}"/>
                  </a:ext>
                </a:extLst>
              </p:cNvPr>
              <p:cNvCxnSpPr>
                <a:cxnSpLocks/>
              </p:cNvCxnSpPr>
              <p:nvPr/>
            </p:nvCxnSpPr>
            <p:spPr>
              <a:xfrm>
                <a:off x="274398" y="6002367"/>
                <a:ext cx="1044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2EB3247-CF40-7D4E-BE83-91FFD420B28A}"/>
                  </a:ext>
                </a:extLst>
              </p:cNvPr>
              <p:cNvCxnSpPr>
                <a:cxnSpLocks/>
              </p:cNvCxnSpPr>
              <p:nvPr/>
            </p:nvCxnSpPr>
            <p:spPr>
              <a:xfrm>
                <a:off x="285560" y="5305425"/>
                <a:ext cx="0" cy="180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752199AE-85E6-7044-B8B7-458017896D61}"/>
                  </a:ext>
                </a:extLst>
              </p:cNvPr>
              <p:cNvCxnSpPr>
                <a:cxnSpLocks/>
              </p:cNvCxnSpPr>
              <p:nvPr/>
            </p:nvCxnSpPr>
            <p:spPr>
              <a:xfrm>
                <a:off x="1322884" y="5483707"/>
                <a:ext cx="0" cy="180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312AD90D-991A-D943-9030-D0E8B8B6443A}"/>
                  </a:ext>
                </a:extLst>
              </p:cNvPr>
              <p:cNvCxnSpPr>
                <a:cxnSpLocks/>
              </p:cNvCxnSpPr>
              <p:nvPr/>
            </p:nvCxnSpPr>
            <p:spPr>
              <a:xfrm>
                <a:off x="278119" y="5649942"/>
                <a:ext cx="0" cy="180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7A6A9C-53B0-7F41-9844-6DB1E86F1D02}"/>
                  </a:ext>
                </a:extLst>
              </p:cNvPr>
              <p:cNvCxnSpPr>
                <a:cxnSpLocks/>
              </p:cNvCxnSpPr>
              <p:nvPr/>
            </p:nvCxnSpPr>
            <p:spPr>
              <a:xfrm>
                <a:off x="1316344" y="5830089"/>
                <a:ext cx="0" cy="180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4F2A8E4-A5A2-854F-AA6B-06454D10E361}"/>
                  </a:ext>
                </a:extLst>
              </p:cNvPr>
              <p:cNvCxnSpPr>
                <a:cxnSpLocks/>
              </p:cNvCxnSpPr>
              <p:nvPr/>
            </p:nvCxnSpPr>
            <p:spPr>
              <a:xfrm>
                <a:off x="278119" y="6002367"/>
                <a:ext cx="0" cy="180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5BC490A5-B889-8E4B-BFF3-21E5DBB573F3}"/>
                  </a:ext>
                </a:extLst>
              </p:cNvPr>
              <p:cNvCxnSpPr>
                <a:cxnSpLocks/>
              </p:cNvCxnSpPr>
              <p:nvPr/>
            </p:nvCxnSpPr>
            <p:spPr>
              <a:xfrm>
                <a:off x="282430" y="6182514"/>
                <a:ext cx="14415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56" name="TextBox 355">
            <a:extLst>
              <a:ext uri="{FF2B5EF4-FFF2-40B4-BE49-F238E27FC236}">
                <a16:creationId xmlns:a16="http://schemas.microsoft.com/office/drawing/2014/main" id="{347FC528-C645-DA44-A780-00466A1AFF27}"/>
              </a:ext>
            </a:extLst>
          </p:cNvPr>
          <p:cNvSpPr txBox="1"/>
          <p:nvPr/>
        </p:nvSpPr>
        <p:spPr>
          <a:xfrm>
            <a:off x="4848523" y="2241651"/>
            <a:ext cx="897062" cy="276999"/>
          </a:xfrm>
          <a:prstGeom prst="rect">
            <a:avLst/>
          </a:prstGeom>
          <a:noFill/>
        </p:spPr>
        <p:txBody>
          <a:bodyPr wrap="square" rtlCol="0">
            <a:spAutoFit/>
          </a:bodyPr>
          <a:lstStyle/>
          <a:p>
            <a:r>
              <a:rPr lang="en-US" sz="1200" dirty="0"/>
              <a:t>{"c": 9, ...}</a:t>
            </a:r>
          </a:p>
        </p:txBody>
      </p:sp>
      <p:sp>
        <p:nvSpPr>
          <p:cNvPr id="357" name="TextBox 356">
            <a:extLst>
              <a:ext uri="{FF2B5EF4-FFF2-40B4-BE49-F238E27FC236}">
                <a16:creationId xmlns:a16="http://schemas.microsoft.com/office/drawing/2014/main" id="{14FC1F39-D1A7-F747-9AFA-C6F47170865E}"/>
              </a:ext>
            </a:extLst>
          </p:cNvPr>
          <p:cNvSpPr txBox="1"/>
          <p:nvPr/>
        </p:nvSpPr>
        <p:spPr>
          <a:xfrm>
            <a:off x="4801359" y="4181931"/>
            <a:ext cx="897062" cy="276999"/>
          </a:xfrm>
          <a:prstGeom prst="rect">
            <a:avLst/>
          </a:prstGeom>
          <a:noFill/>
        </p:spPr>
        <p:txBody>
          <a:bodyPr wrap="square" rtlCol="0">
            <a:spAutoFit/>
          </a:bodyPr>
          <a:lstStyle/>
          <a:p>
            <a:r>
              <a:rPr lang="en-US" sz="1200" dirty="0"/>
              <a:t>{"q": 1, ...}</a:t>
            </a:r>
          </a:p>
        </p:txBody>
      </p:sp>
      <p:sp>
        <p:nvSpPr>
          <p:cNvPr id="358" name="Plus 357">
            <a:extLst>
              <a:ext uri="{FF2B5EF4-FFF2-40B4-BE49-F238E27FC236}">
                <a16:creationId xmlns:a16="http://schemas.microsoft.com/office/drawing/2014/main" id="{5FB7FCCE-6584-444E-A286-137975C58DFA}"/>
              </a:ext>
            </a:extLst>
          </p:cNvPr>
          <p:cNvSpPr/>
          <p:nvPr/>
        </p:nvSpPr>
        <p:spPr>
          <a:xfrm>
            <a:off x="6816749" y="1402541"/>
            <a:ext cx="359291" cy="320485"/>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Plus 358">
            <a:extLst>
              <a:ext uri="{FF2B5EF4-FFF2-40B4-BE49-F238E27FC236}">
                <a16:creationId xmlns:a16="http://schemas.microsoft.com/office/drawing/2014/main" id="{B0E19977-B86C-8347-A8BE-D7AF1A23FCCC}"/>
              </a:ext>
            </a:extLst>
          </p:cNvPr>
          <p:cNvSpPr/>
          <p:nvPr/>
        </p:nvSpPr>
        <p:spPr>
          <a:xfrm>
            <a:off x="6831828" y="4725222"/>
            <a:ext cx="359291" cy="320485"/>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Plus 359">
            <a:extLst>
              <a:ext uri="{FF2B5EF4-FFF2-40B4-BE49-F238E27FC236}">
                <a16:creationId xmlns:a16="http://schemas.microsoft.com/office/drawing/2014/main" id="{AF778C02-10FB-6743-A218-D7387A3B804B}"/>
              </a:ext>
            </a:extLst>
          </p:cNvPr>
          <p:cNvSpPr/>
          <p:nvPr/>
        </p:nvSpPr>
        <p:spPr>
          <a:xfrm>
            <a:off x="6804589" y="6358838"/>
            <a:ext cx="359291" cy="320485"/>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Plus 360">
            <a:extLst>
              <a:ext uri="{FF2B5EF4-FFF2-40B4-BE49-F238E27FC236}">
                <a16:creationId xmlns:a16="http://schemas.microsoft.com/office/drawing/2014/main" id="{8A1CBCE8-7BBC-4C47-8C1E-527D2CB3533C}"/>
              </a:ext>
            </a:extLst>
          </p:cNvPr>
          <p:cNvSpPr/>
          <p:nvPr/>
        </p:nvSpPr>
        <p:spPr>
          <a:xfrm>
            <a:off x="6730919" y="8025943"/>
            <a:ext cx="359291" cy="320485"/>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Equal 361">
            <a:extLst>
              <a:ext uri="{FF2B5EF4-FFF2-40B4-BE49-F238E27FC236}">
                <a16:creationId xmlns:a16="http://schemas.microsoft.com/office/drawing/2014/main" id="{CD27574F-CC6D-AD44-9764-5F592E1FCDF4}"/>
              </a:ext>
            </a:extLst>
          </p:cNvPr>
          <p:cNvSpPr/>
          <p:nvPr/>
        </p:nvSpPr>
        <p:spPr>
          <a:xfrm>
            <a:off x="8316449" y="1456805"/>
            <a:ext cx="313971" cy="164003"/>
          </a:xfrm>
          <a:prstGeom prst="mathEqual">
            <a:avLst>
              <a:gd name="adj1" fmla="val 31020"/>
              <a:gd name="adj2" fmla="val 2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3" name="Equal 362">
            <a:extLst>
              <a:ext uri="{FF2B5EF4-FFF2-40B4-BE49-F238E27FC236}">
                <a16:creationId xmlns:a16="http://schemas.microsoft.com/office/drawing/2014/main" id="{6DB4D4A0-7F27-C845-9EEB-3C65027E7AF3}"/>
              </a:ext>
            </a:extLst>
          </p:cNvPr>
          <p:cNvSpPr/>
          <p:nvPr/>
        </p:nvSpPr>
        <p:spPr>
          <a:xfrm>
            <a:off x="7712077" y="4780493"/>
            <a:ext cx="313971" cy="164003"/>
          </a:xfrm>
          <a:prstGeom prst="mathEqual">
            <a:avLst>
              <a:gd name="adj1" fmla="val 31020"/>
              <a:gd name="adj2" fmla="val 2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4" name="Equal 363">
            <a:extLst>
              <a:ext uri="{FF2B5EF4-FFF2-40B4-BE49-F238E27FC236}">
                <a16:creationId xmlns:a16="http://schemas.microsoft.com/office/drawing/2014/main" id="{A6F1C692-B0AE-EB47-B56D-2564DBBE7DC5}"/>
              </a:ext>
            </a:extLst>
          </p:cNvPr>
          <p:cNvSpPr/>
          <p:nvPr/>
        </p:nvSpPr>
        <p:spPr>
          <a:xfrm>
            <a:off x="7634795" y="6423019"/>
            <a:ext cx="313971" cy="164003"/>
          </a:xfrm>
          <a:prstGeom prst="mathEqual">
            <a:avLst>
              <a:gd name="adj1" fmla="val 31020"/>
              <a:gd name="adj2" fmla="val 2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5" name="Equal 364">
            <a:extLst>
              <a:ext uri="{FF2B5EF4-FFF2-40B4-BE49-F238E27FC236}">
                <a16:creationId xmlns:a16="http://schemas.microsoft.com/office/drawing/2014/main" id="{284DE733-35F6-0045-B240-D55272746C07}"/>
              </a:ext>
            </a:extLst>
          </p:cNvPr>
          <p:cNvSpPr/>
          <p:nvPr/>
        </p:nvSpPr>
        <p:spPr>
          <a:xfrm>
            <a:off x="8223081" y="8091037"/>
            <a:ext cx="313971" cy="164003"/>
          </a:xfrm>
          <a:prstGeom prst="mathEqual">
            <a:avLst>
              <a:gd name="adj1" fmla="val 31020"/>
              <a:gd name="adj2" fmla="val 2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7" name="Plus 366">
            <a:extLst>
              <a:ext uri="{FF2B5EF4-FFF2-40B4-BE49-F238E27FC236}">
                <a16:creationId xmlns:a16="http://schemas.microsoft.com/office/drawing/2014/main" id="{FBA9494E-038C-FA41-8549-82B32832D164}"/>
              </a:ext>
            </a:extLst>
          </p:cNvPr>
          <p:cNvSpPr/>
          <p:nvPr/>
        </p:nvSpPr>
        <p:spPr>
          <a:xfrm>
            <a:off x="6774568" y="3113170"/>
            <a:ext cx="359291" cy="320485"/>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Equal 367">
            <a:extLst>
              <a:ext uri="{FF2B5EF4-FFF2-40B4-BE49-F238E27FC236}">
                <a16:creationId xmlns:a16="http://schemas.microsoft.com/office/drawing/2014/main" id="{568B0E89-A527-234F-8049-1EDD9081CDAA}"/>
              </a:ext>
            </a:extLst>
          </p:cNvPr>
          <p:cNvSpPr/>
          <p:nvPr/>
        </p:nvSpPr>
        <p:spPr>
          <a:xfrm>
            <a:off x="8109259" y="3222441"/>
            <a:ext cx="313971" cy="164003"/>
          </a:xfrm>
          <a:prstGeom prst="mathEqual">
            <a:avLst>
              <a:gd name="adj1" fmla="val 31020"/>
              <a:gd name="adj2" fmla="val 2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9" name="Rounded Rectangle 368">
            <a:extLst>
              <a:ext uri="{FF2B5EF4-FFF2-40B4-BE49-F238E27FC236}">
                <a16:creationId xmlns:a16="http://schemas.microsoft.com/office/drawing/2014/main" id="{8D504C6C-7F5F-0A43-ADD4-797F6BE02A48}"/>
              </a:ext>
            </a:extLst>
          </p:cNvPr>
          <p:cNvSpPr/>
          <p:nvPr/>
        </p:nvSpPr>
        <p:spPr>
          <a:xfrm>
            <a:off x="70266" y="8689692"/>
            <a:ext cx="5455461" cy="453363"/>
          </a:xfrm>
          <a:prstGeom prst="roundRect">
            <a:avLst/>
          </a:prstGeom>
          <a:solidFill>
            <a:srgbClr val="2838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Keying</a:t>
            </a:r>
            <a:endParaRPr lang="en-US" sz="1800" dirty="0"/>
          </a:p>
        </p:txBody>
      </p:sp>
      <p:sp>
        <p:nvSpPr>
          <p:cNvPr id="371" name="TextBox 370">
            <a:extLst>
              <a:ext uri="{FF2B5EF4-FFF2-40B4-BE49-F238E27FC236}">
                <a16:creationId xmlns:a16="http://schemas.microsoft.com/office/drawing/2014/main" id="{086BB42C-3976-F444-9B8F-00C7BE7D9632}"/>
              </a:ext>
            </a:extLst>
          </p:cNvPr>
          <p:cNvSpPr txBox="1"/>
          <p:nvPr/>
        </p:nvSpPr>
        <p:spPr>
          <a:xfrm>
            <a:off x="153509" y="9143055"/>
            <a:ext cx="5195407" cy="1384995"/>
          </a:xfrm>
          <a:prstGeom prst="rect">
            <a:avLst/>
          </a:prstGeom>
          <a:noFill/>
        </p:spPr>
        <p:txBody>
          <a:bodyPr wrap="square" rtlCol="0">
            <a:spAutoFit/>
          </a:bodyPr>
          <a:lstStyle/>
          <a:p>
            <a:r>
              <a:rPr lang="en-US" sz="1200" dirty="0"/>
              <a:t>MatrixTables can be joined with tables on their row key or column key. To key:</a:t>
            </a:r>
          </a:p>
          <a:p>
            <a:endParaRPr lang="en-US" sz="1200" b="1" dirty="0"/>
          </a:p>
          <a:p>
            <a:r>
              <a:rPr lang="en-US" sz="1200" b="1" dirty="0" err="1">
                <a:latin typeface="Consolas" panose="020B0609020204030204" pitchFamily="49" charset="0"/>
                <a:cs typeface="Consolas" panose="020B0609020204030204" pitchFamily="49" charset="0"/>
              </a:rPr>
              <a:t>mt.key_rows_by</a:t>
            </a:r>
            <a:r>
              <a:rPr lang="en-US" sz="1200" b="1" dirty="0">
                <a:latin typeface="Consolas" panose="020B0609020204030204" pitchFamily="49" charset="0"/>
                <a:cs typeface="Consolas" panose="020B0609020204030204" pitchFamily="49" charset="0"/>
              </a:rPr>
              <a:t>(mt.rf1, mt.rf2)</a:t>
            </a:r>
            <a:endParaRPr lang="en-US" sz="1200" dirty="0">
              <a:latin typeface="Consolas" panose="020B0609020204030204" pitchFamily="49" charset="0"/>
              <a:cs typeface="Consolas" panose="020B0609020204030204" pitchFamily="49" charset="0"/>
            </a:endParaRPr>
          </a:p>
          <a:p>
            <a:r>
              <a:rPr lang="en-US" sz="1200" b="1" dirty="0"/>
              <a:t>  </a:t>
            </a:r>
            <a:r>
              <a:rPr lang="en-US" sz="1200" dirty="0"/>
              <a:t>Keys the row by row fields </a:t>
            </a:r>
            <a:r>
              <a:rPr lang="en-US" sz="1200" b="1" dirty="0"/>
              <a:t>rf1 </a:t>
            </a:r>
            <a:r>
              <a:rPr lang="en-US" sz="1200" dirty="0"/>
              <a:t>and </a:t>
            </a:r>
            <a:r>
              <a:rPr lang="en-US" sz="1200" b="1" dirty="0"/>
              <a:t>rf2</a:t>
            </a:r>
            <a:r>
              <a:rPr lang="en-US" sz="1200" dirty="0"/>
              <a:t>.</a:t>
            </a:r>
          </a:p>
          <a:p>
            <a:endParaRPr lang="en-US" sz="1200" dirty="0"/>
          </a:p>
          <a:p>
            <a:r>
              <a:rPr lang="en-US" sz="1200" b="1" dirty="0" err="1">
                <a:latin typeface="Consolas" panose="020B0609020204030204" pitchFamily="49" charset="0"/>
                <a:cs typeface="Consolas" panose="020B0609020204030204" pitchFamily="49" charset="0"/>
              </a:rPr>
              <a:t>mt.key_cols_by</a:t>
            </a:r>
            <a:r>
              <a:rPr lang="en-US" sz="1200" b="1" dirty="0">
                <a:latin typeface="Consolas" panose="020B0609020204030204" pitchFamily="49" charset="0"/>
                <a:cs typeface="Consolas" panose="020B0609020204030204" pitchFamily="49" charset="0"/>
              </a:rPr>
              <a:t>(mt.cf1)</a:t>
            </a:r>
          </a:p>
          <a:p>
            <a:r>
              <a:rPr lang="en-US" sz="1200" b="1" dirty="0"/>
              <a:t>  </a:t>
            </a:r>
            <a:r>
              <a:rPr lang="en-US" sz="1200" dirty="0"/>
              <a:t> Keys the column by col field </a:t>
            </a:r>
            <a:r>
              <a:rPr lang="en-US" sz="1200" b="1" dirty="0"/>
              <a:t>cf1</a:t>
            </a:r>
            <a:r>
              <a:rPr lang="en-US" sz="1200" dirty="0"/>
              <a:t>.</a:t>
            </a:r>
            <a:endParaRPr lang="en-US" sz="1200" b="1" dirty="0"/>
          </a:p>
        </p:txBody>
      </p:sp>
    </p:spTree>
    <p:extLst>
      <p:ext uri="{BB962C8B-B14F-4D97-AF65-F5344CB8AC3E}">
        <p14:creationId xmlns:p14="http://schemas.microsoft.com/office/powerpoint/2010/main" val="32444093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1517</Words>
  <Application>Microsoft Macintosh PowerPoint</Application>
  <PresentationFormat>Custom</PresentationFormat>
  <Paragraphs>148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Consolas</vt:lpstr>
      <vt:lpstr>Office Theme</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2020-01-22T20:07:03Z</cp:lastPrinted>
  <dcterms:created xsi:type="dcterms:W3CDTF">2016-12-15T21:09:07Z</dcterms:created>
  <dcterms:modified xsi:type="dcterms:W3CDTF">2020-01-22T20:07:36Z</dcterms:modified>
</cp:coreProperties>
</file>