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891"/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0" y="1576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hail.i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pandas.pydata.org/Pandas_Cheat_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3B170CC-5BDD-634B-B28D-21FC7C6B337F}"/>
              </a:ext>
            </a:extLst>
          </p:cNvPr>
          <p:cNvSpPr/>
          <p:nvPr/>
        </p:nvSpPr>
        <p:spPr>
          <a:xfrm>
            <a:off x="3825232" y="4525710"/>
            <a:ext cx="3724321" cy="121649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6" name="Rounded Rectangle 45"/>
          <p:cNvSpPr/>
          <p:nvPr/>
        </p:nvSpPr>
        <p:spPr>
          <a:xfrm>
            <a:off x="7640009" y="2487125"/>
            <a:ext cx="6251851" cy="325507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4" y="1657988"/>
            <a:ext cx="3463425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Creating Tables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64035" y="2144333"/>
            <a:ext cx="3463426" cy="395990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Laziness and Actions </a:t>
            </a:r>
            <a:r>
              <a:rPr lang="en-US" sz="1604" dirty="0"/>
              <a:t>– Understanding hail's computational model</a:t>
            </a:r>
            <a:endParaRPr lang="en-US" sz="2683" dirty="0"/>
          </a:p>
        </p:txBody>
      </p:sp>
      <p:sp>
        <p:nvSpPr>
          <p:cNvPr id="34" name="Rounded Rectangle 33"/>
          <p:cNvSpPr/>
          <p:nvPr/>
        </p:nvSpPr>
        <p:spPr>
          <a:xfrm>
            <a:off x="7652229" y="2002829"/>
            <a:ext cx="6192067" cy="48032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4210"/>
              </p:ext>
            </p:extLst>
          </p:nvPr>
        </p:nvGraphicFramePr>
        <p:xfrm>
          <a:off x="7913058" y="2568128"/>
          <a:ext cx="91497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b="1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 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'x_14'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51446"/>
              </p:ext>
            </p:extLst>
          </p:nvPr>
        </p:nvGraphicFramePr>
        <p:xfrm>
          <a:off x="7930877" y="3067680"/>
          <a:ext cx="888255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'g_12'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'r_1'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8882927" y="255797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64" name="TextBox 63"/>
          <p:cNvSpPr txBox="1"/>
          <p:nvPr/>
        </p:nvSpPr>
        <p:spPr>
          <a:xfrm>
            <a:off x="8026916" y="3738732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ht1.union(ht2, ht3, ...)</a:t>
            </a:r>
          </a:p>
          <a:p>
            <a:r>
              <a:rPr lang="en-US" sz="1200" dirty="0"/>
              <a:t>  Append rows of multiple tables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40425"/>
              </p:ext>
            </p:extLst>
          </p:nvPr>
        </p:nvGraphicFramePr>
        <p:xfrm>
          <a:off x="9323541" y="2711699"/>
          <a:ext cx="1078938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9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b="1" dirty="0"/>
                        <a:t>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'x_14'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'g_12'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'r_1'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10757088" y="2525508"/>
            <a:ext cx="3019578" cy="168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76" name="Rectangle 75"/>
          <p:cNvSpPr/>
          <p:nvPr/>
        </p:nvSpPr>
        <p:spPr>
          <a:xfrm>
            <a:off x="7695866" y="2525507"/>
            <a:ext cx="3061221" cy="1683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77" name="TextBox 76"/>
          <p:cNvSpPr txBox="1"/>
          <p:nvPr/>
        </p:nvSpPr>
        <p:spPr>
          <a:xfrm>
            <a:off x="7640010" y="4392859"/>
            <a:ext cx="3512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ht.order_by('mpg')</a:t>
            </a:r>
          </a:p>
          <a:p>
            <a:pPr marL="109538"/>
            <a:r>
              <a:rPr lang="en-US" sz="1200" dirty="0"/>
              <a:t>Order rows by values of 'mpg' field (low to high).</a:t>
            </a:r>
          </a:p>
          <a:p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ht.order_by(hl.dsc('mpg'))</a:t>
            </a:r>
          </a:p>
          <a:p>
            <a:pPr marL="109538"/>
            <a:r>
              <a:rPr lang="en-US" sz="1200" dirty="0"/>
              <a:t>Order rows by values of 'mpg' field (low to high).</a:t>
            </a:r>
          </a:p>
          <a:p>
            <a:endParaRPr lang="en-US" sz="800" dirty="0"/>
          </a:p>
        </p:txBody>
      </p:sp>
      <p:sp>
        <p:nvSpPr>
          <p:cNvPr id="78" name="Rounded Rectangle 77"/>
          <p:cNvSpPr/>
          <p:nvPr/>
        </p:nvSpPr>
        <p:spPr>
          <a:xfrm>
            <a:off x="3810256" y="5774937"/>
            <a:ext cx="489763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17440" y="5774937"/>
            <a:ext cx="493532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(Fields)</a:t>
            </a:r>
            <a:endParaRPr lang="en-US" sz="2683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73369" y="4423691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Globals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9" name="TextBox 68"/>
          <p:cNvSpPr txBox="1"/>
          <p:nvPr/>
        </p:nvSpPr>
        <p:spPr>
          <a:xfrm>
            <a:off x="268909" y="9015820"/>
            <a:ext cx="350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Globals are extra table fields that are identical for every row, but are only stored once for efficiency. Globals can be used in hail expressions just like row fields.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9048"/>
              </p:ext>
            </p:extLst>
          </p:nvPr>
        </p:nvGraphicFramePr>
        <p:xfrm>
          <a:off x="4561534" y="6287598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5996165" y="6592398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94409"/>
              </p:ext>
            </p:extLst>
          </p:nvPr>
        </p:nvGraphicFramePr>
        <p:xfrm>
          <a:off x="6452604" y="6409518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857347" y="6964361"/>
            <a:ext cx="24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ht.filter(ht.length &gt; 7)</a:t>
            </a:r>
          </a:p>
          <a:p>
            <a:pPr marL="174625"/>
            <a:r>
              <a:rPr lang="en-US" sz="1200" dirty="0"/>
              <a:t>Keep rows that meet criteria.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ht.distinct()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</a:t>
            </a:r>
            <a:r>
              <a:rPr lang="en-US" sz="1200" dirty="0">
                <a:cs typeface="Consolas" panose="020B0609020204030204" pitchFamily="49" charset="0"/>
              </a:rPr>
              <a:t>Remove rows with duplicate keys</a:t>
            </a:r>
            <a:endParaRPr lang="en-US" sz="1200" b="1" dirty="0"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0346" y="10552091"/>
            <a:ext cx="990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http://hail.is</a:t>
            </a:r>
            <a:r>
              <a:rPr lang="en-US" sz="800" dirty="0"/>
              <a:t> This cheat sheet inspired by Rstudio Data Wrangling Cheatsheet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and pandas (</a:t>
            </a:r>
            <a:r>
              <a:rPr lang="en-US" sz="800" dirty="0">
                <a:hlinkClick r:id="rId4"/>
              </a:rPr>
              <a:t>https://pandas.pydata.org/Pandas_Cheat_Sheet.pdf) 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42"/>
              </p:ext>
            </p:extLst>
          </p:nvPr>
        </p:nvGraphicFramePr>
        <p:xfrm>
          <a:off x="9713958" y="6288428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33473"/>
              </p:ext>
            </p:extLst>
          </p:nvPr>
        </p:nvGraphicFramePr>
        <p:xfrm>
          <a:off x="11655344" y="6293951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178451" y="6592398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34980" y="6889596"/>
            <a:ext cx="48421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ht.select('a', 'b')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 Select several fields by name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ht['a'] </a:t>
            </a:r>
            <a:r>
              <a:rPr lang="en-US" sz="1200" i="1" dirty="0">
                <a:cs typeface="Consolas" panose="020B0609020204030204" pitchFamily="49" charset="0"/>
              </a:rPr>
              <a:t>or </a:t>
            </a:r>
            <a:r>
              <a:rPr lang="en-US" sz="1200" b="1" dirty="0">
                <a:cs typeface="Consolas" panose="020B0609020204030204" pitchFamily="49" charset="0"/>
              </a:rPr>
              <a:t>ht.a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</a:t>
            </a:r>
            <a:r>
              <a:rPr lang="en-US" sz="1200" dirty="0">
                <a:cs typeface="Consolas" panose="020B0609020204030204" pitchFamily="49" charset="0"/>
              </a:rPr>
              <a:t>Select single field with specific name</a:t>
            </a:r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ht.select(*(x for x in ht.row if re.match(pattern, x))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Select fields whose name matches regular expression `pattern`</a:t>
            </a:r>
          </a:p>
          <a:p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ht.drop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(*(x for x in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ht.row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(pattern, x))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Drop fields whose name matches regular expression `pattern`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85040"/>
              </p:ext>
            </p:extLst>
          </p:nvPr>
        </p:nvGraphicFramePr>
        <p:xfrm>
          <a:off x="8934980" y="8548926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38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'x1', 'x2', 'x3', 'x4', 'x5'.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00357" y="6836730"/>
            <a:ext cx="249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ht.sample(.05)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ht.head(n)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</a:t>
            </a:r>
            <a:r>
              <a:rPr lang="en-US" sz="1200" dirty="0">
                <a:cs typeface="Consolas" panose="020B0609020204030204" pitchFamily="49" charset="0"/>
              </a:rPr>
              <a:t>Subset table to first n rows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ht.tail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Subset table to last n rows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5D08DE7-9727-474F-A418-01D234C3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09" y="392830"/>
            <a:ext cx="1093023" cy="65519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3817274-F3CC-4140-A1A8-F4B05FF092D4}"/>
              </a:ext>
            </a:extLst>
          </p:cNvPr>
          <p:cNvSpPr txBox="1"/>
          <p:nvPr/>
        </p:nvSpPr>
        <p:spPr>
          <a:xfrm>
            <a:off x="1631693" y="274491"/>
            <a:ext cx="20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83891"/>
                </a:solidFill>
              </a:rPr>
              <a:t>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611-D67A-A74E-B09B-DD0818A41ADF}"/>
              </a:ext>
            </a:extLst>
          </p:cNvPr>
          <p:cNvSpPr txBox="1"/>
          <p:nvPr/>
        </p:nvSpPr>
        <p:spPr>
          <a:xfrm>
            <a:off x="338108" y="2165057"/>
            <a:ext cx="3435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 = hl.read_table('path/table.ht')</a:t>
            </a:r>
            <a:endParaRPr lang="en-US" sz="1200" dirty="0"/>
          </a:p>
          <a:p>
            <a:r>
              <a:rPr lang="en-US" sz="1200" dirty="0"/>
              <a:t>  Read in a hail formatted table file.</a:t>
            </a:r>
          </a:p>
          <a:p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 = hl.import_table('path/dat.csv',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delimiter=',')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Read in data from a CSV.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hl.Table.from_pandas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Create a Table from pandas </a:t>
            </a:r>
            <a:r>
              <a:rPr lang="en-US" sz="1200" dirty="0" err="1">
                <a:cs typeface="Consolas" panose="020B0609020204030204" pitchFamily="49" charset="0"/>
              </a:rPr>
              <a:t>dataframe</a:t>
            </a:r>
            <a:r>
              <a:rPr lang="en-US" sz="1200" dirty="0">
                <a:cs typeface="Consolas" panose="020B0609020204030204" pitchFamily="49" charset="0"/>
              </a:rPr>
              <a:t>.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hl.utils.range_table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Create a Table with 10 rows and one field, </a:t>
            </a:r>
            <a:r>
              <a:rPr lang="en-US" sz="1200" b="1" dirty="0" err="1">
                <a:cs typeface="Consolas" panose="020B0609020204030204" pitchFamily="49" charset="0"/>
              </a:rPr>
              <a:t>idx</a:t>
            </a:r>
            <a:r>
              <a:rPr lang="en-US" sz="1200" dirty="0">
                <a:cs typeface="Consolas" panose="020B0609020204030204" pitchFamily="49" charset="0"/>
              </a:rPr>
              <a:t>.</a:t>
            </a:r>
          </a:p>
          <a:p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hl.Table.parallelize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hl.literal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[{"a": 4, "b": 7, "c": 10},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{"a": 5, "b": 8, "c": 11},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{"a": 6, "b": 9, "c": 12}], 'array&lt;struct{</a:t>
            </a:r>
            <a:r>
              <a:rPr lang="en-US" sz="1200" b="1" dirty="0" err="1">
                <a:latin typeface="Consolas" panose="020B0609020204030204" pitchFamily="49" charset="0"/>
              </a:rPr>
              <a:t>a:int,b:int,c:int</a:t>
            </a:r>
            <a:r>
              <a:rPr lang="en-US" sz="1200" b="1" dirty="0">
                <a:latin typeface="Consolas" panose="020B0609020204030204" pitchFamily="49" charset="0"/>
              </a:rPr>
              <a:t>}&gt;'))</a:t>
            </a:r>
          </a:p>
          <a:p>
            <a:r>
              <a:rPr lang="en-US" sz="1200" dirty="0">
                <a:cs typeface="Consolas" panose="020B0609020204030204" pitchFamily="49" charset="0"/>
              </a:rPr>
              <a:t>Create a hail table by specifying each row.</a:t>
            </a:r>
          </a:p>
          <a:p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833F14-8663-464A-B9C0-A90FA15BC8DE}"/>
              </a:ext>
            </a:extLst>
          </p:cNvPr>
          <p:cNvSpPr txBox="1"/>
          <p:nvPr/>
        </p:nvSpPr>
        <p:spPr>
          <a:xfrm>
            <a:off x="180961" y="1246601"/>
            <a:ext cx="3559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83891"/>
                </a:solidFill>
              </a:rPr>
              <a:t>https://hail.is/docs/0.2/</a:t>
            </a:r>
            <a:r>
              <a:rPr lang="en-US" sz="1600" b="1" dirty="0" err="1">
                <a:solidFill>
                  <a:srgbClr val="283891"/>
                </a:solidFill>
              </a:rPr>
              <a:t>hail.Table.html</a:t>
            </a:r>
            <a:endParaRPr lang="en-US" sz="1600" b="1" dirty="0">
              <a:solidFill>
                <a:srgbClr val="283891"/>
              </a:solidFill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8F1F58A6-E79E-4946-B19B-A1F56905E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54505"/>
              </p:ext>
            </p:extLst>
          </p:nvPr>
        </p:nvGraphicFramePr>
        <p:xfrm>
          <a:off x="10864895" y="2708017"/>
          <a:ext cx="915486" cy="5829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animal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ids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[0, 5]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[8, 9, 6]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5372B4BF-7C7F-1840-A5FA-22E00CBB9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42189"/>
              </p:ext>
            </p:extLst>
          </p:nvPr>
        </p:nvGraphicFramePr>
        <p:xfrm>
          <a:off x="12464112" y="2641328"/>
          <a:ext cx="867840" cy="1217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animal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ids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5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13023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8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9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88842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6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67607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1E7FF6-EEBD-6F43-9CBA-34CC1A669386}"/>
              </a:ext>
            </a:extLst>
          </p:cNvPr>
          <p:cNvCxnSpPr/>
          <p:nvPr/>
        </p:nvCxnSpPr>
        <p:spPr>
          <a:xfrm>
            <a:off x="11886750" y="304296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6B1FDFA-AFEC-B24B-A96D-11F1ACFB3A50}"/>
              </a:ext>
            </a:extLst>
          </p:cNvPr>
          <p:cNvSpPr txBox="1"/>
          <p:nvPr/>
        </p:nvSpPr>
        <p:spPr>
          <a:xfrm>
            <a:off x="10765911" y="3733400"/>
            <a:ext cx="311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ht.explode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ht.ids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Create one row for each entry in array field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50ADDD8-BC90-624A-8007-4464A38ACBD3}"/>
              </a:ext>
            </a:extLst>
          </p:cNvPr>
          <p:cNvSpPr/>
          <p:nvPr/>
        </p:nvSpPr>
        <p:spPr>
          <a:xfrm>
            <a:off x="3821196" y="453219"/>
            <a:ext cx="9955469" cy="153077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99E73D-4FE4-4A42-8E16-D94B9B4D7F39}"/>
              </a:ext>
            </a:extLst>
          </p:cNvPr>
          <p:cNvSpPr txBox="1"/>
          <p:nvPr/>
        </p:nvSpPr>
        <p:spPr>
          <a:xfrm>
            <a:off x="3806764" y="446480"/>
            <a:ext cx="3003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performance reasons, most hail methods are </a:t>
            </a:r>
            <a:r>
              <a:rPr lang="en-US" sz="1200" b="1" dirty="0"/>
              <a:t>lazy.</a:t>
            </a:r>
            <a:r>
              <a:rPr lang="en-US" sz="1200" dirty="0"/>
              <a:t> Calling a lazy method does not immediately begin a computation. Instead, it creates a python object representing that computation, which we call an </a:t>
            </a:r>
            <a:r>
              <a:rPr lang="en-US" sz="1200" b="1" dirty="0"/>
              <a:t>Expression</a:t>
            </a:r>
            <a:r>
              <a:rPr lang="en-US" sz="1200" dirty="0"/>
              <a:t>. Because of this, many standard python methods won't work on hail expressions.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139E3-4A07-614F-9C9A-F6D05C1574C3}"/>
              </a:ext>
            </a:extLst>
          </p:cNvPr>
          <p:cNvSpPr txBox="1"/>
          <p:nvPr/>
        </p:nvSpPr>
        <p:spPr>
          <a:xfrm>
            <a:off x="11581573" y="484461"/>
            <a:ext cx="231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nsolas" panose="020B0609020204030204" pitchFamily="49" charset="0"/>
              </a:rPr>
              <a:t>Some examples of actions: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ht.show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ht.write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(path)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ht.take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ht.collect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ht.aggregate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BA6943-A4F3-3045-B346-9A7DF2F72C37}"/>
              </a:ext>
            </a:extLst>
          </p:cNvPr>
          <p:cNvSpPr txBox="1"/>
          <p:nvPr/>
        </p:nvSpPr>
        <p:spPr>
          <a:xfrm>
            <a:off x="9155305" y="499847"/>
            <a:ext cx="2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Expressions only get evaluated when an </a:t>
            </a:r>
            <a:r>
              <a:rPr lang="en-US" sz="1200" b="1" dirty="0"/>
              <a:t>action</a:t>
            </a:r>
            <a:r>
              <a:rPr lang="en-US" sz="1200" dirty="0"/>
              <a:t> is performed. Actions are functions which force hail to compute a result, either by printing some information, returning a local python value, or writing to a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D8386-7BB8-D649-9917-04A1619E69F9}"/>
              </a:ext>
            </a:extLst>
          </p:cNvPr>
          <p:cNvSpPr txBox="1"/>
          <p:nvPr/>
        </p:nvSpPr>
        <p:spPr>
          <a:xfrm>
            <a:off x="6668802" y="488579"/>
            <a:ext cx="14272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Python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3 if x&gt;0 else 2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"foo" in a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528A7D-FE46-0C44-AC4B-C779772668C8}"/>
              </a:ext>
            </a:extLst>
          </p:cNvPr>
          <p:cNvSpPr txBox="1"/>
          <p:nvPr/>
        </p:nvSpPr>
        <p:spPr>
          <a:xfrm>
            <a:off x="7769920" y="482483"/>
            <a:ext cx="1295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Hail</a:t>
            </a: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hl.cond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(x&gt;0,3,2)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hl.len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a.contains</a:t>
            </a:r>
            <a:r>
              <a:rPr lang="en-US" sz="900" dirty="0">
                <a:latin typeface="Consolas" panose="020B0609020204030204" pitchFamily="49" charset="0"/>
              </a:rPr>
              <a:t>("foo")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30FC36-9A49-DA49-85B6-F3E51D59DB25}"/>
              </a:ext>
            </a:extLst>
          </p:cNvPr>
          <p:cNvCxnSpPr/>
          <p:nvPr/>
        </p:nvCxnSpPr>
        <p:spPr>
          <a:xfrm>
            <a:off x="7769920" y="495544"/>
            <a:ext cx="0" cy="148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188005-C088-7F43-AAD1-6A90BBC0B604}"/>
              </a:ext>
            </a:extLst>
          </p:cNvPr>
          <p:cNvCxnSpPr>
            <a:cxnSpLocks/>
          </p:cNvCxnSpPr>
          <p:nvPr/>
        </p:nvCxnSpPr>
        <p:spPr>
          <a:xfrm flipV="1">
            <a:off x="6758928" y="674988"/>
            <a:ext cx="2199584" cy="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AD8472-4803-F44F-885C-8CB09A0FEBB1}"/>
              </a:ext>
            </a:extLst>
          </p:cNvPr>
          <p:cNvSpPr txBox="1"/>
          <p:nvPr/>
        </p:nvSpPr>
        <p:spPr>
          <a:xfrm>
            <a:off x="228999" y="9895232"/>
            <a:ext cx="346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ht.annotate_globals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(source="broad")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Add a global field called "source" equal to "broad"</a:t>
            </a:r>
          </a:p>
          <a:p>
            <a:r>
              <a:rPr lang="en-US" sz="1200" b="1" dirty="0" err="1">
                <a:cs typeface="Consolas" panose="020B0609020204030204" pitchFamily="49" charset="0"/>
              </a:rPr>
              <a:t>ht.globals.show</a:t>
            </a:r>
            <a:r>
              <a:rPr lang="en-US" sz="1200" b="1" dirty="0"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 </a:t>
            </a:r>
            <a:r>
              <a:rPr lang="en-US" sz="1200" dirty="0">
                <a:cs typeface="Consolas" panose="020B0609020204030204" pitchFamily="49" charset="0"/>
              </a:rPr>
              <a:t>Show the global fields for this table.</a:t>
            </a:r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200" b="1" dirty="0">
                <a:cs typeface="Consolas" panose="020B0609020204030204" pitchFamily="49" charset="0"/>
              </a:rPr>
              <a:t>    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6690600-6C26-894B-A14F-574D96E5E46A}"/>
              </a:ext>
            </a:extLst>
          </p:cNvPr>
          <p:cNvSpPr/>
          <p:nvPr/>
        </p:nvSpPr>
        <p:spPr>
          <a:xfrm>
            <a:off x="3802474" y="8065582"/>
            <a:ext cx="4911893" cy="4355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Add New Fields</a:t>
            </a:r>
            <a:endParaRPr lang="en-US" sz="2683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A22786A-FC61-E94F-A34C-EC70CED2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1336"/>
              </p:ext>
            </p:extLst>
          </p:nvPr>
        </p:nvGraphicFramePr>
        <p:xfrm>
          <a:off x="4626668" y="8527470"/>
          <a:ext cx="1043224" cy="62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C8EB5D1-5FA8-914B-A8D6-1500A6C4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327"/>
              </p:ext>
            </p:extLst>
          </p:nvPr>
        </p:nvGraphicFramePr>
        <p:xfrm>
          <a:off x="6245523" y="8530390"/>
          <a:ext cx="1304030" cy="62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AD1D3E-6BB3-AA49-AF0C-F249205C2948}"/>
              </a:ext>
            </a:extLst>
          </p:cNvPr>
          <p:cNvCxnSpPr>
            <a:cxnSpLocks/>
          </p:cNvCxnSpPr>
          <p:nvPr/>
        </p:nvCxnSpPr>
        <p:spPr>
          <a:xfrm>
            <a:off x="5715261" y="8849984"/>
            <a:ext cx="411286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1997-32FD-5744-992A-6364DD7F3C63}"/>
              </a:ext>
            </a:extLst>
          </p:cNvPr>
          <p:cNvSpPr txBox="1"/>
          <p:nvPr/>
        </p:nvSpPr>
        <p:spPr>
          <a:xfrm>
            <a:off x="3767736" y="9227067"/>
            <a:ext cx="495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ht.annotate(area= ht.length*ht.width)</a:t>
            </a:r>
          </a:p>
          <a:p>
            <a:r>
              <a:rPr lang="en-US" sz="1200" dirty="0"/>
              <a:t>     Compute and append one or more new fields to each row.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ht.transmute</a:t>
            </a:r>
            <a:r>
              <a:rPr lang="en-US" sz="1200" b="1" dirty="0">
                <a:latin typeface="Consolas" panose="020B0609020204030204" pitchFamily="49" charset="0"/>
              </a:rPr>
              <a:t>(area= </a:t>
            </a:r>
            <a:r>
              <a:rPr lang="en-US" sz="1200" b="1" dirty="0" err="1">
                <a:latin typeface="Consolas" panose="020B0609020204030204" pitchFamily="49" charset="0"/>
              </a:rPr>
              <a:t>ht.length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ht.width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/>
              <a:t>     </a:t>
            </a:r>
            <a:r>
              <a:rPr lang="en-US" sz="1200" dirty="0"/>
              <a:t>Like annotate, but deletes referenced fields (length and width above)</a:t>
            </a:r>
          </a:p>
          <a:p>
            <a:r>
              <a:rPr lang="en-US" sz="1200" b="1" dirty="0" err="1"/>
              <a:t>ht.add_index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     </a:t>
            </a:r>
            <a:r>
              <a:rPr lang="en-US" sz="1200" dirty="0"/>
              <a:t>Add a column called "</a:t>
            </a:r>
            <a:r>
              <a:rPr lang="en-US" sz="1200" dirty="0" err="1"/>
              <a:t>idx</a:t>
            </a:r>
            <a:r>
              <a:rPr lang="en-US" sz="1200" dirty="0"/>
              <a:t>" to table that numbers each row in order.</a:t>
            </a:r>
            <a:endParaRPr lang="en-US" sz="1200" b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E01F351-1E70-1A41-994F-2BB2E9FB6A39}"/>
              </a:ext>
            </a:extLst>
          </p:cNvPr>
          <p:cNvSpPr/>
          <p:nvPr/>
        </p:nvSpPr>
        <p:spPr>
          <a:xfrm>
            <a:off x="3820034" y="4502412"/>
            <a:ext cx="3739297" cy="45240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Adding Keys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D6702-195B-1748-82CC-EAF02F6CA9AA}"/>
              </a:ext>
            </a:extLst>
          </p:cNvPr>
          <p:cNvSpPr txBox="1"/>
          <p:nvPr/>
        </p:nvSpPr>
        <p:spPr>
          <a:xfrm>
            <a:off x="3904223" y="4986989"/>
            <a:ext cx="293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ht.key_by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("year")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Keys the table by the "year" field.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ht.key_by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Key by with no elements unkeys the table.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69864-37B0-6943-BF65-1E2DD7246839}"/>
              </a:ext>
            </a:extLst>
          </p:cNvPr>
          <p:cNvSpPr txBox="1"/>
          <p:nvPr/>
        </p:nvSpPr>
        <p:spPr>
          <a:xfrm>
            <a:off x="10864895" y="4277411"/>
            <a:ext cx="29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ht.rename({'y':'year'})</a:t>
            </a:r>
          </a:p>
          <a:p>
            <a:pPr marL="109538"/>
            <a:r>
              <a:rPr lang="en-US" sz="1200" dirty="0"/>
              <a:t>Rename the fields of a Table</a:t>
            </a:r>
          </a:p>
          <a:p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  <a:p>
            <a:pPr marL="109538"/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ht.drop('length','height')</a:t>
            </a:r>
          </a:p>
          <a:p>
            <a:r>
              <a:rPr lang="en-US" sz="1200" dirty="0"/>
              <a:t>     Drop fields from the table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357E348-A5CB-1048-A4CE-E568A685A014}"/>
              </a:ext>
            </a:extLst>
          </p:cNvPr>
          <p:cNvSpPr/>
          <p:nvPr/>
        </p:nvSpPr>
        <p:spPr>
          <a:xfrm>
            <a:off x="3781305" y="2008523"/>
            <a:ext cx="3768248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Exploring Tables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E6EB2-3E53-5049-9AC4-DCC64D8736A5}"/>
              </a:ext>
            </a:extLst>
          </p:cNvPr>
          <p:cNvSpPr/>
          <p:nvPr/>
        </p:nvSpPr>
        <p:spPr>
          <a:xfrm>
            <a:off x="3903672" y="2536402"/>
            <a:ext cx="3405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Print information about the types of each field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ht.summarize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field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# of rows in table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ht.show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r>
              <a:rPr lang="en-US" sz="1200" dirty="0"/>
              <a:t>   Print first n rows of table (forces computation!)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ht.n_partitions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/>
              <a:t>   </a:t>
            </a:r>
            <a:r>
              <a:rPr lang="en-US" sz="1200" dirty="0"/>
              <a:t>Check how many partitions your table has.</a:t>
            </a:r>
            <a:endParaRPr lang="en-US" sz="1200" b="1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20F381C-7420-FC48-9FB7-1A977A02708B}"/>
              </a:ext>
            </a:extLst>
          </p:cNvPr>
          <p:cNvSpPr/>
          <p:nvPr/>
        </p:nvSpPr>
        <p:spPr>
          <a:xfrm>
            <a:off x="253544" y="6143540"/>
            <a:ext cx="3463425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Exporting Tables</a:t>
            </a:r>
            <a:endParaRPr lang="en-US" sz="18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510372-A8A1-E54B-B498-543817D5F3A3}"/>
              </a:ext>
            </a:extLst>
          </p:cNvPr>
          <p:cNvSpPr/>
          <p:nvPr/>
        </p:nvSpPr>
        <p:spPr>
          <a:xfrm>
            <a:off x="183080" y="6740886"/>
            <a:ext cx="36394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ht.write</a:t>
            </a:r>
            <a:r>
              <a:rPr lang="en-US" sz="1200" b="1" dirty="0">
                <a:latin typeface="Consolas" panose="020B0609020204030204" pitchFamily="49" charset="0"/>
              </a:rPr>
              <a:t>('path/</a:t>
            </a:r>
            <a:r>
              <a:rPr lang="en-US" sz="1200" b="1" dirty="0" err="1">
                <a:latin typeface="Consolas" panose="020B0609020204030204" pitchFamily="49" charset="0"/>
              </a:rPr>
              <a:t>file.ht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pPr marL="109538"/>
            <a:r>
              <a:rPr lang="en-US" sz="1200" dirty="0"/>
              <a:t>Write out the table as hail formatted </a:t>
            </a:r>
            <a:r>
              <a:rPr lang="en-US" sz="1200" b="1" dirty="0" err="1"/>
              <a:t>ht</a:t>
            </a:r>
            <a:r>
              <a:rPr lang="en-US" sz="1200" b="1" dirty="0"/>
              <a:t> </a:t>
            </a:r>
            <a:r>
              <a:rPr lang="en-US" sz="1200" dirty="0"/>
              <a:t>file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ht.export</a:t>
            </a:r>
            <a:r>
              <a:rPr lang="en-US" sz="1200" b="1" dirty="0">
                <a:latin typeface="Consolas" panose="020B0609020204030204" pitchFamily="49" charset="0"/>
              </a:rPr>
              <a:t>('path/</a:t>
            </a:r>
            <a:r>
              <a:rPr lang="en-US" sz="1200" b="1" dirty="0" err="1">
                <a:latin typeface="Consolas" panose="020B0609020204030204" pitchFamily="49" charset="0"/>
              </a:rPr>
              <a:t>file.csv</a:t>
            </a:r>
            <a:r>
              <a:rPr lang="en-US" sz="1200" b="1" dirty="0">
                <a:latin typeface="Consolas" panose="020B0609020204030204" pitchFamily="49" charset="0"/>
              </a:rPr>
              <a:t>', delimiter=',')</a:t>
            </a:r>
          </a:p>
          <a:p>
            <a:pPr marL="111125"/>
            <a:r>
              <a:rPr lang="en-US" sz="1200" dirty="0"/>
              <a:t>Write out table to a csv.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ht.to_pandas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Make a local hail </a:t>
            </a:r>
            <a:r>
              <a:rPr lang="en-US" sz="1200" dirty="0" err="1"/>
              <a:t>dataframe</a:t>
            </a:r>
            <a:r>
              <a:rPr lang="en-US" sz="1200" dirty="0"/>
              <a:t> from the table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ht.to_spark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Make a distributed spark </a:t>
            </a:r>
            <a:r>
              <a:rPr lang="en-US" sz="1200" dirty="0" err="1"/>
              <a:t>dataframe</a:t>
            </a:r>
            <a:r>
              <a:rPr lang="en-US" sz="1200" dirty="0"/>
              <a:t>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212F74A-9525-A749-8B77-F3AAA0B69576}"/>
              </a:ext>
            </a:extLst>
          </p:cNvPr>
          <p:cNvSpPr/>
          <p:nvPr/>
        </p:nvSpPr>
        <p:spPr>
          <a:xfrm>
            <a:off x="9356823" y="667525"/>
            <a:ext cx="4426267" cy="598782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72" name="Rounded Rectangle 71"/>
          <p:cNvSpPr/>
          <p:nvPr/>
        </p:nvSpPr>
        <p:spPr>
          <a:xfrm>
            <a:off x="117064" y="4699011"/>
            <a:ext cx="4644290" cy="221542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4859083" y="660760"/>
            <a:ext cx="4375963" cy="879095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8" y="224145"/>
            <a:ext cx="4626846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Aggregations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4843019" y="224145"/>
            <a:ext cx="4389120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ht.aggregate</a:t>
            </a:r>
            <a:r>
              <a:rPr lang="en-US" sz="1200" b="1" dirty="0">
                <a:latin typeface="Consolas" panose="020B0609020204030204" pitchFamily="49" charset="0"/>
              </a:rPr>
              <a:t>(hl.agg.counter(</a:t>
            </a:r>
            <a:r>
              <a:rPr lang="en-US" sz="1200" b="1" dirty="0" err="1">
                <a:latin typeface="Consolas" panose="020B0609020204030204" pitchFamily="49" charset="0"/>
              </a:rPr>
              <a:t>ht.b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  <a:r>
              <a:rPr lang="en-US" sz="1200" dirty="0"/>
              <a:t>     </a:t>
            </a:r>
          </a:p>
          <a:p>
            <a:r>
              <a:rPr lang="en-US" sz="1200" dirty="0"/>
              <a:t>  Count number of rows with each unique value for field </a:t>
            </a:r>
            <a:r>
              <a:rPr lang="en-US" sz="1200" b="1" dirty="0"/>
              <a:t>a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35737"/>
              </p:ext>
            </p:extLst>
          </p:nvPr>
        </p:nvGraphicFramePr>
        <p:xfrm>
          <a:off x="411494" y="1105377"/>
          <a:ext cx="763927" cy="9048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89">
                  <a:extLst>
                    <a:ext uri="{9D8B030D-6E8A-4147-A177-3AD203B41FA5}">
                      <a16:colId xmlns:a16="http://schemas.microsoft.com/office/drawing/2014/main" val="1229311468"/>
                    </a:ext>
                  </a:extLst>
                </a:gridCol>
                <a:gridCol w="30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id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b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3.4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5.7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"dog"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9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-0.9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553" y="1985992"/>
            <a:ext cx="446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Besides the above, hail provides a large set of </a:t>
            </a:r>
            <a:r>
              <a:rPr lang="en-US" sz="1200" b="1" dirty="0"/>
              <a:t>aggregation functions</a:t>
            </a:r>
            <a:r>
              <a:rPr lang="en-US" sz="1200" dirty="0"/>
              <a:t> that operate on fields of the hail table. They are found in the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hl.agg</a:t>
            </a:r>
            <a:r>
              <a:rPr lang="en-US" sz="1200" dirty="0"/>
              <a:t> module. You can call these functions using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ht.aggregate</a:t>
            </a:r>
            <a:r>
              <a:rPr lang="en-US" sz="1200" dirty="0"/>
              <a:t>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962" y="2546057"/>
            <a:ext cx="248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hl.agg.sum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Sum values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hl.agg.approx_median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Median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hl.agg.approx_quantiles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, [.2, .7, .9])</a:t>
            </a:r>
          </a:p>
          <a:p>
            <a:pPr marL="111125"/>
            <a:r>
              <a:rPr lang="en-US" sz="1200" dirty="0"/>
              <a:t>Approximate quantiles of field </a:t>
            </a:r>
            <a:r>
              <a:rPr lang="en-US" sz="1200" b="1" dirty="0"/>
              <a:t>a.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hl.agg.std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Standard deviation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1442" y="2557954"/>
            <a:ext cx="229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hl.agg.min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Minimum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hl.agg.max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Maximum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hl.agg.mean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Mean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hl.agg.var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Variance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0413"/>
              </p:ext>
            </p:extLst>
          </p:nvPr>
        </p:nvGraphicFramePr>
        <p:xfrm>
          <a:off x="5801382" y="903321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14175"/>
              </p:ext>
            </p:extLst>
          </p:nvPr>
        </p:nvGraphicFramePr>
        <p:xfrm>
          <a:off x="7111385" y="903321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3408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6438153" y="1016974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qual 29"/>
          <p:cNvSpPr/>
          <p:nvPr/>
        </p:nvSpPr>
        <p:spPr>
          <a:xfrm>
            <a:off x="7841580" y="1142081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0253" y="6390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ht1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4478" y="6338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ht2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5014" y="1905392"/>
            <a:ext cx="309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 (</a:t>
            </a:r>
            <a:r>
              <a:rPr lang="en-US" sz="1200" b="1" dirty="0">
                <a:solidFill>
                  <a:schemeClr val="accent5"/>
                </a:solidFill>
              </a:rPr>
              <a:t>x1 is the key for both tables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850157" y="2109914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40672"/>
              </p:ext>
            </p:extLst>
          </p:nvPr>
        </p:nvGraphicFramePr>
        <p:xfrm>
          <a:off x="5028275" y="2204640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1658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97238"/>
              </p:ext>
            </p:extLst>
          </p:nvPr>
        </p:nvGraphicFramePr>
        <p:xfrm>
          <a:off x="5000372" y="3269608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5869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1685"/>
              </p:ext>
            </p:extLst>
          </p:nvPr>
        </p:nvGraphicFramePr>
        <p:xfrm>
          <a:off x="4980860" y="4303483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575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67064"/>
              </p:ext>
            </p:extLst>
          </p:nvPr>
        </p:nvGraphicFramePr>
        <p:xfrm>
          <a:off x="4955940" y="5112459"/>
          <a:ext cx="93815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579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956401" y="2182391"/>
            <a:ext cx="3269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ht1.join(ht2, how='left')</a:t>
            </a:r>
          </a:p>
          <a:p>
            <a:pPr marL="174625"/>
            <a:r>
              <a:rPr lang="en-US" sz="1200" dirty="0"/>
              <a:t>Join matching rows from ht2 to ht1.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how='right')</a:t>
            </a:r>
          </a:p>
          <a:p>
            <a:pPr marL="174625"/>
            <a:r>
              <a:rPr lang="en-US" sz="1200" dirty="0"/>
              <a:t>Join matching rows from ht1 to ht2.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how='inner')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how='outer')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25907" y="7663026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869878" y="791480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1073"/>
              </p:ext>
            </p:extLst>
          </p:nvPr>
        </p:nvGraphicFramePr>
        <p:xfrm>
          <a:off x="5026332" y="7958153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08641"/>
              </p:ext>
            </p:extLst>
          </p:nvPr>
        </p:nvGraphicFramePr>
        <p:xfrm>
          <a:off x="5026332" y="866857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626789" y="7914805"/>
            <a:ext cx="34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ht1.semi_join(ht2)</a:t>
            </a:r>
          </a:p>
          <a:p>
            <a:r>
              <a:rPr lang="en-US" sz="1200" b="1" dirty="0"/>
              <a:t> </a:t>
            </a:r>
            <a:r>
              <a:rPr lang="en-US" sz="1200" dirty="0"/>
              <a:t>Keep </a:t>
            </a:r>
            <a:r>
              <a:rPr lang="en-US" sz="1200" dirty="0">
                <a:latin typeface="Consolas" panose="020B0609020204030204" pitchFamily="49" charset="0"/>
              </a:rPr>
              <a:t>r</a:t>
            </a:r>
            <a:r>
              <a:rPr lang="en-US" sz="1200" dirty="0"/>
              <a:t>ows whose keys appear in both ht1 and ht2</a:t>
            </a: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ht1.anti_join(ht2)</a:t>
            </a:r>
          </a:p>
          <a:p>
            <a:r>
              <a:rPr lang="en-US" sz="1200" dirty="0"/>
              <a:t>  Keep rows whose keys appear in ht1 but not ht2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6632" y="4275718"/>
            <a:ext cx="4664722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90141"/>
              </p:ext>
            </p:extLst>
          </p:nvPr>
        </p:nvGraphicFramePr>
        <p:xfrm>
          <a:off x="225174" y="4793312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75315" y="547911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97494"/>
              </p:ext>
            </p:extLst>
          </p:nvPr>
        </p:nvGraphicFramePr>
        <p:xfrm>
          <a:off x="1346615" y="5179968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018690" y="4819513"/>
            <a:ext cx="282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ht.group_by("col")</a:t>
            </a:r>
          </a:p>
          <a:p>
            <a:pPr marL="111125"/>
            <a:r>
              <a:rPr lang="en-US" sz="1200" dirty="0"/>
              <a:t>Return a GroupedTable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ht.group_by(level=ht.col % 10)</a:t>
            </a:r>
          </a:p>
          <a:p>
            <a:pPr marL="111125"/>
            <a:r>
              <a:rPr lang="en-US" sz="1200" dirty="0"/>
              <a:t>Return a GroupedTable object that is grouped based on the newly computed value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8405" y="6408568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Any call to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1200" dirty="0"/>
              <a:t> should always be followed by a call to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to get back a Table. See aggregation functions above.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74942" y="6938831"/>
            <a:ext cx="4686412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Scans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114319" y="9496534"/>
            <a:ext cx="464703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3617" y="9946534"/>
            <a:ext cx="475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ht.annotate</a:t>
            </a:r>
            <a:r>
              <a:rPr lang="en-US" sz="1200" b="1" dirty="0">
                <a:latin typeface="Consolas" panose="020B0609020204030204" pitchFamily="49" charset="0"/>
              </a:rPr>
              <a:t>(x=</a:t>
            </a:r>
            <a:r>
              <a:rPr lang="en-US" sz="1200" b="1" dirty="0" err="1">
                <a:latin typeface="Consolas" panose="020B0609020204030204" pitchFamily="49" charset="0"/>
              </a:rPr>
              <a:t>hl.coalesce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Create a new table where missing values in </a:t>
            </a:r>
            <a:r>
              <a:rPr lang="en-US" sz="1200" b="1" dirty="0"/>
              <a:t>x</a:t>
            </a:r>
            <a:r>
              <a:rPr lang="en-US" sz="1200" dirty="0"/>
              <a:t> are replaced by </a:t>
            </a:r>
            <a:r>
              <a:rPr lang="en-US" sz="1200" dirty="0" err="1"/>
              <a:t>val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ht.filter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hl.is_defined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/>
              <a:t>  Create a new table where rows with a missing value for </a:t>
            </a:r>
            <a:r>
              <a:rPr lang="en-US" sz="1200" b="1" dirty="0"/>
              <a:t>x </a:t>
            </a:r>
            <a:r>
              <a:rPr lang="en-US" sz="1200" dirty="0"/>
              <a:t>are removed.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836002" y="9453432"/>
            <a:ext cx="4407969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820608" y="10261647"/>
            <a:ext cx="215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hl.plot.histogram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ht.y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Histogram of values of field 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26910" y="10261045"/>
            <a:ext cx="250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hl.plot.scatter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ht.y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C7AF4C-430B-0C4E-BAA4-896CEB85BE5F}"/>
              </a:ext>
            </a:extLst>
          </p:cNvPr>
          <p:cNvSpPr/>
          <p:nvPr/>
        </p:nvSpPr>
        <p:spPr>
          <a:xfrm>
            <a:off x="9350977" y="225904"/>
            <a:ext cx="4441806" cy="43485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Interacting with MatrixTable</a:t>
            </a:r>
            <a:endParaRPr lang="en-US" sz="2683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C1E7F2-67B3-B144-8450-5622279A2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86088"/>
              </p:ext>
            </p:extLst>
          </p:nvPr>
        </p:nvGraphicFramePr>
        <p:xfrm>
          <a:off x="9527794" y="1326087"/>
          <a:ext cx="1235105" cy="1343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019">
                  <a:extLst>
                    <a:ext uri="{9D8B030D-6E8A-4147-A177-3AD203B41FA5}">
                      <a16:colId xmlns:a16="http://schemas.microsoft.com/office/drawing/2014/main" val="2217167923"/>
                    </a:ext>
                  </a:extLst>
                </a:gridCol>
                <a:gridCol w="411043">
                  <a:extLst>
                    <a:ext uri="{9D8B030D-6E8A-4147-A177-3AD203B41FA5}">
                      <a16:colId xmlns:a16="http://schemas.microsoft.com/office/drawing/2014/main" val="2335514431"/>
                    </a:ext>
                  </a:extLst>
                </a:gridCol>
                <a:gridCol w="411043">
                  <a:extLst>
                    <a:ext uri="{9D8B030D-6E8A-4147-A177-3AD203B41FA5}">
                      <a16:colId xmlns:a16="http://schemas.microsoft.com/office/drawing/2014/main" val="3497423606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r>
                        <a:rPr lang="en-US" sz="1000" b="1" dirty="0"/>
                        <a:t>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ent</a:t>
                      </a:r>
                      <a:endParaRPr lang="en-US" sz="1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8974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73702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90105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5510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475099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36408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9878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C1F14DB-C64B-FC42-B238-756F62F9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57993"/>
              </p:ext>
            </p:extLst>
          </p:nvPr>
        </p:nvGraphicFramePr>
        <p:xfrm>
          <a:off x="12479290" y="1841242"/>
          <a:ext cx="73152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120159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03312548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3634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535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01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CC343DC-5B97-194A-83CC-1D6011BC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37114"/>
              </p:ext>
            </p:extLst>
          </p:nvPr>
        </p:nvGraphicFramePr>
        <p:xfrm>
          <a:off x="11967431" y="1841242"/>
          <a:ext cx="305748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48">
                  <a:extLst>
                    <a:ext uri="{9D8B030D-6E8A-4147-A177-3AD203B41FA5}">
                      <a16:colId xmlns:a16="http://schemas.microsoft.com/office/drawing/2014/main" val="1547879156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3756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2006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48116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E5F7CB-282E-D144-A7BE-1C92BD6B89E7}"/>
              </a:ext>
            </a:extLst>
          </p:cNvPr>
          <p:cNvCxnSpPr>
            <a:cxnSpLocks/>
          </p:cNvCxnSpPr>
          <p:nvPr/>
        </p:nvCxnSpPr>
        <p:spPr>
          <a:xfrm>
            <a:off x="10893602" y="2099413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5A6F66-3086-BB41-A699-FBEAE5F209AC}"/>
              </a:ext>
            </a:extLst>
          </p:cNvPr>
          <p:cNvSpPr txBox="1"/>
          <p:nvPr/>
        </p:nvSpPr>
        <p:spPr>
          <a:xfrm>
            <a:off x="9350978" y="2746056"/>
            <a:ext cx="4579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ht.to_matrix_table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row_key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=['row'],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col_key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=['col'])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>
                <a:cs typeface="Consolas" panose="020B0609020204030204" pitchFamily="49" charset="0"/>
              </a:rPr>
              <a:t>Convert a Table in coordinate representation to a MatrixTable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41D841-1443-9D45-8CC8-F18B4CF1F792}"/>
              </a:ext>
            </a:extLst>
          </p:cNvPr>
          <p:cNvGrpSpPr/>
          <p:nvPr/>
        </p:nvGrpSpPr>
        <p:grpSpPr>
          <a:xfrm>
            <a:off x="9416819" y="746409"/>
            <a:ext cx="4375964" cy="303860"/>
            <a:chOff x="9241995" y="5481333"/>
            <a:chExt cx="4375964" cy="3038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CD40F1-190D-754C-BCC7-2A470C4B6A89}"/>
                </a:ext>
              </a:extLst>
            </p:cNvPr>
            <p:cNvSpPr txBox="1"/>
            <p:nvPr/>
          </p:nvSpPr>
          <p:spPr>
            <a:xfrm>
              <a:off x="9261023" y="5481333"/>
              <a:ext cx="3097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From Table to MatrixTable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FEAFF3-1B76-3D49-A6BD-064C691AE4EF}"/>
                </a:ext>
              </a:extLst>
            </p:cNvPr>
            <p:cNvCxnSpPr/>
            <p:nvPr/>
          </p:nvCxnSpPr>
          <p:spPr>
            <a:xfrm flipV="1">
              <a:off x="9241995" y="5773680"/>
              <a:ext cx="4375964" cy="11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0D3D1F1-F034-4E4B-9342-370ED8F79C6E}"/>
              </a:ext>
            </a:extLst>
          </p:cNvPr>
          <p:cNvSpPr txBox="1"/>
          <p:nvPr/>
        </p:nvSpPr>
        <p:spPr>
          <a:xfrm>
            <a:off x="9408310" y="5331915"/>
            <a:ext cx="4312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mt.rows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cs typeface="Consolas" panose="020B0609020204030204" pitchFamily="49" charset="0"/>
              </a:rPr>
              <a:t>  </a:t>
            </a:r>
            <a:r>
              <a:rPr lang="en-US" sz="1000" dirty="0">
                <a:cs typeface="Consolas" panose="020B0609020204030204" pitchFamily="49" charset="0"/>
              </a:rPr>
              <a:t>Returns a table with all row fields in the MatrixTable. </a:t>
            </a:r>
            <a:endParaRPr lang="en-US" sz="1000" b="1" dirty="0"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mt.cols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cs typeface="Consolas" panose="020B0609020204030204" pitchFamily="49" charset="0"/>
              </a:rPr>
              <a:t>  </a:t>
            </a:r>
            <a:r>
              <a:rPr lang="en-US" sz="1000" dirty="0">
                <a:cs typeface="Consolas" panose="020B0609020204030204" pitchFamily="49" charset="0"/>
              </a:rPr>
              <a:t>Returns a table with all col fields in the matrix.</a:t>
            </a:r>
            <a:endParaRPr lang="en-US" sz="1000" b="1" dirty="0"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mt.entries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cs typeface="Consolas" panose="020B0609020204030204" pitchFamily="49" charset="0"/>
              </a:rPr>
              <a:t>  Converts the matrix to a table in coordinate form.</a:t>
            </a: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mt.globals_table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cs typeface="Consolas" panose="020B0609020204030204" pitchFamily="49" charset="0"/>
              </a:rPr>
              <a:t>  Returns a table with a single row containing the globals. 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C4781336-A270-C04D-BF81-9E9DC7E9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23670"/>
              </p:ext>
            </p:extLst>
          </p:nvPr>
        </p:nvGraphicFramePr>
        <p:xfrm>
          <a:off x="9508708" y="3428441"/>
          <a:ext cx="1221649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040">
                  <a:extLst>
                    <a:ext uri="{9D8B030D-6E8A-4147-A177-3AD203B41FA5}">
                      <a16:colId xmlns:a16="http://schemas.microsoft.com/office/drawing/2014/main" val="968118486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1680219047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2956604183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1364990408"/>
                    </a:ext>
                  </a:extLst>
                </a:gridCol>
              </a:tblGrid>
              <a:tr h="1729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rk</a:t>
                      </a:r>
                      <a:endParaRPr lang="en-US" sz="1000" b="1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61665"/>
                  </a:ext>
                </a:extLst>
              </a:tr>
              <a:tr h="17298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61767"/>
                  </a:ext>
                </a:extLst>
              </a:tr>
              <a:tr h="17298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171117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1403D5-8CFF-D94A-B422-479CA4498306}"/>
              </a:ext>
            </a:extLst>
          </p:cNvPr>
          <p:cNvCxnSpPr>
            <a:cxnSpLocks/>
          </p:cNvCxnSpPr>
          <p:nvPr/>
        </p:nvCxnSpPr>
        <p:spPr>
          <a:xfrm>
            <a:off x="10882242" y="3730779"/>
            <a:ext cx="610900" cy="461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35C74D09-AD48-024F-917B-1EB6B82A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38686"/>
              </p:ext>
            </p:extLst>
          </p:nvPr>
        </p:nvGraphicFramePr>
        <p:xfrm>
          <a:off x="11730726" y="3626697"/>
          <a:ext cx="608216" cy="4607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108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04108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2303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48390"/>
                  </a:ext>
                </a:extLst>
              </a:tr>
              <a:tr h="2303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61C8002E-3F7D-FF4F-9016-C03C26FE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50915"/>
              </p:ext>
            </p:extLst>
          </p:nvPr>
        </p:nvGraphicFramePr>
        <p:xfrm>
          <a:off x="12495878" y="3639449"/>
          <a:ext cx="695046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48390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0628BB49-0065-6F43-AFEE-C092269747B2}"/>
              </a:ext>
            </a:extLst>
          </p:cNvPr>
          <p:cNvSpPr txBox="1"/>
          <p:nvPr/>
        </p:nvSpPr>
        <p:spPr>
          <a:xfrm>
            <a:off x="9371376" y="4344339"/>
            <a:ext cx="43232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ht.to_matrix_table_row_major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(columns=['a', 'b'],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entry_field_name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col_field_name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='col')</a:t>
            </a:r>
          </a:p>
          <a:p>
            <a:r>
              <a:rPr lang="en-US" sz="1100" dirty="0">
                <a:cs typeface="Consolas" panose="020B0609020204030204" pitchFamily="49" charset="0"/>
              </a:rPr>
              <a:t>   Convert a Table in row-major representation to a MatrixTable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09FD78F3-8FBF-B547-BA3F-9EFAC6F06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98112"/>
              </p:ext>
            </p:extLst>
          </p:nvPr>
        </p:nvGraphicFramePr>
        <p:xfrm>
          <a:off x="12495877" y="3305371"/>
          <a:ext cx="695046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6FF178E2-A773-AE48-8D40-DB7CB5047E85}"/>
              </a:ext>
            </a:extLst>
          </p:cNvPr>
          <p:cNvGrpSpPr/>
          <p:nvPr/>
        </p:nvGrpSpPr>
        <p:grpSpPr>
          <a:xfrm>
            <a:off x="9383898" y="4995853"/>
            <a:ext cx="4375964" cy="303860"/>
            <a:chOff x="9241995" y="5481333"/>
            <a:chExt cx="4375964" cy="3038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DC269F-9B7A-1447-A6C2-F158FFF4BA48}"/>
                </a:ext>
              </a:extLst>
            </p:cNvPr>
            <p:cNvSpPr txBox="1"/>
            <p:nvPr/>
          </p:nvSpPr>
          <p:spPr>
            <a:xfrm>
              <a:off x="9261023" y="5481333"/>
              <a:ext cx="3097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From MatrixTable to Table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2E3192-1A03-9647-8966-76401CBE3111}"/>
                </a:ext>
              </a:extLst>
            </p:cNvPr>
            <p:cNvCxnSpPr/>
            <p:nvPr/>
          </p:nvCxnSpPr>
          <p:spPr>
            <a:xfrm flipV="1">
              <a:off x="9241995" y="5773680"/>
              <a:ext cx="4375964" cy="11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0C52FE0-3BE5-334A-BC9B-B3570E60791E}"/>
              </a:ext>
            </a:extLst>
          </p:cNvPr>
          <p:cNvSpPr txBox="1"/>
          <p:nvPr/>
        </p:nvSpPr>
        <p:spPr>
          <a:xfrm>
            <a:off x="4844638" y="9837752"/>
            <a:ext cx="422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Hail plotting functions return a figure which can be shown with 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hl.plot.show(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fig)</a:t>
            </a:r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81FFEA1-133F-9E43-B536-C47D1D7BD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19840"/>
              </p:ext>
            </p:extLst>
          </p:nvPr>
        </p:nvGraphicFramePr>
        <p:xfrm>
          <a:off x="12492633" y="1472378"/>
          <a:ext cx="695046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E16555FF-977A-FE4A-BC8A-0165F4E1A8C3}"/>
              </a:ext>
            </a:extLst>
          </p:cNvPr>
          <p:cNvSpPr txBox="1"/>
          <p:nvPr/>
        </p:nvSpPr>
        <p:spPr>
          <a:xfrm>
            <a:off x="368907" y="9084933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allow rolling aggregations along rows of a table. Each aggregator function has a corresponding scan function.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3A724E-A151-B642-AF1D-224714641CDF}"/>
              </a:ext>
            </a:extLst>
          </p:cNvPr>
          <p:cNvCxnSpPr>
            <a:cxnSpLocks/>
          </p:cNvCxnSpPr>
          <p:nvPr/>
        </p:nvCxnSpPr>
        <p:spPr>
          <a:xfrm>
            <a:off x="1760784" y="1420371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A6EE0DA-58F1-3A43-8385-7417CD9C4B1C}"/>
              </a:ext>
            </a:extLst>
          </p:cNvPr>
          <p:cNvSpPr txBox="1"/>
          <p:nvPr/>
        </p:nvSpPr>
        <p:spPr>
          <a:xfrm>
            <a:off x="2437836" y="1281872"/>
            <a:ext cx="146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{"cat":2, "dog":1}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65DF582-3F24-AF41-8B8B-357AE29D6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98907"/>
              </p:ext>
            </p:extLst>
          </p:nvPr>
        </p:nvGraphicFramePr>
        <p:xfrm>
          <a:off x="514550" y="7421200"/>
          <a:ext cx="692745" cy="100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idx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num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0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206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4FAA4D-06C3-3F40-822D-FEE03EE3E23E}"/>
              </a:ext>
            </a:extLst>
          </p:cNvPr>
          <p:cNvCxnSpPr>
            <a:cxnSpLocks/>
          </p:cNvCxnSpPr>
          <p:nvPr/>
        </p:nvCxnSpPr>
        <p:spPr>
          <a:xfrm>
            <a:off x="1327185" y="7860672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00443CF7-8B45-E94B-B494-F2B2EB2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2411"/>
              </p:ext>
            </p:extLst>
          </p:nvPr>
        </p:nvGraphicFramePr>
        <p:xfrm>
          <a:off x="2070217" y="7445436"/>
          <a:ext cx="2020297" cy="100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2895221708"/>
                    </a:ext>
                  </a:extLst>
                </a:gridCol>
                <a:gridCol w="377915">
                  <a:extLst>
                    <a:ext uri="{9D8B030D-6E8A-4147-A177-3AD203B41FA5}">
                      <a16:colId xmlns:a16="http://schemas.microsoft.com/office/drawing/2014/main" val="2650508648"/>
                    </a:ext>
                  </a:extLst>
                </a:gridCol>
                <a:gridCol w="500809">
                  <a:extLst>
                    <a:ext uri="{9D8B030D-6E8A-4147-A177-3AD203B41FA5}">
                      <a16:colId xmlns:a16="http://schemas.microsoft.com/office/drawing/2014/main" val="36658692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idx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num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sum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prod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max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0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10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21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15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105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2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2C44C0-844C-6D40-8E4A-4D35E43588B8}"/>
              </a:ext>
            </a:extLst>
          </p:cNvPr>
          <p:cNvSpPr txBox="1"/>
          <p:nvPr/>
        </p:nvSpPr>
        <p:spPr>
          <a:xfrm>
            <a:off x="368907" y="850007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ht.annotate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(sum =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hl.scan.sum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prod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hl.scan.product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max =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hl.scan.max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6DDA54-36AE-314D-926F-1B2E46183B55}"/>
              </a:ext>
            </a:extLst>
          </p:cNvPr>
          <p:cNvSpPr txBox="1"/>
          <p:nvPr/>
        </p:nvSpPr>
        <p:spPr>
          <a:xfrm>
            <a:off x="4997702" y="6248323"/>
            <a:ext cx="1549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Mapping Join Syntax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FD6782-B6E2-5F44-B50C-62DBEE5CBD0D}"/>
              </a:ext>
            </a:extLst>
          </p:cNvPr>
          <p:cNvCxnSpPr/>
          <p:nvPr/>
        </p:nvCxnSpPr>
        <p:spPr>
          <a:xfrm>
            <a:off x="4849390" y="6488361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43F96946-10D1-DD4E-9D43-B9A8EA93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4143"/>
              </p:ext>
            </p:extLst>
          </p:nvPr>
        </p:nvGraphicFramePr>
        <p:xfrm>
          <a:off x="5008719" y="6586526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752FFF-0238-2E49-B114-60C7B8D67E83}"/>
              </a:ext>
            </a:extLst>
          </p:cNvPr>
          <p:cNvSpPr txBox="1"/>
          <p:nvPr/>
        </p:nvSpPr>
        <p:spPr>
          <a:xfrm>
            <a:off x="6030829" y="6586526"/>
            <a:ext cx="275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ht1.annotate(**ht2[ht1.x1])</a:t>
            </a:r>
          </a:p>
          <a:p>
            <a:pPr marL="174625"/>
            <a:r>
              <a:rPr lang="en-US" sz="1200" dirty="0"/>
              <a:t>Join matching rows from ht2 to ht1, does not keep duplicates.</a:t>
            </a:r>
          </a:p>
          <a:p>
            <a:endParaRPr lang="en-US" sz="1200" dirty="0"/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9C54216C-E27C-A445-9D1D-E7315AB7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59494"/>
              </p:ext>
            </p:extLst>
          </p:nvPr>
        </p:nvGraphicFramePr>
        <p:xfrm>
          <a:off x="9401014" y="6761750"/>
          <a:ext cx="4356936" cy="371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Useful Hail Functions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38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7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hl.literal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py_obj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Turn a python object into equivalent hail expression.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7148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hl.if_else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pred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, consequent, alternate)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n-lt"/>
                        </a:rPr>
                        <a:t>If </a:t>
                      </a:r>
                      <a:r>
                        <a:rPr lang="en-US" sz="900" b="1" dirty="0" err="1">
                          <a:latin typeface="+mn-lt"/>
                        </a:rPr>
                        <a:t>pred</a:t>
                      </a:r>
                      <a:r>
                        <a:rPr lang="en-US" sz="900" b="0" dirty="0">
                          <a:latin typeface="+mn-lt"/>
                        </a:rPr>
                        <a:t> is true, return consequent, else return alternate.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38050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hl.sorted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Sorts array </a:t>
                      </a:r>
                      <a:r>
                        <a:rPr lang="en-US" sz="900" b="1" dirty="0">
                          <a:latin typeface="+mn-lt"/>
                        </a:rPr>
                        <a:t>a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hl.argmin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hl.argmax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Index of min/max element  in </a:t>
                      </a:r>
                      <a:r>
                        <a:rPr lang="en-US" sz="900" b="1" dirty="0"/>
                        <a:t>a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hl.min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(a)/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hl.max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Min/max element in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286050"/>
                  </a:ext>
                </a:extLst>
              </a:tr>
              <a:tr h="263371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hl.coaleasce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(*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 first </a:t>
                      </a:r>
                      <a:r>
                        <a:rPr lang="en-US" sz="900" dirty="0" err="1"/>
                        <a:t>nonmissing</a:t>
                      </a:r>
                      <a:r>
                        <a:rPr lang="en-US" sz="900" dirty="0"/>
                        <a:t> value of </a:t>
                      </a:r>
                      <a:r>
                        <a:rPr lang="en-US" sz="900" dirty="0" err="1"/>
                        <a:t>args</a:t>
                      </a:r>
                      <a:r>
                        <a:rPr lang="en-US" sz="900" dirty="0"/>
                        <a:t>.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a.contains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("foo")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array </a:t>
                      </a:r>
                      <a:r>
                        <a:rPr lang="en-US" sz="900" b="1" dirty="0">
                          <a:latin typeface="+mn-lt"/>
                        </a:rPr>
                        <a:t>a</a:t>
                      </a:r>
                      <a:r>
                        <a:rPr lang="en-US" sz="900" b="0" dirty="0">
                          <a:latin typeface="+mn-lt"/>
                        </a:rPr>
                        <a:t> contains "foo"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95282"/>
                  </a:ext>
                </a:extLst>
              </a:tr>
              <a:tr h="32127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hl.is_missing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(expr)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an expr is missing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hl.is_nan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(expr)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an expr is </a:t>
                      </a:r>
                      <a:r>
                        <a:rPr lang="en-US" sz="900" b="0" dirty="0" err="1">
                          <a:latin typeface="+mn-lt"/>
                        </a:rPr>
                        <a:t>NaN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14773"/>
                  </a:ext>
                </a:extLst>
              </a:tr>
              <a:tr h="292243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Logical and/or/not/</a:t>
                      </a:r>
                      <a:r>
                        <a:rPr lang="en-US" sz="900" b="0" dirty="0" err="1">
                          <a:latin typeface="+mn-lt"/>
                        </a:rPr>
                        <a:t>xor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2403</Words>
  <Application>Microsoft Macintosh PowerPoint</Application>
  <PresentationFormat>Custom</PresentationFormat>
  <Paragraphs>457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2020-01-27T14:58:47Z</cp:lastPrinted>
  <dcterms:created xsi:type="dcterms:W3CDTF">2016-12-15T21:09:07Z</dcterms:created>
  <dcterms:modified xsi:type="dcterms:W3CDTF">2020-01-27T14:59:03Z</dcterms:modified>
</cp:coreProperties>
</file>