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블록과 함께하는 파이썬 딥러닝 케라스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블록과 함께하는 파이썬 딥러닝 케라스</a:t>
            </a:r>
          </a:p>
        </p:txBody>
      </p:sp>
      <p:sp>
        <p:nvSpPr>
          <p:cNvPr id="120" name="Part3 1~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Part3 1~2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ctivation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Activation Function</a:t>
            </a:r>
          </a:p>
        </p:txBody>
      </p:sp>
      <p:sp>
        <p:nvSpPr>
          <p:cNvPr id="154" name="본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200"/>
              </a:lnSpc>
              <a:spcBef>
                <a:spcPts val="0"/>
              </a:spcBef>
              <a:buSzTx/>
              <a:buNone/>
              <a:defRPr sz="22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55" name="1_ZafDv3VUm60Eh10OeJu1vw.png" descr="1_ZafDv3VUm60Eh10OeJu1v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830" y="2804208"/>
            <a:ext cx="10867140" cy="5460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입출력을 모두 연결해주는 Dense 레이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입출력을 모두 연결해주는 Dense 레이어 </a:t>
            </a:r>
          </a:p>
        </p:txBody>
      </p:sp>
      <p:sp>
        <p:nvSpPr>
          <p:cNvPr id="158" name="시그모이드 활성화 함수는 입력 뉴련과 가중치를 계산한 값이 0에서 1사이의 값이 나오기 때문에 이진 분류 문제에 적합합니다."/>
          <p:cNvSpPr txBox="1"/>
          <p:nvPr>
            <p:ph type="body" sz="quarter" idx="1"/>
          </p:nvPr>
        </p:nvSpPr>
        <p:spPr>
          <a:xfrm>
            <a:off x="952499" y="8092838"/>
            <a:ext cx="11099801" cy="1233336"/>
          </a:xfrm>
          <a:prstGeom prst="rect">
            <a:avLst/>
          </a:prstGeom>
        </p:spPr>
        <p:txBody>
          <a:bodyPr/>
          <a:lstStyle>
            <a:lvl1pPr marL="278245" indent="-138545" defTabSz="457200">
              <a:lnSpc>
                <a:spcPts val="44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24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 시그모이드 활성화 함수는 입력 뉴련과 가중치를 계산한 값이 0에서 1사이의 값이 나오기 때문에 이진 분류 문제에 적합합니다.</a:t>
            </a:r>
          </a:p>
        </p:txBody>
      </p:sp>
      <p:sp>
        <p:nvSpPr>
          <p:cNvPr id="159" name="Dense(1, input_dim=3, activation='sigmoid'))"/>
          <p:cNvSpPr txBox="1"/>
          <p:nvPr/>
        </p:nvSpPr>
        <p:spPr>
          <a:xfrm>
            <a:off x="2421235" y="2892711"/>
            <a:ext cx="8162330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 b="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Dense(1, input_dim=3, activation='sigmoid'))</a:t>
            </a:r>
          </a:p>
        </p:txBody>
      </p:sp>
      <p:pic>
        <p:nvPicPr>
          <p:cNvPr id="160" name="2017-1-27_MLP_Layer_Talk_lego_4.png" descr="2017-1-27_MLP_Layer_Talk_lego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845" y="3623263"/>
            <a:ext cx="8509110" cy="4221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입출력을 모두 연결해주는 Dense 레이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입출력을 모두 연결해주는 Dense 레이어 </a:t>
            </a:r>
          </a:p>
        </p:txBody>
      </p:sp>
      <p:sp>
        <p:nvSpPr>
          <p:cNvPr id="163" name="다중 클래스 분류 문제에서는 클래스 수 만큼의 출력이 필요합니다. 입력 뉴련과 가중치를 계산한 값이 각 클래스의 확률 개념으로 표현할 수 있는 softmax를 사용합니다. 입력 신호 4 * 출력 신호 3 = 12"/>
          <p:cNvSpPr txBox="1"/>
          <p:nvPr>
            <p:ph type="body" sz="quarter" idx="1"/>
          </p:nvPr>
        </p:nvSpPr>
        <p:spPr>
          <a:xfrm>
            <a:off x="952500" y="8092837"/>
            <a:ext cx="11099800" cy="1233337"/>
          </a:xfrm>
          <a:prstGeom prst="rect">
            <a:avLst/>
          </a:prstGeom>
        </p:spPr>
        <p:txBody>
          <a:bodyPr/>
          <a:lstStyle/>
          <a:p>
            <a:pPr marL="253203" indent="-126076" defTabSz="416052">
              <a:lnSpc>
                <a:spcPts val="40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2184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다중 클래스 분류 문제에서는 클래스 수 만큼의 출력이 필요합니다.</a:t>
            </a:r>
            <a:br/>
            <a:r>
              <a:t>입력 뉴련과 가중치를 계산한 값이 각 클래스의 확률 개념으로 표현할 수 있는 softmax를 사용합니다. 입력 신호 4 * 출력 신호 3 = 12</a:t>
            </a:r>
          </a:p>
        </p:txBody>
      </p:sp>
      <p:sp>
        <p:nvSpPr>
          <p:cNvPr id="164" name="Dense(3, input_dim=4, activation='softmax'))"/>
          <p:cNvSpPr txBox="1"/>
          <p:nvPr/>
        </p:nvSpPr>
        <p:spPr>
          <a:xfrm>
            <a:off x="1986824" y="2869179"/>
            <a:ext cx="9031152" cy="96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700"/>
              </a:lnSpc>
              <a:defRPr b="0" sz="26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Dense(3, input_dim=4, activation='softmax'))</a:t>
            </a:r>
          </a:p>
        </p:txBody>
      </p:sp>
      <p:pic>
        <p:nvPicPr>
          <p:cNvPr id="165" name="2017-1-27_MLP_Layer_Talk_lego_5.png" descr="2017-1-27_MLP_Layer_Talk_lego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752" y="3596694"/>
            <a:ext cx="7967296" cy="4020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입출력을 모두 연결해주는 Dense 레이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입출력을 모두 연결해주는 Dense 레이어 </a:t>
            </a:r>
          </a:p>
        </p:txBody>
      </p:sp>
      <p:sp>
        <p:nvSpPr>
          <p:cNvPr id="168" name="Dense Layer의 수치 입력, 은닉층일때 relu가 사용됩니다. relu는 역전파시에 성능이 좋은것으로 알려져 있습니다."/>
          <p:cNvSpPr txBox="1"/>
          <p:nvPr>
            <p:ph type="body" sz="quarter" idx="1"/>
          </p:nvPr>
        </p:nvSpPr>
        <p:spPr>
          <a:xfrm>
            <a:off x="952500" y="8092837"/>
            <a:ext cx="11099800" cy="1233337"/>
          </a:xfrm>
          <a:prstGeom prst="rect">
            <a:avLst/>
          </a:prstGeom>
        </p:spPr>
        <p:txBody>
          <a:bodyPr/>
          <a:lstStyle/>
          <a:p>
            <a:pPr marL="278245" indent="-138545" defTabSz="457200">
              <a:lnSpc>
                <a:spcPts val="44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24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Dense Layer의 수치 입력, 은닉층일때 relu가 사용됩니다.</a:t>
            </a:r>
            <a:br/>
            <a:r>
              <a:t>relu는 역전파시에 성능이 좋은것으로 알려져 있습니다.</a:t>
            </a:r>
          </a:p>
        </p:txBody>
      </p:sp>
      <p:sp>
        <p:nvSpPr>
          <p:cNvPr id="169" name="Dense(4, input_dim=6, activation='relu'))"/>
          <p:cNvSpPr txBox="1"/>
          <p:nvPr/>
        </p:nvSpPr>
        <p:spPr>
          <a:xfrm>
            <a:off x="2386899" y="2878179"/>
            <a:ext cx="9076880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900"/>
              </a:lnSpc>
              <a:defRPr b="0" sz="28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Dense(4, input_dim=6, activation='relu'))</a:t>
            </a:r>
          </a:p>
        </p:txBody>
      </p:sp>
      <p:pic>
        <p:nvPicPr>
          <p:cNvPr id="170" name="2017-1-27_MLP_Layer_Talk_lego_6.png" descr="2017-1-27_MLP_Layer_Talk_lego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0711" y="3795924"/>
            <a:ext cx="7303378" cy="3255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입출력을 모두 연결해주는 Dense 레이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입출력을 모두 연결해주는 Dense 레이어 </a:t>
            </a:r>
          </a:p>
        </p:txBody>
      </p:sp>
      <p:sp>
        <p:nvSpPr>
          <p:cNvPr id="173" name="위의 코드에서 첫 Dense Layer 만이 입력 뉴런수를 설정해주고 이후의 Dense Layer에서는 설정하지 않았습니다. 이전 계층으로 입력뉴런을 유추할 수 있기 때문입니다."/>
          <p:cNvSpPr txBox="1"/>
          <p:nvPr>
            <p:ph type="body" sz="quarter" idx="1"/>
          </p:nvPr>
        </p:nvSpPr>
        <p:spPr>
          <a:xfrm>
            <a:off x="952500" y="8092837"/>
            <a:ext cx="11099800" cy="1233337"/>
          </a:xfrm>
          <a:prstGeom prst="rect">
            <a:avLst/>
          </a:prstGeom>
        </p:spPr>
        <p:txBody>
          <a:bodyPr/>
          <a:lstStyle>
            <a:lvl1pPr marL="253203" indent="-126076" defTabSz="416052">
              <a:lnSpc>
                <a:spcPts val="40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2184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위의 코드에서 첫 Dense Layer 만이 입력 뉴런수를 설정해주고 이후의 Dense Layer에서는 설정하지 않았습니다. 이전 계층으로 입력뉴런을 유추할 수 있기 때문입니다.</a:t>
            </a:r>
          </a:p>
        </p:txBody>
      </p:sp>
      <p:sp>
        <p:nvSpPr>
          <p:cNvPr id="174" name="model.add(Dense(8, input_dim=4, init='uniform', activation='relu'))…"/>
          <p:cNvSpPr txBox="1"/>
          <p:nvPr/>
        </p:nvSpPr>
        <p:spPr>
          <a:xfrm>
            <a:off x="1903475" y="2532879"/>
            <a:ext cx="9960943" cy="140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b="0" sz="19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model.add(Dense(8, input_dim=4, init='uniform', activation='relu'))</a:t>
            </a:r>
          </a:p>
          <a:p>
            <a:pPr algn="l" defTabSz="457200">
              <a:lnSpc>
                <a:spcPts val="3800"/>
              </a:lnSpc>
              <a:defRPr b="0" sz="19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model.add(Dense(6, init='uniform', activation='relu'))</a:t>
            </a:r>
          </a:p>
          <a:p>
            <a:pPr algn="l" defTabSz="457200">
              <a:lnSpc>
                <a:spcPts val="3800"/>
              </a:lnSpc>
              <a:defRPr b="0" sz="19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model.add(Dense(1, init='uniform', activation='sigmoid'))</a:t>
            </a:r>
          </a:p>
        </p:txBody>
      </p:sp>
      <p:pic>
        <p:nvPicPr>
          <p:cNvPr id="175" name="2017-1-27_MLP_Layer_Talk_lego_7.png" descr="2017-1-27_MLP_Layer_Talk_lego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288" y="3973380"/>
            <a:ext cx="6490224" cy="3534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입출력을 모두 연결해주는 Dense 레이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입출력을 모두 연결해주는 Dense 레이어 </a:t>
            </a:r>
          </a:p>
        </p:txBody>
      </p:sp>
      <p:sp>
        <p:nvSpPr>
          <p:cNvPr id="178" name="코드 시연"/>
          <p:cNvSpPr txBox="1"/>
          <p:nvPr/>
        </p:nvSpPr>
        <p:spPr>
          <a:xfrm>
            <a:off x="5210962" y="4401769"/>
            <a:ext cx="2582876" cy="950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코드 시연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181" name="문제 정의하기…"/>
          <p:cNvSpPr txBox="1"/>
          <p:nvPr/>
        </p:nvSpPr>
        <p:spPr>
          <a:xfrm>
            <a:off x="4188764" y="3016336"/>
            <a:ext cx="6073805" cy="447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6700"/>
              </a:lnSpc>
              <a:buClr>
                <a:srgbClr val="737373"/>
              </a:buClr>
              <a:buSzPct val="100000"/>
              <a:buFont typeface="Helvetica Neue Light"/>
              <a:buAutoNum type="arabicPeriod" startAt="1"/>
              <a:defRPr b="0" sz="3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문제 정의하기</a:t>
            </a:r>
          </a:p>
          <a:p>
            <a:pPr marL="457200" indent="-317500" algn="l" defTabSz="457200">
              <a:lnSpc>
                <a:spcPts val="6700"/>
              </a:lnSpc>
              <a:buClr>
                <a:srgbClr val="737373"/>
              </a:buClr>
              <a:buSzPct val="100000"/>
              <a:buFont typeface="Helvetica Neue Light"/>
              <a:buAutoNum type="arabicPeriod" startAt="1"/>
              <a:defRPr b="0" sz="3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데이터 준비하기</a:t>
            </a:r>
          </a:p>
          <a:p>
            <a:pPr marL="457200" indent="-317500" algn="l" defTabSz="457200">
              <a:lnSpc>
                <a:spcPts val="6700"/>
              </a:lnSpc>
              <a:buClr>
                <a:srgbClr val="737373"/>
              </a:buClr>
              <a:buSzPct val="100000"/>
              <a:buFont typeface="Helvetica Neue Light"/>
              <a:buAutoNum type="arabicPeriod" startAt="1"/>
              <a:defRPr b="0" sz="3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데이터셋 생성하기</a:t>
            </a:r>
          </a:p>
          <a:p>
            <a:pPr marL="457200" indent="-317500" algn="l" defTabSz="457200">
              <a:lnSpc>
                <a:spcPts val="6700"/>
              </a:lnSpc>
              <a:buClr>
                <a:srgbClr val="737373"/>
              </a:buClr>
              <a:buSzPct val="100000"/>
              <a:buFont typeface="Helvetica Neue Light"/>
              <a:buAutoNum type="arabicPeriod" startAt="1"/>
              <a:defRPr b="0" sz="3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모델 구성하기</a:t>
            </a:r>
          </a:p>
          <a:p>
            <a:pPr marL="457200" indent="-317500" algn="l" defTabSz="457200">
              <a:lnSpc>
                <a:spcPts val="6700"/>
              </a:lnSpc>
              <a:buClr>
                <a:srgbClr val="737373"/>
              </a:buClr>
              <a:buSzPct val="100000"/>
              <a:buFont typeface="Helvetica Neue Light"/>
              <a:buAutoNum type="arabicPeriod" startAt="1"/>
              <a:defRPr b="0" sz="3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모델 학습과정 설정하기</a:t>
            </a:r>
          </a:p>
          <a:p>
            <a:pPr marL="457200" indent="-317500" algn="l" defTabSz="457200">
              <a:lnSpc>
                <a:spcPts val="6700"/>
              </a:lnSpc>
              <a:buClr>
                <a:srgbClr val="737373"/>
              </a:buClr>
              <a:buSzPct val="100000"/>
              <a:buFont typeface="Helvetica Neue Light"/>
              <a:buAutoNum type="arabicPeriod" startAt="1"/>
              <a:defRPr b="0" sz="3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모델 학습시키기</a:t>
            </a:r>
          </a:p>
          <a:p>
            <a:pPr marL="457200" indent="-317500" algn="l" defTabSz="457200">
              <a:lnSpc>
                <a:spcPts val="6700"/>
              </a:lnSpc>
              <a:buClr>
                <a:srgbClr val="737373"/>
              </a:buClr>
              <a:buSzPct val="100000"/>
              <a:buFont typeface="Helvetica Neue Light"/>
              <a:buAutoNum type="arabicPeriod" startAt="1"/>
              <a:defRPr b="0" sz="3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모델 평가하기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184" name="1. 문제 정의하기"/>
          <p:cNvSpPr txBox="1"/>
          <p:nvPr/>
        </p:nvSpPr>
        <p:spPr>
          <a:xfrm>
            <a:off x="1107524" y="2218657"/>
            <a:ext cx="211988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문제 정의하기</a:t>
            </a:r>
          </a:p>
        </p:txBody>
      </p:sp>
      <p:sp>
        <p:nvSpPr>
          <p:cNvPr id="185" name="8개의 변수와 발병 유무가 기록된 ‘파마족 인디언 당뇨병 발병 데이터셋’…"/>
          <p:cNvSpPr txBox="1"/>
          <p:nvPr/>
        </p:nvSpPr>
        <p:spPr>
          <a:xfrm>
            <a:off x="1228197" y="3393425"/>
            <a:ext cx="10548406" cy="98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8개의 변수와 발병 유무가 기록된 ‘파마족 인디언 당뇨병 발병 데이터셋’</a:t>
            </a:r>
          </a:p>
          <a:p>
            <a:pPr>
              <a:defRPr sz="2700"/>
            </a:pPr>
            <a:r>
              <a:t>이 데이터셋의 8개를 독립 변수로 보고 발병유무 예측을 이진 분류 문제로 정의</a:t>
            </a:r>
          </a:p>
        </p:txBody>
      </p:sp>
      <p:sp>
        <p:nvSpPr>
          <p:cNvPr id="186" name="위의 데이터를 선정한 이유…"/>
          <p:cNvSpPr txBox="1"/>
          <p:nvPr/>
        </p:nvSpPr>
        <p:spPr>
          <a:xfrm>
            <a:off x="1489811" y="6293161"/>
            <a:ext cx="9940444" cy="127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위의 데이터를 선정한 이유</a:t>
            </a:r>
          </a:p>
          <a:p>
            <a:pPr marL="457200" indent="-317500" algn="l" defTabSz="457200">
              <a:lnSpc>
                <a:spcPts val="50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인스턴스 수와 속성 수가 예제로 사용하기에 적당합니다.</a:t>
            </a:r>
          </a:p>
          <a:p>
            <a:pPr marL="457200" indent="-317500" algn="l" defTabSz="457200">
              <a:lnSpc>
                <a:spcPts val="50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모든 특징이 정수 혹은 실수로 되어 있어서 별도의 전처리 과정이 필요없습니다.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189" name="2. 데이터 준비하기"/>
          <p:cNvSpPr txBox="1"/>
          <p:nvPr/>
        </p:nvSpPr>
        <p:spPr>
          <a:xfrm>
            <a:off x="975698" y="2218657"/>
            <a:ext cx="238353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데이터 준비하기</a:t>
            </a:r>
          </a:p>
        </p:txBody>
      </p:sp>
      <p:sp>
        <p:nvSpPr>
          <p:cNvPr id="190" name="인스턴스 수 : 768개 =&gt; 컬럼 개수…"/>
          <p:cNvSpPr txBox="1"/>
          <p:nvPr/>
        </p:nvSpPr>
        <p:spPr>
          <a:xfrm>
            <a:off x="2145829" y="3252063"/>
            <a:ext cx="5458156" cy="14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55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2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인스턴스 수 : 768개 =&gt; 컬럼 개수</a:t>
            </a:r>
          </a:p>
          <a:p>
            <a:pPr marL="457200" indent="-317500" algn="l" defTabSz="457200">
              <a:lnSpc>
                <a:spcPts val="55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2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속성 수 : 8가지 =&gt; </a:t>
            </a:r>
          </a:p>
          <a:p>
            <a:pPr marL="457200" indent="-317500" algn="l" defTabSz="457200">
              <a:lnSpc>
                <a:spcPts val="55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28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클래스 수 : 2가지 =&gt; 발병, O X</a:t>
            </a:r>
          </a:p>
        </p:txBody>
      </p:sp>
      <p:sp>
        <p:nvSpPr>
          <p:cNvPr id="191" name="# 1. Number of times pregnant…"/>
          <p:cNvSpPr txBox="1"/>
          <p:nvPr/>
        </p:nvSpPr>
        <p:spPr>
          <a:xfrm>
            <a:off x="209659" y="5086480"/>
            <a:ext cx="9506967" cy="295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# 1. Number of times pregnant</a:t>
            </a:r>
          </a:p>
          <a:p>
            <a:pPr algn="l">
              <a:defRPr sz="2000"/>
            </a:pPr>
            <a:r>
              <a:t># 2. Plasma glucose concentration a 2 hours in an oral glucose tolerance test</a:t>
            </a:r>
          </a:p>
          <a:p>
            <a:pPr algn="l">
              <a:defRPr sz="2000"/>
            </a:pPr>
            <a:r>
              <a:t># 3. Diastolic blood pressure (mm Hg)</a:t>
            </a:r>
          </a:p>
          <a:p>
            <a:pPr algn="l">
              <a:defRPr sz="2000"/>
            </a:pPr>
            <a:r>
              <a:t># 4. Triceps skin fold thickness (mm)</a:t>
            </a:r>
          </a:p>
          <a:p>
            <a:pPr algn="l">
              <a:defRPr sz="2000"/>
            </a:pPr>
            <a:r>
              <a:t># 5. 2-Hour serum insulin (mu U/ml)</a:t>
            </a:r>
          </a:p>
          <a:p>
            <a:pPr algn="l">
              <a:defRPr sz="2000"/>
            </a:pPr>
            <a:r>
              <a:t># 6. Body mass index (weight in kg/(height in m)^2)</a:t>
            </a:r>
          </a:p>
          <a:p>
            <a:pPr algn="l">
              <a:defRPr sz="2000"/>
            </a:pPr>
            <a:r>
              <a:t># 7. Diabetes pedigree function</a:t>
            </a:r>
          </a:p>
          <a:p>
            <a:pPr algn="l">
              <a:defRPr sz="2000"/>
            </a:pPr>
            <a:r>
              <a:t># 8. Age (years)</a:t>
            </a:r>
          </a:p>
          <a:p>
            <a:pPr algn="l">
              <a:defRPr sz="2000"/>
            </a:pPr>
            <a:r>
              <a:t># 9. Class variable (0 or 1)</a:t>
            </a:r>
          </a:p>
        </p:txBody>
      </p:sp>
      <p:sp>
        <p:nvSpPr>
          <p:cNvPr id="192" name="# 1. 임신 횟수…"/>
          <p:cNvSpPr txBox="1"/>
          <p:nvPr/>
        </p:nvSpPr>
        <p:spPr>
          <a:xfrm>
            <a:off x="7051058" y="5954173"/>
            <a:ext cx="5496257" cy="301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t># 1. 임신 횟수</a:t>
            </a:r>
          </a:p>
          <a:p>
            <a:pPr algn="l">
              <a:defRPr sz="1900"/>
            </a:pPr>
            <a:r>
              <a:t># 2. 경구 포도당 내성 검사에서 혈장 포도당 농도 2 시간</a:t>
            </a:r>
          </a:p>
          <a:p>
            <a:pPr algn="l">
              <a:defRPr sz="1900"/>
            </a:pPr>
            <a:r>
              <a:t># 3. 확장기 혈압 (mm Hg)</a:t>
            </a:r>
          </a:p>
          <a:p>
            <a:pPr algn="l">
              <a:defRPr sz="1900"/>
            </a:pPr>
            <a:r>
              <a:t># 4. 삼두근 피부 배 두께 (mm)</a:t>
            </a:r>
          </a:p>
          <a:p>
            <a:pPr algn="l">
              <a:defRPr sz="1900"/>
            </a:pPr>
            <a:r>
              <a:t># 5. 2 시간 혈청 인슐린 (mu U / ml)</a:t>
            </a:r>
          </a:p>
          <a:p>
            <a:pPr algn="l">
              <a:defRPr sz="1900"/>
            </a:pPr>
            <a:r>
              <a:t># 6. 체질량 지수 (체중 kg / (높이) ^ 2)</a:t>
            </a:r>
          </a:p>
          <a:p>
            <a:pPr algn="l">
              <a:defRPr sz="1900"/>
            </a:pPr>
            <a:r>
              <a:t># 7. 당뇨병 혈통 기능</a:t>
            </a:r>
          </a:p>
          <a:p>
            <a:pPr algn="l">
              <a:defRPr sz="1900"/>
            </a:pPr>
            <a:r>
              <a:t># 8. 나이 (세)</a:t>
            </a:r>
          </a:p>
          <a:p>
            <a:pPr algn="l">
              <a:defRPr sz="1900"/>
            </a:pPr>
            <a:r>
              <a:t># 9. 클래스 변수 (0 또는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195" name="2. 데이터 준비하기"/>
          <p:cNvSpPr txBox="1"/>
          <p:nvPr/>
        </p:nvSpPr>
        <p:spPr>
          <a:xfrm>
            <a:off x="975698" y="2218657"/>
            <a:ext cx="238353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데이터 준비하기</a:t>
            </a:r>
          </a:p>
        </p:txBody>
      </p:sp>
      <p:sp>
        <p:nvSpPr>
          <p:cNvPr id="196" name="좀 더 살펴보면,…"/>
          <p:cNvSpPr txBox="1"/>
          <p:nvPr/>
        </p:nvSpPr>
        <p:spPr>
          <a:xfrm>
            <a:off x="1771935" y="3141061"/>
            <a:ext cx="9198024" cy="3141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좀 더 살펴보면, </a:t>
            </a:r>
          </a:p>
          <a:p>
            <a:pPr algn="l">
              <a:defRPr sz="2000"/>
            </a:pPr>
            <a:r>
              <a:t>양성인 경우가 268개(34.9%), </a:t>
            </a:r>
          </a:p>
          <a:p>
            <a:pPr algn="l">
              <a:defRPr sz="2000"/>
            </a:pPr>
            <a:r>
              <a:t>음성인 경우가 500개(65.1%)입니다. </a:t>
            </a:r>
          </a:p>
          <a:p>
            <a:pPr algn="l">
              <a:defRPr sz="2000"/>
            </a:pPr>
            <a:r>
              <a:t>즉 모델이 모두 음성이라고 판별을 한다하더라도 65.1%의 기본 정확도(baseline accuracy)를 달성할 수 있습니다. </a:t>
            </a:r>
          </a:p>
          <a:p>
            <a:pPr algn="l">
              <a:defRPr sz="2000"/>
            </a:pPr>
            <a:r>
              <a:t>즉 우리의 모델이 65.1%보다 낮으면 </a:t>
            </a:r>
          </a:p>
          <a:p>
            <a:pPr algn="l">
              <a:defRPr sz="2000"/>
            </a:pPr>
            <a:r>
              <a:t>모두 음성이라고 판별하는 것보다 낮은 정확도를 가진다고 생각하시면 됩니다. </a:t>
            </a:r>
          </a:p>
          <a:p>
            <a:pPr algn="l">
              <a:defRPr sz="2000"/>
            </a:pPr>
            <a:r>
              <a:t>지금까지 개발된 알고리즘의 최대 정확도는 10-fold 교차검증(cross validataion) 했을 때 77.7%이라고 웹사이트에는 표기되어 있습니다.</a:t>
            </a:r>
          </a:p>
        </p:txBody>
      </p:sp>
      <p:sp>
        <p:nvSpPr>
          <p:cNvPr id="197" name="본 예제에서 우리는 적어도 65.1%보다 높은 정확도를 가진 모델을 만들어야 한다."/>
          <p:cNvSpPr txBox="1"/>
          <p:nvPr/>
        </p:nvSpPr>
        <p:spPr>
          <a:xfrm>
            <a:off x="1575460" y="7438577"/>
            <a:ext cx="98538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본 예제에서 우리는 적어도 65.1%보다 높은 정확도를 가진 모델을 만들어야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다층 퍼셉트론 레이어 이야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다층 퍼셉트론 레이어 이야기</a:t>
            </a:r>
          </a:p>
        </p:txBody>
      </p:sp>
      <p:sp>
        <p:nvSpPr>
          <p:cNvPr id="123" name="axon (축삭돌기) : 팔처럼 몸체에서 뻗어나와 다른 뉴런의 수상돌기와 연결됩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718" indent="-416718" defTabSz="457200">
              <a:lnSpc>
                <a:spcPts val="7200"/>
              </a:lnSpc>
              <a:spcBef>
                <a:spcPts val="1800"/>
              </a:spcBef>
              <a:defRPr sz="3000">
                <a:solidFill>
                  <a:srgbClr val="40404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16718" indent="-416718" defTabSz="457200">
              <a:lnSpc>
                <a:spcPts val="7200"/>
              </a:lnSpc>
              <a:spcBef>
                <a:spcPts val="1800"/>
              </a:spcBef>
              <a:defRPr sz="3000">
                <a:solidFill>
                  <a:srgbClr val="40404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16718" indent="-416718" defTabSz="457200">
              <a:lnSpc>
                <a:spcPts val="7200"/>
              </a:lnSpc>
              <a:spcBef>
                <a:spcPts val="1800"/>
              </a:spcBef>
              <a:defRPr sz="3000">
                <a:solidFill>
                  <a:srgbClr val="40404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16718" indent="-416718" defTabSz="457200">
              <a:lnSpc>
                <a:spcPts val="7200"/>
              </a:lnSpc>
              <a:spcBef>
                <a:spcPts val="1800"/>
              </a:spcBef>
              <a:defRPr sz="3000">
                <a:solidFill>
                  <a:srgbClr val="40404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1800">
                <a:solidFill>
                  <a:srgbClr val="737373"/>
                </a:solidFill>
              </a:defRPr>
            </a:pPr>
            <a:r>
              <a:t>axon (축삭돌기) : 팔처럼 몸체에서 뻗어나와 다른 뉴런의 수상돌기와 연결됩니다.</a:t>
            </a: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1800">
                <a:solidFill>
                  <a:srgbClr val="737373"/>
                </a:solidFill>
              </a:defRPr>
            </a:pPr>
            <a:r>
              <a:t>dendrite (수상돌기) : 다른 뉴런의 축삭 돌기와 연결되며, 몸체에 나뭇가지 형태로 붙어 있습니다.</a:t>
            </a: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1800">
                <a:solidFill>
                  <a:srgbClr val="737373"/>
                </a:solidFill>
              </a:defRPr>
            </a:pPr>
            <a:r>
              <a:t>synapse (시냅스) : 축사돌기와 수상돌기가 연결된 지점입니다. 여기서 한 뉴런이 다른 뉴런으로 신호가 전달됩니다.</a:t>
            </a:r>
          </a:p>
        </p:txBody>
      </p:sp>
      <p:pic>
        <p:nvPicPr>
          <p:cNvPr id="124" name="2017-1-27_MLP_Layer_Talk_neuron.png" descr="2017-1-27_MLP_Layer_Talk_neur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199" y="2782813"/>
            <a:ext cx="103124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200" name="3. 데이터 생성하기"/>
          <p:cNvSpPr txBox="1"/>
          <p:nvPr/>
        </p:nvSpPr>
        <p:spPr>
          <a:xfrm>
            <a:off x="975698" y="2218657"/>
            <a:ext cx="238353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데이터 생성하기</a:t>
            </a:r>
          </a:p>
        </p:txBody>
      </p:sp>
      <p:sp>
        <p:nvSpPr>
          <p:cNvPr id="201" name="x_train = dataset[:700,0:8]…"/>
          <p:cNvSpPr txBox="1"/>
          <p:nvPr/>
        </p:nvSpPr>
        <p:spPr>
          <a:xfrm>
            <a:off x="2924236" y="3061925"/>
            <a:ext cx="7156327" cy="2860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500"/>
              </a:lnSpc>
              <a:defRPr b="0" sz="33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x_train = dataset[:</a:t>
            </a:r>
            <a:r>
              <a:rPr>
                <a:solidFill>
                  <a:srgbClr val="009999"/>
                </a:solidFill>
              </a:rPr>
              <a:t>700</a:t>
            </a:r>
            <a:r>
              <a:t>,</a:t>
            </a:r>
            <a:r>
              <a:rPr>
                <a:solidFill>
                  <a:srgbClr val="009999"/>
                </a:solidFill>
              </a:rPr>
              <a:t>0</a:t>
            </a:r>
            <a:r>
              <a:t>:</a:t>
            </a:r>
            <a:r>
              <a:rPr>
                <a:solidFill>
                  <a:srgbClr val="009999"/>
                </a:solidFill>
              </a:rPr>
              <a:t>8</a:t>
            </a:r>
            <a:r>
              <a:t>]</a:t>
            </a:r>
          </a:p>
          <a:p>
            <a:pPr algn="l" defTabSz="457200">
              <a:lnSpc>
                <a:spcPts val="5500"/>
              </a:lnSpc>
              <a:defRPr b="0" sz="33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y_train = dataset[:</a:t>
            </a:r>
            <a:r>
              <a:rPr>
                <a:solidFill>
                  <a:srgbClr val="009999"/>
                </a:solidFill>
              </a:rPr>
              <a:t>700</a:t>
            </a:r>
            <a:r>
              <a:t>,</a:t>
            </a:r>
            <a:r>
              <a:rPr>
                <a:solidFill>
                  <a:srgbClr val="009999"/>
                </a:solidFill>
              </a:rPr>
              <a:t>8</a:t>
            </a:r>
            <a:r>
              <a:t>]</a:t>
            </a:r>
          </a:p>
          <a:p>
            <a:pPr algn="l" defTabSz="457200">
              <a:lnSpc>
                <a:spcPts val="5500"/>
              </a:lnSpc>
              <a:defRPr b="0" sz="33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x_test = dataset[</a:t>
            </a:r>
            <a:r>
              <a:rPr>
                <a:solidFill>
                  <a:srgbClr val="009999"/>
                </a:solidFill>
              </a:rPr>
              <a:t>700</a:t>
            </a:r>
            <a:r>
              <a:t>:,</a:t>
            </a:r>
            <a:r>
              <a:rPr>
                <a:solidFill>
                  <a:srgbClr val="009999"/>
                </a:solidFill>
              </a:rPr>
              <a:t>0</a:t>
            </a:r>
            <a:r>
              <a:t>:</a:t>
            </a:r>
            <a:r>
              <a:rPr>
                <a:solidFill>
                  <a:srgbClr val="009999"/>
                </a:solidFill>
              </a:rPr>
              <a:t>8</a:t>
            </a:r>
            <a:r>
              <a:t>]</a:t>
            </a:r>
          </a:p>
          <a:p>
            <a:pPr algn="l" defTabSz="457200">
              <a:lnSpc>
                <a:spcPts val="5500"/>
              </a:lnSpc>
              <a:defRPr b="0" sz="33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y_test = dataset[</a:t>
            </a:r>
            <a:r>
              <a:rPr>
                <a:solidFill>
                  <a:srgbClr val="009999"/>
                </a:solidFill>
              </a:rPr>
              <a:t>700</a:t>
            </a:r>
            <a:r>
              <a:t>:,</a:t>
            </a:r>
            <a:r>
              <a:rPr>
                <a:solidFill>
                  <a:srgbClr val="009999"/>
                </a:solidFill>
              </a:rPr>
              <a:t>8</a:t>
            </a:r>
            <a:r>
              <a:t>]</a:t>
            </a:r>
          </a:p>
        </p:txBody>
      </p:sp>
      <p:sp>
        <p:nvSpPr>
          <p:cNvPr id="202" name="6,148,72,35,0,33.6,0.627,50,1"/>
          <p:cNvSpPr txBox="1"/>
          <p:nvPr/>
        </p:nvSpPr>
        <p:spPr>
          <a:xfrm>
            <a:off x="4411624" y="5731469"/>
            <a:ext cx="41815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6,148,72,35,0,33.6,0.627,50,1</a:t>
            </a:r>
          </a:p>
        </p:txBody>
      </p:sp>
      <p:sp>
        <p:nvSpPr>
          <p:cNvPr id="203" name="# 1. Number of times pregnant…"/>
          <p:cNvSpPr txBox="1"/>
          <p:nvPr/>
        </p:nvSpPr>
        <p:spPr>
          <a:xfrm>
            <a:off x="449655" y="6571457"/>
            <a:ext cx="9506967" cy="295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# 1. Number of times pregnant</a:t>
            </a:r>
          </a:p>
          <a:p>
            <a:pPr algn="l">
              <a:defRPr sz="2000"/>
            </a:pPr>
            <a:r>
              <a:t># 2. Plasma glucose concentration a 2 hours in an oral glucose tolerance test</a:t>
            </a:r>
          </a:p>
          <a:p>
            <a:pPr algn="l">
              <a:defRPr sz="2000"/>
            </a:pPr>
            <a:r>
              <a:t># 3. Diastolic blood pressure (mm Hg)</a:t>
            </a:r>
          </a:p>
          <a:p>
            <a:pPr algn="l">
              <a:defRPr sz="2000"/>
            </a:pPr>
            <a:r>
              <a:t># 4. Triceps skin fold thickness (mm)</a:t>
            </a:r>
          </a:p>
          <a:p>
            <a:pPr algn="l">
              <a:defRPr sz="2000"/>
            </a:pPr>
            <a:r>
              <a:t># 5. 2-Hour serum insulin (mu U/ml)</a:t>
            </a:r>
          </a:p>
          <a:p>
            <a:pPr algn="l">
              <a:defRPr sz="2000"/>
            </a:pPr>
            <a:r>
              <a:t># 6. Body mass index (weight in kg/(height in m)^2)</a:t>
            </a:r>
          </a:p>
          <a:p>
            <a:pPr algn="l">
              <a:defRPr sz="2000"/>
            </a:pPr>
            <a:r>
              <a:t># 7. Diabetes pedigree function</a:t>
            </a:r>
          </a:p>
          <a:p>
            <a:pPr algn="l">
              <a:defRPr sz="2000"/>
            </a:pPr>
            <a:r>
              <a:t># 8. Age (years)</a:t>
            </a:r>
          </a:p>
          <a:p>
            <a:pPr algn="l">
              <a:defRPr sz="2000"/>
            </a:pPr>
            <a:r>
              <a:t># 9. Class variable (0 or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206" name="4. 데이터 구성하기"/>
          <p:cNvSpPr txBox="1"/>
          <p:nvPr/>
        </p:nvSpPr>
        <p:spPr>
          <a:xfrm>
            <a:off x="975698" y="2218657"/>
            <a:ext cx="238353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데이터 구성하기</a:t>
            </a:r>
          </a:p>
        </p:txBody>
      </p:sp>
      <p:pic>
        <p:nvPicPr>
          <p:cNvPr id="207" name="2017-2-4_MLP_Getting_Started_lego.png" descr="2017-2-4_MLP_Getting_Started_le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6949" y="3225742"/>
            <a:ext cx="6350902" cy="3633079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model = Sequential()…"/>
          <p:cNvSpPr txBox="1"/>
          <p:nvPr/>
        </p:nvSpPr>
        <p:spPr>
          <a:xfrm>
            <a:off x="2405992" y="7088716"/>
            <a:ext cx="8192816" cy="1794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b="0" sz="20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 = Sequential()</a:t>
            </a:r>
          </a:p>
          <a:p>
            <a:pPr algn="l" defTabSz="457200">
              <a:lnSpc>
                <a:spcPts val="4000"/>
              </a:lnSpc>
              <a:defRPr b="0" sz="20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model.add(Dense(</a:t>
            </a:r>
            <a:r>
              <a:rPr>
                <a:solidFill>
                  <a:srgbClr val="009999"/>
                </a:solidFill>
              </a:rPr>
              <a:t>12</a:t>
            </a:r>
            <a:r>
              <a:t>, input_dim=</a:t>
            </a:r>
            <a:r>
              <a:rPr>
                <a:solidFill>
                  <a:srgbClr val="009999"/>
                </a:solidFill>
              </a:rPr>
              <a:t>8</a:t>
            </a:r>
            <a:r>
              <a:t>, activation=</a:t>
            </a:r>
            <a:r>
              <a:rPr>
                <a:solidFill>
                  <a:srgbClr val="DD1144"/>
                </a:solidFill>
              </a:rPr>
              <a:t>'relu'</a:t>
            </a:r>
            <a:r>
              <a:t>))</a:t>
            </a:r>
          </a:p>
          <a:p>
            <a:pPr algn="l" defTabSz="457200">
              <a:lnSpc>
                <a:spcPts val="4000"/>
              </a:lnSpc>
              <a:defRPr b="0" sz="20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model.add(Dense(</a:t>
            </a:r>
            <a:r>
              <a:rPr>
                <a:solidFill>
                  <a:srgbClr val="009999"/>
                </a:solidFill>
              </a:rPr>
              <a:t>8</a:t>
            </a:r>
            <a:r>
              <a:t>, activation=</a:t>
            </a:r>
            <a:r>
              <a:rPr>
                <a:solidFill>
                  <a:srgbClr val="DD1144"/>
                </a:solidFill>
              </a:rPr>
              <a:t>'relu'</a:t>
            </a:r>
            <a:r>
              <a:t>))</a:t>
            </a:r>
          </a:p>
          <a:p>
            <a:pPr algn="l" defTabSz="457200">
              <a:lnSpc>
                <a:spcPts val="4000"/>
              </a:lnSpc>
              <a:defRPr b="0" sz="20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model.add(Dense(</a:t>
            </a:r>
            <a:r>
              <a:rPr>
                <a:solidFill>
                  <a:srgbClr val="009999"/>
                </a:solidFill>
              </a:rPr>
              <a:t>1</a:t>
            </a:r>
            <a:r>
              <a:t>, activation=</a:t>
            </a:r>
            <a:r>
              <a:rPr>
                <a:solidFill>
                  <a:srgbClr val="DD1144"/>
                </a:solidFill>
              </a:rPr>
              <a:t>'sigmoid'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211" name="5. 모델 학습과정 설정하기"/>
          <p:cNvSpPr txBox="1"/>
          <p:nvPr/>
        </p:nvSpPr>
        <p:spPr>
          <a:xfrm>
            <a:off x="537853" y="2218657"/>
            <a:ext cx="325922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 모델 학습과정 설정하기</a:t>
            </a:r>
          </a:p>
        </p:txBody>
      </p:sp>
      <p:sp>
        <p:nvSpPr>
          <p:cNvPr id="212" name="model.compile(loss='binary_crossentropy', optimizer='adam', metrics=['accuracy'])"/>
          <p:cNvSpPr txBox="1"/>
          <p:nvPr/>
        </p:nvSpPr>
        <p:spPr>
          <a:xfrm>
            <a:off x="820774" y="3303062"/>
            <a:ext cx="11363252" cy="71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700"/>
              </a:lnSpc>
              <a:defRPr b="0" sz="1800">
                <a:solidFill>
                  <a:srgbClr val="DD114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37373"/>
                </a:solidFill>
              </a:rPr>
              <a:t>model.</a:t>
            </a:r>
            <a:r>
              <a:rPr>
                <a:solidFill>
                  <a:srgbClr val="0086B3"/>
                </a:solidFill>
              </a:rPr>
              <a:t>compile</a:t>
            </a:r>
            <a:r>
              <a:rPr>
                <a:solidFill>
                  <a:srgbClr val="737373"/>
                </a:solidFill>
              </a:rPr>
              <a:t>(loss=</a:t>
            </a:r>
            <a:r>
              <a:t>'binary_crossentropy'</a:t>
            </a:r>
            <a:r>
              <a:rPr>
                <a:solidFill>
                  <a:srgbClr val="737373"/>
                </a:solidFill>
              </a:rPr>
              <a:t>, optimizer=</a:t>
            </a:r>
            <a:r>
              <a:t>'adam'</a:t>
            </a:r>
            <a:r>
              <a:rPr>
                <a:solidFill>
                  <a:srgbClr val="737373"/>
                </a:solidFill>
              </a:rPr>
              <a:t>, metrics=[</a:t>
            </a:r>
            <a:r>
              <a:t>'accuracy'</a:t>
            </a:r>
            <a:r>
              <a:rPr>
                <a:solidFill>
                  <a:srgbClr val="737373"/>
                </a:solidFill>
              </a:rPr>
              <a:t>])</a:t>
            </a:r>
            <a:endParaRPr>
              <a:solidFill>
                <a:srgbClr val="737373"/>
              </a:solidFill>
            </a:endParaRPr>
          </a:p>
        </p:txBody>
      </p:sp>
      <p:sp>
        <p:nvSpPr>
          <p:cNvPr id="213" name="loss : 현재 가중치 세트를 평가하는 데 사용한 손실 함수 입니다. 이진 클래스 문제이므로 ‘binary_crossentropy’으로 지정합니다.…"/>
          <p:cNvSpPr txBox="1"/>
          <p:nvPr/>
        </p:nvSpPr>
        <p:spPr>
          <a:xfrm>
            <a:off x="126003" y="4014192"/>
            <a:ext cx="12752795" cy="540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42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loss : 현재 가중치 세트를 평가하는 데 사용한 손실 함수 입니다. 이진 클래스 문제이므로 ‘binary_crossentropy’으로 지정합니다.</a:t>
            </a:r>
            <a:br/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 defTabSz="457200">
              <a:lnSpc>
                <a:spcPts val="4200"/>
              </a:lnSpc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algn="l" defTabSz="457200">
              <a:lnSpc>
                <a:spcPts val="42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optimizer : 최적의 가중치를 검색하는 데 사용되는 최적화 알고리즘으로 효율적인 경사 하강법 알고리즘 중 하나인 ‘adam’을 사용합니다.</a:t>
            </a:r>
            <a:br/>
            <a:r>
              <a:t>http://dalpo0814.tistory.com/29</a:t>
            </a:r>
          </a:p>
          <a:p>
            <a:pPr marL="457200" indent="-317500" algn="l" defTabSz="457200">
              <a:lnSpc>
                <a:spcPts val="42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17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metrics : 평가 척도를 나타내며 분류 문제에서는 일반적으로 ‘accuracy’으로 지정합니다. 다중 클래스 분류 문제에서는 matrics를 확장하여 사용</a:t>
            </a:r>
            <a:br/>
            <a:r>
              <a:t>https://tykimos.github.io/2017/09/24/Custom_Metric/</a:t>
            </a:r>
          </a:p>
        </p:txBody>
      </p:sp>
      <p:graphicFrame>
        <p:nvGraphicFramePr>
          <p:cNvPr id="214" name="표"/>
          <p:cNvGraphicFramePr/>
          <p:nvPr/>
        </p:nvGraphicFramePr>
        <p:xfrm>
          <a:off x="2182202" y="4910637"/>
          <a:ext cx="3810001" cy="26095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28470"/>
                <a:gridCol w="2507674"/>
                <a:gridCol w="4041715"/>
              </a:tblGrid>
              <a:tr h="434922">
                <a:tc rowSpan="4">
                  <a:txBody>
                    <a:bodyPr/>
                    <a:lstStyle/>
                    <a:p>
                      <a:pPr defTabSz="457200">
                        <a:lnSpc>
                          <a:spcPts val="3800"/>
                        </a:lnSpc>
                        <a:defRPr sz="1800"/>
                      </a:pPr>
                      <a:r>
                        <a:rPr sz="128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평균 제곱 계열</a:t>
                      </a:r>
                    </a:p>
                  </a:txBody>
                  <a:tcPr marL="60960" marR="60960" marT="60960" marB="60960" anchor="t" anchorCtr="0" horzOverflow="overflow">
                    <a:lnL w="25400">
                      <a:solidFill>
                        <a:srgbClr val="E3E3E3"/>
                      </a:solidFill>
                      <a:miter lim="400000"/>
                    </a:lnL>
                    <a:lnR w="38100">
                      <a:solidFill>
                        <a:srgbClr val="B3B3B3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 sz="1800"/>
                      </a:pPr>
                      <a:r>
                        <a:rPr sz="160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mean_squared_error</a:t>
                      </a:r>
                    </a:p>
                  </a:txBody>
                  <a:tcPr marL="60960" marR="60960" marT="60960" marB="60960" anchor="t" anchorCtr="0" horzOverflow="overflow">
                    <a:lnL w="38100">
                      <a:solidFill>
                        <a:srgbClr val="B3B3B3"/>
                      </a:solidFill>
                      <a:miter lim="400000"/>
                    </a:lnL>
                    <a:lnR w="12700">
                      <a:solidFill>
                        <a:srgbClr val="B3B3B3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평균 제곱 오차</a:t>
                      </a:r>
                    </a:p>
                    <a:p>
                      <a:pPr algn="just" defTabSz="457200">
                        <a:lnSpc>
                          <a:spcPts val="4800"/>
                        </a:lnSpc>
                        <a:defRPr>
                          <a:solidFill>
                            <a:srgbClr val="81818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계산: mean(square( yt - yo))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</a:tr>
              <a:tr h="434922">
                <a:tc vMerge="1">
                  <a:tcPr/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 sz="1800"/>
                      </a:pPr>
                      <a:r>
                        <a:rPr sz="160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mean_absolute_error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12700">
                      <a:solidFill>
                        <a:srgbClr val="B3B3B3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평균 절대 오차(실제 값과 예측 값 차이의 절댓값 평균)</a:t>
                      </a:r>
                    </a:p>
                    <a:p>
                      <a:pPr algn="just" defTabSz="457200">
                        <a:lnSpc>
                          <a:spcPts val="4800"/>
                        </a:lnSpc>
                        <a:defRPr>
                          <a:solidFill>
                            <a:srgbClr val="81818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계산: mean(abs(yt - yo))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</a:tr>
              <a:tr h="434922">
                <a:tc vMerge="1">
                  <a:tcPr/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 sz="1800"/>
                      </a:pPr>
                      <a:r>
                        <a:rPr sz="160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mean_absolute_percentage_error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12700">
                      <a:solidFill>
                        <a:srgbClr val="B3B3B3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평균 절대 백분율 오차(절댓값 오차를 절댓값으로 나눈 후 평균)</a:t>
                      </a:r>
                    </a:p>
                    <a:p>
                      <a:pPr algn="just" defTabSz="457200">
                        <a:lnSpc>
                          <a:spcPts val="4800"/>
                        </a:lnSpc>
                        <a:defRPr>
                          <a:solidFill>
                            <a:srgbClr val="81818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계산: mean(abs(yt - yo)/abs(yt) (단, 분모 ≠ 0)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</a:tr>
              <a:tr h="434922">
                <a:tc vMerge="1">
                  <a:tcPr/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 sz="1800"/>
                      </a:pPr>
                      <a:r>
                        <a:rPr sz="160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mean_squared_logarithmic_error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12700">
                      <a:solidFill>
                        <a:srgbClr val="B3B3B3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평균 제곱 로그 오차(실제 값과 예측 값에 로그를 적용한 값의 차이를 제곱한 값의 평균)</a:t>
                      </a:r>
                    </a:p>
                    <a:p>
                      <a:pPr algn="just" defTabSz="457200">
                        <a:lnSpc>
                          <a:spcPts val="4800"/>
                        </a:lnSpc>
                        <a:defRPr>
                          <a:solidFill>
                            <a:srgbClr val="81818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계산: mean(square((log(yo) + 1) - (log(yt) + 1)))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</a:tr>
              <a:tr h="434922"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3800"/>
                        </a:lnSpc>
                        <a:defRPr sz="1800"/>
                      </a:pPr>
                      <a:r>
                        <a:rPr sz="128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교차 엔트로피 계열</a:t>
                      </a:r>
                    </a:p>
                  </a:txBody>
                  <a:tcPr marL="60960" marR="60960" marT="60960" marB="60960" anchor="t" anchorCtr="0" horzOverflow="overflow">
                    <a:lnL w="25400">
                      <a:solidFill>
                        <a:srgbClr val="E3E3E3"/>
                      </a:solidFill>
                      <a:miter lim="400000"/>
                    </a:lnL>
                    <a:lnR w="38100">
                      <a:solidFill>
                        <a:srgbClr val="B3B3B3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 sz="1800"/>
                      </a:pPr>
                      <a:r>
                        <a:rPr sz="160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categorical_crossentropy</a:t>
                      </a:r>
                    </a:p>
                  </a:txBody>
                  <a:tcPr marL="60960" marR="60960" marT="60960" marB="60960" anchor="t" anchorCtr="0" horzOverflow="overflow">
                    <a:lnL w="38100">
                      <a:solidFill>
                        <a:srgbClr val="B3B3B3"/>
                      </a:solidFill>
                      <a:miter lim="400000"/>
                    </a:lnL>
                    <a:lnR w="12700">
                      <a:solidFill>
                        <a:srgbClr val="B3B3B3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 sz="1800"/>
                      </a:pPr>
                      <a:r>
                        <a:rPr sz="160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범주형 교차 엔트로피(일반적인 분류)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</a:tr>
              <a:tr h="434922">
                <a:tc vMerge="1">
                  <a:tcPr/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 sz="1800"/>
                      </a:pPr>
                      <a:r>
                        <a:rPr sz="160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binary_crossentropy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12700">
                      <a:solidFill>
                        <a:srgbClr val="B3B3B3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ts val="4800"/>
                        </a:lnSpc>
                        <a:defRPr sz="1800"/>
                      </a:pPr>
                      <a:r>
                        <a:rPr sz="1600">
                          <a:solidFill>
                            <a:srgbClr val="42424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이항 교차 엔트로피(두 개의 클래스 중에서 예측할 때)</a:t>
                      </a:r>
                    </a:p>
                  </a:txBody>
                  <a:tcPr marL="60960" marR="60960" marT="60960" marB="60960" anchor="t" anchorCtr="0" horzOverflow="overflow">
                    <a:lnL w="12700">
                      <a:solidFill>
                        <a:srgbClr val="B3B3B3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B3B3B3"/>
                      </a:solidFill>
                      <a:miter lim="400000"/>
                    </a:lnT>
                    <a:lnB w="12700">
                      <a:solidFill>
                        <a:srgbClr val="B3B3B3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217" name="6. 모델 학습시키기"/>
          <p:cNvSpPr txBox="1"/>
          <p:nvPr/>
        </p:nvSpPr>
        <p:spPr>
          <a:xfrm>
            <a:off x="975698" y="2218657"/>
            <a:ext cx="238353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모델 학습시키기</a:t>
            </a:r>
          </a:p>
        </p:txBody>
      </p:sp>
      <p:sp>
        <p:nvSpPr>
          <p:cNvPr id="218" name="model.fit(x_train, y_train, epochs=1500, batch_size=64)"/>
          <p:cNvSpPr txBox="1"/>
          <p:nvPr/>
        </p:nvSpPr>
        <p:spPr>
          <a:xfrm>
            <a:off x="820774" y="3168134"/>
            <a:ext cx="11637617" cy="98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b="0" sz="27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model.fit(x_train, y_train, epochs=</a:t>
            </a:r>
            <a:r>
              <a:rPr>
                <a:solidFill>
                  <a:srgbClr val="009999"/>
                </a:solidFill>
              </a:rPr>
              <a:t>1500</a:t>
            </a:r>
            <a:r>
              <a:t>, batch_size=</a:t>
            </a:r>
            <a:r>
              <a:rPr>
                <a:solidFill>
                  <a:srgbClr val="009999"/>
                </a:solidFill>
              </a:rPr>
              <a:t>64</a:t>
            </a:r>
            <a:r>
              <a:t>)</a:t>
            </a:r>
          </a:p>
        </p:txBody>
      </p:sp>
      <p:sp>
        <p:nvSpPr>
          <p:cNvPr id="219" name="첫번째 인자 : 입력 변수입니다. 8개의 속성 값을 담고 있는 X를 입력합니다.…"/>
          <p:cNvSpPr txBox="1"/>
          <p:nvPr/>
        </p:nvSpPr>
        <p:spPr>
          <a:xfrm>
            <a:off x="1324579" y="4803441"/>
            <a:ext cx="9700502" cy="1617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49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첫번째 인자 : 입력 변수입니다. 8개의 속성 값을 담고 있는 X를 입력합니다.</a:t>
            </a:r>
          </a:p>
          <a:p>
            <a:pPr marL="457200" indent="-317500" algn="l" defTabSz="457200">
              <a:lnSpc>
                <a:spcPts val="49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두번째 인자 : 출력 변수 즉 라벨값입니다. 결과 값을 담고 았는 Y를 입력합니다.</a:t>
            </a:r>
          </a:p>
          <a:p>
            <a:pPr marL="457200" indent="-317500" algn="l" defTabSz="457200">
              <a:lnSpc>
                <a:spcPts val="49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epochs : 전체 훈련 데이터셋에 대해 학습 반복 횟수를 지정합니다.</a:t>
            </a:r>
          </a:p>
          <a:p>
            <a:pPr marL="457200" indent="-317500" algn="l" defTabSz="457200">
              <a:lnSpc>
                <a:spcPts val="4900"/>
              </a:lnSpc>
              <a:buClr>
                <a:srgbClr val="737373"/>
              </a:buClr>
              <a:buSzPct val="145000"/>
              <a:buFont typeface="Helvetica Neue Light"/>
              <a:buChar char="•"/>
              <a:defRPr b="0"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batch_size : 가중치를 업데이트할 배치 크기를 의미하며, 64개로 지정했습니다.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222" name="7. 모델 평가하기"/>
          <p:cNvSpPr txBox="1"/>
          <p:nvPr/>
        </p:nvSpPr>
        <p:spPr>
          <a:xfrm>
            <a:off x="1107524" y="2218657"/>
            <a:ext cx="211988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 모델 평가하기</a:t>
            </a:r>
          </a:p>
        </p:txBody>
      </p:sp>
      <p:sp>
        <p:nvSpPr>
          <p:cNvPr id="223" name="scores = model.evaluate(x_test, y_test)…"/>
          <p:cNvSpPr txBox="1"/>
          <p:nvPr/>
        </p:nvSpPr>
        <p:spPr>
          <a:xfrm>
            <a:off x="820774" y="3051183"/>
            <a:ext cx="10342006" cy="122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2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scores = model.evaluate(x_test, y_test)</a:t>
            </a:r>
          </a:p>
          <a:p>
            <a:pPr algn="l" defTabSz="457200">
              <a:lnSpc>
                <a:spcPts val="4200"/>
              </a:lnSpc>
              <a:defRPr b="0" sz="22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print(</a:t>
            </a:r>
            <a:r>
              <a:rPr>
                <a:solidFill>
                  <a:srgbClr val="DD1144"/>
                </a:solidFill>
              </a:rPr>
              <a:t>"%s: %.2f%%"</a:t>
            </a:r>
            <a:r>
              <a:t> %(model.metrics_names[</a:t>
            </a:r>
            <a:r>
              <a:rPr>
                <a:solidFill>
                  <a:srgbClr val="009999"/>
                </a:solidFill>
              </a:rPr>
              <a:t>1</a:t>
            </a:r>
            <a:r>
              <a:t>], scores[</a:t>
            </a:r>
            <a:r>
              <a:rPr>
                <a:solidFill>
                  <a:srgbClr val="009999"/>
                </a:solidFill>
              </a:rPr>
              <a:t>1</a:t>
            </a:r>
            <a:r>
              <a:t>]*</a:t>
            </a:r>
            <a:r>
              <a:rPr>
                <a:solidFill>
                  <a:srgbClr val="009999"/>
                </a:solidFill>
              </a:rPr>
              <a:t>100</a:t>
            </a:r>
            <a:r>
              <a:t>))</a:t>
            </a:r>
          </a:p>
        </p:txBody>
      </p:sp>
      <p:sp>
        <p:nvSpPr>
          <p:cNvPr id="224" name="67/67 [==============================] - 0s 1ms/step…"/>
          <p:cNvSpPr txBox="1"/>
          <p:nvPr/>
        </p:nvSpPr>
        <p:spPr>
          <a:xfrm>
            <a:off x="992252" y="4910637"/>
            <a:ext cx="110202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b="0" sz="2700">
                <a:latin typeface="Courier"/>
                <a:ea typeface="Courier"/>
                <a:cs typeface="Courier"/>
                <a:sym typeface="Courier"/>
              </a:defRPr>
            </a:pPr>
            <a:r>
              <a:t>67/67 [==============================] - 0s 1ms/step</a:t>
            </a:r>
          </a:p>
          <a:p>
            <a:pPr algn="l" defTabSz="457200">
              <a:lnSpc>
                <a:spcPts val="4800"/>
              </a:lnSpc>
              <a:defRPr b="0" sz="2700">
                <a:latin typeface="Courier"/>
                <a:ea typeface="Courier"/>
                <a:cs typeface="Courier"/>
                <a:sym typeface="Courier"/>
              </a:defRPr>
            </a:pPr>
            <a:r>
              <a:t>acc: 82.09%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다층 퍼셉트론 모델 만들어보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다층 퍼셉트론 모델 만들어보기</a:t>
            </a:r>
          </a:p>
        </p:txBody>
      </p:sp>
      <p:sp>
        <p:nvSpPr>
          <p:cNvPr id="227" name="코드 시연"/>
          <p:cNvSpPr txBox="1"/>
          <p:nvPr/>
        </p:nvSpPr>
        <p:spPr>
          <a:xfrm>
            <a:off x="5210962" y="4401769"/>
            <a:ext cx="2582876" cy="950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코드 시연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다층 퍼셉트론 레이어 이야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다층 퍼셉트론 레이어 이야기</a:t>
            </a:r>
          </a:p>
        </p:txBody>
      </p:sp>
      <p:sp>
        <p:nvSpPr>
          <p:cNvPr id="127" name="x0, x1, x2 : 입력되는 뉴런의 축삭돌기로부터 전달되는 신호의 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718" indent="-416718" defTabSz="457200">
              <a:lnSpc>
                <a:spcPts val="7200"/>
              </a:lnSpc>
              <a:spcBef>
                <a:spcPts val="1800"/>
              </a:spcBef>
              <a:defRPr sz="3000">
                <a:solidFill>
                  <a:srgbClr val="40404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16718" indent="-416718" defTabSz="457200">
              <a:lnSpc>
                <a:spcPts val="7200"/>
              </a:lnSpc>
              <a:spcBef>
                <a:spcPts val="1800"/>
              </a:spcBef>
              <a:defRPr sz="3000">
                <a:solidFill>
                  <a:srgbClr val="40404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16718" indent="-416718" defTabSz="457200">
              <a:lnSpc>
                <a:spcPts val="7200"/>
              </a:lnSpc>
              <a:spcBef>
                <a:spcPts val="1800"/>
              </a:spcBef>
              <a:defRPr sz="3000">
                <a:solidFill>
                  <a:srgbClr val="40404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16718" indent="-416718" defTabSz="457200">
              <a:lnSpc>
                <a:spcPts val="7200"/>
              </a:lnSpc>
              <a:spcBef>
                <a:spcPts val="1800"/>
              </a:spcBef>
              <a:defRPr sz="3000">
                <a:solidFill>
                  <a:srgbClr val="40404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1800">
                <a:solidFill>
                  <a:srgbClr val="737373"/>
                </a:solidFill>
              </a:defRPr>
            </a:pPr>
            <a:r>
              <a:t>x0, x1, x2 : 입력되는 뉴런의 축삭돌기로부터 전달되는 신호의 양</a:t>
            </a: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1800">
                <a:solidFill>
                  <a:srgbClr val="737373"/>
                </a:solidFill>
              </a:defRPr>
            </a:pPr>
            <a:r>
              <a:t>w0, w1, w2 : 시냅스의 강도, 즉 입력되는 뉴런의 영향력을 나타냅니다.</a:t>
            </a: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1800">
                <a:solidFill>
                  <a:srgbClr val="737373"/>
                </a:solidFill>
              </a:defRPr>
            </a:pPr>
            <a:r>
              <a:t>w0x0 + w1x1 + w2*x2 : 입력되는 신호의 양과 해당 신호의 시냅스 강도가 곱해진 값의 합계</a:t>
            </a: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1800">
                <a:solidFill>
                  <a:srgbClr val="737373"/>
                </a:solidFill>
              </a:defRPr>
            </a:pPr>
            <a:r>
              <a:t>f : 최종 합계가 다른 뉴런에게 전달되는 신호의 양을 결정짓는 규칙, 이를 활성화 함수라고 부릅니다.</a:t>
            </a:r>
          </a:p>
        </p:txBody>
      </p:sp>
      <p:pic>
        <p:nvPicPr>
          <p:cNvPr id="128" name="2017-1-27_MLP_Layer_Talk_neuron.png" descr="2017-1-27_MLP_Layer_Talk_neur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2782813"/>
            <a:ext cx="10312400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다층 퍼셉트론 레이어 이야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다층 퍼셉트론 레이어 이야기</a:t>
            </a:r>
          </a:p>
        </p:txBody>
      </p:sp>
      <p:sp>
        <p:nvSpPr>
          <p:cNvPr id="131" name=",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,,</a:t>
            </a:r>
          </a:p>
          <a:p>
            <a:pPr marL="457200" indent="-317500" defTabSz="457200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800">
                <a:solidFill>
                  <a:srgbClr val="737373"/>
                </a:solidFill>
              </a:defRPr>
            </a:pPr>
            <a:r>
              <a:t>녹색 블럭은 시냅스의 강도 w</a:t>
            </a:r>
          </a:p>
          <a:p>
            <a:pPr marL="457200" indent="-317500" defTabSz="457200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800">
                <a:solidFill>
                  <a:srgbClr val="737373"/>
                </a:solidFill>
              </a:defRPr>
            </a:pPr>
            <a:r>
              <a:t>회색 블럭은 입력 값 x</a:t>
            </a:r>
          </a:p>
          <a:p>
            <a:pPr marL="457200" indent="-317500" defTabSz="457200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800">
                <a:solidFill>
                  <a:srgbClr val="737373"/>
                </a:solidFill>
              </a:defRPr>
            </a:pPr>
            <a:r>
              <a:t>노란색과 빨간색 블럭은 연산자</a:t>
            </a:r>
          </a:p>
          <a:p>
            <a:pPr marL="457200" indent="-317500" defTabSz="457200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800">
                <a:solidFill>
                  <a:srgbClr val="737373"/>
                </a:solidFill>
              </a:defRPr>
            </a:pPr>
            <a:r>
              <a:t>파란색 블럭은 활성화 함수 f</a:t>
            </a:r>
          </a:p>
        </p:txBody>
      </p:sp>
      <p:pic>
        <p:nvPicPr>
          <p:cNvPr id="132" name="2017-1-27_MLP_Layer_Talk_lego_1.png" descr="2017-1-27_MLP_Layer_Talk_lego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312" y="1989447"/>
            <a:ext cx="9732176" cy="4802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다층 퍼셉트론 레이어 이야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다층 퍼셉트론 레이어 이야기</a:t>
            </a:r>
          </a:p>
        </p:txBody>
      </p:sp>
      <p:sp>
        <p:nvSpPr>
          <p:cNvPr id="135" name=",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,,</a:t>
            </a:r>
          </a:p>
          <a:p>
            <a:pPr marL="457200" indent="-317500" defTabSz="457200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800">
                <a:solidFill>
                  <a:srgbClr val="737373"/>
                </a:solidFill>
              </a:defRPr>
            </a:pPr>
            <a:r>
              <a:t>만약 세 개의 신호가 서로다른 뉴런 2개에 입력된다면 ? 출력은 총 2개</a:t>
            </a:r>
          </a:p>
          <a:p>
            <a:pPr marL="457200" indent="-317500" defTabSz="457200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800">
                <a:solidFill>
                  <a:srgbClr val="737373"/>
                </a:solidFill>
              </a:defRPr>
            </a:pPr>
            <a:r>
              <a:t>입력은?</a:t>
            </a:r>
          </a:p>
        </p:txBody>
      </p:sp>
      <p:pic>
        <p:nvPicPr>
          <p:cNvPr id="136" name="2017-1-27_MLP_Layer_Talk_lego_2.png" descr="2017-1-27_MLP_Layer_Talk_lego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918" y="2145219"/>
            <a:ext cx="8314964" cy="4219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다층 퍼셉트론 레이어 이야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다층 퍼셉트론 레이어 이야기</a:t>
            </a:r>
          </a:p>
        </p:txBody>
      </p:sp>
      <p:sp>
        <p:nvSpPr>
          <p:cNvPr id="139" name=",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,,</a:t>
            </a:r>
          </a:p>
          <a:p>
            <a:pPr marL="457200" indent="-317500" defTabSz="457200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800">
                <a:solidFill>
                  <a:srgbClr val="737373"/>
                </a:solidFill>
              </a:defRPr>
            </a:pPr>
            <a:r>
              <a:t>3개의 신호를 받는 2개의 뉴런 연결의 수는 3*2 = 6 == 시냅스의 강도</a:t>
            </a:r>
            <a:br/>
            <a:r>
              <a:t>녹색 블럭</a:t>
            </a:r>
          </a:p>
        </p:txBody>
      </p:sp>
      <p:pic>
        <p:nvPicPr>
          <p:cNvPr id="140" name="2017-1-27_MLP_Layer_Talk_lego_3.png" descr="2017-1-27_MLP_Layer_Talk_lego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4991" y="2015493"/>
            <a:ext cx="8834818" cy="436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Layer</a:t>
            </a:r>
          </a:p>
        </p:txBody>
      </p:sp>
      <p:sp>
        <p:nvSpPr>
          <p:cNvPr id="143" name="Den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ts val="82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55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Dense</a:t>
            </a:r>
          </a:p>
          <a:p>
            <a:pPr marL="457200" indent="-317500" defTabSz="457200">
              <a:lnSpc>
                <a:spcPts val="58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35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Convolutional</a:t>
            </a:r>
          </a:p>
          <a:p>
            <a:pPr marL="457200" indent="-317500" defTabSz="457200">
              <a:lnSpc>
                <a:spcPts val="58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35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Fully connected</a:t>
            </a:r>
          </a:p>
          <a:p>
            <a:pPr marL="457200" indent="-317500" defTabSz="457200">
              <a:lnSpc>
                <a:spcPts val="58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35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Pooling layer</a:t>
            </a:r>
          </a:p>
          <a:p>
            <a:pPr marL="457200" indent="-317500" defTabSz="457200">
              <a:lnSpc>
                <a:spcPts val="58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35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Normalisation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입출력을 모두 연결해주는 Dense 레이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입출력을 모두 연결해주는 Dense 레이어 </a:t>
            </a:r>
          </a:p>
        </p:txBody>
      </p:sp>
      <p:sp>
        <p:nvSpPr>
          <p:cNvPr id="146" name="입력 수 * 출력 수 = 연결 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  <a:r>
              <a:t>입력 수 * 출력 수 = 연결 수</a:t>
            </a: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  <a:r>
              <a:t>연결 수는 가중치(연결 강도)이다.</a:t>
            </a: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  <a:r>
              <a:t>가중치는 높을 수록 해당 뉴런에 영향을 크다</a:t>
            </a: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  <a:r>
              <a:t>Ex) 성별을 판단하는 문제에서 머리카락, 키, 혈액형이 있다면,</a:t>
            </a:r>
            <a:br/>
            <a:r>
              <a:t>가중치는 머리카락 , 키 &gt; 혈액형일 것이다.</a:t>
            </a:r>
            <a:br/>
            <a:r>
              <a:t>딥러닝 학습과정에서는 이러한 가중치들이 조정된다.</a:t>
            </a:r>
          </a:p>
          <a:p>
            <a:pPr marL="452627" indent="-314325" defTabSz="452627">
              <a:lnSpc>
                <a:spcPts val="55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b="1" sz="2772">
                <a:solidFill>
                  <a:srgbClr val="737373"/>
                </a:solidFill>
              </a:defRPr>
            </a:pPr>
            <a:r>
              <a:t>이렇게 출력과 입력을 모두 연결하는 레이어를 Dense(전결합층)이라고 한다.</a:t>
            </a:r>
          </a:p>
        </p:txBody>
      </p:sp>
      <p:pic>
        <p:nvPicPr>
          <p:cNvPr id="147" name="2017-1-27_MLP_Layer_Talk_lego_3.png" descr="2017-1-27_MLP_Layer_Talk_lego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8773" y="2447280"/>
            <a:ext cx="5307254" cy="2623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입출력을 모두 연결해주는 Dense 레이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입출력을 모두 연결해주는 Dense 레이어 </a:t>
            </a:r>
          </a:p>
        </p:txBody>
      </p:sp>
      <p:sp>
        <p:nvSpPr>
          <p:cNvPr id="150" name="Dense(8, input_dim=4, init='uniform', activation='relu'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200"/>
              </a:lnSpc>
              <a:spcBef>
                <a:spcPts val="0"/>
              </a:spcBef>
              <a:buSzTx/>
              <a:buNone/>
              <a:defRPr sz="22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Dense(8, input_dim=4, init='uniform', activation='relu'))</a:t>
            </a:r>
          </a:p>
          <a:p>
            <a:pPr marL="389164" indent="-249464" defTabSz="457200">
              <a:lnSpc>
                <a:spcPts val="42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2200">
                <a:solidFill>
                  <a:srgbClr val="73737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4572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첫번째 인자 : 출력 뉴런의 수를 설정합니다.</a:t>
            </a:r>
          </a:p>
          <a:p>
            <a:pPr marL="4572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input_dim : 입력 뉴런의 수를 설정합니다.</a:t>
            </a:r>
          </a:p>
          <a:p>
            <a:pPr marL="4572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init : 가중치 초기화 방법 설정합니다.</a:t>
            </a:r>
          </a:p>
          <a:p>
            <a:pPr lvl="1" marL="9144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buChar char="◦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‘uniform’ : 균일 분포</a:t>
            </a:r>
          </a:p>
          <a:p>
            <a:pPr lvl="1" marL="9144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buChar char="◦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‘normal’ : 가우시안 분포</a:t>
            </a:r>
          </a:p>
          <a:p>
            <a:pPr marL="4572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activation : 활성화 함수 설정합니다.</a:t>
            </a:r>
          </a:p>
          <a:p>
            <a:pPr lvl="1" marL="9144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buChar char="◦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‘linear’ : 디폴트 값, 입력뉴런과 가중치로 계산된 결과값이 그대로 출력으로 나옵니다.</a:t>
            </a:r>
          </a:p>
          <a:p>
            <a:pPr lvl="1" marL="9144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buChar char="◦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‘relu’ : rectifier 함수, 은익층에 주로 쓰입니다.</a:t>
            </a:r>
          </a:p>
          <a:p>
            <a:pPr lvl="1" marL="9144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buChar char="◦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‘sigmoid’ : 시그모이드 함수, 이진 분류 문제에서 출력층에 주로 쓰입니다.</a:t>
            </a:r>
          </a:p>
          <a:p>
            <a:pPr lvl="1" marL="914400" indent="-317500" defTabSz="457200">
              <a:lnSpc>
                <a:spcPts val="4900"/>
              </a:lnSpc>
              <a:spcBef>
                <a:spcPts val="0"/>
              </a:spcBef>
              <a:buClr>
                <a:srgbClr val="737373"/>
              </a:buClr>
              <a:buFont typeface="Helvetica Neue Light"/>
              <a:buChar char="◦"/>
              <a:defRPr sz="2300">
                <a:solidFill>
                  <a:srgbClr val="73737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‘softmax’ : 소프트맥스 함수, 다중 클래스 분류 문제에서 출력층에 주로 쓰입니다.</a:t>
            </a:r>
          </a:p>
        </p:txBody>
      </p:sp>
      <p:sp>
        <p:nvSpPr>
          <p:cNvPr id="151" name="* Dense Layer 는 입력 뉴련수에 상관 없이 출력 뉴런 수를  설정 가능"/>
          <p:cNvSpPr txBox="1"/>
          <p:nvPr/>
        </p:nvSpPr>
        <p:spPr>
          <a:xfrm>
            <a:off x="850046" y="8134279"/>
            <a:ext cx="860420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 Dense Layer 는 입력 뉴련수에 상관 없이 출력 뉴런 수를  설정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