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7" r:id="rId2"/>
    <p:sldId id="267" r:id="rId3"/>
    <p:sldId id="257" r:id="rId4"/>
    <p:sldId id="259" r:id="rId5"/>
    <p:sldId id="258" r:id="rId6"/>
    <p:sldId id="268" r:id="rId7"/>
    <p:sldId id="262" r:id="rId8"/>
    <p:sldId id="263" r:id="rId9"/>
    <p:sldId id="264" r:id="rId10"/>
    <p:sldId id="266" r:id="rId11"/>
    <p:sldId id="265" r:id="rId12"/>
    <p:sldId id="284" r:id="rId13"/>
    <p:sldId id="285" r:id="rId14"/>
    <p:sldId id="286" r:id="rId15"/>
    <p:sldId id="269" r:id="rId16"/>
    <p:sldId id="287" r:id="rId17"/>
    <p:sldId id="288" r:id="rId18"/>
    <p:sldId id="289" r:id="rId19"/>
    <p:sldId id="271" r:id="rId20"/>
    <p:sldId id="272" r:id="rId21"/>
    <p:sldId id="273" r:id="rId22"/>
    <p:sldId id="275" r:id="rId23"/>
    <p:sldId id="274" r:id="rId24"/>
    <p:sldId id="291" r:id="rId25"/>
    <p:sldId id="292" r:id="rId26"/>
    <p:sldId id="276" r:id="rId27"/>
    <p:sldId id="293" r:id="rId28"/>
    <p:sldId id="294" r:id="rId29"/>
    <p:sldId id="277" r:id="rId30"/>
    <p:sldId id="295" r:id="rId31"/>
    <p:sldId id="278" r:id="rId32"/>
    <p:sldId id="279" r:id="rId33"/>
    <p:sldId id="296" r:id="rId34"/>
    <p:sldId id="281" r:id="rId35"/>
    <p:sldId id="280" r:id="rId36"/>
    <p:sldId id="282" r:id="rId37"/>
    <p:sldId id="283" r:id="rId38"/>
    <p:sldId id="298" r:id="rId39"/>
    <p:sldId id="299" r:id="rId40"/>
    <p:sldId id="30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364" autoAdjust="0"/>
  </p:normalViewPr>
  <p:slideViewPr>
    <p:cSldViewPr snapToGrid="0">
      <p:cViewPr varScale="1">
        <p:scale>
          <a:sx n="73" d="100"/>
          <a:sy n="73" d="100"/>
        </p:scale>
        <p:origin x="6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5F718-E90A-45F3-85BD-82F287B92DBC}" type="datetimeFigureOut">
              <a:rPr lang="en-US" smtClean="0"/>
              <a:t>12/17/2022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11BA8B-2876-44F6-BE27-220B3C1B7E31}" type="slidenum">
              <a:rPr lang="en-US" smtClean="0"/>
              <a:t>‹#›</a:t>
            </a:fld>
            <a:endParaRPr lang="en-US"/>
          </a:p>
        </p:txBody>
      </p:sp>
    </p:spTree>
    <p:extLst>
      <p:ext uri="{BB962C8B-B14F-4D97-AF65-F5344CB8AC3E}">
        <p14:creationId xmlns:p14="http://schemas.microsoft.com/office/powerpoint/2010/main" val="3461013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a:t>
            </a:fld>
            <a:endParaRPr lang="en-US"/>
          </a:p>
        </p:txBody>
      </p:sp>
    </p:spTree>
    <p:extLst>
      <p:ext uri="{BB962C8B-B14F-4D97-AF65-F5344CB8AC3E}">
        <p14:creationId xmlns:p14="http://schemas.microsoft.com/office/powerpoint/2010/main" val="42293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smtClean="0"/>
              <a:t>  </a:t>
            </a:r>
          </a:p>
          <a:p>
            <a:pPr algn="r" rtl="1"/>
            <a:r>
              <a:rPr lang="fa-IR" dirty="0" smtClean="0"/>
              <a:t>برای برچسب</a:t>
            </a:r>
            <a:r>
              <a:rPr lang="fa-IR" baseline="0" dirty="0" smtClean="0"/>
              <a:t> خنثی برای جملاتی که صرفا اطلاعاتی را به اشتراک میگذارند یا دربرخی موارد حاوی احساسات خوب و بد در عین حال هستند و تفکیک این احساسات در جمله ممکن نیست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13</a:t>
            </a:fld>
            <a:endParaRPr lang="en-US"/>
          </a:p>
        </p:txBody>
      </p:sp>
    </p:spTree>
    <p:extLst>
      <p:ext uri="{BB962C8B-B14F-4D97-AF65-F5344CB8AC3E}">
        <p14:creationId xmlns:p14="http://schemas.microsoft.com/office/powerpoint/2010/main" val="364819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سوالات</a:t>
            </a:r>
            <a:r>
              <a:rPr lang="fa-IR" baseline="0" dirty="0" smtClean="0"/>
              <a:t> به نحوی مطرح شده اند که نیازمند پاسخ تفصیلی و توصیفی از نظر دانشجویان باشند </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14</a:t>
            </a:fld>
            <a:endParaRPr lang="en-US"/>
          </a:p>
        </p:txBody>
      </p:sp>
    </p:spTree>
    <p:extLst>
      <p:ext uri="{BB962C8B-B14F-4D97-AF65-F5344CB8AC3E}">
        <p14:creationId xmlns:p14="http://schemas.microsoft.com/office/powerpoint/2010/main" val="1275960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1.</a:t>
            </a:r>
            <a:r>
              <a:rPr lang="fa-IR" baseline="0" dirty="0" smtClean="0"/>
              <a:t> </a:t>
            </a:r>
            <a:r>
              <a:rPr lang="fa-IR" dirty="0" smtClean="0"/>
              <a:t>پری پراسس کردن</a:t>
            </a:r>
            <a:r>
              <a:rPr lang="fa-IR" baseline="0" dirty="0" smtClean="0"/>
              <a:t> دیتا از مرج کردن فایل هایی که از نظر سنجی ها دریافت شده بودند آغاز شد، هر سه فایل تمیز شدند اسم درس ها و افراد یا آدرس ایمیل ها وتاریخ ها حذف شدند و در فرمت سوال و جواب در یک فایل اکسل نگه داری شدند </a:t>
            </a:r>
          </a:p>
          <a:p>
            <a:pPr algn="r" rtl="1"/>
            <a:r>
              <a:rPr lang="fa-IR" baseline="0" dirty="0" smtClean="0"/>
              <a:t>2. سپس برای تمیز کردن دیتا  از حذف کردن علائم نگارشی ، فیدبک های خالی یا تکراری ، فیدبک هایی که فارسی نبودند یا حاوی کارکتر های استاندارد نبودند </a:t>
            </a:r>
            <a:endParaRPr lang="en-US" baseline="0" dirty="0" smtClean="0"/>
          </a:p>
          <a:p>
            <a:pPr algn="r" rtl="1"/>
            <a:r>
              <a:rPr lang="fa-IR" baseline="0" dirty="0" smtClean="0"/>
              <a:t>3. استاپ ورد ها رو حذف کردم ، با توجه به این که اکثر لیست استاپ ورد های فارسی پیسوند هایی که بار کلمات رو مثبت یا منفی میکردند لیست استاپ ورد های پروژه رو خودم چک کردم و کلمانی ک برای تحلیل احساسات لازم بودند رو از لیست استاپ ورد ها خارج کردم. </a:t>
            </a:r>
          </a:p>
          <a:p>
            <a:pPr algn="r" rtl="1"/>
            <a:r>
              <a:rPr lang="fa-IR" baseline="0" dirty="0" smtClean="0"/>
              <a:t>4. سپس هر پاراگراف از فیدبک رو به جملات کوچک تری تقسیم کردم</a:t>
            </a:r>
          </a:p>
          <a:p>
            <a:pPr algn="r" rtl="1"/>
            <a:r>
              <a:rPr lang="fa-IR" baseline="0" dirty="0" smtClean="0"/>
              <a:t>5. سپس هر داده رو به صورت دستی لیبل گذاری کردم </a:t>
            </a:r>
          </a:p>
          <a:p>
            <a:pPr algn="r" rtl="1"/>
            <a:r>
              <a:rPr lang="fa-IR" baseline="0" dirty="0" smtClean="0"/>
              <a:t>6. سپس داده های پروژه رو به کمک کتاب خونه ی </a:t>
            </a:r>
            <a:r>
              <a:rPr lang="en-US" baseline="0" dirty="0" smtClean="0"/>
              <a:t>HAZM </a:t>
            </a:r>
            <a:r>
              <a:rPr lang="fa-IR" baseline="0" dirty="0" smtClean="0"/>
              <a:t> نرمالایز و لماتایز و توکنایز کردم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15</a:t>
            </a:fld>
            <a:endParaRPr lang="en-US"/>
          </a:p>
        </p:txBody>
      </p:sp>
    </p:spTree>
    <p:extLst>
      <p:ext uri="{BB962C8B-B14F-4D97-AF65-F5344CB8AC3E}">
        <p14:creationId xmlns:p14="http://schemas.microsoft.com/office/powerpoint/2010/main" val="371285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16</a:t>
            </a:fld>
            <a:endParaRPr lang="en-US"/>
          </a:p>
        </p:txBody>
      </p:sp>
    </p:spTree>
    <p:extLst>
      <p:ext uri="{BB962C8B-B14F-4D97-AF65-F5344CB8AC3E}">
        <p14:creationId xmlns:p14="http://schemas.microsoft.com/office/powerpoint/2010/main" val="3591359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لیبل</a:t>
            </a:r>
            <a:r>
              <a:rPr lang="fa-IR" baseline="0" dirty="0" smtClean="0"/>
              <a:t> گذاشتن برای هر فیدبک در کانتکست سوال متفاوت بود و به صورت مستقل نمیشد بار منفی یا مثبت بودن در فیدبک را تشخیص داد  </a:t>
            </a:r>
          </a:p>
          <a:p>
            <a:pPr algn="r" rtl="1"/>
            <a:r>
              <a:rPr lang="fa-IR" baseline="0" dirty="0" smtClean="0"/>
              <a:t>برای همین لیبل گذاری دیتا با توجه به کامبینیشن سوال و جواب انجام شد .</a:t>
            </a:r>
          </a:p>
        </p:txBody>
      </p:sp>
      <p:sp>
        <p:nvSpPr>
          <p:cNvPr id="4" name="Slide Number Placeholder 3"/>
          <p:cNvSpPr>
            <a:spLocks noGrp="1"/>
          </p:cNvSpPr>
          <p:nvPr>
            <p:ph type="sldNum" sz="quarter" idx="10"/>
          </p:nvPr>
        </p:nvSpPr>
        <p:spPr/>
        <p:txBody>
          <a:bodyPr/>
          <a:lstStyle/>
          <a:p>
            <a:fld id="{A111BA8B-2876-44F6-BE27-220B3C1B7E31}" type="slidenum">
              <a:rPr lang="en-US" smtClean="0"/>
              <a:t>18</a:t>
            </a:fld>
            <a:endParaRPr lang="en-US"/>
          </a:p>
        </p:txBody>
      </p:sp>
    </p:spTree>
    <p:extLst>
      <p:ext uri="{BB962C8B-B14F-4D97-AF65-F5344CB8AC3E}">
        <p14:creationId xmlns:p14="http://schemas.microsoft.com/office/powerpoint/2010/main" val="3248867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با</a:t>
            </a:r>
            <a:r>
              <a:rPr lang="fa-IR" baseline="0" dirty="0" smtClean="0"/>
              <a:t> توجه به ساختار مدل ، برای دیتا های دنباله دار مناسب هست</a:t>
            </a:r>
          </a:p>
          <a:p>
            <a:pPr algn="r" rtl="1"/>
            <a:r>
              <a:rPr lang="fa-IR" baseline="0" dirty="0" smtClean="0"/>
              <a:t>با داشتن ویژگی های ساختاری شبکه های عصبی میشه با دنس لیر ها و داپ اوت ها اون رو تنظیم کرد </a:t>
            </a:r>
          </a:p>
          <a:p>
            <a:pPr algn="r" rtl="1"/>
            <a:r>
              <a:rPr lang="fa-IR" baseline="0" dirty="0" smtClean="0"/>
              <a:t>خود مدل </a:t>
            </a:r>
            <a:r>
              <a:rPr lang="en-US" baseline="0" dirty="0" smtClean="0"/>
              <a:t>LSTM</a:t>
            </a:r>
            <a:r>
              <a:rPr lang="fa-IR" baseline="0" dirty="0" smtClean="0"/>
              <a:t> پارامتر های زیادی داره که میشه با تغییر دادنشون مدل برای دیتای خاص با کاراکترستیک خاص تغییر داد</a:t>
            </a:r>
          </a:p>
          <a:p>
            <a:pPr algn="r" rtl="1"/>
            <a:r>
              <a:rPr lang="fa-IR" dirty="0" smtClean="0"/>
              <a:t>برای</a:t>
            </a:r>
            <a:r>
              <a:rPr lang="fa-IR" baseline="0" dirty="0" smtClean="0"/>
              <a:t> فیت کردن این مدل روی دیتا ما از 2 مدل کال بک استفاده کردیم، که درنهایت چک پوینتس رو انتخاب کردیم</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19</a:t>
            </a:fld>
            <a:endParaRPr lang="en-US"/>
          </a:p>
        </p:txBody>
      </p:sp>
    </p:spTree>
    <p:extLst>
      <p:ext uri="{BB962C8B-B14F-4D97-AF65-F5344CB8AC3E}">
        <p14:creationId xmlns:p14="http://schemas.microsoft.com/office/powerpoint/2010/main" val="2799795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این روش</a:t>
            </a:r>
            <a:r>
              <a:rPr lang="fa-IR" baseline="0" dirty="0" smtClean="0"/>
              <a:t> با ساختن یک ال اس تی ام دو شاخه برای دو سری از ورودی ها سعی کردم دقت مدل در تشخیص احساسات را با توجه به وابستگی لیبل جواب به سوال بالا ببریم. </a:t>
            </a:r>
          </a:p>
          <a:p>
            <a:pPr algn="r" rtl="1"/>
            <a:r>
              <a:rPr lang="fa-IR" baseline="0" dirty="0" smtClean="0"/>
              <a:t>مدل از دو </a:t>
            </a:r>
            <a:r>
              <a:rPr lang="en-US" baseline="0" dirty="0" err="1" smtClean="0"/>
              <a:t>lstm</a:t>
            </a:r>
            <a:r>
              <a:rPr lang="en-US" baseline="0" dirty="0" smtClean="0"/>
              <a:t> </a:t>
            </a:r>
            <a:r>
              <a:rPr lang="fa-IR" baseline="0" dirty="0" smtClean="0"/>
              <a:t> با ورودی های متفاوت و </a:t>
            </a:r>
            <a:r>
              <a:rPr lang="en-US" baseline="0" dirty="0" smtClean="0"/>
              <a:t>embedding </a:t>
            </a:r>
            <a:r>
              <a:rPr lang="fa-IR" baseline="0" dirty="0" smtClean="0"/>
              <a:t> لایه های متفاوت تشکیل میشود </a:t>
            </a:r>
          </a:p>
          <a:p>
            <a:pPr algn="r" rtl="1"/>
            <a:r>
              <a:rPr lang="fa-IR" baseline="0" dirty="0" smtClean="0"/>
              <a:t>خروجی هر شاخه </a:t>
            </a:r>
            <a:r>
              <a:rPr lang="en-US" baseline="0" dirty="0" err="1" smtClean="0"/>
              <a:t>lstm</a:t>
            </a:r>
            <a:r>
              <a:rPr lang="fa-IR" baseline="0" dirty="0" smtClean="0"/>
              <a:t> در یک لایه ی </a:t>
            </a:r>
            <a:r>
              <a:rPr lang="en-US" baseline="0" dirty="0" smtClean="0"/>
              <a:t>dense </a:t>
            </a:r>
            <a:r>
              <a:rPr lang="fa-IR" baseline="0" dirty="0" smtClean="0"/>
              <a:t> مرج میشود</a:t>
            </a:r>
          </a:p>
          <a:p>
            <a:pPr algn="r" rtl="1"/>
            <a:r>
              <a:rPr lang="fa-IR" baseline="0" dirty="0" smtClean="0"/>
              <a:t>وخروجی با کمک </a:t>
            </a:r>
            <a:r>
              <a:rPr lang="en-US" baseline="0" dirty="0" err="1" smtClean="0"/>
              <a:t>softmax</a:t>
            </a:r>
            <a:r>
              <a:rPr lang="fa-IR" baseline="0" dirty="0" smtClean="0"/>
              <a:t> از لایه ی آخر گرفته میشود </a:t>
            </a:r>
          </a:p>
          <a:p>
            <a:pPr algn="r" rtl="1"/>
            <a:endParaRPr lang="fa-IR" baseline="0" dirty="0" smtClean="0"/>
          </a:p>
          <a:p>
            <a:pPr algn="r" rtl="1"/>
            <a:endParaRPr lang="fa-IR" baseline="0" dirty="0" smtClean="0"/>
          </a:p>
        </p:txBody>
      </p:sp>
      <p:sp>
        <p:nvSpPr>
          <p:cNvPr id="4" name="Slide Number Placeholder 3"/>
          <p:cNvSpPr>
            <a:spLocks noGrp="1"/>
          </p:cNvSpPr>
          <p:nvPr>
            <p:ph type="sldNum" sz="quarter" idx="10"/>
          </p:nvPr>
        </p:nvSpPr>
        <p:spPr/>
        <p:txBody>
          <a:bodyPr/>
          <a:lstStyle/>
          <a:p>
            <a:fld id="{A111BA8B-2876-44F6-BE27-220B3C1B7E31}" type="slidenum">
              <a:rPr lang="en-US" smtClean="0"/>
              <a:t>20</a:t>
            </a:fld>
            <a:endParaRPr lang="en-US"/>
          </a:p>
        </p:txBody>
      </p:sp>
    </p:spTree>
    <p:extLst>
      <p:ext uri="{BB962C8B-B14F-4D97-AF65-F5344CB8AC3E}">
        <p14:creationId xmlns:p14="http://schemas.microsoft.com/office/powerpoint/2010/main" val="2274291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راه</a:t>
            </a:r>
            <a:r>
              <a:rPr lang="fa-IR" baseline="0" dirty="0" smtClean="0"/>
              <a:t> حل بعدی برای افزایش دقت مدل استفاده از لایه های </a:t>
            </a:r>
            <a:r>
              <a:rPr lang="en-US" baseline="0" dirty="0" smtClean="0"/>
              <a:t>pre trained </a:t>
            </a:r>
            <a:r>
              <a:rPr lang="fa-IR" baseline="0" dirty="0" smtClean="0"/>
              <a:t> هست </a:t>
            </a:r>
          </a:p>
          <a:p>
            <a:pPr algn="r" rtl="1"/>
            <a:r>
              <a:rPr lang="fa-IR" baseline="0" dirty="0" smtClean="0"/>
              <a:t>با توجه به چالش کمبود داده </a:t>
            </a:r>
          </a:p>
          <a:p>
            <a:pPr algn="r" rtl="1"/>
            <a:r>
              <a:rPr lang="fa-IR" baseline="0" dirty="0" smtClean="0"/>
              <a:t>استفاده از یک لایه ی </a:t>
            </a:r>
            <a:r>
              <a:rPr lang="en-US" baseline="0" dirty="0" smtClean="0"/>
              <a:t>word level </a:t>
            </a:r>
            <a:r>
              <a:rPr lang="en-US" baseline="0" dirty="0" err="1" smtClean="0"/>
              <a:t>embededding</a:t>
            </a:r>
            <a:r>
              <a:rPr lang="en-US" baseline="0" dirty="0" smtClean="0"/>
              <a:t> </a:t>
            </a:r>
            <a:r>
              <a:rPr lang="fa-IR" baseline="0" dirty="0" smtClean="0"/>
              <a:t> مزایایی مثل ساده تر کردن فرایند </a:t>
            </a:r>
            <a:r>
              <a:rPr lang="en-US" baseline="0" dirty="0" smtClean="0"/>
              <a:t>training </a:t>
            </a:r>
            <a:r>
              <a:rPr lang="fa-IR" baseline="0" dirty="0" smtClean="0"/>
              <a:t> رو داره با توجه به این که لایه ی امبدینگ خودش</a:t>
            </a:r>
            <a:r>
              <a:rPr lang="en-US" baseline="0" dirty="0" smtClean="0"/>
              <a:t> train </a:t>
            </a:r>
            <a:r>
              <a:rPr lang="fa-IR" baseline="0" dirty="0" smtClean="0"/>
              <a:t> شده حساب میشه </a:t>
            </a:r>
          </a:p>
          <a:p>
            <a:pPr algn="r" rtl="1"/>
            <a:r>
              <a:rPr lang="fa-IR" baseline="0" dirty="0" smtClean="0"/>
              <a:t>داده های محدودی که ما از نظر سنجی ها داریم برای </a:t>
            </a:r>
            <a:r>
              <a:rPr lang="en-US" baseline="0" dirty="0" smtClean="0"/>
              <a:t>fine tune </a:t>
            </a:r>
            <a:r>
              <a:rPr lang="fa-IR" baseline="0" dirty="0" smtClean="0"/>
              <a:t> کردن استفاده میشن و مدل برخی کلیات زبان فارسی را از لایه گلاو دریافت میکند </a:t>
            </a:r>
          </a:p>
          <a:p>
            <a:pPr algn="r" rtl="1"/>
            <a:r>
              <a:rPr lang="fa-IR" baseline="0" dirty="0" smtClean="0"/>
              <a:t>جست و جو برای </a:t>
            </a:r>
            <a:r>
              <a:rPr lang="en-US" baseline="0" dirty="0" smtClean="0"/>
              <a:t>sentence level embedding </a:t>
            </a:r>
            <a:r>
              <a:rPr lang="fa-IR" baseline="0" dirty="0" smtClean="0"/>
              <a:t>  با توجه به زمان باقی مونده برای پروژه نتایج چندان قابل استفاده ای رو نداشت</a:t>
            </a:r>
          </a:p>
        </p:txBody>
      </p:sp>
      <p:sp>
        <p:nvSpPr>
          <p:cNvPr id="4" name="Slide Number Placeholder 3"/>
          <p:cNvSpPr>
            <a:spLocks noGrp="1"/>
          </p:cNvSpPr>
          <p:nvPr>
            <p:ph type="sldNum" sz="quarter" idx="10"/>
          </p:nvPr>
        </p:nvSpPr>
        <p:spPr/>
        <p:txBody>
          <a:bodyPr/>
          <a:lstStyle/>
          <a:p>
            <a:fld id="{A111BA8B-2876-44F6-BE27-220B3C1B7E31}" type="slidenum">
              <a:rPr lang="en-US" smtClean="0"/>
              <a:t>21</a:t>
            </a:fld>
            <a:endParaRPr lang="en-US"/>
          </a:p>
        </p:txBody>
      </p:sp>
    </p:spTree>
    <p:extLst>
      <p:ext uri="{BB962C8B-B14F-4D97-AF65-F5344CB8AC3E}">
        <p14:creationId xmlns:p14="http://schemas.microsoft.com/office/powerpoint/2010/main" val="205584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با توجه</a:t>
            </a:r>
            <a:r>
              <a:rPr lang="fa-IR" baseline="0" dirty="0" smtClean="0"/>
              <a:t> بالانس نبودن دیتا برای دقیق بودن نتایج مدل در هر مرحله از </a:t>
            </a:r>
            <a:r>
              <a:rPr lang="en-US" baseline="0" dirty="0" smtClean="0"/>
              <a:t>train and validation </a:t>
            </a:r>
            <a:r>
              <a:rPr lang="fa-IR" baseline="0" dirty="0" smtClean="0"/>
              <a:t> و مرحله ی </a:t>
            </a:r>
            <a:r>
              <a:rPr lang="en-US" baseline="0" dirty="0" smtClean="0"/>
              <a:t>test</a:t>
            </a:r>
            <a:r>
              <a:rPr lang="fa-IR" baseline="0" dirty="0" smtClean="0"/>
              <a:t> دیتا با نسبت های مشابهی از هرکلاس تشکیل شد تا وزن ها باهم مشابه باشند</a:t>
            </a:r>
          </a:p>
          <a:p>
            <a:pPr algn="r" rtl="1"/>
            <a:r>
              <a:rPr lang="fa-IR" baseline="0" dirty="0" smtClean="0"/>
              <a:t>کمبود دیتای خنثی  و بالانس نبودن دیتابیس باعث میشد مدل برای تشخیص مدل خنثی حساسیت کمتری داشته باشد یا اصلا الگوی این سری دیتا را یاد نگیرد </a:t>
            </a:r>
          </a:p>
          <a:p>
            <a:pPr algn="r" rtl="1"/>
            <a:r>
              <a:rPr lang="fa-IR" baseline="0" dirty="0" smtClean="0"/>
              <a:t>برای کمتر کردن این بایاس در تمام مراحل فیت شدن مدل روی دیتا مدل را با توجه به وزن لیبل ها فیت کردیم </a:t>
            </a:r>
          </a:p>
        </p:txBody>
      </p:sp>
      <p:sp>
        <p:nvSpPr>
          <p:cNvPr id="4" name="Slide Number Placeholder 3"/>
          <p:cNvSpPr>
            <a:spLocks noGrp="1"/>
          </p:cNvSpPr>
          <p:nvPr>
            <p:ph type="sldNum" sz="quarter" idx="10"/>
          </p:nvPr>
        </p:nvSpPr>
        <p:spPr/>
        <p:txBody>
          <a:bodyPr/>
          <a:lstStyle/>
          <a:p>
            <a:fld id="{A111BA8B-2876-44F6-BE27-220B3C1B7E31}" type="slidenum">
              <a:rPr lang="en-US" smtClean="0"/>
              <a:t>24</a:t>
            </a:fld>
            <a:endParaRPr lang="en-US"/>
          </a:p>
        </p:txBody>
      </p:sp>
    </p:spTree>
    <p:extLst>
      <p:ext uri="{BB962C8B-B14F-4D97-AF65-F5344CB8AC3E}">
        <p14:creationId xmlns:p14="http://schemas.microsoft.com/office/powerpoint/2010/main" val="388077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پرسیژن به این سوا</a:t>
            </a:r>
            <a:r>
              <a:rPr lang="fa-IR" baseline="0" dirty="0" smtClean="0"/>
              <a:t>ل پاسخ میدهد که چه کسری از لیبل های تشخیص داده شده درست هستند </a:t>
            </a:r>
          </a:p>
          <a:p>
            <a:pPr algn="r" rtl="1"/>
            <a:endParaRPr lang="fa-IR" baseline="0" dirty="0" smtClean="0"/>
          </a:p>
          <a:p>
            <a:pPr algn="r" rtl="1"/>
            <a:r>
              <a:rPr lang="fa-IR" baseline="0" dirty="0" smtClean="0"/>
              <a:t>ریکال به این سوال پاسخ میدهد که چه کسری از لیبل های داده درست تشخیص داده شدند</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25</a:t>
            </a:fld>
            <a:endParaRPr lang="en-US"/>
          </a:p>
        </p:txBody>
      </p:sp>
    </p:spTree>
    <p:extLst>
      <p:ext uri="{BB962C8B-B14F-4D97-AF65-F5344CB8AC3E}">
        <p14:creationId xmlns:p14="http://schemas.microsoft.com/office/powerpoint/2010/main" val="254067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a-IR" dirty="0" smtClean="0">
              <a:solidFill>
                <a:schemeClr val="tx1"/>
              </a:solidFill>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solidFill>
                  <a:schemeClr val="tx1"/>
                </a:solidFill>
              </a:rPr>
              <a:t>. روند</a:t>
            </a:r>
            <a:r>
              <a:rPr lang="fa-IR" baseline="0" dirty="0" smtClean="0">
                <a:solidFill>
                  <a:schemeClr val="tx1"/>
                </a:solidFill>
              </a:rPr>
              <a:t> رو به رشد مشارکت افراد در شبکه های اجتماعی یا اشکال انلاین از موسسات، حجم زیادی از نظر های نوشتاری را تولید کرده است. افراد در رابطه با میزان رضایت از خرید یک کالا، عقاید و</a:t>
            </a:r>
            <a:r>
              <a:rPr lang="en-US" baseline="0" dirty="0" smtClean="0">
                <a:solidFill>
                  <a:schemeClr val="tx1"/>
                </a:solidFill>
              </a:rPr>
              <a:t> </a:t>
            </a:r>
            <a:r>
              <a:rPr lang="fa-IR" baseline="0" dirty="0" smtClean="0">
                <a:solidFill>
                  <a:schemeClr val="tx1"/>
                </a:solidFill>
              </a:rPr>
              <a:t>نظر های سیاسی یا اجتماعی و خدماتی که دریافت میکنند در اینترنت نظر خود را به اشتراک میگذارند.</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2. در طی سال های گذشته، با افزایش مشارکت دانشجویان در دانشگاه های آنلاین ، و به طبع افزایش میزان نظر دهی آن ها استفاده از ابزار ماشین لرنینگ برای تحلیل اتوماتیک این نظر ها برای پیشرفت  روش ها و محتوای آموزشی مفید</a:t>
            </a:r>
            <a:r>
              <a:rPr lang="en-US" baseline="0" dirty="0" smtClean="0">
                <a:solidFill>
                  <a:schemeClr val="tx1"/>
                </a:solidFill>
              </a:rPr>
              <a:t> </a:t>
            </a:r>
            <a:r>
              <a:rPr lang="fa-IR" baseline="0" dirty="0" smtClean="0">
                <a:solidFill>
                  <a:schemeClr val="tx1"/>
                </a:solidFill>
              </a:rPr>
              <a:t>بوده است.</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3. درک بهتری از نظرگاه دانشجویان درباره ی دانشگاه منتقل میکند.</a:t>
            </a:r>
            <a:endParaRPr lang="en-US" baseline="0" dirty="0" smtClean="0">
              <a:solidFill>
                <a:schemeClr val="tx1"/>
              </a:solidFill>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4. با تحلیل صحیح نقاط ضعف و قوت، خط مشی برای تحقیقات آینده مشخص میکند. </a:t>
            </a:r>
            <a:endParaRPr lang="en-US" baseline="0" dirty="0" smtClean="0">
              <a:solidFill>
                <a:schemeClr val="tx1"/>
              </a:solidFill>
            </a:endParaRP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5. با کمک ابزار ماشین لرنینگ به این فرایند سرعت بخشیده شده و تحلیل ها سریع تر در دسترس قرار میگیرند.</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6. حذف نیروی انسانی در این کار با کمک ماشین لرنینگ هم دقت تحلیل ها را بالا میبرد و هم صرفه جویی در استفاده از نیروی انسانی برای دانشگاه هایی که با کمبود نیرو مواجه هستند است</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solidFill>
                  <a:schemeClr val="tx1"/>
                </a:solidFill>
              </a:rPr>
              <a:t>7. این تسک در زبان فارسی کمتر پرداخته شده است و جای تحقیق بیشتر دارد</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p>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3</a:t>
            </a:fld>
            <a:endParaRPr lang="en-US"/>
          </a:p>
        </p:txBody>
      </p:sp>
    </p:spTree>
    <p:extLst>
      <p:ext uri="{BB962C8B-B14F-4D97-AF65-F5344CB8AC3E}">
        <p14:creationId xmlns:p14="http://schemas.microsoft.com/office/powerpoint/2010/main" val="623286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مدل</a:t>
            </a:r>
            <a:r>
              <a:rPr lang="fa-IR" baseline="0" dirty="0" smtClean="0"/>
              <a:t> ساده ی ال اس تی ام برای پیشینی لیبل مثبت و منفی بهترز لیبل خنثی عمل میکند</a:t>
            </a:r>
          </a:p>
          <a:p>
            <a:pPr algn="r" rtl="1"/>
            <a:r>
              <a:rPr lang="fa-IR" baseline="0" dirty="0" smtClean="0"/>
              <a:t>بالانس نبودن دیتاست در این مدل بایاس ایاد کرده است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27</a:t>
            </a:fld>
            <a:endParaRPr lang="en-US"/>
          </a:p>
        </p:txBody>
      </p:sp>
    </p:spTree>
    <p:extLst>
      <p:ext uri="{BB962C8B-B14F-4D97-AF65-F5344CB8AC3E}">
        <p14:creationId xmlns:p14="http://schemas.microsoft.com/office/powerpoint/2010/main" val="321037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مد</a:t>
            </a:r>
            <a:r>
              <a:rPr lang="fa-IR" baseline="0" dirty="0" smtClean="0"/>
              <a:t>ل در ایپک 33و قبل از اورفیت به عنوان بهترین مدل انتخاب شده</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28</a:t>
            </a:fld>
            <a:endParaRPr lang="en-US"/>
          </a:p>
        </p:txBody>
      </p:sp>
    </p:spTree>
    <p:extLst>
      <p:ext uri="{BB962C8B-B14F-4D97-AF65-F5344CB8AC3E}">
        <p14:creationId xmlns:p14="http://schemas.microsoft.com/office/powerpoint/2010/main" val="2886304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a:t>
            </a:r>
            <a:r>
              <a:rPr lang="fa-IR" baseline="0" dirty="0" smtClean="0"/>
              <a:t> مدل دوشاخه ورودی های هر شاخه متفاوتت هست </a:t>
            </a:r>
          </a:p>
          <a:p>
            <a:pPr algn="r" rtl="1"/>
            <a:r>
              <a:rPr lang="fa-IR" baseline="0" dirty="0" smtClean="0"/>
              <a:t>هم چنین سایز </a:t>
            </a:r>
            <a:r>
              <a:rPr lang="en-US" baseline="0" dirty="0" err="1" smtClean="0"/>
              <a:t>lstm</a:t>
            </a:r>
            <a:r>
              <a:rPr lang="en-US" baseline="0" dirty="0" smtClean="0"/>
              <a:t> </a:t>
            </a:r>
            <a:r>
              <a:rPr lang="fa-IR" baseline="0" dirty="0" smtClean="0"/>
              <a:t> یا </a:t>
            </a:r>
            <a:r>
              <a:rPr lang="en-US" baseline="0" dirty="0" smtClean="0"/>
              <a:t>embedding layer </a:t>
            </a:r>
          </a:p>
          <a:p>
            <a:pPr algn="r" rtl="1"/>
            <a:r>
              <a:rPr lang="fa-IR" baseline="0" dirty="0" smtClean="0"/>
              <a:t>خروجی هم با یه دراپ اوت و دنس 64 </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29</a:t>
            </a:fld>
            <a:endParaRPr lang="en-US"/>
          </a:p>
        </p:txBody>
      </p:sp>
    </p:spTree>
    <p:extLst>
      <p:ext uri="{BB962C8B-B14F-4D97-AF65-F5344CB8AC3E}">
        <p14:creationId xmlns:p14="http://schemas.microsoft.com/office/powerpoint/2010/main" val="2397204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مدل</a:t>
            </a:r>
            <a:r>
              <a:rPr lang="fa-IR" baseline="0" dirty="0" smtClean="0"/>
              <a:t> دوشاخه هم همونطور ک میینیم دقت تا چیزی حدود 70 % پیش میره و ثابت میمونه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30</a:t>
            </a:fld>
            <a:endParaRPr lang="en-US"/>
          </a:p>
        </p:txBody>
      </p:sp>
    </p:spTree>
    <p:extLst>
      <p:ext uri="{BB962C8B-B14F-4D97-AF65-F5344CB8AC3E}">
        <p14:creationId xmlns:p14="http://schemas.microsoft.com/office/powerpoint/2010/main" val="2155518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pPr algn="r" rtl="1"/>
            <a:r>
              <a:rPr lang="fa-IR" dirty="0" smtClean="0"/>
              <a:t>یکی از دلاییل</a:t>
            </a:r>
            <a:r>
              <a:rPr lang="fa-IR" baseline="0" dirty="0" smtClean="0"/>
              <a:t>ی که فکر میکنیم ممکنه باعث این اتفاق بوده ، متفاوت بودن دایره لغات دیتاست این پروژه ابا کلمات لایه ی </a:t>
            </a:r>
            <a:r>
              <a:rPr lang="en-US" baseline="0" dirty="0" smtClean="0"/>
              <a:t>pre trained </a:t>
            </a:r>
            <a:r>
              <a:rPr lang="fa-IR" baseline="0" dirty="0" smtClean="0"/>
              <a:t> شده هست</a:t>
            </a:r>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31</a:t>
            </a:fld>
            <a:endParaRPr lang="en-US"/>
          </a:p>
        </p:txBody>
      </p:sp>
    </p:spTree>
    <p:extLst>
      <p:ext uri="{BB962C8B-B14F-4D97-AF65-F5344CB8AC3E}">
        <p14:creationId xmlns:p14="http://schemas.microsoft.com/office/powerpoint/2010/main" val="4035025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مدل</a:t>
            </a:r>
            <a:r>
              <a:rPr lang="fa-IR" baseline="0" dirty="0" smtClean="0"/>
              <a:t> دوشاخه انتظار میرفت که بهترز مدل ساده عمل کنه که به صورت کلی این طور بود </a:t>
            </a:r>
          </a:p>
          <a:p>
            <a:pPr algn="r" rtl="1"/>
            <a:r>
              <a:rPr lang="fa-IR" baseline="0" dirty="0" smtClean="0"/>
              <a:t>مدل گلاو انتظار داشتیم که هم از ابتدا نتایج بهتری داشته باشه و هم به دقت بیشتری برسه که از ابتدا بهتر بود اما شیب تغغیراتش کم شد ودر نهایت نتیجش بهتر نشد</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32</a:t>
            </a:fld>
            <a:endParaRPr lang="en-US"/>
          </a:p>
        </p:txBody>
      </p:sp>
    </p:spTree>
    <p:extLst>
      <p:ext uri="{BB962C8B-B14F-4D97-AF65-F5344CB8AC3E}">
        <p14:creationId xmlns:p14="http://schemas.microsoft.com/office/powerpoint/2010/main" val="2131799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33</a:t>
            </a:fld>
            <a:endParaRPr lang="en-US"/>
          </a:p>
        </p:txBody>
      </p:sp>
    </p:spTree>
    <p:extLst>
      <p:ext uri="{BB962C8B-B14F-4D97-AF65-F5344CB8AC3E}">
        <p14:creationId xmlns:p14="http://schemas.microsoft.com/office/powerpoint/2010/main" val="3074465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a-IR" dirty="0" smtClean="0"/>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fa-IR" dirty="0" smtClean="0"/>
              <a:t>بخاطر طبیعت رابطه</a:t>
            </a:r>
            <a:r>
              <a:rPr lang="fa-IR" baseline="0" dirty="0" smtClean="0"/>
              <a:t> ی بین استاد و دانشجو ، ادبیات و مجموعه لغات خاص خود را دارند، و کلمات تخصصی مرتبط با رشته ی خود را دارند و با ادبیات معمول افراد در مصرف کنندگان محصولات متفاوت است </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fa-IR" baseline="0" dirty="0" smtClean="0"/>
              <a:t>ویژگی های خاص زبان فارسی ، پیچیدگی های زبانی ، پسوند ها ی فعلی زیاد و تفاوت در ساختار مهاوره ای و ادبی زبان فارسی</a:t>
            </a:r>
          </a:p>
          <a:p>
            <a:pPr marL="228600" marR="0" indent="-228600" algn="r" defTabSz="914400" rtl="1" eaLnBrk="1" fontAlgn="auto" latinLnBrk="0" hangingPunct="1">
              <a:lnSpc>
                <a:spcPct val="100000"/>
              </a:lnSpc>
              <a:spcBef>
                <a:spcPts val="0"/>
              </a:spcBef>
              <a:spcAft>
                <a:spcPts val="0"/>
              </a:spcAft>
              <a:buClrTx/>
              <a:buSzTx/>
              <a:buFontTx/>
              <a:buAutoNum type="arabicPeriod"/>
              <a:tabLst/>
              <a:defRPr/>
            </a:pPr>
            <a:r>
              <a:rPr lang="fa-IR" baseline="0" dirty="0" smtClean="0"/>
              <a:t>در زبان فارسی ابزار و امکانات برای تسک های ان ال پی  کمتر است، همچنین کمبود دیتای تمیز و استراکچر بندی شده </a:t>
            </a:r>
            <a:endParaRPr lang="en-US" dirty="0" smtClean="0"/>
          </a:p>
          <a:p>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4</a:t>
            </a:fld>
            <a:endParaRPr lang="en-US"/>
          </a:p>
        </p:txBody>
      </p:sp>
    </p:spTree>
    <p:extLst>
      <p:ext uri="{BB962C8B-B14F-4D97-AF65-F5344CB8AC3E}">
        <p14:creationId xmlns:p14="http://schemas.microsoft.com/office/powerpoint/2010/main" val="3001736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آیا روش</a:t>
            </a:r>
            <a:r>
              <a:rPr lang="fa-IR" baseline="0" dirty="0" smtClean="0"/>
              <a:t> های معمول بکار گرفته شده برای تسک تحلیل احساسات و  بطور کل در تسک های </a:t>
            </a:r>
            <a:r>
              <a:rPr lang="en-US" baseline="0" dirty="0" err="1" smtClean="0"/>
              <a:t>nlp</a:t>
            </a:r>
            <a:r>
              <a:rPr lang="en-US" baseline="0" dirty="0" smtClean="0"/>
              <a:t>  </a:t>
            </a:r>
            <a:r>
              <a:rPr lang="fa-IR" baseline="0" dirty="0" smtClean="0"/>
              <a:t> در زبان فارسی با توجه به ویژگی های خاص و متفاوت این زبان نیز مفید خواهند بود ؟این متفاوت بودن زبان فارسی چه تاثیری در استفاده از این متود ها داره ؟ </a:t>
            </a:r>
          </a:p>
          <a:p>
            <a:pPr algn="r" rtl="1"/>
            <a:endParaRPr lang="fa-IR" baseline="0" dirty="0" smtClean="0"/>
          </a:p>
          <a:p>
            <a:pPr algn="r" rtl="1"/>
            <a:r>
              <a:rPr lang="fa-IR" baseline="0" dirty="0" smtClean="0"/>
              <a:t>برای کمبود دیتا، و کم بودن دقت مدل چه روش هایی راه گشا خواهند بود </a:t>
            </a:r>
          </a:p>
        </p:txBody>
      </p:sp>
      <p:sp>
        <p:nvSpPr>
          <p:cNvPr id="4" name="Slide Number Placeholder 3"/>
          <p:cNvSpPr>
            <a:spLocks noGrp="1"/>
          </p:cNvSpPr>
          <p:nvPr>
            <p:ph type="sldNum" sz="quarter" idx="10"/>
          </p:nvPr>
        </p:nvSpPr>
        <p:spPr/>
        <p:txBody>
          <a:bodyPr/>
          <a:lstStyle/>
          <a:p>
            <a:fld id="{A111BA8B-2876-44F6-BE27-220B3C1B7E31}" type="slidenum">
              <a:rPr lang="en-US" smtClean="0"/>
              <a:t>5</a:t>
            </a:fld>
            <a:endParaRPr lang="en-US"/>
          </a:p>
        </p:txBody>
      </p:sp>
    </p:spTree>
    <p:extLst>
      <p:ext uri="{BB962C8B-B14F-4D97-AF65-F5344CB8AC3E}">
        <p14:creationId xmlns:p14="http://schemas.microsoft.com/office/powerpoint/2010/main" val="2361869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a:t>
            </a:r>
            <a:r>
              <a:rPr lang="en-US" baseline="0" dirty="0" smtClean="0"/>
              <a:t>  </a:t>
            </a:r>
            <a:r>
              <a:rPr lang="fa-IR" baseline="0" dirty="0" smtClean="0"/>
              <a:t> تحقیقات برای زبان انگلیسی روش های مبتنی رای نئورال نت ورک ها مثل </a:t>
            </a:r>
            <a:r>
              <a:rPr lang="en-US" baseline="0" dirty="0" err="1" smtClean="0"/>
              <a:t>lstm</a:t>
            </a:r>
            <a:r>
              <a:rPr lang="fa-IR" baseline="0" dirty="0" smtClean="0"/>
              <a:t> ها یا </a:t>
            </a:r>
            <a:r>
              <a:rPr lang="en-US" baseline="0" dirty="0" err="1" smtClean="0"/>
              <a:t>blstm</a:t>
            </a:r>
            <a:r>
              <a:rPr lang="en-US" baseline="0" dirty="0" smtClean="0"/>
              <a:t> </a:t>
            </a:r>
            <a:r>
              <a:rPr lang="fa-IR" baseline="0" dirty="0" smtClean="0"/>
              <a:t> ها دقت بیشتری به نسبت روش های کلاسیک ماشین لرنیبنگ داشند </a:t>
            </a:r>
          </a:p>
          <a:p>
            <a:pPr algn="r" rtl="1"/>
            <a:r>
              <a:rPr lang="fa-IR" baseline="0" dirty="0" smtClean="0"/>
              <a:t>دقت روش های مبتنی بر دیپ لرنینگ تا 90% بودند در حالی که روش های قدیمی مثل</a:t>
            </a:r>
            <a:r>
              <a:rPr lang="en-US" baseline="0" dirty="0" smtClean="0"/>
              <a:t> naïve </a:t>
            </a:r>
            <a:r>
              <a:rPr lang="en-US" baseline="0" dirty="0" err="1" smtClean="0"/>
              <a:t>bayes</a:t>
            </a:r>
            <a:r>
              <a:rPr lang="en-US" baseline="0" dirty="0" smtClean="0"/>
              <a:t> and SVM </a:t>
            </a:r>
            <a:r>
              <a:rPr lang="fa-IR" baseline="0" dirty="0" smtClean="0"/>
              <a:t> تا 70 درصد دقت داشته اند. </a:t>
            </a:r>
          </a:p>
          <a:p>
            <a:pPr algn="r" rtl="1"/>
            <a:r>
              <a:rPr lang="fa-IR" dirty="0" smtClean="0"/>
              <a:t>به صور</a:t>
            </a:r>
            <a:r>
              <a:rPr lang="fa-IR" baseline="0" dirty="0" smtClean="0"/>
              <a:t>ت کامبایند از بایدایرکشنال ها استقاده شده یا از ال اس تی ام ها ب صورت مولتی استفاده شده</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7</a:t>
            </a:fld>
            <a:endParaRPr lang="en-US"/>
          </a:p>
        </p:txBody>
      </p:sp>
    </p:spTree>
    <p:extLst>
      <p:ext uri="{BB962C8B-B14F-4D97-AF65-F5344CB8AC3E}">
        <p14:creationId xmlns:p14="http://schemas.microsoft.com/office/powerpoint/2010/main" val="2184043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در زبان</a:t>
            </a:r>
            <a:r>
              <a:rPr lang="fa-IR" baseline="0" dirty="0" smtClean="0"/>
              <a:t> فارسی باا تیکه بر روش های قدیمی و استفاده از </a:t>
            </a:r>
            <a:r>
              <a:rPr lang="en-US" baseline="0" dirty="0" smtClean="0"/>
              <a:t>rule base and lexicon based approaches </a:t>
            </a:r>
            <a:r>
              <a:rPr lang="fa-IR" baseline="0" dirty="0" smtClean="0"/>
              <a:t> این نتایج با درصد دقت حدودی 60 درصد همراه بوده اند. </a:t>
            </a:r>
          </a:p>
          <a:p>
            <a:pPr algn="r" rtl="1"/>
            <a:r>
              <a:rPr lang="fa-IR" dirty="0" smtClean="0"/>
              <a:t>معروف</a:t>
            </a:r>
            <a:r>
              <a:rPr lang="fa-IR" baseline="0" dirty="0" smtClean="0"/>
              <a:t> ترین تحقیقات فارسی ، با استفاده از </a:t>
            </a:r>
            <a:r>
              <a:rPr lang="en-US" baseline="0" dirty="0" smtClean="0"/>
              <a:t>corpus </a:t>
            </a:r>
            <a:r>
              <a:rPr lang="fa-IR" baseline="0" dirty="0" smtClean="0"/>
              <a:t> های از پیش تعیین شده ی زبان فارسی فرایند </a:t>
            </a:r>
            <a:r>
              <a:rPr lang="en-US" baseline="0" dirty="0" smtClean="0"/>
              <a:t>training </a:t>
            </a:r>
            <a:r>
              <a:rPr lang="fa-IR" baseline="0" dirty="0" smtClean="0"/>
              <a:t> رو سرعت و کیفیت میبخشند و از مدل های </a:t>
            </a:r>
            <a:r>
              <a:rPr lang="en-US" baseline="0" dirty="0" smtClean="0"/>
              <a:t> </a:t>
            </a:r>
            <a:r>
              <a:rPr lang="en-US" baseline="0" dirty="0" err="1" smtClean="0"/>
              <a:t>svm</a:t>
            </a:r>
            <a:r>
              <a:rPr lang="en-US" baseline="0" dirty="0" smtClean="0"/>
              <a:t> and naïve </a:t>
            </a:r>
            <a:r>
              <a:rPr lang="en-US" baseline="0" dirty="0" err="1" smtClean="0"/>
              <a:t>bayse</a:t>
            </a:r>
            <a:r>
              <a:rPr lang="en-US" baseline="0" dirty="0" smtClean="0"/>
              <a:t> </a:t>
            </a:r>
            <a:r>
              <a:rPr lang="fa-IR" baseline="0" dirty="0" smtClean="0"/>
              <a:t> استفاده میکنن. </a:t>
            </a:r>
          </a:p>
          <a:p>
            <a:pPr algn="r" rtl="1"/>
            <a:r>
              <a:rPr lang="en-US" dirty="0" smtClean="0"/>
              <a:t> </a:t>
            </a:r>
            <a:r>
              <a:rPr lang="fa-IR" dirty="0" smtClean="0"/>
              <a:t>روش</a:t>
            </a:r>
            <a:r>
              <a:rPr lang="fa-IR" baseline="0" dirty="0" smtClean="0"/>
              <a:t> های برت هم چنین  در زبان فارسی کمتر استفاده شده اند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8</a:t>
            </a:fld>
            <a:endParaRPr lang="en-US"/>
          </a:p>
        </p:txBody>
      </p:sp>
    </p:spTree>
    <p:extLst>
      <p:ext uri="{BB962C8B-B14F-4D97-AF65-F5344CB8AC3E}">
        <p14:creationId xmlns:p14="http://schemas.microsoft.com/office/powerpoint/2010/main" val="3560031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a:t>
            </a:r>
            <a:r>
              <a:rPr lang="fa-IR" baseline="0" dirty="0" smtClean="0"/>
              <a:t> خاطر کمبود دیتا که به صورت جنرال در تسک های فارسی وجود دارند </a:t>
            </a:r>
            <a:r>
              <a:rPr lang="fa-IR" dirty="0" smtClean="0"/>
              <a:t>در</a:t>
            </a:r>
            <a:r>
              <a:rPr lang="fa-IR" baseline="0" dirty="0" smtClean="0"/>
              <a:t> تسک تحلیل نظر دانشجویان از روش های</a:t>
            </a:r>
            <a:r>
              <a:rPr lang="en-US" baseline="0" dirty="0" smtClean="0"/>
              <a:t> </a:t>
            </a:r>
            <a:r>
              <a:rPr lang="fa-IR" baseline="0" dirty="0" smtClean="0"/>
              <a:t> </a:t>
            </a:r>
            <a:r>
              <a:rPr lang="en-US" baseline="0" dirty="0" smtClean="0"/>
              <a:t>lexicon base like VADER </a:t>
            </a:r>
            <a:r>
              <a:rPr lang="fa-IR" baseline="0" dirty="0" smtClean="0"/>
              <a:t> یا از </a:t>
            </a:r>
            <a:r>
              <a:rPr lang="en-US" baseline="0" dirty="0" smtClean="0"/>
              <a:t> or SVM multinomial naïve </a:t>
            </a:r>
            <a:r>
              <a:rPr lang="en-US" baseline="0" dirty="0" err="1" smtClean="0"/>
              <a:t>bayes</a:t>
            </a:r>
            <a:r>
              <a:rPr lang="en-US" baseline="0" dirty="0" smtClean="0"/>
              <a:t> </a:t>
            </a:r>
            <a:r>
              <a:rPr lang="fa-IR" baseline="0" dirty="0" smtClean="0"/>
              <a:t>استفاده شده است</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9</a:t>
            </a:fld>
            <a:endParaRPr lang="en-US"/>
          </a:p>
        </p:txBody>
      </p:sp>
    </p:spTree>
    <p:extLst>
      <p:ext uri="{BB962C8B-B14F-4D97-AF65-F5344CB8AC3E}">
        <p14:creationId xmlns:p14="http://schemas.microsoft.com/office/powerpoint/2010/main" val="210179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دیتا</a:t>
            </a:r>
            <a:r>
              <a:rPr lang="fa-IR" baseline="0" dirty="0" smtClean="0"/>
              <a:t> در نظر سنجی کتبی </a:t>
            </a:r>
          </a:p>
          <a:p>
            <a:pPr algn="r" rtl="1"/>
            <a:r>
              <a:rPr lang="fa-IR" baseline="0" dirty="0" smtClean="0"/>
              <a:t>طی 4 ترم متوالی از دانشجویان موسسه گرفته شده </a:t>
            </a:r>
          </a:p>
          <a:p>
            <a:pPr algn="r" rtl="1"/>
            <a:r>
              <a:rPr lang="fa-IR" baseline="0" dirty="0" smtClean="0"/>
              <a:t>و در فرم سوال و جواب نگه داری میشود </a:t>
            </a:r>
          </a:p>
          <a:p>
            <a:pPr algn="r" rtl="1"/>
            <a:r>
              <a:rPr lang="fa-IR" dirty="0" smtClean="0"/>
              <a:t>سوالات</a:t>
            </a:r>
            <a:r>
              <a:rPr lang="fa-IR" baseline="0" dirty="0" smtClean="0"/>
              <a:t> درباره ی کیفیت ارائه ی دروس حجم تکالیف  و نقاط ضعف و قوت دروس و از این قبیل موارد است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11</a:t>
            </a:fld>
            <a:endParaRPr lang="en-US"/>
          </a:p>
        </p:txBody>
      </p:sp>
    </p:spTree>
    <p:extLst>
      <p:ext uri="{BB962C8B-B14F-4D97-AF65-F5344CB8AC3E}">
        <p14:creationId xmlns:p14="http://schemas.microsoft.com/office/powerpoint/2010/main" val="3006459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دیتای پروژه که توس</a:t>
            </a:r>
            <a:r>
              <a:rPr lang="fa-IR" baseline="0" dirty="0" smtClean="0"/>
              <a:t>ط دپارتمان رشته در دسترس ما قرار گرفت </a:t>
            </a:r>
            <a:r>
              <a:rPr lang="fa-IR" dirty="0" smtClean="0"/>
              <a:t>در غالب</a:t>
            </a:r>
            <a:r>
              <a:rPr lang="fa-IR" baseline="0" dirty="0" smtClean="0"/>
              <a:t> این ستون ها دسته بنده شده بود </a:t>
            </a:r>
          </a:p>
          <a:p>
            <a:pPr algn="r" rtl="1"/>
            <a:endParaRPr lang="en-US" dirty="0"/>
          </a:p>
        </p:txBody>
      </p:sp>
      <p:sp>
        <p:nvSpPr>
          <p:cNvPr id="4" name="Slide Number Placeholder 3"/>
          <p:cNvSpPr>
            <a:spLocks noGrp="1"/>
          </p:cNvSpPr>
          <p:nvPr>
            <p:ph type="sldNum" sz="quarter" idx="10"/>
          </p:nvPr>
        </p:nvSpPr>
        <p:spPr/>
        <p:txBody>
          <a:bodyPr/>
          <a:lstStyle/>
          <a:p>
            <a:fld id="{A111BA8B-2876-44F6-BE27-220B3C1B7E31}" type="slidenum">
              <a:rPr lang="en-US" smtClean="0"/>
              <a:t>12</a:t>
            </a:fld>
            <a:endParaRPr lang="en-US"/>
          </a:p>
        </p:txBody>
      </p:sp>
    </p:spTree>
    <p:extLst>
      <p:ext uri="{BB962C8B-B14F-4D97-AF65-F5344CB8AC3E}">
        <p14:creationId xmlns:p14="http://schemas.microsoft.com/office/powerpoint/2010/main" val="2315418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134657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47283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2946797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71913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31489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12/16/2022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4089331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12/16/2022</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292497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12/16/2022</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319798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12/16/2022</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384255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12/16/2022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267942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12/16/2022</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a:t>
            </a:fld>
            <a:endParaRPr lang="en-US"/>
          </a:p>
        </p:txBody>
      </p:sp>
    </p:spTree>
    <p:extLst>
      <p:ext uri="{BB962C8B-B14F-4D97-AF65-F5344CB8AC3E}">
        <p14:creationId xmlns:p14="http://schemas.microsoft.com/office/powerpoint/2010/main" val="189228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12/16/2022</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F183C-C053-4B21-833D-441E2BEBBD44}" type="slidenum">
              <a:rPr lang="en-US" smtClean="0"/>
              <a:t>‹#›</a:t>
            </a:fld>
            <a:endParaRPr lang="en-US"/>
          </a:p>
        </p:txBody>
      </p:sp>
    </p:spTree>
    <p:extLst>
      <p:ext uri="{BB962C8B-B14F-4D97-AF65-F5344CB8AC3E}">
        <p14:creationId xmlns:p14="http://schemas.microsoft.com/office/powerpoint/2010/main" val="18043660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Students feedbacks sentiment analysis</a:t>
            </a:r>
            <a:endParaRPr lang="en-US" dirty="0"/>
          </a:p>
        </p:txBody>
      </p:sp>
      <p:sp>
        <p:nvSpPr>
          <p:cNvPr id="3" name="Subtitle 2"/>
          <p:cNvSpPr>
            <a:spLocks noGrp="1"/>
          </p:cNvSpPr>
          <p:nvPr>
            <p:ph type="subTitle" idx="1"/>
          </p:nvPr>
        </p:nvSpPr>
        <p:spPr>
          <a:xfrm>
            <a:off x="1524000" y="4105275"/>
            <a:ext cx="9144000" cy="1655762"/>
          </a:xfrm>
        </p:spPr>
        <p:txBody>
          <a:bodyPr>
            <a:normAutofit fontScale="77500" lnSpcReduction="20000"/>
          </a:bodyPr>
          <a:lstStyle/>
          <a:p>
            <a:r>
              <a:rPr lang="en-US" dirty="0" smtClean="0"/>
              <a:t>Submitted by:</a:t>
            </a:r>
          </a:p>
          <a:p>
            <a:r>
              <a:rPr lang="en-US" dirty="0" smtClean="0"/>
              <a:t>Soroor Monzavi</a:t>
            </a:r>
          </a:p>
          <a:p>
            <a:endParaRPr lang="en-US" dirty="0" smtClean="0"/>
          </a:p>
          <a:p>
            <a:r>
              <a:rPr lang="en-US" dirty="0" smtClean="0"/>
              <a:t>Supervisor:</a:t>
            </a:r>
          </a:p>
          <a:p>
            <a:r>
              <a:rPr lang="en-US" dirty="0" smtClean="0"/>
              <a:t> Mr. Vargha Dadvar</a:t>
            </a:r>
          </a:p>
          <a:p>
            <a:endParaRPr lang="en-US" dirty="0"/>
          </a:p>
        </p:txBody>
      </p:sp>
      <p:sp>
        <p:nvSpPr>
          <p:cNvPr id="6" name="Date Placeholder 5"/>
          <p:cNvSpPr>
            <a:spLocks noGrp="1"/>
          </p:cNvSpPr>
          <p:nvPr>
            <p:ph type="dt" sz="half" idx="10"/>
          </p:nvPr>
        </p:nvSpPr>
        <p:spPr/>
        <p:txBody>
          <a:bodyPr/>
          <a:lstStyle/>
          <a:p>
            <a:r>
              <a:rPr lang="en-US" smtClean="0"/>
              <a:t>12/16/2022</a:t>
            </a:r>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1</a:t>
            </a:fld>
            <a:endParaRPr lang="en-US"/>
          </a:p>
        </p:txBody>
      </p:sp>
    </p:spTree>
    <p:extLst>
      <p:ext uri="{BB962C8B-B14F-4D97-AF65-F5344CB8AC3E}">
        <p14:creationId xmlns:p14="http://schemas.microsoft.com/office/powerpoint/2010/main" val="2642862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2"/>
            <a:ext cx="9144000" cy="2706687"/>
          </a:xfrm>
        </p:spPr>
        <p:txBody>
          <a:bodyPr/>
          <a:lstStyle/>
          <a:p>
            <a:r>
              <a:rPr lang="en-US" cap="all" dirty="0" smtClean="0"/>
              <a:t>Methodology</a:t>
            </a:r>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10</a:t>
            </a:fld>
            <a:endParaRPr lang="en-US"/>
          </a:p>
        </p:txBody>
      </p:sp>
    </p:spTree>
    <p:extLst>
      <p:ext uri="{BB962C8B-B14F-4D97-AF65-F5344CB8AC3E}">
        <p14:creationId xmlns:p14="http://schemas.microsoft.com/office/powerpoint/2010/main" val="965425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a:bodyPr>
          <a:lstStyle/>
          <a:p>
            <a:r>
              <a:rPr lang="en-US" sz="2400" dirty="0" smtClean="0"/>
              <a:t>The data is collected during 4 consecutive </a:t>
            </a:r>
            <a:r>
              <a:rPr lang="en-US" sz="2400" dirty="0" smtClean="0"/>
              <a:t>semesters</a:t>
            </a:r>
          </a:p>
          <a:p>
            <a:r>
              <a:rPr lang="en-US" sz="2400" dirty="0" smtClean="0"/>
              <a:t>406 unprocessed feedback within 3 </a:t>
            </a:r>
            <a:r>
              <a:rPr lang="en-US" sz="2400" dirty="0" smtClean="0"/>
              <a:t>files</a:t>
            </a:r>
            <a:endParaRPr lang="en-US" sz="2400" dirty="0"/>
          </a:p>
          <a:p>
            <a:r>
              <a:rPr lang="en-US" sz="2400" dirty="0" smtClean="0"/>
              <a:t>In question and answer form</a:t>
            </a:r>
          </a:p>
          <a:p>
            <a:r>
              <a:rPr lang="en-US" sz="2400" dirty="0" smtClean="0"/>
              <a:t>The subjective is about, course presentation quality, response of teaching team, the volume of assignments, strength and weakness of teaching content. </a:t>
            </a: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11</a:t>
            </a:fld>
            <a:endParaRPr lang="en-US"/>
          </a:p>
        </p:txBody>
      </p:sp>
    </p:spTree>
    <p:extLst>
      <p:ext uri="{BB962C8B-B14F-4D97-AF65-F5344CB8AC3E}">
        <p14:creationId xmlns:p14="http://schemas.microsoft.com/office/powerpoint/2010/main" val="898819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765789"/>
              </p:ext>
            </p:extLst>
          </p:nvPr>
        </p:nvGraphicFramePr>
        <p:xfrm>
          <a:off x="1062318" y="1690688"/>
          <a:ext cx="8000719" cy="3894386"/>
        </p:xfrm>
        <a:graphic>
          <a:graphicData uri="http://schemas.openxmlformats.org/drawingml/2006/table">
            <a:tbl>
              <a:tblPr bandRow="1">
                <a:tableStyleId>{7DF18680-E054-41AD-8BC1-D1AEF772440D}</a:tableStyleId>
              </a:tblPr>
              <a:tblGrid>
                <a:gridCol w="1097314">
                  <a:extLst>
                    <a:ext uri="{9D8B030D-6E8A-4147-A177-3AD203B41FA5}">
                      <a16:colId xmlns:a16="http://schemas.microsoft.com/office/drawing/2014/main" val="1373679622"/>
                    </a:ext>
                  </a:extLst>
                </a:gridCol>
                <a:gridCol w="6903405">
                  <a:extLst>
                    <a:ext uri="{9D8B030D-6E8A-4147-A177-3AD203B41FA5}">
                      <a16:colId xmlns:a16="http://schemas.microsoft.com/office/drawing/2014/main" val="1889292854"/>
                    </a:ext>
                  </a:extLst>
                </a:gridCol>
              </a:tblGrid>
              <a:tr h="494878">
                <a:tc>
                  <a:txBody>
                    <a:bodyPr/>
                    <a:lstStyle/>
                    <a:p>
                      <a:pPr marL="0" marR="0" algn="just">
                        <a:lnSpc>
                          <a:spcPct val="107000"/>
                        </a:lnSpc>
                        <a:spcBef>
                          <a:spcPts val="0"/>
                        </a:spcBef>
                        <a:spcAft>
                          <a:spcPts val="0"/>
                        </a:spcAft>
                      </a:pPr>
                      <a:r>
                        <a:rPr lang="en-US" sz="1800" dirty="0">
                          <a:effectLst/>
                        </a:rPr>
                        <a:t>column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descriptions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585153885"/>
                  </a:ext>
                </a:extLst>
              </a:tr>
              <a:tr h="494878">
                <a:tc>
                  <a:txBody>
                    <a:bodyPr/>
                    <a:lstStyle/>
                    <a:p>
                      <a:pPr marL="0" marR="0" algn="just">
                        <a:lnSpc>
                          <a:spcPct val="107000"/>
                        </a:lnSpc>
                        <a:spcBef>
                          <a:spcPts val="0"/>
                        </a:spcBef>
                        <a:spcAft>
                          <a:spcPts val="0"/>
                        </a:spcAft>
                      </a:pPr>
                      <a:r>
                        <a:rPr lang="en-US" sz="1800" dirty="0">
                          <a:effectLst/>
                        </a:rPr>
                        <a:t>ID</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Unique integer for each row of feedback</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990601491"/>
                  </a:ext>
                </a:extLst>
              </a:tr>
              <a:tr h="1111623">
                <a:tc>
                  <a:txBody>
                    <a:bodyPr/>
                    <a:lstStyle/>
                    <a:p>
                      <a:pPr marL="0" marR="0" algn="just">
                        <a:lnSpc>
                          <a:spcPct val="107000"/>
                        </a:lnSpc>
                        <a:spcBef>
                          <a:spcPts val="0"/>
                        </a:spcBef>
                        <a:spcAft>
                          <a:spcPts val="0"/>
                        </a:spcAft>
                      </a:pPr>
                      <a:r>
                        <a:rPr lang="en-US" sz="1800">
                          <a:effectLst/>
                        </a:rPr>
                        <a:t>Start-date, </a:t>
                      </a:r>
                    </a:p>
                    <a:p>
                      <a:pPr marL="0" marR="0" algn="just">
                        <a:lnSpc>
                          <a:spcPct val="107000"/>
                        </a:lnSpc>
                        <a:spcBef>
                          <a:spcPts val="0"/>
                        </a:spcBef>
                        <a:spcAft>
                          <a:spcPts val="0"/>
                        </a:spcAft>
                      </a:pPr>
                      <a:r>
                        <a:rPr lang="en-US" sz="1800">
                          <a:effectLst/>
                        </a:rPr>
                        <a:t>end-date</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Date representing the duration of the student filling the survey</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06962760"/>
                  </a:ext>
                </a:extLst>
              </a:tr>
              <a:tr h="494878">
                <a:tc>
                  <a:txBody>
                    <a:bodyPr/>
                    <a:lstStyle/>
                    <a:p>
                      <a:pPr marL="0" marR="0" algn="just">
                        <a:lnSpc>
                          <a:spcPct val="107000"/>
                        </a:lnSpc>
                        <a:spcBef>
                          <a:spcPts val="0"/>
                        </a:spcBef>
                        <a:spcAft>
                          <a:spcPts val="0"/>
                        </a:spcAft>
                      </a:pPr>
                      <a:r>
                        <a:rPr lang="en-US" sz="1800">
                          <a:effectLst/>
                        </a:rPr>
                        <a:t>email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Email of the student who filled the survey , all set to “anonymous”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860902079"/>
                  </a:ext>
                </a:extLst>
              </a:tr>
              <a:tr h="494878">
                <a:tc>
                  <a:txBody>
                    <a:bodyPr/>
                    <a:lstStyle/>
                    <a:p>
                      <a:pPr marL="0" marR="0" algn="just">
                        <a:lnSpc>
                          <a:spcPct val="107000"/>
                        </a:lnSpc>
                        <a:spcBef>
                          <a:spcPts val="0"/>
                        </a:spcBef>
                        <a:spcAft>
                          <a:spcPts val="0"/>
                        </a:spcAft>
                      </a:pPr>
                      <a:r>
                        <a:rPr lang="en-US" sz="1800" dirty="0">
                          <a:effectLst/>
                        </a:rPr>
                        <a:t>name</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Name of the student who filled the survey, all set to null</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907436862"/>
                  </a:ext>
                </a:extLst>
              </a:tr>
              <a:tr h="803251">
                <a:tc>
                  <a:txBody>
                    <a:bodyPr/>
                    <a:lstStyle/>
                    <a:p>
                      <a:pPr marL="0" marR="0" algn="just">
                        <a:lnSpc>
                          <a:spcPct val="107000"/>
                        </a:lnSpc>
                        <a:spcBef>
                          <a:spcPts val="0"/>
                        </a:spcBef>
                        <a:spcAft>
                          <a:spcPts val="0"/>
                        </a:spcAft>
                      </a:pPr>
                      <a:r>
                        <a:rPr lang="en-US" sz="1800">
                          <a:effectLst/>
                        </a:rPr>
                        <a:t>Feedback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The real content of the feedback answered to a specific question. String in Persian language.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981580517"/>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12</a:t>
            </a:fld>
            <a:endParaRPr lang="en-US"/>
          </a:p>
        </p:txBody>
      </p:sp>
    </p:spTree>
    <p:extLst>
      <p:ext uri="{BB962C8B-B14F-4D97-AF65-F5344CB8AC3E}">
        <p14:creationId xmlns:p14="http://schemas.microsoft.com/office/powerpoint/2010/main" val="2932841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pPr marL="0" indent="0">
              <a:buNone/>
            </a:pPr>
            <a:r>
              <a:rPr lang="en-US" sz="2400" dirty="0" smtClean="0"/>
              <a:t>Labels :</a:t>
            </a:r>
          </a:p>
          <a:p>
            <a:pPr lvl="0"/>
            <a:r>
              <a:rPr lang="en-US" sz="2400" dirty="0"/>
              <a:t>negative - 0 </a:t>
            </a:r>
            <a:endParaRPr lang="en-US" sz="2400" dirty="0" smtClean="0"/>
          </a:p>
          <a:p>
            <a:pPr lvl="0"/>
            <a:r>
              <a:rPr lang="en-US" sz="2400" dirty="0" smtClean="0"/>
              <a:t>Positive </a:t>
            </a:r>
            <a:r>
              <a:rPr lang="en-US" sz="2400" dirty="0"/>
              <a:t>- </a:t>
            </a:r>
            <a:r>
              <a:rPr lang="en-US" sz="2400" dirty="0" smtClean="0"/>
              <a:t>2</a:t>
            </a:r>
            <a:endParaRPr lang="en-US" sz="2400" dirty="0"/>
          </a:p>
          <a:p>
            <a:pPr lvl="0"/>
            <a:r>
              <a:rPr lang="en-US" sz="2400" dirty="0"/>
              <a:t>Neutral - 1  </a:t>
            </a:r>
            <a:r>
              <a:rPr lang="en-US" sz="1600" dirty="0" smtClean="0">
                <a:solidFill>
                  <a:schemeClr val="accent1"/>
                </a:solidFill>
              </a:rPr>
              <a:t>for </a:t>
            </a:r>
            <a:r>
              <a:rPr lang="en-US" sz="1600" dirty="0">
                <a:solidFill>
                  <a:schemeClr val="accent1"/>
                </a:solidFill>
              </a:rPr>
              <a:t>feedback that does not express a positive or negative </a:t>
            </a:r>
            <a:r>
              <a:rPr lang="en-US" sz="1600" dirty="0" smtClean="0">
                <a:solidFill>
                  <a:schemeClr val="accent1"/>
                </a:solidFill>
              </a:rPr>
              <a:t>feeling</a:t>
            </a:r>
            <a:endParaRPr lang="en-US" dirty="0" smtClean="0">
              <a:solidFill>
                <a:schemeClr val="accent1"/>
              </a:solidFill>
            </a:endParaRPr>
          </a:p>
          <a:p>
            <a:pPr marL="0" indent="0">
              <a:buNone/>
            </a:pPr>
            <a:endParaRPr lang="en-US" dirty="0"/>
          </a:p>
        </p:txBody>
      </p:sp>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13</a:t>
            </a:fld>
            <a:endParaRPr lang="en-US"/>
          </a:p>
        </p:txBody>
      </p:sp>
    </p:spTree>
    <p:extLst>
      <p:ext uri="{BB962C8B-B14F-4D97-AF65-F5344CB8AC3E}">
        <p14:creationId xmlns:p14="http://schemas.microsoft.com/office/powerpoint/2010/main" val="1243566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919209584"/>
              </p:ext>
            </p:extLst>
          </p:nvPr>
        </p:nvGraphicFramePr>
        <p:xfrm>
          <a:off x="1900383" y="1690688"/>
          <a:ext cx="8391233" cy="4093115"/>
        </p:xfrm>
        <a:graphic>
          <a:graphicData uri="http://schemas.openxmlformats.org/drawingml/2006/table">
            <a:tbl>
              <a:tblPr bandRow="1">
                <a:tableStyleId>{7DF18680-E054-41AD-8BC1-D1AEF772440D}</a:tableStyleId>
              </a:tblPr>
              <a:tblGrid>
                <a:gridCol w="719633">
                  <a:extLst>
                    <a:ext uri="{9D8B030D-6E8A-4147-A177-3AD203B41FA5}">
                      <a16:colId xmlns:a16="http://schemas.microsoft.com/office/drawing/2014/main" val="1369712164"/>
                    </a:ext>
                  </a:extLst>
                </a:gridCol>
                <a:gridCol w="7671600">
                  <a:extLst>
                    <a:ext uri="{9D8B030D-6E8A-4147-A177-3AD203B41FA5}">
                      <a16:colId xmlns:a16="http://schemas.microsoft.com/office/drawing/2014/main" val="2994660197"/>
                    </a:ext>
                  </a:extLst>
                </a:gridCol>
              </a:tblGrid>
              <a:tr h="474326">
                <a:tc>
                  <a:txBody>
                    <a:bodyPr/>
                    <a:lstStyle/>
                    <a:p>
                      <a:pPr marL="0" marR="0" algn="just">
                        <a:lnSpc>
                          <a:spcPct val="107000"/>
                        </a:lnSpc>
                        <a:spcBef>
                          <a:spcPts val="0"/>
                        </a:spcBef>
                        <a:spcAft>
                          <a:spcPts val="0"/>
                        </a:spcAft>
                      </a:pPr>
                      <a:r>
                        <a:rPr lang="en-US" sz="1800">
                          <a:effectLst/>
                        </a:rPr>
                        <a:t>Index:</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800" dirty="0">
                          <a:effectLst/>
                        </a:rPr>
                        <a:t>Questions: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36832226"/>
                  </a:ext>
                </a:extLst>
              </a:tr>
              <a:tr h="671882">
                <a:tc>
                  <a:txBody>
                    <a:bodyPr/>
                    <a:lstStyle/>
                    <a:p>
                      <a:pPr marL="0" marR="0" algn="just" rtl="1">
                        <a:lnSpc>
                          <a:spcPct val="107000"/>
                        </a:lnSpc>
                        <a:spcBef>
                          <a:spcPts val="0"/>
                        </a:spcBef>
                        <a:spcAft>
                          <a:spcPts val="0"/>
                        </a:spcAft>
                      </a:pPr>
                      <a:r>
                        <a:rPr lang="en-US" sz="1800">
                          <a:effectLst/>
                        </a:rPr>
                        <a:t>1</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dirty="0"/>
                        <a:t>آیا سرعت و کیفیت پاسخگویی تیم آموزشی به سؤالات و نیازهای دانشجویان و همین طور ارائه بازخورد به تکالیف و فعالیت ها مناسب بوده است؟</a:t>
                      </a:r>
                      <a:endParaRPr lang="en-US" dirty="0"/>
                    </a:p>
                  </a:txBody>
                  <a:tcPr marL="63500" marR="63500" marT="63500" marB="63500"/>
                </a:tc>
                <a:extLst>
                  <a:ext uri="{0D108BD9-81ED-4DB2-BD59-A6C34878D82A}">
                    <a16:rowId xmlns:a16="http://schemas.microsoft.com/office/drawing/2014/main" val="989686974"/>
                  </a:ext>
                </a:extLst>
              </a:tr>
              <a:tr h="671882">
                <a:tc>
                  <a:txBody>
                    <a:bodyPr/>
                    <a:lstStyle/>
                    <a:p>
                      <a:pPr marL="0" marR="0" algn="just" rtl="1">
                        <a:lnSpc>
                          <a:spcPct val="107000"/>
                        </a:lnSpc>
                        <a:spcBef>
                          <a:spcPts val="0"/>
                        </a:spcBef>
                        <a:spcAft>
                          <a:spcPts val="0"/>
                        </a:spcAft>
                      </a:pPr>
                      <a:r>
                        <a:rPr lang="en-US" sz="1800">
                          <a:effectLst/>
                        </a:rPr>
                        <a:t>2</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dirty="0"/>
                        <a:t>از بین منابع و فعالیت های آموزشی درس، مانند کلاسهای آنلاین، ویدئوهای آموزشی، تکالیف، امتحانات، کلاس های حل تمرین، کارگاه، فروم ها و گروه های درسی، اسلاید های آموزشی و کدام موارد بیشترین تاثیر را دارد ؟ </a:t>
                      </a:r>
                      <a:endParaRPr lang="en-US" dirty="0"/>
                    </a:p>
                  </a:txBody>
                  <a:tcPr marL="63500" marR="63500" marT="63500" marB="63500"/>
                </a:tc>
                <a:extLst>
                  <a:ext uri="{0D108BD9-81ED-4DB2-BD59-A6C34878D82A}">
                    <a16:rowId xmlns:a16="http://schemas.microsoft.com/office/drawing/2014/main" val="2564762232"/>
                  </a:ext>
                </a:extLst>
              </a:tr>
              <a:tr h="474326">
                <a:tc>
                  <a:txBody>
                    <a:bodyPr/>
                    <a:lstStyle/>
                    <a:p>
                      <a:pPr marL="0" marR="0" algn="just" rtl="1">
                        <a:lnSpc>
                          <a:spcPct val="107000"/>
                        </a:lnSpc>
                        <a:spcBef>
                          <a:spcPts val="0"/>
                        </a:spcBef>
                        <a:spcAft>
                          <a:spcPts val="0"/>
                        </a:spcAft>
                      </a:pPr>
                      <a:r>
                        <a:rPr lang="en-US" sz="1800">
                          <a:effectLst/>
                        </a:rPr>
                        <a:t>3</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dirty="0"/>
                        <a:t>چه نقاط ضعف مهم دیگری را در ارائه این درس مشاهده می کنید که جای اصلاح دارد؟</a:t>
                      </a:r>
                      <a:endParaRPr lang="en-US" dirty="0"/>
                    </a:p>
                  </a:txBody>
                  <a:tcPr marL="63500" marR="63500" marT="63500" marB="63500"/>
                </a:tc>
                <a:extLst>
                  <a:ext uri="{0D108BD9-81ED-4DB2-BD59-A6C34878D82A}">
                    <a16:rowId xmlns:a16="http://schemas.microsoft.com/office/drawing/2014/main" val="2416728673"/>
                  </a:ext>
                </a:extLst>
              </a:tr>
              <a:tr h="474326">
                <a:tc>
                  <a:txBody>
                    <a:bodyPr/>
                    <a:lstStyle/>
                    <a:p>
                      <a:pPr marL="0" marR="0" algn="just" rtl="1">
                        <a:lnSpc>
                          <a:spcPct val="107000"/>
                        </a:lnSpc>
                        <a:spcBef>
                          <a:spcPts val="0"/>
                        </a:spcBef>
                        <a:spcAft>
                          <a:spcPts val="0"/>
                        </a:spcAft>
                      </a:pPr>
                      <a:r>
                        <a:rPr lang="en-US" sz="1800">
                          <a:effectLst/>
                        </a:rPr>
                        <a:t>4</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dirty="0"/>
                        <a:t>چه نقاط قوت مشخص دیگری در ارائه این درس وجود دارد که خوب است حفظ و تقویت شود؟</a:t>
                      </a:r>
                      <a:endParaRPr lang="en-US" dirty="0"/>
                    </a:p>
                  </a:txBody>
                  <a:tcPr marL="63500" marR="63500" marT="63500" marB="63500"/>
                </a:tc>
                <a:extLst>
                  <a:ext uri="{0D108BD9-81ED-4DB2-BD59-A6C34878D82A}">
                    <a16:rowId xmlns:a16="http://schemas.microsoft.com/office/drawing/2014/main" val="1480272301"/>
                  </a:ext>
                </a:extLst>
              </a:tr>
              <a:tr h="474326">
                <a:tc>
                  <a:txBody>
                    <a:bodyPr/>
                    <a:lstStyle/>
                    <a:p>
                      <a:pPr marL="0" marR="0" algn="just" rtl="1">
                        <a:lnSpc>
                          <a:spcPct val="107000"/>
                        </a:lnSpc>
                        <a:spcBef>
                          <a:spcPts val="0"/>
                        </a:spcBef>
                        <a:spcAft>
                          <a:spcPts val="0"/>
                        </a:spcAft>
                      </a:pPr>
                      <a:r>
                        <a:rPr lang="en-US" sz="1800">
                          <a:effectLst/>
                        </a:rPr>
                        <a:t>5</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a:t>حجم و کیفیت تکالیف و فعالیت های درس را چطور ارزیابی می کنید؟</a:t>
                      </a:r>
                      <a:endParaRPr lang="en-US"/>
                    </a:p>
                  </a:txBody>
                  <a:tcPr marL="63500" marR="63500" marT="63500" marB="63500"/>
                </a:tc>
                <a:extLst>
                  <a:ext uri="{0D108BD9-81ED-4DB2-BD59-A6C34878D82A}">
                    <a16:rowId xmlns:a16="http://schemas.microsoft.com/office/drawing/2014/main" val="414208682"/>
                  </a:ext>
                </a:extLst>
              </a:tr>
              <a:tr h="474326">
                <a:tc>
                  <a:txBody>
                    <a:bodyPr/>
                    <a:lstStyle/>
                    <a:p>
                      <a:pPr marL="0" marR="0" algn="just" rtl="1">
                        <a:lnSpc>
                          <a:spcPct val="107000"/>
                        </a:lnSpc>
                        <a:spcBef>
                          <a:spcPts val="0"/>
                        </a:spcBef>
                        <a:spcAft>
                          <a:spcPts val="0"/>
                        </a:spcAft>
                      </a:pPr>
                      <a:r>
                        <a:rPr lang="en-US" sz="1800">
                          <a:effectLst/>
                        </a:rPr>
                        <a:t>6</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dirty="0"/>
                        <a:t>کلاس ها و منابع آموزشی درس تا چه حد در راستای یادگیری های شما کافی و مفید بوده است؟</a:t>
                      </a:r>
                      <a:endParaRPr lang="en-US" dirty="0"/>
                    </a:p>
                  </a:txBody>
                  <a:tcPr marL="63500" marR="63500" marT="63500" marB="63500"/>
                </a:tc>
                <a:extLst>
                  <a:ext uri="{0D108BD9-81ED-4DB2-BD59-A6C34878D82A}">
                    <a16:rowId xmlns:a16="http://schemas.microsoft.com/office/drawing/2014/main" val="1196767129"/>
                  </a:ext>
                </a:extLst>
              </a:tr>
            </a:tbl>
          </a:graphicData>
        </a:graphic>
      </p:graphicFrame>
      <p:sp>
        <p:nvSpPr>
          <p:cNvPr id="11" name="Date Placeholder 10"/>
          <p:cNvSpPr>
            <a:spLocks noGrp="1"/>
          </p:cNvSpPr>
          <p:nvPr>
            <p:ph type="dt" sz="half" idx="10"/>
          </p:nvPr>
        </p:nvSpPr>
        <p:spPr/>
        <p:txBody>
          <a:bodyPr/>
          <a:lstStyle/>
          <a:p>
            <a:r>
              <a:rPr lang="en-US" smtClean="0"/>
              <a:t>12/16/2022</a:t>
            </a:r>
            <a:endParaRPr lang="en-US"/>
          </a:p>
        </p:txBody>
      </p:sp>
      <p:sp>
        <p:nvSpPr>
          <p:cNvPr id="12" name="Slide Number Placeholder 11"/>
          <p:cNvSpPr>
            <a:spLocks noGrp="1"/>
          </p:cNvSpPr>
          <p:nvPr>
            <p:ph type="sldNum" sz="quarter" idx="12"/>
          </p:nvPr>
        </p:nvSpPr>
        <p:spPr/>
        <p:txBody>
          <a:bodyPr/>
          <a:lstStyle/>
          <a:p>
            <a:fld id="{5DEF183C-C053-4B21-833D-441E2BEBBD44}" type="slidenum">
              <a:rPr lang="en-US" smtClean="0"/>
              <a:t>14</a:t>
            </a:fld>
            <a:endParaRPr lang="en-US"/>
          </a:p>
        </p:txBody>
      </p:sp>
    </p:spTree>
    <p:extLst>
      <p:ext uri="{BB962C8B-B14F-4D97-AF65-F5344CB8AC3E}">
        <p14:creationId xmlns:p14="http://schemas.microsoft.com/office/powerpoint/2010/main" val="906144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a:t>
            </a:r>
            <a:endParaRPr lang="en-US" dirty="0"/>
          </a:p>
        </p:txBody>
      </p:sp>
      <p:sp>
        <p:nvSpPr>
          <p:cNvPr id="3" name="Content Placeholder 2"/>
          <p:cNvSpPr>
            <a:spLocks noGrp="1"/>
          </p:cNvSpPr>
          <p:nvPr>
            <p:ph idx="1"/>
          </p:nvPr>
        </p:nvSpPr>
        <p:spPr/>
        <p:txBody>
          <a:bodyPr>
            <a:normAutofit/>
          </a:bodyPr>
          <a:lstStyle/>
          <a:p>
            <a:r>
              <a:rPr lang="en-US" sz="2400" dirty="0" smtClean="0"/>
              <a:t>Merging files </a:t>
            </a:r>
            <a:endParaRPr lang="fa-IR" sz="2400" dirty="0" smtClean="0"/>
          </a:p>
          <a:p>
            <a:r>
              <a:rPr lang="en-US" sz="2400" dirty="0"/>
              <a:t>Cleaning data </a:t>
            </a:r>
            <a:endParaRPr lang="fa-IR" sz="2400" dirty="0" smtClean="0"/>
          </a:p>
          <a:p>
            <a:r>
              <a:rPr lang="en-US" sz="2400" dirty="0"/>
              <a:t>Text cleaning with stop words (creating a custom list</a:t>
            </a:r>
            <a:r>
              <a:rPr lang="en-US" sz="2400" dirty="0" smtClean="0"/>
              <a:t>)</a:t>
            </a:r>
          </a:p>
          <a:p>
            <a:r>
              <a:rPr lang="en-US" sz="2400" dirty="0"/>
              <a:t>Splitting </a:t>
            </a:r>
            <a:r>
              <a:rPr lang="en-US" sz="2400" dirty="0" smtClean="0"/>
              <a:t>feedbacks</a:t>
            </a:r>
          </a:p>
          <a:p>
            <a:r>
              <a:rPr lang="en-US" sz="2400" dirty="0"/>
              <a:t>L</a:t>
            </a:r>
            <a:r>
              <a:rPr lang="en-US" sz="2400" dirty="0" smtClean="0"/>
              <a:t>abeling </a:t>
            </a:r>
            <a:endParaRPr lang="en-US" sz="2400" dirty="0"/>
          </a:p>
          <a:p>
            <a:r>
              <a:rPr lang="en-US" sz="2400" dirty="0" smtClean="0"/>
              <a:t>Normalizing , lemmatizing and tokenizing</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15</a:t>
            </a:fld>
            <a:endParaRPr lang="en-US"/>
          </a:p>
        </p:txBody>
      </p:sp>
    </p:spTree>
    <p:extLst>
      <p:ext uri="{BB962C8B-B14F-4D97-AF65-F5344CB8AC3E}">
        <p14:creationId xmlns:p14="http://schemas.microsoft.com/office/powerpoint/2010/main" val="7517300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Splitting feedbacks:  </a:t>
            </a:r>
            <a:endParaRPr lang="en-US" dirty="0"/>
          </a:p>
        </p:txBody>
      </p:sp>
      <p:sp>
        <p:nvSpPr>
          <p:cNvPr id="3" name="Content Placeholder 2"/>
          <p:cNvSpPr>
            <a:spLocks noGrp="1"/>
          </p:cNvSpPr>
          <p:nvPr>
            <p:ph idx="1"/>
          </p:nvPr>
        </p:nvSpPr>
        <p:spPr>
          <a:xfrm>
            <a:off x="838200" y="1394551"/>
            <a:ext cx="10515600" cy="4351338"/>
          </a:xfrm>
        </p:spPr>
        <p:txBody>
          <a:bodyPr>
            <a:normAutofit/>
          </a:bodyPr>
          <a:lstStyle/>
          <a:p>
            <a:r>
              <a:rPr lang="en-US" sz="2400" dirty="0" smtClean="0"/>
              <a:t>Feedback labeled as paragraph:</a:t>
            </a: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smtClean="0"/>
          </a:p>
          <a:p>
            <a:r>
              <a:rPr lang="en-US" sz="2400" dirty="0" smtClean="0"/>
              <a:t>Feedback labeled as separated sentence:</a:t>
            </a: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62790287"/>
              </p:ext>
            </p:extLst>
          </p:nvPr>
        </p:nvGraphicFramePr>
        <p:xfrm>
          <a:off x="3858508" y="1921875"/>
          <a:ext cx="7489275" cy="1308508"/>
        </p:xfrm>
        <a:graphic>
          <a:graphicData uri="http://schemas.openxmlformats.org/drawingml/2006/table">
            <a:tbl>
              <a:tblPr bandRow="1">
                <a:tableStyleId>{7DF18680-E054-41AD-8BC1-D1AEF772440D}</a:tableStyleId>
              </a:tblPr>
              <a:tblGrid>
                <a:gridCol w="6527055">
                  <a:extLst>
                    <a:ext uri="{9D8B030D-6E8A-4147-A177-3AD203B41FA5}">
                      <a16:colId xmlns:a16="http://schemas.microsoft.com/office/drawing/2014/main" val="3669223066"/>
                    </a:ext>
                  </a:extLst>
                </a:gridCol>
                <a:gridCol w="962220">
                  <a:extLst>
                    <a:ext uri="{9D8B030D-6E8A-4147-A177-3AD203B41FA5}">
                      <a16:colId xmlns:a16="http://schemas.microsoft.com/office/drawing/2014/main" val="448727751"/>
                    </a:ext>
                  </a:extLst>
                </a:gridCol>
              </a:tblGrid>
              <a:tr h="485823">
                <a:tc>
                  <a:txBody>
                    <a:bodyPr/>
                    <a:lstStyle/>
                    <a:p>
                      <a:pPr marL="0" marR="0" algn="just">
                        <a:lnSpc>
                          <a:spcPct val="107000"/>
                        </a:lnSpc>
                        <a:spcBef>
                          <a:spcPts val="0"/>
                        </a:spcBef>
                        <a:spcAft>
                          <a:spcPts val="0"/>
                        </a:spcAft>
                      </a:pPr>
                      <a:r>
                        <a:rPr lang="en-US" sz="1600" dirty="0">
                          <a:effectLst/>
                        </a:rPr>
                        <a:t>Feedback</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1600">
                          <a:effectLst/>
                        </a:rPr>
                        <a:t>label</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3163517"/>
                  </a:ext>
                </a:extLst>
              </a:tr>
              <a:tr h="822685">
                <a:tc>
                  <a:txBody>
                    <a:bodyPr/>
                    <a:lstStyle/>
                    <a:p>
                      <a:pPr marL="0" marR="0" algn="just" rtl="1">
                        <a:lnSpc>
                          <a:spcPct val="107000"/>
                        </a:lnSpc>
                        <a:spcBef>
                          <a:spcPts val="0"/>
                        </a:spcBef>
                        <a:spcAft>
                          <a:spcPts val="0"/>
                        </a:spcAft>
                      </a:pPr>
                      <a:r>
                        <a:rPr lang="ar-SA" dirty="0"/>
                        <a:t>در نیمه ی دوم ترم استاد درس تغییر کرد. استاد جدید بسیار قابل و با معلومات بودند اما کمی در فعالیت های درس بی نظمی دیده میشد</a:t>
                      </a:r>
                      <a:endParaRPr lang="en-US" dirty="0"/>
                    </a:p>
                  </a:txBody>
                  <a:tcPr marL="63500" marR="63500" marT="63500" marB="63500"/>
                </a:tc>
                <a:tc>
                  <a:txBody>
                    <a:bodyPr/>
                    <a:lstStyle/>
                    <a:p>
                      <a:pPr marL="0" marR="0" algn="just">
                        <a:lnSpc>
                          <a:spcPct val="107000"/>
                        </a:lnSpc>
                        <a:spcBef>
                          <a:spcPts val="0"/>
                        </a:spcBef>
                        <a:spcAft>
                          <a:spcPts val="0"/>
                        </a:spcAft>
                      </a:pPr>
                      <a:r>
                        <a:rPr lang="en-US" sz="1600" dirty="0">
                          <a:effectLst/>
                        </a:rPr>
                        <a:t>Neutral - 1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722051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65147238"/>
              </p:ext>
            </p:extLst>
          </p:nvPr>
        </p:nvGraphicFramePr>
        <p:xfrm>
          <a:off x="6872801" y="4189867"/>
          <a:ext cx="4474982" cy="2166483"/>
        </p:xfrm>
        <a:graphic>
          <a:graphicData uri="http://schemas.openxmlformats.org/drawingml/2006/table">
            <a:tbl>
              <a:tblPr bandRow="1">
                <a:tableStyleId>{7DF18680-E054-41AD-8BC1-D1AEF772440D}</a:tableStyleId>
              </a:tblPr>
              <a:tblGrid>
                <a:gridCol w="3256321">
                  <a:extLst>
                    <a:ext uri="{9D8B030D-6E8A-4147-A177-3AD203B41FA5}">
                      <a16:colId xmlns:a16="http://schemas.microsoft.com/office/drawing/2014/main" val="4288704189"/>
                    </a:ext>
                  </a:extLst>
                </a:gridCol>
                <a:gridCol w="1218661">
                  <a:extLst>
                    <a:ext uri="{9D8B030D-6E8A-4147-A177-3AD203B41FA5}">
                      <a16:colId xmlns:a16="http://schemas.microsoft.com/office/drawing/2014/main" val="3622240407"/>
                    </a:ext>
                  </a:extLst>
                </a:gridCol>
              </a:tblGrid>
              <a:tr h="484163">
                <a:tc>
                  <a:txBody>
                    <a:bodyPr/>
                    <a:lstStyle/>
                    <a:p>
                      <a:pPr marL="0" marR="0" algn="ctr">
                        <a:lnSpc>
                          <a:spcPct val="107000"/>
                        </a:lnSpc>
                        <a:spcBef>
                          <a:spcPts val="0"/>
                        </a:spcBef>
                        <a:spcAft>
                          <a:spcPts val="0"/>
                        </a:spcAft>
                      </a:pPr>
                      <a:r>
                        <a:rPr lang="en-US" dirty="0"/>
                        <a:t>feedback</a:t>
                      </a:r>
                    </a:p>
                  </a:txBody>
                  <a:tcPr marL="63500" marR="63500" marT="63500" marB="63500"/>
                </a:tc>
                <a:tc>
                  <a:txBody>
                    <a:bodyPr/>
                    <a:lstStyle/>
                    <a:p>
                      <a:pPr marL="0" marR="0" algn="just">
                        <a:lnSpc>
                          <a:spcPct val="107000"/>
                        </a:lnSpc>
                        <a:spcBef>
                          <a:spcPts val="0"/>
                        </a:spcBef>
                        <a:spcAft>
                          <a:spcPts val="0"/>
                        </a:spcAft>
                      </a:pPr>
                      <a:r>
                        <a:rPr lang="en-US" sz="1600">
                          <a:effectLst/>
                        </a:rPr>
                        <a:t>Label </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961387803"/>
                  </a:ext>
                </a:extLst>
              </a:tr>
              <a:tr h="484163">
                <a:tc>
                  <a:txBody>
                    <a:bodyPr/>
                    <a:lstStyle/>
                    <a:p>
                      <a:pPr marL="0" marR="0" algn="ctr" rtl="1">
                        <a:lnSpc>
                          <a:spcPct val="107000"/>
                        </a:lnSpc>
                        <a:spcBef>
                          <a:spcPts val="0"/>
                        </a:spcBef>
                        <a:spcAft>
                          <a:spcPts val="0"/>
                        </a:spcAft>
                      </a:pPr>
                      <a:r>
                        <a:rPr lang="ar-SA" dirty="0"/>
                        <a:t>در نیمه ی دوم ترم استاد درس تغییر کرد.</a:t>
                      </a:r>
                      <a:endParaRPr lang="en-US" dirty="0"/>
                    </a:p>
                  </a:txBody>
                  <a:tcPr marL="63500" marR="63500" marT="63500" marB="63500"/>
                </a:tc>
                <a:tc>
                  <a:txBody>
                    <a:bodyPr/>
                    <a:lstStyle/>
                    <a:p>
                      <a:pPr marL="0" marR="0" algn="just">
                        <a:lnSpc>
                          <a:spcPct val="107000"/>
                        </a:lnSpc>
                        <a:spcBef>
                          <a:spcPts val="0"/>
                        </a:spcBef>
                        <a:spcAft>
                          <a:spcPts val="0"/>
                        </a:spcAft>
                      </a:pPr>
                      <a:r>
                        <a:rPr lang="en-US" sz="1600" dirty="0">
                          <a:effectLst/>
                        </a:rPr>
                        <a:t>Neutral - 1</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129518887"/>
                  </a:ext>
                </a:extLst>
              </a:tr>
              <a:tr h="484163">
                <a:tc>
                  <a:txBody>
                    <a:bodyPr/>
                    <a:lstStyle/>
                    <a:p>
                      <a:pPr marL="0" marR="0" algn="ctr" rtl="1">
                        <a:lnSpc>
                          <a:spcPct val="107000"/>
                        </a:lnSpc>
                        <a:spcBef>
                          <a:spcPts val="0"/>
                        </a:spcBef>
                        <a:spcAft>
                          <a:spcPts val="0"/>
                        </a:spcAft>
                      </a:pPr>
                      <a:r>
                        <a:rPr lang="ar-SA" dirty="0"/>
                        <a:t>استاد جدید بسیار قابل و با معلومات بودند</a:t>
                      </a:r>
                      <a:endParaRPr lang="en-US" dirty="0"/>
                    </a:p>
                  </a:txBody>
                  <a:tcPr marL="63500" marR="63500" marT="63500" marB="63500"/>
                </a:tc>
                <a:tc>
                  <a:txBody>
                    <a:bodyPr/>
                    <a:lstStyle/>
                    <a:p>
                      <a:pPr marL="0" marR="0" algn="just">
                        <a:lnSpc>
                          <a:spcPct val="107000"/>
                        </a:lnSpc>
                        <a:spcBef>
                          <a:spcPts val="0"/>
                        </a:spcBef>
                        <a:spcAft>
                          <a:spcPts val="0"/>
                        </a:spcAft>
                      </a:pPr>
                      <a:r>
                        <a:rPr lang="en-US" sz="1600" dirty="0">
                          <a:effectLst/>
                        </a:rPr>
                        <a:t>Positive - 2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101653165"/>
                  </a:ext>
                </a:extLst>
              </a:tr>
              <a:tr h="484163">
                <a:tc>
                  <a:txBody>
                    <a:bodyPr/>
                    <a:lstStyle/>
                    <a:p>
                      <a:pPr marL="0" marR="0" algn="ctr" rtl="1">
                        <a:lnSpc>
                          <a:spcPct val="107000"/>
                        </a:lnSpc>
                        <a:spcBef>
                          <a:spcPts val="0"/>
                        </a:spcBef>
                        <a:spcAft>
                          <a:spcPts val="0"/>
                        </a:spcAft>
                      </a:pPr>
                      <a:r>
                        <a:rPr lang="ar-SA" dirty="0"/>
                        <a:t>کمی در فعالیت های درس بی نظمی دیده میشد</a:t>
                      </a:r>
                      <a:endParaRPr lang="en-US" dirty="0"/>
                    </a:p>
                  </a:txBody>
                  <a:tcPr marL="63500" marR="63500" marT="63500" marB="63500"/>
                </a:tc>
                <a:tc>
                  <a:txBody>
                    <a:bodyPr/>
                    <a:lstStyle/>
                    <a:p>
                      <a:pPr marL="0" marR="0" algn="just">
                        <a:lnSpc>
                          <a:spcPct val="107000"/>
                        </a:lnSpc>
                        <a:spcBef>
                          <a:spcPts val="0"/>
                        </a:spcBef>
                        <a:spcAft>
                          <a:spcPts val="0"/>
                        </a:spcAft>
                      </a:pPr>
                      <a:r>
                        <a:rPr lang="en-US" sz="1600" dirty="0">
                          <a:effectLst/>
                        </a:rPr>
                        <a:t>Negative - 0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030207719"/>
                  </a:ext>
                </a:extLst>
              </a:tr>
            </a:tbl>
          </a:graphicData>
        </a:graphic>
      </p:graphicFrame>
      <p:sp>
        <p:nvSpPr>
          <p:cNvPr id="6" name="Date Placeholder 5"/>
          <p:cNvSpPr>
            <a:spLocks noGrp="1"/>
          </p:cNvSpPr>
          <p:nvPr>
            <p:ph type="dt" sz="half" idx="10"/>
          </p:nvPr>
        </p:nvSpPr>
        <p:spPr/>
        <p:txBody>
          <a:bodyPr/>
          <a:lstStyle/>
          <a:p>
            <a:r>
              <a:rPr lang="en-US" dirty="0" smtClean="0"/>
              <a:t>12/16/2022</a:t>
            </a:r>
            <a:endParaRPr lang="en-US" dirty="0"/>
          </a:p>
        </p:txBody>
      </p:sp>
      <p:sp>
        <p:nvSpPr>
          <p:cNvPr id="7" name="Slide Number Placeholder 6"/>
          <p:cNvSpPr>
            <a:spLocks noGrp="1"/>
          </p:cNvSpPr>
          <p:nvPr>
            <p:ph type="sldNum" sz="quarter" idx="12"/>
          </p:nvPr>
        </p:nvSpPr>
        <p:spPr/>
        <p:txBody>
          <a:bodyPr/>
          <a:lstStyle/>
          <a:p>
            <a:fld id="{5DEF183C-C053-4B21-833D-441E2BEBBD44}" type="slidenum">
              <a:rPr lang="en-US" smtClean="0"/>
              <a:t>16</a:t>
            </a:fld>
            <a:endParaRPr lang="en-US"/>
          </a:p>
        </p:txBody>
      </p:sp>
    </p:spTree>
    <p:extLst>
      <p:ext uri="{BB962C8B-B14F-4D97-AF65-F5344CB8AC3E}">
        <p14:creationId xmlns:p14="http://schemas.microsoft.com/office/powerpoint/2010/main" val="16245987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Preprocessing, </a:t>
            </a:r>
            <a:r>
              <a:rPr lang="en-US" dirty="0"/>
              <a:t>Splitting feedbacks : </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I</a:t>
            </a:r>
            <a:r>
              <a:rPr lang="en-US" sz="2400" dirty="0" smtClean="0"/>
              <a:t>n </a:t>
            </a:r>
            <a:r>
              <a:rPr lang="en-US" sz="2400" dirty="0" smtClean="0"/>
              <a:t>first </a:t>
            </a:r>
            <a:r>
              <a:rPr lang="en-US" sz="2400" dirty="0"/>
              <a:t>splitting</a:t>
            </a:r>
            <a:r>
              <a:rPr lang="en-US" sz="2400" dirty="0" smtClean="0"/>
              <a:t> attempts, the separator was  “.” character</a:t>
            </a:r>
          </a:p>
          <a:p>
            <a:pPr marL="0" indent="0">
              <a:buNone/>
            </a:pPr>
            <a:r>
              <a:rPr lang="en-US" sz="2400" dirty="0" smtClean="0"/>
              <a:t>In next examinations “</a:t>
            </a:r>
            <a:r>
              <a:rPr lang="fa-IR" sz="2400" dirty="0" smtClean="0"/>
              <a:t>اما</a:t>
            </a:r>
            <a:r>
              <a:rPr lang="en-US" sz="2400" dirty="0" smtClean="0"/>
              <a:t>” and “</a:t>
            </a:r>
            <a:r>
              <a:rPr lang="fa-IR" sz="2400" dirty="0" smtClean="0"/>
              <a:t>ولی</a:t>
            </a:r>
            <a:r>
              <a:rPr lang="en-US" sz="2400" dirty="0" smtClean="0"/>
              <a:t>” </a:t>
            </a:r>
            <a:r>
              <a:rPr lang="en-US" sz="2400" dirty="0" smtClean="0"/>
              <a:t>also were added to the separator list.</a:t>
            </a:r>
            <a:endParaRPr lang="en-US" sz="2400" dirty="0" smtClean="0"/>
          </a:p>
          <a:p>
            <a:pPr marL="0" indent="0">
              <a:buNone/>
            </a:pP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17</a:t>
            </a:fld>
            <a:endParaRPr lang="en-US"/>
          </a:p>
        </p:txBody>
      </p:sp>
    </p:spTree>
    <p:extLst>
      <p:ext uri="{BB962C8B-B14F-4D97-AF65-F5344CB8AC3E}">
        <p14:creationId xmlns:p14="http://schemas.microsoft.com/office/powerpoint/2010/main" val="33514933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 Labeling : </a:t>
            </a:r>
            <a:endParaRPr lang="en-US" dirty="0"/>
          </a:p>
        </p:txBody>
      </p:sp>
      <p:sp>
        <p:nvSpPr>
          <p:cNvPr id="3" name="Content Placeholder 2"/>
          <p:cNvSpPr>
            <a:spLocks noGrp="1"/>
          </p:cNvSpPr>
          <p:nvPr>
            <p:ph idx="1"/>
          </p:nvPr>
        </p:nvSpPr>
        <p:spPr/>
        <p:txBody>
          <a:bodyPr/>
          <a:lstStyle/>
          <a:p>
            <a:pPr marL="0" indent="0">
              <a:buNone/>
            </a:pPr>
            <a:r>
              <a:rPr lang="en-US" sz="2400" dirty="0"/>
              <a:t>F</a:t>
            </a:r>
            <a:r>
              <a:rPr lang="en-US" sz="2400" dirty="0" smtClean="0"/>
              <a:t>eedbacks were labeled </a:t>
            </a:r>
            <a:r>
              <a:rPr lang="en-US" sz="2400" dirty="0" smtClean="0"/>
              <a:t>based </a:t>
            </a:r>
            <a:r>
              <a:rPr lang="en-US" sz="2400" dirty="0" smtClean="0"/>
              <a:t>on </a:t>
            </a:r>
            <a:r>
              <a:rPr lang="en-US" sz="2400" dirty="0" smtClean="0"/>
              <a:t>the question </a:t>
            </a:r>
            <a:endParaRPr lang="en-US" sz="2400" dirty="0" smtClean="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09997654"/>
              </p:ext>
            </p:extLst>
          </p:nvPr>
        </p:nvGraphicFramePr>
        <p:xfrm>
          <a:off x="1466900" y="2728621"/>
          <a:ext cx="9258199" cy="2545346"/>
        </p:xfrm>
        <a:graphic>
          <a:graphicData uri="http://schemas.openxmlformats.org/drawingml/2006/table">
            <a:tbl>
              <a:tblPr bandRow="1">
                <a:tableStyleId>{7DF18680-E054-41AD-8BC1-D1AEF772440D}</a:tableStyleId>
              </a:tblPr>
              <a:tblGrid>
                <a:gridCol w="6212112">
                  <a:extLst>
                    <a:ext uri="{9D8B030D-6E8A-4147-A177-3AD203B41FA5}">
                      <a16:colId xmlns:a16="http://schemas.microsoft.com/office/drawing/2014/main" val="1420269325"/>
                    </a:ext>
                  </a:extLst>
                </a:gridCol>
                <a:gridCol w="1839745">
                  <a:extLst>
                    <a:ext uri="{9D8B030D-6E8A-4147-A177-3AD203B41FA5}">
                      <a16:colId xmlns:a16="http://schemas.microsoft.com/office/drawing/2014/main" val="194649658"/>
                    </a:ext>
                  </a:extLst>
                </a:gridCol>
                <a:gridCol w="1206342">
                  <a:extLst>
                    <a:ext uri="{9D8B030D-6E8A-4147-A177-3AD203B41FA5}">
                      <a16:colId xmlns:a16="http://schemas.microsoft.com/office/drawing/2014/main" val="3710449946"/>
                    </a:ext>
                  </a:extLst>
                </a:gridCol>
              </a:tblGrid>
              <a:tr h="498507">
                <a:tc>
                  <a:txBody>
                    <a:bodyPr/>
                    <a:lstStyle/>
                    <a:p>
                      <a:pPr marL="0" marR="0" algn="just">
                        <a:lnSpc>
                          <a:spcPct val="107000"/>
                        </a:lnSpc>
                        <a:spcBef>
                          <a:spcPts val="0"/>
                        </a:spcBef>
                        <a:spcAft>
                          <a:spcPts val="0"/>
                        </a:spcAft>
                      </a:pPr>
                      <a:r>
                        <a:rPr lang="en-US" sz="2000" dirty="0">
                          <a:effectLst/>
                        </a:rPr>
                        <a:t>Question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Feedback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Label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523102651"/>
                  </a:ext>
                </a:extLst>
              </a:tr>
              <a:tr h="894975">
                <a:tc>
                  <a:txBody>
                    <a:bodyPr/>
                    <a:lstStyle/>
                    <a:p>
                      <a:pPr marL="0" marR="0" algn="just" rtl="1">
                        <a:lnSpc>
                          <a:spcPct val="107000"/>
                        </a:lnSpc>
                        <a:spcBef>
                          <a:spcPts val="0"/>
                        </a:spcBef>
                        <a:spcAft>
                          <a:spcPts val="0"/>
                        </a:spcAft>
                      </a:pPr>
                      <a:r>
                        <a:rPr lang="ar-SA" sz="2000" dirty="0">
                          <a:effectLst/>
                        </a:rPr>
                        <a:t>حجم </a:t>
                      </a:r>
                      <a:r>
                        <a:rPr lang="ar-SA" sz="2000" dirty="0" smtClean="0">
                          <a:effectLst/>
                        </a:rPr>
                        <a:t>تکالیف </a:t>
                      </a:r>
                      <a:r>
                        <a:rPr lang="ar-SA" sz="2000" dirty="0">
                          <a:effectLst/>
                        </a:rPr>
                        <a:t>و فعالیت های درس را چطور ارزیابی می کنید؟</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sz="2000" dirty="0">
                          <a:effectLst/>
                        </a:rPr>
                        <a:t>بسیار زیاد تر از حد انتظار بود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Negative - 0</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563756117"/>
                  </a:ext>
                </a:extLst>
              </a:tr>
              <a:tr h="1151864">
                <a:tc>
                  <a:txBody>
                    <a:bodyPr/>
                    <a:lstStyle/>
                    <a:p>
                      <a:pPr marL="0" marR="0" algn="just" rtl="1">
                        <a:lnSpc>
                          <a:spcPct val="107000"/>
                        </a:lnSpc>
                        <a:spcBef>
                          <a:spcPts val="0"/>
                        </a:spcBef>
                        <a:spcAft>
                          <a:spcPts val="0"/>
                        </a:spcAft>
                      </a:pPr>
                      <a:r>
                        <a:rPr lang="ar-SA" sz="2000" dirty="0">
                          <a:effectLst/>
                        </a:rPr>
                        <a:t>آیا سرعت و کیفیت پاسخگویی تیم آموزشی به سؤالات و نیازهای دانشجویان و همین طور ارائه فیدبک به تکالیف و فعالیت ها مناسب بوده است؟</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rtl="1">
                        <a:lnSpc>
                          <a:spcPct val="107000"/>
                        </a:lnSpc>
                        <a:spcBef>
                          <a:spcPts val="0"/>
                        </a:spcBef>
                        <a:spcAft>
                          <a:spcPts val="0"/>
                        </a:spcAft>
                      </a:pPr>
                      <a:r>
                        <a:rPr lang="ar-SA" sz="2000" dirty="0">
                          <a:effectLst/>
                        </a:rPr>
                        <a:t>بسیار زیاد تر از حد انتظار بود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Positive - 2</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011618228"/>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18</a:t>
            </a:fld>
            <a:endParaRPr lang="en-US"/>
          </a:p>
        </p:txBody>
      </p:sp>
    </p:spTree>
    <p:extLst>
      <p:ext uri="{BB962C8B-B14F-4D97-AF65-F5344CB8AC3E}">
        <p14:creationId xmlns:p14="http://schemas.microsoft.com/office/powerpoint/2010/main" val="4248494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Models</a:t>
            </a:r>
            <a:r>
              <a:rPr lang="en-US" cap="all"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Simple LSTM:</a:t>
            </a:r>
          </a:p>
          <a:p>
            <a:endParaRPr lang="en-US" sz="2400" dirty="0"/>
          </a:p>
          <a:p>
            <a:pPr marL="0" indent="0">
              <a:buNone/>
            </a:pPr>
            <a:endParaRPr lang="fa-IR" sz="2400" dirty="0" smtClean="0"/>
          </a:p>
          <a:p>
            <a:r>
              <a:rPr lang="en-US" sz="2400" dirty="0"/>
              <a:t>T</a:t>
            </a:r>
            <a:r>
              <a:rPr lang="en-US" sz="2400" dirty="0" smtClean="0"/>
              <a:t>he </a:t>
            </a:r>
            <a:r>
              <a:rPr lang="en-US" sz="2400" dirty="0"/>
              <a:t>structure </a:t>
            </a:r>
            <a:r>
              <a:rPr lang="en-US" sz="2400" dirty="0" smtClean="0"/>
              <a:t>is Suited for sequential data</a:t>
            </a:r>
          </a:p>
          <a:p>
            <a:r>
              <a:rPr lang="en-US" sz="2400" dirty="0" smtClean="0"/>
              <a:t>Is adjustable with dense and drop outs</a:t>
            </a:r>
          </a:p>
          <a:p>
            <a:r>
              <a:rPr lang="en-US" sz="2400" dirty="0" smtClean="0"/>
              <a:t>Have large rang of parameters</a:t>
            </a:r>
            <a:endParaRPr lang="fa-IR" sz="2400" dirty="0" smtClean="0"/>
          </a:p>
          <a:p>
            <a:r>
              <a:rPr lang="en-US" sz="2400" dirty="0" smtClean="0"/>
              <a:t>Each entry is a single string combination of question and answer</a:t>
            </a:r>
          </a:p>
          <a:p>
            <a:r>
              <a:rPr lang="en-US" sz="2400" dirty="0"/>
              <a:t>D</a:t>
            </a:r>
            <a:r>
              <a:rPr lang="en-US" sz="2400" dirty="0" smtClean="0"/>
              <a:t>ifferent </a:t>
            </a:r>
            <a:r>
              <a:rPr lang="en-US" sz="2400" dirty="0" smtClean="0"/>
              <a:t>types of callbacks (early stopping and checkpoints)</a:t>
            </a:r>
          </a:p>
          <a:p>
            <a:pPr marL="0" indent="0">
              <a:buNone/>
            </a:pPr>
            <a:endParaRPr lang="en-US" sz="2400" dirty="0"/>
          </a:p>
        </p:txBody>
      </p:sp>
      <p:pic>
        <p:nvPicPr>
          <p:cNvPr id="4" name="image5.png" descr="https://lh5.googleusercontent.com/-7pXfTNqy-VLkATBYCItpjCEmO7e4NlrXibEMhbcHloOmDjv0K-zGMee3RUCS0dNiIY5H7gJafjPoCGVplSllIEg_9L5sjwzvBzGldKxj2QznqeOBa7cpQxo77aWAuKPUm4tsDkTCh4Ib0huPi9ccy1Rh2XU4JlV4vByUyJt8lYnMpmhky5q-0B9Hkae"/>
          <p:cNvPicPr/>
          <p:nvPr/>
        </p:nvPicPr>
        <p:blipFill>
          <a:blip r:embed="rId3"/>
          <a:srcRect/>
          <a:stretch>
            <a:fillRect/>
          </a:stretch>
        </p:blipFill>
        <p:spPr>
          <a:xfrm>
            <a:off x="8153400" y="1349534"/>
            <a:ext cx="3200400" cy="2651760"/>
          </a:xfrm>
          <a:prstGeom prst="rect">
            <a:avLst/>
          </a:prstGeom>
          <a:ln/>
        </p:spPr>
      </p:pic>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19</a:t>
            </a:fld>
            <a:endParaRPr lang="en-US"/>
          </a:p>
        </p:txBody>
      </p:sp>
    </p:spTree>
    <p:extLst>
      <p:ext uri="{BB962C8B-B14F-4D97-AF65-F5344CB8AC3E}">
        <p14:creationId xmlns:p14="http://schemas.microsoft.com/office/powerpoint/2010/main" val="2282846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8000"/>
          </a:xfrm>
        </p:spPr>
        <p:txBody>
          <a:bodyPr anchor="ctr" anchorCtr="0"/>
          <a:lstStyle/>
          <a:p>
            <a:r>
              <a:rPr lang="en-US" dirty="0" smtClean="0"/>
              <a:t>Introduction</a:t>
            </a:r>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2</a:t>
            </a:fld>
            <a:endParaRPr lang="en-US"/>
          </a:p>
        </p:txBody>
      </p:sp>
    </p:spTree>
    <p:extLst>
      <p:ext uri="{BB962C8B-B14F-4D97-AF65-F5344CB8AC3E}">
        <p14:creationId xmlns:p14="http://schemas.microsoft.com/office/powerpoint/2010/main" val="1638943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Models</a:t>
            </a:r>
            <a:r>
              <a:rPr lang="en-US" cap="all"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Concatenated LSTM:</a:t>
            </a:r>
          </a:p>
          <a:p>
            <a:endParaRPr lang="en-US" sz="2400" dirty="0" smtClean="0"/>
          </a:p>
          <a:p>
            <a:endParaRPr lang="en-US" sz="2400" dirty="0"/>
          </a:p>
          <a:p>
            <a:r>
              <a:rPr lang="en-US" sz="2400" dirty="0" smtClean="0"/>
              <a:t>Contains two separate LSTMs </a:t>
            </a:r>
          </a:p>
          <a:p>
            <a:r>
              <a:rPr lang="en-US" sz="2400" dirty="0" smtClean="0"/>
              <a:t>One for question input and one for answer </a:t>
            </a:r>
          </a:p>
          <a:p>
            <a:r>
              <a:rPr lang="en-US" sz="2400" dirty="0" smtClean="0"/>
              <a:t>Each with different embedding layers</a:t>
            </a:r>
          </a:p>
          <a:p>
            <a:r>
              <a:rPr lang="en-US" sz="2400" dirty="0"/>
              <a:t>M</a:t>
            </a:r>
            <a:r>
              <a:rPr lang="en-US" sz="2400" dirty="0" smtClean="0"/>
              <a:t>erge dense layer returns the result with </a:t>
            </a:r>
            <a:r>
              <a:rPr lang="en-US" sz="2400" dirty="0" err="1" smtClean="0"/>
              <a:t>softmax</a:t>
            </a:r>
            <a:endParaRPr lang="en-US" sz="2400" dirty="0"/>
          </a:p>
        </p:txBody>
      </p:sp>
      <p:pic>
        <p:nvPicPr>
          <p:cNvPr id="4" name="image9.png" descr="https://lh5.googleusercontent.com/f8w0J9Oxs77EU-tSGoQAgPWsbzmXHVJqHK332gFlKLITphV4WTqwrHRTXwb8OVeyORZIgSgA7wWvlEdvdFYKY7vA2e2vXzB9z03m7SOC88zc2sdrsDJNeR-60cpBokScoqZ0jts9OzH2gXDsKX6nQaYBq_cjnctQVx_Nr34YbN5BuEOZZiZh0Ef04YpG"/>
          <p:cNvPicPr/>
          <p:nvPr/>
        </p:nvPicPr>
        <p:blipFill>
          <a:blip r:embed="rId3">
            <a:extLst>
              <a:ext uri="{BEBA8EAE-BF5A-486C-A8C5-ECC9F3942E4B}">
                <a14:imgProps xmlns:a14="http://schemas.microsoft.com/office/drawing/2010/main">
                  <a14:imgLayer r:embed="rId4">
                    <a14:imgEffect>
                      <a14:backgroundRemoval t="0" b="100000" l="0" r="100000">
                        <a14:backgroundMark x1="5097" y1="60349" x2="26237" y2="69281"/>
                        <a14:backgroundMark x1="65067" y1="92810" x2="84858" y2="70153"/>
                        <a14:backgroundMark x1="23538" y1="68192" x2="23538" y2="98693"/>
                        <a14:backgroundMark x1="17391" y1="76035" x2="300" y2="87800"/>
                        <a14:backgroundMark x1="24138" y1="61438" x2="300" y2="59477"/>
                        <a14:backgroundMark x1="23538" y1="59477" x2="28936" y2="99564"/>
                      </a14:backgroundRemoval>
                    </a14:imgEffect>
                  </a14:imgLayer>
                </a14:imgProps>
              </a:ext>
            </a:extLst>
          </a:blip>
          <a:srcRect/>
          <a:stretch>
            <a:fillRect/>
          </a:stretch>
        </p:blipFill>
        <p:spPr>
          <a:xfrm>
            <a:off x="7171509" y="1515291"/>
            <a:ext cx="4287982" cy="2981301"/>
          </a:xfrm>
          <a:prstGeom prst="rect">
            <a:avLst/>
          </a:prstGeom>
          <a:ln/>
        </p:spPr>
      </p:pic>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20</a:t>
            </a:fld>
            <a:endParaRPr lang="en-US"/>
          </a:p>
        </p:txBody>
      </p:sp>
    </p:spTree>
    <p:extLst>
      <p:ext uri="{BB962C8B-B14F-4D97-AF65-F5344CB8AC3E}">
        <p14:creationId xmlns:p14="http://schemas.microsoft.com/office/powerpoint/2010/main" val="3375277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Models</a:t>
            </a:r>
            <a:r>
              <a:rPr lang="en-US" cap="all" dirty="0" smtClean="0"/>
              <a:t>:</a:t>
            </a:r>
            <a:endParaRPr lang="en-US" dirty="0"/>
          </a:p>
        </p:txBody>
      </p:sp>
      <p:sp>
        <p:nvSpPr>
          <p:cNvPr id="3" name="Content Placeholder 2"/>
          <p:cNvSpPr>
            <a:spLocks noGrp="1"/>
          </p:cNvSpPr>
          <p:nvPr>
            <p:ph idx="1"/>
          </p:nvPr>
        </p:nvSpPr>
        <p:spPr>
          <a:xfrm>
            <a:off x="838200" y="1847850"/>
            <a:ext cx="10515600" cy="4351338"/>
          </a:xfrm>
        </p:spPr>
        <p:txBody>
          <a:bodyPr>
            <a:normAutofit/>
          </a:bodyPr>
          <a:lstStyle/>
          <a:p>
            <a:pPr marL="0" indent="0">
              <a:buNone/>
            </a:pPr>
            <a:r>
              <a:rPr lang="en-US" sz="2400" dirty="0" smtClean="0"/>
              <a:t>Pre trained </a:t>
            </a:r>
            <a:r>
              <a:rPr lang="en-US" sz="2400" dirty="0" smtClean="0"/>
              <a:t>model: </a:t>
            </a:r>
            <a:r>
              <a:rPr lang="en-US" sz="2400" dirty="0" smtClean="0"/>
              <a:t>GLOVE layer</a:t>
            </a:r>
          </a:p>
          <a:p>
            <a:endParaRPr lang="en-US" sz="2400" dirty="0"/>
          </a:p>
          <a:p>
            <a:endParaRPr lang="en-US" sz="2400" dirty="0" smtClean="0"/>
          </a:p>
          <a:p>
            <a:r>
              <a:rPr lang="en-US" sz="2400" dirty="0" smtClean="0"/>
              <a:t>Solution for lack of data challenge</a:t>
            </a:r>
          </a:p>
          <a:p>
            <a:r>
              <a:rPr lang="en-US" sz="2400" dirty="0" smtClean="0"/>
              <a:t>Eases the training</a:t>
            </a:r>
          </a:p>
          <a:p>
            <a:r>
              <a:rPr lang="en-US" sz="2400" dirty="0" smtClean="0"/>
              <a:t>Saves the actual data for fine-tuning</a:t>
            </a:r>
          </a:p>
          <a:p>
            <a:r>
              <a:rPr lang="en-US" sz="2400" dirty="0" smtClean="0"/>
              <a:t>Glove in word level embeddin</a:t>
            </a:r>
            <a:r>
              <a:rPr lang="en-US" sz="2400" dirty="0"/>
              <a:t>g</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21</a:t>
            </a:fld>
            <a:endParaRPr lang="en-US"/>
          </a:p>
        </p:txBody>
      </p:sp>
    </p:spTree>
    <p:extLst>
      <p:ext uri="{BB962C8B-B14F-4D97-AF65-F5344CB8AC3E}">
        <p14:creationId xmlns:p14="http://schemas.microsoft.com/office/powerpoint/2010/main" val="3678344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8000"/>
          </a:xfrm>
        </p:spPr>
        <p:txBody>
          <a:bodyPr anchor="ctr" anchorCtr="0"/>
          <a:lstStyle/>
          <a:p>
            <a:r>
              <a:rPr lang="en-US" cap="all" dirty="0"/>
              <a:t>Training and </a:t>
            </a:r>
            <a:r>
              <a:rPr lang="en-US" cap="all" dirty="0" smtClean="0"/>
              <a:t>Evaluation</a:t>
            </a:r>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22</a:t>
            </a:fld>
            <a:endParaRPr lang="en-US"/>
          </a:p>
        </p:txBody>
      </p:sp>
    </p:spTree>
    <p:extLst>
      <p:ext uri="{BB962C8B-B14F-4D97-AF65-F5344CB8AC3E}">
        <p14:creationId xmlns:p14="http://schemas.microsoft.com/office/powerpoint/2010/main" val="4212432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smtClean="0"/>
              <a:t>split:</a:t>
            </a:r>
            <a:endParaRPr lang="en-US" dirty="0"/>
          </a:p>
        </p:txBody>
      </p:sp>
      <p:sp>
        <p:nvSpPr>
          <p:cNvPr id="3" name="Content Placeholder 2"/>
          <p:cNvSpPr>
            <a:spLocks noGrp="1"/>
          </p:cNvSpPr>
          <p:nvPr>
            <p:ph idx="1"/>
          </p:nvPr>
        </p:nvSpPr>
        <p:spPr>
          <a:xfrm>
            <a:off x="838200" y="1559617"/>
            <a:ext cx="10515600" cy="4351338"/>
          </a:xfrm>
        </p:spPr>
        <p:txBody>
          <a:bodyPr>
            <a:normAutofit/>
          </a:bodyPr>
          <a:lstStyle/>
          <a:p>
            <a:r>
              <a:rPr lang="en-US" sz="2400" dirty="0" smtClean="0"/>
              <a:t>25</a:t>
            </a:r>
            <a:r>
              <a:rPr lang="en-US" sz="2400" dirty="0"/>
              <a:t>% testing  </a:t>
            </a:r>
            <a:endParaRPr lang="en-US" sz="2400" dirty="0" smtClean="0"/>
          </a:p>
          <a:p>
            <a:r>
              <a:rPr lang="en-US" sz="2400" dirty="0" smtClean="0"/>
              <a:t>75</a:t>
            </a:r>
            <a:r>
              <a:rPr lang="en-US" sz="2400" dirty="0"/>
              <a:t>% </a:t>
            </a:r>
            <a:r>
              <a:rPr lang="en-US" sz="2400" dirty="0" smtClean="0"/>
              <a:t>training</a:t>
            </a:r>
          </a:p>
          <a:p>
            <a:r>
              <a:rPr lang="en-US" sz="2400" dirty="0" smtClean="0"/>
              <a:t>25% of training </a:t>
            </a:r>
            <a:r>
              <a:rPr lang="en-US" sz="2400" dirty="0" smtClean="0"/>
              <a:t>saved as </a:t>
            </a:r>
            <a:r>
              <a:rPr lang="en-US" sz="2400" dirty="0" smtClean="0"/>
              <a:t>validation </a:t>
            </a:r>
          </a:p>
        </p:txBody>
      </p:sp>
      <p:graphicFrame>
        <p:nvGraphicFramePr>
          <p:cNvPr id="4" name="Table 3"/>
          <p:cNvGraphicFramePr>
            <a:graphicFrameLocks noGrp="1"/>
          </p:cNvGraphicFramePr>
          <p:nvPr>
            <p:extLst>
              <p:ext uri="{D42A27DB-BD31-4B8C-83A1-F6EECF244321}">
                <p14:modId xmlns:p14="http://schemas.microsoft.com/office/powerpoint/2010/main" val="864346299"/>
              </p:ext>
            </p:extLst>
          </p:nvPr>
        </p:nvGraphicFramePr>
        <p:xfrm>
          <a:off x="5190174" y="3153841"/>
          <a:ext cx="6163626" cy="2757114"/>
        </p:xfrm>
        <a:graphic>
          <a:graphicData uri="http://schemas.openxmlformats.org/drawingml/2006/table">
            <a:tbl>
              <a:tblPr bandRow="1">
                <a:tableStyleId>{7DF18680-E054-41AD-8BC1-D1AEF772440D}</a:tableStyleId>
              </a:tblPr>
              <a:tblGrid>
                <a:gridCol w="1180406">
                  <a:extLst>
                    <a:ext uri="{9D8B030D-6E8A-4147-A177-3AD203B41FA5}">
                      <a16:colId xmlns:a16="http://schemas.microsoft.com/office/drawing/2014/main" val="4149965035"/>
                    </a:ext>
                  </a:extLst>
                </a:gridCol>
                <a:gridCol w="1603475">
                  <a:extLst>
                    <a:ext uri="{9D8B030D-6E8A-4147-A177-3AD203B41FA5}">
                      <a16:colId xmlns:a16="http://schemas.microsoft.com/office/drawing/2014/main" val="2632727925"/>
                    </a:ext>
                  </a:extLst>
                </a:gridCol>
                <a:gridCol w="1678630">
                  <a:extLst>
                    <a:ext uri="{9D8B030D-6E8A-4147-A177-3AD203B41FA5}">
                      <a16:colId xmlns:a16="http://schemas.microsoft.com/office/drawing/2014/main" val="1309717639"/>
                    </a:ext>
                  </a:extLst>
                </a:gridCol>
                <a:gridCol w="1701115">
                  <a:extLst>
                    <a:ext uri="{9D8B030D-6E8A-4147-A177-3AD203B41FA5}">
                      <a16:colId xmlns:a16="http://schemas.microsoft.com/office/drawing/2014/main" val="3030707383"/>
                    </a:ext>
                  </a:extLst>
                </a:gridCol>
              </a:tblGrid>
              <a:tr h="599285">
                <a:tc>
                  <a:txBody>
                    <a:bodyPr/>
                    <a:lstStyle/>
                    <a:p>
                      <a:pPr marL="0" marR="0" algn="just">
                        <a:lnSpc>
                          <a:spcPct val="107000"/>
                        </a:lnSpc>
                        <a:spcBef>
                          <a:spcPts val="0"/>
                        </a:spcBef>
                        <a:spcAft>
                          <a:spcPts val="0"/>
                        </a:spcAft>
                      </a:pPr>
                      <a:r>
                        <a:rPr lang="en-US" sz="2000" dirty="0">
                          <a:effectLst/>
                        </a:rPr>
                        <a:t>dataset</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smtClean="0">
                          <a:effectLst/>
                        </a:rPr>
                        <a:t>Number</a:t>
                      </a:r>
                      <a:r>
                        <a:rPr lang="en-US" sz="2000" baseline="0" dirty="0" smtClean="0">
                          <a:effectLst/>
                        </a:rPr>
                        <a:t> </a:t>
                      </a:r>
                      <a:r>
                        <a:rPr lang="en-US" sz="2000" dirty="0" smtClean="0">
                          <a:effectLst/>
                        </a:rPr>
                        <a:t>of </a:t>
                      </a:r>
                      <a:r>
                        <a:rPr lang="en-US" sz="2000" dirty="0">
                          <a:effectLst/>
                        </a:rPr>
                        <a:t>Negative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Number of Neutral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Number of Positive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448851938"/>
                  </a:ext>
                </a:extLst>
              </a:tr>
              <a:tr h="599285">
                <a:tc>
                  <a:txBody>
                    <a:bodyPr/>
                    <a:lstStyle/>
                    <a:p>
                      <a:pPr marL="0" marR="0" algn="just">
                        <a:lnSpc>
                          <a:spcPct val="107000"/>
                        </a:lnSpc>
                        <a:spcBef>
                          <a:spcPts val="0"/>
                        </a:spcBef>
                        <a:spcAft>
                          <a:spcPts val="0"/>
                        </a:spcAft>
                      </a:pPr>
                      <a:r>
                        <a:rPr lang="en-US" sz="2000">
                          <a:effectLst/>
                        </a:rPr>
                        <a:t>Train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133</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29</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129</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739102459"/>
                  </a:ext>
                </a:extLst>
              </a:tr>
              <a:tr h="599285">
                <a:tc>
                  <a:txBody>
                    <a:bodyPr/>
                    <a:lstStyle/>
                    <a:p>
                      <a:pPr marL="0" marR="0" algn="just">
                        <a:lnSpc>
                          <a:spcPct val="107000"/>
                        </a:lnSpc>
                        <a:spcBef>
                          <a:spcPts val="0"/>
                        </a:spcBef>
                        <a:spcAft>
                          <a:spcPts val="0"/>
                        </a:spcAft>
                      </a:pPr>
                      <a:r>
                        <a:rPr lang="en-US" sz="2000">
                          <a:effectLst/>
                        </a:rPr>
                        <a:t>Test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60</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13</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57</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05455193"/>
                  </a:ext>
                </a:extLst>
              </a:tr>
              <a:tr h="599285">
                <a:tc>
                  <a:txBody>
                    <a:bodyPr/>
                    <a:lstStyle/>
                    <a:p>
                      <a:pPr marL="0" marR="0" algn="just">
                        <a:lnSpc>
                          <a:spcPct val="107000"/>
                        </a:lnSpc>
                        <a:spcBef>
                          <a:spcPts val="0"/>
                        </a:spcBef>
                        <a:spcAft>
                          <a:spcPts val="0"/>
                        </a:spcAft>
                      </a:pPr>
                      <a:r>
                        <a:rPr lang="en-US" sz="2000">
                          <a:effectLst/>
                        </a:rPr>
                        <a:t>Validation </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45</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10</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43</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616249755"/>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23</a:t>
            </a:fld>
            <a:endParaRPr lang="en-US"/>
          </a:p>
        </p:txBody>
      </p:sp>
    </p:spTree>
    <p:extLst>
      <p:ext uri="{BB962C8B-B14F-4D97-AF65-F5344CB8AC3E}">
        <p14:creationId xmlns:p14="http://schemas.microsoft.com/office/powerpoint/2010/main" val="19239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a:t>
            </a:r>
            <a:r>
              <a:rPr lang="en-US" dirty="0" smtClean="0"/>
              <a:t>split:</a:t>
            </a:r>
            <a:endParaRPr lang="en-US" dirty="0"/>
          </a:p>
        </p:txBody>
      </p:sp>
      <p:sp>
        <p:nvSpPr>
          <p:cNvPr id="3" name="Content Placeholder 2"/>
          <p:cNvSpPr>
            <a:spLocks noGrp="1"/>
          </p:cNvSpPr>
          <p:nvPr>
            <p:ph idx="1"/>
          </p:nvPr>
        </p:nvSpPr>
        <p:spPr>
          <a:xfrm>
            <a:off x="838200" y="1690688"/>
            <a:ext cx="10515600" cy="4827678"/>
          </a:xfrm>
        </p:spPr>
        <p:txBody>
          <a:bodyPr>
            <a:normAutofit/>
          </a:bodyPr>
          <a:lstStyle/>
          <a:p>
            <a:pPr marL="0" lvl="0" indent="0">
              <a:buNone/>
            </a:pPr>
            <a:r>
              <a:rPr lang="en-US" sz="2400" cap="small" dirty="0"/>
              <a:t>Imbalanced </a:t>
            </a:r>
            <a:r>
              <a:rPr lang="en-US" sz="2400" cap="small" dirty="0" smtClean="0"/>
              <a:t>dataset</a:t>
            </a:r>
            <a:endParaRPr lang="en-US" sz="2400" cap="small" dirty="0"/>
          </a:p>
          <a:p>
            <a:r>
              <a:rPr lang="en-US" sz="2400" dirty="0" smtClean="0"/>
              <a:t>Model </a:t>
            </a:r>
            <a:r>
              <a:rPr lang="en-US" sz="2400" dirty="0" smtClean="0"/>
              <a:t>is less sensitive for neutral </a:t>
            </a:r>
            <a:r>
              <a:rPr lang="en-US" sz="2400" dirty="0" smtClean="0"/>
              <a:t>labels</a:t>
            </a:r>
          </a:p>
          <a:p>
            <a:r>
              <a:rPr lang="en-US" sz="2400" dirty="0" smtClean="0"/>
              <a:t>Split each sub dataset with same class weight</a:t>
            </a:r>
            <a:endParaRPr lang="en-US" sz="2400" dirty="0" smtClean="0"/>
          </a:p>
          <a:p>
            <a:r>
              <a:rPr lang="en-US" sz="2400" dirty="0" smtClean="0"/>
              <a:t>Used c</a:t>
            </a:r>
            <a:r>
              <a:rPr lang="en-US" sz="2400" dirty="0" smtClean="0"/>
              <a:t>lass </a:t>
            </a:r>
            <a:r>
              <a:rPr lang="en-US" sz="2400" dirty="0" smtClean="0"/>
              <a:t>weights </a:t>
            </a:r>
            <a:r>
              <a:rPr lang="en-US" sz="2400" dirty="0" smtClean="0"/>
              <a:t>used for fitting</a:t>
            </a:r>
            <a:endParaRPr lang="en-US" sz="2400" dirty="0"/>
          </a:p>
        </p:txBody>
      </p:sp>
      <p:pic>
        <p:nvPicPr>
          <p:cNvPr id="6" name="image2.png" descr="https://lh4.googleusercontent.com/sbePR7cqEZ_TtpEgzRzvqqo8WRrUD9P4zL6daYy7HCLobwG4Giu1SC4yuqa9SwNxZXPfTmThSyuouLTcsVG6sGxkXPS77cwHb7FTAHedT5anEDg8W7zSuP4VrGhYbpDUmuRMriavyo72uz9UoWoaDz0y3O0uEi5cAKzChr3PDZPldE6R9SUc1xTuoQ"/>
          <p:cNvPicPr/>
          <p:nvPr/>
        </p:nvPicPr>
        <p:blipFill>
          <a:blip r:embed="rId3">
            <a:extLst>
              <a:ext uri="{BEBA8EAE-BF5A-486C-A8C5-ECC9F3942E4B}">
                <a14:imgProps xmlns:a14="http://schemas.microsoft.com/office/drawing/2010/main">
                  <a14:imgLayer r:embed="rId4">
                    <a14:imgEffect>
                      <a14:backgroundRemoval t="3125" b="90000" l="10000" r="90000"/>
                    </a14:imgEffect>
                  </a14:imgLayer>
                </a14:imgProps>
              </a:ext>
            </a:extLst>
          </a:blip>
          <a:srcRect/>
          <a:stretch>
            <a:fillRect/>
          </a:stretch>
        </p:blipFill>
        <p:spPr>
          <a:xfrm>
            <a:off x="8045374" y="771130"/>
            <a:ext cx="3868783" cy="2603568"/>
          </a:xfrm>
          <a:prstGeom prst="rect">
            <a:avLst/>
          </a:prstGeom>
          <a:ln/>
        </p:spPr>
      </p:pic>
      <p:sp>
        <p:nvSpPr>
          <p:cNvPr id="4" name="TextBox 3"/>
          <p:cNvSpPr txBox="1"/>
          <p:nvPr/>
        </p:nvSpPr>
        <p:spPr>
          <a:xfrm>
            <a:off x="8231778" y="1118247"/>
            <a:ext cx="1162595" cy="369332"/>
          </a:xfrm>
          <a:prstGeom prst="rect">
            <a:avLst/>
          </a:prstGeom>
          <a:noFill/>
        </p:spPr>
        <p:txBody>
          <a:bodyPr wrap="square" rtlCol="0">
            <a:spAutoFit/>
          </a:bodyPr>
          <a:lstStyle/>
          <a:p>
            <a:r>
              <a:rPr lang="en-US" dirty="0"/>
              <a:t>P</a:t>
            </a:r>
            <a:r>
              <a:rPr lang="en-US" dirty="0" smtClean="0"/>
              <a:t>ositive</a:t>
            </a:r>
            <a:endParaRPr lang="en-US" dirty="0"/>
          </a:p>
        </p:txBody>
      </p:sp>
      <p:sp>
        <p:nvSpPr>
          <p:cNvPr id="7" name="TextBox 6"/>
          <p:cNvSpPr txBox="1"/>
          <p:nvPr/>
        </p:nvSpPr>
        <p:spPr>
          <a:xfrm>
            <a:off x="10772502" y="1046243"/>
            <a:ext cx="1162595" cy="369332"/>
          </a:xfrm>
          <a:prstGeom prst="rect">
            <a:avLst/>
          </a:prstGeom>
          <a:noFill/>
        </p:spPr>
        <p:txBody>
          <a:bodyPr wrap="square" rtlCol="0">
            <a:spAutoFit/>
          </a:bodyPr>
          <a:lstStyle/>
          <a:p>
            <a:r>
              <a:rPr lang="en-US" dirty="0"/>
              <a:t>N</a:t>
            </a:r>
            <a:r>
              <a:rPr lang="en-US" dirty="0" smtClean="0"/>
              <a:t>egative</a:t>
            </a:r>
            <a:endParaRPr lang="en-US" dirty="0"/>
          </a:p>
        </p:txBody>
      </p:sp>
      <p:sp>
        <p:nvSpPr>
          <p:cNvPr id="8" name="TextBox 7"/>
          <p:cNvSpPr txBox="1"/>
          <p:nvPr/>
        </p:nvSpPr>
        <p:spPr>
          <a:xfrm>
            <a:off x="9509247" y="2732267"/>
            <a:ext cx="1162595" cy="369332"/>
          </a:xfrm>
          <a:prstGeom prst="rect">
            <a:avLst/>
          </a:prstGeom>
          <a:noFill/>
        </p:spPr>
        <p:txBody>
          <a:bodyPr wrap="square" rtlCol="0">
            <a:spAutoFit/>
          </a:bodyPr>
          <a:lstStyle/>
          <a:p>
            <a:r>
              <a:rPr lang="en-US" dirty="0"/>
              <a:t>N</a:t>
            </a:r>
            <a:r>
              <a:rPr lang="en-US" dirty="0" smtClean="0"/>
              <a:t>eutral</a:t>
            </a:r>
            <a:endParaRPr lang="en-US" dirty="0"/>
          </a:p>
        </p:txBody>
      </p:sp>
      <p:sp>
        <p:nvSpPr>
          <p:cNvPr id="9" name="Date Placeholder 8"/>
          <p:cNvSpPr>
            <a:spLocks noGrp="1"/>
          </p:cNvSpPr>
          <p:nvPr>
            <p:ph type="dt" sz="half" idx="10"/>
          </p:nvPr>
        </p:nvSpPr>
        <p:spPr/>
        <p:txBody>
          <a:bodyPr/>
          <a:lstStyle/>
          <a:p>
            <a:r>
              <a:rPr lang="en-US" smtClean="0"/>
              <a:t>12/16/2022</a:t>
            </a:r>
            <a:endParaRPr lang="en-US"/>
          </a:p>
        </p:txBody>
      </p:sp>
      <p:sp>
        <p:nvSpPr>
          <p:cNvPr id="10" name="Slide Number Placeholder 9"/>
          <p:cNvSpPr>
            <a:spLocks noGrp="1"/>
          </p:cNvSpPr>
          <p:nvPr>
            <p:ph type="sldNum" sz="quarter" idx="12"/>
          </p:nvPr>
        </p:nvSpPr>
        <p:spPr/>
        <p:txBody>
          <a:bodyPr/>
          <a:lstStyle/>
          <a:p>
            <a:fld id="{5DEF183C-C053-4B21-833D-441E2BEBBD44}" type="slidenum">
              <a:rPr lang="en-US" smtClean="0"/>
              <a:t>24</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536144896"/>
              </p:ext>
            </p:extLst>
          </p:nvPr>
        </p:nvGraphicFramePr>
        <p:xfrm>
          <a:off x="5935659" y="3304855"/>
          <a:ext cx="5428611" cy="2734969"/>
        </p:xfrm>
        <a:graphic>
          <a:graphicData uri="http://schemas.openxmlformats.org/drawingml/2006/table">
            <a:tbl>
              <a:tblPr bandRow="1">
                <a:tableStyleId>{7DF18680-E054-41AD-8BC1-D1AEF772440D}</a:tableStyleId>
              </a:tblPr>
              <a:tblGrid>
                <a:gridCol w="2000687">
                  <a:extLst>
                    <a:ext uri="{9D8B030D-6E8A-4147-A177-3AD203B41FA5}">
                      <a16:colId xmlns:a16="http://schemas.microsoft.com/office/drawing/2014/main" val="2915381648"/>
                    </a:ext>
                  </a:extLst>
                </a:gridCol>
                <a:gridCol w="1214562">
                  <a:extLst>
                    <a:ext uri="{9D8B030D-6E8A-4147-A177-3AD203B41FA5}">
                      <a16:colId xmlns:a16="http://schemas.microsoft.com/office/drawing/2014/main" val="1685039732"/>
                    </a:ext>
                  </a:extLst>
                </a:gridCol>
                <a:gridCol w="1214562">
                  <a:extLst>
                    <a:ext uri="{9D8B030D-6E8A-4147-A177-3AD203B41FA5}">
                      <a16:colId xmlns:a16="http://schemas.microsoft.com/office/drawing/2014/main" val="4183361271"/>
                    </a:ext>
                  </a:extLst>
                </a:gridCol>
                <a:gridCol w="998800">
                  <a:extLst>
                    <a:ext uri="{9D8B030D-6E8A-4147-A177-3AD203B41FA5}">
                      <a16:colId xmlns:a16="http://schemas.microsoft.com/office/drawing/2014/main" val="2676634455"/>
                    </a:ext>
                  </a:extLst>
                </a:gridCol>
              </a:tblGrid>
              <a:tr h="732352">
                <a:tc>
                  <a:txBody>
                    <a:bodyPr/>
                    <a:lstStyle/>
                    <a:p>
                      <a:pPr marL="0" marR="0" algn="just">
                        <a:lnSpc>
                          <a:spcPct val="107000"/>
                        </a:lnSpc>
                        <a:spcBef>
                          <a:spcPts val="0"/>
                        </a:spcBef>
                        <a:spcAft>
                          <a:spcPts val="0"/>
                        </a:spcAft>
                      </a:pPr>
                      <a:r>
                        <a:rPr lang="en-US" sz="2000" dirty="0">
                          <a:effectLst/>
                        </a:rPr>
                        <a:t>Dataset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smtClean="0">
                          <a:effectLst/>
                        </a:rPr>
                        <a:t>Negative</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Neutral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smtClean="0">
                          <a:effectLst/>
                        </a:rPr>
                        <a:t>Positive</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639757105"/>
                  </a:ext>
                </a:extLst>
              </a:tr>
              <a:tr h="667539">
                <a:tc>
                  <a:txBody>
                    <a:bodyPr/>
                    <a:lstStyle/>
                    <a:p>
                      <a:pPr marL="0" marR="0" algn="just">
                        <a:lnSpc>
                          <a:spcPct val="107000"/>
                        </a:lnSpc>
                        <a:spcBef>
                          <a:spcPts val="0"/>
                        </a:spcBef>
                        <a:spcAft>
                          <a:spcPts val="0"/>
                        </a:spcAft>
                      </a:pPr>
                      <a:r>
                        <a:rPr lang="en-US" sz="2000" dirty="0">
                          <a:effectLst/>
                        </a:rPr>
                        <a:t>Train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0.729</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3.344</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0.751</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625614412"/>
                  </a:ext>
                </a:extLst>
              </a:tr>
              <a:tr h="667539">
                <a:tc>
                  <a:txBody>
                    <a:bodyPr/>
                    <a:lstStyle/>
                    <a:p>
                      <a:pPr marL="0" marR="0" algn="just">
                        <a:lnSpc>
                          <a:spcPct val="107000"/>
                        </a:lnSpc>
                        <a:spcBef>
                          <a:spcPts val="0"/>
                        </a:spcBef>
                        <a:spcAft>
                          <a:spcPts val="0"/>
                        </a:spcAft>
                      </a:pPr>
                      <a:r>
                        <a:rPr lang="en-US" sz="2000">
                          <a:effectLst/>
                        </a:rPr>
                        <a:t>Test</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0.722</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3.333</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0.760</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033782375"/>
                  </a:ext>
                </a:extLst>
              </a:tr>
              <a:tr h="667539">
                <a:tc>
                  <a:txBody>
                    <a:bodyPr/>
                    <a:lstStyle/>
                    <a:p>
                      <a:pPr marL="0" marR="0" algn="just">
                        <a:lnSpc>
                          <a:spcPct val="107000"/>
                        </a:lnSpc>
                        <a:spcBef>
                          <a:spcPts val="0"/>
                        </a:spcBef>
                        <a:spcAft>
                          <a:spcPts val="0"/>
                        </a:spcAft>
                      </a:pPr>
                      <a:r>
                        <a:rPr lang="en-US" sz="2000" dirty="0">
                          <a:effectLst/>
                        </a:rPr>
                        <a:t>Validation </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0.725</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a:effectLst/>
                        </a:rPr>
                        <a:t>3.266</a:t>
                      </a:r>
                      <a:endParaRPr lang="en-US" sz="20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just">
                        <a:lnSpc>
                          <a:spcPct val="107000"/>
                        </a:lnSpc>
                        <a:spcBef>
                          <a:spcPts val="0"/>
                        </a:spcBef>
                        <a:spcAft>
                          <a:spcPts val="0"/>
                        </a:spcAft>
                      </a:pPr>
                      <a:r>
                        <a:rPr lang="en-US" sz="2000" dirty="0">
                          <a:effectLst/>
                        </a:rPr>
                        <a:t>0.759</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219418330"/>
                  </a:ext>
                </a:extLst>
              </a:tr>
            </a:tbl>
          </a:graphicData>
        </a:graphic>
      </p:graphicFrame>
    </p:spTree>
    <p:extLst>
      <p:ext uri="{BB962C8B-B14F-4D97-AF65-F5344CB8AC3E}">
        <p14:creationId xmlns:p14="http://schemas.microsoft.com/office/powerpoint/2010/main" val="1754484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a:xfrm>
            <a:off x="838200" y="1690688"/>
            <a:ext cx="10515600" cy="4827678"/>
          </a:xfrm>
        </p:spPr>
        <p:txBody>
          <a:bodyPr>
            <a:normAutofit/>
          </a:bodyPr>
          <a:lstStyle/>
          <a:p>
            <a:pPr marL="0" indent="0">
              <a:buNone/>
            </a:pPr>
            <a:r>
              <a:rPr lang="en-US" sz="2400" dirty="0" smtClean="0"/>
              <a:t>Evaluation </a:t>
            </a:r>
            <a:r>
              <a:rPr lang="en-US" sz="2400" dirty="0" smtClean="0"/>
              <a:t>matrices</a:t>
            </a:r>
            <a:endParaRPr lang="en-US" sz="2400" dirty="0" smtClean="0"/>
          </a:p>
          <a:p>
            <a:pPr marL="0" indent="0">
              <a:buNone/>
            </a:pPr>
            <a:r>
              <a:rPr lang="en-US" sz="2400" dirty="0" smtClean="0"/>
              <a:t>Precision                                              recall </a:t>
            </a:r>
          </a:p>
        </p:txBody>
      </p:sp>
      <p:pic>
        <p:nvPicPr>
          <p:cNvPr id="9" name="image7.png" descr="https://lh5.googleusercontent.com/zo696V82Yzalr-6vKVjcXGWZ_ZpQdvK70BIvrPsCifmW_NjaaFyjhsknrm8E1y3yqFlEZx_aKlnAR8U-fzfzyen03gU-AGx_S8czNcUZv-cKteiiGe_gv7zeHi19yQWRuH7ERvo2uI1Zzvk9DSMWhoUk-L-MKGXvNHG-SZzSUua9-ZPqCxk8NL31-PQL"/>
          <p:cNvPicPr/>
          <p:nvPr/>
        </p:nvPicPr>
        <p:blipFill>
          <a:blip r:embed="rId3"/>
          <a:srcRect/>
          <a:stretch>
            <a:fillRect/>
          </a:stretch>
        </p:blipFill>
        <p:spPr>
          <a:xfrm>
            <a:off x="929640" y="2861594"/>
            <a:ext cx="4681451" cy="2527069"/>
          </a:xfrm>
          <a:prstGeom prst="rect">
            <a:avLst/>
          </a:prstGeom>
          <a:ln/>
        </p:spPr>
      </p:pic>
      <p:pic>
        <p:nvPicPr>
          <p:cNvPr id="10" name="image4.png" descr="https://lh3.googleusercontent.com/oQKpmsevHUDW51EnaqT6Qeshb6tvnrDRLa1vs5YlMC7cXMBpu4QypUsyCWl39RWu5PChIrc7uknWConVmMRaGyEvkoZIB_wY2aFbfXYtpi5mW3bhGt6qyi7I8sg5w3xnpEzrOSHeKk4mMA0WREfAzm5GwJRGD7SheYmEPuEPUxOePF7j_M5ONVTbhCpz"/>
          <p:cNvPicPr/>
          <p:nvPr/>
        </p:nvPicPr>
        <p:blipFill>
          <a:blip r:embed="rId4"/>
          <a:srcRect/>
          <a:stretch>
            <a:fillRect/>
          </a:stretch>
        </p:blipFill>
        <p:spPr>
          <a:xfrm>
            <a:off x="5936672" y="2861594"/>
            <a:ext cx="5091546" cy="2527069"/>
          </a:xfrm>
          <a:prstGeom prst="rect">
            <a:avLst/>
          </a:prstGeom>
          <a:ln/>
        </p:spPr>
      </p:pic>
      <p:sp>
        <p:nvSpPr>
          <p:cNvPr id="5" name="Date Placeholder 4"/>
          <p:cNvSpPr>
            <a:spLocks noGrp="1"/>
          </p:cNvSpPr>
          <p:nvPr>
            <p:ph type="dt" sz="half" idx="10"/>
          </p:nvPr>
        </p:nvSpPr>
        <p:spPr/>
        <p:txBody>
          <a:bodyPr/>
          <a:lstStyle/>
          <a:p>
            <a:r>
              <a:rPr lang="en-US" smtClean="0"/>
              <a:t>12/16/2022</a:t>
            </a:r>
            <a:endParaRPr lang="en-US"/>
          </a:p>
        </p:txBody>
      </p:sp>
      <p:sp>
        <p:nvSpPr>
          <p:cNvPr id="11" name="Slide Number Placeholder 10"/>
          <p:cNvSpPr>
            <a:spLocks noGrp="1"/>
          </p:cNvSpPr>
          <p:nvPr>
            <p:ph type="sldNum" sz="quarter" idx="12"/>
          </p:nvPr>
        </p:nvSpPr>
        <p:spPr/>
        <p:txBody>
          <a:bodyPr/>
          <a:lstStyle/>
          <a:p>
            <a:fld id="{5DEF183C-C053-4B21-833D-441E2BEBBD44}" type="slidenum">
              <a:rPr lang="en-US" smtClean="0"/>
              <a:t>25</a:t>
            </a:fld>
            <a:endParaRPr lang="en-US"/>
          </a:p>
        </p:txBody>
      </p:sp>
    </p:spTree>
    <p:extLst>
      <p:ext uri="{BB962C8B-B14F-4D97-AF65-F5344CB8AC3E}">
        <p14:creationId xmlns:p14="http://schemas.microsoft.com/office/powerpoint/2010/main" val="13489487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LSTM</a:t>
            </a:r>
            <a:r>
              <a:rPr lang="en-US" cap="all" dirty="0"/>
              <a:t> </a:t>
            </a:r>
            <a:r>
              <a:rPr lang="en-US" cap="all" dirty="0" smtClean="0"/>
              <a:t>Experiments:</a:t>
            </a:r>
            <a:r>
              <a:rPr lang="en-US" cap="all" dirty="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6739720"/>
              </p:ext>
            </p:extLst>
          </p:nvPr>
        </p:nvGraphicFramePr>
        <p:xfrm>
          <a:off x="2319744" y="1487117"/>
          <a:ext cx="7552512" cy="4721482"/>
        </p:xfrm>
        <a:graphic>
          <a:graphicData uri="http://schemas.openxmlformats.org/drawingml/2006/table">
            <a:tbl>
              <a:tblPr>
                <a:tableStyleId>{7DF18680-E054-41AD-8BC1-D1AEF772440D}</a:tableStyleId>
              </a:tblPr>
              <a:tblGrid>
                <a:gridCol w="944064">
                  <a:extLst>
                    <a:ext uri="{9D8B030D-6E8A-4147-A177-3AD203B41FA5}">
                      <a16:colId xmlns:a16="http://schemas.microsoft.com/office/drawing/2014/main" val="71750364"/>
                    </a:ext>
                  </a:extLst>
                </a:gridCol>
                <a:gridCol w="944064">
                  <a:extLst>
                    <a:ext uri="{9D8B030D-6E8A-4147-A177-3AD203B41FA5}">
                      <a16:colId xmlns:a16="http://schemas.microsoft.com/office/drawing/2014/main" val="2951089239"/>
                    </a:ext>
                  </a:extLst>
                </a:gridCol>
                <a:gridCol w="944064">
                  <a:extLst>
                    <a:ext uri="{9D8B030D-6E8A-4147-A177-3AD203B41FA5}">
                      <a16:colId xmlns:a16="http://schemas.microsoft.com/office/drawing/2014/main" val="384817215"/>
                    </a:ext>
                  </a:extLst>
                </a:gridCol>
                <a:gridCol w="944064">
                  <a:extLst>
                    <a:ext uri="{9D8B030D-6E8A-4147-A177-3AD203B41FA5}">
                      <a16:colId xmlns:a16="http://schemas.microsoft.com/office/drawing/2014/main" val="428776114"/>
                    </a:ext>
                  </a:extLst>
                </a:gridCol>
                <a:gridCol w="944064">
                  <a:extLst>
                    <a:ext uri="{9D8B030D-6E8A-4147-A177-3AD203B41FA5}">
                      <a16:colId xmlns:a16="http://schemas.microsoft.com/office/drawing/2014/main" val="2905449275"/>
                    </a:ext>
                  </a:extLst>
                </a:gridCol>
                <a:gridCol w="944064">
                  <a:extLst>
                    <a:ext uri="{9D8B030D-6E8A-4147-A177-3AD203B41FA5}">
                      <a16:colId xmlns:a16="http://schemas.microsoft.com/office/drawing/2014/main" val="2915505268"/>
                    </a:ext>
                  </a:extLst>
                </a:gridCol>
                <a:gridCol w="944064">
                  <a:extLst>
                    <a:ext uri="{9D8B030D-6E8A-4147-A177-3AD203B41FA5}">
                      <a16:colId xmlns:a16="http://schemas.microsoft.com/office/drawing/2014/main" val="1265799616"/>
                    </a:ext>
                  </a:extLst>
                </a:gridCol>
                <a:gridCol w="944064">
                  <a:extLst>
                    <a:ext uri="{9D8B030D-6E8A-4147-A177-3AD203B41FA5}">
                      <a16:colId xmlns:a16="http://schemas.microsoft.com/office/drawing/2014/main" val="621183270"/>
                    </a:ext>
                  </a:extLst>
                </a:gridCol>
              </a:tblGrid>
              <a:tr h="858417">
                <a:tc>
                  <a:txBody>
                    <a:bodyPr/>
                    <a:lstStyle/>
                    <a:p>
                      <a:pPr marL="0" marR="0">
                        <a:lnSpc>
                          <a:spcPct val="107000"/>
                        </a:lnSpc>
                        <a:spcBef>
                          <a:spcPts val="0"/>
                        </a:spcBef>
                        <a:spcAft>
                          <a:spcPts val="0"/>
                        </a:spcAft>
                      </a:pPr>
                      <a:r>
                        <a:rPr lang="en-US" sz="1600" dirty="0">
                          <a:effectLst/>
                        </a:rPr>
                        <a:t>classifier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max-num-words</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output dim</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LSTM size</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drop out</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dense</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dirty="0">
                          <a:effectLst/>
                        </a:rPr>
                        <a:t>loss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accuracy</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961994613"/>
                  </a:ext>
                </a:extLst>
              </a:tr>
              <a:tr h="608347">
                <a:tc>
                  <a:txBody>
                    <a:bodyPr/>
                    <a:lstStyle/>
                    <a:p>
                      <a:pPr marL="0" marR="0">
                        <a:lnSpc>
                          <a:spcPct val="107000"/>
                        </a:lnSpc>
                        <a:spcBef>
                          <a:spcPts val="0"/>
                        </a:spcBef>
                        <a:spcAft>
                          <a:spcPts val="0"/>
                        </a:spcAft>
                      </a:pPr>
                      <a:r>
                        <a:rPr lang="en-US" sz="1600">
                          <a:effectLst/>
                        </a:rPr>
                        <a:t>classifier 1</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128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64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0.4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r">
                        <a:lnSpc>
                          <a:spcPct val="115000"/>
                        </a:lnSpc>
                        <a:spcBef>
                          <a:spcPts val="0"/>
                        </a:spcBef>
                        <a:spcAft>
                          <a:spcPts val="0"/>
                        </a:spcAft>
                      </a:pPr>
                      <a:r>
                        <a:rPr lang="en-US" sz="1600" dirty="0">
                          <a:effectLst/>
                        </a:rPr>
                        <a:t>0.667</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tc>
                  <a:txBody>
                    <a:bodyPr/>
                    <a:lstStyle/>
                    <a:p>
                      <a:pPr marL="0" marR="0" algn="r">
                        <a:lnSpc>
                          <a:spcPct val="115000"/>
                        </a:lnSpc>
                        <a:spcBef>
                          <a:spcPts val="0"/>
                        </a:spcBef>
                        <a:spcAft>
                          <a:spcPts val="0"/>
                        </a:spcAft>
                      </a:pPr>
                      <a:r>
                        <a:rPr lang="en-US" sz="1600">
                          <a:effectLst/>
                        </a:rPr>
                        <a:t>0.677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extLst>
                  <a:ext uri="{0D108BD9-81ED-4DB2-BD59-A6C34878D82A}">
                    <a16:rowId xmlns:a16="http://schemas.microsoft.com/office/drawing/2014/main" val="548122407"/>
                  </a:ext>
                </a:extLst>
              </a:tr>
              <a:tr h="608347">
                <a:tc>
                  <a:txBody>
                    <a:bodyPr/>
                    <a:lstStyle/>
                    <a:p>
                      <a:pPr marL="0" marR="0">
                        <a:lnSpc>
                          <a:spcPct val="107000"/>
                        </a:lnSpc>
                        <a:spcBef>
                          <a:spcPts val="0"/>
                        </a:spcBef>
                        <a:spcAft>
                          <a:spcPts val="0"/>
                        </a:spcAft>
                      </a:pPr>
                      <a:r>
                        <a:rPr lang="en-US" sz="1600" dirty="0">
                          <a:effectLst/>
                        </a:rPr>
                        <a:t>classifier2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64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dirty="0">
                          <a:effectLst/>
                        </a:rPr>
                        <a:t>64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dirty="0">
                          <a:effectLst/>
                        </a:rPr>
                        <a:t>0.4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r">
                        <a:lnSpc>
                          <a:spcPct val="115000"/>
                        </a:lnSpc>
                        <a:spcBef>
                          <a:spcPts val="0"/>
                        </a:spcBef>
                        <a:spcAft>
                          <a:spcPts val="0"/>
                        </a:spcAft>
                      </a:pPr>
                      <a:r>
                        <a:rPr lang="en-US" sz="1600">
                          <a:effectLst/>
                        </a:rPr>
                        <a:t>0.749</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tc>
                  <a:txBody>
                    <a:bodyPr/>
                    <a:lstStyle/>
                    <a:p>
                      <a:pPr marL="0" marR="0" algn="r">
                        <a:lnSpc>
                          <a:spcPct val="115000"/>
                        </a:lnSpc>
                        <a:spcBef>
                          <a:spcPts val="0"/>
                        </a:spcBef>
                        <a:spcAft>
                          <a:spcPts val="0"/>
                        </a:spcAft>
                      </a:pPr>
                      <a:r>
                        <a:rPr lang="en-US" sz="1600">
                          <a:effectLst/>
                        </a:rPr>
                        <a:t>0.7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extLst>
                  <a:ext uri="{0D108BD9-81ED-4DB2-BD59-A6C34878D82A}">
                    <a16:rowId xmlns:a16="http://schemas.microsoft.com/office/drawing/2014/main" val="3079834539"/>
                  </a:ext>
                </a:extLst>
              </a:tr>
              <a:tr h="608347">
                <a:tc>
                  <a:txBody>
                    <a:bodyPr/>
                    <a:lstStyle/>
                    <a:p>
                      <a:pPr marL="0" marR="0">
                        <a:lnSpc>
                          <a:spcPct val="107000"/>
                        </a:lnSpc>
                        <a:spcBef>
                          <a:spcPts val="0"/>
                        </a:spcBef>
                        <a:spcAft>
                          <a:spcPts val="0"/>
                        </a:spcAft>
                      </a:pPr>
                      <a:r>
                        <a:rPr lang="en-US" sz="1600">
                          <a:effectLst/>
                        </a:rPr>
                        <a:t>classifier 3</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dirty="0">
                          <a:effectLst/>
                        </a:rPr>
                        <a:t>332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64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128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dirty="0">
                          <a:effectLst/>
                        </a:rPr>
                        <a:t>0.4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r">
                        <a:lnSpc>
                          <a:spcPct val="115000"/>
                        </a:lnSpc>
                        <a:spcBef>
                          <a:spcPts val="0"/>
                        </a:spcBef>
                        <a:spcAft>
                          <a:spcPts val="0"/>
                        </a:spcAft>
                      </a:pPr>
                      <a:r>
                        <a:rPr lang="en-US" sz="1600">
                          <a:effectLst/>
                        </a:rPr>
                        <a:t>0.508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tc>
                  <a:txBody>
                    <a:bodyPr/>
                    <a:lstStyle/>
                    <a:p>
                      <a:pPr marL="0" marR="0" algn="r">
                        <a:lnSpc>
                          <a:spcPct val="115000"/>
                        </a:lnSpc>
                        <a:spcBef>
                          <a:spcPts val="0"/>
                        </a:spcBef>
                        <a:spcAft>
                          <a:spcPts val="0"/>
                        </a:spcAft>
                      </a:pPr>
                      <a:r>
                        <a:rPr lang="en-US" sz="1600">
                          <a:effectLst/>
                        </a:rPr>
                        <a:t>0.677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extLst>
                  <a:ext uri="{0D108BD9-81ED-4DB2-BD59-A6C34878D82A}">
                    <a16:rowId xmlns:a16="http://schemas.microsoft.com/office/drawing/2014/main" val="1097418581"/>
                  </a:ext>
                </a:extLst>
              </a:tr>
              <a:tr h="608347">
                <a:tc>
                  <a:txBody>
                    <a:bodyPr/>
                    <a:lstStyle/>
                    <a:p>
                      <a:pPr marL="0" marR="0">
                        <a:lnSpc>
                          <a:spcPct val="107000"/>
                        </a:lnSpc>
                        <a:spcBef>
                          <a:spcPts val="0"/>
                        </a:spcBef>
                        <a:spcAft>
                          <a:spcPts val="0"/>
                        </a:spcAft>
                      </a:pPr>
                      <a:r>
                        <a:rPr lang="en-US" sz="1600">
                          <a:effectLst/>
                        </a:rPr>
                        <a:t>classifier 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64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128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r">
                        <a:lnSpc>
                          <a:spcPct val="115000"/>
                        </a:lnSpc>
                        <a:spcBef>
                          <a:spcPts val="0"/>
                        </a:spcBef>
                        <a:spcAft>
                          <a:spcPts val="0"/>
                        </a:spcAft>
                      </a:pPr>
                      <a:r>
                        <a:rPr lang="en-US" sz="1600">
                          <a:effectLst/>
                        </a:rPr>
                        <a:t>0.677</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tc>
                  <a:txBody>
                    <a:bodyPr/>
                    <a:lstStyle/>
                    <a:p>
                      <a:pPr marL="0" marR="0" algn="r">
                        <a:lnSpc>
                          <a:spcPct val="115000"/>
                        </a:lnSpc>
                        <a:spcBef>
                          <a:spcPts val="0"/>
                        </a:spcBef>
                        <a:spcAft>
                          <a:spcPts val="0"/>
                        </a:spcAft>
                      </a:pPr>
                      <a:r>
                        <a:rPr lang="en-US" sz="1600">
                          <a:effectLst/>
                        </a:rPr>
                        <a:t>0.654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extLst>
                  <a:ext uri="{0D108BD9-81ED-4DB2-BD59-A6C34878D82A}">
                    <a16:rowId xmlns:a16="http://schemas.microsoft.com/office/drawing/2014/main" val="2059424793"/>
                  </a:ext>
                </a:extLst>
              </a:tr>
              <a:tr h="608347">
                <a:tc>
                  <a:txBody>
                    <a:bodyPr/>
                    <a:lstStyle/>
                    <a:p>
                      <a:pPr marL="0" marR="0">
                        <a:lnSpc>
                          <a:spcPct val="107000"/>
                        </a:lnSpc>
                        <a:spcBef>
                          <a:spcPts val="0"/>
                        </a:spcBef>
                        <a:spcAft>
                          <a:spcPts val="0"/>
                        </a:spcAft>
                      </a:pPr>
                      <a:r>
                        <a:rPr lang="en-US" sz="1600" dirty="0">
                          <a:effectLst/>
                        </a:rPr>
                        <a:t>classifier 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nSpc>
                          <a:spcPct val="107000"/>
                        </a:lnSpc>
                        <a:spcBef>
                          <a:spcPts val="0"/>
                        </a:spcBef>
                        <a:spcAft>
                          <a:spcPts val="0"/>
                        </a:spcAft>
                      </a:pPr>
                      <a:r>
                        <a:rPr lang="en-US" sz="1600" dirty="0">
                          <a:effectLst/>
                        </a:rPr>
                        <a:t>332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nSpc>
                          <a:spcPct val="107000"/>
                        </a:lnSpc>
                        <a:spcBef>
                          <a:spcPts val="0"/>
                        </a:spcBef>
                        <a:spcAft>
                          <a:spcPts val="0"/>
                        </a:spcAft>
                      </a:pPr>
                      <a:r>
                        <a:rPr lang="en-US" sz="1600" dirty="0">
                          <a:effectLst/>
                        </a:rPr>
                        <a:t>64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nSpc>
                          <a:spcPct val="107000"/>
                        </a:lnSpc>
                        <a:spcBef>
                          <a:spcPts val="0"/>
                        </a:spcBef>
                        <a:spcAft>
                          <a:spcPts val="0"/>
                        </a:spcAft>
                      </a:pPr>
                      <a:r>
                        <a:rPr lang="en-US" sz="1600" dirty="0">
                          <a:effectLst/>
                        </a:rPr>
                        <a:t>128</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nSpc>
                          <a:spcPct val="107000"/>
                        </a:lnSpc>
                        <a:spcBef>
                          <a:spcPts val="0"/>
                        </a:spcBef>
                        <a:spcAft>
                          <a:spcPts val="0"/>
                        </a:spcAft>
                      </a:pPr>
                      <a:r>
                        <a:rPr lang="en-US" sz="1600" dirty="0">
                          <a:effectLst/>
                        </a:rPr>
                        <a:t>0.4</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nSpc>
                          <a:spcPct val="107000"/>
                        </a:lnSpc>
                        <a:spcBef>
                          <a:spcPts val="0"/>
                        </a:spcBef>
                        <a:spcAft>
                          <a:spcPts val="0"/>
                        </a:spcAft>
                      </a:pPr>
                      <a:r>
                        <a:rPr lang="en-US" sz="1600" dirty="0">
                          <a:effectLst/>
                        </a:rPr>
                        <a:t>64-32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solidFill>
                      <a:schemeClr val="accent4">
                        <a:lumMod val="40000"/>
                        <a:lumOff val="60000"/>
                      </a:schemeClr>
                    </a:solidFill>
                  </a:tcPr>
                </a:tc>
                <a:tc>
                  <a:txBody>
                    <a:bodyPr/>
                    <a:lstStyle/>
                    <a:p>
                      <a:pPr marL="0" marR="0" algn="r">
                        <a:lnSpc>
                          <a:spcPct val="115000"/>
                        </a:lnSpc>
                        <a:spcBef>
                          <a:spcPts val="0"/>
                        </a:spcBef>
                        <a:spcAft>
                          <a:spcPts val="0"/>
                        </a:spcAft>
                      </a:pPr>
                      <a:r>
                        <a:rPr lang="en-US" sz="1600" dirty="0">
                          <a:effectLst/>
                        </a:rPr>
                        <a:t>0.506</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solidFill>
                      <a:schemeClr val="accent4">
                        <a:lumMod val="40000"/>
                        <a:lumOff val="60000"/>
                      </a:schemeClr>
                    </a:solidFill>
                  </a:tcPr>
                </a:tc>
                <a:tc>
                  <a:txBody>
                    <a:bodyPr/>
                    <a:lstStyle/>
                    <a:p>
                      <a:pPr marL="0" marR="0" algn="r">
                        <a:lnSpc>
                          <a:spcPct val="115000"/>
                        </a:lnSpc>
                        <a:spcBef>
                          <a:spcPts val="0"/>
                        </a:spcBef>
                        <a:spcAft>
                          <a:spcPts val="0"/>
                        </a:spcAft>
                      </a:pPr>
                      <a:r>
                        <a:rPr lang="en-US" sz="1600" dirty="0">
                          <a:effectLst/>
                        </a:rPr>
                        <a:t>0.692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solidFill>
                      <a:schemeClr val="accent4">
                        <a:lumMod val="40000"/>
                        <a:lumOff val="60000"/>
                      </a:schemeClr>
                    </a:solidFill>
                  </a:tcPr>
                </a:tc>
                <a:extLst>
                  <a:ext uri="{0D108BD9-81ED-4DB2-BD59-A6C34878D82A}">
                    <a16:rowId xmlns:a16="http://schemas.microsoft.com/office/drawing/2014/main" val="478527698"/>
                  </a:ext>
                </a:extLst>
              </a:tr>
              <a:tr h="608347">
                <a:tc>
                  <a:txBody>
                    <a:bodyPr/>
                    <a:lstStyle/>
                    <a:p>
                      <a:pPr marL="0" marR="0">
                        <a:lnSpc>
                          <a:spcPct val="107000"/>
                        </a:lnSpc>
                        <a:spcBef>
                          <a:spcPts val="0"/>
                        </a:spcBef>
                        <a:spcAft>
                          <a:spcPts val="0"/>
                        </a:spcAft>
                      </a:pPr>
                      <a:r>
                        <a:rPr lang="en-US" sz="1600">
                          <a:effectLst/>
                        </a:rPr>
                        <a:t>classifier 6</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322</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64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128</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0.4</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600">
                          <a:effectLst/>
                        </a:rPr>
                        <a:t>-</a:t>
                      </a:r>
                      <a:endParaRPr lang="en-US" sz="16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gn="r">
                        <a:lnSpc>
                          <a:spcPct val="115000"/>
                        </a:lnSpc>
                        <a:spcBef>
                          <a:spcPts val="0"/>
                        </a:spcBef>
                        <a:spcAft>
                          <a:spcPts val="0"/>
                        </a:spcAft>
                      </a:pPr>
                      <a:r>
                        <a:rPr lang="en-US" sz="1600" dirty="0">
                          <a:effectLst/>
                        </a:rPr>
                        <a:t>0.492</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tc>
                  <a:txBody>
                    <a:bodyPr/>
                    <a:lstStyle/>
                    <a:p>
                      <a:pPr marL="0" marR="0" algn="r">
                        <a:lnSpc>
                          <a:spcPct val="115000"/>
                        </a:lnSpc>
                        <a:spcBef>
                          <a:spcPts val="0"/>
                        </a:spcBef>
                        <a:spcAft>
                          <a:spcPts val="0"/>
                        </a:spcAft>
                      </a:pPr>
                      <a:r>
                        <a:rPr lang="en-US" sz="1600" dirty="0">
                          <a:effectLst/>
                        </a:rPr>
                        <a:t>0.685</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txBody>
                  <a:tcPr marL="25400" marR="25400" marT="25400" marB="25400" anchor="b"/>
                </a:tc>
                <a:extLst>
                  <a:ext uri="{0D108BD9-81ED-4DB2-BD59-A6C34878D82A}">
                    <a16:rowId xmlns:a16="http://schemas.microsoft.com/office/drawing/2014/main" val="3880736800"/>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26</a:t>
            </a:fld>
            <a:endParaRPr lang="en-US"/>
          </a:p>
        </p:txBody>
      </p:sp>
    </p:spTree>
    <p:extLst>
      <p:ext uri="{BB962C8B-B14F-4D97-AF65-F5344CB8AC3E}">
        <p14:creationId xmlns:p14="http://schemas.microsoft.com/office/powerpoint/2010/main" val="9900302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LSTM</a:t>
            </a:r>
            <a:r>
              <a:rPr lang="en-US" cap="all" dirty="0"/>
              <a:t> </a:t>
            </a:r>
            <a:r>
              <a:rPr lang="en-US" cap="all" dirty="0" smtClean="0"/>
              <a:t>Experiments</a:t>
            </a:r>
            <a:r>
              <a:rPr lang="en-US" cap="all" dirty="0" smtClean="0"/>
              <a:t>:</a:t>
            </a:r>
            <a:r>
              <a:rPr lang="en-US" cap="all" dirty="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5231802"/>
              </p:ext>
            </p:extLst>
          </p:nvPr>
        </p:nvGraphicFramePr>
        <p:xfrm>
          <a:off x="2743200" y="2944303"/>
          <a:ext cx="6705600" cy="2158432"/>
        </p:xfrm>
        <a:graphic>
          <a:graphicData uri="http://schemas.openxmlformats.org/drawingml/2006/table">
            <a:tbl>
              <a:tblPr>
                <a:tableStyleId>{7DF18680-E054-41AD-8BC1-D1AEF772440D}</a:tableStyleId>
              </a:tblPr>
              <a:tblGrid>
                <a:gridCol w="1676400">
                  <a:extLst>
                    <a:ext uri="{9D8B030D-6E8A-4147-A177-3AD203B41FA5}">
                      <a16:colId xmlns:a16="http://schemas.microsoft.com/office/drawing/2014/main" val="3104435684"/>
                    </a:ext>
                  </a:extLst>
                </a:gridCol>
                <a:gridCol w="1676400">
                  <a:extLst>
                    <a:ext uri="{9D8B030D-6E8A-4147-A177-3AD203B41FA5}">
                      <a16:colId xmlns:a16="http://schemas.microsoft.com/office/drawing/2014/main" val="3827728000"/>
                    </a:ext>
                  </a:extLst>
                </a:gridCol>
                <a:gridCol w="1676400">
                  <a:extLst>
                    <a:ext uri="{9D8B030D-6E8A-4147-A177-3AD203B41FA5}">
                      <a16:colId xmlns:a16="http://schemas.microsoft.com/office/drawing/2014/main" val="1992902315"/>
                    </a:ext>
                  </a:extLst>
                </a:gridCol>
                <a:gridCol w="1676400">
                  <a:extLst>
                    <a:ext uri="{9D8B030D-6E8A-4147-A177-3AD203B41FA5}">
                      <a16:colId xmlns:a16="http://schemas.microsoft.com/office/drawing/2014/main" val="2045194510"/>
                    </a:ext>
                  </a:extLst>
                </a:gridCol>
              </a:tblGrid>
              <a:tr h="539608">
                <a:tc>
                  <a:txBody>
                    <a:bodyPr/>
                    <a:lstStyle/>
                    <a:p>
                      <a:pPr marL="0" marR="0">
                        <a:lnSpc>
                          <a:spcPct val="107000"/>
                        </a:lnSpc>
                        <a:spcBef>
                          <a:spcPts val="0"/>
                        </a:spcBef>
                        <a:spcAft>
                          <a:spcPts val="0"/>
                        </a:spcAft>
                      </a:pPr>
                      <a:r>
                        <a:rPr lang="en-US" sz="1800">
                          <a:effectLst/>
                        </a:rPr>
                        <a:t>classifier 5</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precision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recall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f1-score</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271104596"/>
                  </a:ext>
                </a:extLst>
              </a:tr>
              <a:tr h="539608">
                <a:tc>
                  <a:txBody>
                    <a:bodyPr/>
                    <a:lstStyle/>
                    <a:p>
                      <a:pPr marL="0" marR="0">
                        <a:lnSpc>
                          <a:spcPct val="107000"/>
                        </a:lnSpc>
                        <a:spcBef>
                          <a:spcPts val="0"/>
                        </a:spcBef>
                        <a:spcAft>
                          <a:spcPts val="0"/>
                        </a:spcAft>
                      </a:pPr>
                      <a:r>
                        <a:rPr lang="en-US" sz="1800">
                          <a:effectLst/>
                        </a:rPr>
                        <a:t>negative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0.76</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0.58</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0.66</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0178282"/>
                  </a:ext>
                </a:extLst>
              </a:tr>
              <a:tr h="539608">
                <a:tc>
                  <a:txBody>
                    <a:bodyPr/>
                    <a:lstStyle/>
                    <a:p>
                      <a:pPr marL="0" marR="0">
                        <a:lnSpc>
                          <a:spcPct val="107000"/>
                        </a:lnSpc>
                        <a:spcBef>
                          <a:spcPts val="0"/>
                        </a:spcBef>
                        <a:spcAft>
                          <a:spcPts val="0"/>
                        </a:spcAft>
                      </a:pPr>
                      <a:r>
                        <a:rPr lang="en-US" sz="1800">
                          <a:effectLst/>
                        </a:rPr>
                        <a:t>neutral</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0.21</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0.23</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0.22</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3482499470"/>
                  </a:ext>
                </a:extLst>
              </a:tr>
              <a:tr h="539608">
                <a:tc>
                  <a:txBody>
                    <a:bodyPr/>
                    <a:lstStyle/>
                    <a:p>
                      <a:pPr marL="0" marR="0">
                        <a:lnSpc>
                          <a:spcPct val="107000"/>
                        </a:lnSpc>
                        <a:spcBef>
                          <a:spcPts val="0"/>
                        </a:spcBef>
                        <a:spcAft>
                          <a:spcPts val="0"/>
                        </a:spcAft>
                      </a:pPr>
                      <a:r>
                        <a:rPr lang="en-US" sz="1800">
                          <a:effectLst/>
                        </a:rPr>
                        <a:t>positive</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0.67</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0.82</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0.74</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4063802293"/>
                  </a:ext>
                </a:extLst>
              </a:tr>
            </a:tbl>
          </a:graphicData>
        </a:graphic>
      </p:graphicFrame>
      <p:sp>
        <p:nvSpPr>
          <p:cNvPr id="7" name="Date Placeholder 6"/>
          <p:cNvSpPr>
            <a:spLocks noGrp="1"/>
          </p:cNvSpPr>
          <p:nvPr>
            <p:ph type="dt" sz="half" idx="10"/>
          </p:nvPr>
        </p:nvSpPr>
        <p:spPr/>
        <p:txBody>
          <a:bodyPr/>
          <a:lstStyle/>
          <a:p>
            <a:r>
              <a:rPr lang="en-US" smtClean="0"/>
              <a:t>12/16/2022</a:t>
            </a:r>
            <a:endParaRPr lang="en-US"/>
          </a:p>
        </p:txBody>
      </p:sp>
      <p:sp>
        <p:nvSpPr>
          <p:cNvPr id="8" name="Slide Number Placeholder 7"/>
          <p:cNvSpPr>
            <a:spLocks noGrp="1"/>
          </p:cNvSpPr>
          <p:nvPr>
            <p:ph type="sldNum" sz="quarter" idx="12"/>
          </p:nvPr>
        </p:nvSpPr>
        <p:spPr/>
        <p:txBody>
          <a:bodyPr/>
          <a:lstStyle/>
          <a:p>
            <a:fld id="{5DEF183C-C053-4B21-833D-441E2BEBBD44}" type="slidenum">
              <a:rPr lang="en-US" smtClean="0"/>
              <a:t>27</a:t>
            </a:fld>
            <a:endParaRPr lang="en-US"/>
          </a:p>
        </p:txBody>
      </p:sp>
    </p:spTree>
    <p:extLst>
      <p:ext uri="{BB962C8B-B14F-4D97-AF65-F5344CB8AC3E}">
        <p14:creationId xmlns:p14="http://schemas.microsoft.com/office/powerpoint/2010/main" val="27465891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LSTM</a:t>
            </a:r>
            <a:r>
              <a:rPr lang="en-US" cap="all" dirty="0"/>
              <a:t> </a:t>
            </a:r>
            <a:r>
              <a:rPr lang="en-US" cap="all" dirty="0" smtClean="0"/>
              <a:t>Experiments:</a:t>
            </a:r>
            <a:r>
              <a:rPr lang="en-US" cap="all" dirty="0"/>
              <a:t>  </a:t>
            </a:r>
            <a:endParaRPr lang="en-US" dirty="0"/>
          </a:p>
        </p:txBody>
      </p:sp>
      <p:pic>
        <p:nvPicPr>
          <p:cNvPr id="7" name="image1.png"/>
          <p:cNvPicPr/>
          <p:nvPr/>
        </p:nvPicPr>
        <p:blipFill>
          <a:blip r:embed="rId3"/>
          <a:srcRect/>
          <a:stretch>
            <a:fillRect/>
          </a:stretch>
        </p:blipFill>
        <p:spPr>
          <a:xfrm>
            <a:off x="3517174" y="2228488"/>
            <a:ext cx="5029200" cy="3657600"/>
          </a:xfrm>
          <a:prstGeom prst="rect">
            <a:avLst/>
          </a:prstGeom>
          <a:ln/>
        </p:spPr>
      </p:pic>
      <p:sp>
        <p:nvSpPr>
          <p:cNvPr id="4" name="Date Placeholder 3"/>
          <p:cNvSpPr>
            <a:spLocks noGrp="1"/>
          </p:cNvSpPr>
          <p:nvPr>
            <p:ph type="dt" sz="half" idx="10"/>
          </p:nvPr>
        </p:nvSpPr>
        <p:spPr/>
        <p:txBody>
          <a:bodyPr/>
          <a:lstStyle/>
          <a:p>
            <a:r>
              <a:rPr lang="en-US" smtClean="0"/>
              <a:t>12/16/2022</a:t>
            </a:r>
            <a:endParaRPr lang="en-US"/>
          </a:p>
        </p:txBody>
      </p:sp>
      <p:sp>
        <p:nvSpPr>
          <p:cNvPr id="8" name="Slide Number Placeholder 7"/>
          <p:cNvSpPr>
            <a:spLocks noGrp="1"/>
          </p:cNvSpPr>
          <p:nvPr>
            <p:ph type="sldNum" sz="quarter" idx="12"/>
          </p:nvPr>
        </p:nvSpPr>
        <p:spPr/>
        <p:txBody>
          <a:bodyPr/>
          <a:lstStyle/>
          <a:p>
            <a:fld id="{5DEF183C-C053-4B21-833D-441E2BEBBD44}" type="slidenum">
              <a:rPr lang="en-US" smtClean="0"/>
              <a:t>28</a:t>
            </a:fld>
            <a:endParaRPr lang="en-US"/>
          </a:p>
        </p:txBody>
      </p:sp>
    </p:spTree>
    <p:extLst>
      <p:ext uri="{BB962C8B-B14F-4D97-AF65-F5344CB8AC3E}">
        <p14:creationId xmlns:p14="http://schemas.microsoft.com/office/powerpoint/2010/main" val="235021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Concatenated LSTM E</a:t>
            </a:r>
            <a:r>
              <a:rPr lang="en-US" dirty="0" smtClean="0"/>
              <a:t>xperiment: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5410093"/>
              </p:ext>
            </p:extLst>
          </p:nvPr>
        </p:nvGraphicFramePr>
        <p:xfrm>
          <a:off x="3116214" y="3264708"/>
          <a:ext cx="5959572" cy="1517622"/>
        </p:xfrm>
        <a:graphic>
          <a:graphicData uri="http://schemas.openxmlformats.org/drawingml/2006/table">
            <a:tbl>
              <a:tblPr>
                <a:tableStyleId>{5C22544A-7EE6-4342-B048-85BDC9FD1C3A}</a:tableStyleId>
              </a:tblPr>
              <a:tblGrid>
                <a:gridCol w="1986524">
                  <a:extLst>
                    <a:ext uri="{9D8B030D-6E8A-4147-A177-3AD203B41FA5}">
                      <a16:colId xmlns:a16="http://schemas.microsoft.com/office/drawing/2014/main" val="1484188537"/>
                    </a:ext>
                  </a:extLst>
                </a:gridCol>
                <a:gridCol w="1986524">
                  <a:extLst>
                    <a:ext uri="{9D8B030D-6E8A-4147-A177-3AD203B41FA5}">
                      <a16:colId xmlns:a16="http://schemas.microsoft.com/office/drawing/2014/main" val="4151676958"/>
                    </a:ext>
                  </a:extLst>
                </a:gridCol>
                <a:gridCol w="1986524">
                  <a:extLst>
                    <a:ext uri="{9D8B030D-6E8A-4147-A177-3AD203B41FA5}">
                      <a16:colId xmlns:a16="http://schemas.microsoft.com/office/drawing/2014/main" val="34828197"/>
                    </a:ext>
                  </a:extLst>
                </a:gridCol>
              </a:tblGrid>
              <a:tr h="505874">
                <a:tc>
                  <a:txBody>
                    <a:bodyPr/>
                    <a:lstStyle/>
                    <a:p>
                      <a:pPr marL="0" marR="0">
                        <a:lnSpc>
                          <a:spcPct val="107000"/>
                        </a:lnSpc>
                        <a:spcBef>
                          <a:spcPts val="0"/>
                        </a:spcBef>
                        <a:spcAft>
                          <a:spcPts val="0"/>
                        </a:spcAft>
                      </a:pPr>
                      <a:r>
                        <a:rPr lang="en-US" sz="1800" dirty="0">
                          <a:effectLst/>
                        </a:rPr>
                        <a:t>input 1</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input 2</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output </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666672321"/>
                  </a:ext>
                </a:extLst>
              </a:tr>
              <a:tr h="505874">
                <a:tc>
                  <a:txBody>
                    <a:bodyPr/>
                    <a:lstStyle/>
                    <a:p>
                      <a:pPr marL="0" marR="0">
                        <a:lnSpc>
                          <a:spcPct val="107000"/>
                        </a:lnSpc>
                        <a:spcBef>
                          <a:spcPts val="0"/>
                        </a:spcBef>
                        <a:spcAft>
                          <a:spcPts val="0"/>
                        </a:spcAft>
                      </a:pPr>
                      <a:r>
                        <a:rPr lang="en-US" sz="1800" dirty="0">
                          <a:effectLst/>
                        </a:rPr>
                        <a:t>embedding (386)</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embedding (190)</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drop out (0.4)</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1818325092"/>
                  </a:ext>
                </a:extLst>
              </a:tr>
              <a:tr h="505874">
                <a:tc>
                  <a:txBody>
                    <a:bodyPr/>
                    <a:lstStyle/>
                    <a:p>
                      <a:pPr marL="0" marR="0">
                        <a:lnSpc>
                          <a:spcPct val="107000"/>
                        </a:lnSpc>
                        <a:spcBef>
                          <a:spcPts val="0"/>
                        </a:spcBef>
                        <a:spcAft>
                          <a:spcPts val="0"/>
                        </a:spcAft>
                      </a:pPr>
                      <a:r>
                        <a:rPr lang="en-US" sz="1800">
                          <a:effectLst/>
                        </a:rPr>
                        <a:t>LSTM (64)</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a:effectLst/>
                        </a:rPr>
                        <a:t>LSTM (64)</a:t>
                      </a:r>
                      <a:endParaRPr lang="en-US" sz="180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tc>
                  <a:txBody>
                    <a:bodyPr/>
                    <a:lstStyle/>
                    <a:p>
                      <a:pPr marL="0" marR="0">
                        <a:lnSpc>
                          <a:spcPct val="107000"/>
                        </a:lnSpc>
                        <a:spcBef>
                          <a:spcPts val="0"/>
                        </a:spcBef>
                        <a:spcAft>
                          <a:spcPts val="0"/>
                        </a:spcAft>
                      </a:pPr>
                      <a:r>
                        <a:rPr lang="en-US" sz="1800" dirty="0">
                          <a:effectLst/>
                        </a:rPr>
                        <a:t>dense (64)</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3500" marR="63500" marT="63500" marB="63500"/>
                </a:tc>
                <a:extLst>
                  <a:ext uri="{0D108BD9-81ED-4DB2-BD59-A6C34878D82A}">
                    <a16:rowId xmlns:a16="http://schemas.microsoft.com/office/drawing/2014/main" val="749105422"/>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29</a:t>
            </a:fld>
            <a:endParaRPr lang="en-US"/>
          </a:p>
        </p:txBody>
      </p:sp>
    </p:spTree>
    <p:extLst>
      <p:ext uri="{BB962C8B-B14F-4D97-AF65-F5344CB8AC3E}">
        <p14:creationId xmlns:p14="http://schemas.microsoft.com/office/powerpoint/2010/main" val="37779618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613955"/>
            <a:ext cx="10515600" cy="983252"/>
          </a:xfrm>
        </p:spPr>
        <p:txBody>
          <a:bodyPr>
            <a:normAutofit/>
          </a:bodyPr>
          <a:lstStyle/>
          <a:p>
            <a:r>
              <a:rPr lang="en-US" sz="4400" dirty="0" smtClean="0"/>
              <a:t>Introduction:</a:t>
            </a:r>
            <a:endParaRPr lang="en-US" sz="4400" dirty="0"/>
          </a:p>
        </p:txBody>
      </p:sp>
      <p:sp>
        <p:nvSpPr>
          <p:cNvPr id="3" name="Text Placeholder 2"/>
          <p:cNvSpPr>
            <a:spLocks noGrp="1"/>
          </p:cNvSpPr>
          <p:nvPr>
            <p:ph type="body" idx="1"/>
          </p:nvPr>
        </p:nvSpPr>
        <p:spPr>
          <a:xfrm>
            <a:off x="831850" y="1763487"/>
            <a:ext cx="10515600" cy="4326164"/>
          </a:xfrm>
        </p:spPr>
        <p:txBody>
          <a:bodyPr>
            <a:normAutofit/>
          </a:bodyPr>
          <a:lstStyle/>
          <a:p>
            <a:r>
              <a:rPr lang="en-US" dirty="0" smtClean="0">
                <a:solidFill>
                  <a:schemeClr val="tx1"/>
                </a:solidFill>
              </a:rPr>
              <a:t>Why is this useful:</a:t>
            </a:r>
          </a:p>
          <a:p>
            <a:pPr marL="342900" indent="-342900">
              <a:buFont typeface="Arial" panose="020B0604020202020204" pitchFamily="34" charset="0"/>
              <a:buChar char="•"/>
            </a:pPr>
            <a:r>
              <a:rPr lang="en-US" dirty="0" smtClean="0">
                <a:solidFill>
                  <a:schemeClr val="tx1"/>
                </a:solidFill>
              </a:rPr>
              <a:t>Growth </a:t>
            </a:r>
            <a:r>
              <a:rPr lang="en-US" dirty="0">
                <a:solidFill>
                  <a:schemeClr val="tx1"/>
                </a:solidFill>
              </a:rPr>
              <a:t>of textual </a:t>
            </a:r>
            <a:r>
              <a:rPr lang="en-US" dirty="0" smtClean="0">
                <a:solidFill>
                  <a:schemeClr val="tx1"/>
                </a:solidFill>
              </a:rPr>
              <a:t>comments – like universities services.</a:t>
            </a:r>
          </a:p>
          <a:p>
            <a:pPr marL="342900" indent="-342900">
              <a:buFont typeface="Arial" panose="020B0604020202020204" pitchFamily="34" charset="0"/>
              <a:buChar char="•"/>
            </a:pPr>
            <a:r>
              <a:rPr lang="en-US" dirty="0">
                <a:solidFill>
                  <a:schemeClr val="tx1"/>
                </a:solidFill>
              </a:rPr>
              <a:t>I</a:t>
            </a:r>
            <a:r>
              <a:rPr lang="en-US" dirty="0" smtClean="0">
                <a:solidFill>
                  <a:schemeClr val="tx1"/>
                </a:solidFill>
              </a:rPr>
              <a:t>mportance </a:t>
            </a:r>
            <a:r>
              <a:rPr lang="en-US" dirty="0" smtClean="0">
                <a:solidFill>
                  <a:schemeClr val="tx1"/>
                </a:solidFill>
              </a:rPr>
              <a:t>of analyzing opinions to improve universities performance</a:t>
            </a:r>
          </a:p>
          <a:p>
            <a:pPr marL="342900" indent="-342900">
              <a:buFont typeface="Arial" panose="020B0604020202020204" pitchFamily="34" charset="0"/>
              <a:buChar char="•"/>
            </a:pPr>
            <a:r>
              <a:rPr lang="en-US" dirty="0" smtClean="0">
                <a:solidFill>
                  <a:schemeClr val="tx1"/>
                </a:solidFill>
              </a:rPr>
              <a:t>Saves time and remove human bias</a:t>
            </a:r>
          </a:p>
          <a:p>
            <a:pPr marL="342900" indent="-342900">
              <a:buFont typeface="Arial" panose="020B0604020202020204" pitchFamily="34" charset="0"/>
              <a:buChar char="•"/>
            </a:pPr>
            <a:r>
              <a:rPr lang="en-US" dirty="0">
                <a:solidFill>
                  <a:schemeClr val="tx1"/>
                </a:solidFill>
              </a:rPr>
              <a:t>The task has been less discussed in Persian </a:t>
            </a:r>
            <a:r>
              <a:rPr lang="en-US" dirty="0" smtClean="0">
                <a:solidFill>
                  <a:schemeClr val="tx1"/>
                </a:solidFill>
              </a:rPr>
              <a:t>language and never discussed on BIHE student feedback data.</a:t>
            </a:r>
            <a:endParaRPr lang="en-US" dirty="0">
              <a:solidFill>
                <a:schemeClr val="tx1"/>
              </a:solidFill>
            </a:endParaRPr>
          </a:p>
          <a:p>
            <a:endParaRPr lang="en-US" dirty="0">
              <a:solidFill>
                <a:schemeClr val="tx1"/>
              </a:solidFill>
            </a:endParaRPr>
          </a:p>
          <a:p>
            <a:pPr marL="342900" indent="-342900">
              <a:buFont typeface="Arial" panose="020B0604020202020204" pitchFamily="34" charset="0"/>
              <a:buChar char="•"/>
            </a:pPr>
            <a:endParaRPr lang="en-US" dirty="0" smtClean="0">
              <a:solidFill>
                <a:schemeClr val="tx1"/>
              </a:solidFill>
            </a:endParaRPr>
          </a:p>
          <a:p>
            <a:endParaRPr lang="en-US" dirty="0">
              <a:solidFill>
                <a:schemeClr val="tx1"/>
              </a:solidFill>
            </a:endParaRP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a:t>
            </a:fld>
            <a:endParaRPr lang="en-US"/>
          </a:p>
        </p:txBody>
      </p:sp>
    </p:spTree>
    <p:extLst>
      <p:ext uri="{BB962C8B-B14F-4D97-AF65-F5344CB8AC3E}">
        <p14:creationId xmlns:p14="http://schemas.microsoft.com/office/powerpoint/2010/main" val="3846864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Concatenated LSTM E</a:t>
            </a:r>
            <a:r>
              <a:rPr lang="en-US" dirty="0" smtClean="0"/>
              <a:t>xperiment:</a:t>
            </a:r>
            <a:endParaRPr lang="en-US" dirty="0"/>
          </a:p>
        </p:txBody>
      </p:sp>
      <p:pic>
        <p:nvPicPr>
          <p:cNvPr id="6" name="image6.png"/>
          <p:cNvPicPr/>
          <p:nvPr/>
        </p:nvPicPr>
        <p:blipFill>
          <a:blip r:embed="rId3"/>
          <a:srcRect/>
          <a:stretch>
            <a:fillRect/>
          </a:stretch>
        </p:blipFill>
        <p:spPr>
          <a:xfrm>
            <a:off x="3581400" y="2194719"/>
            <a:ext cx="5029200" cy="3657600"/>
          </a:xfrm>
          <a:prstGeom prst="rect">
            <a:avLst/>
          </a:prstGeom>
          <a:ln/>
        </p:spPr>
      </p:pic>
      <p:sp>
        <p:nvSpPr>
          <p:cNvPr id="7" name="Date Placeholder 6"/>
          <p:cNvSpPr>
            <a:spLocks noGrp="1"/>
          </p:cNvSpPr>
          <p:nvPr>
            <p:ph type="dt" sz="half" idx="10"/>
          </p:nvPr>
        </p:nvSpPr>
        <p:spPr/>
        <p:txBody>
          <a:bodyPr/>
          <a:lstStyle/>
          <a:p>
            <a:r>
              <a:rPr lang="en-US" smtClean="0"/>
              <a:t>12/16/2022</a:t>
            </a:r>
            <a:endParaRPr lang="en-US"/>
          </a:p>
        </p:txBody>
      </p:sp>
      <p:sp>
        <p:nvSpPr>
          <p:cNvPr id="8" name="Slide Number Placeholder 7"/>
          <p:cNvSpPr>
            <a:spLocks noGrp="1"/>
          </p:cNvSpPr>
          <p:nvPr>
            <p:ph type="sldNum" sz="quarter" idx="12"/>
          </p:nvPr>
        </p:nvSpPr>
        <p:spPr/>
        <p:txBody>
          <a:bodyPr/>
          <a:lstStyle/>
          <a:p>
            <a:fld id="{5DEF183C-C053-4B21-833D-441E2BEBBD44}" type="slidenum">
              <a:rPr lang="en-US" smtClean="0"/>
              <a:t>30</a:t>
            </a:fld>
            <a:endParaRPr lang="en-US"/>
          </a:p>
        </p:txBody>
      </p:sp>
    </p:spTree>
    <p:extLst>
      <p:ext uri="{BB962C8B-B14F-4D97-AF65-F5344CB8AC3E}">
        <p14:creationId xmlns:p14="http://schemas.microsoft.com/office/powerpoint/2010/main" val="2906715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Glove LSTM E</a:t>
            </a:r>
            <a:r>
              <a:rPr lang="en-US" dirty="0" smtClean="0"/>
              <a:t>xperiment:</a:t>
            </a:r>
            <a:endParaRPr lang="en-US" dirty="0"/>
          </a:p>
        </p:txBody>
      </p:sp>
      <p:pic>
        <p:nvPicPr>
          <p:cNvPr id="5" name="image13.png"/>
          <p:cNvPicPr/>
          <p:nvPr/>
        </p:nvPicPr>
        <p:blipFill>
          <a:blip r:embed="rId3"/>
          <a:srcRect t="-7169" r="-5263" b="1188"/>
          <a:stretch>
            <a:fillRect/>
          </a:stretch>
        </p:blipFill>
        <p:spPr>
          <a:xfrm>
            <a:off x="3581400" y="2194719"/>
            <a:ext cx="5029200" cy="3657600"/>
          </a:xfrm>
          <a:prstGeom prst="rect">
            <a:avLst/>
          </a:prstGeom>
          <a:ln/>
        </p:spPr>
      </p:pic>
      <p:sp>
        <p:nvSpPr>
          <p:cNvPr id="6" name="Date Placeholder 5"/>
          <p:cNvSpPr>
            <a:spLocks noGrp="1"/>
          </p:cNvSpPr>
          <p:nvPr>
            <p:ph type="dt" sz="half" idx="10"/>
          </p:nvPr>
        </p:nvSpPr>
        <p:spPr/>
        <p:txBody>
          <a:bodyPr/>
          <a:lstStyle/>
          <a:p>
            <a:r>
              <a:rPr lang="en-US" smtClean="0"/>
              <a:t>12/16/2022</a:t>
            </a:r>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31</a:t>
            </a:fld>
            <a:endParaRPr lang="en-US"/>
          </a:p>
        </p:txBody>
      </p:sp>
    </p:spTree>
    <p:extLst>
      <p:ext uri="{BB962C8B-B14F-4D97-AF65-F5344CB8AC3E}">
        <p14:creationId xmlns:p14="http://schemas.microsoft.com/office/powerpoint/2010/main" val="3236236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Result</a:t>
            </a:r>
            <a:r>
              <a:rPr lang="en-US" dirty="0" smtClean="0"/>
              <a:t>:</a:t>
            </a:r>
            <a:endParaRPr lang="en-US" dirty="0"/>
          </a:p>
        </p:txBody>
      </p:sp>
      <p:sp>
        <p:nvSpPr>
          <p:cNvPr id="3" name="Content Placeholder 2"/>
          <p:cNvSpPr>
            <a:spLocks noGrp="1"/>
          </p:cNvSpPr>
          <p:nvPr>
            <p:ph idx="1"/>
          </p:nvPr>
        </p:nvSpPr>
        <p:spPr/>
        <p:txBody>
          <a:bodyPr>
            <a:normAutofit/>
          </a:bodyPr>
          <a:lstStyle/>
          <a:p>
            <a:r>
              <a:rPr lang="en-US" sz="2400" dirty="0" smtClean="0"/>
              <a:t>The concatenated was expected to have higher </a:t>
            </a:r>
            <a:r>
              <a:rPr lang="en-US" sz="2400" dirty="0" smtClean="0"/>
              <a:t>performance</a:t>
            </a:r>
            <a:endParaRPr lang="en-US" sz="2400" dirty="0" smtClean="0"/>
          </a:p>
          <a:p>
            <a:r>
              <a:rPr lang="en-US" sz="2400" dirty="0" smtClean="0"/>
              <a:t>The glove was expected to have higher performance and better results from first epochs.</a:t>
            </a:r>
          </a:p>
          <a:p>
            <a:endParaRPr lang="en-US" sz="2400" dirty="0"/>
          </a:p>
          <a:p>
            <a:endParaRPr lang="en-US" sz="2400" dirty="0" smtClean="0"/>
          </a:p>
          <a:p>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282407068"/>
              </p:ext>
            </p:extLst>
          </p:nvPr>
        </p:nvGraphicFramePr>
        <p:xfrm>
          <a:off x="1722121" y="4053839"/>
          <a:ext cx="8437878" cy="1015680"/>
        </p:xfrm>
        <a:graphic>
          <a:graphicData uri="http://schemas.openxmlformats.org/drawingml/2006/table">
            <a:tbl>
              <a:tblPr firstRow="1" bandRow="1">
                <a:tableStyleId>{BDBED569-4797-4DF1-A0F4-6AAB3CD982D8}</a:tableStyleId>
              </a:tblPr>
              <a:tblGrid>
                <a:gridCol w="2812626">
                  <a:extLst>
                    <a:ext uri="{9D8B030D-6E8A-4147-A177-3AD203B41FA5}">
                      <a16:colId xmlns:a16="http://schemas.microsoft.com/office/drawing/2014/main" val="2824754201"/>
                    </a:ext>
                  </a:extLst>
                </a:gridCol>
                <a:gridCol w="2812626">
                  <a:extLst>
                    <a:ext uri="{9D8B030D-6E8A-4147-A177-3AD203B41FA5}">
                      <a16:colId xmlns:a16="http://schemas.microsoft.com/office/drawing/2014/main" val="3100131466"/>
                    </a:ext>
                  </a:extLst>
                </a:gridCol>
                <a:gridCol w="2812626">
                  <a:extLst>
                    <a:ext uri="{9D8B030D-6E8A-4147-A177-3AD203B41FA5}">
                      <a16:colId xmlns:a16="http://schemas.microsoft.com/office/drawing/2014/main" val="4087512500"/>
                    </a:ext>
                  </a:extLst>
                </a:gridCol>
              </a:tblGrid>
              <a:tr h="507840">
                <a:tc>
                  <a:txBody>
                    <a:bodyPr/>
                    <a:lstStyle/>
                    <a:p>
                      <a:r>
                        <a:rPr lang="en-US" sz="2000" dirty="0" smtClean="0"/>
                        <a:t>Simple</a:t>
                      </a:r>
                      <a:r>
                        <a:rPr lang="en-US" sz="2000" baseline="0" dirty="0" smtClean="0"/>
                        <a:t> LSTM</a:t>
                      </a:r>
                      <a:endParaRPr lang="en-US" sz="2000" dirty="0">
                        <a:solidFill>
                          <a:schemeClr val="tx1"/>
                        </a:solidFill>
                      </a:endParaRPr>
                    </a:p>
                  </a:txBody>
                  <a:tcPr/>
                </a:tc>
                <a:tc>
                  <a:txBody>
                    <a:bodyPr/>
                    <a:lstStyle/>
                    <a:p>
                      <a:r>
                        <a:rPr lang="en-US" sz="2000" dirty="0" smtClean="0"/>
                        <a:t>Concatenated LSTM</a:t>
                      </a:r>
                      <a:endParaRPr lang="en-US" sz="2000" dirty="0">
                        <a:solidFill>
                          <a:schemeClr val="tx1"/>
                        </a:solidFill>
                      </a:endParaRPr>
                    </a:p>
                  </a:txBody>
                  <a:tcPr/>
                </a:tc>
                <a:tc>
                  <a:txBody>
                    <a:bodyPr/>
                    <a:lstStyle/>
                    <a:p>
                      <a:r>
                        <a:rPr lang="en-US" sz="2000" dirty="0" smtClean="0"/>
                        <a:t>Glove</a:t>
                      </a:r>
                      <a:r>
                        <a:rPr lang="en-US" sz="2000" baseline="0" dirty="0" smtClean="0"/>
                        <a:t> LSTM</a:t>
                      </a:r>
                      <a:endParaRPr lang="en-US" sz="2000" dirty="0">
                        <a:solidFill>
                          <a:schemeClr val="tx1"/>
                        </a:solidFill>
                      </a:endParaRPr>
                    </a:p>
                  </a:txBody>
                  <a:tcPr/>
                </a:tc>
                <a:extLst>
                  <a:ext uri="{0D108BD9-81ED-4DB2-BD59-A6C34878D82A}">
                    <a16:rowId xmlns:a16="http://schemas.microsoft.com/office/drawing/2014/main" val="3657445886"/>
                  </a:ext>
                </a:extLst>
              </a:tr>
              <a:tr h="507840">
                <a:tc>
                  <a:txBody>
                    <a:bodyPr/>
                    <a:lstStyle/>
                    <a:p>
                      <a:r>
                        <a:rPr lang="en-US" sz="2000" dirty="0" smtClean="0"/>
                        <a:t>0.69</a:t>
                      </a:r>
                      <a:endParaRPr lang="en-US" sz="2000" dirty="0"/>
                    </a:p>
                  </a:txBody>
                  <a:tcPr/>
                </a:tc>
                <a:tc>
                  <a:txBody>
                    <a:bodyPr/>
                    <a:lstStyle/>
                    <a:p>
                      <a:r>
                        <a:rPr lang="en-US" sz="2000" dirty="0" smtClean="0"/>
                        <a:t>0.709</a:t>
                      </a:r>
                      <a:endParaRPr lang="en-US" sz="2000" b="1" dirty="0"/>
                    </a:p>
                  </a:txBody>
                  <a:tcPr/>
                </a:tc>
                <a:tc>
                  <a:txBody>
                    <a:bodyPr/>
                    <a:lstStyle/>
                    <a:p>
                      <a:r>
                        <a:rPr lang="en-US" sz="2000" dirty="0" smtClean="0"/>
                        <a:t>0.600</a:t>
                      </a:r>
                      <a:endParaRPr lang="en-US" sz="2000" dirty="0"/>
                    </a:p>
                  </a:txBody>
                  <a:tcPr/>
                </a:tc>
                <a:extLst>
                  <a:ext uri="{0D108BD9-81ED-4DB2-BD59-A6C34878D82A}">
                    <a16:rowId xmlns:a16="http://schemas.microsoft.com/office/drawing/2014/main" val="3338345248"/>
                  </a:ext>
                </a:extLst>
              </a:tr>
            </a:tbl>
          </a:graphicData>
        </a:graphic>
      </p:graphicFrame>
      <p:sp>
        <p:nvSpPr>
          <p:cNvPr id="5" name="Date Placeholder 4"/>
          <p:cNvSpPr>
            <a:spLocks noGrp="1"/>
          </p:cNvSpPr>
          <p:nvPr>
            <p:ph type="dt" sz="half" idx="10"/>
          </p:nvPr>
        </p:nvSpPr>
        <p:spPr/>
        <p:txBody>
          <a:bodyPr/>
          <a:lstStyle/>
          <a:p>
            <a:r>
              <a:rPr lang="en-US" smtClean="0"/>
              <a:t>12/16/2022</a:t>
            </a:r>
            <a:endParaRPr lang="en-US"/>
          </a:p>
        </p:txBody>
      </p:sp>
      <p:sp>
        <p:nvSpPr>
          <p:cNvPr id="6" name="Slide Number Placeholder 5"/>
          <p:cNvSpPr>
            <a:spLocks noGrp="1"/>
          </p:cNvSpPr>
          <p:nvPr>
            <p:ph type="sldNum" sz="quarter" idx="12"/>
          </p:nvPr>
        </p:nvSpPr>
        <p:spPr/>
        <p:txBody>
          <a:bodyPr/>
          <a:lstStyle/>
          <a:p>
            <a:fld id="{5DEF183C-C053-4B21-833D-441E2BEBBD44}" type="slidenum">
              <a:rPr lang="en-US" smtClean="0"/>
              <a:t>32</a:t>
            </a:fld>
            <a:endParaRPr lang="en-US"/>
          </a:p>
        </p:txBody>
      </p:sp>
    </p:spTree>
    <p:extLst>
      <p:ext uri="{BB962C8B-B14F-4D97-AF65-F5344CB8AC3E}">
        <p14:creationId xmlns:p14="http://schemas.microsoft.com/office/powerpoint/2010/main" val="10707937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Result:</a:t>
            </a:r>
            <a:endParaRPr lang="en-US" dirty="0"/>
          </a:p>
        </p:txBody>
      </p:sp>
      <p:sp>
        <p:nvSpPr>
          <p:cNvPr id="3" name="Content Placeholder 2"/>
          <p:cNvSpPr>
            <a:spLocks noGrp="1"/>
          </p:cNvSpPr>
          <p:nvPr>
            <p:ph idx="1"/>
          </p:nvPr>
        </p:nvSpPr>
        <p:spPr/>
        <p:txBody>
          <a:bodyPr>
            <a:normAutofit/>
          </a:bodyPr>
          <a:lstStyle/>
          <a:p>
            <a:r>
              <a:rPr lang="en-US" sz="2400" dirty="0" smtClean="0"/>
              <a:t>One weakness in models is the accuracy of the neutral labels.</a:t>
            </a:r>
          </a:p>
          <a:p>
            <a:r>
              <a:rPr lang="en-US" sz="2400" dirty="0" smtClean="0"/>
              <a:t>Model works better with two label (positive-negative) classifications.</a:t>
            </a:r>
          </a:p>
          <a:p>
            <a:pPr marL="0" indent="0">
              <a:buNone/>
            </a:pPr>
            <a:r>
              <a:rPr lang="en-US" sz="2400" dirty="0" smtClean="0"/>
              <a:t> accuracy = 0</a:t>
            </a:r>
            <a:r>
              <a:rPr lang="en-US" sz="2400" dirty="0"/>
              <a:t>. </a:t>
            </a:r>
            <a:r>
              <a:rPr lang="en-US" sz="2400" dirty="0" smtClean="0"/>
              <a:t>812 </a:t>
            </a:r>
            <a:endParaRPr lang="en-US" sz="2400" dirty="0"/>
          </a:p>
          <a:p>
            <a:endParaRPr lang="en-US" sz="2400" dirty="0" smtClean="0"/>
          </a:p>
          <a:p>
            <a:pPr marL="0" indent="0">
              <a:buNone/>
            </a:pPr>
            <a:endParaRPr lang="en-US" sz="2400" dirty="0" smtClean="0"/>
          </a:p>
        </p:txBody>
      </p:sp>
      <p:pic>
        <p:nvPicPr>
          <p:cNvPr id="5" name="image16.png"/>
          <p:cNvPicPr/>
          <p:nvPr/>
        </p:nvPicPr>
        <p:blipFill>
          <a:blip r:embed="rId3"/>
          <a:srcRect l="2105" t="281"/>
          <a:stretch>
            <a:fillRect/>
          </a:stretch>
        </p:blipFill>
        <p:spPr>
          <a:xfrm>
            <a:off x="6553200" y="2847657"/>
            <a:ext cx="4526280" cy="3464243"/>
          </a:xfrm>
          <a:prstGeom prst="rect">
            <a:avLst/>
          </a:prstGeom>
          <a:ln/>
        </p:spPr>
      </p:pic>
      <p:sp>
        <p:nvSpPr>
          <p:cNvPr id="6" name="Date Placeholder 5"/>
          <p:cNvSpPr>
            <a:spLocks noGrp="1"/>
          </p:cNvSpPr>
          <p:nvPr>
            <p:ph type="dt" sz="half" idx="10"/>
          </p:nvPr>
        </p:nvSpPr>
        <p:spPr/>
        <p:txBody>
          <a:bodyPr/>
          <a:lstStyle/>
          <a:p>
            <a:r>
              <a:rPr lang="en-US" smtClean="0"/>
              <a:t>12/16/2022</a:t>
            </a:r>
            <a:endParaRPr lang="en-US"/>
          </a:p>
        </p:txBody>
      </p:sp>
      <p:sp>
        <p:nvSpPr>
          <p:cNvPr id="7" name="Slide Number Placeholder 6"/>
          <p:cNvSpPr>
            <a:spLocks noGrp="1"/>
          </p:cNvSpPr>
          <p:nvPr>
            <p:ph type="sldNum" sz="quarter" idx="12"/>
          </p:nvPr>
        </p:nvSpPr>
        <p:spPr/>
        <p:txBody>
          <a:bodyPr/>
          <a:lstStyle/>
          <a:p>
            <a:fld id="{5DEF183C-C053-4B21-833D-441E2BEBBD44}" type="slidenum">
              <a:rPr lang="en-US" smtClean="0"/>
              <a:t>33</a:t>
            </a:fld>
            <a:endParaRPr lang="en-US"/>
          </a:p>
        </p:txBody>
      </p:sp>
    </p:spTree>
    <p:extLst>
      <p:ext uri="{BB962C8B-B14F-4D97-AF65-F5344CB8AC3E}">
        <p14:creationId xmlns:p14="http://schemas.microsoft.com/office/powerpoint/2010/main" val="1197959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7999"/>
          </a:xfrm>
        </p:spPr>
        <p:txBody>
          <a:bodyPr anchor="ctr" anchorCtr="0"/>
          <a:lstStyle/>
          <a:p>
            <a:r>
              <a:rPr lang="en-US" dirty="0"/>
              <a:t>Conclusion</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34</a:t>
            </a:fld>
            <a:endParaRPr lang="en-US"/>
          </a:p>
        </p:txBody>
      </p:sp>
    </p:spTree>
    <p:extLst>
      <p:ext uri="{BB962C8B-B14F-4D97-AF65-F5344CB8AC3E}">
        <p14:creationId xmlns:p14="http://schemas.microsoft.com/office/powerpoint/2010/main" val="977147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normAutofit/>
          </a:bodyPr>
          <a:lstStyle/>
          <a:p>
            <a:r>
              <a:rPr lang="en-US" sz="2400" dirty="0"/>
              <a:t>D</a:t>
            </a:r>
            <a:r>
              <a:rPr lang="en-US" sz="2400" dirty="0" smtClean="0"/>
              <a:t>ifferent </a:t>
            </a:r>
            <a:r>
              <a:rPr lang="en-US" sz="2400" dirty="0" smtClean="0"/>
              <a:t>forms of LSTM </a:t>
            </a:r>
            <a:r>
              <a:rPr lang="en-US" sz="2400" dirty="0" smtClean="0"/>
              <a:t>were </a:t>
            </a:r>
            <a:r>
              <a:rPr lang="en-US" sz="2400" dirty="0" smtClean="0"/>
              <a:t>used.</a:t>
            </a:r>
            <a:endParaRPr lang="en-US" sz="2400" dirty="0" smtClean="0"/>
          </a:p>
          <a:p>
            <a:r>
              <a:rPr lang="en-US" sz="2400" dirty="0" smtClean="0"/>
              <a:t>Concatenated LSTM outperformed Simple LSTM.</a:t>
            </a:r>
            <a:endParaRPr lang="en-US" sz="2400" dirty="0"/>
          </a:p>
          <a:p>
            <a:r>
              <a:rPr lang="en-US" sz="2400" dirty="0"/>
              <a:t>G</a:t>
            </a:r>
            <a:r>
              <a:rPr lang="en-US" sz="2400" dirty="0" smtClean="0"/>
              <a:t>love </a:t>
            </a:r>
            <a:r>
              <a:rPr lang="en-US" sz="2400" dirty="0"/>
              <a:t>did not improve the performance as it was </a:t>
            </a:r>
            <a:r>
              <a:rPr lang="en-US" sz="2400" dirty="0" smtClean="0"/>
              <a:t>expected.</a:t>
            </a:r>
            <a:endParaRPr lang="en-US" sz="2400" dirty="0" smtClean="0"/>
          </a:p>
          <a:p>
            <a:endParaRPr lang="en-US" sz="2400" dirty="0" smtClean="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35</a:t>
            </a:fld>
            <a:endParaRPr lang="en-US"/>
          </a:p>
        </p:txBody>
      </p:sp>
    </p:spTree>
    <p:extLst>
      <p:ext uri="{BB962C8B-B14F-4D97-AF65-F5344CB8AC3E}">
        <p14:creationId xmlns:p14="http://schemas.microsoft.com/office/powerpoint/2010/main" val="34853029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works: </a:t>
            </a:r>
            <a:endParaRPr lang="en-US" dirty="0"/>
          </a:p>
        </p:txBody>
      </p:sp>
      <p:sp>
        <p:nvSpPr>
          <p:cNvPr id="3" name="Content Placeholder 2"/>
          <p:cNvSpPr>
            <a:spLocks noGrp="1"/>
          </p:cNvSpPr>
          <p:nvPr>
            <p:ph idx="1"/>
          </p:nvPr>
        </p:nvSpPr>
        <p:spPr/>
        <p:txBody>
          <a:bodyPr>
            <a:normAutofit/>
          </a:bodyPr>
          <a:lstStyle/>
          <a:p>
            <a:r>
              <a:rPr lang="en-US" sz="2400" dirty="0" smtClean="0"/>
              <a:t>Use sentence </a:t>
            </a:r>
            <a:r>
              <a:rPr lang="en-US" sz="2400" dirty="0" smtClean="0"/>
              <a:t>level embedding </a:t>
            </a:r>
            <a:r>
              <a:rPr lang="en-US" sz="2400" dirty="0" smtClean="0"/>
              <a:t>as </a:t>
            </a:r>
            <a:r>
              <a:rPr lang="en-US" sz="2400" dirty="0" smtClean="0"/>
              <a:t>pre-trained layer</a:t>
            </a:r>
          </a:p>
          <a:p>
            <a:r>
              <a:rPr lang="en-US" sz="2400" dirty="0" smtClean="0"/>
              <a:t>Using Persian Bert</a:t>
            </a:r>
          </a:p>
          <a:p>
            <a:r>
              <a:rPr lang="en-US" sz="2400" dirty="0" smtClean="0"/>
              <a:t>Improve</a:t>
            </a:r>
            <a:r>
              <a:rPr lang="en-US" sz="2400" dirty="0" smtClean="0"/>
              <a:t> Model accuracy for Neutral label.</a:t>
            </a: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36</a:t>
            </a:fld>
            <a:endParaRPr lang="en-US"/>
          </a:p>
        </p:txBody>
      </p:sp>
    </p:spTree>
    <p:extLst>
      <p:ext uri="{BB962C8B-B14F-4D97-AF65-F5344CB8AC3E}">
        <p14:creationId xmlns:p14="http://schemas.microsoft.com/office/powerpoint/2010/main" val="26794719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6858000"/>
          </a:xfrm>
        </p:spPr>
        <p:txBody>
          <a:bodyPr anchor="ctr" anchorCtr="1"/>
          <a:lstStyle/>
          <a:p>
            <a:r>
              <a:rPr lang="en-US" dirty="0" smtClean="0"/>
              <a:t>Thank you</a:t>
            </a:r>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37</a:t>
            </a:fld>
            <a:endParaRPr lang="en-US"/>
          </a:p>
        </p:txBody>
      </p:sp>
    </p:spTree>
    <p:extLst>
      <p:ext uri="{BB962C8B-B14F-4D97-AF65-F5344CB8AC3E}">
        <p14:creationId xmlns:p14="http://schemas.microsoft.com/office/powerpoint/2010/main" val="4943222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838200" y="1368425"/>
            <a:ext cx="10515600" cy="4351338"/>
          </a:xfrm>
        </p:spPr>
        <p:txBody>
          <a:bodyPr>
            <a:noAutofit/>
          </a:bodyPr>
          <a:lstStyle/>
          <a:p>
            <a:pPr marL="0" indent="0">
              <a:buNone/>
            </a:pPr>
            <a:r>
              <a:rPr lang="en-US" sz="2400" dirty="0" smtClean="0"/>
              <a:t>1. D</a:t>
            </a:r>
            <a:r>
              <a:rPr lang="en-US" sz="2400" dirty="0"/>
              <a:t>. P. M. N. T. M. T. Q. </a:t>
            </a:r>
            <a:r>
              <a:rPr lang="en-US" sz="2400" dirty="0" err="1"/>
              <a:t>khoung</a:t>
            </a:r>
            <a:r>
              <a:rPr lang="en-US" sz="2400" dirty="0"/>
              <a:t> Vo, "Combination of Domain Knowledge and Deep Learning for Sentiment Analysis," </a:t>
            </a:r>
            <a:r>
              <a:rPr lang="en-US" sz="2400" i="1" dirty="0" err="1"/>
              <a:t>Arxiv</a:t>
            </a:r>
            <a:r>
              <a:rPr lang="en-US" sz="2400" i="1" dirty="0"/>
              <a:t>, </a:t>
            </a:r>
            <a:r>
              <a:rPr lang="en-US" sz="2400" dirty="0"/>
              <a:t>2019</a:t>
            </a:r>
          </a:p>
          <a:p>
            <a:pPr marL="0" indent="0">
              <a:buNone/>
            </a:pPr>
            <a:r>
              <a:rPr lang="en-US" sz="2400" dirty="0" smtClean="0"/>
              <a:t>2. N</a:t>
            </a:r>
            <a:r>
              <a:rPr lang="en-US" sz="2400" dirty="0"/>
              <a:t>. A. </a:t>
            </a:r>
            <a:r>
              <a:rPr lang="en-US" sz="2400" dirty="0" err="1"/>
              <a:t>Faranak</a:t>
            </a:r>
            <a:r>
              <a:rPr lang="en-US" sz="2400" dirty="0"/>
              <a:t> </a:t>
            </a:r>
            <a:r>
              <a:rPr lang="en-US" sz="2400" dirty="0" err="1"/>
              <a:t>Ebrahimi</a:t>
            </a:r>
            <a:r>
              <a:rPr lang="en-US" sz="2400" dirty="0"/>
              <a:t> </a:t>
            </a:r>
            <a:r>
              <a:rPr lang="en-US" sz="2400" dirty="0" err="1"/>
              <a:t>Rashed</a:t>
            </a:r>
            <a:r>
              <a:rPr lang="en-US" sz="2400" dirty="0"/>
              <a:t>, "A Supervised Method for Constructing Sentiment Lexicon in Persian Language," </a:t>
            </a:r>
            <a:r>
              <a:rPr lang="en-US" sz="2400" dirty="0" err="1"/>
              <a:t>ResearchGate</a:t>
            </a:r>
            <a:r>
              <a:rPr lang="en-US" sz="2400" dirty="0"/>
              <a:t>, vol. 1, 2017. </a:t>
            </a:r>
          </a:p>
          <a:p>
            <a:pPr marL="0" indent="0">
              <a:buNone/>
            </a:pPr>
            <a:r>
              <a:rPr lang="en-US" sz="2400" dirty="0" smtClean="0"/>
              <a:t>3. A</a:t>
            </a:r>
            <a:r>
              <a:rPr lang="en-US" sz="2400" dirty="0"/>
              <a:t>. R. N.-N. Ehsan </a:t>
            </a:r>
            <a:r>
              <a:rPr lang="en-US" sz="2400" dirty="0" err="1"/>
              <a:t>Basiri</a:t>
            </a:r>
            <a:r>
              <a:rPr lang="en-US" sz="2400" dirty="0"/>
              <a:t>, "A Framework for Sentiment Analysis in Persian," Open Transactions on Information Processing, pp. 1-14, 2014. </a:t>
            </a:r>
          </a:p>
          <a:p>
            <a:pPr marL="0" indent="0">
              <a:buNone/>
            </a:pPr>
            <a:r>
              <a:rPr lang="en-US" sz="2400" dirty="0" smtClean="0"/>
              <a:t>4. A</a:t>
            </a:r>
            <a:r>
              <a:rPr lang="en-US" sz="2400" dirty="0"/>
              <a:t>. A. R. H. M. M. A. S. A. M. </a:t>
            </a:r>
            <a:r>
              <a:rPr lang="en-US" sz="2400" dirty="0" err="1"/>
              <a:t>Pedram</a:t>
            </a:r>
            <a:r>
              <a:rPr lang="en-US" sz="2400" dirty="0"/>
              <a:t> Hosseini, "</a:t>
            </a:r>
            <a:r>
              <a:rPr lang="en-US" sz="2400" dirty="0" err="1"/>
              <a:t>SentiPers</a:t>
            </a:r>
            <a:r>
              <a:rPr lang="en-US" sz="2400" dirty="0"/>
              <a:t>: A Sentiment Analysis Corpus for Persian," </a:t>
            </a:r>
            <a:r>
              <a:rPr lang="en-US" sz="2400" i="1" dirty="0" err="1"/>
              <a:t>Arxiv</a:t>
            </a:r>
            <a:r>
              <a:rPr lang="en-US" sz="2400" i="1" dirty="0"/>
              <a:t>, </a:t>
            </a:r>
            <a:r>
              <a:rPr lang="en-US" sz="2400" dirty="0"/>
              <a:t>2018.</a:t>
            </a:r>
          </a:p>
          <a:p>
            <a:pPr marL="0" indent="0">
              <a:buNone/>
            </a:pPr>
            <a:r>
              <a:rPr lang="en-US" sz="2400" dirty="0" smtClean="0"/>
              <a:t>5. S</a:t>
            </a:r>
            <a:r>
              <a:rPr lang="en-US" sz="2400" dirty="0"/>
              <a:t>. S. M. H. K. </a:t>
            </a:r>
            <a:r>
              <a:rPr lang="en-US" sz="2400" dirty="0" err="1"/>
              <a:t>Fatemeh</a:t>
            </a:r>
            <a:r>
              <a:rPr lang="en-US" sz="2400" dirty="0"/>
              <a:t> </a:t>
            </a:r>
            <a:r>
              <a:rPr lang="en-US" sz="2400" dirty="0" err="1"/>
              <a:t>Amiri</a:t>
            </a:r>
            <a:r>
              <a:rPr lang="en-US" sz="2400" dirty="0"/>
              <a:t>, "Lexicon-based Sentiment Analysis for Persian Text," RANLP, 2015. </a:t>
            </a: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38</a:t>
            </a:fld>
            <a:endParaRPr lang="en-US"/>
          </a:p>
        </p:txBody>
      </p:sp>
    </p:spTree>
    <p:extLst>
      <p:ext uri="{BB962C8B-B14F-4D97-AF65-F5344CB8AC3E}">
        <p14:creationId xmlns:p14="http://schemas.microsoft.com/office/powerpoint/2010/main" val="17606108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838200" y="1368425"/>
            <a:ext cx="10515600" cy="4351338"/>
          </a:xfrm>
        </p:spPr>
        <p:txBody>
          <a:bodyPr>
            <a:noAutofit/>
          </a:bodyPr>
          <a:lstStyle/>
          <a:p>
            <a:pPr marL="0" indent="0">
              <a:buNone/>
            </a:pPr>
            <a:r>
              <a:rPr lang="en-US" sz="2400" dirty="0" smtClean="0"/>
              <a:t>6. Z</a:t>
            </a:r>
            <a:r>
              <a:rPr lang="en-US" sz="2400" dirty="0"/>
              <a:t>. W. Y. S. </a:t>
            </a:r>
            <a:r>
              <a:rPr lang="en-US" sz="2400" dirty="0" err="1"/>
              <a:t>Qianzi</a:t>
            </a:r>
            <a:r>
              <a:rPr lang="en-US" sz="2400" dirty="0"/>
              <a:t> Shen, "Sentiment Analysis of Movie Reviews Based on CNN-BLSTM," in </a:t>
            </a:r>
            <a:r>
              <a:rPr lang="en-US" sz="2400" i="1" dirty="0"/>
              <a:t>IFIP Advances in Information and Communication Technology</a:t>
            </a:r>
            <a:r>
              <a:rPr lang="en-US" sz="2400" dirty="0"/>
              <a:t>, Springer, Cham, 2017, pp. 164-171.</a:t>
            </a:r>
            <a:r>
              <a:rPr lang="en-US" sz="2400" dirty="0" smtClean="0"/>
              <a:t> </a:t>
            </a:r>
          </a:p>
          <a:p>
            <a:pPr marL="0" indent="0">
              <a:buNone/>
            </a:pPr>
            <a:r>
              <a:rPr lang="en-US" sz="2400" dirty="0" smtClean="0"/>
              <a:t>7. J</a:t>
            </a:r>
            <a:r>
              <a:rPr lang="en-US" sz="2400" dirty="0"/>
              <a:t>. W. R. Y. K. S. Z. C. </a:t>
            </a:r>
            <a:r>
              <a:rPr lang="en-US" sz="2400" dirty="0" err="1"/>
              <a:t>Shiyan</a:t>
            </a:r>
            <a:r>
              <a:rPr lang="en-US" sz="2400" dirty="0"/>
              <a:t> Liao, "CNN for sentiment understanding based on sentiment analysis o twitter data," </a:t>
            </a:r>
            <a:r>
              <a:rPr lang="en-US" sz="2400" i="1" dirty="0"/>
              <a:t>Procedia Computer Science, </a:t>
            </a:r>
            <a:r>
              <a:rPr lang="en-US" sz="2400" dirty="0"/>
              <a:t>vol. 111, pp. 376-381, </a:t>
            </a:r>
            <a:r>
              <a:rPr lang="en-US" sz="2400" dirty="0" smtClean="0"/>
              <a:t>2017</a:t>
            </a:r>
          </a:p>
          <a:p>
            <a:pPr marL="0" indent="0">
              <a:buNone/>
            </a:pPr>
            <a:r>
              <a:rPr lang="en-US" sz="2400" dirty="0" smtClean="0"/>
              <a:t>8. X</a:t>
            </a:r>
            <a:r>
              <a:rPr lang="en-US" sz="2400" dirty="0"/>
              <a:t>. X. X. C. D. W. Y. L. Z. Y. Hui Du, "</a:t>
            </a:r>
            <a:r>
              <a:rPr lang="en-US" sz="2400" dirty="0" err="1"/>
              <a:t>Asepct</a:t>
            </a:r>
            <a:r>
              <a:rPr lang="en-US" sz="2400" dirty="0"/>
              <a:t>-Specific Sentimental Word Embedding for Sentiment Analysis of Online Reviews," in Proceedings of the 25th International Conference Companion on World Wide Web, 2016. </a:t>
            </a:r>
            <a:endParaRPr lang="en-US" sz="2400" dirty="0">
              <a:latin typeface="Calibri" panose="020F0502020204030204" pitchFamily="34" charset="0"/>
              <a:ea typeface="Times New Roman" panose="02020603050405020304" pitchFamily="18" charset="0"/>
              <a:cs typeface="Arial" panose="020B0604020202020204" pitchFamily="34" charset="0"/>
            </a:endParaRPr>
          </a:p>
          <a:p>
            <a:pPr marL="0" indent="0">
              <a:buNone/>
            </a:pPr>
            <a:r>
              <a:rPr lang="en-US" sz="2400" dirty="0" smtClean="0"/>
              <a:t>9. W</a:t>
            </a:r>
            <a:r>
              <a:rPr lang="en-US" sz="2400" dirty="0"/>
              <a:t>. Z. e. al., "Weakly-Supervised Deep Embedding for Product Review Sentiment Analysis," IEEE Transaction on Knowledge and Data Engineering, vol. 30, no. 1, pp. 185-197, 2017. </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39</a:t>
            </a:fld>
            <a:endParaRPr lang="en-US"/>
          </a:p>
        </p:txBody>
      </p:sp>
    </p:spTree>
    <p:extLst>
      <p:ext uri="{BB962C8B-B14F-4D97-AF65-F5344CB8AC3E}">
        <p14:creationId xmlns:p14="http://schemas.microsoft.com/office/powerpoint/2010/main" val="5605330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319"/>
            <a:ext cx="10515600" cy="1325563"/>
          </a:xfrm>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What are the challenges :</a:t>
            </a:r>
          </a:p>
          <a:p>
            <a:r>
              <a:rPr lang="en-US" sz="2400" dirty="0" smtClean="0"/>
              <a:t>The special characteristic of the data and Persian language</a:t>
            </a:r>
          </a:p>
          <a:p>
            <a:r>
              <a:rPr lang="en-US" sz="2400" dirty="0"/>
              <a:t>L</a:t>
            </a:r>
            <a:r>
              <a:rPr lang="en-US" sz="2400" dirty="0" smtClean="0"/>
              <a:t>ack </a:t>
            </a:r>
            <a:r>
              <a:rPr lang="en-US" sz="2400" dirty="0"/>
              <a:t>of tools, data </a:t>
            </a:r>
            <a:r>
              <a:rPr lang="en-US" sz="2400" dirty="0" smtClean="0"/>
              <a:t>resources,</a:t>
            </a:r>
            <a:r>
              <a:rPr lang="fa-IR" sz="2400" dirty="0" smtClean="0"/>
              <a:t> </a:t>
            </a:r>
            <a:r>
              <a:rPr lang="en-US" sz="2400" dirty="0"/>
              <a:t>mount of cleaned, structured </a:t>
            </a:r>
            <a:r>
              <a:rPr lang="en-US" sz="2400" dirty="0" smtClean="0"/>
              <a:t>data</a:t>
            </a: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4</a:t>
            </a:fld>
            <a:endParaRPr lang="en-US"/>
          </a:p>
        </p:txBody>
      </p:sp>
    </p:spTree>
    <p:extLst>
      <p:ext uri="{BB962C8B-B14F-4D97-AF65-F5344CB8AC3E}">
        <p14:creationId xmlns:p14="http://schemas.microsoft.com/office/powerpoint/2010/main" val="6548641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a:xfrm>
            <a:off x="838200" y="1368425"/>
            <a:ext cx="10515600" cy="4351338"/>
          </a:xfrm>
        </p:spPr>
        <p:txBody>
          <a:bodyPr>
            <a:noAutofit/>
          </a:bodyPr>
          <a:lstStyle/>
          <a:p>
            <a:pPr marL="0" indent="0">
              <a:buNone/>
            </a:pPr>
            <a:r>
              <a:rPr lang="en-US" sz="2400" dirty="0" smtClean="0"/>
              <a:t>10. K</a:t>
            </a:r>
            <a:r>
              <a:rPr lang="en-US" sz="2400" dirty="0"/>
              <a:t>. K. M. A. C. H. N. L. Irfan Ali, "Student Feedback Sentiment Analysis Model Using Various Machine Learning Schemes A Review," Indian Journal of Science and Technology, 2019.</a:t>
            </a:r>
          </a:p>
          <a:p>
            <a:pPr marL="0" indent="0">
              <a:buNone/>
            </a:pPr>
            <a:r>
              <a:rPr lang="en-US" sz="2400" dirty="0"/>
              <a:t> </a:t>
            </a:r>
            <a:r>
              <a:rPr lang="en-US" sz="2400" dirty="0" smtClean="0"/>
              <a:t>11.R</a:t>
            </a:r>
            <a:r>
              <a:rPr lang="en-US" sz="2400" dirty="0"/>
              <a:t>. L. Marion Neumann, "Capturing Student Feedback and Emotion in Large Computing Courses: A Sentiment Analysis </a:t>
            </a:r>
            <a:r>
              <a:rPr lang="en-US" sz="2400" dirty="0" err="1"/>
              <a:t>Approch</a:t>
            </a:r>
            <a:r>
              <a:rPr lang="en-US" sz="2400" dirty="0"/>
              <a:t>," in 52nd ACM Technical Symposium on Computer Science Education, Virtual Event-USA, 2021. </a:t>
            </a:r>
          </a:p>
          <a:p>
            <a:pPr marL="0" indent="0">
              <a:buNone/>
            </a:pPr>
            <a:r>
              <a:rPr lang="en-US" sz="2400" dirty="0" smtClean="0"/>
              <a:t>12.M</a:t>
            </a:r>
            <a:r>
              <a:rPr lang="en-US" sz="2400" dirty="0"/>
              <a:t>. M. G. M. C. </a:t>
            </a:r>
            <a:r>
              <a:rPr lang="en-US" sz="2400" dirty="0" err="1"/>
              <a:t>Nabeela</a:t>
            </a:r>
            <a:r>
              <a:rPr lang="en-US" sz="2400" dirty="0"/>
              <a:t> </a:t>
            </a:r>
            <a:r>
              <a:rPr lang="en-US" sz="2400" dirty="0" err="1"/>
              <a:t>Altrabsheh</a:t>
            </a:r>
            <a:r>
              <a:rPr lang="en-US" sz="2400" dirty="0"/>
              <a:t>, "SA-E: Sentiment Analysis for Education," in </a:t>
            </a:r>
            <a:r>
              <a:rPr lang="en-US" sz="2400" i="1" dirty="0"/>
              <a:t>The 5th KES International Conference on Intelligent Decision Technologies</a:t>
            </a:r>
            <a:r>
              <a:rPr lang="en-US" sz="2400" dirty="0"/>
              <a:t>, Portugal, 2013</a:t>
            </a:r>
          </a:p>
          <a:p>
            <a:pPr marL="0" indent="0">
              <a:buNone/>
            </a:pPr>
            <a:r>
              <a:rPr lang="en-US" sz="2400" dirty="0" smtClean="0"/>
              <a:t>13. S</a:t>
            </a:r>
            <a:r>
              <a:rPr lang="en-US" sz="2400" dirty="0"/>
              <a:t>. H. Q. R. </a:t>
            </a:r>
            <a:r>
              <a:rPr lang="en-US" sz="2400" dirty="0" err="1"/>
              <a:t>Zarmeen</a:t>
            </a:r>
            <a:r>
              <a:rPr lang="en-US" sz="2400" dirty="0"/>
              <a:t> </a:t>
            </a:r>
            <a:r>
              <a:rPr lang="en-US" sz="2400" dirty="0" err="1"/>
              <a:t>Nasim</a:t>
            </a:r>
            <a:r>
              <a:rPr lang="en-US" sz="2400" dirty="0"/>
              <a:t>, "Sentiment analysis of student feedback using machine learning and lexicon based </a:t>
            </a:r>
            <a:r>
              <a:rPr lang="en-US" sz="2400" dirty="0" err="1"/>
              <a:t>approches</a:t>
            </a:r>
            <a:r>
              <a:rPr lang="en-US" sz="2400" dirty="0"/>
              <a:t>," </a:t>
            </a:r>
            <a:r>
              <a:rPr lang="en-US" sz="2400" i="1" dirty="0" err="1"/>
              <a:t>ResearchGate</a:t>
            </a:r>
            <a:r>
              <a:rPr lang="en-US" sz="2400" i="1" dirty="0"/>
              <a:t>, </a:t>
            </a:r>
            <a:r>
              <a:rPr lang="en-US" sz="2400" dirty="0"/>
              <a:t>2017.</a:t>
            </a:r>
          </a:p>
          <a:p>
            <a:pPr marL="0" indent="0">
              <a:buNone/>
            </a:pP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40</a:t>
            </a:fld>
            <a:endParaRPr lang="en-US"/>
          </a:p>
        </p:txBody>
      </p:sp>
    </p:spTree>
    <p:extLst>
      <p:ext uri="{BB962C8B-B14F-4D97-AF65-F5344CB8AC3E}">
        <p14:creationId xmlns:p14="http://schemas.microsoft.com/office/powerpoint/2010/main" val="3165297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Research Questions:</a:t>
            </a:r>
            <a:endParaRPr lang="en-US" dirty="0"/>
          </a:p>
        </p:txBody>
      </p:sp>
      <p:sp>
        <p:nvSpPr>
          <p:cNvPr id="3" name="Content Placeholder 2"/>
          <p:cNvSpPr>
            <a:spLocks noGrp="1"/>
          </p:cNvSpPr>
          <p:nvPr>
            <p:ph idx="1"/>
          </p:nvPr>
        </p:nvSpPr>
        <p:spPr/>
        <p:txBody>
          <a:bodyPr/>
          <a:lstStyle/>
          <a:p>
            <a:r>
              <a:rPr lang="en-US" sz="2400" dirty="0"/>
              <a:t> </a:t>
            </a:r>
            <a:r>
              <a:rPr lang="en-US" sz="2400" dirty="0" smtClean="0"/>
              <a:t>Can </a:t>
            </a:r>
            <a:r>
              <a:rPr lang="en-US" sz="2400" dirty="0"/>
              <a:t>usual methods </a:t>
            </a:r>
            <a:r>
              <a:rPr lang="en-US" sz="2400" dirty="0" smtClean="0"/>
              <a:t>be </a:t>
            </a:r>
            <a:r>
              <a:rPr lang="en-US" sz="2400" dirty="0"/>
              <a:t>useful </a:t>
            </a:r>
            <a:r>
              <a:rPr lang="en-US" sz="2400" dirty="0" smtClean="0"/>
              <a:t>for students feedbacks sentiment analysis in Persian language? </a:t>
            </a:r>
            <a:endParaRPr lang="en-US" sz="2400" dirty="0"/>
          </a:p>
          <a:p>
            <a:pPr lvl="0"/>
            <a:r>
              <a:rPr lang="en-US" sz="2400" dirty="0"/>
              <a:t>What are the solutions for the lack of data </a:t>
            </a:r>
            <a:r>
              <a:rPr lang="en-US" sz="2400" dirty="0" smtClean="0"/>
              <a:t>issues?</a:t>
            </a:r>
            <a:endParaRPr lang="en-US" sz="2400" dirty="0"/>
          </a:p>
          <a:p>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5</a:t>
            </a:fld>
            <a:endParaRPr lang="en-US"/>
          </a:p>
        </p:txBody>
      </p:sp>
    </p:spTree>
    <p:extLst>
      <p:ext uri="{BB962C8B-B14F-4D97-AF65-F5344CB8AC3E}">
        <p14:creationId xmlns:p14="http://schemas.microsoft.com/office/powerpoint/2010/main" val="37624462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4950" y="0"/>
            <a:ext cx="9144000" cy="6858000"/>
          </a:xfrm>
        </p:spPr>
        <p:txBody>
          <a:bodyPr anchor="ctr" anchorCtr="0"/>
          <a:lstStyle/>
          <a:p>
            <a:r>
              <a:rPr lang="en-US" cap="all" dirty="0"/>
              <a:t>Literature </a:t>
            </a:r>
            <a:r>
              <a:rPr lang="en-US" cap="all" dirty="0" smtClean="0"/>
              <a:t>review</a:t>
            </a:r>
            <a:endParaRPr lang="en-US"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6</a:t>
            </a:fld>
            <a:endParaRPr lang="en-US"/>
          </a:p>
        </p:txBody>
      </p:sp>
    </p:spTree>
    <p:extLst>
      <p:ext uri="{BB962C8B-B14F-4D97-AF65-F5344CB8AC3E}">
        <p14:creationId xmlns:p14="http://schemas.microsoft.com/office/powerpoint/2010/main" val="3387077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English sentiment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sz="2400" dirty="0" smtClean="0"/>
              <a:t>Wide use of </a:t>
            </a:r>
            <a:r>
              <a:rPr lang="en-US" sz="2400" b="1" dirty="0" smtClean="0"/>
              <a:t>neural networks </a:t>
            </a:r>
            <a:r>
              <a:rPr lang="en-US" sz="2400" dirty="0" smtClean="0"/>
              <a:t>like </a:t>
            </a:r>
            <a:r>
              <a:rPr lang="en-US" sz="2400" b="1" dirty="0" smtClean="0"/>
              <a:t>LSTM</a:t>
            </a:r>
            <a:r>
              <a:rPr lang="en-US" sz="2400" dirty="0" smtClean="0"/>
              <a:t>, </a:t>
            </a:r>
            <a:r>
              <a:rPr lang="en-US" sz="2400" b="1" dirty="0" smtClean="0"/>
              <a:t>BLSTM</a:t>
            </a:r>
          </a:p>
          <a:p>
            <a:r>
              <a:rPr lang="en-US" sz="2400" dirty="0" smtClean="0"/>
              <a:t>Neural networks </a:t>
            </a:r>
            <a:r>
              <a:rPr lang="en-US" sz="2400" dirty="0"/>
              <a:t>(up to 90%) </a:t>
            </a:r>
            <a:r>
              <a:rPr lang="en-US" sz="2400" dirty="0" smtClean="0"/>
              <a:t>outperformed classic machine learning models</a:t>
            </a:r>
            <a:r>
              <a:rPr lang="en-US" sz="2400" dirty="0"/>
              <a:t>(70</a:t>
            </a:r>
            <a:r>
              <a:rPr lang="en-US" sz="2400" dirty="0" smtClean="0"/>
              <a:t>%) like </a:t>
            </a:r>
            <a:r>
              <a:rPr lang="en-US" sz="2400" b="1" dirty="0" smtClean="0"/>
              <a:t>Naïve Bayes </a:t>
            </a:r>
            <a:r>
              <a:rPr lang="en-US" sz="2400" dirty="0" smtClean="0"/>
              <a:t>and </a:t>
            </a:r>
            <a:r>
              <a:rPr lang="en-US" sz="2400" b="1" dirty="0" smtClean="0"/>
              <a:t>SVM</a:t>
            </a:r>
            <a:r>
              <a:rPr lang="en-US" sz="2400" dirty="0" smtClean="0"/>
              <a:t> [1],[2]</a:t>
            </a:r>
          </a:p>
          <a:p>
            <a:r>
              <a:rPr lang="en-US" sz="2400" dirty="0" smtClean="0"/>
              <a:t>Adopting different methods for word embedding [3], [4]</a:t>
            </a:r>
          </a:p>
          <a:p>
            <a:r>
              <a:rPr lang="en-US" sz="2400" dirty="0" smtClean="0"/>
              <a:t>Improving loss function[5]</a:t>
            </a:r>
          </a:p>
          <a:p>
            <a:r>
              <a:rPr lang="en-US" sz="2400" dirty="0" smtClean="0"/>
              <a:t>Used complex or combined models [2]</a:t>
            </a: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7</a:t>
            </a:fld>
            <a:endParaRPr lang="en-US"/>
          </a:p>
        </p:txBody>
      </p:sp>
    </p:spTree>
    <p:extLst>
      <p:ext uri="{BB962C8B-B14F-4D97-AF65-F5344CB8AC3E}">
        <p14:creationId xmlns:p14="http://schemas.microsoft.com/office/powerpoint/2010/main" val="567912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Persian sentiment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sz="2400" dirty="0" smtClean="0"/>
              <a:t>Less resources compared to English language </a:t>
            </a:r>
          </a:p>
          <a:p>
            <a:r>
              <a:rPr lang="en-US" sz="2400" dirty="0" smtClean="0"/>
              <a:t>Mostly used </a:t>
            </a:r>
            <a:r>
              <a:rPr lang="en-US" sz="2400" b="1" dirty="0" smtClean="0"/>
              <a:t>classic machine learning approaches </a:t>
            </a:r>
            <a:r>
              <a:rPr lang="en-US" sz="2400" dirty="0" smtClean="0"/>
              <a:t>or</a:t>
            </a:r>
            <a:r>
              <a:rPr lang="en-US" sz="2400" b="1" dirty="0" smtClean="0"/>
              <a:t> lexicon based approaches</a:t>
            </a:r>
            <a:r>
              <a:rPr lang="en-US" sz="2400" dirty="0"/>
              <a:t> </a:t>
            </a:r>
            <a:r>
              <a:rPr lang="en-US" sz="2400" dirty="0" smtClean="0"/>
              <a:t>[6] [7] [8]</a:t>
            </a:r>
          </a:p>
          <a:p>
            <a:r>
              <a:rPr lang="fa-IR" sz="2400" dirty="0" smtClean="0"/>
              <a:t> </a:t>
            </a:r>
            <a:r>
              <a:rPr lang="en-US" sz="2400" dirty="0" smtClean="0"/>
              <a:t>limited corpus </a:t>
            </a:r>
            <a:r>
              <a:rPr lang="en-US" sz="2400" dirty="0"/>
              <a:t>(</a:t>
            </a:r>
            <a:r>
              <a:rPr lang="en-US" sz="2400" dirty="0" err="1"/>
              <a:t>SPerSent</a:t>
            </a:r>
            <a:r>
              <a:rPr lang="en-US" sz="2400" dirty="0"/>
              <a:t>, CNRC, POS and </a:t>
            </a:r>
            <a:r>
              <a:rPr lang="en-US" sz="2400" dirty="0" err="1"/>
              <a:t>SentiPers</a:t>
            </a:r>
            <a:r>
              <a:rPr lang="en-US" sz="2400" dirty="0"/>
              <a:t>) </a:t>
            </a:r>
            <a:r>
              <a:rPr lang="en-US" sz="2400" dirty="0" smtClean="0"/>
              <a:t>[9]</a:t>
            </a:r>
          </a:p>
          <a:p>
            <a:r>
              <a:rPr lang="en-US" sz="2400" dirty="0" smtClean="0"/>
              <a:t>Bert </a:t>
            </a:r>
            <a:r>
              <a:rPr lang="en-US" sz="2400" dirty="0" smtClean="0"/>
              <a:t>models are among the less used methods in this tasks</a:t>
            </a:r>
            <a:r>
              <a:rPr lang="en-US" sz="2400" dirty="0" smtClean="0"/>
              <a:t>. [10]</a:t>
            </a:r>
            <a:endParaRPr lang="en-US" sz="2400" dirty="0" smtClean="0"/>
          </a:p>
          <a:p>
            <a:pPr marL="0" indent="0">
              <a:buNone/>
            </a:pPr>
            <a:endParaRPr lang="en-US" sz="2400" dirty="0"/>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8</a:t>
            </a:fld>
            <a:endParaRPr lang="en-US"/>
          </a:p>
        </p:txBody>
      </p:sp>
    </p:spTree>
    <p:extLst>
      <p:ext uri="{BB962C8B-B14F-4D97-AF65-F5344CB8AC3E}">
        <p14:creationId xmlns:p14="http://schemas.microsoft.com/office/powerpoint/2010/main" val="2989926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feedback sentiment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sz="2400" dirty="0" smtClean="0"/>
              <a:t>Loss of structured clean data</a:t>
            </a:r>
          </a:p>
          <a:p>
            <a:r>
              <a:rPr lang="en-US" sz="2400" dirty="0" smtClean="0"/>
              <a:t>Rule based approaches (VADER) [10] [11]</a:t>
            </a:r>
          </a:p>
          <a:p>
            <a:r>
              <a:rPr lang="en-US" sz="2400" dirty="0" smtClean="0"/>
              <a:t>Less researches compared to product comments sentiment analysis [10][12]</a:t>
            </a:r>
          </a:p>
          <a:p>
            <a:r>
              <a:rPr lang="en-US" sz="2400" dirty="0" smtClean="0"/>
              <a:t>Generally designed to binary classifications [13]</a:t>
            </a:r>
          </a:p>
        </p:txBody>
      </p:sp>
      <p:sp>
        <p:nvSpPr>
          <p:cNvPr id="4" name="Date Placeholder 3"/>
          <p:cNvSpPr>
            <a:spLocks noGrp="1"/>
          </p:cNvSpPr>
          <p:nvPr>
            <p:ph type="dt" sz="half" idx="10"/>
          </p:nvPr>
        </p:nvSpPr>
        <p:spPr/>
        <p:txBody>
          <a:bodyPr/>
          <a:lstStyle/>
          <a:p>
            <a:r>
              <a:rPr lang="en-US" smtClean="0"/>
              <a:t>12/16/2022</a:t>
            </a:r>
            <a:endParaRPr lang="en-US"/>
          </a:p>
        </p:txBody>
      </p:sp>
      <p:sp>
        <p:nvSpPr>
          <p:cNvPr id="5" name="Slide Number Placeholder 4"/>
          <p:cNvSpPr>
            <a:spLocks noGrp="1"/>
          </p:cNvSpPr>
          <p:nvPr>
            <p:ph type="sldNum" sz="quarter" idx="12"/>
          </p:nvPr>
        </p:nvSpPr>
        <p:spPr/>
        <p:txBody>
          <a:bodyPr/>
          <a:lstStyle/>
          <a:p>
            <a:fld id="{5DEF183C-C053-4B21-833D-441E2BEBBD44}" type="slidenum">
              <a:rPr lang="en-US" smtClean="0"/>
              <a:t>9</a:t>
            </a:fld>
            <a:endParaRPr lang="en-US"/>
          </a:p>
        </p:txBody>
      </p:sp>
    </p:spTree>
    <p:extLst>
      <p:ext uri="{BB962C8B-B14F-4D97-AF65-F5344CB8AC3E}">
        <p14:creationId xmlns:p14="http://schemas.microsoft.com/office/powerpoint/2010/main" val="3857276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949</TotalTime>
  <Words>3258</Words>
  <Application>Microsoft Office PowerPoint</Application>
  <PresentationFormat>Widescreen</PresentationFormat>
  <Paragraphs>493</Paragraphs>
  <Slides>40</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Students feedbacks sentiment analysis</vt:lpstr>
      <vt:lpstr>Introduction</vt:lpstr>
      <vt:lpstr>Introduction:</vt:lpstr>
      <vt:lpstr>Introduction:</vt:lpstr>
      <vt:lpstr>Research Questions:</vt:lpstr>
      <vt:lpstr>Literature review</vt:lpstr>
      <vt:lpstr>English sentiment analysis:</vt:lpstr>
      <vt:lpstr>Persian sentiment analysis:</vt:lpstr>
      <vt:lpstr>Student feedback sentiment analysis:</vt:lpstr>
      <vt:lpstr>Methodology</vt:lpstr>
      <vt:lpstr>Dataset:</vt:lpstr>
      <vt:lpstr>Dataset:</vt:lpstr>
      <vt:lpstr>Dataset:</vt:lpstr>
      <vt:lpstr>Dataset:</vt:lpstr>
      <vt:lpstr>Preprocessing:</vt:lpstr>
      <vt:lpstr>Preprocessing, Splitting feedbacks:  </vt:lpstr>
      <vt:lpstr>Preprocessing, Splitting feedbacks : </vt:lpstr>
      <vt:lpstr>Preprocessing, Labeling : </vt:lpstr>
      <vt:lpstr>Models:</vt:lpstr>
      <vt:lpstr>Models:</vt:lpstr>
      <vt:lpstr>Models:</vt:lpstr>
      <vt:lpstr>Training and Evaluation</vt:lpstr>
      <vt:lpstr>Dataset split:</vt:lpstr>
      <vt:lpstr>Dataset split:</vt:lpstr>
      <vt:lpstr>Evaluation:</vt:lpstr>
      <vt:lpstr>Simple LSTM Experiments:  </vt:lpstr>
      <vt:lpstr>Simple LSTM Experiments:  </vt:lpstr>
      <vt:lpstr>Simple LSTM Experiments:  </vt:lpstr>
      <vt:lpstr>Concatenated LSTM Experiment:</vt:lpstr>
      <vt:lpstr>Concatenated LSTM Experiment:</vt:lpstr>
      <vt:lpstr>Glove LSTM Experiment:</vt:lpstr>
      <vt:lpstr>Analysis Result:</vt:lpstr>
      <vt:lpstr>Analysis Result:</vt:lpstr>
      <vt:lpstr>Conclusion</vt:lpstr>
      <vt:lpstr>Conclusion: </vt:lpstr>
      <vt:lpstr>Future works: </vt:lpstr>
      <vt:lpstr>Thank you</vt:lpstr>
      <vt:lpstr>References: </vt:lpstr>
      <vt:lpstr>References: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feedbacks sentiment analysisimbalance data</dc:title>
  <dc:creator>sabasys</dc:creator>
  <cp:lastModifiedBy>sabasys</cp:lastModifiedBy>
  <cp:revision>66</cp:revision>
  <dcterms:created xsi:type="dcterms:W3CDTF">2022-12-14T21:08:58Z</dcterms:created>
  <dcterms:modified xsi:type="dcterms:W3CDTF">2022-12-17T06:30:12Z</dcterms:modified>
</cp:coreProperties>
</file>