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jpeg" ContentType="image/jpeg"/>
  <Override PartName="/ppt/media/image11.jpeg" ContentType="image/jpeg"/>
  <Override PartName="/ppt/media/image13.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8.jpeg" ContentType="image/jpeg"/>
  <Override PartName="/ppt/media/image10.jpeg" ContentType="image/jpeg"/>
  <Override PartName="/ppt/media/image6.jpeg" ContentType="image/jpeg"/>
  <Override PartName="/ppt/media/image7.jpeg" ContentType="image/jpeg"/>
  <Override PartName="/ppt/media/image12.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0920" cy="3287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200" cy="438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0920" cy="3287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0920" cy="3287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200" cy="438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04000" y="1326600"/>
            <a:ext cx="9070920" cy="3287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04000" y="1326600"/>
            <a:ext cx="90709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0200" cy="438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9070920" cy="15678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920680" cy="156780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200" y="1326600"/>
            <a:ext cx="2920680" cy="15678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8040" y="1326600"/>
            <a:ext cx="2920680" cy="156780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3043800"/>
            <a:ext cx="2920680" cy="156780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200" y="3043800"/>
            <a:ext cx="2920680" cy="156780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8040" y="30438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200" cy="438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5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38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200" cy="9450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7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7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38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200" cy="9450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200" cy="9450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200" cy="9450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s://armiksoft.com/fa/kids/ways-to-make-math-fun-for-kids/" TargetMode="External"/><Relationship Id="rId2" Type="http://schemas.openxmlformats.org/officeDocument/2006/relationships/hyperlink" Target="https://soaad.ir/" TargetMode="External"/><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70200" cy="945000"/>
          </a:xfrm>
          <a:prstGeom prst="rect">
            <a:avLst/>
          </a:prstGeom>
          <a:noFill/>
          <a:ln>
            <a:noFill/>
          </a:ln>
        </p:spPr>
        <p:style>
          <a:lnRef idx="0"/>
          <a:fillRef idx="0"/>
          <a:effectRef idx="0"/>
          <a:fontRef idx="minor"/>
        </p:style>
      </p:sp>
      <p:sp>
        <p:nvSpPr>
          <p:cNvPr id="153" name="CustomShape 2"/>
          <p:cNvSpPr/>
          <p:nvPr/>
        </p:nvSpPr>
        <p:spPr>
          <a:xfrm>
            <a:off x="504000" y="1326600"/>
            <a:ext cx="9070200" cy="3286800"/>
          </a:xfrm>
          <a:prstGeom prst="rect">
            <a:avLst/>
          </a:prstGeom>
          <a:noFill/>
          <a:ln>
            <a:noFill/>
          </a:ln>
        </p:spPr>
        <p:style>
          <a:lnRef idx="0"/>
          <a:fillRef idx="0"/>
          <a:effectRef idx="0"/>
          <a:fontRef idx="minor"/>
        </p:style>
      </p:sp>
      <p:sp>
        <p:nvSpPr>
          <p:cNvPr id="154" name="CustomShape 3"/>
          <p:cNvSpPr/>
          <p:nvPr/>
        </p:nvSpPr>
        <p:spPr>
          <a:xfrm>
            <a:off x="504000" y="51732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200" spc="-1" strike="noStrike">
                <a:solidFill>
                  <a:srgbClr val="000000"/>
                </a:solidFill>
                <a:latin typeface="Arial"/>
                <a:cs typeface="DejaVu Sans"/>
              </a:rPr>
              <a:t>چگونه  میتوانیم ریاضی را جذاب تر کنیم</a:t>
            </a:r>
            <a:endParaRPr b="0" lang="en-US" sz="3200" spc="-1" strike="noStrike">
              <a:latin typeface="Arial"/>
            </a:endParaRPr>
          </a:p>
        </p:txBody>
      </p:sp>
      <p:sp>
        <p:nvSpPr>
          <p:cNvPr id="155" name="CustomShape 4"/>
          <p:cNvSpPr/>
          <p:nvPr/>
        </p:nvSpPr>
        <p:spPr>
          <a:xfrm>
            <a:off x="504000" y="1326600"/>
            <a:ext cx="9070920" cy="328752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hi-IN" sz="3200" spc="-1" strike="noStrike">
                <a:solidFill>
                  <a:srgbClr val="000000"/>
                </a:solidFill>
                <a:latin typeface="Arial"/>
                <a:cs typeface="DejaVu Sans"/>
              </a:rPr>
              <a:t>سروش محمدی</a:t>
            </a:r>
            <a:endParaRPr b="0" lang="en-US" sz="3200" spc="-1" strike="noStrike">
              <a:latin typeface="Arial"/>
            </a:endParaRPr>
          </a:p>
          <a:p>
            <a:pPr algn="r">
              <a:lnSpc>
                <a:spcPct val="100000"/>
              </a:lnSpc>
            </a:pPr>
            <a:r>
              <a:rPr b="0" lang="hi-IN" sz="3200" spc="-1" strike="noStrike">
                <a:solidFill>
                  <a:srgbClr val="000000"/>
                </a:solidFill>
                <a:latin typeface="Arial"/>
                <a:cs typeface="DejaVu Sans"/>
              </a:rPr>
              <a:t>استاد براری</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200" spc="-1" strike="noStrike">
                <a:latin typeface="Arial"/>
              </a:rPr>
              <a:t>علاقه مندی های بچه ها رو در نظر بگیرید</a:t>
            </a:r>
            <a:endParaRPr b="0" lang="en-US" sz="3200" spc="-1" strike="noStrike">
              <a:latin typeface="Arial"/>
            </a:endParaRPr>
          </a:p>
        </p:txBody>
      </p:sp>
      <p:sp>
        <p:nvSpPr>
          <p:cNvPr id="179" name="CustomShape 2"/>
          <p:cNvSpPr/>
          <p:nvPr/>
        </p:nvSpPr>
        <p:spPr>
          <a:xfrm>
            <a:off x="504000" y="128016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ریاضی میتونه به خیلی چیزا مربوط باشه و به راحتی میتونه به علاقه مندی های کودک ربط پیدا کنه. چندتا مثال براتون می زنیم</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بچه ها اگه فوتبال یا ورزش خاصی رو دوست داره براش از نحوه محاسبات امتیازها بگین</a:t>
            </a:r>
            <a:r>
              <a:rPr b="0" lang="en-US" sz="2200" spc="-1" strike="noStrike">
                <a:latin typeface="Arial"/>
              </a:rPr>
              <a:t>.</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اگه بچه های شما به مد و لباس علاقه داره می تونین قیمت لباس و وسایل رو باهاش محاسبه و تمرین کنین</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en-US" sz="2200" spc="-1" strike="noStrike">
                <a:latin typeface="Arial"/>
              </a:rPr>
              <a:t> </a:t>
            </a:r>
            <a:endParaRPr b="0" lang="en-US" sz="2200" spc="-1" strike="noStrike">
              <a:latin typeface="Arial"/>
            </a:endParaRPr>
          </a:p>
        </p:txBody>
      </p:sp>
      <p:pic>
        <p:nvPicPr>
          <p:cNvPr id="180" name="" descr=""/>
          <p:cNvPicPr/>
          <p:nvPr/>
        </p:nvPicPr>
        <p:blipFill>
          <a:blip r:embed="rId1"/>
          <a:stretch/>
        </p:blipFill>
        <p:spPr>
          <a:xfrm>
            <a:off x="1188720" y="3291840"/>
            <a:ext cx="3200040" cy="2285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200" spc="-1" strike="noStrike">
                <a:latin typeface="Arial"/>
              </a:rPr>
              <a:t>علاقه مندی های بچه ها رو در نظر بگیرید</a:t>
            </a:r>
            <a:endParaRPr b="0" lang="en-US" sz="3200" spc="-1" strike="noStrike">
              <a:latin typeface="Arial"/>
            </a:endParaRPr>
          </a:p>
        </p:txBody>
      </p:sp>
      <p:sp>
        <p:nvSpPr>
          <p:cNvPr id="18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400" spc="-1" strike="noStrike">
                <a:latin typeface="Arial"/>
              </a:rPr>
              <a:t>اگه بچه های شما عاشق کامپیوتر و بازی های الکترونیکی هستش براش بچه ها ریاضی رو نصب کنین</a:t>
            </a:r>
            <a:endParaRPr b="0" lang="en-US" sz="24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hi-IN" sz="2400" spc="-1" strike="noStrike">
                <a:latin typeface="Arial"/>
              </a:rPr>
              <a:t>اگه بچه های شما به ساخت و ساز و مهندسی علاقه داره براش یه مثال ساده از استفاده اعداد در ساخت یک خونه بزنید</a:t>
            </a:r>
            <a:endParaRPr b="0" lang="en-US" sz="2400" spc="-1" strike="noStrike">
              <a:latin typeface="Arial"/>
            </a:endParaRPr>
          </a:p>
        </p:txBody>
      </p:sp>
      <p:pic>
        <p:nvPicPr>
          <p:cNvPr id="183" name="" descr=""/>
          <p:cNvPicPr/>
          <p:nvPr/>
        </p:nvPicPr>
        <p:blipFill>
          <a:blip r:embed="rId1"/>
          <a:stretch/>
        </p:blipFill>
        <p:spPr>
          <a:xfrm>
            <a:off x="822960" y="3383280"/>
            <a:ext cx="2834280" cy="1902240"/>
          </a:xfrm>
          <a:prstGeom prst="rect">
            <a:avLst/>
          </a:prstGeom>
          <a:ln>
            <a:noFill/>
          </a:ln>
        </p:spPr>
      </p:pic>
      <p:pic>
        <p:nvPicPr>
          <p:cNvPr id="184" name="" descr=""/>
          <p:cNvPicPr/>
          <p:nvPr/>
        </p:nvPicPr>
        <p:blipFill>
          <a:blip r:embed="rId2"/>
          <a:stretch/>
        </p:blipFill>
        <p:spPr>
          <a:xfrm>
            <a:off x="6059520" y="3291840"/>
            <a:ext cx="3175560" cy="1913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600" spc="-1" strike="noStrike">
                <a:latin typeface="Arial"/>
              </a:rPr>
              <a:t>سوال های هوشمندانه ریاضی بپرسید</a:t>
            </a:r>
            <a:endParaRPr b="0" lang="en-US" sz="3600" spc="-1" strike="noStrike">
              <a:latin typeface="Arial"/>
            </a:endParaRPr>
          </a:p>
        </p:txBody>
      </p:sp>
      <p:sp>
        <p:nvSpPr>
          <p:cNvPr id="18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فرض کنید در مطب دکتر به همراه کودک منتظرید تا نوبتتون بشه، یا در رستوران منتظرین تا غذاتون رو بیارن. یا تو سالن با بچه کوچیکتون منتظرین تا کلاس والیبال برادر بزرگش شروع شه. همه ی اینها بهترین موقعیت ها برای حرف زدن از ریاضی هستش. مثلا بگین</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به نظرت </a:t>
            </a:r>
            <a:r>
              <a:rPr b="0" lang="hi-IN" sz="2200" spc="-1" strike="noStrike">
                <a:latin typeface="Arial"/>
              </a:rPr>
              <a:t>۲/۳</a:t>
            </a:r>
            <a:r>
              <a:rPr b="0" lang="en-US" sz="2200" spc="-1" strike="noStrike">
                <a:latin typeface="Arial"/>
              </a:rPr>
              <a:t> (دو سوم) پیتزا از </a:t>
            </a:r>
            <a:r>
              <a:rPr b="0" lang="hi-IN" sz="2200" spc="-1" strike="noStrike">
                <a:latin typeface="Arial"/>
              </a:rPr>
              <a:t>۴/۵</a:t>
            </a:r>
            <a:r>
              <a:rPr b="0" lang="en-US" sz="2200" spc="-1" strike="noStrike">
                <a:latin typeface="Arial"/>
              </a:rPr>
              <a:t> (چهار پنجم) بزرگتره؟ می تونید روی یه دستمال کاغذی شکلش رو هم بکشین</a:t>
            </a:r>
            <a:r>
              <a:rPr b="0" lang="en-US" sz="2200" spc="-1" strike="noStrike">
                <a:latin typeface="Arial"/>
              </a:rPr>
              <a:t>.</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en-US" sz="2200" spc="-1" strike="noStrike">
                <a:latin typeface="Arial"/>
              </a:rPr>
              <a:t> </a:t>
            </a:r>
            <a:endParaRPr b="0" lang="en-US" sz="2200" spc="-1" strike="noStrike">
              <a:latin typeface="Arial"/>
            </a:endParaRPr>
          </a:p>
        </p:txBody>
      </p:sp>
      <p:pic>
        <p:nvPicPr>
          <p:cNvPr id="187" name="" descr=""/>
          <p:cNvPicPr/>
          <p:nvPr/>
        </p:nvPicPr>
        <p:blipFill>
          <a:blip r:embed="rId1"/>
          <a:stretch/>
        </p:blipFill>
        <p:spPr>
          <a:xfrm>
            <a:off x="731520" y="3214080"/>
            <a:ext cx="2104200" cy="2180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600" spc="-1" strike="noStrike">
                <a:latin typeface="Arial"/>
              </a:rPr>
              <a:t>سوال های هوشمندانه ریاضی بپرسید</a:t>
            </a:r>
            <a:endParaRPr b="0" lang="en-US" sz="3600" spc="-1" strike="noStrike">
              <a:latin typeface="Arial"/>
            </a:endParaRPr>
          </a:p>
        </p:txBody>
      </p:sp>
      <p:sp>
        <p:nvSpPr>
          <p:cNvPr id="18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600" spc="-1" strike="noStrike">
                <a:latin typeface="Arial"/>
              </a:rPr>
              <a:t>این بسته مداد </a:t>
            </a:r>
            <a:r>
              <a:rPr b="0" lang="hi-IN" sz="2600" spc="-1" strike="noStrike">
                <a:latin typeface="Arial"/>
              </a:rPr>
              <a:t>۱۲</a:t>
            </a:r>
            <a:r>
              <a:rPr b="0" lang="en-US" sz="2600" spc="-1" strike="noStrike">
                <a:latin typeface="Arial"/>
              </a:rPr>
              <a:t> تایی </a:t>
            </a:r>
            <a:r>
              <a:rPr b="0" lang="hi-IN" sz="2600" spc="-1" strike="noStrike">
                <a:latin typeface="Arial"/>
              </a:rPr>
              <a:t>۲۰۰۰۰</a:t>
            </a:r>
            <a:r>
              <a:rPr b="0" lang="en-US" sz="2600" spc="-1" strike="noStrike">
                <a:latin typeface="Arial"/>
              </a:rPr>
              <a:t> تومان هستش و این بسته ی </a:t>
            </a:r>
            <a:r>
              <a:rPr b="0" lang="hi-IN" sz="2600" spc="-1" strike="noStrike">
                <a:latin typeface="Arial"/>
              </a:rPr>
              <a:t>۱۶</a:t>
            </a:r>
            <a:r>
              <a:rPr b="0" lang="en-US" sz="2600" spc="-1" strike="noStrike">
                <a:latin typeface="Arial"/>
              </a:rPr>
              <a:t> تایی </a:t>
            </a:r>
            <a:r>
              <a:rPr b="0" lang="hi-IN" sz="2600" spc="-1" strike="noStrike">
                <a:latin typeface="Arial"/>
              </a:rPr>
              <a:t>۲۵۰۰۰۰</a:t>
            </a:r>
            <a:r>
              <a:rPr b="0" lang="en-US" sz="2600" spc="-1" strike="noStrike">
                <a:latin typeface="Arial"/>
              </a:rPr>
              <a:t> تومان. به نظرت کدومش به صرفه تره؟ قیمت هر مداد چقدر میشه؟</a:t>
            </a:r>
            <a:endParaRPr b="0" lang="en-US" sz="2600" spc="-1" strike="noStrike">
              <a:latin typeface="Arial"/>
            </a:endParaRPr>
          </a:p>
        </p:txBody>
      </p:sp>
      <p:pic>
        <p:nvPicPr>
          <p:cNvPr id="190" name="" descr=""/>
          <p:cNvPicPr/>
          <p:nvPr/>
        </p:nvPicPr>
        <p:blipFill>
          <a:blip r:embed="rId1"/>
          <a:stretch/>
        </p:blipFill>
        <p:spPr>
          <a:xfrm>
            <a:off x="1289880" y="2745360"/>
            <a:ext cx="2275920" cy="2009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600" spc="-1" strike="noStrike">
                <a:latin typeface="Arial"/>
              </a:rPr>
              <a:t>سوال های هوشمندانه ریاضی بپرسید</a:t>
            </a:r>
            <a:endParaRPr b="0" lang="en-US" sz="3600" spc="-1" strike="noStrike">
              <a:latin typeface="Arial"/>
            </a:endParaRPr>
          </a:p>
        </p:txBody>
      </p:sp>
      <p:sp>
        <p:nvSpPr>
          <p:cNvPr id="19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800" spc="-1" strike="noStrike">
                <a:latin typeface="Arial"/>
              </a:rPr>
              <a:t>این کپن تخفیف </a:t>
            </a:r>
            <a:r>
              <a:rPr b="0" lang="hi-IN" sz="2800" spc="-1" strike="noStrike">
                <a:latin typeface="Arial"/>
              </a:rPr>
              <a:t>۱۵</a:t>
            </a:r>
            <a:r>
              <a:rPr b="0" lang="en-US" sz="2800" spc="-1" strike="noStrike">
                <a:latin typeface="Arial"/>
              </a:rPr>
              <a:t> درصد به ما تخفیف میده. حالا اگه مجموعا فیش ما </a:t>
            </a:r>
            <a:r>
              <a:rPr b="0" lang="hi-IN" sz="2800" spc="-1" strike="noStrike">
                <a:latin typeface="Arial"/>
              </a:rPr>
              <a:t>۵۰۰۰۰</a:t>
            </a:r>
            <a:r>
              <a:rPr b="0" lang="en-US" sz="2800" spc="-1" strike="noStrike">
                <a:latin typeface="Arial"/>
              </a:rPr>
              <a:t> تومان شده باشه چقدر با محاسبه ااین تخفیف باید پول بدیم؟</a:t>
            </a:r>
            <a:endParaRPr b="0" lang="en-US" sz="2800" spc="-1" strike="noStrike">
              <a:latin typeface="Arial"/>
            </a:endParaRPr>
          </a:p>
        </p:txBody>
      </p:sp>
      <p:pic>
        <p:nvPicPr>
          <p:cNvPr id="193" name="" descr=""/>
          <p:cNvPicPr/>
          <p:nvPr/>
        </p:nvPicPr>
        <p:blipFill>
          <a:blip r:embed="rId1"/>
          <a:stretch/>
        </p:blipFill>
        <p:spPr>
          <a:xfrm>
            <a:off x="640080" y="3017520"/>
            <a:ext cx="2856960" cy="1599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latin typeface="Arial"/>
              </a:rPr>
              <a:t> </a:t>
            </a:r>
            <a:r>
              <a:rPr b="0" lang="hi-IN" sz="3600" spc="-1" strike="noStrike">
                <a:latin typeface="Arial"/>
              </a:rPr>
              <a:t>در مورد افراد مشهور دنیای ریاضی صحبت کنید</a:t>
            </a:r>
            <a:endParaRPr b="0" lang="en-US" sz="3600" spc="-1" strike="noStrike">
              <a:latin typeface="Arial"/>
            </a:endParaRPr>
          </a:p>
        </p:txBody>
      </p:sp>
      <p:sp>
        <p:nvSpPr>
          <p:cNvPr id="19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en-US" sz="2400" spc="-1" strike="noStrike">
                <a:latin typeface="Arial"/>
              </a:rPr>
              <a:t> </a:t>
            </a:r>
            <a:r>
              <a:rPr b="0" lang="hi-IN" sz="2400" spc="-1" strike="noStrike">
                <a:latin typeface="Arial"/>
              </a:rPr>
              <a:t>قصه های خیلی هیجان انگیزی در دنیای ریاضی وجود داره که میتونید با جستجو ساده در اینترنت بهشون دست پیدا کنید. مثلا سوزی جانسون مک آفی، یک دختر خیلی باهوش که نتونست آزمون آموزش پرورش رو قبول بشه و در عوض با بچه هاش تو خونه تمرین ریاضی میکرد و به </a:t>
            </a:r>
            <a:r>
              <a:rPr b="0" lang="hi-IN" sz="2400" spc="-1" strike="noStrike">
                <a:latin typeface="Arial"/>
              </a:rPr>
              <a:t>۸</a:t>
            </a:r>
            <a:r>
              <a:rPr b="0" lang="en-US" sz="2400" spc="-1" strike="noStrike">
                <a:latin typeface="Arial"/>
              </a:rPr>
              <a:t> تا بچه درس میداد که پنج تا از اون ها در رشته ریاضی فیزیک به درجات عالیه رسیدن</a:t>
            </a:r>
            <a:endParaRPr b="0" lang="en-US" sz="2400" spc="-1" strike="noStrike">
              <a:latin typeface="Arial"/>
            </a:endParaRPr>
          </a:p>
        </p:txBody>
      </p:sp>
      <p:pic>
        <p:nvPicPr>
          <p:cNvPr id="196" name="" descr=""/>
          <p:cNvPicPr/>
          <p:nvPr/>
        </p:nvPicPr>
        <p:blipFill>
          <a:blip r:embed="rId1"/>
          <a:stretch/>
        </p:blipFill>
        <p:spPr>
          <a:xfrm>
            <a:off x="947160" y="3286440"/>
            <a:ext cx="2618640" cy="17424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600" spc="-1" strike="noStrike">
                <a:latin typeface="Arial"/>
              </a:rPr>
              <a:t>تداوم لذت بردن از ریاضی</a:t>
            </a:r>
            <a:endParaRPr b="0" lang="en-US" sz="3600" spc="-1" strike="noStrike">
              <a:latin typeface="Arial"/>
            </a:endParaRPr>
          </a:p>
        </p:txBody>
      </p:sp>
      <p:sp>
        <p:nvSpPr>
          <p:cNvPr id="198"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وقتی کامپیوتر یا لپ تاپ ما وسط کار هنگ میکنه و کاری از دستمن بر نمیاد سعی میکنیم خاموشش کنیم. شاید خسته، دلسرد و نا امید بشین. از طرفی کسی که به کامپیوتر کمی مسلط باشه با آرامش راه های مختلفی رو برای برطرف کردن مشکل امتحان میکنه. و یه جورایی شاید از این چالش لذت هم ببرند</a:t>
            </a:r>
            <a:endParaRPr b="0" lang="en-US" sz="22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رفتار ما نسبت به درس ریاضی باید به گروه دوم نزدیک باشه و به سوال ها مثل مشکلی که راه حل دارند و ما فقط باید پیداش کنیم، نگاه کرد. صبوری و گاهی هم کمک از دیگران بچه ها رو به جواب میرسونه. اینکه چیزی جالب باشه صرفا به معنای آسون بودنش نیست. و یادتون باشه که همین چالش برانگیز بودن ریاضی هستش که اون رو جالب میکنه</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latin typeface="Arial"/>
              </a:rPr>
              <a:t> </a:t>
            </a:r>
            <a:r>
              <a:rPr b="0" lang="hi-IN" sz="3600" spc="-1" strike="noStrike">
                <a:latin typeface="Arial"/>
              </a:rPr>
              <a:t>استفاده از ابزار فیزیکی و الکترونیکی کمک درسی</a:t>
            </a:r>
            <a:endParaRPr b="0" lang="en-US" sz="3600" spc="-1" strike="noStrike">
              <a:latin typeface="Arial"/>
            </a:endParaRPr>
          </a:p>
        </p:txBody>
      </p:sp>
      <p:sp>
        <p:nvSpPr>
          <p:cNvPr id="200"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600" spc="-1" strike="noStrike">
                <a:latin typeface="Arial"/>
              </a:rPr>
              <a:t>استفاده از کتاب های مصور و فلش کارت ها میتونه به بچه ها کمک های زیادی بکنه، اگر هم میخواین هزینه زیادی در این مورد نکنید می تونید رو گوشی یا تبلت برای بچه ها کتاب های خوب بریزید و یا از نرم افزارهای آموزشی مثل بچه ها ریاضی استفاده کنید</a:t>
            </a:r>
            <a:r>
              <a:rPr b="0" lang="en-US" sz="2600" spc="-1" strike="noStrike">
                <a:latin typeface="Arial"/>
              </a:rPr>
              <a:t>.</a:t>
            </a:r>
            <a:endParaRPr b="0" lang="en-US" sz="26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en-US" sz="2600" spc="-1" strike="noStrike">
                <a:latin typeface="Arial"/>
              </a:rPr>
              <a:t> </a:t>
            </a:r>
            <a:endParaRPr b="0" lang="en-US" sz="2600" spc="-1" strike="noStrike">
              <a:latin typeface="Arial"/>
            </a:endParaRPr>
          </a:p>
          <a:p>
            <a:pPr marL="432000" indent="-323640" algn="r">
              <a:lnSpc>
                <a:spcPct val="100000"/>
              </a:lnSpc>
              <a:spcBef>
                <a:spcPts val="1417"/>
              </a:spcBef>
              <a:buClr>
                <a:srgbClr val="000000"/>
              </a:buClr>
              <a:buSzPct val="45000"/>
              <a:buFont typeface="Wingdings" charset="2"/>
              <a:buChar char=""/>
            </a:pPr>
            <a:r>
              <a:rPr b="0" lang="en-US" sz="2600" spc="-1" strike="noStrike">
                <a:latin typeface="Arial"/>
              </a:rPr>
              <a:t> </a:t>
            </a:r>
            <a:endParaRPr b="0" lang="en-US" sz="2600" spc="-1" strike="noStrike">
              <a:latin typeface="Arial"/>
            </a:endParaRPr>
          </a:p>
        </p:txBody>
      </p:sp>
      <p:pic>
        <p:nvPicPr>
          <p:cNvPr id="201" name="" descr=""/>
          <p:cNvPicPr/>
          <p:nvPr/>
        </p:nvPicPr>
        <p:blipFill>
          <a:blip r:embed="rId1"/>
          <a:stretch/>
        </p:blipFill>
        <p:spPr>
          <a:xfrm>
            <a:off x="822960" y="3017520"/>
            <a:ext cx="2925720" cy="1790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157680"/>
            <a:ext cx="9070200" cy="1082160"/>
          </a:xfrm>
          <a:prstGeom prst="rect">
            <a:avLst/>
          </a:prstGeom>
          <a:noFill/>
          <a:ln>
            <a:noFill/>
          </a:ln>
        </p:spPr>
        <p:style>
          <a:lnRef idx="0"/>
          <a:fillRef idx="0"/>
          <a:effectRef idx="0"/>
          <a:fontRef idx="minor"/>
        </p:style>
        <p:txBody>
          <a:bodyPr lIns="0" rIns="0" tIns="0" bIns="0" anchor="ctr">
            <a:noAutofit/>
          </a:bodyPr>
          <a:p>
            <a:pPr algn="ctr">
              <a:lnSpc>
                <a:spcPct val="100000"/>
              </a:lnSpc>
            </a:pPr>
            <a:br/>
            <a:r>
              <a:rPr b="0" lang="hi-IN" sz="3200" spc="-1" strike="noStrike">
                <a:latin typeface="Arial"/>
              </a:rPr>
              <a:t>دانش‌آموزان خود را به حرکت، تفکر و همکاری عادت دهید</a:t>
            </a:r>
            <a:endParaRPr b="0" lang="en-US" sz="3200" spc="-1" strike="noStrike">
              <a:latin typeface="Arial"/>
            </a:endParaRPr>
          </a:p>
        </p:txBody>
      </p:sp>
      <p:sp>
        <p:nvSpPr>
          <p:cNvPr id="20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gn="r">
              <a:lnSpc>
                <a:spcPct val="100000"/>
              </a:lnSpc>
              <a:spcBef>
                <a:spcPts val="1417"/>
              </a:spcBef>
              <a:buClr>
                <a:srgbClr val="000000"/>
              </a:buClr>
              <a:buSzPct val="45000"/>
              <a:buFont typeface="Wingdings" charset="2"/>
              <a:buChar char=""/>
            </a:pPr>
            <a:r>
              <a:rPr b="0" lang="hi-IN" sz="2200" spc="-1" strike="noStrike">
                <a:latin typeface="Arial"/>
              </a:rPr>
              <a:t>، </a:t>
            </a:r>
            <a:r>
              <a:rPr b="0" lang="hi-IN" sz="2200" spc="-1" strike="noStrike">
                <a:latin typeface="Arial"/>
              </a:rPr>
              <a:t>باز کردن رمز جعبه، است. جعبه‌ای با جوایزی مانند پاک‌کن، دفترچه یادداشت یا مداد که با رمز </a:t>
            </a:r>
            <a:r>
              <a:rPr b="0" lang="hi-IN" sz="2200" spc="-1" strike="noStrike">
                <a:latin typeface="Arial"/>
              </a:rPr>
              <a:t>۴</a:t>
            </a:r>
            <a:r>
              <a:rPr b="0" lang="en-US" sz="2200" spc="-1" strike="noStrike">
                <a:latin typeface="Arial"/>
              </a:rPr>
              <a:t> رقمی قفل شده است به آن‌ها مسائلی به همراه سرنخ‌هایی می‌دهم که از آن‌ها خواسته شده تا از مفهوم جدید ریاضی استفاده کنند و برای حل مسائل باید با سایر دانش‌آموزان گروه خود همکاری کنند هر بار که جواب درست را به دست ‌آورند، من یک پاکت با سرنخ دیگری به آن‌ها می‌دهم. راه‌حل آخرین سرنخ یک عدد </a:t>
            </a:r>
            <a:r>
              <a:rPr b="0" lang="hi-IN" sz="2200" spc="-1" strike="noStrike">
                <a:latin typeface="Arial"/>
              </a:rPr>
              <a:t>۴</a:t>
            </a:r>
            <a:r>
              <a:rPr b="0" lang="en-US" sz="2200" spc="-1" strike="noStrike">
                <a:latin typeface="Arial"/>
              </a:rPr>
              <a:t> رقمی است دانش‌آموزان از آن برای باز کردن قفل استفاده می‌کنند</a:t>
            </a:r>
            <a:endParaRPr b="0" lang="en-US" sz="2200" spc="-1" strike="noStrike">
              <a:latin typeface="Arial"/>
            </a:endParaRPr>
          </a:p>
        </p:txBody>
      </p:sp>
      <p:pic>
        <p:nvPicPr>
          <p:cNvPr id="204" name="" descr=""/>
          <p:cNvPicPr/>
          <p:nvPr/>
        </p:nvPicPr>
        <p:blipFill>
          <a:blip r:embed="rId1"/>
          <a:stretch/>
        </p:blipFill>
        <p:spPr>
          <a:xfrm>
            <a:off x="766800" y="3521160"/>
            <a:ext cx="3621960" cy="20361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4400" spc="-1" strike="noStrike">
                <a:latin typeface="Arial"/>
              </a:rPr>
              <a:t>منابع</a:t>
            </a:r>
            <a:endParaRPr b="0" lang="en-US" sz="4400" spc="-1" strike="noStrike">
              <a:latin typeface="Arial"/>
            </a:endParaRPr>
          </a:p>
        </p:txBody>
      </p:sp>
      <p:sp>
        <p:nvSpPr>
          <p:cNvPr id="20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400" spc="-1" strike="noStrike" u="sng">
                <a:solidFill>
                  <a:srgbClr val="0000ff"/>
                </a:solidFill>
                <a:uFillTx/>
                <a:latin typeface="Arial"/>
                <a:hlinkClick r:id="rId1"/>
              </a:rPr>
              <a:t>https://armiksoft.com/fa/kids/ways-to-make-math-fun-for-kids/</a:t>
            </a: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u="sng">
                <a:solidFill>
                  <a:srgbClr val="0000ff"/>
                </a:solidFill>
                <a:uFillTx/>
                <a:latin typeface="Arial"/>
                <a:hlinkClick r:id="rId2"/>
              </a:rPr>
              <a:t>https://soaad.ir/</a:t>
            </a:r>
            <a:endParaRPr b="0" lang="en-US" sz="2400" spc="-1" strike="noStrike">
              <a:latin typeface="Arial"/>
            </a:endParaRPr>
          </a:p>
          <a:p>
            <a:pPr>
              <a:lnSpc>
                <a:spcPct val="100000"/>
              </a:lnSpc>
              <a:spcBef>
                <a:spcPts val="1417"/>
              </a:spcBef>
            </a:pPr>
            <a:endParaRPr b="0" lang="en-US" sz="2400" spc="-1" strike="noStrike">
              <a:latin typeface="Arial"/>
            </a:endParaRPr>
          </a:p>
          <a:p>
            <a:pPr>
              <a:lnSpc>
                <a:spcPct val="100000"/>
              </a:lnSpc>
              <a:spcBef>
                <a:spcPts val="1417"/>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4400" spc="-1" strike="noStrike">
                <a:solidFill>
                  <a:srgbClr val="000000"/>
                </a:solidFill>
                <a:latin typeface="Arial"/>
                <a:cs typeface="DejaVu Sans"/>
              </a:rPr>
              <a:t>فعال بودن دانش اموزان</a:t>
            </a:r>
            <a:endParaRPr b="0" lang="en-US" sz="4400" spc="-1" strike="noStrike">
              <a:latin typeface="Arial"/>
            </a:endParaRPr>
          </a:p>
        </p:txBody>
      </p:sp>
      <p:sp>
        <p:nvSpPr>
          <p:cNvPr id="157"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66000"/>
          </a:bodyPr>
          <a:p>
            <a:pPr marL="432000" indent="-323280" algn="r">
              <a:lnSpc>
                <a:spcPct val="100000"/>
              </a:lnSpc>
              <a:spcBef>
                <a:spcPts val="1417"/>
              </a:spcBef>
              <a:buClr>
                <a:srgbClr val="000000"/>
              </a:buClr>
              <a:buSzPct val="45000"/>
              <a:buFont typeface="Wingdings" charset="2"/>
              <a:buChar char=""/>
            </a:pPr>
            <a:r>
              <a:rPr b="0" lang="hi-IN" sz="3200" spc="-1" strike="noStrike">
                <a:solidFill>
                  <a:srgbClr val="000000"/>
                </a:solidFill>
                <a:latin typeface="Arial"/>
                <a:cs typeface="DejaVu Sans"/>
              </a:rPr>
              <a:t>اغلب اوقات ما بار مسئولیت یادگیری بچه ها را خودمان به دوش میکشیم به این ترتیب آنها در مهارتهایشان خود را به ما متکی و اعتماد به نفس را از دست می دهند. اما وقتی به آنها کمک می کنیم تا با استفاده از دانش خودیاد بگیرند،به آنها فرصت به خود بالیدن درکارشان اهداء می کنیم.پس هر چه در کلاسمان فراگيران بیشتر به خود متکی باشند می بینیم بیشتر به سوی منابع می روند و کمتر می گویند که با مسئله چه کار کنند</a:t>
            </a:r>
            <a:r>
              <a:rPr b="0" lang="en-US" sz="3200" spc="-1" strike="noStrike">
                <a:solidFill>
                  <a:srgbClr val="000000"/>
                </a:solidFill>
                <a:latin typeface="Arial"/>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4400" spc="-1" strike="noStrike">
                <a:solidFill>
                  <a:srgbClr val="000000"/>
                </a:solidFill>
                <a:latin typeface="Arial"/>
                <a:cs typeface="DejaVu Sans"/>
              </a:rPr>
              <a:t>انجام بازی های ریاضی</a:t>
            </a:r>
            <a:endParaRPr b="0" lang="en-US" sz="4400" spc="-1" strike="noStrike">
              <a:latin typeface="Arial"/>
            </a:endParaRPr>
          </a:p>
        </p:txBody>
      </p:sp>
      <p:sp>
        <p:nvSpPr>
          <p:cNvPr id="15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gn="r">
              <a:lnSpc>
                <a:spcPct val="100000"/>
              </a:lnSpc>
              <a:spcBef>
                <a:spcPts val="1417"/>
              </a:spcBef>
              <a:buClr>
                <a:srgbClr val="000000"/>
              </a:buClr>
              <a:buSzPct val="45000"/>
              <a:buFont typeface="Wingdings" charset="2"/>
              <a:buChar char=""/>
            </a:pPr>
            <a:r>
              <a:rPr b="0" lang="hi-IN" sz="2800" spc="-1" strike="noStrike">
                <a:solidFill>
                  <a:srgbClr val="000000"/>
                </a:solidFill>
                <a:latin typeface="Arial"/>
                <a:cs typeface="DejaVu Sans"/>
              </a:rPr>
              <a:t>بازی هایی مثل تخته نرد، مار و پله و یا  رو که می دونید چقدر برای یادگیری ریاضی خوبند. علاوه بر این ها بازی های الکترونیکی و مناسبی وجود دارند که می تونید روی تبلت یا گوشی برای بچه ها نصب کنید</a:t>
            </a:r>
            <a:r>
              <a:rPr b="0" lang="en-US" sz="3200" spc="-1" strike="noStrike">
                <a:solidFill>
                  <a:srgbClr val="000000"/>
                </a:solidFill>
                <a:latin typeface="Arial"/>
                <a:ea typeface="DejaVu Sans"/>
              </a:rPr>
              <a:t> </a:t>
            </a:r>
            <a:endParaRPr b="0" lang="en-US" sz="3200" spc="-1" strike="noStrike">
              <a:latin typeface="Arial"/>
            </a:endParaRPr>
          </a:p>
        </p:txBody>
      </p:sp>
      <p:pic>
        <p:nvPicPr>
          <p:cNvPr id="160" name="" descr=""/>
          <p:cNvPicPr/>
          <p:nvPr/>
        </p:nvPicPr>
        <p:blipFill>
          <a:blip r:embed="rId1"/>
          <a:stretch/>
        </p:blipFill>
        <p:spPr>
          <a:xfrm>
            <a:off x="1005840" y="2910960"/>
            <a:ext cx="2391840" cy="2391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 </a:t>
            </a:r>
            <a:r>
              <a:rPr b="0" lang="hi-IN" sz="4400" spc="-1" strike="noStrike">
                <a:solidFill>
                  <a:srgbClr val="000000"/>
                </a:solidFill>
                <a:latin typeface="Arial"/>
                <a:cs typeface="DejaVu Sans"/>
              </a:rPr>
              <a:t>یک گردش مربوط به ریاضی</a:t>
            </a:r>
            <a:endParaRPr b="0" lang="en-US" sz="4400" spc="-1" strike="noStrike">
              <a:latin typeface="Arial"/>
            </a:endParaRPr>
          </a:p>
        </p:txBody>
      </p:sp>
      <p:sp>
        <p:nvSpPr>
          <p:cNvPr id="16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gn="r">
              <a:lnSpc>
                <a:spcPct val="100000"/>
              </a:lnSpc>
              <a:spcBef>
                <a:spcPts val="1417"/>
              </a:spcBef>
              <a:buClr>
                <a:srgbClr val="000000"/>
              </a:buClr>
              <a:buSzPct val="45000"/>
              <a:buFont typeface="Wingdings" charset="2"/>
              <a:buChar char=""/>
            </a:pPr>
            <a:r>
              <a:rPr b="0" lang="hi-IN" sz="2800" spc="-1" strike="noStrike">
                <a:solidFill>
                  <a:srgbClr val="000000"/>
                </a:solidFill>
                <a:latin typeface="Arial"/>
                <a:cs typeface="DejaVu Sans"/>
              </a:rPr>
              <a:t>اگه دور و برتون موزه یا جایی هست که به درس ریاضی محسوب میشه بچه ها رو برای گردش به اونجا ببرین. معمولا بچه ها وقتی از نزدیک اتقاقات رو میبینن به درک بهتری از مسائل میرسن. همینطور میتونین با معلم های ریاضی صحبت کنید و برای گردش و تفریح مربوط به این درس ایده بگیرین</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30280" y="251280"/>
            <a:ext cx="9070200" cy="9450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hi-IN" sz="2600" spc="-1" strike="noStrike">
                <a:solidFill>
                  <a:srgbClr val="000000"/>
                </a:solidFill>
                <a:latin typeface="Arial"/>
                <a:cs typeface="DejaVu Sans"/>
              </a:rPr>
              <a:t>موزه علوم ریاضی کاری از زاحا حدید یکی از مثالهای بارز در این زمینه است</a:t>
            </a:r>
            <a:endParaRPr b="0" lang="en-US" sz="2600" spc="-1" strike="noStrike">
              <a:latin typeface="Arial"/>
            </a:endParaRPr>
          </a:p>
        </p:txBody>
      </p:sp>
      <p:pic>
        <p:nvPicPr>
          <p:cNvPr id="164" name="" descr=""/>
          <p:cNvPicPr/>
          <p:nvPr/>
        </p:nvPicPr>
        <p:blipFill>
          <a:blip r:embed="rId1"/>
          <a:stretch/>
        </p:blipFill>
        <p:spPr>
          <a:xfrm>
            <a:off x="91440" y="1554480"/>
            <a:ext cx="4105440" cy="3287520"/>
          </a:xfrm>
          <a:prstGeom prst="rect">
            <a:avLst/>
          </a:prstGeom>
          <a:ln>
            <a:noFill/>
          </a:ln>
        </p:spPr>
      </p:pic>
      <p:pic>
        <p:nvPicPr>
          <p:cNvPr id="165" name="" descr=""/>
          <p:cNvPicPr/>
          <p:nvPr/>
        </p:nvPicPr>
        <p:blipFill>
          <a:blip r:embed="rId2"/>
          <a:stretch/>
        </p:blipFill>
        <p:spPr>
          <a:xfrm>
            <a:off x="4297680" y="1350720"/>
            <a:ext cx="5242680" cy="3494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4400" spc="-1" strike="noStrike">
                <a:latin typeface="Arial"/>
              </a:rPr>
              <a:t>موزه اکسفورد</a:t>
            </a:r>
            <a:endParaRPr b="0" lang="en-US" sz="4400" spc="-1" strike="noStrike">
              <a:latin typeface="Arial"/>
            </a:endParaRPr>
          </a:p>
        </p:txBody>
      </p:sp>
      <p:pic>
        <p:nvPicPr>
          <p:cNvPr id="167" name="" descr=""/>
          <p:cNvPicPr/>
          <p:nvPr/>
        </p:nvPicPr>
        <p:blipFill>
          <a:blip r:embed="rId1"/>
          <a:stretch/>
        </p:blipFill>
        <p:spPr>
          <a:xfrm>
            <a:off x="1188720" y="1326240"/>
            <a:ext cx="7589160" cy="3885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2800" spc="-1" strike="noStrike">
                <a:solidFill>
                  <a:srgbClr val="000000"/>
                </a:solidFill>
                <a:latin typeface="Arial"/>
                <a:ea typeface="DejaVu Sans"/>
              </a:rPr>
              <a:t> </a:t>
            </a:r>
            <a:r>
              <a:rPr b="0" lang="hi-IN" sz="2800" spc="-1" strike="noStrike">
                <a:solidFill>
                  <a:srgbClr val="000000"/>
                </a:solidFill>
                <a:latin typeface="Arial"/>
                <a:cs typeface="DejaVu Sans"/>
              </a:rPr>
              <a:t>سعی کنید مغز بچه ها رو با تکرار تمرین ریاضی سوراخ نکنین</a:t>
            </a:r>
            <a:endParaRPr b="0" lang="en-US" sz="2800" spc="-1" strike="noStrike">
              <a:latin typeface="Arial"/>
            </a:endParaRPr>
          </a:p>
        </p:txBody>
      </p:sp>
      <p:sp>
        <p:nvSpPr>
          <p:cNvPr id="16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gn="r">
              <a:lnSpc>
                <a:spcPct val="100000"/>
              </a:lnSpc>
              <a:spcBef>
                <a:spcPts val="1417"/>
              </a:spcBef>
              <a:buClr>
                <a:srgbClr val="000000"/>
              </a:buClr>
              <a:buSzPct val="45000"/>
              <a:buFont typeface="Wingdings" charset="2"/>
              <a:buChar char=""/>
            </a:pPr>
            <a:r>
              <a:rPr b="0" lang="hi-IN" sz="2400" spc="-1" strike="noStrike">
                <a:solidFill>
                  <a:srgbClr val="000000"/>
                </a:solidFill>
                <a:latin typeface="Arial"/>
                <a:cs typeface="DejaVu Sans"/>
              </a:rPr>
              <a:t>خودتون هم میدونین که تکرار بیش از حد خیلی خسته کننده هستش. پس از تکرار بیش از حد مطالب پرهیز کنید. استفاده از فلش کارت و یا کاغذهای یادداشتی که نکات مهم روش نوشته شده تکنیک خوبیه اما نیازی به تکرار بیش از حد نیست</a:t>
            </a:r>
            <a:endParaRPr b="0" lang="en-US" sz="2400" spc="-1" strike="noStrike">
              <a:latin typeface="Arial"/>
            </a:endParaRPr>
          </a:p>
        </p:txBody>
      </p:sp>
      <p:pic>
        <p:nvPicPr>
          <p:cNvPr id="170" name="" descr=""/>
          <p:cNvPicPr/>
          <p:nvPr/>
        </p:nvPicPr>
        <p:blipFill>
          <a:blip r:embed="rId1"/>
          <a:stretch/>
        </p:blipFill>
        <p:spPr>
          <a:xfrm>
            <a:off x="822960" y="2926080"/>
            <a:ext cx="2703960" cy="2010960"/>
          </a:xfrm>
          <a:prstGeom prst="rect">
            <a:avLst/>
          </a:prstGeom>
          <a:ln>
            <a:noFill/>
          </a:ln>
        </p:spPr>
      </p:pic>
      <p:pic>
        <p:nvPicPr>
          <p:cNvPr id="171" name="" descr=""/>
          <p:cNvPicPr/>
          <p:nvPr/>
        </p:nvPicPr>
        <p:blipFill>
          <a:blip r:embed="rId2"/>
          <a:stretch/>
        </p:blipFill>
        <p:spPr>
          <a:xfrm>
            <a:off x="7040880" y="2934000"/>
            <a:ext cx="2180160" cy="2094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2800" spc="-1" strike="noStrike">
                <a:solidFill>
                  <a:srgbClr val="000000"/>
                </a:solidFill>
                <a:latin typeface="Arial"/>
                <a:ea typeface="DejaVu Sans"/>
              </a:rPr>
              <a:t> </a:t>
            </a:r>
            <a:r>
              <a:rPr b="0" lang="hi-IN" sz="2800" spc="-1" strike="noStrike">
                <a:solidFill>
                  <a:srgbClr val="000000"/>
                </a:solidFill>
                <a:latin typeface="Arial"/>
                <a:cs typeface="DejaVu Sans"/>
              </a:rPr>
              <a:t>به بچه ها کمک کنید تا هدف از یادگیری ریاضی رو درک کنند</a:t>
            </a:r>
            <a:endParaRPr b="0" lang="en-US" sz="2800" spc="-1" strike="noStrike">
              <a:latin typeface="Arial"/>
            </a:endParaRPr>
          </a:p>
        </p:txBody>
      </p:sp>
      <p:sp>
        <p:nvSpPr>
          <p:cNvPr id="17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gn="r">
              <a:lnSpc>
                <a:spcPct val="100000"/>
              </a:lnSpc>
              <a:spcBef>
                <a:spcPts val="1417"/>
              </a:spcBef>
              <a:buClr>
                <a:srgbClr val="000000"/>
              </a:buClr>
              <a:buSzPct val="45000"/>
              <a:buFont typeface="Wingdings" charset="2"/>
              <a:buChar char=""/>
            </a:pPr>
            <a:r>
              <a:rPr b="0" lang="hi-IN" sz="2400" spc="-1" strike="noStrike">
                <a:solidFill>
                  <a:srgbClr val="000000"/>
                </a:solidFill>
                <a:latin typeface="Arial"/>
                <a:cs typeface="DejaVu Sans"/>
              </a:rPr>
              <a:t>برای مثال میتونین نحوه محاسبه مقدار بنزین تو ماشین رو براش توضیح بدین و یا موقع خرید کردن و حساب کردن پول بهش نشون بدین که چجوری با استفاده از اعداد و به کمک ریاضی اینکار رو انجام میدین.  بچه ها وقتی ببینند چیزی در زندگی روزمره به دردشون میخوره بهش علاقه پیدا می کنند</a:t>
            </a:r>
            <a:endParaRPr b="0" lang="en-US" sz="2400" spc="-1" strike="noStrike">
              <a:latin typeface="Arial"/>
            </a:endParaRPr>
          </a:p>
        </p:txBody>
      </p:sp>
      <p:pic>
        <p:nvPicPr>
          <p:cNvPr id="174" name="" descr=""/>
          <p:cNvPicPr/>
          <p:nvPr/>
        </p:nvPicPr>
        <p:blipFill>
          <a:blip r:embed="rId1"/>
          <a:stretch/>
        </p:blipFill>
        <p:spPr>
          <a:xfrm>
            <a:off x="822960" y="2926080"/>
            <a:ext cx="3199680" cy="2285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7020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hi-IN" sz="3600" spc="-1" strike="noStrike">
                <a:latin typeface="Arial"/>
              </a:rPr>
              <a:t>به بچه ها مدیریت پول رو یاد بدین</a:t>
            </a:r>
            <a:endParaRPr b="0" lang="en-US" sz="3600" spc="-1" strike="noStrike">
              <a:latin typeface="Arial"/>
            </a:endParaRPr>
          </a:p>
        </p:txBody>
      </p:sp>
      <p:sp>
        <p:nvSpPr>
          <p:cNvPr id="17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Autofit/>
          </a:bodyPr>
          <a:p>
            <a:pPr algn="r">
              <a:lnSpc>
                <a:spcPct val="100000"/>
              </a:lnSpc>
            </a:pPr>
            <a:r>
              <a:rPr b="0" lang="hi-IN" sz="2400" spc="-1" strike="noStrike">
                <a:latin typeface="Arial"/>
              </a:rPr>
              <a:t>برای بچه ها یه تخته یا دفترچه بگیرین تا بتونه هزینه ها و پول هایی که برای خودش پس انداز میکنه رو داخلش یادداشت کنه و ارزش پولش رو درک کنه. اگه میخواد برای خرید ازتون پول بگیره بهش قرض دادن و حساب و کتاب رو یاد بدین. حتی نحوه محاسبه سود سپرده های بانکی هم میتونه برای بچه ها جالب باشه</a:t>
            </a:r>
            <a:endParaRPr b="0" lang="en-US" sz="2400" spc="-1" strike="noStrike">
              <a:latin typeface="Arial"/>
            </a:endParaRPr>
          </a:p>
        </p:txBody>
      </p:sp>
      <p:pic>
        <p:nvPicPr>
          <p:cNvPr id="177" name="" descr=""/>
          <p:cNvPicPr/>
          <p:nvPr/>
        </p:nvPicPr>
        <p:blipFill>
          <a:blip r:embed="rId1"/>
          <a:stretch/>
        </p:blipFill>
        <p:spPr>
          <a:xfrm>
            <a:off x="365760" y="2926080"/>
            <a:ext cx="2468520" cy="2468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2021-01-03T13:55:45Z</dcterms:created>
  <dc:creator/>
  <dc:description/>
  <dc:language>en-US</dc:language>
  <cp:lastModifiedBy/>
  <dcterms:modified xsi:type="dcterms:W3CDTF">2021-01-03T15:14:03Z</dcterms:modified>
  <cp:revision>22</cp:revision>
  <dc:subject/>
  <dc:title/>
</cp:coreProperties>
</file>