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58" r:id="rId6"/>
    <p:sldId id="267" r:id="rId7"/>
    <p:sldId id="260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9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2A3681-7BF2-421D-8498-6EE1703F8D1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A217D64-B90D-4BA7-8108-BF13211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3C39-84E5-4AB2-87D2-E971BCE0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FRACTAL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37D7F-127D-4181-AC25-05E5EE7A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719" y="4249907"/>
            <a:ext cx="7288561" cy="1239894"/>
          </a:xfrm>
        </p:spPr>
        <p:txBody>
          <a:bodyPr/>
          <a:lstStyle/>
          <a:p>
            <a:r>
              <a:rPr lang="en-US" dirty="0"/>
              <a:t>A Way Of Having Ultra Deep Networks Without Using Residuals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A7025-5AFE-4335-8145-6413CF3F0D8D}"/>
              </a:ext>
            </a:extLst>
          </p:cNvPr>
          <p:cNvSpPr txBox="1"/>
          <p:nvPr/>
        </p:nvSpPr>
        <p:spPr>
          <a:xfrm>
            <a:off x="184844" y="6354147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Soroush heidary - 96222031</a:t>
            </a:r>
          </a:p>
        </p:txBody>
      </p:sp>
    </p:spTree>
    <p:extLst>
      <p:ext uri="{BB962C8B-B14F-4D97-AF65-F5344CB8AC3E}">
        <p14:creationId xmlns:p14="http://schemas.microsoft.com/office/powerpoint/2010/main" val="124267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EC85-8EBD-4A76-AE9A-B24B14E2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08913"/>
            <a:ext cx="7729728" cy="752140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Plain &amp; fractal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30FB6-DA88-479A-8B02-3E0026F1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439108"/>
            <a:ext cx="9116697" cy="478221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075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EE9-B44E-4AB2-9ACB-2F034852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16717" y="2769481"/>
            <a:ext cx="4982549" cy="1057779"/>
          </a:xfrm>
        </p:spPr>
        <p:txBody>
          <a:bodyPr>
            <a:normAutofit/>
          </a:bodyPr>
          <a:lstStyle/>
          <a:p>
            <a:r>
              <a:rPr lang="en-US" dirty="0"/>
              <a:t>Results on cifar-10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F101-EC0A-43C6-A478-6D7CD962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72" y="228686"/>
            <a:ext cx="9234638" cy="640062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2805659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890F-D2E2-48CF-8BB1-88D05E53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9581"/>
            <a:ext cx="7729728" cy="1188720"/>
          </a:xfrm>
        </p:spPr>
        <p:txBody>
          <a:bodyPr/>
          <a:lstStyle/>
          <a:p>
            <a:r>
              <a:rPr lang="en-US" dirty="0"/>
              <a:t>C10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24E9-D88E-4421-89DD-6AC4A0EE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9" y="2174034"/>
            <a:ext cx="10692882" cy="2995125"/>
          </a:xfrm>
        </p:spPr>
        <p:txBody>
          <a:bodyPr>
            <a:normAutofit/>
          </a:bodyPr>
          <a:lstStyle/>
          <a:p>
            <a:r>
              <a:rPr lang="en-US" dirty="0"/>
              <a:t>Without any data augmentation, </a:t>
            </a:r>
            <a:r>
              <a:rPr lang="en-US" dirty="0" err="1"/>
              <a:t>FractalNet</a:t>
            </a:r>
            <a:r>
              <a:rPr lang="en-US" dirty="0"/>
              <a:t> obtain the lowest test error except the </a:t>
            </a:r>
            <a:r>
              <a:rPr lang="en-US" dirty="0" err="1"/>
              <a:t>DenseNet</a:t>
            </a:r>
            <a:r>
              <a:rPr lang="en-US" dirty="0"/>
              <a:t>-BC. And </a:t>
            </a:r>
            <a:r>
              <a:rPr lang="en-US" dirty="0" err="1"/>
              <a:t>FractalNet</a:t>
            </a:r>
            <a:r>
              <a:rPr lang="en-US" dirty="0"/>
              <a:t> outperforms </a:t>
            </a:r>
            <a:r>
              <a:rPr lang="en-US" dirty="0" err="1"/>
              <a:t>ResNet</a:t>
            </a:r>
            <a:r>
              <a:rPr lang="en-US" dirty="0"/>
              <a:t> by </a:t>
            </a:r>
            <a:r>
              <a:rPr lang="en-US" dirty="0" err="1"/>
              <a:t>largin</a:t>
            </a:r>
            <a:r>
              <a:rPr lang="en-US" dirty="0"/>
              <a:t> especially for C10 and C100.</a:t>
            </a:r>
          </a:p>
          <a:p>
            <a:r>
              <a:rPr lang="en-US" dirty="0"/>
              <a:t>With data augmentation, </a:t>
            </a:r>
            <a:r>
              <a:rPr lang="en-US" dirty="0" err="1"/>
              <a:t>FractalNet</a:t>
            </a:r>
            <a:r>
              <a:rPr lang="en-US" dirty="0"/>
              <a:t> can still outperforms almost all </a:t>
            </a:r>
            <a:r>
              <a:rPr lang="en-US" dirty="0" err="1"/>
              <a:t>ResNet</a:t>
            </a:r>
            <a:r>
              <a:rPr lang="en-US" dirty="0"/>
              <a:t> variants except the wide one (WRN) for C10+ and C100+.</a:t>
            </a:r>
          </a:p>
          <a:p>
            <a:r>
              <a:rPr lang="en-US" dirty="0"/>
              <a:t>But with heavy data augmentation (C10++ and C100++), </a:t>
            </a:r>
            <a:r>
              <a:rPr lang="en-US" dirty="0" err="1"/>
              <a:t>FractalNet</a:t>
            </a:r>
            <a:r>
              <a:rPr lang="en-US" dirty="0"/>
              <a:t> still cannot have the best result when comparing with those in C10+ or C100+.</a:t>
            </a:r>
          </a:p>
          <a:p>
            <a:r>
              <a:rPr lang="en-US" dirty="0"/>
              <a:t>And </a:t>
            </a:r>
            <a:r>
              <a:rPr lang="en-US" dirty="0" err="1"/>
              <a:t>DenseNet</a:t>
            </a:r>
            <a:r>
              <a:rPr lang="en-US" dirty="0"/>
              <a:t>-BC, which was the concurrent work at that moment, outperforms </a:t>
            </a:r>
            <a:r>
              <a:rPr lang="en-US" dirty="0" err="1"/>
              <a:t>FractalNet</a:t>
            </a:r>
            <a:r>
              <a:rPr lang="en-US" dirty="0"/>
              <a:t> for all tasks. But in this paper, the main purpose is to compare with </a:t>
            </a:r>
            <a:r>
              <a:rPr lang="en-US" dirty="0" err="1"/>
              <a:t>ResNet</a:t>
            </a:r>
            <a:r>
              <a:rPr lang="en-US" dirty="0"/>
              <a:t>, i.e. non-residual vs residual.</a:t>
            </a:r>
          </a:p>
        </p:txBody>
      </p:sp>
    </p:spTree>
    <p:extLst>
      <p:ext uri="{BB962C8B-B14F-4D97-AF65-F5344CB8AC3E}">
        <p14:creationId xmlns:p14="http://schemas.microsoft.com/office/powerpoint/2010/main" val="286866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A9BC-15A1-43A2-B3F2-231720C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Fractal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11F7-9C0C-4A78-9059-21F92C51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4779"/>
            <a:ext cx="7729728" cy="3800078"/>
          </a:xfrm>
        </p:spPr>
        <p:txBody>
          <a:bodyPr/>
          <a:lstStyle/>
          <a:p>
            <a:r>
              <a:rPr lang="en-US" dirty="0"/>
              <a:t>Ultra deep networks wouldn’t hurt !</a:t>
            </a:r>
          </a:p>
          <a:p>
            <a:r>
              <a:rPr lang="en-US" dirty="0"/>
              <a:t>Deepening without using residual techniques</a:t>
            </a:r>
          </a:p>
          <a:p>
            <a:r>
              <a:rPr lang="en-US" dirty="0"/>
              <a:t>Clear supervision over the training process</a:t>
            </a:r>
          </a:p>
          <a:p>
            <a:r>
              <a:rPr lang="en-US" dirty="0"/>
              <a:t>Simplicity of training</a:t>
            </a:r>
          </a:p>
          <a:p>
            <a:r>
              <a:rPr lang="en-US" dirty="0"/>
              <a:t>Less prone to overfitting</a:t>
            </a:r>
          </a:p>
          <a:p>
            <a:r>
              <a:rPr lang="en-US" dirty="0"/>
              <a:t>Less need for data augmentation</a:t>
            </a:r>
          </a:p>
          <a:p>
            <a:r>
              <a:rPr lang="en-US" dirty="0"/>
              <a:t>Alternatives to regularization and dropouts</a:t>
            </a:r>
          </a:p>
          <a:p>
            <a:r>
              <a:rPr lang="en-US" dirty="0"/>
              <a:t>Swift convergence in early training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92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4C4-A36A-477A-BAA7-3E0DBE34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60" y="511870"/>
            <a:ext cx="5284240" cy="1652831"/>
          </a:xfrm>
        </p:spPr>
        <p:txBody>
          <a:bodyPr/>
          <a:lstStyle/>
          <a:p>
            <a:r>
              <a:rPr lang="en-US" dirty="0"/>
              <a:t>Depth, pros and cons</a:t>
            </a:r>
            <a:br>
              <a:rPr lang="en-US" dirty="0"/>
            </a:br>
            <a:r>
              <a:rPr lang="en-US" sz="2000" dirty="0"/>
              <a:t>(res-net vs fractal)</a:t>
            </a:r>
          </a:p>
        </p:txBody>
      </p:sp>
      <p:sp>
        <p:nvSpPr>
          <p:cNvPr id="4" name="AutoShape 2" descr="ResNet (34, 50, 101): Residual CNNs for Image Classification Tasks">
            <a:extLst>
              <a:ext uri="{FF2B5EF4-FFF2-40B4-BE49-F238E27FC236}">
                <a16:creationId xmlns:a16="http://schemas.microsoft.com/office/drawing/2014/main" id="{2016619E-B05B-45C3-BFDA-B1E2542E0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sNet (34, 50, 101): Residual CNNs for Image Classification Tasks">
            <a:extLst>
              <a:ext uri="{FF2B5EF4-FFF2-40B4-BE49-F238E27FC236}">
                <a16:creationId xmlns:a16="http://schemas.microsoft.com/office/drawing/2014/main" id="{5F4AC712-D44B-46DC-9E79-960F5D3F14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2038739"/>
            <a:ext cx="5772539" cy="57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F75086-499E-424F-9325-BBD10364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3" y="3049555"/>
            <a:ext cx="5162527" cy="2901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411746E-F087-436A-B27D-FAE7DFA6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40444"/>
            <a:ext cx="5675828" cy="652463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399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A6A8-8A4B-408F-B7C4-E4B0EDB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79" y="858416"/>
            <a:ext cx="9448241" cy="1539551"/>
          </a:xfrm>
        </p:spPr>
        <p:txBody>
          <a:bodyPr>
            <a:normAutofit/>
          </a:bodyPr>
          <a:lstStyle/>
          <a:p>
            <a:r>
              <a:rPr lang="en-US" dirty="0"/>
              <a:t>Main idea and structure of the network</a:t>
            </a:r>
            <a:br>
              <a:rPr lang="en-US" dirty="0"/>
            </a:br>
            <a:r>
              <a:rPr lang="en-US" sz="1800" dirty="0"/>
              <a:t>(as simple as the name suggests)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C0081-0C0F-4429-8B5E-E764BF1F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4599"/>
            <a:ext cx="12014719" cy="299426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986906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56237-F713-491B-8D07-5B275140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7" y="0"/>
            <a:ext cx="10741826" cy="6858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855978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075C-07E3-4007-8CEE-03B44E79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4" y="343532"/>
            <a:ext cx="5793191" cy="1168027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dirty="0"/>
              <a:t>(fractal-specific params)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CB7D-87BB-493A-9FC0-FB2D6DA1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126" y="2034073"/>
            <a:ext cx="9223746" cy="4293782"/>
          </a:xfrm>
        </p:spPr>
        <p:txBody>
          <a:bodyPr>
            <a:normAutofit/>
          </a:bodyPr>
          <a:lstStyle/>
          <a:p>
            <a:r>
              <a:rPr lang="en-US" dirty="0"/>
              <a:t>where C is the number of columns as in the middle of the figure. The number of convolutional layers at the deepest path within a block will have 2^(C-1). In this case, C=4, thereby, the number of convolutional layers is 2³=8 layers.</a:t>
            </a:r>
          </a:p>
          <a:p>
            <a:endParaRPr lang="en-US" dirty="0"/>
          </a:p>
          <a:p>
            <a:r>
              <a:rPr lang="en-US" dirty="0"/>
              <a:t>For the join layer (green), element-wise mean is computed. It is not concatenation or addition.</a:t>
            </a:r>
          </a:p>
          <a:p>
            <a:endParaRPr lang="en-US" dirty="0"/>
          </a:p>
          <a:p>
            <a:r>
              <a:rPr lang="en-US" dirty="0"/>
              <a:t>With 5 blocks (B=5) cascaded as </a:t>
            </a:r>
            <a:r>
              <a:rPr lang="en-US" dirty="0" err="1"/>
              <a:t>FractalNet</a:t>
            </a:r>
            <a:r>
              <a:rPr lang="en-US" dirty="0"/>
              <a:t> at the right of the figure, then the number of convolutional layers at the deepest path within the whole network is B×2^(C-1), i.e. 5×2³=40 layers.</a:t>
            </a:r>
          </a:p>
          <a:p>
            <a:endParaRPr lang="en-US" dirty="0"/>
          </a:p>
          <a:p>
            <a:r>
              <a:rPr lang="en-US" dirty="0"/>
              <a:t>In between 2 blocks, 2×2 max pooling is done to reduce the size of feature maps. Batch Norm and </a:t>
            </a:r>
            <a:r>
              <a:rPr lang="en-US" dirty="0" err="1"/>
              <a:t>ReLU</a:t>
            </a:r>
            <a:r>
              <a:rPr lang="en-US" dirty="0"/>
              <a:t> are used after each convolution.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F53-8F6E-4024-A4DB-DC99211B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50" y="292889"/>
            <a:ext cx="6343697" cy="1050720"/>
          </a:xfrm>
        </p:spPr>
        <p:txBody>
          <a:bodyPr>
            <a:normAutofit/>
          </a:bodyPr>
          <a:lstStyle/>
          <a:p>
            <a:r>
              <a:rPr lang="en-US" sz="2400" dirty="0"/>
              <a:t>Dropout alternatives</a:t>
            </a:r>
            <a:br>
              <a:rPr lang="en-US" sz="2400" dirty="0"/>
            </a:br>
            <a:r>
              <a:rPr lang="en-US" sz="1600" dirty="0"/>
              <a:t>(drop-path)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A05D9-6B1E-47B6-93FA-DA2193A4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00" y="1601622"/>
            <a:ext cx="10574399" cy="50474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994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D41F-EF7F-4E7B-BE6C-35F62C5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12" y="504646"/>
            <a:ext cx="6343697" cy="957414"/>
          </a:xfrm>
        </p:spPr>
        <p:txBody>
          <a:bodyPr/>
          <a:lstStyle/>
          <a:p>
            <a:r>
              <a:rPr lang="en-US" dirty="0"/>
              <a:t>Drop out as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441A-F4AC-4C9E-A573-FB0DF466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12" y="2140702"/>
            <a:ext cx="8859852" cy="3733945"/>
          </a:xfrm>
        </p:spPr>
        <p:txBody>
          <a:bodyPr/>
          <a:lstStyle/>
          <a:p>
            <a:r>
              <a:rPr lang="en-US" dirty="0"/>
              <a:t>There are local and global drop-paths:</a:t>
            </a:r>
          </a:p>
          <a:p>
            <a:endParaRPr lang="en-US" dirty="0"/>
          </a:p>
          <a:p>
            <a:r>
              <a:rPr lang="en-US" dirty="0"/>
              <a:t>Local: A join drops each input with fixed probability, but it is sure that there is at least one survives.</a:t>
            </a:r>
          </a:p>
          <a:p>
            <a:endParaRPr lang="en-US" dirty="0"/>
          </a:p>
          <a:p>
            <a:r>
              <a:rPr lang="en-US" dirty="0"/>
              <a:t>Global: A single path is selected for the entire network.</a:t>
            </a:r>
          </a:p>
          <a:p>
            <a:endParaRPr lang="en-US" dirty="0"/>
          </a:p>
          <a:p>
            <a:r>
              <a:rPr lang="en-US" dirty="0"/>
              <a:t>By dropping path randomly, it is just like noise is injected to the input, and finally regularization effect is achieved to reduce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466C4-9D26-457B-8A8C-1D778523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01" y="315121"/>
            <a:ext cx="5029902" cy="3221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4D71C-7B6F-4E8F-B4D5-DF5919E6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5" y="1789570"/>
            <a:ext cx="6254948" cy="4369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1EBDD-897A-4DDF-A9C5-71B49B3A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92" y="3878920"/>
            <a:ext cx="5029511" cy="22797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90189B-D73A-4575-B9D3-3889858E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57" y="315120"/>
            <a:ext cx="6260256" cy="1056479"/>
          </a:xfrm>
        </p:spPr>
        <p:txBody>
          <a:bodyPr>
            <a:normAutofit/>
          </a:bodyPr>
          <a:lstStyle/>
          <a:p>
            <a:r>
              <a:rPr lang="en-US" sz="2400" dirty="0"/>
              <a:t>Layer depth and the consequences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254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398</TotalTime>
  <Words>451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FRACTAL NET</vt:lpstr>
      <vt:lpstr>Why Fractal Net</vt:lpstr>
      <vt:lpstr>Depth, pros and cons (res-net vs fractal)</vt:lpstr>
      <vt:lpstr>Main idea and structure of the network (as simple as the name suggests)</vt:lpstr>
      <vt:lpstr>PowerPoint Presentation</vt:lpstr>
      <vt:lpstr>Architecture (fractal-specific params)</vt:lpstr>
      <vt:lpstr>Dropout alternatives (drop-path)</vt:lpstr>
      <vt:lpstr>Drop out as regularization</vt:lpstr>
      <vt:lpstr>Layer depth and the consequences</vt:lpstr>
      <vt:lpstr>Comparison of Plain &amp; fractal structures</vt:lpstr>
      <vt:lpstr>Results on cifar-10</vt:lpstr>
      <vt:lpstr>C10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 heidary</dc:creator>
  <cp:lastModifiedBy>soroush heidary</cp:lastModifiedBy>
  <cp:revision>13</cp:revision>
  <dcterms:created xsi:type="dcterms:W3CDTF">2020-11-24T07:13:06Z</dcterms:created>
  <dcterms:modified xsi:type="dcterms:W3CDTF">2020-11-30T13:43:43Z</dcterms:modified>
</cp:coreProperties>
</file>