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73" r:id="rId5"/>
    <p:sldId id="274" r:id="rId6"/>
    <p:sldId id="272" r:id="rId7"/>
    <p:sldId id="261" r:id="rId8"/>
    <p:sldId id="270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-programming/c-data-types" TargetMode="External"/><Relationship Id="rId2" Type="http://schemas.openxmlformats.org/officeDocument/2006/relationships/hyperlink" Target="https://www.tutorialspoint.com/cprogramming/c_data_types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138" y="2176178"/>
            <a:ext cx="7062288" cy="1144495"/>
          </a:xfrm>
        </p:spPr>
        <p:txBody>
          <a:bodyPr/>
          <a:lstStyle/>
          <a:p>
            <a:pPr algn="ctr"/>
            <a:r>
              <a:rPr lang="en-US" sz="115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680" y="642552"/>
            <a:ext cx="563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600" dirty="0" err="1">
                <a:solidFill>
                  <a:schemeClr val="bg1"/>
                </a:solidFill>
              </a:rPr>
              <a:t>Bismilllahhir</a:t>
            </a:r>
            <a:r>
              <a:rPr lang="en-US" b="1" spc="600" dirty="0">
                <a:solidFill>
                  <a:schemeClr val="bg1"/>
                </a:solidFill>
              </a:rPr>
              <a:t> Rahmanir Rahim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772793" y="4164485"/>
            <a:ext cx="7762978" cy="776006"/>
          </a:xfrm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7200" cap="none" dirty="0"/>
              <a:t>Hosted and prepared by</a:t>
            </a:r>
          </a:p>
          <a:p>
            <a:pPr algn="ctr"/>
            <a:r>
              <a:rPr lang="en-US" sz="14400" b="1" dirty="0">
                <a:solidFill>
                  <a:srgbClr val="00B0F0"/>
                </a:solidFill>
              </a:rPr>
              <a:t>MD. SOROWAR MAHABUB RABBY </a:t>
            </a:r>
          </a:p>
          <a:p>
            <a:pPr algn="ctr"/>
            <a:r>
              <a:rPr lang="en-US" sz="6400" dirty="0"/>
              <a:t>Department of CSE (Computer Science and Engineering) , IIUC</a:t>
            </a:r>
          </a:p>
          <a:p>
            <a:pPr algn="ctr"/>
            <a:r>
              <a:rPr lang="en-US" sz="6400" dirty="0"/>
              <a:t>Cell: 01834756433, 01521564157 </a:t>
            </a:r>
          </a:p>
          <a:p>
            <a:pPr algn="ctr"/>
            <a:r>
              <a:rPr lang="en-US" sz="6400" dirty="0"/>
              <a:t>E-mail: </a:t>
            </a:r>
            <a:r>
              <a:rPr lang="en-US" sz="6400" cap="none" dirty="0"/>
              <a:t>sorowarmahabub1709vip@gmail.com </a:t>
            </a:r>
          </a:p>
        </p:txBody>
      </p:sp>
    </p:spTree>
    <p:extLst>
      <p:ext uri="{BB962C8B-B14F-4D97-AF65-F5344CB8AC3E}">
        <p14:creationId xmlns:p14="http://schemas.microsoft.com/office/powerpoint/2010/main" val="376481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511" y="899528"/>
            <a:ext cx="8761413" cy="706964"/>
          </a:xfrm>
        </p:spPr>
        <p:txBody>
          <a:bodyPr/>
          <a:lstStyle/>
          <a:p>
            <a:pPr algn="ctr"/>
            <a:r>
              <a:rPr lang="en-US" sz="8000" b="1" dirty="0"/>
              <a:t>Data Types- I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721493" y="2828990"/>
            <a:ext cx="111857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b="0" i="0" dirty="0">
                <a:effectLst/>
                <a:latin typeface="euclid_circular_a"/>
              </a:rPr>
              <a:t>In programming, </a:t>
            </a:r>
            <a:r>
              <a:rPr lang="en-US" sz="4000" b="1" i="0" dirty="0">
                <a:solidFill>
                  <a:srgbClr val="FF0000"/>
                </a:solidFill>
                <a:effectLst/>
                <a:latin typeface="euclid_circular_a"/>
              </a:rPr>
              <a:t>Data </a:t>
            </a:r>
            <a:r>
              <a:rPr lang="en-US" sz="4000" b="1" dirty="0">
                <a:solidFill>
                  <a:srgbClr val="FF0000"/>
                </a:solidFill>
                <a:latin typeface="euclid_circular_a"/>
              </a:rPr>
              <a:t>T</a:t>
            </a:r>
            <a:r>
              <a:rPr lang="en-US" sz="4000" b="1" i="0" dirty="0">
                <a:solidFill>
                  <a:srgbClr val="FF0000"/>
                </a:solidFill>
                <a:effectLst/>
                <a:latin typeface="euclid_circular_a"/>
              </a:rPr>
              <a:t>ypes are declarations for variables</a:t>
            </a:r>
            <a:r>
              <a:rPr lang="en-US" sz="4000" b="0" i="0" dirty="0">
                <a:effectLst/>
                <a:latin typeface="euclid_circular_a"/>
              </a:rPr>
              <a:t>. This determines the type and size of data associated with variables.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C3C21-A80F-44CD-B6A1-5807CD3EA044}"/>
              </a:ext>
            </a:extLst>
          </p:cNvPr>
          <p:cNvSpPr txBox="1"/>
          <p:nvPr/>
        </p:nvSpPr>
        <p:spPr>
          <a:xfrm>
            <a:off x="860011" y="5528815"/>
            <a:ext cx="10290412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SemiConden" panose="020B0502040204020203" pitchFamily="34" charset="0"/>
              </a:rPr>
              <a:t>For more:</a:t>
            </a:r>
          </a:p>
          <a:p>
            <a:pPr marL="342900" indent="-342900">
              <a:buAutoNum type="arabicPeriod"/>
            </a:pPr>
            <a:r>
              <a:rPr lang="en-US" dirty="0">
                <a:latin typeface="Bahnschrift SemiBold SemiConden" panose="020B0502040204020203" pitchFamily="34" charset="0"/>
                <a:hlinkClick r:id="rId2"/>
              </a:rPr>
              <a:t>https://www.tutorialspoint.com/cprogramming/c_data_types.htm</a:t>
            </a:r>
            <a:endParaRPr lang="en-US" dirty="0">
              <a:latin typeface="Bahnschrift SemiBold SemiConden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Bahnschrift SemiBold SemiConden" panose="020B0502040204020203" pitchFamily="34" charset="0"/>
                <a:hlinkClick r:id="rId3"/>
              </a:rPr>
              <a:t>https://www.programiz.com/c-programming/c-data-types</a:t>
            </a:r>
            <a:r>
              <a:rPr lang="en-US" dirty="0">
                <a:latin typeface="Bahnschrift SemiBold SemiConden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415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511" y="899528"/>
            <a:ext cx="8761413" cy="706964"/>
          </a:xfrm>
        </p:spPr>
        <p:txBody>
          <a:bodyPr/>
          <a:lstStyle/>
          <a:p>
            <a:pPr algn="ctr"/>
            <a:r>
              <a:rPr lang="en-US" sz="8000" b="1" dirty="0"/>
              <a:t>Data Types- II</a:t>
            </a:r>
            <a:endParaRPr lang="en-US" sz="4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5FF6C5-5017-41DB-8088-6C130D20D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38445"/>
              </p:ext>
            </p:extLst>
          </p:nvPr>
        </p:nvGraphicFramePr>
        <p:xfrm>
          <a:off x="649223" y="3262616"/>
          <a:ext cx="7523145" cy="28283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7869">
                  <a:extLst>
                    <a:ext uri="{9D8B030D-6E8A-4147-A177-3AD203B41FA5}">
                      <a16:colId xmlns:a16="http://schemas.microsoft.com/office/drawing/2014/main" val="1272657750"/>
                    </a:ext>
                  </a:extLst>
                </a:gridCol>
                <a:gridCol w="2144698">
                  <a:extLst>
                    <a:ext uri="{9D8B030D-6E8A-4147-A177-3AD203B41FA5}">
                      <a16:colId xmlns:a16="http://schemas.microsoft.com/office/drawing/2014/main" val="1442109912"/>
                    </a:ext>
                  </a:extLst>
                </a:gridCol>
                <a:gridCol w="3360578">
                  <a:extLst>
                    <a:ext uri="{9D8B030D-6E8A-4147-A177-3AD203B41FA5}">
                      <a16:colId xmlns:a16="http://schemas.microsoft.com/office/drawing/2014/main" val="2157589464"/>
                    </a:ext>
                  </a:extLst>
                </a:gridCol>
              </a:tblGrid>
              <a:tr h="4739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Name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40" marR="27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>
                          <a:effectLst/>
                        </a:rPr>
                        <a:t>Full form/ Meaning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40" marR="27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Example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40" marR="27640" marT="0" marB="0"/>
                </a:tc>
                <a:extLst>
                  <a:ext uri="{0D108BD9-81ED-4DB2-BD59-A6C34878D82A}">
                    <a16:rowId xmlns:a16="http://schemas.microsoft.com/office/drawing/2014/main" val="992281552"/>
                  </a:ext>
                </a:extLst>
              </a:tr>
              <a:tr h="4165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40" marR="27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Integer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40" marR="27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1, 24, 32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40" marR="27640" marT="0" marB="0"/>
                </a:tc>
                <a:extLst>
                  <a:ext uri="{0D108BD9-81ED-4DB2-BD59-A6C34878D82A}">
                    <a16:rowId xmlns:a16="http://schemas.microsoft.com/office/drawing/2014/main" val="1551195301"/>
                  </a:ext>
                </a:extLst>
              </a:tr>
              <a:tr h="474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long </a:t>
                      </a:r>
                      <a:r>
                        <a:rPr lang="en-US" sz="2400" dirty="0" err="1">
                          <a:effectLst/>
                        </a:rPr>
                        <a:t>long</a:t>
                      </a:r>
                      <a:r>
                        <a:rPr lang="en-US" sz="2400" dirty="0">
                          <a:effectLst/>
                        </a:rPr>
                        <a:t> int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40" marR="27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Long </a:t>
                      </a:r>
                      <a:r>
                        <a:rPr lang="en-US" sz="1800" dirty="0" err="1">
                          <a:effectLst/>
                        </a:rPr>
                        <a:t>Long</a:t>
                      </a:r>
                      <a:r>
                        <a:rPr lang="en-US" sz="1800" dirty="0">
                          <a:effectLst/>
                        </a:rPr>
                        <a:t> Integer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40" marR="27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dirty="0">
                          <a:effectLst/>
                        </a:rPr>
                        <a:t>522352265</a:t>
                      </a:r>
                      <a:endParaRPr lang="en-US" sz="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40" marR="27640" marT="0" marB="0"/>
                </a:tc>
                <a:extLst>
                  <a:ext uri="{0D108BD9-81ED-4DB2-BD59-A6C34878D82A}">
                    <a16:rowId xmlns:a16="http://schemas.microsoft.com/office/drawing/2014/main" val="757557258"/>
                  </a:ext>
                </a:extLst>
              </a:tr>
              <a:tr h="4165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char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40" marR="27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Character (‘ ’)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40" marR="27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S, , +, $, 5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40" marR="27640" marT="0" marB="0"/>
                </a:tc>
                <a:extLst>
                  <a:ext uri="{0D108BD9-81ED-4DB2-BD59-A6C34878D82A}">
                    <a16:rowId xmlns:a16="http://schemas.microsoft.com/office/drawing/2014/main" val="1696573747"/>
                  </a:ext>
                </a:extLst>
              </a:tr>
              <a:tr h="4165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float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40" marR="27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…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40" marR="27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32.32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40" marR="27640" marT="0" marB="0"/>
                </a:tc>
                <a:extLst>
                  <a:ext uri="{0D108BD9-81ED-4DB2-BD59-A6C34878D82A}">
                    <a16:rowId xmlns:a16="http://schemas.microsoft.com/office/drawing/2014/main" val="4013234311"/>
                  </a:ext>
                </a:extLst>
              </a:tr>
              <a:tr h="5341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double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40" marR="27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…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40" marR="27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dirty="0">
                          <a:effectLst/>
                        </a:rPr>
                        <a:t>32.25254512</a:t>
                      </a:r>
                      <a:endParaRPr lang="en-US" sz="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40" marR="27640" marT="0" marB="0"/>
                </a:tc>
                <a:extLst>
                  <a:ext uri="{0D108BD9-81ED-4DB2-BD59-A6C34878D82A}">
                    <a16:rowId xmlns:a16="http://schemas.microsoft.com/office/drawing/2014/main" val="539858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16E0A9-B2C1-48AD-B419-0B5E37B66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782739"/>
              </p:ext>
            </p:extLst>
          </p:nvPr>
        </p:nvGraphicFramePr>
        <p:xfrm>
          <a:off x="8516203" y="3223424"/>
          <a:ext cx="3026574" cy="28675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6574">
                  <a:extLst>
                    <a:ext uri="{9D8B030D-6E8A-4147-A177-3AD203B41FA5}">
                      <a16:colId xmlns:a16="http://schemas.microsoft.com/office/drawing/2014/main" val="3214739025"/>
                    </a:ext>
                  </a:extLst>
                </a:gridCol>
              </a:tblGrid>
              <a:tr h="3938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sng">
                          <a:effectLst/>
                        </a:rPr>
                        <a:t>Format Specifiers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40" marR="27640" marT="0" marB="0"/>
                </a:tc>
                <a:extLst>
                  <a:ext uri="{0D108BD9-81ED-4DB2-BD59-A6C34878D82A}">
                    <a16:rowId xmlns:a16="http://schemas.microsoft.com/office/drawing/2014/main" val="857606547"/>
                  </a:ext>
                </a:extLst>
              </a:tr>
              <a:tr h="453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%d</a:t>
                      </a:r>
                      <a:endParaRPr lang="en-US" sz="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40" marR="27640" marT="0" marB="0"/>
                </a:tc>
                <a:extLst>
                  <a:ext uri="{0D108BD9-81ED-4DB2-BD59-A6C34878D82A}">
                    <a16:rowId xmlns:a16="http://schemas.microsoft.com/office/drawing/2014/main" val="907337349"/>
                  </a:ext>
                </a:extLst>
              </a:tr>
              <a:tr h="453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%</a:t>
                      </a:r>
                      <a:r>
                        <a:rPr lang="en-US" sz="3200" dirty="0" err="1">
                          <a:effectLst/>
                        </a:rPr>
                        <a:t>lld</a:t>
                      </a:r>
                      <a:endParaRPr lang="en-US" sz="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40" marR="27640" marT="0" marB="0"/>
                </a:tc>
                <a:extLst>
                  <a:ext uri="{0D108BD9-81ED-4DB2-BD59-A6C34878D82A}">
                    <a16:rowId xmlns:a16="http://schemas.microsoft.com/office/drawing/2014/main" val="1076795328"/>
                  </a:ext>
                </a:extLst>
              </a:tr>
              <a:tr h="453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%c</a:t>
                      </a:r>
                      <a:endParaRPr lang="en-US" sz="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40" marR="27640" marT="0" marB="0"/>
                </a:tc>
                <a:extLst>
                  <a:ext uri="{0D108BD9-81ED-4DB2-BD59-A6C34878D82A}">
                    <a16:rowId xmlns:a16="http://schemas.microsoft.com/office/drawing/2014/main" val="1861448719"/>
                  </a:ext>
                </a:extLst>
              </a:tr>
              <a:tr h="453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%f</a:t>
                      </a:r>
                      <a:endParaRPr lang="en-US" sz="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40" marR="27640" marT="0" marB="0"/>
                </a:tc>
                <a:extLst>
                  <a:ext uri="{0D108BD9-81ED-4DB2-BD59-A6C34878D82A}">
                    <a16:rowId xmlns:a16="http://schemas.microsoft.com/office/drawing/2014/main" val="1219745304"/>
                  </a:ext>
                </a:extLst>
              </a:tr>
              <a:tr h="332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%</a:t>
                      </a:r>
                      <a:r>
                        <a:rPr lang="en-US" sz="3200" dirty="0" err="1">
                          <a:effectLst/>
                        </a:rPr>
                        <a:t>lf</a:t>
                      </a:r>
                      <a:endParaRPr lang="en-US" sz="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40" marR="27640" marT="0" marB="0"/>
                </a:tc>
                <a:extLst>
                  <a:ext uri="{0D108BD9-81ED-4DB2-BD59-A6C34878D82A}">
                    <a16:rowId xmlns:a16="http://schemas.microsoft.com/office/drawing/2014/main" val="3829453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A9CA6A-CE32-41DA-89B0-A3A87BA5C655}"/>
              </a:ext>
            </a:extLst>
          </p:cNvPr>
          <p:cNvSpPr txBox="1"/>
          <p:nvPr/>
        </p:nvSpPr>
        <p:spPr>
          <a:xfrm>
            <a:off x="2593075" y="2416262"/>
            <a:ext cx="59231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At a Glance</a:t>
            </a:r>
          </a:p>
        </p:txBody>
      </p:sp>
    </p:spTree>
    <p:extLst>
      <p:ext uri="{BB962C8B-B14F-4D97-AF65-F5344CB8AC3E}">
        <p14:creationId xmlns:p14="http://schemas.microsoft.com/office/powerpoint/2010/main" val="1434961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511" y="899528"/>
            <a:ext cx="8761413" cy="706964"/>
          </a:xfrm>
        </p:spPr>
        <p:txBody>
          <a:bodyPr/>
          <a:lstStyle/>
          <a:p>
            <a:pPr algn="ctr"/>
            <a:r>
              <a:rPr lang="en-US" sz="8000" b="1" dirty="0"/>
              <a:t>Data Types- III</a:t>
            </a:r>
            <a:endParaRPr lang="en-US" sz="4000" b="1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128E9BE-E262-4AE0-BF00-2FDC6FDD5813}"/>
              </a:ext>
            </a:extLst>
          </p:cNvPr>
          <p:cNvSpPr/>
          <p:nvPr/>
        </p:nvSpPr>
        <p:spPr>
          <a:xfrm>
            <a:off x="1870600" y="3429000"/>
            <a:ext cx="1763395" cy="177927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6958B639-79B3-4729-857D-F21066AE77F5}"/>
              </a:ext>
            </a:extLst>
          </p:cNvPr>
          <p:cNvSpPr/>
          <p:nvPr/>
        </p:nvSpPr>
        <p:spPr>
          <a:xfrm>
            <a:off x="6452837" y="2245635"/>
            <a:ext cx="3134995" cy="444119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long </a:t>
            </a:r>
            <a:r>
              <a:rPr lang="en-US" sz="3600" b="1" dirty="0" err="1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en-US" sz="36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int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28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511" y="899528"/>
            <a:ext cx="8761413" cy="706964"/>
          </a:xfrm>
        </p:spPr>
        <p:txBody>
          <a:bodyPr/>
          <a:lstStyle/>
          <a:p>
            <a:pPr algn="ctr"/>
            <a:r>
              <a:rPr lang="en-US" sz="8000" b="1" dirty="0"/>
              <a:t>Data Types- IV</a:t>
            </a:r>
            <a:endParaRPr lang="en-US" sz="4000" b="1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128E9BE-E262-4AE0-BF00-2FDC6FDD5813}"/>
              </a:ext>
            </a:extLst>
          </p:cNvPr>
          <p:cNvSpPr/>
          <p:nvPr/>
        </p:nvSpPr>
        <p:spPr>
          <a:xfrm>
            <a:off x="1870600" y="3429000"/>
            <a:ext cx="1763395" cy="177927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float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6958B639-79B3-4729-857D-F21066AE77F5}"/>
              </a:ext>
            </a:extLst>
          </p:cNvPr>
          <p:cNvSpPr/>
          <p:nvPr/>
        </p:nvSpPr>
        <p:spPr>
          <a:xfrm>
            <a:off x="6452837" y="2245635"/>
            <a:ext cx="3134995" cy="444119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766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511" y="899528"/>
            <a:ext cx="8761413" cy="706964"/>
          </a:xfrm>
        </p:spPr>
        <p:txBody>
          <a:bodyPr/>
          <a:lstStyle/>
          <a:p>
            <a:pPr algn="ctr"/>
            <a:r>
              <a:rPr lang="en-US" sz="8000" b="1" dirty="0"/>
              <a:t>Data Types- V</a:t>
            </a:r>
            <a:endParaRPr 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9CA6A-CE32-41DA-89B0-A3A87BA5C655}"/>
              </a:ext>
            </a:extLst>
          </p:cNvPr>
          <p:cNvSpPr txBox="1"/>
          <p:nvPr/>
        </p:nvSpPr>
        <p:spPr>
          <a:xfrm>
            <a:off x="2715905" y="2670406"/>
            <a:ext cx="5923128" cy="769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Do You Know…?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EE75EA-8AA2-4333-98CE-BB7F89133ACC}"/>
              </a:ext>
            </a:extLst>
          </p:cNvPr>
          <p:cNvSpPr txBox="1"/>
          <p:nvPr/>
        </p:nvSpPr>
        <p:spPr>
          <a:xfrm>
            <a:off x="812042" y="4722126"/>
            <a:ext cx="973085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Range</a:t>
            </a:r>
            <a:r>
              <a:rPr lang="en-U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Long 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Long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Int</a:t>
            </a:r>
            <a:r>
              <a:rPr lang="en-U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93267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9792" y="2820086"/>
            <a:ext cx="957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Any </a:t>
            </a:r>
            <a:r>
              <a:rPr lang="en-US" sz="9600" b="1" dirty="0">
                <a:solidFill>
                  <a:srgbClr val="7030A0"/>
                </a:solidFill>
              </a:rPr>
              <a:t>questions</a:t>
            </a:r>
            <a:r>
              <a:rPr lang="en-US" sz="9600" b="1" dirty="0"/>
              <a:t>?</a:t>
            </a:r>
            <a:endParaRPr lang="en-US" sz="88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091" y="891781"/>
            <a:ext cx="8761413" cy="706964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pPr algn="ctr"/>
            <a:r>
              <a:rPr lang="en-US" sz="4400" b="1" dirty="0" err="1"/>
              <a:t>Kocu</a:t>
            </a:r>
            <a:r>
              <a:rPr lang="en-US" sz="4400" b="1" dirty="0"/>
              <a:t>, </a:t>
            </a:r>
            <a:r>
              <a:rPr lang="en-US" sz="4400" b="1" dirty="0" err="1"/>
              <a:t>Hahahaha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5528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s-IN" sz="5400" b="1" dirty="0"/>
              <a:t>পারবা </a:t>
            </a:r>
            <a:r>
              <a:rPr lang="en-US" sz="5400" b="1" dirty="0"/>
              <a:t>……?</a:t>
            </a:r>
            <a:br>
              <a:rPr lang="en-US" sz="5400" b="1" dirty="0"/>
            </a:br>
            <a:br>
              <a:rPr lang="en-US" sz="5400" b="1" dirty="0"/>
            </a:br>
            <a:r>
              <a:rPr lang="en-US" sz="4800" b="1" dirty="0">
                <a:solidFill>
                  <a:srgbClr val="FFC000"/>
                </a:solidFill>
              </a:rPr>
              <a:t>Chat </a:t>
            </a:r>
            <a:r>
              <a:rPr lang="as-IN" sz="4800" b="1" dirty="0">
                <a:solidFill>
                  <a:srgbClr val="FFC000"/>
                </a:solidFill>
              </a:rPr>
              <a:t>এ লিখে পেল দ্রুত!</a:t>
            </a:r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>…………..</a:t>
            </a:r>
            <a:r>
              <a:rPr lang="as-IN" sz="4800" b="1" dirty="0"/>
              <a:t>..?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53249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154954" y="2603500"/>
            <a:ext cx="8825659" cy="16979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7030A0"/>
                </a:solidFill>
              </a:rPr>
              <a:t>Thanks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7030A0"/>
                </a:solidFill>
              </a:rPr>
              <a:t>(</a:t>
            </a:r>
            <a:r>
              <a:rPr lang="en-US" sz="4800" b="1" dirty="0" err="1">
                <a:solidFill>
                  <a:srgbClr val="7030A0"/>
                </a:solidFill>
              </a:rPr>
              <a:t>Jajakallah</a:t>
            </a:r>
            <a:r>
              <a:rPr lang="en-US" sz="4800" b="1" dirty="0">
                <a:solidFill>
                  <a:srgbClr val="7030A0"/>
                </a:solidFill>
              </a:rPr>
              <a:t> </a:t>
            </a:r>
            <a:r>
              <a:rPr lang="en-US" sz="4800" b="1" dirty="0" err="1">
                <a:solidFill>
                  <a:srgbClr val="7030A0"/>
                </a:solidFill>
              </a:rPr>
              <a:t>Khairan</a:t>
            </a:r>
            <a:r>
              <a:rPr lang="en-US" sz="4800" b="1" dirty="0">
                <a:solidFill>
                  <a:srgbClr val="7030A0"/>
                </a:solidFill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188" y="4551483"/>
            <a:ext cx="7858425" cy="20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8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1107</TotalTime>
  <Words>199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Bahnschrift SemiBold SemiConden</vt:lpstr>
      <vt:lpstr>Calibri</vt:lpstr>
      <vt:lpstr>Century Gothic</vt:lpstr>
      <vt:lpstr>euclid_circular_a</vt:lpstr>
      <vt:lpstr>Wingdings 3</vt:lpstr>
      <vt:lpstr>Ion Boardroom</vt:lpstr>
      <vt:lpstr>Welcome</vt:lpstr>
      <vt:lpstr>Data Types- I</vt:lpstr>
      <vt:lpstr>Data Types- II</vt:lpstr>
      <vt:lpstr>Data Types- III</vt:lpstr>
      <vt:lpstr>Data Types- IV</vt:lpstr>
      <vt:lpstr>Data Types- V</vt:lpstr>
      <vt:lpstr>Kocu, Hahahaha</vt:lpstr>
      <vt:lpstr>পারবা ……?  Chat এ লিখে পেল দ্রুত!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Junior‘s</dc:title>
  <dc:creator>Microsoft account</dc:creator>
  <cp:lastModifiedBy>Sorowar Mahabub</cp:lastModifiedBy>
  <cp:revision>44</cp:revision>
  <dcterms:created xsi:type="dcterms:W3CDTF">2021-08-20T12:24:43Z</dcterms:created>
  <dcterms:modified xsi:type="dcterms:W3CDTF">2022-07-28T04:07:07Z</dcterms:modified>
</cp:coreProperties>
</file>