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2" r:id="rId4"/>
    <p:sldId id="274" r:id="rId5"/>
    <p:sldId id="275" r:id="rId6"/>
    <p:sldId id="273" r:id="rId7"/>
    <p:sldId id="276" r:id="rId8"/>
    <p:sldId id="285" r:id="rId9"/>
    <p:sldId id="288" r:id="rId10"/>
    <p:sldId id="289" r:id="rId11"/>
    <p:sldId id="290" r:id="rId12"/>
    <p:sldId id="291" r:id="rId13"/>
    <p:sldId id="292" r:id="rId14"/>
    <p:sldId id="277" r:id="rId15"/>
    <p:sldId id="284" r:id="rId16"/>
    <p:sldId id="282" r:id="rId17"/>
    <p:sldId id="283" r:id="rId18"/>
    <p:sldId id="286" r:id="rId19"/>
    <p:sldId id="287" r:id="rId20"/>
    <p:sldId id="295" r:id="rId21"/>
    <p:sldId id="296" r:id="rId22"/>
    <p:sldId id="278" r:id="rId23"/>
    <p:sldId id="261" r:id="rId24"/>
    <p:sldId id="280" r:id="rId25"/>
    <p:sldId id="293" r:id="rId26"/>
    <p:sldId id="294" r:id="rId27"/>
    <p:sldId id="281" r:id="rId28"/>
    <p:sldId id="279" r:id="rId29"/>
    <p:sldId id="270" r:id="rId30"/>
    <p:sldId id="25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946">
              <a:srgbClr val="F69DCB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topia.net/c-programming/docs/nested-loo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138" y="1668162"/>
            <a:ext cx="7062288" cy="1652511"/>
          </a:xfrm>
          <a:solidFill>
            <a:schemeClr val="accent6">
              <a:lumMod val="40000"/>
              <a:lumOff val="60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115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endParaRPr lang="en-US" sz="115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48680" y="642552"/>
            <a:ext cx="563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600" dirty="0" err="1" smtClean="0">
                <a:solidFill>
                  <a:schemeClr val="bg1"/>
                </a:solidFill>
              </a:rPr>
              <a:t>Bismilllahhir</a:t>
            </a:r>
            <a:r>
              <a:rPr lang="en-US" b="1" spc="600" dirty="0" smtClean="0">
                <a:solidFill>
                  <a:schemeClr val="bg1"/>
                </a:solidFill>
              </a:rPr>
              <a:t> Rahmanir Rahim</a:t>
            </a:r>
            <a:endParaRPr lang="en-US" b="1" spc="6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772793" y="4164484"/>
            <a:ext cx="8470958" cy="1865613"/>
          </a:xfrm>
          <a:solidFill>
            <a:srgbClr val="7030A0"/>
          </a:solidFill>
          <a:ln>
            <a:solidFill>
              <a:srgbClr val="00B0F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7200" cap="none" dirty="0" smtClean="0"/>
              <a:t>Hosted and prepared by</a:t>
            </a:r>
          </a:p>
          <a:p>
            <a:pPr algn="ctr"/>
            <a:r>
              <a:rPr lang="en-US" sz="16000" b="1" dirty="0" smtClean="0">
                <a:solidFill>
                  <a:srgbClr val="00B0F0"/>
                </a:solidFill>
              </a:rPr>
              <a:t>MD</a:t>
            </a:r>
            <a:r>
              <a:rPr lang="en-US" sz="16000" b="1" dirty="0">
                <a:solidFill>
                  <a:srgbClr val="00B0F0"/>
                </a:solidFill>
              </a:rPr>
              <a:t>. SOROWAR MAHABUB RABBY </a:t>
            </a:r>
            <a:endParaRPr lang="en-US" sz="16000" b="1" dirty="0" smtClean="0">
              <a:solidFill>
                <a:srgbClr val="00B0F0"/>
              </a:solidFill>
            </a:endParaRPr>
          </a:p>
          <a:p>
            <a:pPr algn="ctr"/>
            <a:r>
              <a:rPr lang="en-US" sz="6400" dirty="0" smtClean="0"/>
              <a:t>Department </a:t>
            </a:r>
            <a:r>
              <a:rPr lang="en-US" sz="6400" dirty="0"/>
              <a:t>of CSE (Computer Science and Engineering) </a:t>
            </a:r>
            <a:r>
              <a:rPr lang="en-US" sz="6400" dirty="0" smtClean="0"/>
              <a:t>, IIUC</a:t>
            </a:r>
          </a:p>
          <a:p>
            <a:pPr algn="ctr"/>
            <a:r>
              <a:rPr lang="en-US" sz="6400" dirty="0" smtClean="0"/>
              <a:t>Cell</a:t>
            </a:r>
            <a:r>
              <a:rPr lang="en-US" sz="6400" dirty="0"/>
              <a:t>: 01834756433, 01521564157 </a:t>
            </a:r>
            <a:endParaRPr lang="en-US" sz="6400" dirty="0" smtClean="0"/>
          </a:p>
          <a:p>
            <a:pPr algn="ctr"/>
            <a:r>
              <a:rPr lang="en-US" sz="6400" dirty="0" smtClean="0"/>
              <a:t>E-mail</a:t>
            </a:r>
            <a:r>
              <a:rPr lang="en-US" sz="6400" dirty="0"/>
              <a:t>: </a:t>
            </a:r>
            <a:r>
              <a:rPr lang="en-US" sz="6400" cap="none" dirty="0" smtClean="0"/>
              <a:t>sorowarmahabub1709vip@gmail.com </a:t>
            </a:r>
            <a:endParaRPr lang="en-US" sz="6400" cap="none" dirty="0"/>
          </a:p>
        </p:txBody>
      </p:sp>
    </p:spTree>
    <p:extLst>
      <p:ext uri="{BB962C8B-B14F-4D97-AF65-F5344CB8AC3E}">
        <p14:creationId xmlns:p14="http://schemas.microsoft.com/office/powerpoint/2010/main" val="376481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3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autoRev="1" fill="remov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68162" y="604839"/>
            <a:ext cx="8439665" cy="1273389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6600" b="1" dirty="0" smtClean="0">
                <a:solidFill>
                  <a:schemeClr val="accent6">
                    <a:lumMod val="75000"/>
                  </a:schemeClr>
                </a:solidFill>
              </a:rPr>
              <a:t>While &amp; do while</a:t>
            </a:r>
            <a:r>
              <a:rPr lang="en-US" sz="6600" b="1" dirty="0" smtClean="0">
                <a:solidFill>
                  <a:srgbClr val="7030A0"/>
                </a:solidFill>
              </a:rPr>
              <a:t> </a:t>
            </a:r>
            <a:r>
              <a:rPr lang="en-US" sz="4800" b="1" dirty="0">
                <a:solidFill>
                  <a:srgbClr val="7030A0"/>
                </a:solidFill>
              </a:rPr>
              <a:t>loop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7410" name="Picture 2" descr="do-while Loop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33" b="16879"/>
          <a:stretch/>
        </p:blipFill>
        <p:spPr bwMode="auto">
          <a:xfrm>
            <a:off x="716691" y="2514063"/>
            <a:ext cx="10935729" cy="4072088"/>
          </a:xfrm>
          <a:prstGeom prst="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2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54412" y="640741"/>
            <a:ext cx="5968314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>
                <a:solidFill>
                  <a:srgbClr val="D63384"/>
                </a:solidFill>
                <a:latin typeface="var(--bs-font-monospace)"/>
              </a:rPr>
              <a:t>d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o while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Intro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36821" y="2888558"/>
            <a:ext cx="9971903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In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some situations it is necessary to execute body of the loop before testing the condition. Such situations can be handled with the help of 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do-while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loop. 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do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statement evaluates the body of the loop first and at the end, the condition is checked using 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while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statement.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4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33135" y="616029"/>
            <a:ext cx="6759145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>
                <a:solidFill>
                  <a:srgbClr val="D63384"/>
                </a:solidFill>
                <a:latin typeface="var(--bs-font-monospace)"/>
              </a:rPr>
              <a:t>d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o while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Syntax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9556" y="2671820"/>
            <a:ext cx="10886301" cy="3837447"/>
          </a:xfrm>
          <a:prstGeom prst="rect">
            <a:avLst/>
          </a:prstGeom>
          <a:solidFill>
            <a:srgbClr val="1713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stem-ui"/>
              </a:rPr>
              <a:t> It means that the body of the loop will be executed at least once, even though the starting condition inside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stem-ui"/>
              </a:rPr>
              <a:t>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var(--bs-font-monospace)"/>
              </a:rPr>
              <a:t>while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stem-ui"/>
              </a:rPr>
              <a:t> is initialized to be false. General syntax is,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..... .....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(condition)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9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24216" y="616028"/>
            <a:ext cx="7414053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>
                <a:solidFill>
                  <a:srgbClr val="D63384"/>
                </a:solidFill>
                <a:latin typeface="var(--bs-font-monospace)"/>
              </a:rPr>
              <a:t>d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o while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Example 1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20482" name="Picture 2" descr="Example of Do While Loop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05" y="2854411"/>
            <a:ext cx="8074025" cy="3518425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819503" y="2956516"/>
            <a:ext cx="1289222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10</a:t>
            </a:r>
          </a:p>
          <a:p>
            <a:r>
              <a:rPr lang="en-US" dirty="0"/>
              <a:t>12</a:t>
            </a:r>
          </a:p>
          <a:p>
            <a:r>
              <a:rPr lang="en-US" dirty="0"/>
              <a:t>14</a:t>
            </a:r>
          </a:p>
          <a:p>
            <a:r>
              <a:rPr lang="en-US" dirty="0"/>
              <a:t>16</a:t>
            </a:r>
          </a:p>
          <a:p>
            <a:r>
              <a:rPr lang="en-US" dirty="0"/>
              <a:t>18</a:t>
            </a:r>
          </a:p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2554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36573" y="616887"/>
            <a:ext cx="7451123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>
                <a:solidFill>
                  <a:srgbClr val="D63384"/>
                </a:solidFill>
                <a:latin typeface="var(--bs-font-monospace)"/>
              </a:rPr>
              <a:t>d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o while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Example 2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180173" y="3976554"/>
            <a:ext cx="3756454" cy="16927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onac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212529"/>
              </a:solidFill>
              <a:latin typeface="Monac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2060"/>
                </a:solidFill>
              </a:rPr>
              <a:t>5 10 15 20 25 30 35 40 45 50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45989" y="2517928"/>
            <a:ext cx="7327557" cy="4145223"/>
          </a:xfrm>
          <a:prstGeom prst="rect">
            <a:avLst/>
          </a:prstGeom>
          <a:solidFill>
            <a:srgbClr val="17133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ystem-ui"/>
              </a:rPr>
              <a:t>//Example: Program to print first 10 multiples of 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a, i;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"%d\t"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a*i);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i++;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&lt;=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3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435" y="1519881"/>
            <a:ext cx="4601776" cy="452257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138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13800" b="1" dirty="0" smtClean="0">
                <a:solidFill>
                  <a:schemeClr val="accent6">
                    <a:lumMod val="75000"/>
                  </a:schemeClr>
                </a:solidFill>
              </a:rPr>
              <a:t>or</a:t>
            </a:r>
            <a:br>
              <a:rPr lang="en-US" sz="13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6000" b="1" dirty="0" smtClean="0">
                <a:solidFill>
                  <a:srgbClr val="7030A0"/>
                </a:solidFill>
              </a:rPr>
              <a:t> </a:t>
            </a:r>
            <a:r>
              <a:rPr lang="en-US" sz="6000" b="1" dirty="0">
                <a:solidFill>
                  <a:srgbClr val="7030A0"/>
                </a:solidFill>
              </a:rPr>
              <a:t>loop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292" name="Picture 4" descr="C for loop - w3resou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0" y="840259"/>
            <a:ext cx="5133116" cy="530104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07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7469" y="665455"/>
            <a:ext cx="5016845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for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Intro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9557" y="2809300"/>
            <a:ext cx="11294075" cy="364715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In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for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we have exactly two semicolons, one after initialization and second after the condition. In this loop we can have more than one initialization or increment/decrement, separated using comma operator. But it can have only one 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condition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The 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is executed as follows:</a:t>
            </a: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It first evaluates the initialization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Then it checks the condition expression.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If it is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, it executes the for-loop body.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Then it evaluate the increment/decrement condition and again follows from step 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When the condition expression becomes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false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, it exits the loop.</a:t>
            </a:r>
          </a:p>
        </p:txBody>
      </p:sp>
    </p:spTree>
    <p:extLst>
      <p:ext uri="{BB962C8B-B14F-4D97-AF65-F5344CB8AC3E}">
        <p14:creationId xmlns:p14="http://schemas.microsoft.com/office/powerpoint/2010/main" val="50943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7468" y="690169"/>
            <a:ext cx="5745893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for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Syntax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90381" y="2620444"/>
            <a:ext cx="11640065" cy="4052890"/>
          </a:xfrm>
          <a:prstGeom prst="rect">
            <a:avLst/>
          </a:prstGeom>
          <a:solidFill>
            <a:srgbClr val="17133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ystem-ui"/>
              </a:rPr>
              <a:t> loop is used to execute a set of statements repeatedly until a particular condition is satisfied. We can say it is an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open ended loop.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system-ui"/>
              </a:rPr>
              <a:t>.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system-ui"/>
              </a:rPr>
              <a:t>General format is,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</a:t>
            </a:r>
            <a:r>
              <a:rPr kumimoji="0" lang="en-US" sz="2800" b="1" i="0" u="none" strike="noStrike" cap="none" normalizeH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increment/decrement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4000" b="1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statement-block;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16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19632" y="665455"/>
            <a:ext cx="6462583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for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Example 1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07828" y="2496066"/>
            <a:ext cx="1532237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Output: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Monac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10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Example of For Loop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0" y="2496066"/>
            <a:ext cx="8785654" cy="378565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5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30843" y="641600"/>
            <a:ext cx="6499653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for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Example 2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674443" y="4191997"/>
            <a:ext cx="3262184" cy="1261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onac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212529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1 2 3 4 5 6 7 8 9 10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0129" y="2551875"/>
            <a:ext cx="7982465" cy="4145223"/>
          </a:xfrm>
          <a:prstGeom prst="rect">
            <a:avLst/>
          </a:prstGeom>
          <a:solidFill>
            <a:srgbClr val="17133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ystem-ui"/>
              </a:rPr>
              <a:t>// Example: Program to print first 10 natural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include&lt;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x &lt;=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x++)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"%d\t"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0:</a:t>
            </a:r>
            <a:endParaRPr lang="en-US" sz="2400" b="1" dirty="0">
              <a:solidFill>
                <a:srgbClr val="F8F8F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65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899528"/>
            <a:ext cx="8761413" cy="706964"/>
          </a:xfrm>
        </p:spPr>
        <p:txBody>
          <a:bodyPr/>
          <a:lstStyle/>
          <a:p>
            <a:pPr algn="ctr"/>
            <a:r>
              <a:rPr lang="en-US" sz="8000" b="1" dirty="0" smtClean="0"/>
              <a:t>Loop</a:t>
            </a:r>
            <a:br>
              <a:rPr lang="en-US" sz="8000" b="1" dirty="0" smtClean="0"/>
            </a:br>
            <a:r>
              <a:rPr lang="en-US" sz="4000" b="1" dirty="0" smtClean="0"/>
              <a:t>in </a:t>
            </a:r>
            <a:r>
              <a:rPr lang="en-US" sz="4000" b="1" dirty="0"/>
              <a:t>C Language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991" y="2877383"/>
            <a:ext cx="5086410" cy="335476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/>
              <a:t>The </a:t>
            </a:r>
            <a:r>
              <a:rPr lang="en-US" sz="2800" b="1" dirty="0"/>
              <a:t>looping can be defined as </a:t>
            </a:r>
            <a:r>
              <a:rPr lang="en-US" sz="2800" b="1" dirty="0">
                <a:solidFill>
                  <a:srgbClr val="FF0000"/>
                </a:solidFill>
              </a:rPr>
              <a:t>repeating</a:t>
            </a:r>
            <a:r>
              <a:rPr lang="en-US" sz="2800" b="1" dirty="0"/>
              <a:t> the same process </a:t>
            </a:r>
            <a:r>
              <a:rPr lang="en-US" sz="2800" b="1" dirty="0">
                <a:solidFill>
                  <a:srgbClr val="FF0000"/>
                </a:solidFill>
              </a:rPr>
              <a:t>multiple times </a:t>
            </a:r>
            <a:r>
              <a:rPr lang="en-US" sz="2800" b="1" dirty="0"/>
              <a:t>until </a:t>
            </a:r>
            <a:r>
              <a:rPr lang="en-US" sz="2800" b="1" dirty="0">
                <a:solidFill>
                  <a:srgbClr val="FF0000"/>
                </a:solidFill>
              </a:rPr>
              <a:t>a specific condition satisfies</a:t>
            </a:r>
            <a:r>
              <a:rPr lang="en-US" sz="2800" b="1" dirty="0"/>
              <a:t>. </a:t>
            </a:r>
            <a:r>
              <a:rPr lang="en-US" sz="2400" dirty="0"/>
              <a:t>There are </a:t>
            </a:r>
            <a:r>
              <a:rPr lang="en-US" sz="2400" dirty="0">
                <a:solidFill>
                  <a:srgbClr val="FF0000"/>
                </a:solidFill>
              </a:rPr>
              <a:t>three types of loops </a:t>
            </a:r>
            <a:r>
              <a:rPr lang="en-US" sz="2400" dirty="0"/>
              <a:t>used in the C language. In this </a:t>
            </a:r>
            <a:r>
              <a:rPr lang="en-US" sz="2400" dirty="0" smtClean="0"/>
              <a:t>part, </a:t>
            </a:r>
            <a:r>
              <a:rPr lang="en-US" sz="2400" dirty="0"/>
              <a:t>we are going to learn all the aspects of C loops.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Loop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98" y="2448563"/>
            <a:ext cx="5090983" cy="397887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9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62433" y="603672"/>
            <a:ext cx="7562334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Nested for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Syntax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8281" y="2302260"/>
            <a:ext cx="11590638" cy="4453000"/>
          </a:xfrm>
          <a:prstGeom prst="rect">
            <a:avLst/>
          </a:prstGeom>
          <a:solidFill>
            <a:srgbClr val="17133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ystem-ui"/>
              </a:rPr>
              <a:t>We can also have nested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var(--bs-font-monospace)"/>
              </a:rPr>
              <a:t>for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ystem-ui"/>
              </a:rPr>
              <a:t> loops,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ystem-ui"/>
              </a:rPr>
              <a:t>i.e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ystem-ui"/>
              </a:rPr>
              <a:t> one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var(--bs-font-monospace)"/>
              </a:rPr>
              <a:t>for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ystem-ui"/>
              </a:rPr>
              <a:t> loop inside another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var(--bs-font-monospace)"/>
              </a:rPr>
              <a:t>for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ystem-ui"/>
              </a:rPr>
              <a:t> loop. Basic syntax is,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(initialization; condition; increment/decrement)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initialization; condition; increment/decrement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343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199504" y="542746"/>
            <a:ext cx="7784756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0" b="1" dirty="0">
                <a:solidFill>
                  <a:srgbClr val="D63384"/>
                </a:solidFill>
                <a:latin typeface="var(--bs-font-monospace)"/>
              </a:rPr>
              <a:t>n</a:t>
            </a: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ested for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Example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53168" y="2861810"/>
            <a:ext cx="3262184" cy="36009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206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Monaco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212529"/>
              </a:solidFill>
              <a:latin typeface="Monaco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21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321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4321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54321</a:t>
            </a:r>
            <a:endParaRPr kumimoji="0" lang="en-US" sz="7200" b="1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205" y="2305012"/>
            <a:ext cx="7574692" cy="4391444"/>
          </a:xfrm>
          <a:prstGeom prst="rect">
            <a:avLst/>
          </a:prstGeom>
          <a:solidFill>
            <a:srgbClr val="17133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system-ui"/>
              </a:rPr>
              <a:t>//Example: Program to print half Pyramid of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 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i, j;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first for loop */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 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&lt;=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/* second for loop inside the first */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 i; j &gt;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j--)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3650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The </a:t>
            </a:r>
            <a:r>
              <a:rPr lang="en-US" sz="6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Infinite</a:t>
            </a:r>
            <a:r>
              <a:rPr lang="en-US" sz="6000" b="1" dirty="0"/>
              <a:t>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605481" y="2463283"/>
            <a:ext cx="10985157" cy="295465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7030A0"/>
                </a:solidFill>
                <a:latin typeface="Arial" panose="020B0604020202020204" pitchFamily="34" charset="0"/>
              </a:rPr>
              <a:t>A loop becomes an infinite loop if a condition never becomes false</a:t>
            </a:r>
            <a:r>
              <a:rPr lang="en-US" sz="2800" b="1" dirty="0" smtClean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800" dirty="0"/>
              <a:t>When the conditional expression is absent, it is assumed to be true. You may have an initialization and increment expression, but C programmers more commonly use the for(;;) construct to signify an infinite loop.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1959" y="5745892"/>
            <a:ext cx="10435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Obukk</a:t>
            </a:r>
            <a:r>
              <a:rPr lang="en-US" sz="3200" b="1" dirty="0" smtClean="0"/>
              <a:t>, then what can we do to </a:t>
            </a:r>
            <a:r>
              <a:rPr lang="en-US" sz="3200" b="1" dirty="0" smtClean="0">
                <a:solidFill>
                  <a:srgbClr val="FF0000"/>
                </a:solidFill>
              </a:rPr>
              <a:t>stop a loop</a:t>
            </a:r>
            <a:r>
              <a:rPr lang="en-US" sz="3200" b="1" dirty="0" smtClean="0"/>
              <a:t>….?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4856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973668"/>
            <a:ext cx="8761413" cy="706964"/>
          </a:xfrm>
        </p:spPr>
        <p:txBody>
          <a:bodyPr/>
          <a:lstStyle/>
          <a:p>
            <a:r>
              <a:rPr lang="en-US" sz="5400" b="1" dirty="0"/>
              <a:t>Loop Control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0151" y="2408706"/>
            <a:ext cx="11285837" cy="1323439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Loop control statements change execution from its normal sequence. When execution leaves a scope, all automatic objects that were created in that scope are destroyed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 supports the following control statements.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65645"/>
              </p:ext>
            </p:extLst>
          </p:nvPr>
        </p:nvGraphicFramePr>
        <p:xfrm>
          <a:off x="490150" y="3925673"/>
          <a:ext cx="11285837" cy="2879766"/>
        </p:xfrm>
        <a:graphic>
          <a:graphicData uri="http://schemas.openxmlformats.org/drawingml/2006/table">
            <a:tbl>
              <a:tblPr/>
              <a:tblGrid>
                <a:gridCol w="832425"/>
                <a:gridCol w="10453412"/>
              </a:tblGrid>
              <a:tr h="38744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 err="1">
                          <a:effectLst/>
                        </a:rPr>
                        <a:t>Sr.No</a:t>
                      </a:r>
                      <a:r>
                        <a:rPr lang="en-US" sz="1400" b="1" dirty="0">
                          <a:effectLst/>
                        </a:rPr>
                        <a:t>.</a:t>
                      </a:r>
                    </a:p>
                  </a:txBody>
                  <a:tcPr marL="55102" marR="55102" marT="55102" marB="551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effectLst/>
                        </a:rPr>
                        <a:t>Control Statement &amp; Description</a:t>
                      </a:r>
                    </a:p>
                  </a:txBody>
                  <a:tcPr marL="55102" marR="55102" marT="55102" marB="551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42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1</a:t>
                      </a:r>
                    </a:p>
                  </a:txBody>
                  <a:tcPr marL="55102" marR="55102" marT="55102" marB="551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200" b="1" u="sng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break</a:t>
                      </a:r>
                      <a:r>
                        <a:rPr lang="en-US" sz="3200" b="1" u="sng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statement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Terminates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 loop or switch statement and transfers execution to the statement immediately following the loop or switch.</a:t>
                      </a:r>
                    </a:p>
                  </a:txBody>
                  <a:tcPr marL="55102" marR="55102" marT="55102" marB="551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84227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2</a:t>
                      </a:r>
                    </a:p>
                  </a:txBody>
                  <a:tcPr marL="55102" marR="55102" marT="55102" marB="551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800" b="1" u="sng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Continue </a:t>
                      </a:r>
                      <a:r>
                        <a:rPr lang="en-US" sz="2800" b="1" u="sng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statement</a:t>
                      </a:r>
                      <a:r>
                        <a:rPr lang="en-US" sz="2800" b="1" u="none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Causes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loop to skip the remainder of its body and immediately retest its condition prior to reiterating.</a:t>
                      </a:r>
                    </a:p>
                  </a:txBody>
                  <a:tcPr marL="55102" marR="55102" marT="55102" marB="551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9056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3</a:t>
                      </a:r>
                    </a:p>
                  </a:txBody>
                  <a:tcPr marL="55102" marR="55102" marT="55102" marB="551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3600" b="1" u="sng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auto</a:t>
                      </a:r>
                      <a:r>
                        <a:rPr lang="en-US" sz="3600" b="1" u="sng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statement</a:t>
                      </a:r>
                      <a:r>
                        <a:rPr lang="en-US" sz="3600" b="1" u="none" baseline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Transfers </a:t>
                      </a: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 to the labeled statement.</a:t>
                      </a:r>
                    </a:p>
                  </a:txBody>
                  <a:tcPr marL="55102" marR="55102" marT="55102" marB="5510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2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/>
              <a:t>Loop Control </a:t>
            </a:r>
            <a:r>
              <a:rPr lang="en-US" sz="5400" b="1" dirty="0" smtClean="0"/>
              <a:t>Statements</a:t>
            </a:r>
            <a:br>
              <a:rPr lang="en-US" sz="5400" b="1" dirty="0" smtClean="0"/>
            </a:br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(break)</a:t>
            </a:r>
            <a:endParaRPr 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7838" y="2933440"/>
            <a:ext cx="11046940" cy="3462486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statement in C programming has the following two usages −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a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statement is encountered inside a loop, the loop is immediately terminated and the program control resumes at the next statement following the loop.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can be used to terminate a case in the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statement (covered in the next chapter).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are using nested loops, the break statement will stop the execution of the innermost loop and start executing the next line of code after the block.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syntax for a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statement in C is as follows −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40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/>
              <a:t>Loop Control </a:t>
            </a:r>
            <a:r>
              <a:rPr lang="en-US" sz="5400" b="1" dirty="0" smtClean="0"/>
              <a:t>Statements</a:t>
            </a:r>
            <a:br>
              <a:rPr lang="en-US" sz="5400" b="1" dirty="0" smtClean="0"/>
            </a:br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(break)</a:t>
            </a:r>
            <a:endParaRPr 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78" y="2666452"/>
            <a:ext cx="9936505" cy="39073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0945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/>
              <a:t>Loop Control </a:t>
            </a:r>
            <a:r>
              <a:rPr lang="en-US" sz="5400" b="1" dirty="0" smtClean="0"/>
              <a:t>Statements</a:t>
            </a:r>
            <a:br>
              <a:rPr lang="en-US" sz="5400" b="1" dirty="0" smtClean="0"/>
            </a:br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(continue)</a:t>
            </a:r>
            <a:endParaRPr 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43" y="2739724"/>
            <a:ext cx="8835081" cy="363636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0554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973668"/>
            <a:ext cx="8761413" cy="706964"/>
          </a:xfrm>
        </p:spPr>
        <p:txBody>
          <a:bodyPr/>
          <a:lstStyle/>
          <a:p>
            <a:pPr algn="ctr"/>
            <a:r>
              <a:rPr lang="en-US" sz="5400" b="1" dirty="0"/>
              <a:t>Loop Control </a:t>
            </a:r>
            <a:r>
              <a:rPr lang="en-US" sz="5400" b="1" dirty="0" smtClean="0"/>
              <a:t>Statements</a:t>
            </a:r>
            <a:br>
              <a:rPr lang="en-US" sz="5400" b="1" dirty="0" smtClean="0"/>
            </a:br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(continue, </a:t>
            </a:r>
            <a:r>
              <a:rPr lang="en-US" sz="5400" b="1" dirty="0" err="1" smtClean="0">
                <a:solidFill>
                  <a:schemeClr val="accent4">
                    <a:lumMod val="75000"/>
                  </a:schemeClr>
                </a:solidFill>
              </a:rPr>
              <a:t>goto</a:t>
            </a:r>
            <a:r>
              <a:rPr lang="en-US" sz="5400" b="1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lang="en-US" sz="5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81915" y="2592664"/>
            <a:ext cx="11331146" cy="1277273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Will be available in pdf in Google Classroom, Okay…?</a:t>
            </a:r>
            <a:endParaRPr kumimoji="0" lang="en-US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46023" y="4279727"/>
            <a:ext cx="8118388" cy="2215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More about nested loop</a:t>
            </a:r>
          </a:p>
          <a:p>
            <a:pPr algn="ctr"/>
            <a:endParaRPr lang="en-US" sz="2800" b="1" dirty="0" smtClean="0">
              <a:solidFill>
                <a:srgbClr val="7030A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7030A0"/>
                </a:solidFill>
              </a:rPr>
              <a:t>PDF in Google Classroom</a:t>
            </a:r>
          </a:p>
          <a:p>
            <a:pPr algn="ctr"/>
            <a:r>
              <a:rPr lang="en-US" sz="3200" b="1" dirty="0" smtClean="0"/>
              <a:t>&amp;</a:t>
            </a:r>
          </a:p>
          <a:p>
            <a:r>
              <a:rPr lang="en-US" u="sng" dirty="0" smtClean="0">
                <a:solidFill>
                  <a:srgbClr val="FF0000"/>
                </a:solidFill>
                <a:hlinkClick r:id="rId2"/>
              </a:rPr>
              <a:t>https</a:t>
            </a:r>
            <a:r>
              <a:rPr lang="en-US" u="sng" dirty="0">
                <a:solidFill>
                  <a:srgbClr val="FF0000"/>
                </a:solidFill>
                <a:hlinkClick r:id="rId2"/>
              </a:rPr>
              <a:t>://</a:t>
            </a:r>
            <a:r>
              <a:rPr lang="en-US" u="sng" dirty="0" smtClean="0">
                <a:solidFill>
                  <a:srgbClr val="FF0000"/>
                </a:solidFill>
                <a:hlinkClick r:id="rId2"/>
              </a:rPr>
              <a:t>www.programtopia.net/c-programming/docs/nested-loop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endParaRPr 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4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14446" y="2350529"/>
            <a:ext cx="95758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Any </a:t>
            </a:r>
            <a:r>
              <a:rPr lang="en-US" sz="9600" b="1" dirty="0" smtClean="0">
                <a:solidFill>
                  <a:srgbClr val="7030A0"/>
                </a:solidFill>
              </a:rPr>
              <a:t>questions</a:t>
            </a:r>
            <a:r>
              <a:rPr lang="en-US" sz="9600" b="1" dirty="0" smtClean="0"/>
              <a:t>?</a:t>
            </a:r>
            <a:endParaRPr lang="en-US" sz="8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834" y="906420"/>
            <a:ext cx="6395024" cy="706964"/>
          </a:xfrm>
          <a:solidFill>
            <a:schemeClr val="accent6">
              <a:lumMod val="5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4400" b="1" dirty="0" err="1" smtClean="0"/>
              <a:t>Obuk</a:t>
            </a:r>
            <a:r>
              <a:rPr lang="en-US" sz="4400" b="1" dirty="0" smtClean="0"/>
              <a:t>, </a:t>
            </a:r>
            <a:r>
              <a:rPr lang="en-US" sz="4400" b="1" dirty="0" err="1" smtClean="0"/>
              <a:t>ajk</a:t>
            </a:r>
            <a:r>
              <a:rPr lang="en-US" sz="4400" b="1" dirty="0" smtClean="0"/>
              <a:t> sesh hbe!?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25562" y="4319089"/>
            <a:ext cx="11553567" cy="221599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</a:rPr>
              <a:t>Please,</a:t>
            </a:r>
          </a:p>
          <a:p>
            <a:pPr algn="just"/>
            <a:r>
              <a:rPr lang="en-US" sz="6600" b="1" dirty="0" smtClean="0">
                <a:solidFill>
                  <a:prstClr val="black"/>
                </a:solidFill>
              </a:rPr>
              <a:t>Anyone </a:t>
            </a:r>
            <a:r>
              <a:rPr lang="en-US" sz="7200" b="1" dirty="0" smtClean="0">
                <a:solidFill>
                  <a:srgbClr val="00B050"/>
                </a:solidFill>
              </a:rPr>
              <a:t>answer/ explain</a:t>
            </a:r>
            <a:r>
              <a:rPr lang="en-US" sz="6600" b="1" dirty="0" smtClean="0">
                <a:solidFill>
                  <a:prstClr val="black"/>
                </a:solidFill>
              </a:rPr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625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316" y="2266098"/>
            <a:ext cx="4351025" cy="2283824"/>
          </a:xfrm>
          <a:ln>
            <a:solidFill>
              <a:schemeClr val="accent3">
                <a:lumMod val="75000"/>
              </a:schemeClr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4800" b="1" dirty="0" smtClean="0">
                <a:solidFill>
                  <a:srgbClr val="FFC000"/>
                </a:solidFill>
              </a:rPr>
              <a:t>Chat </a:t>
            </a:r>
            <a:r>
              <a:rPr lang="as-IN" sz="4800" b="1" dirty="0">
                <a:solidFill>
                  <a:srgbClr val="FFC000"/>
                </a:solidFill>
              </a:rPr>
              <a:t>এ লিখে পেল দ্রুত!</a:t>
            </a:r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21417" y="1936239"/>
            <a:ext cx="5152279" cy="336481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just"/>
            <a:r>
              <a:rPr lang="en-US" sz="4800" b="1" dirty="0" err="1" smtClean="0"/>
              <a:t>K</a:t>
            </a:r>
            <a:r>
              <a:rPr lang="en-US" sz="4800" b="1" cap="none" dirty="0" err="1" smtClean="0"/>
              <a:t>n</a:t>
            </a:r>
            <a:r>
              <a:rPr lang="en-US" sz="4800" b="1" cap="none" dirty="0" smtClean="0"/>
              <a:t> loop ta </a:t>
            </a:r>
            <a:r>
              <a:rPr lang="en-US" sz="4800" b="1" cap="none" dirty="0" err="1" smtClean="0"/>
              <a:t>brtter</a:t>
            </a:r>
            <a:r>
              <a:rPr lang="en-US" sz="4800" b="1" cap="none" dirty="0" smtClean="0"/>
              <a:t> </a:t>
            </a:r>
            <a:r>
              <a:rPr lang="en-US" sz="4800" b="1" cap="none" dirty="0" err="1" smtClean="0"/>
              <a:t>mne</a:t>
            </a:r>
            <a:r>
              <a:rPr lang="en-US" sz="4800" b="1" cap="none" dirty="0" smtClean="0"/>
              <a:t> </a:t>
            </a:r>
            <a:r>
              <a:rPr lang="en-US" sz="4800" b="1" cap="none" dirty="0" err="1" smtClean="0"/>
              <a:t>hlo</a:t>
            </a:r>
            <a:r>
              <a:rPr lang="en-US" sz="4800" b="1" dirty="0" smtClean="0"/>
              <a:t>……..</a:t>
            </a:r>
            <a:r>
              <a:rPr lang="as-IN" sz="4800" b="1" dirty="0" smtClean="0"/>
              <a:t>..?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324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435" y="1519881"/>
            <a:ext cx="4601776" cy="452257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6000" b="1" dirty="0">
                <a:solidFill>
                  <a:srgbClr val="7030A0"/>
                </a:solidFill>
              </a:rPr>
              <a:t>Advantage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of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9600" b="1" dirty="0" smtClean="0">
                <a:solidFill>
                  <a:schemeClr val="tx1"/>
                </a:solidFill>
              </a:rPr>
              <a:t>loops</a:t>
            </a: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sz="3200" b="1" dirty="0" smtClean="0">
                <a:solidFill>
                  <a:schemeClr val="tx1"/>
                </a:solidFill>
              </a:rPr>
              <a:t>in </a:t>
            </a:r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3146" y="1246653"/>
            <a:ext cx="54534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It provides code reusability.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2) Using loops, we do not need to write the same code again and again.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3) Using loops, we can traverse over the elements of data structures (array or linked lists).</a:t>
            </a:r>
          </a:p>
        </p:txBody>
      </p:sp>
    </p:spTree>
    <p:extLst>
      <p:ext uri="{BB962C8B-B14F-4D97-AF65-F5344CB8AC3E}">
        <p14:creationId xmlns:p14="http://schemas.microsoft.com/office/powerpoint/2010/main" val="18180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154954" y="2603500"/>
            <a:ext cx="8825659" cy="16979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Thanks</a:t>
            </a:r>
          </a:p>
          <a:p>
            <a:pPr marL="0" indent="0" algn="ctr">
              <a:buNone/>
            </a:pPr>
            <a:r>
              <a:rPr lang="en-US" sz="4800" b="1" dirty="0" smtClean="0">
                <a:solidFill>
                  <a:srgbClr val="7030A0"/>
                </a:solidFill>
              </a:rPr>
              <a:t>(</a:t>
            </a:r>
            <a:r>
              <a:rPr lang="en-US" sz="4800" b="1" dirty="0" err="1" smtClean="0">
                <a:solidFill>
                  <a:srgbClr val="7030A0"/>
                </a:solidFill>
              </a:rPr>
              <a:t>Jajakallah</a:t>
            </a:r>
            <a:r>
              <a:rPr lang="en-US" sz="4800" b="1" dirty="0" smtClean="0">
                <a:solidFill>
                  <a:srgbClr val="7030A0"/>
                </a:solidFill>
              </a:rPr>
              <a:t> </a:t>
            </a:r>
            <a:r>
              <a:rPr lang="en-US" sz="4800" b="1" dirty="0" err="1" smtClean="0">
                <a:solidFill>
                  <a:srgbClr val="7030A0"/>
                </a:solidFill>
              </a:rPr>
              <a:t>Khairan</a:t>
            </a:r>
            <a:r>
              <a:rPr lang="en-US" sz="4800" b="1" dirty="0" smtClean="0">
                <a:solidFill>
                  <a:srgbClr val="7030A0"/>
                </a:solidFill>
              </a:rPr>
              <a:t>)</a:t>
            </a:r>
            <a:endParaRPr lang="en-US" sz="4800" b="1" dirty="0">
              <a:solidFill>
                <a:srgbClr val="7030A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88" y="4551483"/>
            <a:ext cx="7858425" cy="20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8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511" y="899528"/>
            <a:ext cx="8761413" cy="706964"/>
          </a:xfrm>
        </p:spPr>
        <p:txBody>
          <a:bodyPr/>
          <a:lstStyle/>
          <a:p>
            <a:pPr algn="ctr"/>
            <a:r>
              <a:rPr lang="en-US" sz="8000" b="1" dirty="0" smtClean="0"/>
              <a:t>Types of loop</a:t>
            </a:r>
            <a:endParaRPr lang="en-US" sz="40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6525" y="2600727"/>
            <a:ext cx="10577384" cy="39549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There are 3 types of Loop in C language, namely: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while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for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do while</a:t>
            </a:r>
            <a:r>
              <a:rPr kumimoji="0" lang="en-US" sz="48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435" y="1519881"/>
            <a:ext cx="4601776" cy="452257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13800" b="1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en-US" sz="6000" b="1" dirty="0">
                <a:solidFill>
                  <a:srgbClr val="7030A0"/>
                </a:solidFill>
              </a:rPr>
              <a:t> loop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726" t="14446" r="19406" b="2839"/>
          <a:stretch/>
        </p:blipFill>
        <p:spPr>
          <a:xfrm>
            <a:off x="1646190" y="988024"/>
            <a:ext cx="4721347" cy="4837671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60705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46507" y="3043737"/>
            <a:ext cx="10459925" cy="297004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while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can be addressed as an 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entry control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loop. It is completed in 3 steps.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Variable initialization.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e.g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kumimoji="0" lang="en-US" sz="3600" b="1" i="1" u="none" strike="noStrike" cap="none" normalizeH="0" baseline="0" dirty="0" err="1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int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 x = 0;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condition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(</a:t>
            </a:r>
            <a:r>
              <a:rPr kumimoji="0" lang="en-US" sz="2800" b="1" i="1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e.g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while(x &lt;= 10)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Variable increment or decrement 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( 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x++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or 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x--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or </a:t>
            </a:r>
            <a:r>
              <a:rPr kumimoji="0" lang="en-US" sz="3600" b="1" i="1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x = x + 2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7469" y="665455"/>
            <a:ext cx="5016845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while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Intro</a:t>
            </a:r>
          </a:p>
        </p:txBody>
      </p:sp>
    </p:spTree>
    <p:extLst>
      <p:ext uri="{BB962C8B-B14F-4D97-AF65-F5344CB8AC3E}">
        <p14:creationId xmlns:p14="http://schemas.microsoft.com/office/powerpoint/2010/main" val="360419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7468" y="690169"/>
            <a:ext cx="5745893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while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Syntax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3632" y="2792125"/>
            <a:ext cx="11479427" cy="3745114"/>
          </a:xfrm>
          <a:prstGeom prst="rect">
            <a:avLst/>
          </a:prstGeom>
          <a:solidFill>
            <a:srgbClr val="171338"/>
          </a:solidFill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 initialization;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(condition)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statements;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variable increment or</a:t>
            </a:r>
            <a:r>
              <a:rPr kumimoji="0" lang="en-US" sz="3600" b="1" i="0" u="none" strike="noStrike" cap="none" normalizeH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decrement;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1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19632" y="665455"/>
            <a:ext cx="6462583" cy="137523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223767" rIns="0" bIns="22376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000" b="1" i="0" u="none" strike="noStrike" cap="none" normalizeH="0" baseline="0" dirty="0" smtClean="0">
                <a:ln>
                  <a:noFill/>
                </a:ln>
                <a:solidFill>
                  <a:srgbClr val="D63384"/>
                </a:solidFill>
                <a:effectLst/>
                <a:latin typeface="var(--bs-font-monospace)"/>
              </a:rPr>
              <a:t>while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system-ui"/>
              </a:rPr>
              <a:t> loop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Example 1 </a:t>
            </a:r>
            <a:endParaRPr kumimoji="0" lang="en-US" sz="44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" y="2496066"/>
            <a:ext cx="8390238" cy="3904734"/>
          </a:xfrm>
          <a:prstGeom prst="rect">
            <a:avLst/>
          </a:prstGeom>
          <a:ln>
            <a:solidFill>
              <a:srgbClr val="00206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107828" y="2496066"/>
            <a:ext cx="1532237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Output: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Monaco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2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3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7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8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Monaco"/>
              </a:rPr>
              <a:t>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212529"/>
                </a:solidFill>
                <a:latin typeface="Monaco"/>
              </a:rPr>
              <a:t>10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9435" y="1519881"/>
            <a:ext cx="4601776" cy="452257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8000" b="1" dirty="0" smtClean="0">
                <a:solidFill>
                  <a:schemeClr val="accent6">
                    <a:lumMod val="75000"/>
                  </a:schemeClr>
                </a:solidFill>
              </a:rPr>
              <a:t>o while</a:t>
            </a:r>
            <a:r>
              <a:rPr lang="en-US" sz="8000" b="1" dirty="0" smtClean="0">
                <a:solidFill>
                  <a:srgbClr val="7030A0"/>
                </a:solidFill>
              </a:rPr>
              <a:t> </a:t>
            </a:r>
            <a:r>
              <a:rPr lang="en-US" sz="6000" b="1" dirty="0">
                <a:solidFill>
                  <a:srgbClr val="7030A0"/>
                </a:solidFill>
              </a:rPr>
              <a:t>loop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6386" name="Picture 2" descr="C/C++ do while loop with Examples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9" t="24356" r="9889" b="4584"/>
          <a:stretch/>
        </p:blipFill>
        <p:spPr bwMode="auto">
          <a:xfrm>
            <a:off x="803189" y="864972"/>
            <a:ext cx="5066270" cy="5177481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5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1464</TotalTime>
  <Words>603</Words>
  <Application>Microsoft Office PowerPoint</Application>
  <PresentationFormat>Widescreen</PresentationFormat>
  <Paragraphs>201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Century Gothic</vt:lpstr>
      <vt:lpstr>Courier New</vt:lpstr>
      <vt:lpstr>Monaco</vt:lpstr>
      <vt:lpstr>system-ui</vt:lpstr>
      <vt:lpstr>var(--bs-font-monospace)</vt:lpstr>
      <vt:lpstr>Vrinda</vt:lpstr>
      <vt:lpstr>Wingdings 3</vt:lpstr>
      <vt:lpstr>Ion Boardroom</vt:lpstr>
      <vt:lpstr>Welcome</vt:lpstr>
      <vt:lpstr>Loop in C Language</vt:lpstr>
      <vt:lpstr>Advantage of  loops in C</vt:lpstr>
      <vt:lpstr>Types of loop</vt:lpstr>
      <vt:lpstr>while loop</vt:lpstr>
      <vt:lpstr>PowerPoint Presentation</vt:lpstr>
      <vt:lpstr>PowerPoint Presentation</vt:lpstr>
      <vt:lpstr>PowerPoint Presentation</vt:lpstr>
      <vt:lpstr>do while loop</vt:lpstr>
      <vt:lpstr>While &amp; do while loop</vt:lpstr>
      <vt:lpstr>PowerPoint Presentation</vt:lpstr>
      <vt:lpstr>PowerPoint Presentation</vt:lpstr>
      <vt:lpstr>PowerPoint Presentation</vt:lpstr>
      <vt:lpstr>PowerPoint Presentation</vt:lpstr>
      <vt:lpstr>for  loop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Infinite Loop</vt:lpstr>
      <vt:lpstr>Loop Control Statements</vt:lpstr>
      <vt:lpstr>Loop Control Statements (break)</vt:lpstr>
      <vt:lpstr>Loop Control Statements (break)</vt:lpstr>
      <vt:lpstr>Loop Control Statements (continue)</vt:lpstr>
      <vt:lpstr>Loop Control Statements (continue, goto)</vt:lpstr>
      <vt:lpstr>Obuk, ajk sesh hbe!?</vt:lpstr>
      <vt:lpstr>Chat এ লিখে পেল দ্রুত!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Junior‘s</dc:title>
  <dc:creator>Microsoft account</dc:creator>
  <cp:lastModifiedBy>Microsoft account</cp:lastModifiedBy>
  <cp:revision>62</cp:revision>
  <dcterms:created xsi:type="dcterms:W3CDTF">2021-08-20T12:24:43Z</dcterms:created>
  <dcterms:modified xsi:type="dcterms:W3CDTF">2021-09-10T18:11:27Z</dcterms:modified>
</cp:coreProperties>
</file>