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handoutMasterIdLst>
    <p:handoutMasterId r:id="rId23"/>
  </p:handoutMasterIdLst>
  <p:sldIdLst>
    <p:sldId id="257" r:id="rId5"/>
    <p:sldId id="268" r:id="rId6"/>
    <p:sldId id="267" r:id="rId7"/>
    <p:sldId id="279" r:id="rId8"/>
    <p:sldId id="278" r:id="rId9"/>
    <p:sldId id="280" r:id="rId10"/>
    <p:sldId id="281" r:id="rId11"/>
    <p:sldId id="282" r:id="rId12"/>
    <p:sldId id="283" r:id="rId13"/>
    <p:sldId id="284" r:id="rId14"/>
    <p:sldId id="285" r:id="rId15"/>
    <p:sldId id="286" r:id="rId16"/>
    <p:sldId id="287" r:id="rId17"/>
    <p:sldId id="288" r:id="rId18"/>
    <p:sldId id="289" r:id="rId19"/>
    <p:sldId id="290" r:id="rId20"/>
    <p:sldId id="271" r:id="rId2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AB25"/>
    <a:srgbClr val="C45900"/>
    <a:srgbClr val="7B8D1F"/>
    <a:srgbClr val="394404"/>
    <a:srgbClr val="5F6F0F"/>
    <a:srgbClr val="718412"/>
    <a:srgbClr val="65741A"/>
    <a:srgbClr val="70811D"/>
    <a:srgbClr val="839721"/>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0" d="100"/>
          <a:sy n="70" d="100"/>
        </p:scale>
        <p:origin x="738" y="4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10/30/2022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10/30/2022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10/30/2022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10/30/2022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10/30/2022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10/30/2022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10/30/2022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10/30/2022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10/30/2022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10/30/2022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10/30/2022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10/30/2022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10/30/2022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10/30/2022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safayathossen@iut-dhaka.edu" TargetMode="Externa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1.png"/><Relationship Id="rId4" Type="http://schemas.openxmlformats.org/officeDocument/2006/relationships/hyperlink" Target="https://www.iiuc.ac.bd/"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www.elprocus.com/embedded-microprocessor-importance-and-its-real-time-applications/" TargetMode="Externa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hyperlink" Target="https://www.comptutorkg2pg.com/2011/12/80186-microprocessors.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hyperlink" Target="https://electronicsdesk.com/80286-microprocessor.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hyperlink" Target="https://electronicsdesk.com/80386-microprocessor.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hyperlink" Target="https://www.computerhope.com/jargon/num/80486.ht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hyperlink" Target="https://www.sciencedirect.com/topics/engineering/pentium-processor#:~:text=The%20Pentium%20processor%20was%20the%20first%20x86%20processor%20with%20superscalar%20architecture.&amp;text=The%20Pentium%20processor%20also%20features,Pro%20was%20introduced%20in%201995."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516928" y="1830051"/>
            <a:ext cx="9727036" cy="1212740"/>
          </a:xfrm>
          <a:solidFill>
            <a:schemeClr val="accent6"/>
          </a:solidFill>
          <a:ln>
            <a:solidFill>
              <a:srgbClr val="C45900"/>
            </a:solidFill>
          </a:ln>
          <a:effectLst>
            <a:glow rad="228600">
              <a:schemeClr val="accent3">
                <a:satMod val="175000"/>
                <a:alpha val="40000"/>
              </a:schemeClr>
            </a:glow>
          </a:effectLst>
        </p:spPr>
        <p:txBody>
          <a:bodyPr>
            <a:normAutofit/>
          </a:bodyPr>
          <a:lstStyle/>
          <a:p>
            <a:pPr algn="ctr"/>
            <a:r>
              <a:rPr lang="en-US" sz="7100" b="1" cap="none" spc="0" dirty="0">
                <a:ln w="0">
                  <a:solidFill>
                    <a:schemeClr val="accent6">
                      <a:lumMod val="40000"/>
                      <a:lumOff val="60000"/>
                    </a:schemeClr>
                  </a:solidFill>
                </a:ln>
                <a:solidFill>
                  <a:schemeClr val="accent3">
                    <a:lumMod val="20000"/>
                    <a:lumOff val="80000"/>
                  </a:schemeClr>
                </a:solidFill>
                <a:effectLst>
                  <a:glow rad="228600">
                    <a:schemeClr val="accent6">
                      <a:satMod val="175000"/>
                      <a:alpha val="40000"/>
                    </a:schemeClr>
                  </a:glow>
                  <a:reflection blurRad="6350" stA="53000" endA="300" endPos="35500" dir="5400000" sy="-90000" algn="bl" rotWithShape="0"/>
                </a:effectLst>
              </a:rPr>
              <a:t>Assignment-01</a:t>
            </a:r>
          </a:p>
        </p:txBody>
      </p:sp>
      <p:sp>
        <p:nvSpPr>
          <p:cNvPr id="6" name="TextBox 5">
            <a:extLst>
              <a:ext uri="{FF2B5EF4-FFF2-40B4-BE49-F238E27FC236}">
                <a16:creationId xmlns:a16="http://schemas.microsoft.com/office/drawing/2014/main" id="{AA90E026-C806-91E1-E9FC-F91E0DF2A868}"/>
              </a:ext>
            </a:extLst>
          </p:cNvPr>
          <p:cNvSpPr txBox="1"/>
          <p:nvPr/>
        </p:nvSpPr>
        <p:spPr>
          <a:xfrm>
            <a:off x="2513012" y="3581400"/>
            <a:ext cx="9411268" cy="830997"/>
          </a:xfrm>
          <a:prstGeom prst="rect">
            <a:avLst/>
          </a:prstGeom>
          <a:noFill/>
        </p:spPr>
        <p:txBody>
          <a:bodyPr wrap="square">
            <a:spAutoFit/>
          </a:bodyPr>
          <a:lstStyle/>
          <a:p>
            <a:pPr algn="r"/>
            <a:r>
              <a:rPr lang="en-US" sz="2400" i="1" dirty="0">
                <a:ln w="0"/>
                <a:solidFill>
                  <a:schemeClr val="accent6">
                    <a:lumMod val="20000"/>
                    <a:lumOff val="80000"/>
                  </a:schemeClr>
                </a:solidFill>
                <a:effectLst>
                  <a:glow rad="228600">
                    <a:schemeClr val="accent3">
                      <a:satMod val="175000"/>
                      <a:alpha val="40000"/>
                    </a:schemeClr>
                  </a:glow>
                  <a:reflection blurRad="6350" stA="53000" endA="300" endPos="35500" dir="5400000" sy="-90000" algn="bl" rotWithShape="0"/>
                </a:effectLst>
              </a:rPr>
              <a:t>Course Code: CSE-3523</a:t>
            </a:r>
            <a:br>
              <a:rPr lang="en-US" sz="2400" i="1" dirty="0">
                <a:ln w="0"/>
                <a:solidFill>
                  <a:schemeClr val="accent6">
                    <a:lumMod val="20000"/>
                    <a:lumOff val="80000"/>
                  </a:schemeClr>
                </a:solidFill>
                <a:effectLst>
                  <a:glow rad="228600">
                    <a:schemeClr val="accent3">
                      <a:satMod val="175000"/>
                      <a:alpha val="40000"/>
                    </a:schemeClr>
                  </a:glow>
                  <a:reflection blurRad="6350" stA="53000" endA="300" endPos="35500" dir="5400000" sy="-90000" algn="bl" rotWithShape="0"/>
                </a:effectLst>
              </a:rPr>
            </a:br>
            <a:r>
              <a:rPr lang="en-US" sz="2400" i="1" dirty="0">
                <a:ln w="0"/>
                <a:solidFill>
                  <a:schemeClr val="accent6">
                    <a:lumMod val="20000"/>
                    <a:lumOff val="80000"/>
                  </a:schemeClr>
                </a:solidFill>
                <a:effectLst>
                  <a:glow rad="228600">
                    <a:schemeClr val="accent3">
                      <a:satMod val="175000"/>
                      <a:alpha val="40000"/>
                    </a:schemeClr>
                  </a:glow>
                  <a:reflection blurRad="6350" stA="53000" endA="300" endPos="35500" dir="5400000" sy="-90000" algn="bl" rotWithShape="0"/>
                </a:effectLst>
              </a:rPr>
              <a:t>Course Title: </a:t>
            </a:r>
            <a:r>
              <a:rPr lang="en-US" i="1" dirty="0">
                <a:ln w="0"/>
                <a:solidFill>
                  <a:schemeClr val="accent6">
                    <a:lumMod val="20000"/>
                    <a:lumOff val="80000"/>
                  </a:schemeClr>
                </a:solidFill>
                <a:effectLst>
                  <a:glow rad="228600">
                    <a:schemeClr val="accent3">
                      <a:satMod val="175000"/>
                      <a:alpha val="40000"/>
                    </a:schemeClr>
                  </a:glow>
                  <a:reflection blurRad="6350" stA="53000" endA="300" endPos="35500" dir="5400000" sy="-90000" algn="bl" rotWithShape="0"/>
                </a:effectLst>
              </a:rPr>
              <a:t>Microprocessor, Microcontrollers &amp; Embedded System</a:t>
            </a:r>
          </a:p>
        </p:txBody>
      </p:sp>
      <p:sp>
        <p:nvSpPr>
          <p:cNvPr id="7" name="TextBox 6">
            <a:extLst>
              <a:ext uri="{FF2B5EF4-FFF2-40B4-BE49-F238E27FC236}">
                <a16:creationId xmlns:a16="http://schemas.microsoft.com/office/drawing/2014/main" id="{F03BDB15-4FF6-F61E-BC6F-D67A599BF36D}"/>
              </a:ext>
            </a:extLst>
          </p:cNvPr>
          <p:cNvSpPr txBox="1"/>
          <p:nvPr/>
        </p:nvSpPr>
        <p:spPr>
          <a:xfrm>
            <a:off x="684212" y="4573250"/>
            <a:ext cx="5105400" cy="1446550"/>
          </a:xfrm>
          <a:prstGeom prst="rect">
            <a:avLst/>
          </a:prstGeom>
          <a:solidFill>
            <a:srgbClr val="7030A0"/>
          </a:solidFill>
          <a:ln>
            <a:solidFill>
              <a:srgbClr val="002060"/>
            </a:solidFill>
          </a:ln>
          <a:effectLst>
            <a:glow rad="228600">
              <a:schemeClr val="accent3">
                <a:satMod val="175000"/>
                <a:alpha val="40000"/>
              </a:schemeClr>
            </a:glow>
          </a:effectLst>
        </p:spPr>
        <p:txBody>
          <a:bodyPr wrap="square" rtlCol="0">
            <a:spAutoFit/>
          </a:bodyPr>
          <a:lstStyle/>
          <a:p>
            <a:r>
              <a:rPr lang="en-US" sz="1800" i="1" u="sng" dirty="0"/>
              <a:t>Submitted to-</a:t>
            </a:r>
            <a:endParaRPr lang="en-US" sz="1800" i="1" dirty="0"/>
          </a:p>
          <a:p>
            <a:r>
              <a:rPr lang="en-US" sz="3200" b="1" dirty="0">
                <a:effectLst>
                  <a:glow rad="228600">
                    <a:schemeClr val="accent3">
                      <a:satMod val="175000"/>
                      <a:alpha val="40000"/>
                    </a:schemeClr>
                  </a:glow>
                </a:effectLst>
                <a:latin typeface="Times New Roman" panose="02020603050405020304" pitchFamily="18" charset="0"/>
                <a:cs typeface="Times New Roman" panose="02020603050405020304" pitchFamily="18" charset="0"/>
              </a:rPr>
              <a:t>Md. </a:t>
            </a:r>
            <a:r>
              <a:rPr lang="en-US" sz="3200" b="1" dirty="0" err="1">
                <a:effectLst>
                  <a:glow rad="228600">
                    <a:schemeClr val="accent3">
                      <a:satMod val="175000"/>
                      <a:alpha val="40000"/>
                    </a:schemeClr>
                  </a:glow>
                </a:effectLst>
                <a:latin typeface="Times New Roman" panose="02020603050405020304" pitchFamily="18" charset="0"/>
                <a:cs typeface="Times New Roman" panose="02020603050405020304" pitchFamily="18" charset="0"/>
              </a:rPr>
              <a:t>Safayat</a:t>
            </a:r>
            <a:r>
              <a:rPr lang="en-US" sz="3200" b="1" dirty="0">
                <a:effectLst>
                  <a:glow rad="228600">
                    <a:schemeClr val="accent3">
                      <a:satMod val="175000"/>
                      <a:alpha val="40000"/>
                    </a:schemeClr>
                  </a:glow>
                </a:effectLst>
                <a:latin typeface="Times New Roman" panose="02020603050405020304" pitchFamily="18" charset="0"/>
                <a:cs typeface="Times New Roman" panose="02020603050405020304" pitchFamily="18" charset="0"/>
              </a:rPr>
              <a:t> </a:t>
            </a:r>
            <a:r>
              <a:rPr lang="en-US" sz="3200" b="1" dirty="0" err="1">
                <a:effectLst>
                  <a:glow rad="228600">
                    <a:schemeClr val="accent3">
                      <a:satMod val="175000"/>
                      <a:alpha val="40000"/>
                    </a:schemeClr>
                  </a:glow>
                </a:effectLst>
                <a:latin typeface="Times New Roman" panose="02020603050405020304" pitchFamily="18" charset="0"/>
                <a:cs typeface="Times New Roman" panose="02020603050405020304" pitchFamily="18" charset="0"/>
              </a:rPr>
              <a:t>Hossen</a:t>
            </a:r>
            <a:endParaRPr lang="en-US" sz="3200" b="1" dirty="0">
              <a:effectLst>
                <a:glow rad="228600">
                  <a:schemeClr val="accent3">
                    <a:satMod val="175000"/>
                    <a:alpha val="40000"/>
                  </a:schemeClr>
                </a:glow>
              </a:effectLst>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Assistant Lecturer, Dept. of CSE, IIUC</a:t>
            </a:r>
          </a:p>
          <a:p>
            <a:r>
              <a:rPr lang="en-US" sz="1800" b="1" dirty="0">
                <a:latin typeface="Times New Roman" panose="02020603050405020304" pitchFamily="18" charset="0"/>
                <a:cs typeface="Times New Roman" panose="02020603050405020304" pitchFamily="18" charset="0"/>
              </a:rPr>
              <a:t>Cell: 01736161688, </a:t>
            </a:r>
            <a:r>
              <a:rPr lang="en-US" sz="1800" b="1" u="sng" dirty="0">
                <a:latin typeface="Times New Roman" panose="02020603050405020304" pitchFamily="18" charset="0"/>
                <a:cs typeface="Times New Roman" panose="02020603050405020304" pitchFamily="18" charset="0"/>
                <a:hlinkClick r:id="rId3"/>
              </a:rPr>
              <a:t>safayathossen@iut-dhaka.edu</a:t>
            </a:r>
            <a:r>
              <a:rPr lang="en-US" sz="1800" b="1"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22D6DC8-0B33-A9D2-6030-F74448A5BB29}"/>
              </a:ext>
            </a:extLst>
          </p:cNvPr>
          <p:cNvSpPr txBox="1"/>
          <p:nvPr/>
        </p:nvSpPr>
        <p:spPr>
          <a:xfrm>
            <a:off x="900988" y="925422"/>
            <a:ext cx="11087668" cy="584775"/>
          </a:xfrm>
          <a:prstGeom prst="rect">
            <a:avLst/>
          </a:prstGeom>
          <a:noFill/>
        </p:spPr>
        <p:txBody>
          <a:bodyPr wrap="square">
            <a:spAutoFit/>
          </a:bodyPr>
          <a:lstStyle/>
          <a:p>
            <a:pPr algn="ctr"/>
            <a:r>
              <a:rPr lang="en-US" sz="3200" i="0" strike="noStrike" dirty="0">
                <a:ln w="0"/>
                <a:effectLst>
                  <a:glow rad="228600">
                    <a:schemeClr val="accent6">
                      <a:satMod val="175000"/>
                      <a:alpha val="40000"/>
                    </a:schemeClr>
                  </a:glow>
                  <a:outerShdw blurRad="38100" dist="19050" dir="2700000" algn="tl" rotWithShape="0">
                    <a:schemeClr val="dk1">
                      <a:alpha val="40000"/>
                    </a:schemeClr>
                  </a:outerShdw>
                </a:effectLst>
                <a:latin typeface="Times New Roman" panose="02020603050405020304" pitchFamily="18" charset="0"/>
              </a:rPr>
              <a:t>Dept. Of Computer Science &amp; Engineering</a:t>
            </a:r>
          </a:p>
        </p:txBody>
      </p:sp>
      <p:pic>
        <p:nvPicPr>
          <p:cNvPr id="2" name="Picture 1" descr="IIUC">
            <a:hlinkClick r:id="rId4"/>
            <a:extLst>
              <a:ext uri="{FF2B5EF4-FFF2-40B4-BE49-F238E27FC236}">
                <a16:creationId xmlns:a16="http://schemas.microsoft.com/office/drawing/2014/main" id="{5933686C-A877-7DBB-44C1-7DCC8F9A99E0}"/>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989012" y="214274"/>
            <a:ext cx="10999644" cy="757314"/>
          </a:xfrm>
          <a:prstGeom prst="round2DiagRect">
            <a:avLst>
              <a:gd name="adj1" fmla="val 16667"/>
              <a:gd name="adj2" fmla="val 0"/>
            </a:avLst>
          </a:prstGeom>
          <a:ln w="38100" cap="sq">
            <a:solidFill>
              <a:schemeClr val="accent3">
                <a:lumMod val="50000"/>
              </a:schemeClr>
            </a:solidFill>
            <a:miter lim="800000"/>
          </a:ln>
          <a:effectLst>
            <a:glow rad="228600">
              <a:schemeClr val="accent6">
                <a:satMod val="175000"/>
                <a:alpha val="40000"/>
              </a:schemeClr>
            </a:glow>
            <a:outerShdw blurRad="254000" algn="tl" rotWithShape="0">
              <a:srgbClr val="000000">
                <a:alpha val="43000"/>
              </a:srgbClr>
            </a:outerShdw>
          </a:effectLst>
        </p:spPr>
      </p:pic>
      <p:sp>
        <p:nvSpPr>
          <p:cNvPr id="3" name="TextBox 2">
            <a:extLst>
              <a:ext uri="{FF2B5EF4-FFF2-40B4-BE49-F238E27FC236}">
                <a16:creationId xmlns:a16="http://schemas.microsoft.com/office/drawing/2014/main" id="{B723D6FE-19D8-1826-7614-4748FC840C60}"/>
              </a:ext>
            </a:extLst>
          </p:cNvPr>
          <p:cNvSpPr txBox="1"/>
          <p:nvPr/>
        </p:nvSpPr>
        <p:spPr>
          <a:xfrm>
            <a:off x="4214842" y="3058180"/>
            <a:ext cx="3865161" cy="707886"/>
          </a:xfrm>
          <a:prstGeom prst="rect">
            <a:avLst/>
          </a:prstGeom>
          <a:noFill/>
        </p:spPr>
        <p:txBody>
          <a:bodyPr wrap="none" rtlCol="0">
            <a:spAutoFit/>
            <a:scene3d>
              <a:camera prst="orthographicFront"/>
              <a:lightRig rig="threePt" dir="t"/>
            </a:scene3d>
            <a:sp3d extrusionH="57150">
              <a:bevelT w="57150" h="38100" prst="hardEdge"/>
            </a:sp3d>
          </a:bodyPr>
          <a:lstStyle/>
          <a:p>
            <a:pPr algn="ctr"/>
            <a:r>
              <a:rPr lang="en-US" sz="2000" b="1" dirty="0">
                <a:solidFill>
                  <a:srgbClr val="7030A0"/>
                </a:solidFill>
                <a:effectLst>
                  <a:glow rad="228600">
                    <a:schemeClr val="accent1">
                      <a:satMod val="175000"/>
                      <a:alpha val="40000"/>
                    </a:schemeClr>
                  </a:glow>
                </a:effectLst>
                <a:latin typeface="Berlin Sans FB" panose="020E0602020502020306" pitchFamily="34" charset="0"/>
              </a:rPr>
              <a:t>Of   </a:t>
            </a:r>
            <a:r>
              <a:rPr lang="en-US" sz="4000" b="1" dirty="0">
                <a:solidFill>
                  <a:srgbClr val="7030A0"/>
                </a:solidFill>
                <a:effectLst>
                  <a:glow rad="228600">
                    <a:schemeClr val="accent1">
                      <a:satMod val="175000"/>
                      <a:alpha val="40000"/>
                    </a:schemeClr>
                  </a:glow>
                </a:effectLst>
                <a:latin typeface="Berlin Sans FB" panose="020E0602020502020306" pitchFamily="34" charset="0"/>
              </a:rPr>
              <a:t>Team Bratva</a:t>
            </a:r>
            <a:endParaRPr lang="en-US" sz="2800" b="1" dirty="0">
              <a:solidFill>
                <a:srgbClr val="7030A0"/>
              </a:solidFill>
              <a:effectLst>
                <a:glow rad="228600">
                  <a:schemeClr val="accent1">
                    <a:satMod val="175000"/>
                    <a:alpha val="40000"/>
                  </a:schemeClr>
                </a:glow>
              </a:effectLst>
              <a:latin typeface="Berlin Sans FB" panose="020E0602020502020306" pitchFamily="34" charset="0"/>
            </a:endParaRPr>
          </a:p>
        </p:txBody>
      </p:sp>
    </p:spTree>
    <p:custDataLst>
      <p:tags r:id="rId1"/>
    </p:custDataLst>
    <p:extLst>
      <p:ext uri="{BB962C8B-B14F-4D97-AF65-F5344CB8AC3E}">
        <p14:creationId xmlns:p14="http://schemas.microsoft.com/office/powerpoint/2010/main" val="1332291891"/>
      </p:ext>
    </p:extLst>
  </p:cSld>
  <p:clrMapOvr>
    <a:masterClrMapping/>
  </p:clrMapOvr>
  <p:transition spd="slow" advTm="58305">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nodeType="clickEffect">
                                  <p:stCondLst>
                                    <p:cond delay="0"/>
                                  </p:stCondLst>
                                  <p:childTnLst>
                                    <p:animRot by="120000">
                                      <p:cBhvr>
                                        <p:cTn id="11" dur="100" fill="hold">
                                          <p:stCondLst>
                                            <p:cond delay="0"/>
                                          </p:stCondLst>
                                        </p:cTn>
                                        <p:tgtEl>
                                          <p:spTgt spid="3">
                                            <p:txEl>
                                              <p:pRg st="0" end="0"/>
                                            </p:txEl>
                                          </p:spTgt>
                                        </p:tgtEl>
                                        <p:attrNameLst>
                                          <p:attrName>r</p:attrName>
                                        </p:attrNameLst>
                                      </p:cBhvr>
                                    </p:animRot>
                                    <p:animRot by="-240000">
                                      <p:cBhvr>
                                        <p:cTn id="12" dur="200" fill="hold">
                                          <p:stCondLst>
                                            <p:cond delay="200"/>
                                          </p:stCondLst>
                                        </p:cTn>
                                        <p:tgtEl>
                                          <p:spTgt spid="3">
                                            <p:txEl>
                                              <p:pRg st="0" end="0"/>
                                            </p:txEl>
                                          </p:spTgt>
                                        </p:tgtEl>
                                        <p:attrNameLst>
                                          <p:attrName>r</p:attrName>
                                        </p:attrNameLst>
                                      </p:cBhvr>
                                    </p:animRot>
                                    <p:animRot by="240000">
                                      <p:cBhvr>
                                        <p:cTn id="13" dur="200" fill="hold">
                                          <p:stCondLst>
                                            <p:cond delay="400"/>
                                          </p:stCondLst>
                                        </p:cTn>
                                        <p:tgtEl>
                                          <p:spTgt spid="3">
                                            <p:txEl>
                                              <p:pRg st="0" end="0"/>
                                            </p:txEl>
                                          </p:spTgt>
                                        </p:tgtEl>
                                        <p:attrNameLst>
                                          <p:attrName>r</p:attrName>
                                        </p:attrNameLst>
                                      </p:cBhvr>
                                    </p:animRot>
                                    <p:animRot by="-240000">
                                      <p:cBhvr>
                                        <p:cTn id="14" dur="200" fill="hold">
                                          <p:stCondLst>
                                            <p:cond delay="600"/>
                                          </p:stCondLst>
                                        </p:cTn>
                                        <p:tgtEl>
                                          <p:spTgt spid="3">
                                            <p:txEl>
                                              <p:pRg st="0" end="0"/>
                                            </p:txEl>
                                          </p:spTgt>
                                        </p:tgtEl>
                                        <p:attrNameLst>
                                          <p:attrName>r</p:attrName>
                                        </p:attrNameLst>
                                      </p:cBhvr>
                                    </p:animRot>
                                    <p:animRot by="120000">
                                      <p:cBhvr>
                                        <p:cTn id="15" dur="200" fill="hold">
                                          <p:stCondLst>
                                            <p:cond delay="800"/>
                                          </p:stCondLst>
                                        </p:cTn>
                                        <p:tgtEl>
                                          <p:spTgt spid="3">
                                            <p:txEl>
                                              <p:pRg st="0" end="0"/>
                                            </p:txEl>
                                          </p:spTgt>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1000" fill="hold"/>
                                        <p:tgtEl>
                                          <p:spTgt spid="6"/>
                                        </p:tgtEl>
                                        <p:attrNameLst>
                                          <p:attrName>ppt_w</p:attrName>
                                        </p:attrNameLst>
                                      </p:cBhvr>
                                      <p:tavLst>
                                        <p:tav tm="0">
                                          <p:val>
                                            <p:fltVal val="0"/>
                                          </p:val>
                                        </p:tav>
                                        <p:tav tm="100000">
                                          <p:val>
                                            <p:strVal val="#ppt_w"/>
                                          </p:val>
                                        </p:tav>
                                      </p:tavLst>
                                    </p:anim>
                                    <p:anim calcmode="lin" valueType="num">
                                      <p:cBhvr>
                                        <p:cTn id="21" dur="1000" fill="hold"/>
                                        <p:tgtEl>
                                          <p:spTgt spid="6"/>
                                        </p:tgtEl>
                                        <p:attrNameLst>
                                          <p:attrName>ppt_h</p:attrName>
                                        </p:attrNameLst>
                                      </p:cBhvr>
                                      <p:tavLst>
                                        <p:tav tm="0">
                                          <p:val>
                                            <p:fltVal val="0"/>
                                          </p:val>
                                        </p:tav>
                                        <p:tav tm="100000">
                                          <p:val>
                                            <p:strVal val="#ppt_h"/>
                                          </p:val>
                                        </p:tav>
                                      </p:tavLst>
                                    </p:anim>
                                    <p:anim calcmode="lin" valueType="num">
                                      <p:cBhvr>
                                        <p:cTn id="22" dur="1000" fill="hold"/>
                                        <p:tgtEl>
                                          <p:spTgt spid="6"/>
                                        </p:tgtEl>
                                        <p:attrNameLst>
                                          <p:attrName>style.rotation</p:attrName>
                                        </p:attrNameLst>
                                      </p:cBhvr>
                                      <p:tavLst>
                                        <p:tav tm="0">
                                          <p:val>
                                            <p:fltVal val="90"/>
                                          </p:val>
                                        </p:tav>
                                        <p:tav tm="100000">
                                          <p:val>
                                            <p:fltVal val="0"/>
                                          </p:val>
                                        </p:tav>
                                      </p:tavLst>
                                    </p:anim>
                                    <p:animEffect transition="in" filter="fade">
                                      <p:cBhvr>
                                        <p:cTn id="23" dur="10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path" presetSubtype="0" accel="50000" decel="50000" fill="hold" grpId="0" nodeType="clickEffect">
                                  <p:stCondLst>
                                    <p:cond delay="0"/>
                                  </p:stCondLst>
                                  <p:childTnLst>
                                    <p:animMotion origin="layout" path="M -3.94895E-6 -2.22222E-6 C 0.06903 -2.22222E-6 0.12504 0.05602 0.12504 0.125 C 0.12504 0.19398 0.06903 0.25 -3.94895E-6 0.25 C -0.06902 0.25 -0.12503 0.19398 -0.12503 0.125 C -0.12503 0.05602 -0.06902 -2.22222E-6 -3.94895E-6 -2.22222E-6 Z " pathEditMode="relative" rAng="0" ptsTypes="AAAAA">
                                      <p:cBhvr>
                                        <p:cTn id="27" dur="2000" fill="hold"/>
                                        <p:tgtEl>
                                          <p:spTgt spid="7"/>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783888" y="30778"/>
            <a:ext cx="8746116" cy="646331"/>
          </a:xfrm>
          <a:prstGeom prst="rect">
            <a:avLst/>
          </a:prstGeom>
          <a:noFill/>
        </p:spPr>
        <p:txBody>
          <a:bodyPr wrap="square">
            <a:spAutoFit/>
          </a:bodyPr>
          <a:lstStyle/>
          <a:p>
            <a:pPr algn="ctr"/>
            <a:r>
              <a:rPr lang="en-US" sz="2800" b="1" dirty="0">
                <a:solidFill>
                  <a:schemeClr val="bg2">
                    <a:lumMod val="75000"/>
                  </a:schemeClr>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An overview of </a:t>
            </a:r>
            <a:r>
              <a:rPr lang="en-US" sz="3600" b="1" dirty="0">
                <a:solidFill>
                  <a:schemeClr val="bg2">
                    <a:lumMod val="75000"/>
                  </a:schemeClr>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Embedded Microprocessor </a:t>
            </a:r>
            <a:r>
              <a:rPr lang="en-US" b="1" dirty="0">
                <a:solidFill>
                  <a:schemeClr val="bg2">
                    <a:lumMod val="75000"/>
                  </a:schemeClr>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(P-02)</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a:t>
            </a:r>
            <a:r>
              <a:rPr lang="en-US" i="1" dirty="0">
                <a:solidFill>
                  <a:srgbClr val="002060"/>
                </a:solidFill>
                <a:effectLst>
                  <a:glow rad="228600">
                    <a:schemeClr val="accent3">
                      <a:satMod val="175000"/>
                      <a:alpha val="40000"/>
                    </a:schemeClr>
                  </a:glow>
                </a:effectLst>
              </a:rPr>
              <a:t>10</a:t>
            </a:r>
            <a:endParaRPr lang="en-US" sz="2400" i="1" dirty="0">
              <a:solidFill>
                <a:srgbClr val="002060"/>
              </a:solidFill>
              <a:effectLst>
                <a:glow rad="228600">
                  <a:schemeClr val="accent3">
                    <a:satMod val="175000"/>
                    <a:alpha val="40000"/>
                  </a:schemeClr>
                </a:glow>
              </a:effectLst>
            </a:endParaRPr>
          </a:p>
        </p:txBody>
      </p:sp>
      <p:sp>
        <p:nvSpPr>
          <p:cNvPr id="10" name="TextBox 9">
            <a:extLst>
              <a:ext uri="{FF2B5EF4-FFF2-40B4-BE49-F238E27FC236}">
                <a16:creationId xmlns:a16="http://schemas.microsoft.com/office/drawing/2014/main" id="{5CBC2F6D-2796-9A4B-600C-975BB5B0470E}"/>
              </a:ext>
            </a:extLst>
          </p:cNvPr>
          <p:cNvSpPr txBox="1"/>
          <p:nvPr/>
        </p:nvSpPr>
        <p:spPr>
          <a:xfrm>
            <a:off x="989013" y="1720840"/>
            <a:ext cx="6381463" cy="4154984"/>
          </a:xfrm>
          <a:prstGeom prst="rect">
            <a:avLst/>
          </a:prstGeom>
          <a:solidFill>
            <a:schemeClr val="accent3">
              <a:lumMod val="60000"/>
              <a:lumOff val="40000"/>
            </a:schemeClr>
          </a:solidFill>
          <a:effectLst>
            <a:glow rad="228600">
              <a:schemeClr val="accent6">
                <a:satMod val="175000"/>
                <a:alpha val="40000"/>
              </a:schemeClr>
            </a:glow>
          </a:effectLst>
        </p:spPr>
        <p:txBody>
          <a:bodyPr wrap="square" numCol="1">
            <a:spAutoFit/>
          </a:bodyPr>
          <a:lstStyle/>
          <a:p>
            <a:pPr algn="just"/>
            <a:r>
              <a:rPr lang="en-US" dirty="0">
                <a:solidFill>
                  <a:schemeClr val="bg1"/>
                </a:solidFill>
              </a:rPr>
              <a:t>The classification of embedded-microprocessor depends on several factors like computing performance, availability of memory, type of application, etc., and some of these microprocessors include:</a:t>
            </a:r>
          </a:p>
          <a:p>
            <a:endParaRPr lang="en-US" b="1" dirty="0">
              <a:solidFill>
                <a:schemeClr val="bg1"/>
              </a:solidFill>
            </a:endParaRPr>
          </a:p>
          <a:p>
            <a:pPr marL="342900" indent="-342900">
              <a:buFont typeface="Wingdings" panose="05000000000000000000" pitchFamily="2" charset="2"/>
              <a:buChar char="q"/>
            </a:pPr>
            <a:r>
              <a:rPr lang="en-US" b="1" dirty="0">
                <a:solidFill>
                  <a:schemeClr val="bg1"/>
                </a:solidFill>
              </a:rPr>
              <a:t>Complex instruction set microprocessors</a:t>
            </a:r>
          </a:p>
          <a:p>
            <a:pPr marL="342900" indent="-342900">
              <a:buFont typeface="Wingdings" panose="05000000000000000000" pitchFamily="2" charset="2"/>
              <a:buChar char="q"/>
            </a:pPr>
            <a:r>
              <a:rPr lang="en-US" b="1" dirty="0">
                <a:solidFill>
                  <a:schemeClr val="bg1"/>
                </a:solidFill>
              </a:rPr>
              <a:t>Reduced instruction set microprocessors</a:t>
            </a:r>
          </a:p>
          <a:p>
            <a:pPr marL="342900" indent="-342900">
              <a:buFont typeface="Wingdings" panose="05000000000000000000" pitchFamily="2" charset="2"/>
              <a:buChar char="q"/>
            </a:pPr>
            <a:r>
              <a:rPr lang="en-US" b="1" dirty="0">
                <a:solidFill>
                  <a:schemeClr val="bg1"/>
                </a:solidFill>
              </a:rPr>
              <a:t>Superscalar microprocessors</a:t>
            </a:r>
          </a:p>
          <a:p>
            <a:pPr marL="342900" indent="-342900">
              <a:buFont typeface="Wingdings" panose="05000000000000000000" pitchFamily="2" charset="2"/>
              <a:buChar char="q"/>
            </a:pPr>
            <a:r>
              <a:rPr lang="en-US" b="1" dirty="0">
                <a:solidFill>
                  <a:schemeClr val="bg1"/>
                </a:solidFill>
              </a:rPr>
              <a:t>Application specific integrated circuit (ASIC)</a:t>
            </a:r>
          </a:p>
          <a:p>
            <a:pPr marL="342900" indent="-342900">
              <a:buFont typeface="Wingdings" panose="05000000000000000000" pitchFamily="2" charset="2"/>
              <a:buChar char="q"/>
            </a:pPr>
            <a:r>
              <a:rPr lang="en-US" b="1" dirty="0">
                <a:solidFill>
                  <a:schemeClr val="bg1"/>
                </a:solidFill>
              </a:rPr>
              <a:t>Digital signal microprocessors (DSPs)</a:t>
            </a:r>
            <a:endParaRPr lang="en-US" sz="2200" dirty="0">
              <a:solidFill>
                <a:schemeClr val="bg1"/>
              </a:solidFill>
            </a:endParaRPr>
          </a:p>
        </p:txBody>
      </p:sp>
      <p:sp>
        <p:nvSpPr>
          <p:cNvPr id="13" name="TextBox 12">
            <a:extLst>
              <a:ext uri="{FF2B5EF4-FFF2-40B4-BE49-F238E27FC236}">
                <a16:creationId xmlns:a16="http://schemas.microsoft.com/office/drawing/2014/main" id="{37960A3D-0193-E446-6DB8-EAEA00E2B900}"/>
              </a:ext>
            </a:extLst>
          </p:cNvPr>
          <p:cNvSpPr txBox="1"/>
          <p:nvPr/>
        </p:nvSpPr>
        <p:spPr>
          <a:xfrm>
            <a:off x="0" y="6427112"/>
            <a:ext cx="2739724" cy="400110"/>
          </a:xfrm>
          <a:prstGeom prst="rect">
            <a:avLst/>
          </a:prstGeom>
          <a:noFill/>
        </p:spPr>
        <p:txBody>
          <a:bodyPr wrap="none" rtlCol="0">
            <a:spAutoFit/>
          </a:bodyPr>
          <a:lstStyle/>
          <a:p>
            <a:r>
              <a:rPr lang="en-US" sz="2000" b="1" i="1" u="sng" dirty="0">
                <a:solidFill>
                  <a:schemeClr val="accent5">
                    <a:lumMod val="40000"/>
                    <a:lumOff val="60000"/>
                  </a:schemeClr>
                </a:solidFill>
                <a:hlinkClick r:id="rId3">
                  <a:extLst>
                    <a:ext uri="{A12FA001-AC4F-418D-AE19-62706E023703}">
                      <ahyp:hlinkClr xmlns:ahyp="http://schemas.microsoft.com/office/drawing/2018/hyperlinkcolor" val="tx"/>
                    </a:ext>
                  </a:extLst>
                </a:hlinkClick>
              </a:rPr>
              <a:t>Click Here to Read More</a:t>
            </a:r>
            <a:endParaRPr lang="en-US" sz="2000" b="1" i="1" u="sng" dirty="0">
              <a:solidFill>
                <a:schemeClr val="accent5">
                  <a:lumMod val="40000"/>
                  <a:lumOff val="60000"/>
                </a:schemeClr>
              </a:solidFill>
            </a:endParaRPr>
          </a:p>
        </p:txBody>
      </p:sp>
      <p:sp>
        <p:nvSpPr>
          <p:cNvPr id="4" name="TextBox 3">
            <a:extLst>
              <a:ext uri="{FF2B5EF4-FFF2-40B4-BE49-F238E27FC236}">
                <a16:creationId xmlns:a16="http://schemas.microsoft.com/office/drawing/2014/main" id="{75BFB199-1FC2-D982-8625-29212C7752E0}"/>
              </a:ext>
            </a:extLst>
          </p:cNvPr>
          <p:cNvSpPr txBox="1"/>
          <p:nvPr/>
        </p:nvSpPr>
        <p:spPr>
          <a:xfrm>
            <a:off x="-306388" y="960048"/>
            <a:ext cx="7676864" cy="646331"/>
          </a:xfrm>
          <a:prstGeom prst="rect">
            <a:avLst/>
          </a:prstGeom>
          <a:noFill/>
          <a:effectLst>
            <a:glow rad="228600">
              <a:schemeClr val="accent1">
                <a:satMod val="175000"/>
                <a:alpha val="40000"/>
              </a:schemeClr>
            </a:glow>
          </a:effectLst>
        </p:spPr>
        <p:txBody>
          <a:bodyPr wrap="square">
            <a:spAutoFit/>
          </a:bodyPr>
          <a:lstStyle/>
          <a:p>
            <a:pPr algn="ctr" fontAlgn="base"/>
            <a:r>
              <a:rPr lang="en-US" sz="3600" b="1" i="0" dirty="0">
                <a:solidFill>
                  <a:srgbClr val="002060"/>
                </a:solidFill>
                <a:effectLst>
                  <a:glow rad="228600">
                    <a:schemeClr val="accent3">
                      <a:satMod val="175000"/>
                      <a:alpha val="40000"/>
                    </a:schemeClr>
                  </a:glow>
                </a:effectLst>
                <a:latin typeface="Rubik"/>
              </a:rPr>
              <a:t>Types of Microprocessors:</a:t>
            </a:r>
          </a:p>
        </p:txBody>
      </p:sp>
      <p:sp>
        <p:nvSpPr>
          <p:cNvPr id="2" name="TextBox 1">
            <a:extLst>
              <a:ext uri="{FF2B5EF4-FFF2-40B4-BE49-F238E27FC236}">
                <a16:creationId xmlns:a16="http://schemas.microsoft.com/office/drawing/2014/main" id="{B6080286-2F56-35C4-2E2E-98DB71F2EA41}"/>
              </a:ext>
            </a:extLst>
          </p:cNvPr>
          <p:cNvSpPr txBox="1"/>
          <p:nvPr/>
        </p:nvSpPr>
        <p:spPr>
          <a:xfrm>
            <a:off x="7770812" y="905231"/>
            <a:ext cx="4190999" cy="5262979"/>
          </a:xfrm>
          <a:prstGeom prst="rect">
            <a:avLst/>
          </a:prstGeom>
          <a:solidFill>
            <a:schemeClr val="accent3">
              <a:lumMod val="60000"/>
              <a:lumOff val="40000"/>
            </a:schemeClr>
          </a:solidFill>
          <a:effectLst>
            <a:glow rad="228600">
              <a:schemeClr val="accent6">
                <a:satMod val="175000"/>
                <a:alpha val="40000"/>
              </a:schemeClr>
            </a:glow>
          </a:effectLst>
        </p:spPr>
        <p:txBody>
          <a:bodyPr wrap="square" numCol="1">
            <a:spAutoFit/>
          </a:bodyPr>
          <a:lstStyle/>
          <a:p>
            <a:pPr algn="just"/>
            <a:r>
              <a:rPr lang="en-US" dirty="0">
                <a:solidFill>
                  <a:schemeClr val="bg1"/>
                </a:solidFill>
              </a:rPr>
              <a:t>A microprocessor chip is built by using semiconductor devices wherein thousands of transistors are integrated into a single chip for better performance. The major microprocessor’s parts include:</a:t>
            </a:r>
          </a:p>
          <a:p>
            <a:pPr algn="just"/>
            <a:endParaRPr lang="en-US" dirty="0">
              <a:solidFill>
                <a:schemeClr val="bg1"/>
              </a:solidFill>
            </a:endParaRPr>
          </a:p>
          <a:p>
            <a:pPr algn="just"/>
            <a:endParaRPr lang="en-US" dirty="0">
              <a:solidFill>
                <a:schemeClr val="bg1"/>
              </a:solidFill>
            </a:endParaRPr>
          </a:p>
          <a:p>
            <a:pPr marL="342900" indent="-342900" algn="just">
              <a:buFont typeface="Arial" panose="020B0604020202020204" pitchFamily="34" charset="0"/>
              <a:buChar char="•"/>
            </a:pPr>
            <a:r>
              <a:rPr lang="en-US" dirty="0">
                <a:solidFill>
                  <a:schemeClr val="bg1"/>
                </a:solidFill>
              </a:rPr>
              <a:t>ALU (Arithmetic Logic Unit)</a:t>
            </a:r>
          </a:p>
          <a:p>
            <a:pPr marL="342900" indent="-342900" algn="just">
              <a:buFont typeface="Arial" panose="020B0604020202020204" pitchFamily="34" charset="0"/>
              <a:buChar char="•"/>
            </a:pPr>
            <a:r>
              <a:rPr lang="en-US" dirty="0">
                <a:solidFill>
                  <a:schemeClr val="bg1"/>
                </a:solidFill>
              </a:rPr>
              <a:t>Memory unit</a:t>
            </a:r>
          </a:p>
          <a:p>
            <a:pPr marL="342900" indent="-342900" algn="just">
              <a:buFont typeface="Arial" panose="020B0604020202020204" pitchFamily="34" charset="0"/>
              <a:buChar char="•"/>
            </a:pPr>
            <a:r>
              <a:rPr lang="en-US" dirty="0">
                <a:solidFill>
                  <a:schemeClr val="bg1"/>
                </a:solidFill>
              </a:rPr>
              <a:t>Control Unit</a:t>
            </a:r>
          </a:p>
          <a:p>
            <a:pPr marL="342900" indent="-342900" algn="just">
              <a:buFont typeface="Arial" panose="020B0604020202020204" pitchFamily="34" charset="0"/>
              <a:buChar char="•"/>
            </a:pPr>
            <a:r>
              <a:rPr lang="en-US" dirty="0">
                <a:solidFill>
                  <a:schemeClr val="bg1"/>
                </a:solidFill>
              </a:rPr>
              <a:t>Registers</a:t>
            </a:r>
          </a:p>
          <a:p>
            <a:pPr marL="342900" indent="-342900" algn="just">
              <a:buFont typeface="Arial" panose="020B0604020202020204" pitchFamily="34" charset="0"/>
              <a:buChar char="•"/>
            </a:pPr>
            <a:r>
              <a:rPr lang="en-US" dirty="0">
                <a:solidFill>
                  <a:schemeClr val="bg1"/>
                </a:solidFill>
              </a:rPr>
              <a:t>System Bus</a:t>
            </a:r>
            <a:endParaRPr lang="en-US" sz="2200" dirty="0">
              <a:solidFill>
                <a:schemeClr val="bg1"/>
              </a:solidFill>
            </a:endParaRPr>
          </a:p>
        </p:txBody>
      </p:sp>
    </p:spTree>
    <p:custDataLst>
      <p:tags r:id="rId1"/>
    </p:custDataLst>
    <p:extLst>
      <p:ext uri="{BB962C8B-B14F-4D97-AF65-F5344CB8AC3E}">
        <p14:creationId xmlns:p14="http://schemas.microsoft.com/office/powerpoint/2010/main" val="28755453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73640">
        <p15:prstTrans prst="drape"/>
      </p:transition>
    </mc:Choice>
    <mc:Fallback>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10"/>
                                        </p:tgtEl>
                                        <p:attrNameLst>
                                          <p:attrName>r</p:attrName>
                                        </p:attrNameLst>
                                      </p:cBhvr>
                                    </p:animRot>
                                    <p:animRot by="-240000">
                                      <p:cBhvr>
                                        <p:cTn id="7" dur="200" fill="hold">
                                          <p:stCondLst>
                                            <p:cond delay="200"/>
                                          </p:stCondLst>
                                        </p:cTn>
                                        <p:tgtEl>
                                          <p:spTgt spid="10"/>
                                        </p:tgtEl>
                                        <p:attrNameLst>
                                          <p:attrName>r</p:attrName>
                                        </p:attrNameLst>
                                      </p:cBhvr>
                                    </p:animRot>
                                    <p:animRot by="240000">
                                      <p:cBhvr>
                                        <p:cTn id="8" dur="200" fill="hold">
                                          <p:stCondLst>
                                            <p:cond delay="400"/>
                                          </p:stCondLst>
                                        </p:cTn>
                                        <p:tgtEl>
                                          <p:spTgt spid="10"/>
                                        </p:tgtEl>
                                        <p:attrNameLst>
                                          <p:attrName>r</p:attrName>
                                        </p:attrNameLst>
                                      </p:cBhvr>
                                    </p:animRot>
                                    <p:animRot by="-240000">
                                      <p:cBhvr>
                                        <p:cTn id="9" dur="200" fill="hold">
                                          <p:stCondLst>
                                            <p:cond delay="600"/>
                                          </p:stCondLst>
                                        </p:cTn>
                                        <p:tgtEl>
                                          <p:spTgt spid="10"/>
                                        </p:tgtEl>
                                        <p:attrNameLst>
                                          <p:attrName>r</p:attrName>
                                        </p:attrNameLst>
                                      </p:cBhvr>
                                    </p:animRot>
                                    <p:animRot by="120000">
                                      <p:cBhvr>
                                        <p:cTn id="10" dur="200" fill="hold">
                                          <p:stCondLst>
                                            <p:cond delay="800"/>
                                          </p:stCondLst>
                                        </p:cTn>
                                        <p:tgtEl>
                                          <p:spTgt spid="10"/>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grpId="0" nodeType="clickEffect">
                                  <p:stCondLst>
                                    <p:cond delay="0"/>
                                  </p:stCondLst>
                                  <p:childTnLst>
                                    <p:animRot by="120000">
                                      <p:cBhvr>
                                        <p:cTn id="14" dur="100" fill="hold">
                                          <p:stCondLst>
                                            <p:cond delay="0"/>
                                          </p:stCondLst>
                                        </p:cTn>
                                        <p:tgtEl>
                                          <p:spTgt spid="2"/>
                                        </p:tgtEl>
                                        <p:attrNameLst>
                                          <p:attrName>r</p:attrName>
                                        </p:attrNameLst>
                                      </p:cBhvr>
                                    </p:animRot>
                                    <p:animRot by="-240000">
                                      <p:cBhvr>
                                        <p:cTn id="15" dur="200" fill="hold">
                                          <p:stCondLst>
                                            <p:cond delay="200"/>
                                          </p:stCondLst>
                                        </p:cTn>
                                        <p:tgtEl>
                                          <p:spTgt spid="2"/>
                                        </p:tgtEl>
                                        <p:attrNameLst>
                                          <p:attrName>r</p:attrName>
                                        </p:attrNameLst>
                                      </p:cBhvr>
                                    </p:animRot>
                                    <p:animRot by="240000">
                                      <p:cBhvr>
                                        <p:cTn id="16" dur="200" fill="hold">
                                          <p:stCondLst>
                                            <p:cond delay="400"/>
                                          </p:stCondLst>
                                        </p:cTn>
                                        <p:tgtEl>
                                          <p:spTgt spid="2"/>
                                        </p:tgtEl>
                                        <p:attrNameLst>
                                          <p:attrName>r</p:attrName>
                                        </p:attrNameLst>
                                      </p:cBhvr>
                                    </p:animRot>
                                    <p:animRot by="-240000">
                                      <p:cBhvr>
                                        <p:cTn id="17" dur="200" fill="hold">
                                          <p:stCondLst>
                                            <p:cond delay="600"/>
                                          </p:stCondLst>
                                        </p:cTn>
                                        <p:tgtEl>
                                          <p:spTgt spid="2"/>
                                        </p:tgtEl>
                                        <p:attrNameLst>
                                          <p:attrName>r</p:attrName>
                                        </p:attrNameLst>
                                      </p:cBhvr>
                                    </p:animRot>
                                    <p:animRot by="120000">
                                      <p:cBhvr>
                                        <p:cTn id="18"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1568953" y="200758"/>
            <a:ext cx="8746116" cy="646331"/>
          </a:xfrm>
          <a:prstGeom prst="rect">
            <a:avLst/>
          </a:prstGeom>
          <a:noFill/>
        </p:spPr>
        <p:txBody>
          <a:bodyPr wrap="square">
            <a:spAutoFit/>
          </a:bodyPr>
          <a:lstStyle/>
          <a:p>
            <a:pPr algn="ctr"/>
            <a:r>
              <a:rPr lang="en-US" sz="2800" b="1" dirty="0">
                <a:solidFill>
                  <a:schemeClr val="bg2">
                    <a:lumMod val="75000"/>
                  </a:schemeClr>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An overview of </a:t>
            </a:r>
            <a:r>
              <a:rPr lang="en-US" sz="3600" b="1" dirty="0">
                <a:solidFill>
                  <a:schemeClr val="bg2">
                    <a:lumMod val="75000"/>
                  </a:schemeClr>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BSM Microprocessor</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a:t>
            </a:r>
            <a:r>
              <a:rPr lang="en-US" i="1" dirty="0">
                <a:solidFill>
                  <a:srgbClr val="002060"/>
                </a:solidFill>
                <a:effectLst>
                  <a:glow rad="228600">
                    <a:schemeClr val="accent3">
                      <a:satMod val="175000"/>
                      <a:alpha val="40000"/>
                    </a:schemeClr>
                  </a:glow>
                </a:effectLst>
              </a:rPr>
              <a:t>11</a:t>
            </a:r>
            <a:endParaRPr lang="en-US" sz="2400" i="1" dirty="0">
              <a:solidFill>
                <a:srgbClr val="002060"/>
              </a:solidFill>
              <a:effectLst>
                <a:glow rad="228600">
                  <a:schemeClr val="accent3">
                    <a:satMod val="175000"/>
                    <a:alpha val="40000"/>
                  </a:schemeClr>
                </a:glow>
              </a:effectLst>
            </a:endParaRPr>
          </a:p>
        </p:txBody>
      </p:sp>
      <p:sp>
        <p:nvSpPr>
          <p:cNvPr id="9" name="TextBox 8">
            <a:extLst>
              <a:ext uri="{FF2B5EF4-FFF2-40B4-BE49-F238E27FC236}">
                <a16:creationId xmlns:a16="http://schemas.microsoft.com/office/drawing/2014/main" id="{6F289F41-0258-121D-27F2-9290A17BA5F9}"/>
              </a:ext>
            </a:extLst>
          </p:cNvPr>
          <p:cNvSpPr txBox="1"/>
          <p:nvPr/>
        </p:nvSpPr>
        <p:spPr>
          <a:xfrm>
            <a:off x="1065212" y="860737"/>
            <a:ext cx="10583496" cy="3911135"/>
          </a:xfrm>
          <a:prstGeom prst="rect">
            <a:avLst/>
          </a:prstGeom>
          <a:noFill/>
        </p:spPr>
        <p:txBody>
          <a:bodyPr wrap="square">
            <a:spAutoFit/>
          </a:bodyPr>
          <a:lstStyle/>
          <a:p>
            <a:pPr algn="just">
              <a:lnSpc>
                <a:spcPct val="150000"/>
              </a:lnSpc>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A bit-slice microprocessor (BSM) is a microprocessor designed as a module with the primary purpose of being able to assemble multiple identical such microprocessors to form a larger processor of some desired word size. Bit-slice microprocessors can be cascaded to produce any conventional (e.g. 4-bit, 8-bit, 16-bit) as well as unconventional word sizes (e.g. 10-bit, 12-bit, 18-bit). A notable advantage of a BSM over discrete logic components is the fact that most connections are internal to the chip with only few connections being external.</a:t>
            </a:r>
            <a:endParaRPr lang="en-US" sz="1800" b="1" i="1" dirty="0">
              <a:effectLst/>
              <a:latin typeface="Calibri" panose="020F0502020204030204" pitchFamily="34" charset="0"/>
              <a:ea typeface="Calibri" panose="020F0502020204030204" pitchFamily="34" charset="0"/>
              <a:cs typeface="Vrinda" panose="020B0502040204020203" pitchFamily="34" charset="0"/>
            </a:endParaRPr>
          </a:p>
        </p:txBody>
      </p:sp>
      <p:sp>
        <p:nvSpPr>
          <p:cNvPr id="10" name="TextBox 9">
            <a:extLst>
              <a:ext uri="{FF2B5EF4-FFF2-40B4-BE49-F238E27FC236}">
                <a16:creationId xmlns:a16="http://schemas.microsoft.com/office/drawing/2014/main" id="{5CBC2F6D-2796-9A4B-600C-975BB5B0470E}"/>
              </a:ext>
            </a:extLst>
          </p:cNvPr>
          <p:cNvSpPr txBox="1"/>
          <p:nvPr/>
        </p:nvSpPr>
        <p:spPr>
          <a:xfrm>
            <a:off x="531812" y="5196006"/>
            <a:ext cx="11301925" cy="1200329"/>
          </a:xfrm>
          <a:prstGeom prst="rect">
            <a:avLst/>
          </a:prstGeom>
          <a:solidFill>
            <a:schemeClr val="accent3">
              <a:lumMod val="60000"/>
              <a:lumOff val="40000"/>
            </a:schemeClr>
          </a:solidFill>
          <a:effectLst>
            <a:glow rad="228600">
              <a:schemeClr val="accent6">
                <a:satMod val="175000"/>
                <a:alpha val="40000"/>
              </a:schemeClr>
            </a:glow>
          </a:effectLst>
        </p:spPr>
        <p:txBody>
          <a:bodyPr wrap="square" numCol="1">
            <a:spAutoFit/>
          </a:bodyPr>
          <a:lstStyle/>
          <a:p>
            <a:pPr algn="just"/>
            <a:r>
              <a:rPr lang="en-US" b="1" dirty="0">
                <a:solidFill>
                  <a:schemeClr val="bg1"/>
                </a:solidFill>
              </a:rPr>
              <a:t>Bit-slice microprocessors are the answer to the prayer of the engineer who needs to build a computer with greater power than that offered by today's microprocessors at a cost comparable with microprocessor systems</a:t>
            </a:r>
            <a:endParaRPr lang="en-US" sz="2200" dirty="0">
              <a:solidFill>
                <a:schemeClr val="bg1"/>
              </a:solidFill>
            </a:endParaRPr>
          </a:p>
        </p:txBody>
      </p:sp>
    </p:spTree>
    <p:custDataLst>
      <p:tags r:id="rId1"/>
    </p:custDataLst>
    <p:extLst>
      <p:ext uri="{BB962C8B-B14F-4D97-AF65-F5344CB8AC3E}">
        <p14:creationId xmlns:p14="http://schemas.microsoft.com/office/powerpoint/2010/main" val="40990786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73640">
        <p15:prstTrans prst="drape"/>
      </p:transition>
    </mc:Choice>
    <mc:Fallback>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9"/>
                                        </p:tgtEl>
                                        <p:attrNameLst>
                                          <p:attrName>r</p:attrName>
                                        </p:attrNameLst>
                                      </p:cBhvr>
                                    </p:animRot>
                                    <p:animRot by="-240000">
                                      <p:cBhvr>
                                        <p:cTn id="7" dur="200" fill="hold">
                                          <p:stCondLst>
                                            <p:cond delay="200"/>
                                          </p:stCondLst>
                                        </p:cTn>
                                        <p:tgtEl>
                                          <p:spTgt spid="9"/>
                                        </p:tgtEl>
                                        <p:attrNameLst>
                                          <p:attrName>r</p:attrName>
                                        </p:attrNameLst>
                                      </p:cBhvr>
                                    </p:animRot>
                                    <p:animRot by="240000">
                                      <p:cBhvr>
                                        <p:cTn id="8" dur="200" fill="hold">
                                          <p:stCondLst>
                                            <p:cond delay="400"/>
                                          </p:stCondLst>
                                        </p:cTn>
                                        <p:tgtEl>
                                          <p:spTgt spid="9"/>
                                        </p:tgtEl>
                                        <p:attrNameLst>
                                          <p:attrName>r</p:attrName>
                                        </p:attrNameLst>
                                      </p:cBhvr>
                                    </p:animRot>
                                    <p:animRot by="-240000">
                                      <p:cBhvr>
                                        <p:cTn id="9" dur="200" fill="hold">
                                          <p:stCondLst>
                                            <p:cond delay="600"/>
                                          </p:stCondLst>
                                        </p:cTn>
                                        <p:tgtEl>
                                          <p:spTgt spid="9"/>
                                        </p:tgtEl>
                                        <p:attrNameLst>
                                          <p:attrName>r</p:attrName>
                                        </p:attrNameLst>
                                      </p:cBhvr>
                                    </p:animRot>
                                    <p:animRot by="120000">
                                      <p:cBhvr>
                                        <p:cTn id="10" dur="200" fill="hold">
                                          <p:stCondLst>
                                            <p:cond delay="800"/>
                                          </p:stCondLst>
                                        </p:cTn>
                                        <p:tgtEl>
                                          <p:spTgt spid="9"/>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grpId="0" nodeType="clickEffect">
                                  <p:stCondLst>
                                    <p:cond delay="0"/>
                                  </p:stCondLst>
                                  <p:childTnLst>
                                    <p:animRot by="120000">
                                      <p:cBhvr>
                                        <p:cTn id="14" dur="100" fill="hold">
                                          <p:stCondLst>
                                            <p:cond delay="0"/>
                                          </p:stCondLst>
                                        </p:cTn>
                                        <p:tgtEl>
                                          <p:spTgt spid="10"/>
                                        </p:tgtEl>
                                        <p:attrNameLst>
                                          <p:attrName>r</p:attrName>
                                        </p:attrNameLst>
                                      </p:cBhvr>
                                    </p:animRot>
                                    <p:animRot by="-240000">
                                      <p:cBhvr>
                                        <p:cTn id="15" dur="200" fill="hold">
                                          <p:stCondLst>
                                            <p:cond delay="200"/>
                                          </p:stCondLst>
                                        </p:cTn>
                                        <p:tgtEl>
                                          <p:spTgt spid="10"/>
                                        </p:tgtEl>
                                        <p:attrNameLst>
                                          <p:attrName>r</p:attrName>
                                        </p:attrNameLst>
                                      </p:cBhvr>
                                    </p:animRot>
                                    <p:animRot by="240000">
                                      <p:cBhvr>
                                        <p:cTn id="16" dur="200" fill="hold">
                                          <p:stCondLst>
                                            <p:cond delay="400"/>
                                          </p:stCondLst>
                                        </p:cTn>
                                        <p:tgtEl>
                                          <p:spTgt spid="10"/>
                                        </p:tgtEl>
                                        <p:attrNameLst>
                                          <p:attrName>r</p:attrName>
                                        </p:attrNameLst>
                                      </p:cBhvr>
                                    </p:animRot>
                                    <p:animRot by="-240000">
                                      <p:cBhvr>
                                        <p:cTn id="17" dur="200" fill="hold">
                                          <p:stCondLst>
                                            <p:cond delay="600"/>
                                          </p:stCondLst>
                                        </p:cTn>
                                        <p:tgtEl>
                                          <p:spTgt spid="10"/>
                                        </p:tgtEl>
                                        <p:attrNameLst>
                                          <p:attrName>r</p:attrName>
                                        </p:attrNameLst>
                                      </p:cBhvr>
                                    </p:animRot>
                                    <p:animRot by="120000">
                                      <p:cBhvr>
                                        <p:cTn id="18" dur="200" fill="hold">
                                          <p:stCondLst>
                                            <p:cond delay="80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1568953" y="200758"/>
            <a:ext cx="8746116" cy="646331"/>
          </a:xfrm>
          <a:prstGeom prst="rect">
            <a:avLst/>
          </a:prstGeom>
          <a:noFill/>
        </p:spPr>
        <p:txBody>
          <a:bodyPr wrap="square">
            <a:spAutoFit/>
          </a:bodyPr>
          <a:lstStyle/>
          <a:p>
            <a:pPr algn="ctr"/>
            <a:r>
              <a:rPr lang="en-US" sz="2800" b="1" dirty="0">
                <a:solidFill>
                  <a:schemeClr val="bg2">
                    <a:lumMod val="75000"/>
                  </a:schemeClr>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An overview of </a:t>
            </a:r>
            <a:r>
              <a:rPr lang="en-US" sz="3600" b="1" dirty="0">
                <a:solidFill>
                  <a:schemeClr val="bg2">
                    <a:lumMod val="75000"/>
                  </a:schemeClr>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Arithmetic Processor</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a:t>
            </a:r>
            <a:r>
              <a:rPr lang="en-US" i="1" dirty="0">
                <a:solidFill>
                  <a:srgbClr val="002060"/>
                </a:solidFill>
                <a:effectLst>
                  <a:glow rad="228600">
                    <a:schemeClr val="accent3">
                      <a:satMod val="175000"/>
                      <a:alpha val="40000"/>
                    </a:schemeClr>
                  </a:glow>
                </a:effectLst>
              </a:rPr>
              <a:t>12</a:t>
            </a:r>
            <a:endParaRPr lang="en-US" sz="2400" i="1" dirty="0">
              <a:solidFill>
                <a:srgbClr val="002060"/>
              </a:solidFill>
              <a:effectLst>
                <a:glow rad="228600">
                  <a:schemeClr val="accent3">
                    <a:satMod val="175000"/>
                    <a:alpha val="40000"/>
                  </a:schemeClr>
                </a:glow>
              </a:effectLst>
            </a:endParaRPr>
          </a:p>
        </p:txBody>
      </p:sp>
      <p:sp>
        <p:nvSpPr>
          <p:cNvPr id="9" name="TextBox 8">
            <a:extLst>
              <a:ext uri="{FF2B5EF4-FFF2-40B4-BE49-F238E27FC236}">
                <a16:creationId xmlns:a16="http://schemas.microsoft.com/office/drawing/2014/main" id="{6F289F41-0258-121D-27F2-9290A17BA5F9}"/>
              </a:ext>
            </a:extLst>
          </p:cNvPr>
          <p:cNvSpPr txBox="1"/>
          <p:nvPr/>
        </p:nvSpPr>
        <p:spPr>
          <a:xfrm>
            <a:off x="921116" y="820721"/>
            <a:ext cx="10976659" cy="4465133"/>
          </a:xfrm>
          <a:prstGeom prst="rect">
            <a:avLst/>
          </a:prstGeom>
          <a:noFill/>
        </p:spPr>
        <p:txBody>
          <a:bodyPr wrap="square">
            <a:spAutoFit/>
          </a:bodyPr>
          <a:lstStyle/>
          <a:p>
            <a:pPr algn="just">
              <a:lnSpc>
                <a:spcPct val="150000"/>
              </a:lnSpc>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 A processor if devoted exclusively to arithmetic functions can be used to implement a full variety of arithmetic functions in hardware at a relatively low cost. This can be done in a single Integrated Circuit. So a special purpose arithmetic processor for performing only arithmetic operations can be constructed. This processor physically may be separate however can be utilized by CPU to execute complex arithmetic instructions. Please note in the absence of arithmetic processors these instructions can be executed using slower software routines by the CPU itself. So this auxiliary processor improves the speed of execution of programs having several complex arithmetic computations.</a:t>
            </a:r>
            <a:endParaRPr lang="en-US" sz="1800" b="1" i="1" dirty="0">
              <a:effectLst/>
              <a:latin typeface="Calibri" panose="020F0502020204030204" pitchFamily="34" charset="0"/>
              <a:ea typeface="Calibri" panose="020F0502020204030204" pitchFamily="34" charset="0"/>
              <a:cs typeface="Vrinda" panose="020B0502040204020203" pitchFamily="34" charset="0"/>
            </a:endParaRPr>
          </a:p>
        </p:txBody>
      </p:sp>
      <p:sp>
        <p:nvSpPr>
          <p:cNvPr id="10" name="TextBox 9">
            <a:extLst>
              <a:ext uri="{FF2B5EF4-FFF2-40B4-BE49-F238E27FC236}">
                <a16:creationId xmlns:a16="http://schemas.microsoft.com/office/drawing/2014/main" id="{5CBC2F6D-2796-9A4B-600C-975BB5B0470E}"/>
              </a:ext>
            </a:extLst>
          </p:cNvPr>
          <p:cNvSpPr txBox="1"/>
          <p:nvPr/>
        </p:nvSpPr>
        <p:spPr>
          <a:xfrm>
            <a:off x="379412" y="5565338"/>
            <a:ext cx="10527764" cy="830997"/>
          </a:xfrm>
          <a:prstGeom prst="rect">
            <a:avLst/>
          </a:prstGeom>
          <a:solidFill>
            <a:schemeClr val="accent3">
              <a:lumMod val="60000"/>
              <a:lumOff val="40000"/>
            </a:schemeClr>
          </a:solidFill>
          <a:effectLst>
            <a:glow rad="228600">
              <a:schemeClr val="accent6">
                <a:satMod val="175000"/>
                <a:alpha val="40000"/>
              </a:schemeClr>
            </a:glow>
          </a:effectLst>
        </p:spPr>
        <p:txBody>
          <a:bodyPr wrap="square" numCol="1">
            <a:spAutoFit/>
          </a:bodyPr>
          <a:lstStyle/>
          <a:p>
            <a:pPr algn="just"/>
            <a:r>
              <a:rPr lang="en-US" b="1" dirty="0">
                <a:solidFill>
                  <a:schemeClr val="bg1"/>
                </a:solidFill>
              </a:rPr>
              <a:t>An arithmetic processor also assists in reducing program complexity as it provides a richer instruction set for a machine. </a:t>
            </a:r>
            <a:endParaRPr lang="en-US" sz="2200" dirty="0">
              <a:solidFill>
                <a:schemeClr val="bg1"/>
              </a:solidFill>
            </a:endParaRPr>
          </a:p>
        </p:txBody>
      </p:sp>
    </p:spTree>
    <p:custDataLst>
      <p:tags r:id="rId1"/>
    </p:custDataLst>
    <p:extLst>
      <p:ext uri="{BB962C8B-B14F-4D97-AF65-F5344CB8AC3E}">
        <p14:creationId xmlns:p14="http://schemas.microsoft.com/office/powerpoint/2010/main" val="5507184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73640">
        <p15:prstTrans prst="drape"/>
      </p:transition>
    </mc:Choice>
    <mc:Fallback>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9"/>
                                        </p:tgtEl>
                                        <p:attrNameLst>
                                          <p:attrName>r</p:attrName>
                                        </p:attrNameLst>
                                      </p:cBhvr>
                                    </p:animRot>
                                    <p:animRot by="-240000">
                                      <p:cBhvr>
                                        <p:cTn id="7" dur="200" fill="hold">
                                          <p:stCondLst>
                                            <p:cond delay="200"/>
                                          </p:stCondLst>
                                        </p:cTn>
                                        <p:tgtEl>
                                          <p:spTgt spid="9"/>
                                        </p:tgtEl>
                                        <p:attrNameLst>
                                          <p:attrName>r</p:attrName>
                                        </p:attrNameLst>
                                      </p:cBhvr>
                                    </p:animRot>
                                    <p:animRot by="240000">
                                      <p:cBhvr>
                                        <p:cTn id="8" dur="200" fill="hold">
                                          <p:stCondLst>
                                            <p:cond delay="400"/>
                                          </p:stCondLst>
                                        </p:cTn>
                                        <p:tgtEl>
                                          <p:spTgt spid="9"/>
                                        </p:tgtEl>
                                        <p:attrNameLst>
                                          <p:attrName>r</p:attrName>
                                        </p:attrNameLst>
                                      </p:cBhvr>
                                    </p:animRot>
                                    <p:animRot by="-240000">
                                      <p:cBhvr>
                                        <p:cTn id="9" dur="200" fill="hold">
                                          <p:stCondLst>
                                            <p:cond delay="600"/>
                                          </p:stCondLst>
                                        </p:cTn>
                                        <p:tgtEl>
                                          <p:spTgt spid="9"/>
                                        </p:tgtEl>
                                        <p:attrNameLst>
                                          <p:attrName>r</p:attrName>
                                        </p:attrNameLst>
                                      </p:cBhvr>
                                    </p:animRot>
                                    <p:animRot by="120000">
                                      <p:cBhvr>
                                        <p:cTn id="10" dur="200" fill="hold">
                                          <p:stCondLst>
                                            <p:cond delay="800"/>
                                          </p:stCondLst>
                                        </p:cTn>
                                        <p:tgtEl>
                                          <p:spTgt spid="9"/>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grpId="0" nodeType="clickEffect">
                                  <p:stCondLst>
                                    <p:cond delay="0"/>
                                  </p:stCondLst>
                                  <p:childTnLst>
                                    <p:animRot by="120000">
                                      <p:cBhvr>
                                        <p:cTn id="14" dur="100" fill="hold">
                                          <p:stCondLst>
                                            <p:cond delay="0"/>
                                          </p:stCondLst>
                                        </p:cTn>
                                        <p:tgtEl>
                                          <p:spTgt spid="10"/>
                                        </p:tgtEl>
                                        <p:attrNameLst>
                                          <p:attrName>r</p:attrName>
                                        </p:attrNameLst>
                                      </p:cBhvr>
                                    </p:animRot>
                                    <p:animRot by="-240000">
                                      <p:cBhvr>
                                        <p:cTn id="15" dur="200" fill="hold">
                                          <p:stCondLst>
                                            <p:cond delay="200"/>
                                          </p:stCondLst>
                                        </p:cTn>
                                        <p:tgtEl>
                                          <p:spTgt spid="10"/>
                                        </p:tgtEl>
                                        <p:attrNameLst>
                                          <p:attrName>r</p:attrName>
                                        </p:attrNameLst>
                                      </p:cBhvr>
                                    </p:animRot>
                                    <p:animRot by="240000">
                                      <p:cBhvr>
                                        <p:cTn id="16" dur="200" fill="hold">
                                          <p:stCondLst>
                                            <p:cond delay="400"/>
                                          </p:stCondLst>
                                        </p:cTn>
                                        <p:tgtEl>
                                          <p:spTgt spid="10"/>
                                        </p:tgtEl>
                                        <p:attrNameLst>
                                          <p:attrName>r</p:attrName>
                                        </p:attrNameLst>
                                      </p:cBhvr>
                                    </p:animRot>
                                    <p:animRot by="-240000">
                                      <p:cBhvr>
                                        <p:cTn id="17" dur="200" fill="hold">
                                          <p:stCondLst>
                                            <p:cond delay="600"/>
                                          </p:stCondLst>
                                        </p:cTn>
                                        <p:tgtEl>
                                          <p:spTgt spid="10"/>
                                        </p:tgtEl>
                                        <p:attrNameLst>
                                          <p:attrName>r</p:attrName>
                                        </p:attrNameLst>
                                      </p:cBhvr>
                                    </p:animRot>
                                    <p:animRot by="120000">
                                      <p:cBhvr>
                                        <p:cTn id="18" dur="200" fill="hold">
                                          <p:stCondLst>
                                            <p:cond delay="80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1568953" y="200758"/>
            <a:ext cx="8746116" cy="646331"/>
          </a:xfrm>
          <a:prstGeom prst="rect">
            <a:avLst/>
          </a:prstGeom>
          <a:noFill/>
        </p:spPr>
        <p:txBody>
          <a:bodyPr wrap="square">
            <a:spAutoFit/>
          </a:bodyPr>
          <a:lstStyle/>
          <a:p>
            <a:pPr algn="ctr"/>
            <a:r>
              <a:rPr lang="en-US" sz="2800" b="1" dirty="0">
                <a:solidFill>
                  <a:schemeClr val="bg2">
                    <a:lumMod val="75000"/>
                  </a:schemeClr>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An overview of </a:t>
            </a:r>
            <a:r>
              <a:rPr lang="en-US" sz="3600" b="1" dirty="0">
                <a:solidFill>
                  <a:schemeClr val="bg2">
                    <a:lumMod val="75000"/>
                  </a:schemeClr>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Multitasking Processor (P-01)</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a:t>
            </a:r>
            <a:r>
              <a:rPr lang="en-US" i="1" dirty="0">
                <a:solidFill>
                  <a:srgbClr val="002060"/>
                </a:solidFill>
                <a:effectLst>
                  <a:glow rad="228600">
                    <a:schemeClr val="accent3">
                      <a:satMod val="175000"/>
                      <a:alpha val="40000"/>
                    </a:schemeClr>
                  </a:glow>
                </a:effectLst>
              </a:rPr>
              <a:t>13</a:t>
            </a:r>
            <a:endParaRPr lang="en-US" sz="2400" i="1" dirty="0">
              <a:solidFill>
                <a:srgbClr val="002060"/>
              </a:solidFill>
              <a:effectLst>
                <a:glow rad="228600">
                  <a:schemeClr val="accent3">
                    <a:satMod val="175000"/>
                    <a:alpha val="40000"/>
                  </a:schemeClr>
                </a:glow>
              </a:effectLst>
            </a:endParaRPr>
          </a:p>
        </p:txBody>
      </p:sp>
      <p:sp>
        <p:nvSpPr>
          <p:cNvPr id="9" name="TextBox 8">
            <a:extLst>
              <a:ext uri="{FF2B5EF4-FFF2-40B4-BE49-F238E27FC236}">
                <a16:creationId xmlns:a16="http://schemas.microsoft.com/office/drawing/2014/main" id="{6F289F41-0258-121D-27F2-9290A17BA5F9}"/>
              </a:ext>
            </a:extLst>
          </p:cNvPr>
          <p:cNvSpPr txBox="1"/>
          <p:nvPr/>
        </p:nvSpPr>
        <p:spPr>
          <a:xfrm>
            <a:off x="989012" y="1044516"/>
            <a:ext cx="10976659" cy="2803140"/>
          </a:xfrm>
          <a:prstGeom prst="rect">
            <a:avLst/>
          </a:prstGeom>
          <a:noFill/>
        </p:spPr>
        <p:txBody>
          <a:bodyPr wrap="square">
            <a:spAutoFit/>
          </a:bodyPr>
          <a:lstStyle/>
          <a:p>
            <a:pPr algn="just">
              <a:lnSpc>
                <a:spcPct val="150000"/>
              </a:lnSpc>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In computing, multitasking is a method by which multiple tasks, also known as processes, share common processing resources such as a CPU. With a multitasking OS, such as Windows XP, you can simultaneously run multiple applications. Multitasking refers to the ability of the OS to quickly switch between each computing task to give the impression the different applications are executing multiple actions simultaneously.</a:t>
            </a:r>
            <a:endParaRPr lang="en-US" sz="1800" b="1" i="1" dirty="0">
              <a:effectLst/>
              <a:latin typeface="Calibri" panose="020F0502020204030204" pitchFamily="34" charset="0"/>
              <a:ea typeface="Calibri" panose="020F0502020204030204" pitchFamily="34" charset="0"/>
              <a:cs typeface="Vrinda" panose="020B0502040204020203" pitchFamily="34" charset="0"/>
            </a:endParaRPr>
          </a:p>
        </p:txBody>
      </p:sp>
      <p:sp>
        <p:nvSpPr>
          <p:cNvPr id="10" name="TextBox 9">
            <a:extLst>
              <a:ext uri="{FF2B5EF4-FFF2-40B4-BE49-F238E27FC236}">
                <a16:creationId xmlns:a16="http://schemas.microsoft.com/office/drawing/2014/main" id="{5CBC2F6D-2796-9A4B-600C-975BB5B0470E}"/>
              </a:ext>
            </a:extLst>
          </p:cNvPr>
          <p:cNvSpPr txBox="1"/>
          <p:nvPr/>
        </p:nvSpPr>
        <p:spPr>
          <a:xfrm>
            <a:off x="1145563" y="4243824"/>
            <a:ext cx="10527764" cy="1569660"/>
          </a:xfrm>
          <a:prstGeom prst="rect">
            <a:avLst/>
          </a:prstGeom>
          <a:solidFill>
            <a:schemeClr val="accent3">
              <a:lumMod val="60000"/>
              <a:lumOff val="40000"/>
            </a:schemeClr>
          </a:solidFill>
          <a:effectLst>
            <a:glow rad="228600">
              <a:schemeClr val="accent6">
                <a:satMod val="175000"/>
                <a:alpha val="40000"/>
              </a:schemeClr>
            </a:glow>
          </a:effectLst>
        </p:spPr>
        <p:txBody>
          <a:bodyPr wrap="square" numCol="1">
            <a:spAutoFit/>
          </a:bodyPr>
          <a:lstStyle/>
          <a:p>
            <a:pPr algn="just"/>
            <a:r>
              <a:rPr lang="en-US" b="1" dirty="0">
                <a:solidFill>
                  <a:schemeClr val="bg1"/>
                </a:solidFill>
              </a:rPr>
              <a:t>As CPU clock speeds have increased steadily over time, not only do applications run faster, but OSs can switch between applications more quickly. This provides better overall performance. Many actions can happen at once on a computer, and individual applications can run faster.</a:t>
            </a:r>
            <a:endParaRPr lang="en-US" sz="2200" dirty="0">
              <a:solidFill>
                <a:schemeClr val="bg1"/>
              </a:solidFill>
            </a:endParaRPr>
          </a:p>
        </p:txBody>
      </p:sp>
    </p:spTree>
    <p:custDataLst>
      <p:tags r:id="rId1"/>
    </p:custDataLst>
    <p:extLst>
      <p:ext uri="{BB962C8B-B14F-4D97-AF65-F5344CB8AC3E}">
        <p14:creationId xmlns:p14="http://schemas.microsoft.com/office/powerpoint/2010/main" val="1076883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73640">
        <p15:prstTrans prst="drape"/>
      </p:transition>
    </mc:Choice>
    <mc:Fallback>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9"/>
                                        </p:tgtEl>
                                        <p:attrNameLst>
                                          <p:attrName>r</p:attrName>
                                        </p:attrNameLst>
                                      </p:cBhvr>
                                    </p:animRot>
                                    <p:animRot by="-240000">
                                      <p:cBhvr>
                                        <p:cTn id="7" dur="200" fill="hold">
                                          <p:stCondLst>
                                            <p:cond delay="200"/>
                                          </p:stCondLst>
                                        </p:cTn>
                                        <p:tgtEl>
                                          <p:spTgt spid="9"/>
                                        </p:tgtEl>
                                        <p:attrNameLst>
                                          <p:attrName>r</p:attrName>
                                        </p:attrNameLst>
                                      </p:cBhvr>
                                    </p:animRot>
                                    <p:animRot by="240000">
                                      <p:cBhvr>
                                        <p:cTn id="8" dur="200" fill="hold">
                                          <p:stCondLst>
                                            <p:cond delay="400"/>
                                          </p:stCondLst>
                                        </p:cTn>
                                        <p:tgtEl>
                                          <p:spTgt spid="9"/>
                                        </p:tgtEl>
                                        <p:attrNameLst>
                                          <p:attrName>r</p:attrName>
                                        </p:attrNameLst>
                                      </p:cBhvr>
                                    </p:animRot>
                                    <p:animRot by="-240000">
                                      <p:cBhvr>
                                        <p:cTn id="9" dur="200" fill="hold">
                                          <p:stCondLst>
                                            <p:cond delay="600"/>
                                          </p:stCondLst>
                                        </p:cTn>
                                        <p:tgtEl>
                                          <p:spTgt spid="9"/>
                                        </p:tgtEl>
                                        <p:attrNameLst>
                                          <p:attrName>r</p:attrName>
                                        </p:attrNameLst>
                                      </p:cBhvr>
                                    </p:animRot>
                                    <p:animRot by="120000">
                                      <p:cBhvr>
                                        <p:cTn id="10" dur="200" fill="hold">
                                          <p:stCondLst>
                                            <p:cond delay="800"/>
                                          </p:stCondLst>
                                        </p:cTn>
                                        <p:tgtEl>
                                          <p:spTgt spid="9"/>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grpId="0" nodeType="clickEffect">
                                  <p:stCondLst>
                                    <p:cond delay="0"/>
                                  </p:stCondLst>
                                  <p:childTnLst>
                                    <p:animRot by="120000">
                                      <p:cBhvr>
                                        <p:cTn id="14" dur="100" fill="hold">
                                          <p:stCondLst>
                                            <p:cond delay="0"/>
                                          </p:stCondLst>
                                        </p:cTn>
                                        <p:tgtEl>
                                          <p:spTgt spid="10"/>
                                        </p:tgtEl>
                                        <p:attrNameLst>
                                          <p:attrName>r</p:attrName>
                                        </p:attrNameLst>
                                      </p:cBhvr>
                                    </p:animRot>
                                    <p:animRot by="-240000">
                                      <p:cBhvr>
                                        <p:cTn id="15" dur="200" fill="hold">
                                          <p:stCondLst>
                                            <p:cond delay="200"/>
                                          </p:stCondLst>
                                        </p:cTn>
                                        <p:tgtEl>
                                          <p:spTgt spid="10"/>
                                        </p:tgtEl>
                                        <p:attrNameLst>
                                          <p:attrName>r</p:attrName>
                                        </p:attrNameLst>
                                      </p:cBhvr>
                                    </p:animRot>
                                    <p:animRot by="240000">
                                      <p:cBhvr>
                                        <p:cTn id="16" dur="200" fill="hold">
                                          <p:stCondLst>
                                            <p:cond delay="400"/>
                                          </p:stCondLst>
                                        </p:cTn>
                                        <p:tgtEl>
                                          <p:spTgt spid="10"/>
                                        </p:tgtEl>
                                        <p:attrNameLst>
                                          <p:attrName>r</p:attrName>
                                        </p:attrNameLst>
                                      </p:cBhvr>
                                    </p:animRot>
                                    <p:animRot by="-240000">
                                      <p:cBhvr>
                                        <p:cTn id="17" dur="200" fill="hold">
                                          <p:stCondLst>
                                            <p:cond delay="600"/>
                                          </p:stCondLst>
                                        </p:cTn>
                                        <p:tgtEl>
                                          <p:spTgt spid="10"/>
                                        </p:tgtEl>
                                        <p:attrNameLst>
                                          <p:attrName>r</p:attrName>
                                        </p:attrNameLst>
                                      </p:cBhvr>
                                    </p:animRot>
                                    <p:animRot by="120000">
                                      <p:cBhvr>
                                        <p:cTn id="18" dur="200" fill="hold">
                                          <p:stCondLst>
                                            <p:cond delay="80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1568953" y="200758"/>
            <a:ext cx="8746116" cy="646331"/>
          </a:xfrm>
          <a:prstGeom prst="rect">
            <a:avLst/>
          </a:prstGeom>
          <a:noFill/>
        </p:spPr>
        <p:txBody>
          <a:bodyPr wrap="square">
            <a:spAutoFit/>
          </a:bodyPr>
          <a:lstStyle/>
          <a:p>
            <a:pPr algn="ctr"/>
            <a:r>
              <a:rPr lang="en-US" sz="2800" b="1" dirty="0">
                <a:solidFill>
                  <a:schemeClr val="bg2">
                    <a:lumMod val="75000"/>
                  </a:schemeClr>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An overview of </a:t>
            </a:r>
            <a:r>
              <a:rPr lang="en-US" sz="3600" b="1" dirty="0">
                <a:solidFill>
                  <a:schemeClr val="bg2">
                    <a:lumMod val="75000"/>
                  </a:schemeClr>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Multitasking Processor (P-02)</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a:t>
            </a:r>
            <a:r>
              <a:rPr lang="en-US" i="1" dirty="0">
                <a:solidFill>
                  <a:srgbClr val="002060"/>
                </a:solidFill>
                <a:effectLst>
                  <a:glow rad="228600">
                    <a:schemeClr val="accent3">
                      <a:satMod val="175000"/>
                      <a:alpha val="40000"/>
                    </a:schemeClr>
                  </a:glow>
                </a:effectLst>
              </a:rPr>
              <a:t>14</a:t>
            </a:r>
            <a:endParaRPr lang="en-US" sz="2400" i="1" dirty="0">
              <a:solidFill>
                <a:srgbClr val="002060"/>
              </a:solidFill>
              <a:effectLst>
                <a:glow rad="228600">
                  <a:schemeClr val="accent3">
                    <a:satMod val="175000"/>
                    <a:alpha val="40000"/>
                  </a:schemeClr>
                </a:glow>
              </a:effectLst>
            </a:endParaRPr>
          </a:p>
        </p:txBody>
      </p:sp>
      <p:sp>
        <p:nvSpPr>
          <p:cNvPr id="9" name="TextBox 8">
            <a:extLst>
              <a:ext uri="{FF2B5EF4-FFF2-40B4-BE49-F238E27FC236}">
                <a16:creationId xmlns:a16="http://schemas.microsoft.com/office/drawing/2014/main" id="{6F289F41-0258-121D-27F2-9290A17BA5F9}"/>
              </a:ext>
            </a:extLst>
          </p:cNvPr>
          <p:cNvSpPr txBox="1"/>
          <p:nvPr/>
        </p:nvSpPr>
        <p:spPr>
          <a:xfrm>
            <a:off x="912812" y="1044516"/>
            <a:ext cx="10976659" cy="2249142"/>
          </a:xfrm>
          <a:prstGeom prst="rect">
            <a:avLst/>
          </a:prstGeom>
          <a:noFill/>
        </p:spPr>
        <p:txBody>
          <a:bodyPr wrap="square">
            <a:spAutoFit/>
          </a:bodyPr>
          <a:lstStyle/>
          <a:p>
            <a:pPr algn="just">
              <a:lnSpc>
                <a:spcPct val="150000"/>
              </a:lnSpc>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In the case of a computer with a single CPU core, only one task runs at any point in time, meaning that the CPU is actively executing instructions for that task. Multitasking solves this problem by scheduling which task may run at any given time and when another waiting task gets a turn.</a:t>
            </a:r>
            <a:endParaRPr lang="en-US" sz="1800" b="1" i="1" dirty="0">
              <a:effectLst/>
              <a:latin typeface="Calibri" panose="020F0502020204030204" pitchFamily="34" charset="0"/>
              <a:ea typeface="Calibri" panose="020F0502020204030204" pitchFamily="34" charset="0"/>
              <a:cs typeface="Vrinda" panose="020B0502040204020203" pitchFamily="34" charset="0"/>
            </a:endParaRPr>
          </a:p>
        </p:txBody>
      </p:sp>
      <p:pic>
        <p:nvPicPr>
          <p:cNvPr id="2" name="Picture 1">
            <a:extLst>
              <a:ext uri="{FF2B5EF4-FFF2-40B4-BE49-F238E27FC236}">
                <a16:creationId xmlns:a16="http://schemas.microsoft.com/office/drawing/2014/main" id="{043144CA-AD2A-C824-D784-E935D3B7DAC5}"/>
              </a:ext>
            </a:extLst>
          </p:cNvPr>
          <p:cNvPicPr>
            <a:picLocks noChangeAspect="1"/>
          </p:cNvPicPr>
          <p:nvPr/>
        </p:nvPicPr>
        <p:blipFill>
          <a:blip r:embed="rId3"/>
          <a:stretch>
            <a:fillRect/>
          </a:stretch>
        </p:blipFill>
        <p:spPr>
          <a:xfrm>
            <a:off x="1566228" y="3429000"/>
            <a:ext cx="10210800" cy="296733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TextBox 4">
            <a:extLst>
              <a:ext uri="{FF2B5EF4-FFF2-40B4-BE49-F238E27FC236}">
                <a16:creationId xmlns:a16="http://schemas.microsoft.com/office/drawing/2014/main" id="{13AB7F99-31B7-2D26-C931-B18B18345BAE}"/>
              </a:ext>
            </a:extLst>
          </p:cNvPr>
          <p:cNvSpPr txBox="1"/>
          <p:nvPr/>
        </p:nvSpPr>
        <p:spPr>
          <a:xfrm>
            <a:off x="650458" y="4396645"/>
            <a:ext cx="677108" cy="2249141"/>
          </a:xfrm>
          <a:prstGeom prst="rect">
            <a:avLst/>
          </a:prstGeom>
          <a:solidFill>
            <a:schemeClr val="accent3">
              <a:lumMod val="20000"/>
              <a:lumOff val="80000"/>
            </a:schemeClr>
          </a:solidFill>
        </p:spPr>
        <p:style>
          <a:lnRef idx="2">
            <a:schemeClr val="accent3"/>
          </a:lnRef>
          <a:fillRef idx="1">
            <a:schemeClr val="lt1"/>
          </a:fillRef>
          <a:effectRef idx="0">
            <a:schemeClr val="accent3"/>
          </a:effectRef>
          <a:fontRef idx="minor">
            <a:schemeClr val="dk1"/>
          </a:fontRef>
        </p:style>
        <p:txBody>
          <a:bodyPr vert="vert270" wrap="square">
            <a:spAutoFit/>
          </a:bodyPr>
          <a:lstStyle/>
          <a:p>
            <a:pPr algn="ctr"/>
            <a:r>
              <a:rPr lang="en-US" sz="3200" b="1" dirty="0">
                <a:solidFill>
                  <a:srgbClr val="002060"/>
                </a:solidFill>
                <a:effectLst>
                  <a:glow rad="228600">
                    <a:schemeClr val="accent4">
                      <a:satMod val="175000"/>
                      <a:alpha val="40000"/>
                    </a:schemeClr>
                  </a:glow>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Single Core </a:t>
            </a:r>
            <a:endParaRPr lang="en-US" sz="3200" dirty="0">
              <a:effectLst>
                <a:glow rad="228600">
                  <a:schemeClr val="accent4">
                    <a:satMod val="175000"/>
                    <a:alpha val="40000"/>
                  </a:schemeClr>
                </a:glow>
              </a:effectLst>
            </a:endParaRPr>
          </a:p>
        </p:txBody>
      </p:sp>
      <p:sp>
        <p:nvSpPr>
          <p:cNvPr id="11" name="Arrow: Curved Down 10">
            <a:extLst>
              <a:ext uri="{FF2B5EF4-FFF2-40B4-BE49-F238E27FC236}">
                <a16:creationId xmlns:a16="http://schemas.microsoft.com/office/drawing/2014/main" id="{1A60C8D8-28AF-8412-CA39-7F38ED8525D3}"/>
              </a:ext>
            </a:extLst>
          </p:cNvPr>
          <p:cNvSpPr/>
          <p:nvPr/>
        </p:nvSpPr>
        <p:spPr>
          <a:xfrm rot="17757271">
            <a:off x="625579" y="3680518"/>
            <a:ext cx="914060" cy="308142"/>
          </a:xfrm>
          <a:prstGeom prst="curvedDownArrow">
            <a:avLst/>
          </a:prstGeom>
          <a:solidFill>
            <a:schemeClr val="accent6">
              <a:lumMod val="20000"/>
              <a:lumOff val="80000"/>
            </a:schemeClr>
          </a:solidFill>
          <a:ln>
            <a:solidFill>
              <a:schemeClr val="accent2">
                <a:lumMod val="40000"/>
                <a:lumOff val="60000"/>
              </a:schemeClr>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Tree>
    <p:custDataLst>
      <p:tags r:id="rId1"/>
    </p:custDataLst>
    <p:extLst>
      <p:ext uri="{BB962C8B-B14F-4D97-AF65-F5344CB8AC3E}">
        <p14:creationId xmlns:p14="http://schemas.microsoft.com/office/powerpoint/2010/main" val="9747402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73640">
        <p15:prstTrans prst="drape"/>
      </p:transition>
    </mc:Choice>
    <mc:Fallback>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9"/>
                                        </p:tgtEl>
                                        <p:attrNameLst>
                                          <p:attrName>r</p:attrName>
                                        </p:attrNameLst>
                                      </p:cBhvr>
                                    </p:animRot>
                                    <p:animRot by="-240000">
                                      <p:cBhvr>
                                        <p:cTn id="7" dur="200" fill="hold">
                                          <p:stCondLst>
                                            <p:cond delay="200"/>
                                          </p:stCondLst>
                                        </p:cTn>
                                        <p:tgtEl>
                                          <p:spTgt spid="9"/>
                                        </p:tgtEl>
                                        <p:attrNameLst>
                                          <p:attrName>r</p:attrName>
                                        </p:attrNameLst>
                                      </p:cBhvr>
                                    </p:animRot>
                                    <p:animRot by="240000">
                                      <p:cBhvr>
                                        <p:cTn id="8" dur="200" fill="hold">
                                          <p:stCondLst>
                                            <p:cond delay="400"/>
                                          </p:stCondLst>
                                        </p:cTn>
                                        <p:tgtEl>
                                          <p:spTgt spid="9"/>
                                        </p:tgtEl>
                                        <p:attrNameLst>
                                          <p:attrName>r</p:attrName>
                                        </p:attrNameLst>
                                      </p:cBhvr>
                                    </p:animRot>
                                    <p:animRot by="-240000">
                                      <p:cBhvr>
                                        <p:cTn id="9" dur="200" fill="hold">
                                          <p:stCondLst>
                                            <p:cond delay="600"/>
                                          </p:stCondLst>
                                        </p:cTn>
                                        <p:tgtEl>
                                          <p:spTgt spid="9"/>
                                        </p:tgtEl>
                                        <p:attrNameLst>
                                          <p:attrName>r</p:attrName>
                                        </p:attrNameLst>
                                      </p:cBhvr>
                                    </p:animRot>
                                    <p:animRot by="120000">
                                      <p:cBhvr>
                                        <p:cTn id="10" dur="200" fill="hold">
                                          <p:stCondLst>
                                            <p:cond delay="80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1568953" y="200758"/>
            <a:ext cx="8746116" cy="646331"/>
          </a:xfrm>
          <a:prstGeom prst="rect">
            <a:avLst/>
          </a:prstGeom>
          <a:noFill/>
        </p:spPr>
        <p:txBody>
          <a:bodyPr wrap="square">
            <a:spAutoFit/>
          </a:bodyPr>
          <a:lstStyle/>
          <a:p>
            <a:pPr algn="ctr"/>
            <a:r>
              <a:rPr lang="en-US" sz="2800" b="1" dirty="0">
                <a:solidFill>
                  <a:schemeClr val="bg2">
                    <a:lumMod val="75000"/>
                  </a:schemeClr>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An overview of </a:t>
            </a:r>
            <a:r>
              <a:rPr lang="en-US" sz="3600" b="1" dirty="0">
                <a:solidFill>
                  <a:schemeClr val="bg2">
                    <a:lumMod val="75000"/>
                  </a:schemeClr>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Multitasking Processor (P-03)</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a:t>
            </a:r>
            <a:r>
              <a:rPr lang="en-US" i="1" dirty="0">
                <a:solidFill>
                  <a:srgbClr val="002060"/>
                </a:solidFill>
                <a:effectLst>
                  <a:glow rad="228600">
                    <a:schemeClr val="accent3">
                      <a:satMod val="175000"/>
                      <a:alpha val="40000"/>
                    </a:schemeClr>
                  </a:glow>
                </a:effectLst>
              </a:rPr>
              <a:t>15</a:t>
            </a:r>
            <a:endParaRPr lang="en-US" sz="2400" i="1" dirty="0">
              <a:solidFill>
                <a:srgbClr val="002060"/>
              </a:solidFill>
              <a:effectLst>
                <a:glow rad="228600">
                  <a:schemeClr val="accent3">
                    <a:satMod val="175000"/>
                    <a:alpha val="40000"/>
                  </a:schemeClr>
                </a:glow>
              </a:effectLst>
            </a:endParaRPr>
          </a:p>
        </p:txBody>
      </p:sp>
      <p:sp>
        <p:nvSpPr>
          <p:cNvPr id="9" name="TextBox 8">
            <a:extLst>
              <a:ext uri="{FF2B5EF4-FFF2-40B4-BE49-F238E27FC236}">
                <a16:creationId xmlns:a16="http://schemas.microsoft.com/office/drawing/2014/main" id="{6F289F41-0258-121D-27F2-9290A17BA5F9}"/>
              </a:ext>
            </a:extLst>
          </p:cNvPr>
          <p:cNvSpPr txBox="1"/>
          <p:nvPr/>
        </p:nvSpPr>
        <p:spPr>
          <a:xfrm>
            <a:off x="989012" y="870503"/>
            <a:ext cx="10976659" cy="2270109"/>
          </a:xfrm>
          <a:prstGeom prst="rect">
            <a:avLst/>
          </a:prstGeom>
          <a:noFill/>
        </p:spPr>
        <p:txBody>
          <a:bodyPr wrap="square">
            <a:spAutoFit/>
          </a:bodyPr>
          <a:lstStyle/>
          <a:p>
            <a:pPr algn="just">
              <a:lnSpc>
                <a:spcPct val="150000"/>
              </a:lnSpc>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When running on a multicore system, multitasking OSs can truly execute multiple tasks concurrently. The multiple computing engines work independently on different tasks.</a:t>
            </a:r>
          </a:p>
          <a:p>
            <a:pPr algn="just">
              <a:lnSpc>
                <a:spcPct val="150000"/>
              </a:lnSpc>
            </a:pPr>
            <a:r>
              <a:rPr lang="en-US" sz="1600" b="1" i="1" dirty="0">
                <a:latin typeface="Calibri" panose="020F0502020204030204" pitchFamily="34" charset="0"/>
                <a:ea typeface="Calibri" panose="020F0502020204030204" pitchFamily="34" charset="0"/>
                <a:cs typeface="Vrinda" panose="020B0502040204020203" pitchFamily="34" charset="0"/>
              </a:rPr>
              <a:t>For example, on a dual-core system, four applications - such as word processing, e-mail, Web browsing, and antivirus software - can each access a separate processor core at the same time. You can multitask by checking e-mail and typing a letter simultaneously, thus improving overall performance for applications.</a:t>
            </a:r>
            <a:endParaRPr lang="en-US" sz="1600" b="1" i="1" dirty="0">
              <a:effectLst/>
              <a:latin typeface="Calibri" panose="020F0502020204030204" pitchFamily="34" charset="0"/>
              <a:ea typeface="Calibri" panose="020F0502020204030204" pitchFamily="34" charset="0"/>
              <a:cs typeface="Vrinda" panose="020B0502040204020203" pitchFamily="34" charset="0"/>
            </a:endParaRPr>
          </a:p>
        </p:txBody>
      </p:sp>
      <p:sp>
        <p:nvSpPr>
          <p:cNvPr id="5" name="TextBox 4">
            <a:extLst>
              <a:ext uri="{FF2B5EF4-FFF2-40B4-BE49-F238E27FC236}">
                <a16:creationId xmlns:a16="http://schemas.microsoft.com/office/drawing/2014/main" id="{13AB7F99-31B7-2D26-C931-B18B18345BAE}"/>
              </a:ext>
            </a:extLst>
          </p:cNvPr>
          <p:cNvSpPr txBox="1"/>
          <p:nvPr/>
        </p:nvSpPr>
        <p:spPr>
          <a:xfrm>
            <a:off x="650458" y="4396645"/>
            <a:ext cx="677108" cy="2249141"/>
          </a:xfrm>
          <a:prstGeom prst="rect">
            <a:avLst/>
          </a:prstGeom>
          <a:solidFill>
            <a:schemeClr val="accent3">
              <a:lumMod val="20000"/>
              <a:lumOff val="80000"/>
            </a:schemeClr>
          </a:solidFill>
        </p:spPr>
        <p:style>
          <a:lnRef idx="2">
            <a:schemeClr val="accent3"/>
          </a:lnRef>
          <a:fillRef idx="1">
            <a:schemeClr val="lt1"/>
          </a:fillRef>
          <a:effectRef idx="0">
            <a:schemeClr val="accent3"/>
          </a:effectRef>
          <a:fontRef idx="minor">
            <a:schemeClr val="dk1"/>
          </a:fontRef>
        </p:style>
        <p:txBody>
          <a:bodyPr vert="vert270" wrap="square">
            <a:spAutoFit/>
          </a:bodyPr>
          <a:lstStyle/>
          <a:p>
            <a:pPr algn="ctr"/>
            <a:r>
              <a:rPr lang="en-US" sz="3200" b="1" dirty="0">
                <a:solidFill>
                  <a:srgbClr val="002060"/>
                </a:solidFill>
                <a:effectLst>
                  <a:glow rad="228600">
                    <a:schemeClr val="accent4">
                      <a:satMod val="175000"/>
                      <a:alpha val="40000"/>
                    </a:schemeClr>
                  </a:glow>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Multi Core </a:t>
            </a:r>
            <a:endParaRPr lang="en-US" sz="3200" dirty="0">
              <a:effectLst>
                <a:glow rad="228600">
                  <a:schemeClr val="accent4">
                    <a:satMod val="175000"/>
                    <a:alpha val="40000"/>
                  </a:schemeClr>
                </a:glow>
              </a:effectLst>
            </a:endParaRPr>
          </a:p>
        </p:txBody>
      </p:sp>
      <p:sp>
        <p:nvSpPr>
          <p:cNvPr id="11" name="Arrow: Curved Down 10">
            <a:extLst>
              <a:ext uri="{FF2B5EF4-FFF2-40B4-BE49-F238E27FC236}">
                <a16:creationId xmlns:a16="http://schemas.microsoft.com/office/drawing/2014/main" id="{1A60C8D8-28AF-8412-CA39-7F38ED8525D3}"/>
              </a:ext>
            </a:extLst>
          </p:cNvPr>
          <p:cNvSpPr/>
          <p:nvPr/>
        </p:nvSpPr>
        <p:spPr>
          <a:xfrm rot="17757271">
            <a:off x="625579" y="3680518"/>
            <a:ext cx="914060" cy="308142"/>
          </a:xfrm>
          <a:prstGeom prst="curvedDownArrow">
            <a:avLst/>
          </a:prstGeom>
          <a:solidFill>
            <a:schemeClr val="accent6">
              <a:lumMod val="20000"/>
              <a:lumOff val="80000"/>
            </a:schemeClr>
          </a:solidFill>
          <a:ln>
            <a:solidFill>
              <a:schemeClr val="accent2">
                <a:lumMod val="40000"/>
                <a:lumOff val="60000"/>
              </a:schemeClr>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pic>
        <p:nvPicPr>
          <p:cNvPr id="1028" name="Picture 4" descr="Dual-core systems enable multitasking operating systems to execute two tasks simultaneously">
            <a:extLst>
              <a:ext uri="{FF2B5EF4-FFF2-40B4-BE49-F238E27FC236}">
                <a16:creationId xmlns:a16="http://schemas.microsoft.com/office/drawing/2014/main" id="{F31FE99F-DBF8-B50D-6359-FFF444383F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1012" y="3564343"/>
            <a:ext cx="9982200" cy="281342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9974193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73640">
        <p15:prstTrans prst="drape"/>
      </p:transition>
    </mc:Choice>
    <mc:Fallback>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9"/>
                                        </p:tgtEl>
                                        <p:attrNameLst>
                                          <p:attrName>r</p:attrName>
                                        </p:attrNameLst>
                                      </p:cBhvr>
                                    </p:animRot>
                                    <p:animRot by="-240000">
                                      <p:cBhvr>
                                        <p:cTn id="7" dur="200" fill="hold">
                                          <p:stCondLst>
                                            <p:cond delay="200"/>
                                          </p:stCondLst>
                                        </p:cTn>
                                        <p:tgtEl>
                                          <p:spTgt spid="9"/>
                                        </p:tgtEl>
                                        <p:attrNameLst>
                                          <p:attrName>r</p:attrName>
                                        </p:attrNameLst>
                                      </p:cBhvr>
                                    </p:animRot>
                                    <p:animRot by="240000">
                                      <p:cBhvr>
                                        <p:cTn id="8" dur="200" fill="hold">
                                          <p:stCondLst>
                                            <p:cond delay="400"/>
                                          </p:stCondLst>
                                        </p:cTn>
                                        <p:tgtEl>
                                          <p:spTgt spid="9"/>
                                        </p:tgtEl>
                                        <p:attrNameLst>
                                          <p:attrName>r</p:attrName>
                                        </p:attrNameLst>
                                      </p:cBhvr>
                                    </p:animRot>
                                    <p:animRot by="-240000">
                                      <p:cBhvr>
                                        <p:cTn id="9" dur="200" fill="hold">
                                          <p:stCondLst>
                                            <p:cond delay="600"/>
                                          </p:stCondLst>
                                        </p:cTn>
                                        <p:tgtEl>
                                          <p:spTgt spid="9"/>
                                        </p:tgtEl>
                                        <p:attrNameLst>
                                          <p:attrName>r</p:attrName>
                                        </p:attrNameLst>
                                      </p:cBhvr>
                                    </p:animRot>
                                    <p:animRot by="120000">
                                      <p:cBhvr>
                                        <p:cTn id="10" dur="200" fill="hold">
                                          <p:stCondLst>
                                            <p:cond delay="80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989012" y="266634"/>
            <a:ext cx="10439400" cy="646331"/>
          </a:xfrm>
          <a:prstGeom prst="rect">
            <a:avLst/>
          </a:prstGeom>
          <a:noFill/>
        </p:spPr>
        <p:txBody>
          <a:bodyPr wrap="square">
            <a:spAutoFit/>
          </a:bodyPr>
          <a:lstStyle/>
          <a:p>
            <a:pPr algn="ctr"/>
            <a:r>
              <a:rPr lang="en-US" sz="2800" b="1" dirty="0">
                <a:solidFill>
                  <a:schemeClr val="bg2">
                    <a:lumMod val="75000"/>
                  </a:schemeClr>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An overview of </a:t>
            </a:r>
            <a:r>
              <a:rPr lang="en-US" sz="3600" b="1" dirty="0">
                <a:solidFill>
                  <a:schemeClr val="bg2">
                    <a:lumMod val="75000"/>
                  </a:schemeClr>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Itanium &amp; Merced Microprocessor</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a:t>
            </a:r>
            <a:r>
              <a:rPr lang="en-US" i="1" dirty="0">
                <a:solidFill>
                  <a:srgbClr val="002060"/>
                </a:solidFill>
                <a:effectLst>
                  <a:glow rad="228600">
                    <a:schemeClr val="accent3">
                      <a:satMod val="175000"/>
                      <a:alpha val="40000"/>
                    </a:schemeClr>
                  </a:glow>
                </a:effectLst>
              </a:rPr>
              <a:t>16</a:t>
            </a:r>
            <a:endParaRPr lang="en-US" sz="2400" i="1" dirty="0">
              <a:solidFill>
                <a:srgbClr val="002060"/>
              </a:solidFill>
              <a:effectLst>
                <a:glow rad="228600">
                  <a:schemeClr val="accent3">
                    <a:satMod val="175000"/>
                    <a:alpha val="40000"/>
                  </a:schemeClr>
                </a:glow>
              </a:effectLst>
            </a:endParaRPr>
          </a:p>
        </p:txBody>
      </p:sp>
      <p:sp>
        <p:nvSpPr>
          <p:cNvPr id="9" name="TextBox 8">
            <a:extLst>
              <a:ext uri="{FF2B5EF4-FFF2-40B4-BE49-F238E27FC236}">
                <a16:creationId xmlns:a16="http://schemas.microsoft.com/office/drawing/2014/main" id="{6F289F41-0258-121D-27F2-9290A17BA5F9}"/>
              </a:ext>
            </a:extLst>
          </p:cNvPr>
          <p:cNvSpPr txBox="1"/>
          <p:nvPr/>
        </p:nvSpPr>
        <p:spPr>
          <a:xfrm>
            <a:off x="989012" y="914464"/>
            <a:ext cx="10976659" cy="3911135"/>
          </a:xfrm>
          <a:prstGeom prst="rect">
            <a:avLst/>
          </a:prstGeom>
          <a:noFill/>
        </p:spPr>
        <p:txBody>
          <a:bodyPr wrap="square">
            <a:spAutoFit/>
          </a:bodyPr>
          <a:lstStyle/>
          <a:p>
            <a:pPr algn="just">
              <a:lnSpc>
                <a:spcPct val="150000"/>
              </a:lnSpc>
            </a:pPr>
            <a:r>
              <a:rPr lang="en-US" b="1"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Itanium (the brand name for Merced, which was the original code name</a:t>
            </a: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 is a </a:t>
            </a:r>
            <a:r>
              <a:rPr lang="en-US" b="1"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64-bit microprocessor</a:t>
            </a: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 jointly developed by Intel and Hewlett-Packard. Itanium is manufactured with a 0.18-micron process and contains tens of millions of transistors. While Itanium is able to run software written for the x86 processor architecture, it uses a new architecture, officially known as Intel Architecture-64 (IA-64). The name IA-64 refers to the fact that 64 bits of data can be processed during one clock cycle. Other Intel chips are based around a 32-bit architecture. </a:t>
            </a:r>
            <a:r>
              <a:rPr lang="en-US" dirty="0">
                <a:solidFill>
                  <a:srgbClr val="00206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Itanium is a complete 64-bit processor</a:t>
            </a: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a:t>
            </a:r>
            <a:endParaRPr lang="en-US" sz="1800" b="1" i="1" dirty="0">
              <a:effectLst/>
              <a:latin typeface="Calibri" panose="020F0502020204030204" pitchFamily="34" charset="0"/>
              <a:ea typeface="Calibri" panose="020F0502020204030204" pitchFamily="34" charset="0"/>
              <a:cs typeface="Vrinda" panose="020B0502040204020203" pitchFamily="34" charset="0"/>
            </a:endParaRPr>
          </a:p>
        </p:txBody>
      </p:sp>
      <p:sp>
        <p:nvSpPr>
          <p:cNvPr id="10" name="TextBox 9">
            <a:extLst>
              <a:ext uri="{FF2B5EF4-FFF2-40B4-BE49-F238E27FC236}">
                <a16:creationId xmlns:a16="http://schemas.microsoft.com/office/drawing/2014/main" id="{5CBC2F6D-2796-9A4B-600C-975BB5B0470E}"/>
              </a:ext>
            </a:extLst>
          </p:cNvPr>
          <p:cNvSpPr txBox="1"/>
          <p:nvPr/>
        </p:nvSpPr>
        <p:spPr>
          <a:xfrm>
            <a:off x="379412" y="5218752"/>
            <a:ext cx="11361811" cy="1200329"/>
          </a:xfrm>
          <a:prstGeom prst="rect">
            <a:avLst/>
          </a:prstGeom>
          <a:solidFill>
            <a:schemeClr val="accent3">
              <a:lumMod val="60000"/>
              <a:lumOff val="40000"/>
            </a:schemeClr>
          </a:solidFill>
          <a:effectLst>
            <a:glow rad="228600">
              <a:schemeClr val="accent6">
                <a:satMod val="175000"/>
                <a:alpha val="40000"/>
              </a:schemeClr>
            </a:glow>
          </a:effectLst>
        </p:spPr>
        <p:txBody>
          <a:bodyPr wrap="square" numCol="1">
            <a:spAutoFit/>
          </a:bodyPr>
          <a:lstStyle/>
          <a:p>
            <a:pPr algn="just"/>
            <a:r>
              <a:rPr lang="en-US" b="1" dirty="0">
                <a:solidFill>
                  <a:schemeClr val="bg1"/>
                </a:solidFill>
              </a:rPr>
              <a:t>Itanium is the first in a series of processors based on the new architecture. Itanium and its successors are being designed to perform comparably to and compete directly with chips such as Sun's UltraSPARC and Compaq's Alpha.</a:t>
            </a:r>
            <a:endParaRPr lang="en-US" sz="2200" dirty="0">
              <a:solidFill>
                <a:schemeClr val="bg1"/>
              </a:solidFill>
            </a:endParaRPr>
          </a:p>
        </p:txBody>
      </p:sp>
    </p:spTree>
    <p:custDataLst>
      <p:tags r:id="rId1"/>
    </p:custDataLst>
    <p:extLst>
      <p:ext uri="{BB962C8B-B14F-4D97-AF65-F5344CB8AC3E}">
        <p14:creationId xmlns:p14="http://schemas.microsoft.com/office/powerpoint/2010/main" val="26397393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73640">
        <p15:prstTrans prst="drape"/>
      </p:transition>
    </mc:Choice>
    <mc:Fallback>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9"/>
                                        </p:tgtEl>
                                        <p:attrNameLst>
                                          <p:attrName>r</p:attrName>
                                        </p:attrNameLst>
                                      </p:cBhvr>
                                    </p:animRot>
                                    <p:animRot by="-240000">
                                      <p:cBhvr>
                                        <p:cTn id="7" dur="200" fill="hold">
                                          <p:stCondLst>
                                            <p:cond delay="200"/>
                                          </p:stCondLst>
                                        </p:cTn>
                                        <p:tgtEl>
                                          <p:spTgt spid="9"/>
                                        </p:tgtEl>
                                        <p:attrNameLst>
                                          <p:attrName>r</p:attrName>
                                        </p:attrNameLst>
                                      </p:cBhvr>
                                    </p:animRot>
                                    <p:animRot by="240000">
                                      <p:cBhvr>
                                        <p:cTn id="8" dur="200" fill="hold">
                                          <p:stCondLst>
                                            <p:cond delay="400"/>
                                          </p:stCondLst>
                                        </p:cTn>
                                        <p:tgtEl>
                                          <p:spTgt spid="9"/>
                                        </p:tgtEl>
                                        <p:attrNameLst>
                                          <p:attrName>r</p:attrName>
                                        </p:attrNameLst>
                                      </p:cBhvr>
                                    </p:animRot>
                                    <p:animRot by="-240000">
                                      <p:cBhvr>
                                        <p:cTn id="9" dur="200" fill="hold">
                                          <p:stCondLst>
                                            <p:cond delay="600"/>
                                          </p:stCondLst>
                                        </p:cTn>
                                        <p:tgtEl>
                                          <p:spTgt spid="9"/>
                                        </p:tgtEl>
                                        <p:attrNameLst>
                                          <p:attrName>r</p:attrName>
                                        </p:attrNameLst>
                                      </p:cBhvr>
                                    </p:animRot>
                                    <p:animRot by="120000">
                                      <p:cBhvr>
                                        <p:cTn id="10" dur="200" fill="hold">
                                          <p:stCondLst>
                                            <p:cond delay="800"/>
                                          </p:stCondLst>
                                        </p:cTn>
                                        <p:tgtEl>
                                          <p:spTgt spid="9"/>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grpId="0" nodeType="clickEffect">
                                  <p:stCondLst>
                                    <p:cond delay="0"/>
                                  </p:stCondLst>
                                  <p:childTnLst>
                                    <p:animRot by="120000">
                                      <p:cBhvr>
                                        <p:cTn id="14" dur="100" fill="hold">
                                          <p:stCondLst>
                                            <p:cond delay="0"/>
                                          </p:stCondLst>
                                        </p:cTn>
                                        <p:tgtEl>
                                          <p:spTgt spid="10"/>
                                        </p:tgtEl>
                                        <p:attrNameLst>
                                          <p:attrName>r</p:attrName>
                                        </p:attrNameLst>
                                      </p:cBhvr>
                                    </p:animRot>
                                    <p:animRot by="-240000">
                                      <p:cBhvr>
                                        <p:cTn id="15" dur="200" fill="hold">
                                          <p:stCondLst>
                                            <p:cond delay="200"/>
                                          </p:stCondLst>
                                        </p:cTn>
                                        <p:tgtEl>
                                          <p:spTgt spid="10"/>
                                        </p:tgtEl>
                                        <p:attrNameLst>
                                          <p:attrName>r</p:attrName>
                                        </p:attrNameLst>
                                      </p:cBhvr>
                                    </p:animRot>
                                    <p:animRot by="240000">
                                      <p:cBhvr>
                                        <p:cTn id="16" dur="200" fill="hold">
                                          <p:stCondLst>
                                            <p:cond delay="400"/>
                                          </p:stCondLst>
                                        </p:cTn>
                                        <p:tgtEl>
                                          <p:spTgt spid="10"/>
                                        </p:tgtEl>
                                        <p:attrNameLst>
                                          <p:attrName>r</p:attrName>
                                        </p:attrNameLst>
                                      </p:cBhvr>
                                    </p:animRot>
                                    <p:animRot by="-240000">
                                      <p:cBhvr>
                                        <p:cTn id="17" dur="200" fill="hold">
                                          <p:stCondLst>
                                            <p:cond delay="600"/>
                                          </p:stCondLst>
                                        </p:cTn>
                                        <p:tgtEl>
                                          <p:spTgt spid="10"/>
                                        </p:tgtEl>
                                        <p:attrNameLst>
                                          <p:attrName>r</p:attrName>
                                        </p:attrNameLst>
                                      </p:cBhvr>
                                    </p:animRot>
                                    <p:animRot by="120000">
                                      <p:cBhvr>
                                        <p:cTn id="18" dur="200" fill="hold">
                                          <p:stCondLst>
                                            <p:cond delay="80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Ending Slide of Assignment</a:t>
            </a:r>
            <a:endParaRPr lang="en-US" sz="3600" dirty="0">
              <a:solidFill>
                <a:srgbClr val="002060"/>
              </a:solidFill>
              <a:effectLst>
                <a:glow rad="228600">
                  <a:schemeClr val="accent3">
                    <a:satMod val="175000"/>
                    <a:alpha val="40000"/>
                  </a:schemeClr>
                </a:glow>
              </a:effectLst>
            </a:endParaRPr>
          </a:p>
        </p:txBody>
      </p:sp>
      <p:sp>
        <p:nvSpPr>
          <p:cNvPr id="4" name="TextBox 3">
            <a:extLst>
              <a:ext uri="{FF2B5EF4-FFF2-40B4-BE49-F238E27FC236}">
                <a16:creationId xmlns:a16="http://schemas.microsoft.com/office/drawing/2014/main" id="{C291AE33-E1BE-8AB0-77CC-DF1D997B0DFC}"/>
              </a:ext>
            </a:extLst>
          </p:cNvPr>
          <p:cNvSpPr txBox="1"/>
          <p:nvPr/>
        </p:nvSpPr>
        <p:spPr>
          <a:xfrm>
            <a:off x="1141412" y="4541198"/>
            <a:ext cx="10439400" cy="1138773"/>
          </a:xfrm>
          <a:prstGeom prst="rect">
            <a:avLst/>
          </a:prstGeom>
          <a:noFill/>
        </p:spPr>
        <p:txBody>
          <a:bodyPr wrap="square">
            <a:prstTxWarp prst="textArchDown">
              <a:avLst/>
            </a:prstTxWarp>
            <a:spAutoFit/>
          </a:bodyPr>
          <a:lstStyle/>
          <a:p>
            <a:pPr algn="ctr"/>
            <a:r>
              <a:rPr lang="en-US" sz="3600" dirty="0">
                <a:ln>
                  <a:solidFill>
                    <a:srgbClr val="002060"/>
                  </a:solidFill>
                </a:ln>
                <a:solidFill>
                  <a:srgbClr val="002060"/>
                </a:solidFill>
                <a:effectLst>
                  <a:glow rad="228600">
                    <a:schemeClr val="accent3">
                      <a:satMod val="175000"/>
                      <a:alpha val="40000"/>
                    </a:schemeClr>
                  </a:glow>
                </a:effectLst>
              </a:rPr>
              <a:t>This is The End.</a:t>
            </a:r>
          </a:p>
          <a:p>
            <a:pPr algn="ctr"/>
            <a:r>
              <a:rPr lang="en-US" sz="3200" dirty="0" err="1">
                <a:solidFill>
                  <a:srgbClr val="002060"/>
                </a:solidFill>
              </a:rPr>
              <a:t>Assalamualaikum</a:t>
            </a:r>
            <a:r>
              <a:rPr lang="en-US" sz="3200" dirty="0">
                <a:solidFill>
                  <a:srgbClr val="002060"/>
                </a:solidFill>
              </a:rPr>
              <a:t> Waa </a:t>
            </a:r>
            <a:r>
              <a:rPr lang="en-US" sz="3200" dirty="0" err="1">
                <a:solidFill>
                  <a:srgbClr val="002060"/>
                </a:solidFill>
              </a:rPr>
              <a:t>Rahmatullah</a:t>
            </a:r>
            <a:r>
              <a:rPr lang="en-US" sz="3200" dirty="0">
                <a:solidFill>
                  <a:srgbClr val="002060"/>
                </a:solidFill>
              </a:rPr>
              <a:t>  to All, </a:t>
            </a:r>
            <a:r>
              <a:rPr lang="en-US" sz="2800" dirty="0">
                <a:solidFill>
                  <a:srgbClr val="002060"/>
                </a:solidFill>
              </a:rPr>
              <a:t>Thank You!</a:t>
            </a:r>
            <a:endParaRPr lang="en-US" sz="3200" dirty="0">
              <a:solidFill>
                <a:srgbClr val="002060"/>
              </a:solidFill>
            </a:endParaRPr>
          </a:p>
        </p:txBody>
      </p:sp>
      <p:sp>
        <p:nvSpPr>
          <p:cNvPr id="6" name="TextBox 5">
            <a:extLst>
              <a:ext uri="{FF2B5EF4-FFF2-40B4-BE49-F238E27FC236}">
                <a16:creationId xmlns:a16="http://schemas.microsoft.com/office/drawing/2014/main" id="{41577624-BDA7-AEC8-4F49-E330A323369B}"/>
              </a:ext>
            </a:extLst>
          </p:cNvPr>
          <p:cNvSpPr txBox="1"/>
          <p:nvPr/>
        </p:nvSpPr>
        <p:spPr>
          <a:xfrm>
            <a:off x="6069390" y="6373589"/>
            <a:ext cx="6107372"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a:t>
            </a:r>
            <a:r>
              <a:rPr lang="en-US" i="1" dirty="0">
                <a:solidFill>
                  <a:srgbClr val="002060"/>
                </a:solidFill>
                <a:effectLst>
                  <a:glow rad="228600">
                    <a:schemeClr val="accent3">
                      <a:satMod val="175000"/>
                      <a:alpha val="40000"/>
                    </a:schemeClr>
                  </a:glow>
                </a:effectLst>
              </a:rPr>
              <a:t>17</a:t>
            </a:r>
            <a:endParaRPr lang="en-US" sz="2400" i="1" dirty="0">
              <a:solidFill>
                <a:srgbClr val="002060"/>
              </a:solidFill>
              <a:effectLst>
                <a:glow rad="228600">
                  <a:schemeClr val="accent3">
                    <a:satMod val="175000"/>
                    <a:alpha val="40000"/>
                  </a:schemeClr>
                </a:glow>
              </a:effectLst>
            </a:endParaRPr>
          </a:p>
        </p:txBody>
      </p:sp>
      <p:pic>
        <p:nvPicPr>
          <p:cNvPr id="2" name="Picture 1">
            <a:extLst>
              <a:ext uri="{FF2B5EF4-FFF2-40B4-BE49-F238E27FC236}">
                <a16:creationId xmlns:a16="http://schemas.microsoft.com/office/drawing/2014/main" id="{DD828EB2-2937-0655-1222-D1A5D43823EC}"/>
              </a:ext>
            </a:extLst>
          </p:cNvPr>
          <p:cNvPicPr>
            <a:picLocks noChangeAspect="1"/>
          </p:cNvPicPr>
          <p:nvPr/>
        </p:nvPicPr>
        <p:blipFill rotWithShape="1">
          <a:blip r:embed="rId3">
            <a:extLst>
              <a:ext uri="{28A0092B-C50C-407E-A947-70E740481C1C}">
                <a14:useLocalDpi xmlns:a14="http://schemas.microsoft.com/office/drawing/2010/main" val="0"/>
              </a:ext>
            </a:extLst>
          </a:blip>
          <a:srcRect l="1429" t="15195" r="1672"/>
          <a:stretch/>
        </p:blipFill>
        <p:spPr>
          <a:xfrm>
            <a:off x="1293812" y="3440875"/>
            <a:ext cx="10439400" cy="1637780"/>
          </a:xfrm>
          <a:prstGeom prst="rect">
            <a:avLst/>
          </a:prstGeom>
          <a:ln>
            <a:solidFill>
              <a:srgbClr val="7030A0"/>
            </a:solidFill>
          </a:ln>
          <a:effectLst>
            <a:glow rad="228600">
              <a:schemeClr val="accent3">
                <a:satMod val="175000"/>
                <a:alpha val="40000"/>
              </a:schemeClr>
            </a:glow>
            <a:softEdge rad="112500"/>
          </a:effectLst>
        </p:spPr>
      </p:pic>
      <p:sp>
        <p:nvSpPr>
          <p:cNvPr id="9" name="TextBox 8">
            <a:extLst>
              <a:ext uri="{FF2B5EF4-FFF2-40B4-BE49-F238E27FC236}">
                <a16:creationId xmlns:a16="http://schemas.microsoft.com/office/drawing/2014/main" id="{423A95E1-D15E-AE02-7F62-7935397354CD}"/>
              </a:ext>
            </a:extLst>
          </p:cNvPr>
          <p:cNvSpPr txBox="1"/>
          <p:nvPr/>
        </p:nvSpPr>
        <p:spPr>
          <a:xfrm>
            <a:off x="1293812" y="3132754"/>
            <a:ext cx="6202906" cy="461665"/>
          </a:xfrm>
          <a:prstGeom prst="rect">
            <a:avLst/>
          </a:prstGeom>
          <a:noFill/>
        </p:spPr>
        <p:txBody>
          <a:bodyPr wrap="square">
            <a:spAutoFit/>
          </a:bodyPr>
          <a:lstStyle/>
          <a:p>
            <a:r>
              <a:rPr lang="en-US" dirty="0">
                <a:ln>
                  <a:solidFill>
                    <a:srgbClr val="002060"/>
                  </a:solidFill>
                </a:ln>
                <a:solidFill>
                  <a:srgbClr val="002060"/>
                </a:solidFill>
                <a:effectLst>
                  <a:glow rad="228600">
                    <a:schemeClr val="accent3">
                      <a:satMod val="175000"/>
                      <a:alpha val="40000"/>
                    </a:schemeClr>
                  </a:glow>
                </a:effectLst>
              </a:rPr>
              <a:t>Done &amp; submitted by-</a:t>
            </a:r>
            <a:endParaRPr lang="en-US" dirty="0"/>
          </a:p>
        </p:txBody>
      </p:sp>
      <p:sp>
        <p:nvSpPr>
          <p:cNvPr id="11" name="TextBox 10">
            <a:extLst>
              <a:ext uri="{FF2B5EF4-FFF2-40B4-BE49-F238E27FC236}">
                <a16:creationId xmlns:a16="http://schemas.microsoft.com/office/drawing/2014/main" id="{7D2963F5-FE82-E9F1-BC7F-42F2E03885DA}"/>
              </a:ext>
            </a:extLst>
          </p:cNvPr>
          <p:cNvSpPr txBox="1"/>
          <p:nvPr/>
        </p:nvSpPr>
        <p:spPr>
          <a:xfrm>
            <a:off x="1293812" y="905039"/>
            <a:ext cx="10744200" cy="1754326"/>
          </a:xfrm>
          <a:prstGeom prst="rect">
            <a:avLst/>
          </a:prstGeom>
          <a:noFill/>
        </p:spPr>
        <p:txBody>
          <a:bodyPr wrap="square">
            <a:spAutoFit/>
          </a:bodyPr>
          <a:lstStyle/>
          <a:p>
            <a:r>
              <a:rPr lang="en-US" sz="2400" dirty="0">
                <a:ln>
                  <a:solidFill>
                    <a:srgbClr val="002060"/>
                  </a:solidFill>
                </a:ln>
                <a:solidFill>
                  <a:srgbClr val="002060"/>
                </a:solidFill>
                <a:effectLst>
                  <a:glow rad="228600">
                    <a:schemeClr val="accent1">
                      <a:satMod val="175000"/>
                      <a:alpha val="40000"/>
                    </a:schemeClr>
                  </a:glow>
                </a:effectLst>
              </a:rPr>
              <a:t>If any mistake found or any update is needed, you’re requested to know us, We’ll update it according to the requirements, In </a:t>
            </a:r>
            <a:r>
              <a:rPr lang="en-US" sz="2400" dirty="0" err="1">
                <a:ln>
                  <a:solidFill>
                    <a:srgbClr val="002060"/>
                  </a:solidFill>
                </a:ln>
                <a:solidFill>
                  <a:srgbClr val="002060"/>
                </a:solidFill>
                <a:effectLst>
                  <a:glow rad="228600">
                    <a:schemeClr val="accent1">
                      <a:satMod val="175000"/>
                      <a:alpha val="40000"/>
                    </a:schemeClr>
                  </a:glow>
                </a:effectLst>
              </a:rPr>
              <a:t>Shaa</a:t>
            </a:r>
            <a:r>
              <a:rPr lang="en-US" sz="2400" dirty="0">
                <a:ln>
                  <a:solidFill>
                    <a:srgbClr val="002060"/>
                  </a:solidFill>
                </a:ln>
                <a:solidFill>
                  <a:srgbClr val="002060"/>
                </a:solidFill>
                <a:effectLst>
                  <a:glow rad="228600">
                    <a:schemeClr val="accent1">
                      <a:satMod val="175000"/>
                      <a:alpha val="40000"/>
                    </a:schemeClr>
                  </a:glow>
                </a:effectLst>
              </a:rPr>
              <a:t> Allah.</a:t>
            </a:r>
          </a:p>
          <a:p>
            <a:endParaRPr lang="en-US" sz="2400" dirty="0">
              <a:ln>
                <a:solidFill>
                  <a:srgbClr val="002060"/>
                </a:solidFill>
              </a:ln>
              <a:solidFill>
                <a:srgbClr val="002060"/>
              </a:solidFill>
              <a:effectLst>
                <a:glow rad="228600">
                  <a:schemeClr val="accent1">
                    <a:satMod val="175000"/>
                    <a:alpha val="40000"/>
                  </a:schemeClr>
                </a:glow>
              </a:effectLst>
            </a:endParaRPr>
          </a:p>
          <a:p>
            <a:r>
              <a:rPr lang="en-US" sz="2400" dirty="0">
                <a:ln>
                  <a:solidFill>
                    <a:srgbClr val="002060"/>
                  </a:solidFill>
                </a:ln>
                <a:solidFill>
                  <a:srgbClr val="002060"/>
                </a:solidFill>
                <a:effectLst>
                  <a:glow rad="228600">
                    <a:schemeClr val="accent1">
                      <a:satMod val="175000"/>
                      <a:alpha val="40000"/>
                    </a:schemeClr>
                  </a:glow>
                </a:effectLst>
              </a:rPr>
              <a:t>- </a:t>
            </a:r>
            <a:r>
              <a:rPr lang="en-US" sz="3600" dirty="0">
                <a:ln>
                  <a:solidFill>
                    <a:srgbClr val="002060"/>
                  </a:solidFill>
                </a:ln>
                <a:solidFill>
                  <a:srgbClr val="002060"/>
                </a:solidFill>
                <a:effectLst>
                  <a:glow rad="228600">
                    <a:schemeClr val="accent1">
                      <a:satMod val="175000"/>
                      <a:alpha val="40000"/>
                    </a:schemeClr>
                  </a:glow>
                </a:effectLst>
              </a:rPr>
              <a:t>Sorowar Mahabub</a:t>
            </a:r>
            <a:r>
              <a:rPr lang="en-US" sz="2400" dirty="0">
                <a:ln>
                  <a:solidFill>
                    <a:srgbClr val="002060"/>
                  </a:solidFill>
                </a:ln>
                <a:solidFill>
                  <a:srgbClr val="002060"/>
                </a:solidFill>
                <a:effectLst>
                  <a:glow rad="228600">
                    <a:schemeClr val="accent3">
                      <a:satMod val="175000"/>
                      <a:alpha val="40000"/>
                    </a:schemeClr>
                  </a:glow>
                </a:effectLst>
              </a:rPr>
              <a:t>, Team Leader, Team bratva</a:t>
            </a:r>
            <a:endParaRPr lang="en-US" dirty="0"/>
          </a:p>
        </p:txBody>
      </p:sp>
    </p:spTree>
    <p:custDataLst>
      <p:tags r:id="rId1"/>
    </p:custDataLst>
    <p:extLst>
      <p:ext uri="{BB962C8B-B14F-4D97-AF65-F5344CB8AC3E}">
        <p14:creationId xmlns:p14="http://schemas.microsoft.com/office/powerpoint/2010/main" val="33282534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wind"/>
      </p:transition>
    </mc:Choice>
    <mc:Fallback xmlns="">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80">
                                          <p:stCondLst>
                                            <p:cond delay="0"/>
                                          </p:stCondLst>
                                        </p:cTn>
                                        <p:tgtEl>
                                          <p:spTgt spid="4"/>
                                        </p:tgtEl>
                                      </p:cBhvr>
                                    </p:animEffect>
                                    <p:anim calcmode="lin" valueType="num">
                                      <p:cBhvr>
                                        <p:cTn id="20"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5" dur="26">
                                          <p:stCondLst>
                                            <p:cond delay="650"/>
                                          </p:stCondLst>
                                        </p:cTn>
                                        <p:tgtEl>
                                          <p:spTgt spid="4"/>
                                        </p:tgtEl>
                                      </p:cBhvr>
                                      <p:to x="100000" y="60000"/>
                                    </p:animScale>
                                    <p:animScale>
                                      <p:cBhvr>
                                        <p:cTn id="26" dur="166" decel="50000">
                                          <p:stCondLst>
                                            <p:cond delay="676"/>
                                          </p:stCondLst>
                                        </p:cTn>
                                        <p:tgtEl>
                                          <p:spTgt spid="4"/>
                                        </p:tgtEl>
                                      </p:cBhvr>
                                      <p:to x="100000" y="100000"/>
                                    </p:animScale>
                                    <p:animScale>
                                      <p:cBhvr>
                                        <p:cTn id="27" dur="26">
                                          <p:stCondLst>
                                            <p:cond delay="1312"/>
                                          </p:stCondLst>
                                        </p:cTn>
                                        <p:tgtEl>
                                          <p:spTgt spid="4"/>
                                        </p:tgtEl>
                                      </p:cBhvr>
                                      <p:to x="100000" y="80000"/>
                                    </p:animScale>
                                    <p:animScale>
                                      <p:cBhvr>
                                        <p:cTn id="28" dur="166" decel="50000">
                                          <p:stCondLst>
                                            <p:cond delay="1338"/>
                                          </p:stCondLst>
                                        </p:cTn>
                                        <p:tgtEl>
                                          <p:spTgt spid="4"/>
                                        </p:tgtEl>
                                      </p:cBhvr>
                                      <p:to x="100000" y="100000"/>
                                    </p:animScale>
                                    <p:animScale>
                                      <p:cBhvr>
                                        <p:cTn id="29" dur="26">
                                          <p:stCondLst>
                                            <p:cond delay="1642"/>
                                          </p:stCondLst>
                                        </p:cTn>
                                        <p:tgtEl>
                                          <p:spTgt spid="4"/>
                                        </p:tgtEl>
                                      </p:cBhvr>
                                      <p:to x="100000" y="90000"/>
                                    </p:animScale>
                                    <p:animScale>
                                      <p:cBhvr>
                                        <p:cTn id="30" dur="166" decel="50000">
                                          <p:stCondLst>
                                            <p:cond delay="1668"/>
                                          </p:stCondLst>
                                        </p:cTn>
                                        <p:tgtEl>
                                          <p:spTgt spid="4"/>
                                        </p:tgtEl>
                                      </p:cBhvr>
                                      <p:to x="100000" y="100000"/>
                                    </p:animScale>
                                    <p:animScale>
                                      <p:cBhvr>
                                        <p:cTn id="31" dur="26">
                                          <p:stCondLst>
                                            <p:cond delay="1808"/>
                                          </p:stCondLst>
                                        </p:cTn>
                                        <p:tgtEl>
                                          <p:spTgt spid="4"/>
                                        </p:tgtEl>
                                      </p:cBhvr>
                                      <p:to x="100000" y="95000"/>
                                    </p:animScale>
                                    <p:animScale>
                                      <p:cBhvr>
                                        <p:cTn id="32"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shadeToTitle="1">
        <a:gradFill>
          <a:gsLst>
            <a:gs pos="0">
              <a:schemeClr val="accent3">
                <a:lumMod val="0"/>
                <a:lumOff val="100000"/>
              </a:schemeClr>
            </a:gs>
            <a:gs pos="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912812" y="139281"/>
            <a:ext cx="4953000" cy="685800"/>
          </a:xfrm>
        </p:spPr>
        <p:txBody>
          <a:bodyPr>
            <a:normAutofit/>
          </a:bodyPr>
          <a:lstStyle/>
          <a:p>
            <a:r>
              <a:rPr lang="en-US" sz="2800" b="1" i="1" dirty="0">
                <a:solidFill>
                  <a:schemeClr val="accent6">
                    <a:lumMod val="50000"/>
                  </a:schemeClr>
                </a:solidFill>
              </a:rPr>
              <a:t>Assignment’s Topics are: </a:t>
            </a:r>
          </a:p>
        </p:txBody>
      </p:sp>
      <p:sp>
        <p:nvSpPr>
          <p:cNvPr id="3" name="TextBox 2">
            <a:extLst>
              <a:ext uri="{FF2B5EF4-FFF2-40B4-BE49-F238E27FC236}">
                <a16:creationId xmlns:a16="http://schemas.microsoft.com/office/drawing/2014/main" id="{5FDE81D6-6027-3F9E-2767-1D1C122AE794}"/>
              </a:ext>
            </a:extLst>
          </p:cNvPr>
          <p:cNvSpPr txBox="1"/>
          <p:nvPr/>
        </p:nvSpPr>
        <p:spPr>
          <a:xfrm>
            <a:off x="379411" y="697198"/>
            <a:ext cx="11809413" cy="3477875"/>
          </a:xfrm>
          <a:prstGeom prst="rect">
            <a:avLst/>
          </a:prstGeom>
          <a:noFill/>
        </p:spPr>
        <p:txBody>
          <a:bodyPr wrap="square" numCol="1">
            <a:spAutoFit/>
          </a:bodyPr>
          <a:lstStyle/>
          <a:p>
            <a:pPr algn="ctr"/>
            <a:r>
              <a:rPr lang="en-US" sz="3600" b="1" dirty="0">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An overview of</a:t>
            </a:r>
          </a:p>
          <a:p>
            <a:pPr algn="ctr"/>
            <a:endParaRPr lang="en-US" sz="2800" b="1" dirty="0">
              <a:solidFill>
                <a:schemeClr val="bg2">
                  <a:lumMod val="75000"/>
                </a:schemeClr>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endParaRPr>
          </a:p>
          <a:p>
            <a:pPr algn="ctr"/>
            <a:r>
              <a:rPr lang="en-US" sz="2800" b="1" dirty="0">
                <a:solidFill>
                  <a:schemeClr val="bg2">
                    <a:lumMod val="75000"/>
                  </a:schemeClr>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a. Intel 80186,	b. Intel 80286,	c. Intel 80386,</a:t>
            </a:r>
          </a:p>
          <a:p>
            <a:pPr algn="ctr"/>
            <a:r>
              <a:rPr lang="en-US" b="1" dirty="0">
                <a:solidFill>
                  <a:schemeClr val="bg2">
                    <a:lumMod val="75000"/>
                  </a:schemeClr>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d. Intel 80486, and	e. Pentium microprocessor;	f. Advanced microprocessor:</a:t>
            </a:r>
          </a:p>
          <a:p>
            <a:pPr algn="ctr"/>
            <a:endParaRPr lang="en-US" sz="2000" b="1" dirty="0">
              <a:solidFill>
                <a:schemeClr val="bg2">
                  <a:lumMod val="75000"/>
                </a:schemeClr>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endParaRPr>
          </a:p>
          <a:p>
            <a:pPr algn="ctr"/>
            <a:r>
              <a:rPr lang="en-US" sz="2800" b="1" dirty="0" err="1">
                <a:solidFill>
                  <a:schemeClr val="accent4">
                    <a:lumMod val="20000"/>
                    <a:lumOff val="80000"/>
                  </a:schemeClr>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i</a:t>
            </a:r>
            <a:r>
              <a:rPr lang="en-US" sz="2800" b="1" dirty="0">
                <a:solidFill>
                  <a:schemeClr val="accent4">
                    <a:lumMod val="20000"/>
                    <a:lumOff val="80000"/>
                  </a:schemeClr>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 Embedded microprocessor,	ii. Bit slice microprocessor,</a:t>
            </a:r>
          </a:p>
          <a:p>
            <a:pPr algn="ctr"/>
            <a:r>
              <a:rPr lang="en-US" sz="2800" b="1" dirty="0">
                <a:solidFill>
                  <a:schemeClr val="accent4">
                    <a:lumMod val="20000"/>
                    <a:lumOff val="80000"/>
                  </a:schemeClr>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iii. Arithmetic processor,	iv. Multitasking,</a:t>
            </a:r>
          </a:p>
          <a:p>
            <a:pPr algn="ctr"/>
            <a:r>
              <a:rPr lang="en-US" sz="2800" b="1" dirty="0">
                <a:solidFill>
                  <a:schemeClr val="accent4">
                    <a:lumMod val="20000"/>
                    <a:lumOff val="80000"/>
                  </a:schemeClr>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v. Itanium, and Merced Microprocessor</a:t>
            </a:r>
            <a:endParaRPr lang="en-US" sz="2800" dirty="0">
              <a:solidFill>
                <a:schemeClr val="accent4">
                  <a:lumMod val="20000"/>
                  <a:lumOff val="80000"/>
                </a:schemeClr>
              </a:solidFill>
              <a:effectLst>
                <a:glow rad="228600">
                  <a:schemeClr val="accent3">
                    <a:satMod val="175000"/>
                    <a:alpha val="40000"/>
                  </a:schemeClr>
                </a:glow>
              </a:effectLst>
            </a:endParaRPr>
          </a:p>
        </p:txBody>
      </p:sp>
      <p:pic>
        <p:nvPicPr>
          <p:cNvPr id="7" name="Picture 6">
            <a:extLst>
              <a:ext uri="{FF2B5EF4-FFF2-40B4-BE49-F238E27FC236}">
                <a16:creationId xmlns:a16="http://schemas.microsoft.com/office/drawing/2014/main" id="{E0402D16-42D4-2824-F522-3A01B45C88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472" y="4518691"/>
            <a:ext cx="10773556" cy="1931238"/>
          </a:xfrm>
          <a:prstGeom prst="rect">
            <a:avLst/>
          </a:prstGeom>
          <a:ln>
            <a:solidFill>
              <a:srgbClr val="7030A0"/>
            </a:solidFill>
          </a:ln>
          <a:effectLst>
            <a:glow rad="228600">
              <a:schemeClr val="accent3">
                <a:satMod val="175000"/>
                <a:alpha val="40000"/>
              </a:schemeClr>
            </a:glow>
            <a:softEdge rad="112500"/>
          </a:effectLst>
        </p:spPr>
      </p:pic>
      <p:sp>
        <p:nvSpPr>
          <p:cNvPr id="12" name="TextBox 11">
            <a:extLst>
              <a:ext uri="{FF2B5EF4-FFF2-40B4-BE49-F238E27FC236}">
                <a16:creationId xmlns:a16="http://schemas.microsoft.com/office/drawing/2014/main" id="{3100822B-E61F-62A2-0BD8-CBF1272C2254}"/>
              </a:ext>
            </a:extLst>
          </p:cNvPr>
          <p:cNvSpPr txBox="1"/>
          <p:nvPr/>
        </p:nvSpPr>
        <p:spPr>
          <a:xfrm>
            <a:off x="10895012" y="6441968"/>
            <a:ext cx="1280852" cy="400110"/>
          </a:xfrm>
          <a:prstGeom prst="rect">
            <a:avLst/>
          </a:prstGeom>
          <a:noFill/>
        </p:spPr>
        <p:txBody>
          <a:bodyPr wrap="square" rtlCol="0">
            <a:spAutoFit/>
          </a:bodyPr>
          <a:lstStyle/>
          <a:p>
            <a:pPr algn="r"/>
            <a:r>
              <a:rPr lang="en-US" sz="2000" i="1" dirty="0">
                <a:solidFill>
                  <a:srgbClr val="002060"/>
                </a:solidFill>
                <a:effectLst>
                  <a:glow rad="228600">
                    <a:schemeClr val="accent3">
                      <a:satMod val="175000"/>
                      <a:alpha val="40000"/>
                    </a:schemeClr>
                  </a:glow>
                </a:effectLst>
              </a:rPr>
              <a:t>Page- 02</a:t>
            </a:r>
          </a:p>
        </p:txBody>
      </p:sp>
    </p:spTree>
    <p:custDataLst>
      <p:tags r:id="rId1"/>
    </p:custDataLst>
    <p:extLst>
      <p:ext uri="{BB962C8B-B14F-4D97-AF65-F5344CB8AC3E}">
        <p14:creationId xmlns:p14="http://schemas.microsoft.com/office/powerpoint/2010/main" val="3529114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Tm="36298">
        <p15:prstTrans prst="curtains"/>
      </p:transition>
    </mc:Choice>
    <mc:Fallback xmlns="">
      <p:transition spd="slow" advTm="3629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4" presetClass="emph" presetSubtype="0" fill="hold" grpId="0" nodeType="clickEffect">
                                  <p:stCondLst>
                                    <p:cond delay="0"/>
                                  </p:stCondLst>
                                  <p:iterate type="lt">
                                    <p:tmPct val="10000"/>
                                  </p:iterate>
                                  <p:childTnLst>
                                    <p:animMotion origin="layout" path="M 0.0 0.0 L 0.0 -0.07213" pathEditMode="relative" ptsTypes="">
                                      <p:cBhvr>
                                        <p:cTn id="11" dur="250" accel="50000" decel="50000" autoRev="1" fill="hold">
                                          <p:stCondLst>
                                            <p:cond delay="0"/>
                                          </p:stCondLst>
                                        </p:cTn>
                                        <p:tgtEl>
                                          <p:spTgt spid="3"/>
                                        </p:tgtEl>
                                        <p:attrNameLst>
                                          <p:attrName>ppt_x</p:attrName>
                                          <p:attrName>ppt_y</p:attrName>
                                        </p:attrNameLst>
                                      </p:cBhvr>
                                    </p:animMotion>
                                    <p:animRot by="1500000">
                                      <p:cBhvr>
                                        <p:cTn id="12" dur="125" fill="hold">
                                          <p:stCondLst>
                                            <p:cond delay="0"/>
                                          </p:stCondLst>
                                        </p:cTn>
                                        <p:tgtEl>
                                          <p:spTgt spid="3"/>
                                        </p:tgtEl>
                                        <p:attrNameLst>
                                          <p:attrName>r</p:attrName>
                                        </p:attrNameLst>
                                      </p:cBhvr>
                                    </p:animRot>
                                    <p:animRot by="-1500000">
                                      <p:cBhvr>
                                        <p:cTn id="13" dur="125" fill="hold">
                                          <p:stCondLst>
                                            <p:cond delay="125"/>
                                          </p:stCondLst>
                                        </p:cTn>
                                        <p:tgtEl>
                                          <p:spTgt spid="3"/>
                                        </p:tgtEl>
                                        <p:attrNameLst>
                                          <p:attrName>r</p:attrName>
                                        </p:attrNameLst>
                                      </p:cBhvr>
                                    </p:animRot>
                                    <p:animRot by="-1500000">
                                      <p:cBhvr>
                                        <p:cTn id="14" dur="125" fill="hold">
                                          <p:stCondLst>
                                            <p:cond delay="250"/>
                                          </p:stCondLst>
                                        </p:cTn>
                                        <p:tgtEl>
                                          <p:spTgt spid="3"/>
                                        </p:tgtEl>
                                        <p:attrNameLst>
                                          <p:attrName>r</p:attrName>
                                        </p:attrNameLst>
                                      </p:cBhvr>
                                    </p:animRot>
                                    <p:animRot by="1500000">
                                      <p:cBhvr>
                                        <p:cTn id="15" dur="125" fill="hold">
                                          <p:stCondLst>
                                            <p:cond delay="375"/>
                                          </p:stCondLst>
                                        </p:cTn>
                                        <p:tgtEl>
                                          <p:spTgt spid="3"/>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80">
                                          <p:stCondLst>
                                            <p:cond delay="0"/>
                                          </p:stCondLst>
                                        </p:cTn>
                                        <p:tgtEl>
                                          <p:spTgt spid="7"/>
                                        </p:tgtEl>
                                      </p:cBhvr>
                                    </p:animEffect>
                                    <p:anim calcmode="lin" valueType="num">
                                      <p:cBhvr>
                                        <p:cTn id="21"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6" dur="26">
                                          <p:stCondLst>
                                            <p:cond delay="650"/>
                                          </p:stCondLst>
                                        </p:cTn>
                                        <p:tgtEl>
                                          <p:spTgt spid="7"/>
                                        </p:tgtEl>
                                      </p:cBhvr>
                                      <p:to x="100000" y="60000"/>
                                    </p:animScale>
                                    <p:animScale>
                                      <p:cBhvr>
                                        <p:cTn id="27" dur="166" decel="50000">
                                          <p:stCondLst>
                                            <p:cond delay="676"/>
                                          </p:stCondLst>
                                        </p:cTn>
                                        <p:tgtEl>
                                          <p:spTgt spid="7"/>
                                        </p:tgtEl>
                                      </p:cBhvr>
                                      <p:to x="100000" y="100000"/>
                                    </p:animScale>
                                    <p:animScale>
                                      <p:cBhvr>
                                        <p:cTn id="28" dur="26">
                                          <p:stCondLst>
                                            <p:cond delay="1312"/>
                                          </p:stCondLst>
                                        </p:cTn>
                                        <p:tgtEl>
                                          <p:spTgt spid="7"/>
                                        </p:tgtEl>
                                      </p:cBhvr>
                                      <p:to x="100000" y="80000"/>
                                    </p:animScale>
                                    <p:animScale>
                                      <p:cBhvr>
                                        <p:cTn id="29" dur="166" decel="50000">
                                          <p:stCondLst>
                                            <p:cond delay="1338"/>
                                          </p:stCondLst>
                                        </p:cTn>
                                        <p:tgtEl>
                                          <p:spTgt spid="7"/>
                                        </p:tgtEl>
                                      </p:cBhvr>
                                      <p:to x="100000" y="100000"/>
                                    </p:animScale>
                                    <p:animScale>
                                      <p:cBhvr>
                                        <p:cTn id="30" dur="26">
                                          <p:stCondLst>
                                            <p:cond delay="1642"/>
                                          </p:stCondLst>
                                        </p:cTn>
                                        <p:tgtEl>
                                          <p:spTgt spid="7"/>
                                        </p:tgtEl>
                                      </p:cBhvr>
                                      <p:to x="100000" y="90000"/>
                                    </p:animScale>
                                    <p:animScale>
                                      <p:cBhvr>
                                        <p:cTn id="31" dur="166" decel="50000">
                                          <p:stCondLst>
                                            <p:cond delay="1668"/>
                                          </p:stCondLst>
                                        </p:cTn>
                                        <p:tgtEl>
                                          <p:spTgt spid="7"/>
                                        </p:tgtEl>
                                      </p:cBhvr>
                                      <p:to x="100000" y="100000"/>
                                    </p:animScale>
                                    <p:animScale>
                                      <p:cBhvr>
                                        <p:cTn id="32" dur="26">
                                          <p:stCondLst>
                                            <p:cond delay="1808"/>
                                          </p:stCondLst>
                                        </p:cTn>
                                        <p:tgtEl>
                                          <p:spTgt spid="7"/>
                                        </p:tgtEl>
                                      </p:cBhvr>
                                      <p:to x="100000" y="95000"/>
                                    </p:animScale>
                                    <p:animScale>
                                      <p:cBhvr>
                                        <p:cTn id="33"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solidFill>
                  <a:schemeClr val="bg2">
                    <a:lumMod val="75000"/>
                  </a:schemeClr>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An overview of Intel 80186</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Page- 03</a:t>
            </a:r>
          </a:p>
        </p:txBody>
      </p:sp>
      <p:sp>
        <p:nvSpPr>
          <p:cNvPr id="9" name="TextBox 8">
            <a:extLst>
              <a:ext uri="{FF2B5EF4-FFF2-40B4-BE49-F238E27FC236}">
                <a16:creationId xmlns:a16="http://schemas.microsoft.com/office/drawing/2014/main" id="{6F289F41-0258-121D-27F2-9290A17BA5F9}"/>
              </a:ext>
            </a:extLst>
          </p:cNvPr>
          <p:cNvSpPr txBox="1"/>
          <p:nvPr/>
        </p:nvSpPr>
        <p:spPr>
          <a:xfrm>
            <a:off x="1073516" y="990600"/>
            <a:ext cx="10583496" cy="3911135"/>
          </a:xfrm>
          <a:prstGeom prst="rect">
            <a:avLst/>
          </a:prstGeom>
          <a:noFill/>
        </p:spPr>
        <p:txBody>
          <a:bodyPr wrap="square">
            <a:spAutoFit/>
          </a:bodyPr>
          <a:lstStyle/>
          <a:p>
            <a:pPr algn="just">
              <a:lnSpc>
                <a:spcPct val="150000"/>
              </a:lnSpc>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The Intel 80186 is an improved version of the 8086 microprocessor.</a:t>
            </a:r>
          </a:p>
          <a:p>
            <a:pPr algn="just">
              <a:lnSpc>
                <a:spcPct val="150000"/>
              </a:lnSpc>
            </a:pPr>
            <a:r>
              <a:rPr lang="en-US" b="1"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80186 is a 16-bit microprocessor with a 16-bit data bus and </a:t>
            </a:r>
          </a:p>
          <a:p>
            <a:pPr algn="just">
              <a:lnSpc>
                <a:spcPct val="150000"/>
              </a:lnSpc>
            </a:pPr>
            <a:r>
              <a:rPr lang="en-US" b="1"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a 20-bit address bus</a:t>
            </a: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 It has a programmable peripheral device </a:t>
            </a:r>
          </a:p>
          <a:p>
            <a:pPr algn="just">
              <a:lnSpc>
                <a:spcPct val="150000"/>
              </a:lnSpc>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integrated into the same package. The instruction set of the 80186 is a superset of the instruction set of the 8086. The term super-set means that all of the 8086 instructions will execute properly on an 80186, but the 80186 has a few additional instructions. </a:t>
            </a:r>
            <a:r>
              <a:rPr lang="en-US" b="1" i="1"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The CPU is divided into seven independent functional parts are-</a:t>
            </a:r>
            <a:endParaRPr lang="en-US" sz="1800" b="1" i="1" dirty="0">
              <a:effectLst/>
              <a:latin typeface="Calibri" panose="020F0502020204030204" pitchFamily="34" charset="0"/>
              <a:ea typeface="Calibri" panose="020F0502020204030204" pitchFamily="34" charset="0"/>
              <a:cs typeface="Vrinda" panose="020B0502040204020203" pitchFamily="34" charset="0"/>
            </a:endParaRPr>
          </a:p>
        </p:txBody>
      </p:sp>
      <p:pic>
        <p:nvPicPr>
          <p:cNvPr id="5" name="Picture 4">
            <a:extLst>
              <a:ext uri="{FF2B5EF4-FFF2-40B4-BE49-F238E27FC236}">
                <a16:creationId xmlns:a16="http://schemas.microsoft.com/office/drawing/2014/main" id="{A08DA695-D930-E3F1-CBDB-1C7A7B9C17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3412" y="399365"/>
            <a:ext cx="2438400" cy="2267635"/>
          </a:xfrm>
          <a:prstGeom prst="rect">
            <a:avLst/>
          </a:prstGeom>
          <a:ln>
            <a:noFill/>
          </a:ln>
          <a:effectLst>
            <a:softEdge rad="112500"/>
          </a:effectLst>
        </p:spPr>
      </p:pic>
      <p:sp>
        <p:nvSpPr>
          <p:cNvPr id="10" name="TextBox 9">
            <a:extLst>
              <a:ext uri="{FF2B5EF4-FFF2-40B4-BE49-F238E27FC236}">
                <a16:creationId xmlns:a16="http://schemas.microsoft.com/office/drawing/2014/main" id="{5CBC2F6D-2796-9A4B-600C-975BB5B0470E}"/>
              </a:ext>
            </a:extLst>
          </p:cNvPr>
          <p:cNvSpPr txBox="1"/>
          <p:nvPr/>
        </p:nvSpPr>
        <p:spPr>
          <a:xfrm>
            <a:off x="1073516" y="5057507"/>
            <a:ext cx="4825279" cy="1200329"/>
          </a:xfrm>
          <a:prstGeom prst="rect">
            <a:avLst/>
          </a:prstGeom>
          <a:noFill/>
        </p:spPr>
        <p:txBody>
          <a:bodyPr wrap="square">
            <a:spAutoFit/>
          </a:bodyPr>
          <a:lstStyle/>
          <a:p>
            <a:pPr marL="342900" indent="-342900" algn="just">
              <a:buFont typeface="Wingdings" panose="05000000000000000000" pitchFamily="2" charset="2"/>
              <a:buChar char="ü"/>
            </a:pPr>
            <a:r>
              <a:rPr lang="en-US" dirty="0">
                <a:solidFill>
                  <a:schemeClr val="bg1"/>
                </a:solidFill>
              </a:rPr>
              <a:t>The Bus Interface Unit (BIU)</a:t>
            </a:r>
          </a:p>
          <a:p>
            <a:pPr marL="342900" indent="-342900" algn="just">
              <a:buFont typeface="Wingdings" panose="05000000000000000000" pitchFamily="2" charset="2"/>
              <a:buChar char="ü"/>
            </a:pPr>
            <a:r>
              <a:rPr lang="en-US" dirty="0">
                <a:solidFill>
                  <a:schemeClr val="bg1"/>
                </a:solidFill>
              </a:rPr>
              <a:t>Execution Unit (EU)</a:t>
            </a:r>
          </a:p>
          <a:p>
            <a:pPr marL="342900" indent="-342900" algn="just">
              <a:buFont typeface="Wingdings" panose="05000000000000000000" pitchFamily="2" charset="2"/>
              <a:buChar char="ü"/>
            </a:pPr>
            <a:r>
              <a:rPr lang="en-US" dirty="0">
                <a:solidFill>
                  <a:schemeClr val="bg1"/>
                </a:solidFill>
              </a:rPr>
              <a:t>Clock Generator</a:t>
            </a:r>
          </a:p>
        </p:txBody>
      </p:sp>
      <p:sp>
        <p:nvSpPr>
          <p:cNvPr id="12" name="TextBox 11">
            <a:extLst>
              <a:ext uri="{FF2B5EF4-FFF2-40B4-BE49-F238E27FC236}">
                <a16:creationId xmlns:a16="http://schemas.microsoft.com/office/drawing/2014/main" id="{DF37EBB1-C558-502A-3C4E-2A05575790B6}"/>
              </a:ext>
            </a:extLst>
          </p:cNvPr>
          <p:cNvSpPr txBox="1"/>
          <p:nvPr/>
        </p:nvSpPr>
        <p:spPr>
          <a:xfrm>
            <a:off x="5027612" y="5057507"/>
            <a:ext cx="5238463" cy="1569660"/>
          </a:xfrm>
          <a:prstGeom prst="rect">
            <a:avLst/>
          </a:prstGeom>
          <a:noFill/>
        </p:spPr>
        <p:txBody>
          <a:bodyPr wrap="square">
            <a:spAutoFit/>
          </a:bodyPr>
          <a:lstStyle/>
          <a:p>
            <a:pPr marL="342900" indent="-342900" algn="r">
              <a:buFont typeface="Wingdings" panose="05000000000000000000" pitchFamily="2" charset="2"/>
              <a:buChar char="ü"/>
            </a:pPr>
            <a:r>
              <a:rPr lang="en-US" dirty="0">
                <a:solidFill>
                  <a:schemeClr val="bg1"/>
                </a:solidFill>
              </a:rPr>
              <a:t>Programmable interrupt controller</a:t>
            </a:r>
          </a:p>
          <a:p>
            <a:pPr marL="342900" indent="-342900" algn="r">
              <a:buFont typeface="Wingdings" panose="05000000000000000000" pitchFamily="2" charset="2"/>
              <a:buChar char="ü"/>
            </a:pPr>
            <a:r>
              <a:rPr lang="en-US" dirty="0">
                <a:solidFill>
                  <a:schemeClr val="bg1"/>
                </a:solidFill>
              </a:rPr>
              <a:t>Programmable Chip Select Unit (CSU)</a:t>
            </a:r>
          </a:p>
          <a:p>
            <a:pPr marL="342900" indent="-342900" algn="r">
              <a:buFont typeface="Wingdings" panose="05000000000000000000" pitchFamily="2" charset="2"/>
              <a:buChar char="ü"/>
            </a:pPr>
            <a:r>
              <a:rPr lang="en-US" dirty="0">
                <a:solidFill>
                  <a:schemeClr val="bg1"/>
                </a:solidFill>
              </a:rPr>
              <a:t>Programmable DMA Unit</a:t>
            </a:r>
          </a:p>
          <a:p>
            <a:pPr marL="342900" indent="-342900" algn="r">
              <a:buFont typeface="Wingdings" panose="05000000000000000000" pitchFamily="2" charset="2"/>
              <a:buChar char="ü"/>
            </a:pPr>
            <a:r>
              <a:rPr lang="en-US" dirty="0">
                <a:solidFill>
                  <a:schemeClr val="bg1"/>
                </a:solidFill>
              </a:rPr>
              <a:t>Programmable counter/timers</a:t>
            </a:r>
          </a:p>
        </p:txBody>
      </p:sp>
      <p:sp>
        <p:nvSpPr>
          <p:cNvPr id="13" name="TextBox 12">
            <a:extLst>
              <a:ext uri="{FF2B5EF4-FFF2-40B4-BE49-F238E27FC236}">
                <a16:creationId xmlns:a16="http://schemas.microsoft.com/office/drawing/2014/main" id="{37960A3D-0193-E446-6DB8-EAEA00E2B900}"/>
              </a:ext>
            </a:extLst>
          </p:cNvPr>
          <p:cNvSpPr txBox="1"/>
          <p:nvPr/>
        </p:nvSpPr>
        <p:spPr>
          <a:xfrm>
            <a:off x="150812" y="6295058"/>
            <a:ext cx="3788986" cy="523220"/>
          </a:xfrm>
          <a:prstGeom prst="rect">
            <a:avLst/>
          </a:prstGeom>
          <a:noFill/>
        </p:spPr>
        <p:txBody>
          <a:bodyPr wrap="none" rtlCol="0">
            <a:spAutoFit/>
          </a:bodyPr>
          <a:lstStyle/>
          <a:p>
            <a:r>
              <a:rPr lang="en-US" sz="2800" b="1" i="1" u="sng" dirty="0">
                <a:solidFill>
                  <a:schemeClr val="accent5">
                    <a:lumMod val="40000"/>
                    <a:lumOff val="60000"/>
                  </a:schemeClr>
                </a:solidFill>
                <a:hlinkClick r:id="rId4">
                  <a:extLst>
                    <a:ext uri="{A12FA001-AC4F-418D-AE19-62706E023703}">
                      <ahyp:hlinkClr xmlns:ahyp="http://schemas.microsoft.com/office/drawing/2018/hyperlinkcolor" val="tx"/>
                    </a:ext>
                  </a:extLst>
                </a:hlinkClick>
              </a:rPr>
              <a:t>Click Here to Read More</a:t>
            </a:r>
            <a:endParaRPr lang="en-US" sz="2800" b="1" i="1" u="sng"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4848117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drape"/>
      </p:transition>
    </mc:Choice>
    <mc:Fallback xmlns="">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9"/>
                                        </p:tgtEl>
                                        <p:attrNameLst>
                                          <p:attrName>r</p:attrName>
                                        </p:attrNameLst>
                                      </p:cBhvr>
                                    </p:animRot>
                                    <p:animRot by="-240000">
                                      <p:cBhvr>
                                        <p:cTn id="7" dur="200" fill="hold">
                                          <p:stCondLst>
                                            <p:cond delay="200"/>
                                          </p:stCondLst>
                                        </p:cTn>
                                        <p:tgtEl>
                                          <p:spTgt spid="9"/>
                                        </p:tgtEl>
                                        <p:attrNameLst>
                                          <p:attrName>r</p:attrName>
                                        </p:attrNameLst>
                                      </p:cBhvr>
                                    </p:animRot>
                                    <p:animRot by="240000">
                                      <p:cBhvr>
                                        <p:cTn id="8" dur="200" fill="hold">
                                          <p:stCondLst>
                                            <p:cond delay="400"/>
                                          </p:stCondLst>
                                        </p:cTn>
                                        <p:tgtEl>
                                          <p:spTgt spid="9"/>
                                        </p:tgtEl>
                                        <p:attrNameLst>
                                          <p:attrName>r</p:attrName>
                                        </p:attrNameLst>
                                      </p:cBhvr>
                                    </p:animRot>
                                    <p:animRot by="-240000">
                                      <p:cBhvr>
                                        <p:cTn id="9" dur="200" fill="hold">
                                          <p:stCondLst>
                                            <p:cond delay="600"/>
                                          </p:stCondLst>
                                        </p:cTn>
                                        <p:tgtEl>
                                          <p:spTgt spid="9"/>
                                        </p:tgtEl>
                                        <p:attrNameLst>
                                          <p:attrName>r</p:attrName>
                                        </p:attrNameLst>
                                      </p:cBhvr>
                                    </p:animRot>
                                    <p:animRot by="120000">
                                      <p:cBhvr>
                                        <p:cTn id="10" dur="200" fill="hold">
                                          <p:stCondLst>
                                            <p:cond delay="800"/>
                                          </p:stCondLst>
                                        </p:cTn>
                                        <p:tgtEl>
                                          <p:spTgt spid="9"/>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80">
                                          <p:stCondLst>
                                            <p:cond delay="0"/>
                                          </p:stCondLst>
                                        </p:cTn>
                                        <p:tgtEl>
                                          <p:spTgt spid="5"/>
                                        </p:tgtEl>
                                      </p:cBhvr>
                                    </p:animEffect>
                                    <p:anim calcmode="lin" valueType="num">
                                      <p:cBhvr>
                                        <p:cTn id="1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1" dur="26">
                                          <p:stCondLst>
                                            <p:cond delay="650"/>
                                          </p:stCondLst>
                                        </p:cTn>
                                        <p:tgtEl>
                                          <p:spTgt spid="5"/>
                                        </p:tgtEl>
                                      </p:cBhvr>
                                      <p:to x="100000" y="60000"/>
                                    </p:animScale>
                                    <p:animScale>
                                      <p:cBhvr>
                                        <p:cTn id="22" dur="166" decel="50000">
                                          <p:stCondLst>
                                            <p:cond delay="676"/>
                                          </p:stCondLst>
                                        </p:cTn>
                                        <p:tgtEl>
                                          <p:spTgt spid="5"/>
                                        </p:tgtEl>
                                      </p:cBhvr>
                                      <p:to x="100000" y="100000"/>
                                    </p:animScale>
                                    <p:animScale>
                                      <p:cBhvr>
                                        <p:cTn id="23" dur="26">
                                          <p:stCondLst>
                                            <p:cond delay="1312"/>
                                          </p:stCondLst>
                                        </p:cTn>
                                        <p:tgtEl>
                                          <p:spTgt spid="5"/>
                                        </p:tgtEl>
                                      </p:cBhvr>
                                      <p:to x="100000" y="80000"/>
                                    </p:animScale>
                                    <p:animScale>
                                      <p:cBhvr>
                                        <p:cTn id="24" dur="166" decel="50000">
                                          <p:stCondLst>
                                            <p:cond delay="1338"/>
                                          </p:stCondLst>
                                        </p:cTn>
                                        <p:tgtEl>
                                          <p:spTgt spid="5"/>
                                        </p:tgtEl>
                                      </p:cBhvr>
                                      <p:to x="100000" y="100000"/>
                                    </p:animScale>
                                    <p:animScale>
                                      <p:cBhvr>
                                        <p:cTn id="25" dur="26">
                                          <p:stCondLst>
                                            <p:cond delay="1642"/>
                                          </p:stCondLst>
                                        </p:cTn>
                                        <p:tgtEl>
                                          <p:spTgt spid="5"/>
                                        </p:tgtEl>
                                      </p:cBhvr>
                                      <p:to x="100000" y="90000"/>
                                    </p:animScale>
                                    <p:animScale>
                                      <p:cBhvr>
                                        <p:cTn id="26" dur="166" decel="50000">
                                          <p:stCondLst>
                                            <p:cond delay="1668"/>
                                          </p:stCondLst>
                                        </p:cTn>
                                        <p:tgtEl>
                                          <p:spTgt spid="5"/>
                                        </p:tgtEl>
                                      </p:cBhvr>
                                      <p:to x="100000" y="100000"/>
                                    </p:animScale>
                                    <p:animScale>
                                      <p:cBhvr>
                                        <p:cTn id="27" dur="26">
                                          <p:stCondLst>
                                            <p:cond delay="1808"/>
                                          </p:stCondLst>
                                        </p:cTn>
                                        <p:tgtEl>
                                          <p:spTgt spid="5"/>
                                        </p:tgtEl>
                                      </p:cBhvr>
                                      <p:to x="100000" y="95000"/>
                                    </p:animScale>
                                    <p:animScale>
                                      <p:cBhvr>
                                        <p:cTn id="28"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1674812" y="58942"/>
            <a:ext cx="7543800" cy="646331"/>
          </a:xfrm>
          <a:prstGeom prst="rect">
            <a:avLst/>
          </a:prstGeom>
          <a:noFill/>
        </p:spPr>
        <p:txBody>
          <a:bodyPr wrap="square">
            <a:spAutoFit/>
          </a:bodyPr>
          <a:lstStyle/>
          <a:p>
            <a:pPr algn="ctr"/>
            <a:r>
              <a:rPr lang="en-US" sz="3600" b="1" dirty="0">
                <a:solidFill>
                  <a:schemeClr val="bg2">
                    <a:lumMod val="75000"/>
                  </a:schemeClr>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An overview of Intel 80286 (Part-01)</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Page- 04</a:t>
            </a:r>
          </a:p>
        </p:txBody>
      </p:sp>
      <p:sp>
        <p:nvSpPr>
          <p:cNvPr id="9" name="TextBox 8">
            <a:extLst>
              <a:ext uri="{FF2B5EF4-FFF2-40B4-BE49-F238E27FC236}">
                <a16:creationId xmlns:a16="http://schemas.microsoft.com/office/drawing/2014/main" id="{6F289F41-0258-121D-27F2-9290A17BA5F9}"/>
              </a:ext>
            </a:extLst>
          </p:cNvPr>
          <p:cNvSpPr txBox="1"/>
          <p:nvPr/>
        </p:nvSpPr>
        <p:spPr>
          <a:xfrm>
            <a:off x="912812" y="990600"/>
            <a:ext cx="10744200" cy="5019131"/>
          </a:xfrm>
          <a:prstGeom prst="rect">
            <a:avLst/>
          </a:prstGeom>
          <a:noFill/>
        </p:spPr>
        <p:txBody>
          <a:bodyPr wrap="square">
            <a:spAutoFit/>
          </a:bodyPr>
          <a:lstStyle/>
          <a:p>
            <a:pPr algn="just">
              <a:lnSpc>
                <a:spcPct val="150000"/>
              </a:lnSpc>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The second generation of x86 </a:t>
            </a:r>
            <a:r>
              <a:rPr lang="en-US" b="1"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16-bit processors, Intel 80286</a:t>
            </a: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a:t>
            </a:r>
          </a:p>
          <a:p>
            <a:pPr algn="just">
              <a:lnSpc>
                <a:spcPct val="150000"/>
              </a:lnSpc>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was released in 1982. </a:t>
            </a:r>
            <a:r>
              <a:rPr lang="en-US" b="1" u="sng"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The major new feature of the 80286 mic-</a:t>
            </a:r>
          </a:p>
          <a:p>
            <a:pPr algn="just">
              <a:lnSpc>
                <a:spcPct val="150000"/>
              </a:lnSpc>
            </a:pPr>
            <a:r>
              <a:rPr lang="en-US" b="1" u="sng" dirty="0" err="1">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roprocessor</a:t>
            </a:r>
            <a:r>
              <a:rPr lang="en-US" b="1" u="sng"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 was protected mode.</a:t>
            </a: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 When switched to this mode,</a:t>
            </a:r>
          </a:p>
          <a:p>
            <a:pPr algn="just">
              <a:lnSpc>
                <a:spcPct val="150000"/>
              </a:lnSpc>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the </a:t>
            </a:r>
            <a:r>
              <a:rPr lang="en-US" b="1" dirty="0">
                <a:effectLst>
                  <a:outerShdw blurRad="38100" dist="19050" dir="2700000" algn="tl">
                    <a:schemeClr val="dk1">
                      <a:alpha val="40000"/>
                    </a:schemeClr>
                  </a:outerShdw>
                </a:effectLst>
                <a:highlight>
                  <a:srgbClr val="00FF00"/>
                </a:highlight>
                <a:latin typeface="Times New Roman" panose="02020603050405020304" pitchFamily="18" charset="0"/>
                <a:ea typeface="Calibri" panose="020F0502020204030204" pitchFamily="34" charset="0"/>
                <a:cs typeface="Vrinda" panose="020B0502040204020203" pitchFamily="34" charset="0"/>
              </a:rPr>
              <a:t>CPU could address up to 16 MB </a:t>
            </a: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of operating memory (</a:t>
            </a:r>
            <a:r>
              <a:rPr lang="en-US" i="1"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previous generation of 8086/8088 microprocessors was </a:t>
            </a:r>
            <a:r>
              <a:rPr lang="en-US" b="1" i="1" dirty="0">
                <a:solidFill>
                  <a:srgbClr val="FF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limited to 1 MB</a:t>
            </a: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 In the protected mode it was</a:t>
            </a:r>
          </a:p>
          <a:p>
            <a:pPr algn="just">
              <a:lnSpc>
                <a:spcPct val="150000"/>
              </a:lnSpc>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 possible to protect memory and</a:t>
            </a:r>
          </a:p>
          <a:p>
            <a:pPr algn="just">
              <a:lnSpc>
                <a:spcPct val="150000"/>
              </a:lnSpc>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other system resources from user</a:t>
            </a:r>
          </a:p>
          <a:p>
            <a:pPr algn="just">
              <a:lnSpc>
                <a:spcPct val="150000"/>
              </a:lnSpc>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programs - this feature was </a:t>
            </a:r>
            <a:r>
              <a:rPr lang="en-US" dirty="0" err="1">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neces</a:t>
            </a: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a:t>
            </a:r>
          </a:p>
          <a:p>
            <a:pPr algn="just">
              <a:lnSpc>
                <a:spcPct val="150000"/>
              </a:lnSpc>
            </a:pPr>
            <a:r>
              <a:rPr lang="en-US" dirty="0" err="1">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sary</a:t>
            </a: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 for real program multitasking. </a:t>
            </a:r>
            <a:endParaRPr lang="en-US" sz="1800" b="1" i="1" dirty="0">
              <a:effectLst/>
              <a:latin typeface="Calibri" panose="020F0502020204030204" pitchFamily="34" charset="0"/>
              <a:ea typeface="Calibri" panose="020F0502020204030204" pitchFamily="34" charset="0"/>
              <a:cs typeface="Vrinda" panose="020B0502040204020203" pitchFamily="34" charset="0"/>
            </a:endParaRPr>
          </a:p>
        </p:txBody>
      </p:sp>
      <p:pic>
        <p:nvPicPr>
          <p:cNvPr id="5" name="Picture 4">
            <a:extLst>
              <a:ext uri="{FF2B5EF4-FFF2-40B4-BE49-F238E27FC236}">
                <a16:creationId xmlns:a16="http://schemas.microsoft.com/office/drawing/2014/main" id="{A08DA695-D930-E3F1-CBDB-1C7A7B9C175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218612" y="399365"/>
            <a:ext cx="2743200" cy="2267635"/>
          </a:xfrm>
          <a:prstGeom prst="rect">
            <a:avLst/>
          </a:prstGeom>
          <a:ln>
            <a:noFill/>
          </a:ln>
          <a:effectLst>
            <a:softEdge rad="112500"/>
          </a:effectLst>
        </p:spPr>
      </p:pic>
      <p:pic>
        <p:nvPicPr>
          <p:cNvPr id="4" name="Picture 3">
            <a:extLst>
              <a:ext uri="{FF2B5EF4-FFF2-40B4-BE49-F238E27FC236}">
                <a16:creationId xmlns:a16="http://schemas.microsoft.com/office/drawing/2014/main" id="{507B9377-0A5F-2290-A332-412F41D685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3362" y="3936325"/>
            <a:ext cx="6648450" cy="2424291"/>
          </a:xfrm>
          <a:prstGeom prst="rect">
            <a:avLst/>
          </a:prstGeom>
        </p:spPr>
      </p:pic>
    </p:spTree>
    <p:custDataLst>
      <p:tags r:id="rId1"/>
    </p:custDataLst>
    <p:extLst>
      <p:ext uri="{BB962C8B-B14F-4D97-AF65-F5344CB8AC3E}">
        <p14:creationId xmlns:p14="http://schemas.microsoft.com/office/powerpoint/2010/main" val="7665105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73640">
        <p15:prstTrans prst="drape"/>
      </p:transition>
    </mc:Choice>
    <mc:Fallback>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9"/>
                                        </p:tgtEl>
                                        <p:attrNameLst>
                                          <p:attrName>r</p:attrName>
                                        </p:attrNameLst>
                                      </p:cBhvr>
                                    </p:animRot>
                                    <p:animRot by="-240000">
                                      <p:cBhvr>
                                        <p:cTn id="7" dur="200" fill="hold">
                                          <p:stCondLst>
                                            <p:cond delay="200"/>
                                          </p:stCondLst>
                                        </p:cTn>
                                        <p:tgtEl>
                                          <p:spTgt spid="9"/>
                                        </p:tgtEl>
                                        <p:attrNameLst>
                                          <p:attrName>r</p:attrName>
                                        </p:attrNameLst>
                                      </p:cBhvr>
                                    </p:animRot>
                                    <p:animRot by="240000">
                                      <p:cBhvr>
                                        <p:cTn id="8" dur="200" fill="hold">
                                          <p:stCondLst>
                                            <p:cond delay="400"/>
                                          </p:stCondLst>
                                        </p:cTn>
                                        <p:tgtEl>
                                          <p:spTgt spid="9"/>
                                        </p:tgtEl>
                                        <p:attrNameLst>
                                          <p:attrName>r</p:attrName>
                                        </p:attrNameLst>
                                      </p:cBhvr>
                                    </p:animRot>
                                    <p:animRot by="-240000">
                                      <p:cBhvr>
                                        <p:cTn id="9" dur="200" fill="hold">
                                          <p:stCondLst>
                                            <p:cond delay="600"/>
                                          </p:stCondLst>
                                        </p:cTn>
                                        <p:tgtEl>
                                          <p:spTgt spid="9"/>
                                        </p:tgtEl>
                                        <p:attrNameLst>
                                          <p:attrName>r</p:attrName>
                                        </p:attrNameLst>
                                      </p:cBhvr>
                                    </p:animRot>
                                    <p:animRot by="120000">
                                      <p:cBhvr>
                                        <p:cTn id="10" dur="200" fill="hold">
                                          <p:stCondLst>
                                            <p:cond delay="800"/>
                                          </p:stCondLst>
                                        </p:cTn>
                                        <p:tgtEl>
                                          <p:spTgt spid="9"/>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80">
                                          <p:stCondLst>
                                            <p:cond delay="0"/>
                                          </p:stCondLst>
                                        </p:cTn>
                                        <p:tgtEl>
                                          <p:spTgt spid="5"/>
                                        </p:tgtEl>
                                      </p:cBhvr>
                                    </p:animEffect>
                                    <p:anim calcmode="lin" valueType="num">
                                      <p:cBhvr>
                                        <p:cTn id="1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1" dur="26">
                                          <p:stCondLst>
                                            <p:cond delay="650"/>
                                          </p:stCondLst>
                                        </p:cTn>
                                        <p:tgtEl>
                                          <p:spTgt spid="5"/>
                                        </p:tgtEl>
                                      </p:cBhvr>
                                      <p:to x="100000" y="60000"/>
                                    </p:animScale>
                                    <p:animScale>
                                      <p:cBhvr>
                                        <p:cTn id="22" dur="166" decel="50000">
                                          <p:stCondLst>
                                            <p:cond delay="676"/>
                                          </p:stCondLst>
                                        </p:cTn>
                                        <p:tgtEl>
                                          <p:spTgt spid="5"/>
                                        </p:tgtEl>
                                      </p:cBhvr>
                                      <p:to x="100000" y="100000"/>
                                    </p:animScale>
                                    <p:animScale>
                                      <p:cBhvr>
                                        <p:cTn id="23" dur="26">
                                          <p:stCondLst>
                                            <p:cond delay="1312"/>
                                          </p:stCondLst>
                                        </p:cTn>
                                        <p:tgtEl>
                                          <p:spTgt spid="5"/>
                                        </p:tgtEl>
                                      </p:cBhvr>
                                      <p:to x="100000" y="80000"/>
                                    </p:animScale>
                                    <p:animScale>
                                      <p:cBhvr>
                                        <p:cTn id="24" dur="166" decel="50000">
                                          <p:stCondLst>
                                            <p:cond delay="1338"/>
                                          </p:stCondLst>
                                        </p:cTn>
                                        <p:tgtEl>
                                          <p:spTgt spid="5"/>
                                        </p:tgtEl>
                                      </p:cBhvr>
                                      <p:to x="100000" y="100000"/>
                                    </p:animScale>
                                    <p:animScale>
                                      <p:cBhvr>
                                        <p:cTn id="25" dur="26">
                                          <p:stCondLst>
                                            <p:cond delay="1642"/>
                                          </p:stCondLst>
                                        </p:cTn>
                                        <p:tgtEl>
                                          <p:spTgt spid="5"/>
                                        </p:tgtEl>
                                      </p:cBhvr>
                                      <p:to x="100000" y="90000"/>
                                    </p:animScale>
                                    <p:animScale>
                                      <p:cBhvr>
                                        <p:cTn id="26" dur="166" decel="50000">
                                          <p:stCondLst>
                                            <p:cond delay="1668"/>
                                          </p:stCondLst>
                                        </p:cTn>
                                        <p:tgtEl>
                                          <p:spTgt spid="5"/>
                                        </p:tgtEl>
                                      </p:cBhvr>
                                      <p:to x="100000" y="100000"/>
                                    </p:animScale>
                                    <p:animScale>
                                      <p:cBhvr>
                                        <p:cTn id="27" dur="26">
                                          <p:stCondLst>
                                            <p:cond delay="1808"/>
                                          </p:stCondLst>
                                        </p:cTn>
                                        <p:tgtEl>
                                          <p:spTgt spid="5"/>
                                        </p:tgtEl>
                                      </p:cBhvr>
                                      <p:to x="100000" y="95000"/>
                                    </p:animScale>
                                    <p:animScale>
                                      <p:cBhvr>
                                        <p:cTn id="28" dur="166" decel="50000">
                                          <p:stCondLst>
                                            <p:cond delay="1834"/>
                                          </p:stCondLst>
                                        </p:cTn>
                                        <p:tgtEl>
                                          <p:spTgt spid="5"/>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randombar(horizontal)">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1674812" y="58942"/>
            <a:ext cx="7543800" cy="646331"/>
          </a:xfrm>
          <a:prstGeom prst="rect">
            <a:avLst/>
          </a:prstGeom>
          <a:noFill/>
        </p:spPr>
        <p:txBody>
          <a:bodyPr wrap="square">
            <a:spAutoFit/>
          </a:bodyPr>
          <a:lstStyle/>
          <a:p>
            <a:pPr algn="ctr"/>
            <a:r>
              <a:rPr lang="en-US" sz="3600" b="1" dirty="0">
                <a:solidFill>
                  <a:schemeClr val="bg2">
                    <a:lumMod val="75000"/>
                  </a:schemeClr>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An overview of Intel 80286 (Part-02)</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Page- 05</a:t>
            </a:r>
          </a:p>
        </p:txBody>
      </p:sp>
      <p:sp>
        <p:nvSpPr>
          <p:cNvPr id="9" name="TextBox 8">
            <a:extLst>
              <a:ext uri="{FF2B5EF4-FFF2-40B4-BE49-F238E27FC236}">
                <a16:creationId xmlns:a16="http://schemas.microsoft.com/office/drawing/2014/main" id="{6F289F41-0258-121D-27F2-9290A17BA5F9}"/>
              </a:ext>
            </a:extLst>
          </p:cNvPr>
          <p:cNvSpPr txBox="1"/>
          <p:nvPr/>
        </p:nvSpPr>
        <p:spPr>
          <a:xfrm>
            <a:off x="912812" y="2286000"/>
            <a:ext cx="10744200" cy="3357137"/>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It has non-multiplexed address and data bus that reduces operational speed.</a:t>
            </a:r>
          </a:p>
          <a:p>
            <a:pPr marL="342900" indent="-342900" algn="just">
              <a:lnSpc>
                <a:spcPct val="150000"/>
              </a:lnSpc>
              <a:buFont typeface="Wingdings" panose="05000000000000000000" pitchFamily="2" charset="2"/>
              <a:buChar char="Ø"/>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The addressable memory in case of 80286 is 16 MB.</a:t>
            </a:r>
          </a:p>
          <a:p>
            <a:pPr marL="342900" indent="-342900" algn="just">
              <a:lnSpc>
                <a:spcPct val="150000"/>
              </a:lnSpc>
              <a:buFont typeface="Wingdings" panose="05000000000000000000" pitchFamily="2" charset="2"/>
              <a:buChar char="Ø"/>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It offers an additional adder for address calculation.</a:t>
            </a:r>
          </a:p>
          <a:p>
            <a:pPr marL="342900" indent="-342900" algn="just">
              <a:lnSpc>
                <a:spcPct val="150000"/>
              </a:lnSpc>
              <a:buFont typeface="Wingdings" panose="05000000000000000000" pitchFamily="2" charset="2"/>
              <a:buChar char="Ø"/>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80286 has faster multipliers that lead to quick operation.</a:t>
            </a:r>
          </a:p>
          <a:p>
            <a:pPr marL="342900" indent="-342900" algn="just">
              <a:lnSpc>
                <a:spcPct val="150000"/>
              </a:lnSpc>
              <a:buFont typeface="Wingdings" panose="05000000000000000000" pitchFamily="2" charset="2"/>
              <a:buChar char="Ø"/>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The performance per clock cycle of 80286 is almost twice when compared with 8086 or 8088.</a:t>
            </a:r>
            <a:endParaRPr lang="en-US" sz="1800" b="1" i="1" dirty="0">
              <a:effectLst/>
              <a:latin typeface="Calibri" panose="020F0502020204030204" pitchFamily="34" charset="0"/>
              <a:ea typeface="Calibri" panose="020F0502020204030204" pitchFamily="34" charset="0"/>
              <a:cs typeface="Vrinda" panose="020B0502040204020203" pitchFamily="34" charset="0"/>
            </a:endParaRPr>
          </a:p>
        </p:txBody>
      </p:sp>
      <p:pic>
        <p:nvPicPr>
          <p:cNvPr id="5" name="Picture 4">
            <a:extLst>
              <a:ext uri="{FF2B5EF4-FFF2-40B4-BE49-F238E27FC236}">
                <a16:creationId xmlns:a16="http://schemas.microsoft.com/office/drawing/2014/main" id="{A08DA695-D930-E3F1-CBDB-1C7A7B9C175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447212" y="193278"/>
            <a:ext cx="2514600" cy="2267635"/>
          </a:xfrm>
          <a:prstGeom prst="rect">
            <a:avLst/>
          </a:prstGeom>
          <a:ln>
            <a:noFill/>
          </a:ln>
          <a:effectLst>
            <a:softEdge rad="112500"/>
          </a:effectLst>
        </p:spPr>
      </p:pic>
      <p:sp>
        <p:nvSpPr>
          <p:cNvPr id="8" name="TextBox 7">
            <a:extLst>
              <a:ext uri="{FF2B5EF4-FFF2-40B4-BE49-F238E27FC236}">
                <a16:creationId xmlns:a16="http://schemas.microsoft.com/office/drawing/2014/main" id="{B64FF773-E79F-89F4-7F42-D06360AE1B58}"/>
              </a:ext>
            </a:extLst>
          </p:cNvPr>
          <p:cNvSpPr txBox="1"/>
          <p:nvPr/>
        </p:nvSpPr>
        <p:spPr>
          <a:xfrm>
            <a:off x="912812" y="933017"/>
            <a:ext cx="9067800" cy="954107"/>
          </a:xfrm>
          <a:prstGeom prst="rect">
            <a:avLst/>
          </a:prstGeom>
          <a:noFill/>
        </p:spPr>
        <p:txBody>
          <a:bodyPr wrap="square">
            <a:spAutoFit/>
          </a:bodyPr>
          <a:lstStyle/>
          <a:p>
            <a:r>
              <a:rPr lang="en-US" sz="2800" dirty="0">
                <a:solidFill>
                  <a:srgbClr val="002060"/>
                </a:solidFill>
                <a:latin typeface="Bahnschrift SemiBold SemiConden" panose="020B0502040204020203" pitchFamily="34" charset="0"/>
              </a:rPr>
              <a:t>Now the question arises what are the factors that make 80286 more advantageous than 8086 microprocessor?</a:t>
            </a:r>
          </a:p>
        </p:txBody>
      </p:sp>
      <p:sp>
        <p:nvSpPr>
          <p:cNvPr id="11" name="TextBox 10">
            <a:extLst>
              <a:ext uri="{FF2B5EF4-FFF2-40B4-BE49-F238E27FC236}">
                <a16:creationId xmlns:a16="http://schemas.microsoft.com/office/drawing/2014/main" id="{A4FA323D-1622-462F-90F0-7BEC24168061}"/>
              </a:ext>
            </a:extLst>
          </p:cNvPr>
          <p:cNvSpPr txBox="1"/>
          <p:nvPr/>
        </p:nvSpPr>
        <p:spPr>
          <a:xfrm>
            <a:off x="150812" y="6295058"/>
            <a:ext cx="3788986" cy="523220"/>
          </a:xfrm>
          <a:prstGeom prst="rect">
            <a:avLst/>
          </a:prstGeom>
          <a:noFill/>
        </p:spPr>
        <p:txBody>
          <a:bodyPr wrap="none" rtlCol="0">
            <a:spAutoFit/>
          </a:bodyPr>
          <a:lstStyle/>
          <a:p>
            <a:r>
              <a:rPr lang="en-US" sz="2800" b="1" i="1" u="sng" dirty="0">
                <a:solidFill>
                  <a:schemeClr val="accent5">
                    <a:lumMod val="40000"/>
                    <a:lumOff val="60000"/>
                  </a:schemeClr>
                </a:solidFill>
                <a:hlinkClick r:id="rId4">
                  <a:extLst>
                    <a:ext uri="{A12FA001-AC4F-418D-AE19-62706E023703}">
                      <ahyp:hlinkClr xmlns:ahyp="http://schemas.microsoft.com/office/drawing/2018/hyperlinkcolor" val="tx"/>
                    </a:ext>
                  </a:extLst>
                </a:hlinkClick>
              </a:rPr>
              <a:t>Click Here to Read More</a:t>
            </a:r>
            <a:endParaRPr lang="en-US" sz="2800" b="1" i="1" u="sng"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523649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drape"/>
      </p:transition>
    </mc:Choice>
    <mc:Fallback xmlns="">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grpId="0" nodeType="clickEffect">
                                  <p:stCondLst>
                                    <p:cond delay="0"/>
                                  </p:stCondLst>
                                  <p:childTnLst>
                                    <p:animRot by="120000">
                                      <p:cBhvr>
                                        <p:cTn id="11" dur="100" fill="hold">
                                          <p:stCondLst>
                                            <p:cond delay="0"/>
                                          </p:stCondLst>
                                        </p:cTn>
                                        <p:tgtEl>
                                          <p:spTgt spid="9"/>
                                        </p:tgtEl>
                                        <p:attrNameLst>
                                          <p:attrName>r</p:attrName>
                                        </p:attrNameLst>
                                      </p:cBhvr>
                                    </p:animRot>
                                    <p:animRot by="-240000">
                                      <p:cBhvr>
                                        <p:cTn id="12" dur="200" fill="hold">
                                          <p:stCondLst>
                                            <p:cond delay="200"/>
                                          </p:stCondLst>
                                        </p:cTn>
                                        <p:tgtEl>
                                          <p:spTgt spid="9"/>
                                        </p:tgtEl>
                                        <p:attrNameLst>
                                          <p:attrName>r</p:attrName>
                                        </p:attrNameLst>
                                      </p:cBhvr>
                                    </p:animRot>
                                    <p:animRot by="240000">
                                      <p:cBhvr>
                                        <p:cTn id="13" dur="200" fill="hold">
                                          <p:stCondLst>
                                            <p:cond delay="400"/>
                                          </p:stCondLst>
                                        </p:cTn>
                                        <p:tgtEl>
                                          <p:spTgt spid="9"/>
                                        </p:tgtEl>
                                        <p:attrNameLst>
                                          <p:attrName>r</p:attrName>
                                        </p:attrNameLst>
                                      </p:cBhvr>
                                    </p:animRot>
                                    <p:animRot by="-240000">
                                      <p:cBhvr>
                                        <p:cTn id="14" dur="200" fill="hold">
                                          <p:stCondLst>
                                            <p:cond delay="600"/>
                                          </p:stCondLst>
                                        </p:cTn>
                                        <p:tgtEl>
                                          <p:spTgt spid="9"/>
                                        </p:tgtEl>
                                        <p:attrNameLst>
                                          <p:attrName>r</p:attrName>
                                        </p:attrNameLst>
                                      </p:cBhvr>
                                    </p:animRot>
                                    <p:animRot by="120000">
                                      <p:cBhvr>
                                        <p:cTn id="15" dur="200" fill="hold">
                                          <p:stCondLst>
                                            <p:cond delay="800"/>
                                          </p:stCondLst>
                                        </p:cTn>
                                        <p:tgtEl>
                                          <p:spTgt spid="9"/>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80">
                                          <p:stCondLst>
                                            <p:cond delay="0"/>
                                          </p:stCondLst>
                                        </p:cTn>
                                        <p:tgtEl>
                                          <p:spTgt spid="5"/>
                                        </p:tgtEl>
                                      </p:cBhvr>
                                    </p:animEffect>
                                    <p:anim calcmode="lin" valueType="num">
                                      <p:cBhvr>
                                        <p:cTn id="21"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6" dur="26">
                                          <p:stCondLst>
                                            <p:cond delay="650"/>
                                          </p:stCondLst>
                                        </p:cTn>
                                        <p:tgtEl>
                                          <p:spTgt spid="5"/>
                                        </p:tgtEl>
                                      </p:cBhvr>
                                      <p:to x="100000" y="60000"/>
                                    </p:animScale>
                                    <p:animScale>
                                      <p:cBhvr>
                                        <p:cTn id="27" dur="166" decel="50000">
                                          <p:stCondLst>
                                            <p:cond delay="676"/>
                                          </p:stCondLst>
                                        </p:cTn>
                                        <p:tgtEl>
                                          <p:spTgt spid="5"/>
                                        </p:tgtEl>
                                      </p:cBhvr>
                                      <p:to x="100000" y="100000"/>
                                    </p:animScale>
                                    <p:animScale>
                                      <p:cBhvr>
                                        <p:cTn id="28" dur="26">
                                          <p:stCondLst>
                                            <p:cond delay="1312"/>
                                          </p:stCondLst>
                                        </p:cTn>
                                        <p:tgtEl>
                                          <p:spTgt spid="5"/>
                                        </p:tgtEl>
                                      </p:cBhvr>
                                      <p:to x="100000" y="80000"/>
                                    </p:animScale>
                                    <p:animScale>
                                      <p:cBhvr>
                                        <p:cTn id="29" dur="166" decel="50000">
                                          <p:stCondLst>
                                            <p:cond delay="1338"/>
                                          </p:stCondLst>
                                        </p:cTn>
                                        <p:tgtEl>
                                          <p:spTgt spid="5"/>
                                        </p:tgtEl>
                                      </p:cBhvr>
                                      <p:to x="100000" y="100000"/>
                                    </p:animScale>
                                    <p:animScale>
                                      <p:cBhvr>
                                        <p:cTn id="30" dur="26">
                                          <p:stCondLst>
                                            <p:cond delay="1642"/>
                                          </p:stCondLst>
                                        </p:cTn>
                                        <p:tgtEl>
                                          <p:spTgt spid="5"/>
                                        </p:tgtEl>
                                      </p:cBhvr>
                                      <p:to x="100000" y="90000"/>
                                    </p:animScale>
                                    <p:animScale>
                                      <p:cBhvr>
                                        <p:cTn id="31" dur="166" decel="50000">
                                          <p:stCondLst>
                                            <p:cond delay="1668"/>
                                          </p:stCondLst>
                                        </p:cTn>
                                        <p:tgtEl>
                                          <p:spTgt spid="5"/>
                                        </p:tgtEl>
                                      </p:cBhvr>
                                      <p:to x="100000" y="100000"/>
                                    </p:animScale>
                                    <p:animScale>
                                      <p:cBhvr>
                                        <p:cTn id="32" dur="26">
                                          <p:stCondLst>
                                            <p:cond delay="1808"/>
                                          </p:stCondLst>
                                        </p:cTn>
                                        <p:tgtEl>
                                          <p:spTgt spid="5"/>
                                        </p:tgtEl>
                                      </p:cBhvr>
                                      <p:to x="100000" y="95000"/>
                                    </p:animScale>
                                    <p:animScale>
                                      <p:cBhvr>
                                        <p:cTn id="33"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solidFill>
                  <a:schemeClr val="bg2">
                    <a:lumMod val="75000"/>
                  </a:schemeClr>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An overview of Intel 80386</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Page- 06</a:t>
            </a:r>
          </a:p>
        </p:txBody>
      </p:sp>
      <p:sp>
        <p:nvSpPr>
          <p:cNvPr id="9" name="TextBox 8">
            <a:extLst>
              <a:ext uri="{FF2B5EF4-FFF2-40B4-BE49-F238E27FC236}">
                <a16:creationId xmlns:a16="http://schemas.microsoft.com/office/drawing/2014/main" id="{6F289F41-0258-121D-27F2-9290A17BA5F9}"/>
              </a:ext>
            </a:extLst>
          </p:cNvPr>
          <p:cNvSpPr txBox="1"/>
          <p:nvPr/>
        </p:nvSpPr>
        <p:spPr>
          <a:xfrm>
            <a:off x="787008" y="625860"/>
            <a:ext cx="10583496" cy="2803140"/>
          </a:xfrm>
          <a:prstGeom prst="rect">
            <a:avLst/>
          </a:prstGeom>
          <a:noFill/>
        </p:spPr>
        <p:txBody>
          <a:bodyPr wrap="square">
            <a:spAutoFit/>
          </a:bodyPr>
          <a:lstStyle/>
          <a:p>
            <a:pPr algn="just">
              <a:lnSpc>
                <a:spcPct val="150000"/>
              </a:lnSpc>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The 80386 was a family of </a:t>
            </a:r>
            <a:r>
              <a:rPr lang="en-US" b="1"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32-bit 3rd-generation x86 microprocessors</a:t>
            </a:r>
          </a:p>
          <a:p>
            <a:pPr algn="just">
              <a:lnSpc>
                <a:spcPct val="150000"/>
              </a:lnSpc>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introduced by Intel in 1985 as a successor to 80286. These processors</a:t>
            </a:r>
          </a:p>
          <a:p>
            <a:pPr algn="just">
              <a:lnSpc>
                <a:spcPct val="150000"/>
              </a:lnSpc>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provided were fully backwards compatible with previous generations</a:t>
            </a:r>
          </a:p>
          <a:p>
            <a:pPr algn="just">
              <a:lnSpc>
                <a:spcPct val="150000"/>
              </a:lnSpc>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of x86 processors but </a:t>
            </a:r>
            <a:r>
              <a:rPr lang="en-US" b="1"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introduced a number of major new features</a:t>
            </a: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 including enhancements to </a:t>
            </a:r>
            <a:r>
              <a:rPr lang="en-US" b="1" dirty="0">
                <a:solidFill>
                  <a:srgbClr val="00206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protected mode </a:t>
            </a: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and </a:t>
            </a:r>
            <a:r>
              <a:rPr lang="en-US" b="1" dirty="0">
                <a:solidFill>
                  <a:srgbClr val="00206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virtual 8086 mode</a:t>
            </a: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a:t>
            </a:r>
            <a:endParaRPr lang="en-US" sz="1800" b="1" i="1" dirty="0">
              <a:effectLst/>
              <a:latin typeface="Calibri" panose="020F0502020204030204" pitchFamily="34" charset="0"/>
              <a:ea typeface="Calibri" panose="020F0502020204030204" pitchFamily="34" charset="0"/>
              <a:cs typeface="Vrinda" panose="020B0502040204020203" pitchFamily="34" charset="0"/>
            </a:endParaRPr>
          </a:p>
        </p:txBody>
      </p:sp>
      <p:pic>
        <p:nvPicPr>
          <p:cNvPr id="5" name="Picture 4">
            <a:extLst>
              <a:ext uri="{FF2B5EF4-FFF2-40B4-BE49-F238E27FC236}">
                <a16:creationId xmlns:a16="http://schemas.microsoft.com/office/drawing/2014/main" id="{A08DA695-D930-E3F1-CBDB-1C7A7B9C175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28212" y="276106"/>
            <a:ext cx="2260722" cy="220979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0" name="TextBox 9">
            <a:extLst>
              <a:ext uri="{FF2B5EF4-FFF2-40B4-BE49-F238E27FC236}">
                <a16:creationId xmlns:a16="http://schemas.microsoft.com/office/drawing/2014/main" id="{5CBC2F6D-2796-9A4B-600C-975BB5B0470E}"/>
              </a:ext>
            </a:extLst>
          </p:cNvPr>
          <p:cNvSpPr txBox="1"/>
          <p:nvPr/>
        </p:nvSpPr>
        <p:spPr>
          <a:xfrm>
            <a:off x="997666" y="3869476"/>
            <a:ext cx="5307404" cy="2462213"/>
          </a:xfrm>
          <a:prstGeom prst="rect">
            <a:avLst/>
          </a:prstGeom>
          <a:solidFill>
            <a:schemeClr val="accent3">
              <a:lumMod val="60000"/>
              <a:lumOff val="40000"/>
            </a:schemeClr>
          </a:solidFill>
          <a:effectLst>
            <a:glow rad="228600">
              <a:schemeClr val="accent6">
                <a:satMod val="175000"/>
                <a:alpha val="40000"/>
              </a:schemeClr>
            </a:glow>
          </a:effectLst>
        </p:spPr>
        <p:txBody>
          <a:bodyPr wrap="square">
            <a:spAutoFit/>
          </a:bodyPr>
          <a:lstStyle/>
          <a:p>
            <a:pPr marL="342900" indent="-342900">
              <a:buFont typeface="Wingdings" panose="05000000000000000000" pitchFamily="2" charset="2"/>
              <a:buChar char="ü"/>
            </a:pPr>
            <a:r>
              <a:rPr lang="en-US" sz="2200" dirty="0">
                <a:solidFill>
                  <a:schemeClr val="bg1"/>
                </a:solidFill>
              </a:rPr>
              <a:t>As it is a 32-bit microprocessor. Thus has a 32-bit ALU.</a:t>
            </a:r>
          </a:p>
          <a:p>
            <a:pPr marL="342900" indent="-342900">
              <a:buFont typeface="Wingdings" panose="05000000000000000000" pitchFamily="2" charset="2"/>
              <a:buChar char="ü"/>
            </a:pPr>
            <a:r>
              <a:rPr lang="en-US" sz="2200" dirty="0">
                <a:solidFill>
                  <a:schemeClr val="bg1"/>
                </a:solidFill>
              </a:rPr>
              <a:t>80386 has a data bus of 32-bit.</a:t>
            </a:r>
          </a:p>
          <a:p>
            <a:pPr marL="342900" indent="-342900">
              <a:buFont typeface="Wingdings" panose="05000000000000000000" pitchFamily="2" charset="2"/>
              <a:buChar char="ü"/>
            </a:pPr>
            <a:r>
              <a:rPr lang="en-US" sz="2200" dirty="0">
                <a:solidFill>
                  <a:schemeClr val="bg1"/>
                </a:solidFill>
              </a:rPr>
              <a:t>It holds an address bus of 32 bit.</a:t>
            </a:r>
          </a:p>
          <a:p>
            <a:pPr marL="342900" indent="-342900">
              <a:buFont typeface="Wingdings" panose="05000000000000000000" pitchFamily="2" charset="2"/>
              <a:buChar char="ü"/>
            </a:pPr>
            <a:r>
              <a:rPr lang="en-US" sz="2200" dirty="0">
                <a:solidFill>
                  <a:schemeClr val="bg1"/>
                </a:solidFill>
              </a:rPr>
              <a:t>It supports physical memory addressability of 4 GB and virtual memory addressability of 64 TB.</a:t>
            </a:r>
          </a:p>
        </p:txBody>
      </p:sp>
      <p:sp>
        <p:nvSpPr>
          <p:cNvPr id="12" name="TextBox 11">
            <a:extLst>
              <a:ext uri="{FF2B5EF4-FFF2-40B4-BE49-F238E27FC236}">
                <a16:creationId xmlns:a16="http://schemas.microsoft.com/office/drawing/2014/main" id="{DF37EBB1-C558-502A-3C4E-2A05575790B6}"/>
              </a:ext>
            </a:extLst>
          </p:cNvPr>
          <p:cNvSpPr txBox="1"/>
          <p:nvPr/>
        </p:nvSpPr>
        <p:spPr>
          <a:xfrm>
            <a:off x="6668129" y="3879012"/>
            <a:ext cx="5307404" cy="2462213"/>
          </a:xfrm>
          <a:prstGeom prst="rect">
            <a:avLst/>
          </a:prstGeom>
          <a:solidFill>
            <a:schemeClr val="accent3">
              <a:lumMod val="60000"/>
              <a:lumOff val="40000"/>
            </a:schemeClr>
          </a:solidFill>
          <a:effectLst>
            <a:glow rad="228600">
              <a:schemeClr val="accent6">
                <a:satMod val="175000"/>
                <a:alpha val="40000"/>
              </a:schemeClr>
            </a:glow>
          </a:effectLst>
        </p:spPr>
        <p:txBody>
          <a:bodyPr wrap="square">
            <a:spAutoFit/>
          </a:bodyPr>
          <a:lstStyle/>
          <a:p>
            <a:pPr marL="342900" indent="-342900" algn="r">
              <a:buFont typeface="Wingdings" panose="05000000000000000000" pitchFamily="2" charset="2"/>
              <a:buChar char="ü"/>
            </a:pPr>
            <a:r>
              <a:rPr lang="en-US" sz="2200" dirty="0">
                <a:solidFill>
                  <a:schemeClr val="bg1"/>
                </a:solidFill>
              </a:rPr>
              <a:t>80386 supports a variety of operating clock frequencies, which are 16 MHz, 20 MHz, 25 MHz, and 33 MHz</a:t>
            </a:r>
          </a:p>
          <a:p>
            <a:pPr marL="342900" indent="-342900" algn="r">
              <a:buFont typeface="Wingdings" panose="05000000000000000000" pitchFamily="2" charset="2"/>
              <a:buChar char="ü"/>
            </a:pPr>
            <a:r>
              <a:rPr lang="en-US" sz="2200" dirty="0">
                <a:solidFill>
                  <a:schemeClr val="bg1"/>
                </a:solidFill>
              </a:rPr>
              <a:t>It offers 3 stage pipeline: fetch, decode and execute. As it supports simultaneous fetching, decoding, and execution inside the system.</a:t>
            </a:r>
          </a:p>
        </p:txBody>
      </p:sp>
      <p:sp>
        <p:nvSpPr>
          <p:cNvPr id="13" name="TextBox 12">
            <a:extLst>
              <a:ext uri="{FF2B5EF4-FFF2-40B4-BE49-F238E27FC236}">
                <a16:creationId xmlns:a16="http://schemas.microsoft.com/office/drawing/2014/main" id="{37960A3D-0193-E446-6DB8-EAEA00E2B900}"/>
              </a:ext>
            </a:extLst>
          </p:cNvPr>
          <p:cNvSpPr txBox="1"/>
          <p:nvPr/>
        </p:nvSpPr>
        <p:spPr>
          <a:xfrm>
            <a:off x="0" y="6427112"/>
            <a:ext cx="2739724" cy="400110"/>
          </a:xfrm>
          <a:prstGeom prst="rect">
            <a:avLst/>
          </a:prstGeom>
          <a:noFill/>
        </p:spPr>
        <p:txBody>
          <a:bodyPr wrap="none" rtlCol="0">
            <a:spAutoFit/>
          </a:bodyPr>
          <a:lstStyle/>
          <a:p>
            <a:r>
              <a:rPr lang="en-US" sz="2000" b="1" i="1" u="sng" dirty="0">
                <a:solidFill>
                  <a:schemeClr val="accent5">
                    <a:lumMod val="40000"/>
                    <a:lumOff val="60000"/>
                  </a:schemeClr>
                </a:solidFill>
                <a:hlinkClick r:id="rId4">
                  <a:extLst>
                    <a:ext uri="{A12FA001-AC4F-418D-AE19-62706E023703}">
                      <ahyp:hlinkClr xmlns:ahyp="http://schemas.microsoft.com/office/drawing/2018/hyperlinkcolor" val="tx"/>
                    </a:ext>
                  </a:extLst>
                </a:hlinkClick>
              </a:rPr>
              <a:t>Click Here to Read More</a:t>
            </a:r>
            <a:endParaRPr lang="en-US" sz="2000" b="1" i="1" u="sng" dirty="0">
              <a:solidFill>
                <a:schemeClr val="accent5">
                  <a:lumMod val="40000"/>
                  <a:lumOff val="60000"/>
                </a:schemeClr>
              </a:solidFill>
            </a:endParaRPr>
          </a:p>
        </p:txBody>
      </p:sp>
      <p:sp>
        <p:nvSpPr>
          <p:cNvPr id="4" name="TextBox 3">
            <a:extLst>
              <a:ext uri="{FF2B5EF4-FFF2-40B4-BE49-F238E27FC236}">
                <a16:creationId xmlns:a16="http://schemas.microsoft.com/office/drawing/2014/main" id="{75BFB199-1FC2-D982-8625-29212C7752E0}"/>
              </a:ext>
            </a:extLst>
          </p:cNvPr>
          <p:cNvSpPr txBox="1"/>
          <p:nvPr/>
        </p:nvSpPr>
        <p:spPr>
          <a:xfrm>
            <a:off x="3103847" y="3327946"/>
            <a:ext cx="6209730" cy="646331"/>
          </a:xfrm>
          <a:prstGeom prst="rect">
            <a:avLst/>
          </a:prstGeom>
          <a:noFill/>
          <a:effectLst>
            <a:glow rad="228600">
              <a:schemeClr val="accent1">
                <a:satMod val="175000"/>
                <a:alpha val="40000"/>
              </a:schemeClr>
            </a:glow>
          </a:effectLst>
        </p:spPr>
        <p:txBody>
          <a:bodyPr wrap="square">
            <a:spAutoFit/>
          </a:bodyPr>
          <a:lstStyle/>
          <a:p>
            <a:pPr algn="ctr" fontAlgn="base"/>
            <a:r>
              <a:rPr lang="en-US" sz="3600" b="1" i="0" dirty="0">
                <a:solidFill>
                  <a:srgbClr val="002060"/>
                </a:solidFill>
                <a:effectLst>
                  <a:glow rad="228600">
                    <a:schemeClr val="accent3">
                      <a:satMod val="175000"/>
                      <a:alpha val="40000"/>
                    </a:schemeClr>
                  </a:glow>
                </a:effectLst>
                <a:latin typeface="Rubik"/>
              </a:rPr>
              <a:t>Features of 80386</a:t>
            </a:r>
          </a:p>
        </p:txBody>
      </p:sp>
    </p:spTree>
    <p:custDataLst>
      <p:tags r:id="rId1"/>
    </p:custDataLst>
    <p:extLst>
      <p:ext uri="{BB962C8B-B14F-4D97-AF65-F5344CB8AC3E}">
        <p14:creationId xmlns:p14="http://schemas.microsoft.com/office/powerpoint/2010/main" val="2120422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73640">
        <p15:prstTrans prst="drape"/>
      </p:transition>
    </mc:Choice>
    <mc:Fallback>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9"/>
                                        </p:tgtEl>
                                        <p:attrNameLst>
                                          <p:attrName>r</p:attrName>
                                        </p:attrNameLst>
                                      </p:cBhvr>
                                    </p:animRot>
                                    <p:animRot by="-240000">
                                      <p:cBhvr>
                                        <p:cTn id="7" dur="200" fill="hold">
                                          <p:stCondLst>
                                            <p:cond delay="200"/>
                                          </p:stCondLst>
                                        </p:cTn>
                                        <p:tgtEl>
                                          <p:spTgt spid="9"/>
                                        </p:tgtEl>
                                        <p:attrNameLst>
                                          <p:attrName>r</p:attrName>
                                        </p:attrNameLst>
                                      </p:cBhvr>
                                    </p:animRot>
                                    <p:animRot by="240000">
                                      <p:cBhvr>
                                        <p:cTn id="8" dur="200" fill="hold">
                                          <p:stCondLst>
                                            <p:cond delay="400"/>
                                          </p:stCondLst>
                                        </p:cTn>
                                        <p:tgtEl>
                                          <p:spTgt spid="9"/>
                                        </p:tgtEl>
                                        <p:attrNameLst>
                                          <p:attrName>r</p:attrName>
                                        </p:attrNameLst>
                                      </p:cBhvr>
                                    </p:animRot>
                                    <p:animRot by="-240000">
                                      <p:cBhvr>
                                        <p:cTn id="9" dur="200" fill="hold">
                                          <p:stCondLst>
                                            <p:cond delay="600"/>
                                          </p:stCondLst>
                                        </p:cTn>
                                        <p:tgtEl>
                                          <p:spTgt spid="9"/>
                                        </p:tgtEl>
                                        <p:attrNameLst>
                                          <p:attrName>r</p:attrName>
                                        </p:attrNameLst>
                                      </p:cBhvr>
                                    </p:animRot>
                                    <p:animRot by="120000">
                                      <p:cBhvr>
                                        <p:cTn id="10" dur="200" fill="hold">
                                          <p:stCondLst>
                                            <p:cond delay="800"/>
                                          </p:stCondLst>
                                        </p:cTn>
                                        <p:tgtEl>
                                          <p:spTgt spid="9"/>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80">
                                          <p:stCondLst>
                                            <p:cond delay="0"/>
                                          </p:stCondLst>
                                        </p:cTn>
                                        <p:tgtEl>
                                          <p:spTgt spid="5"/>
                                        </p:tgtEl>
                                      </p:cBhvr>
                                    </p:animEffect>
                                    <p:anim calcmode="lin" valueType="num">
                                      <p:cBhvr>
                                        <p:cTn id="1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1" dur="26">
                                          <p:stCondLst>
                                            <p:cond delay="650"/>
                                          </p:stCondLst>
                                        </p:cTn>
                                        <p:tgtEl>
                                          <p:spTgt spid="5"/>
                                        </p:tgtEl>
                                      </p:cBhvr>
                                      <p:to x="100000" y="60000"/>
                                    </p:animScale>
                                    <p:animScale>
                                      <p:cBhvr>
                                        <p:cTn id="22" dur="166" decel="50000">
                                          <p:stCondLst>
                                            <p:cond delay="676"/>
                                          </p:stCondLst>
                                        </p:cTn>
                                        <p:tgtEl>
                                          <p:spTgt spid="5"/>
                                        </p:tgtEl>
                                      </p:cBhvr>
                                      <p:to x="100000" y="100000"/>
                                    </p:animScale>
                                    <p:animScale>
                                      <p:cBhvr>
                                        <p:cTn id="23" dur="26">
                                          <p:stCondLst>
                                            <p:cond delay="1312"/>
                                          </p:stCondLst>
                                        </p:cTn>
                                        <p:tgtEl>
                                          <p:spTgt spid="5"/>
                                        </p:tgtEl>
                                      </p:cBhvr>
                                      <p:to x="100000" y="80000"/>
                                    </p:animScale>
                                    <p:animScale>
                                      <p:cBhvr>
                                        <p:cTn id="24" dur="166" decel="50000">
                                          <p:stCondLst>
                                            <p:cond delay="1338"/>
                                          </p:stCondLst>
                                        </p:cTn>
                                        <p:tgtEl>
                                          <p:spTgt spid="5"/>
                                        </p:tgtEl>
                                      </p:cBhvr>
                                      <p:to x="100000" y="100000"/>
                                    </p:animScale>
                                    <p:animScale>
                                      <p:cBhvr>
                                        <p:cTn id="25" dur="26">
                                          <p:stCondLst>
                                            <p:cond delay="1642"/>
                                          </p:stCondLst>
                                        </p:cTn>
                                        <p:tgtEl>
                                          <p:spTgt spid="5"/>
                                        </p:tgtEl>
                                      </p:cBhvr>
                                      <p:to x="100000" y="90000"/>
                                    </p:animScale>
                                    <p:animScale>
                                      <p:cBhvr>
                                        <p:cTn id="26" dur="166" decel="50000">
                                          <p:stCondLst>
                                            <p:cond delay="1668"/>
                                          </p:stCondLst>
                                        </p:cTn>
                                        <p:tgtEl>
                                          <p:spTgt spid="5"/>
                                        </p:tgtEl>
                                      </p:cBhvr>
                                      <p:to x="100000" y="100000"/>
                                    </p:animScale>
                                    <p:animScale>
                                      <p:cBhvr>
                                        <p:cTn id="27" dur="26">
                                          <p:stCondLst>
                                            <p:cond delay="1808"/>
                                          </p:stCondLst>
                                        </p:cTn>
                                        <p:tgtEl>
                                          <p:spTgt spid="5"/>
                                        </p:tgtEl>
                                      </p:cBhvr>
                                      <p:to x="100000" y="95000"/>
                                    </p:animScale>
                                    <p:animScale>
                                      <p:cBhvr>
                                        <p:cTn id="28" dur="166" decel="50000">
                                          <p:stCondLst>
                                            <p:cond delay="1834"/>
                                          </p:stCondLst>
                                        </p:cTn>
                                        <p:tgtEl>
                                          <p:spTgt spid="5"/>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32" presetClass="emph" presetSubtype="0" fill="hold" grpId="0" nodeType="clickEffect">
                                  <p:stCondLst>
                                    <p:cond delay="0"/>
                                  </p:stCondLst>
                                  <p:childTnLst>
                                    <p:animRot by="120000">
                                      <p:cBhvr>
                                        <p:cTn id="32" dur="100" fill="hold">
                                          <p:stCondLst>
                                            <p:cond delay="0"/>
                                          </p:stCondLst>
                                        </p:cTn>
                                        <p:tgtEl>
                                          <p:spTgt spid="10"/>
                                        </p:tgtEl>
                                        <p:attrNameLst>
                                          <p:attrName>r</p:attrName>
                                        </p:attrNameLst>
                                      </p:cBhvr>
                                    </p:animRot>
                                    <p:animRot by="-240000">
                                      <p:cBhvr>
                                        <p:cTn id="33" dur="200" fill="hold">
                                          <p:stCondLst>
                                            <p:cond delay="200"/>
                                          </p:stCondLst>
                                        </p:cTn>
                                        <p:tgtEl>
                                          <p:spTgt spid="10"/>
                                        </p:tgtEl>
                                        <p:attrNameLst>
                                          <p:attrName>r</p:attrName>
                                        </p:attrNameLst>
                                      </p:cBhvr>
                                    </p:animRot>
                                    <p:animRot by="240000">
                                      <p:cBhvr>
                                        <p:cTn id="34" dur="200" fill="hold">
                                          <p:stCondLst>
                                            <p:cond delay="400"/>
                                          </p:stCondLst>
                                        </p:cTn>
                                        <p:tgtEl>
                                          <p:spTgt spid="10"/>
                                        </p:tgtEl>
                                        <p:attrNameLst>
                                          <p:attrName>r</p:attrName>
                                        </p:attrNameLst>
                                      </p:cBhvr>
                                    </p:animRot>
                                    <p:animRot by="-240000">
                                      <p:cBhvr>
                                        <p:cTn id="35" dur="200" fill="hold">
                                          <p:stCondLst>
                                            <p:cond delay="600"/>
                                          </p:stCondLst>
                                        </p:cTn>
                                        <p:tgtEl>
                                          <p:spTgt spid="10"/>
                                        </p:tgtEl>
                                        <p:attrNameLst>
                                          <p:attrName>r</p:attrName>
                                        </p:attrNameLst>
                                      </p:cBhvr>
                                    </p:animRot>
                                    <p:animRot by="120000">
                                      <p:cBhvr>
                                        <p:cTn id="36" dur="200" fill="hold">
                                          <p:stCondLst>
                                            <p:cond delay="800"/>
                                          </p:stCondLst>
                                        </p:cTn>
                                        <p:tgtEl>
                                          <p:spTgt spid="10"/>
                                        </p:tgtEl>
                                        <p:attrNameLst>
                                          <p:attrName>r</p:attrName>
                                        </p:attrNameLst>
                                      </p:cBhvr>
                                    </p:animRot>
                                  </p:childTnLst>
                                </p:cTn>
                              </p:par>
                            </p:childTnLst>
                          </p:cTn>
                        </p:par>
                      </p:childTnLst>
                    </p:cTn>
                  </p:par>
                  <p:par>
                    <p:cTn id="37" fill="hold">
                      <p:stCondLst>
                        <p:cond delay="indefinite"/>
                      </p:stCondLst>
                      <p:childTnLst>
                        <p:par>
                          <p:cTn id="38" fill="hold">
                            <p:stCondLst>
                              <p:cond delay="0"/>
                            </p:stCondLst>
                            <p:childTnLst>
                              <p:par>
                                <p:cTn id="39" presetID="32" presetClass="emph" presetSubtype="0" fill="hold" grpId="0" nodeType="clickEffect">
                                  <p:stCondLst>
                                    <p:cond delay="0"/>
                                  </p:stCondLst>
                                  <p:childTnLst>
                                    <p:animRot by="120000">
                                      <p:cBhvr>
                                        <p:cTn id="40" dur="100" fill="hold">
                                          <p:stCondLst>
                                            <p:cond delay="0"/>
                                          </p:stCondLst>
                                        </p:cTn>
                                        <p:tgtEl>
                                          <p:spTgt spid="12"/>
                                        </p:tgtEl>
                                        <p:attrNameLst>
                                          <p:attrName>r</p:attrName>
                                        </p:attrNameLst>
                                      </p:cBhvr>
                                    </p:animRot>
                                    <p:animRot by="-240000">
                                      <p:cBhvr>
                                        <p:cTn id="41" dur="200" fill="hold">
                                          <p:stCondLst>
                                            <p:cond delay="200"/>
                                          </p:stCondLst>
                                        </p:cTn>
                                        <p:tgtEl>
                                          <p:spTgt spid="12"/>
                                        </p:tgtEl>
                                        <p:attrNameLst>
                                          <p:attrName>r</p:attrName>
                                        </p:attrNameLst>
                                      </p:cBhvr>
                                    </p:animRot>
                                    <p:animRot by="240000">
                                      <p:cBhvr>
                                        <p:cTn id="42" dur="200" fill="hold">
                                          <p:stCondLst>
                                            <p:cond delay="400"/>
                                          </p:stCondLst>
                                        </p:cTn>
                                        <p:tgtEl>
                                          <p:spTgt spid="12"/>
                                        </p:tgtEl>
                                        <p:attrNameLst>
                                          <p:attrName>r</p:attrName>
                                        </p:attrNameLst>
                                      </p:cBhvr>
                                    </p:animRot>
                                    <p:animRot by="-240000">
                                      <p:cBhvr>
                                        <p:cTn id="43" dur="200" fill="hold">
                                          <p:stCondLst>
                                            <p:cond delay="600"/>
                                          </p:stCondLst>
                                        </p:cTn>
                                        <p:tgtEl>
                                          <p:spTgt spid="12"/>
                                        </p:tgtEl>
                                        <p:attrNameLst>
                                          <p:attrName>r</p:attrName>
                                        </p:attrNameLst>
                                      </p:cBhvr>
                                    </p:animRot>
                                    <p:animRot by="120000">
                                      <p:cBhvr>
                                        <p:cTn id="44" dur="200" fill="hold">
                                          <p:stCondLst>
                                            <p:cond delay="800"/>
                                          </p:stCondLst>
                                        </p:cTn>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1674812" y="58942"/>
            <a:ext cx="7543800" cy="646331"/>
          </a:xfrm>
          <a:prstGeom prst="rect">
            <a:avLst/>
          </a:prstGeom>
          <a:noFill/>
        </p:spPr>
        <p:txBody>
          <a:bodyPr wrap="square">
            <a:spAutoFit/>
          </a:bodyPr>
          <a:lstStyle/>
          <a:p>
            <a:pPr algn="ctr"/>
            <a:r>
              <a:rPr lang="en-US" sz="3600" b="1" dirty="0">
                <a:solidFill>
                  <a:schemeClr val="bg2">
                    <a:lumMod val="75000"/>
                  </a:schemeClr>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An overview of Intel 80486</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Page- 07</a:t>
            </a:r>
          </a:p>
        </p:txBody>
      </p:sp>
      <p:sp>
        <p:nvSpPr>
          <p:cNvPr id="9" name="TextBox 8">
            <a:extLst>
              <a:ext uri="{FF2B5EF4-FFF2-40B4-BE49-F238E27FC236}">
                <a16:creationId xmlns:a16="http://schemas.microsoft.com/office/drawing/2014/main" id="{6F289F41-0258-121D-27F2-9290A17BA5F9}"/>
              </a:ext>
            </a:extLst>
          </p:cNvPr>
          <p:cNvSpPr txBox="1"/>
          <p:nvPr/>
        </p:nvSpPr>
        <p:spPr>
          <a:xfrm>
            <a:off x="912812" y="705273"/>
            <a:ext cx="10744200" cy="3357137"/>
          </a:xfrm>
          <a:prstGeom prst="rect">
            <a:avLst/>
          </a:prstGeom>
          <a:noFill/>
        </p:spPr>
        <p:txBody>
          <a:bodyPr wrap="square">
            <a:spAutoFit/>
          </a:bodyPr>
          <a:lstStyle/>
          <a:p>
            <a:pPr algn="just">
              <a:lnSpc>
                <a:spcPct val="150000"/>
              </a:lnSpc>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A computer processor developed by Intel as an upgrade to the 386 </a:t>
            </a:r>
          </a:p>
          <a:p>
            <a:pPr algn="just">
              <a:lnSpc>
                <a:spcPct val="150000"/>
              </a:lnSpc>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processor series and commonly referred to as the 486 or i486. The </a:t>
            </a:r>
          </a:p>
          <a:p>
            <a:pPr algn="just">
              <a:lnSpc>
                <a:spcPct val="150000"/>
              </a:lnSpc>
            </a:pPr>
            <a:r>
              <a:rPr lang="en-US" b="1"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80486 has  k of memory cache built into the processor with 32-bit </a:t>
            </a:r>
          </a:p>
          <a:p>
            <a:pPr algn="just">
              <a:lnSpc>
                <a:spcPct val="150000"/>
              </a:lnSpc>
            </a:pPr>
            <a:r>
              <a:rPr lang="en-US" b="1"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data bus architectur</a:t>
            </a: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e and was </a:t>
            </a:r>
            <a:r>
              <a:rPr lang="en-US" b="1"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available in clock rates ranging from 20 MHz to 33 </a:t>
            </a:r>
            <a:r>
              <a:rPr lang="en-US" b="1" dirty="0" err="1">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MHz.</a:t>
            </a: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 The picture is an example of the Intel i486 SX processor with the Overdrive socket.</a:t>
            </a:r>
            <a:endParaRPr lang="en-US" sz="1800" b="1" i="1" dirty="0">
              <a:effectLst/>
              <a:latin typeface="Calibri" panose="020F0502020204030204" pitchFamily="34" charset="0"/>
              <a:ea typeface="Calibri" panose="020F0502020204030204" pitchFamily="34" charset="0"/>
              <a:cs typeface="Vrinda" panose="020B0502040204020203" pitchFamily="34" charset="0"/>
            </a:endParaRPr>
          </a:p>
        </p:txBody>
      </p:sp>
      <p:pic>
        <p:nvPicPr>
          <p:cNvPr id="5" name="Picture 4">
            <a:extLst>
              <a:ext uri="{FF2B5EF4-FFF2-40B4-BE49-F238E27FC236}">
                <a16:creationId xmlns:a16="http://schemas.microsoft.com/office/drawing/2014/main" id="{A08DA695-D930-E3F1-CBDB-1C7A7B9C175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570694" y="193279"/>
            <a:ext cx="2267635" cy="20927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a:extLst>
              <a:ext uri="{FF2B5EF4-FFF2-40B4-BE49-F238E27FC236}">
                <a16:creationId xmlns:a16="http://schemas.microsoft.com/office/drawing/2014/main" id="{A4FA323D-1622-462F-90F0-7BEC24168061}"/>
              </a:ext>
            </a:extLst>
          </p:cNvPr>
          <p:cNvSpPr txBox="1"/>
          <p:nvPr/>
        </p:nvSpPr>
        <p:spPr>
          <a:xfrm>
            <a:off x="150812" y="6295058"/>
            <a:ext cx="3788986" cy="523220"/>
          </a:xfrm>
          <a:prstGeom prst="rect">
            <a:avLst/>
          </a:prstGeom>
          <a:noFill/>
        </p:spPr>
        <p:txBody>
          <a:bodyPr wrap="none" rtlCol="0">
            <a:spAutoFit/>
          </a:bodyPr>
          <a:lstStyle/>
          <a:p>
            <a:r>
              <a:rPr lang="en-US" sz="2800" b="1" i="1" u="sng" dirty="0">
                <a:solidFill>
                  <a:schemeClr val="accent5">
                    <a:lumMod val="40000"/>
                    <a:lumOff val="60000"/>
                  </a:schemeClr>
                </a:solidFill>
                <a:hlinkClick r:id="rId4">
                  <a:extLst>
                    <a:ext uri="{A12FA001-AC4F-418D-AE19-62706E023703}">
                      <ahyp:hlinkClr xmlns:ahyp="http://schemas.microsoft.com/office/drawing/2018/hyperlinkcolor" val="tx"/>
                    </a:ext>
                  </a:extLst>
                </a:hlinkClick>
              </a:rPr>
              <a:t>Click Here to Read More</a:t>
            </a:r>
            <a:endParaRPr lang="en-US" sz="2800" b="1" i="1" u="sng" dirty="0">
              <a:solidFill>
                <a:schemeClr val="accent5">
                  <a:lumMod val="40000"/>
                  <a:lumOff val="60000"/>
                </a:schemeClr>
              </a:solidFill>
            </a:endParaRPr>
          </a:p>
        </p:txBody>
      </p:sp>
      <p:sp>
        <p:nvSpPr>
          <p:cNvPr id="2" name="TextBox 1">
            <a:extLst>
              <a:ext uri="{FF2B5EF4-FFF2-40B4-BE49-F238E27FC236}">
                <a16:creationId xmlns:a16="http://schemas.microsoft.com/office/drawing/2014/main" id="{3F758155-1BEA-D8D0-87D8-D94A6735D68F}"/>
              </a:ext>
            </a:extLst>
          </p:cNvPr>
          <p:cNvSpPr txBox="1"/>
          <p:nvPr/>
        </p:nvSpPr>
        <p:spPr>
          <a:xfrm>
            <a:off x="2915513" y="3513291"/>
            <a:ext cx="6209730" cy="646331"/>
          </a:xfrm>
          <a:prstGeom prst="rect">
            <a:avLst/>
          </a:prstGeom>
          <a:noFill/>
          <a:effectLst>
            <a:glow rad="228600">
              <a:schemeClr val="accent1">
                <a:satMod val="175000"/>
                <a:alpha val="40000"/>
              </a:schemeClr>
            </a:glow>
          </a:effectLst>
        </p:spPr>
        <p:txBody>
          <a:bodyPr wrap="square">
            <a:spAutoFit/>
          </a:bodyPr>
          <a:lstStyle/>
          <a:p>
            <a:pPr algn="ctr" fontAlgn="base"/>
            <a:r>
              <a:rPr lang="en-US" sz="3600" b="1" i="0" dirty="0">
                <a:solidFill>
                  <a:srgbClr val="002060"/>
                </a:solidFill>
                <a:effectLst>
                  <a:glow rad="228600">
                    <a:schemeClr val="accent3">
                      <a:satMod val="175000"/>
                      <a:alpha val="40000"/>
                    </a:schemeClr>
                  </a:glow>
                </a:effectLst>
                <a:latin typeface="Rubik"/>
              </a:rPr>
              <a:t>Features of 80486</a:t>
            </a:r>
          </a:p>
        </p:txBody>
      </p:sp>
      <p:sp>
        <p:nvSpPr>
          <p:cNvPr id="4" name="TextBox 3">
            <a:extLst>
              <a:ext uri="{FF2B5EF4-FFF2-40B4-BE49-F238E27FC236}">
                <a16:creationId xmlns:a16="http://schemas.microsoft.com/office/drawing/2014/main" id="{2995FDED-D9D1-7601-AA6C-ABD5D11E8E55}"/>
              </a:ext>
            </a:extLst>
          </p:cNvPr>
          <p:cNvSpPr txBox="1"/>
          <p:nvPr/>
        </p:nvSpPr>
        <p:spPr>
          <a:xfrm>
            <a:off x="1065212" y="4261609"/>
            <a:ext cx="10896600" cy="2123658"/>
          </a:xfrm>
          <a:prstGeom prst="rect">
            <a:avLst/>
          </a:prstGeom>
          <a:solidFill>
            <a:schemeClr val="accent3">
              <a:lumMod val="60000"/>
              <a:lumOff val="40000"/>
            </a:schemeClr>
          </a:solidFill>
          <a:effectLst>
            <a:glow rad="228600">
              <a:schemeClr val="accent6">
                <a:satMod val="175000"/>
                <a:alpha val="40000"/>
              </a:schemeClr>
            </a:glow>
          </a:effectLst>
        </p:spPr>
        <p:txBody>
          <a:bodyPr wrap="square">
            <a:spAutoFit/>
          </a:bodyPr>
          <a:lstStyle/>
          <a:p>
            <a:pPr marL="342900" indent="-342900">
              <a:buFont typeface="Wingdings" panose="05000000000000000000" pitchFamily="2" charset="2"/>
              <a:buChar char="ü"/>
            </a:pPr>
            <a:r>
              <a:rPr lang="en-US" sz="2200" dirty="0">
                <a:solidFill>
                  <a:schemeClr val="bg1"/>
                </a:solidFill>
              </a:rPr>
              <a:t>It has complete 32-bit architecture which can support 8-bit, 16-bit and 32-bit data types.</a:t>
            </a:r>
          </a:p>
          <a:p>
            <a:pPr marL="342900" indent="-342900">
              <a:buFont typeface="Wingdings" panose="05000000000000000000" pitchFamily="2" charset="2"/>
              <a:buChar char="ü"/>
            </a:pPr>
            <a:r>
              <a:rPr lang="en-US" sz="2200" dirty="0">
                <a:solidFill>
                  <a:schemeClr val="bg1"/>
                </a:solidFill>
              </a:rPr>
              <a:t>Intel 80486 operates at much faster bus transfers.</a:t>
            </a:r>
          </a:p>
          <a:p>
            <a:pPr marL="342900" indent="-342900">
              <a:buFont typeface="Wingdings" panose="05000000000000000000" pitchFamily="2" charset="2"/>
              <a:buChar char="ü"/>
            </a:pPr>
            <a:r>
              <a:rPr lang="en-US" sz="2200" dirty="0">
                <a:solidFill>
                  <a:schemeClr val="bg1"/>
                </a:solidFill>
              </a:rPr>
              <a:t>This processor retains all complex instruction sets of 80386, and more pipelining has been intro­duced to improve performance in speed.</a:t>
            </a:r>
          </a:p>
          <a:p>
            <a:pPr marL="342900" indent="-342900">
              <a:buFont typeface="Wingdings" panose="05000000000000000000" pitchFamily="2" charset="2"/>
              <a:buChar char="ü"/>
            </a:pPr>
            <a:r>
              <a:rPr lang="en-US" sz="2200" dirty="0">
                <a:solidFill>
                  <a:schemeClr val="bg1"/>
                </a:solidFill>
              </a:rPr>
              <a:t>Power management and System Management Mode (SMM) of 80486 became a standard feature of the processor.</a:t>
            </a:r>
          </a:p>
        </p:txBody>
      </p:sp>
    </p:spTree>
    <p:custDataLst>
      <p:tags r:id="rId1"/>
    </p:custDataLst>
    <p:extLst>
      <p:ext uri="{BB962C8B-B14F-4D97-AF65-F5344CB8AC3E}">
        <p14:creationId xmlns:p14="http://schemas.microsoft.com/office/powerpoint/2010/main" val="40283366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73640">
        <p15:prstTrans prst="drape"/>
      </p:transition>
    </mc:Choice>
    <mc:Fallback>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9"/>
                                        </p:tgtEl>
                                        <p:attrNameLst>
                                          <p:attrName>r</p:attrName>
                                        </p:attrNameLst>
                                      </p:cBhvr>
                                    </p:animRot>
                                    <p:animRot by="-240000">
                                      <p:cBhvr>
                                        <p:cTn id="7" dur="200" fill="hold">
                                          <p:stCondLst>
                                            <p:cond delay="200"/>
                                          </p:stCondLst>
                                        </p:cTn>
                                        <p:tgtEl>
                                          <p:spTgt spid="9"/>
                                        </p:tgtEl>
                                        <p:attrNameLst>
                                          <p:attrName>r</p:attrName>
                                        </p:attrNameLst>
                                      </p:cBhvr>
                                    </p:animRot>
                                    <p:animRot by="240000">
                                      <p:cBhvr>
                                        <p:cTn id="8" dur="200" fill="hold">
                                          <p:stCondLst>
                                            <p:cond delay="400"/>
                                          </p:stCondLst>
                                        </p:cTn>
                                        <p:tgtEl>
                                          <p:spTgt spid="9"/>
                                        </p:tgtEl>
                                        <p:attrNameLst>
                                          <p:attrName>r</p:attrName>
                                        </p:attrNameLst>
                                      </p:cBhvr>
                                    </p:animRot>
                                    <p:animRot by="-240000">
                                      <p:cBhvr>
                                        <p:cTn id="9" dur="200" fill="hold">
                                          <p:stCondLst>
                                            <p:cond delay="600"/>
                                          </p:stCondLst>
                                        </p:cTn>
                                        <p:tgtEl>
                                          <p:spTgt spid="9"/>
                                        </p:tgtEl>
                                        <p:attrNameLst>
                                          <p:attrName>r</p:attrName>
                                        </p:attrNameLst>
                                      </p:cBhvr>
                                    </p:animRot>
                                    <p:animRot by="120000">
                                      <p:cBhvr>
                                        <p:cTn id="10" dur="200" fill="hold">
                                          <p:stCondLst>
                                            <p:cond delay="800"/>
                                          </p:stCondLst>
                                        </p:cTn>
                                        <p:tgtEl>
                                          <p:spTgt spid="9"/>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80">
                                          <p:stCondLst>
                                            <p:cond delay="0"/>
                                          </p:stCondLst>
                                        </p:cTn>
                                        <p:tgtEl>
                                          <p:spTgt spid="5"/>
                                        </p:tgtEl>
                                      </p:cBhvr>
                                    </p:animEffect>
                                    <p:anim calcmode="lin" valueType="num">
                                      <p:cBhvr>
                                        <p:cTn id="1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1" dur="26">
                                          <p:stCondLst>
                                            <p:cond delay="650"/>
                                          </p:stCondLst>
                                        </p:cTn>
                                        <p:tgtEl>
                                          <p:spTgt spid="5"/>
                                        </p:tgtEl>
                                      </p:cBhvr>
                                      <p:to x="100000" y="60000"/>
                                    </p:animScale>
                                    <p:animScale>
                                      <p:cBhvr>
                                        <p:cTn id="22" dur="166" decel="50000">
                                          <p:stCondLst>
                                            <p:cond delay="676"/>
                                          </p:stCondLst>
                                        </p:cTn>
                                        <p:tgtEl>
                                          <p:spTgt spid="5"/>
                                        </p:tgtEl>
                                      </p:cBhvr>
                                      <p:to x="100000" y="100000"/>
                                    </p:animScale>
                                    <p:animScale>
                                      <p:cBhvr>
                                        <p:cTn id="23" dur="26">
                                          <p:stCondLst>
                                            <p:cond delay="1312"/>
                                          </p:stCondLst>
                                        </p:cTn>
                                        <p:tgtEl>
                                          <p:spTgt spid="5"/>
                                        </p:tgtEl>
                                      </p:cBhvr>
                                      <p:to x="100000" y="80000"/>
                                    </p:animScale>
                                    <p:animScale>
                                      <p:cBhvr>
                                        <p:cTn id="24" dur="166" decel="50000">
                                          <p:stCondLst>
                                            <p:cond delay="1338"/>
                                          </p:stCondLst>
                                        </p:cTn>
                                        <p:tgtEl>
                                          <p:spTgt spid="5"/>
                                        </p:tgtEl>
                                      </p:cBhvr>
                                      <p:to x="100000" y="100000"/>
                                    </p:animScale>
                                    <p:animScale>
                                      <p:cBhvr>
                                        <p:cTn id="25" dur="26">
                                          <p:stCondLst>
                                            <p:cond delay="1642"/>
                                          </p:stCondLst>
                                        </p:cTn>
                                        <p:tgtEl>
                                          <p:spTgt spid="5"/>
                                        </p:tgtEl>
                                      </p:cBhvr>
                                      <p:to x="100000" y="90000"/>
                                    </p:animScale>
                                    <p:animScale>
                                      <p:cBhvr>
                                        <p:cTn id="26" dur="166" decel="50000">
                                          <p:stCondLst>
                                            <p:cond delay="1668"/>
                                          </p:stCondLst>
                                        </p:cTn>
                                        <p:tgtEl>
                                          <p:spTgt spid="5"/>
                                        </p:tgtEl>
                                      </p:cBhvr>
                                      <p:to x="100000" y="100000"/>
                                    </p:animScale>
                                    <p:animScale>
                                      <p:cBhvr>
                                        <p:cTn id="27" dur="26">
                                          <p:stCondLst>
                                            <p:cond delay="1808"/>
                                          </p:stCondLst>
                                        </p:cTn>
                                        <p:tgtEl>
                                          <p:spTgt spid="5"/>
                                        </p:tgtEl>
                                      </p:cBhvr>
                                      <p:to x="100000" y="95000"/>
                                    </p:animScale>
                                    <p:animScale>
                                      <p:cBhvr>
                                        <p:cTn id="28" dur="166" decel="50000">
                                          <p:stCondLst>
                                            <p:cond delay="1834"/>
                                          </p:stCondLst>
                                        </p:cTn>
                                        <p:tgtEl>
                                          <p:spTgt spid="5"/>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4">
                                            <p:bg/>
                                          </p:spTgt>
                                        </p:tgtEl>
                                        <p:attrNameLst>
                                          <p:attrName>style.visibility</p:attrName>
                                        </p:attrNameLst>
                                      </p:cBhvr>
                                      <p:to>
                                        <p:strVal val="visible"/>
                                      </p:to>
                                    </p:set>
                                    <p:animEffect transition="in" filter="wipe(down)">
                                      <p:cBhvr>
                                        <p:cTn id="33" dur="580">
                                          <p:stCondLst>
                                            <p:cond delay="0"/>
                                          </p:stCondLst>
                                        </p:cTn>
                                        <p:tgtEl>
                                          <p:spTgt spid="4">
                                            <p:bg/>
                                          </p:spTgt>
                                        </p:tgtEl>
                                      </p:cBhvr>
                                    </p:animEffect>
                                    <p:anim calcmode="lin" valueType="num">
                                      <p:cBhvr>
                                        <p:cTn id="34" dur="1822" tmFilter="0,0; 0.14,0.36; 0.43,0.73; 0.71,0.91; 1.0,1.0">
                                          <p:stCondLst>
                                            <p:cond delay="0"/>
                                          </p:stCondLst>
                                        </p:cTn>
                                        <p:tgtEl>
                                          <p:spTgt spid="4">
                                            <p:bg/>
                                          </p:spTgt>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4">
                                            <p:bg/>
                                          </p:spTgt>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4">
                                            <p:bg/>
                                          </p:spTgt>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4">
                                            <p:bg/>
                                          </p:spTgt>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4">
                                            <p:bg/>
                                          </p:spTgt>
                                        </p:tgtEl>
                                        <p:attrNameLst>
                                          <p:attrName>ppt_y</p:attrName>
                                        </p:attrNameLst>
                                      </p:cBhvr>
                                      <p:tavLst>
                                        <p:tav tm="0" fmla="#ppt_y-sin(pi*$)/81">
                                          <p:val>
                                            <p:fltVal val="0"/>
                                          </p:val>
                                        </p:tav>
                                        <p:tav tm="100000">
                                          <p:val>
                                            <p:fltVal val="1"/>
                                          </p:val>
                                        </p:tav>
                                      </p:tavLst>
                                    </p:anim>
                                    <p:animScale>
                                      <p:cBhvr>
                                        <p:cTn id="39" dur="26">
                                          <p:stCondLst>
                                            <p:cond delay="650"/>
                                          </p:stCondLst>
                                        </p:cTn>
                                        <p:tgtEl>
                                          <p:spTgt spid="4">
                                            <p:bg/>
                                          </p:spTgt>
                                        </p:tgtEl>
                                      </p:cBhvr>
                                      <p:to x="100000" y="60000"/>
                                    </p:animScale>
                                    <p:animScale>
                                      <p:cBhvr>
                                        <p:cTn id="40" dur="166" decel="50000">
                                          <p:stCondLst>
                                            <p:cond delay="676"/>
                                          </p:stCondLst>
                                        </p:cTn>
                                        <p:tgtEl>
                                          <p:spTgt spid="4">
                                            <p:bg/>
                                          </p:spTgt>
                                        </p:tgtEl>
                                      </p:cBhvr>
                                      <p:to x="100000" y="100000"/>
                                    </p:animScale>
                                    <p:animScale>
                                      <p:cBhvr>
                                        <p:cTn id="41" dur="26">
                                          <p:stCondLst>
                                            <p:cond delay="1312"/>
                                          </p:stCondLst>
                                        </p:cTn>
                                        <p:tgtEl>
                                          <p:spTgt spid="4">
                                            <p:bg/>
                                          </p:spTgt>
                                        </p:tgtEl>
                                      </p:cBhvr>
                                      <p:to x="100000" y="80000"/>
                                    </p:animScale>
                                    <p:animScale>
                                      <p:cBhvr>
                                        <p:cTn id="42" dur="166" decel="50000">
                                          <p:stCondLst>
                                            <p:cond delay="1338"/>
                                          </p:stCondLst>
                                        </p:cTn>
                                        <p:tgtEl>
                                          <p:spTgt spid="4">
                                            <p:bg/>
                                          </p:spTgt>
                                        </p:tgtEl>
                                      </p:cBhvr>
                                      <p:to x="100000" y="100000"/>
                                    </p:animScale>
                                    <p:animScale>
                                      <p:cBhvr>
                                        <p:cTn id="43" dur="26">
                                          <p:stCondLst>
                                            <p:cond delay="1642"/>
                                          </p:stCondLst>
                                        </p:cTn>
                                        <p:tgtEl>
                                          <p:spTgt spid="4">
                                            <p:bg/>
                                          </p:spTgt>
                                        </p:tgtEl>
                                      </p:cBhvr>
                                      <p:to x="100000" y="90000"/>
                                    </p:animScale>
                                    <p:animScale>
                                      <p:cBhvr>
                                        <p:cTn id="44" dur="166" decel="50000">
                                          <p:stCondLst>
                                            <p:cond delay="1668"/>
                                          </p:stCondLst>
                                        </p:cTn>
                                        <p:tgtEl>
                                          <p:spTgt spid="4">
                                            <p:bg/>
                                          </p:spTgt>
                                        </p:tgtEl>
                                      </p:cBhvr>
                                      <p:to x="100000" y="100000"/>
                                    </p:animScale>
                                    <p:animScale>
                                      <p:cBhvr>
                                        <p:cTn id="45" dur="26">
                                          <p:stCondLst>
                                            <p:cond delay="1808"/>
                                          </p:stCondLst>
                                        </p:cTn>
                                        <p:tgtEl>
                                          <p:spTgt spid="4">
                                            <p:bg/>
                                          </p:spTgt>
                                        </p:tgtEl>
                                      </p:cBhvr>
                                      <p:to x="100000" y="95000"/>
                                    </p:animScale>
                                    <p:animScale>
                                      <p:cBhvr>
                                        <p:cTn id="46" dur="166" decel="50000">
                                          <p:stCondLst>
                                            <p:cond delay="1834"/>
                                          </p:stCondLst>
                                        </p:cTn>
                                        <p:tgtEl>
                                          <p:spTgt spid="4">
                                            <p:bg/>
                                          </p:spTgt>
                                        </p:tgtEl>
                                      </p:cBhvr>
                                      <p:to x="100000" y="100000"/>
                                    </p:animScale>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grpId="0" nodeType="clickEffect">
                                  <p:stCondLst>
                                    <p:cond delay="0"/>
                                  </p:stCondLst>
                                  <p:childTnLst>
                                    <p:set>
                                      <p:cBhvr>
                                        <p:cTn id="50" dur="1" fill="hold">
                                          <p:stCondLst>
                                            <p:cond delay="0"/>
                                          </p:stCondLst>
                                        </p:cTn>
                                        <p:tgtEl>
                                          <p:spTgt spid="4">
                                            <p:txEl>
                                              <p:pRg st="0" end="0"/>
                                            </p:txEl>
                                          </p:spTgt>
                                        </p:tgtEl>
                                        <p:attrNameLst>
                                          <p:attrName>style.visibility</p:attrName>
                                        </p:attrNameLst>
                                      </p:cBhvr>
                                      <p:to>
                                        <p:strVal val="visible"/>
                                      </p:to>
                                    </p:set>
                                    <p:animEffect transition="in" filter="wipe(down)">
                                      <p:cBhvr>
                                        <p:cTn id="51" dur="580">
                                          <p:stCondLst>
                                            <p:cond delay="0"/>
                                          </p:stCondLst>
                                        </p:cTn>
                                        <p:tgtEl>
                                          <p:spTgt spid="4">
                                            <p:txEl>
                                              <p:pRg st="0" end="0"/>
                                            </p:txEl>
                                          </p:spTgt>
                                        </p:tgtEl>
                                      </p:cBhvr>
                                    </p:animEffect>
                                    <p:anim calcmode="lin" valueType="num">
                                      <p:cBhvr>
                                        <p:cTn id="52"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57" dur="26">
                                          <p:stCondLst>
                                            <p:cond delay="650"/>
                                          </p:stCondLst>
                                        </p:cTn>
                                        <p:tgtEl>
                                          <p:spTgt spid="4">
                                            <p:txEl>
                                              <p:pRg st="0" end="0"/>
                                            </p:txEl>
                                          </p:spTgt>
                                        </p:tgtEl>
                                      </p:cBhvr>
                                      <p:to x="100000" y="60000"/>
                                    </p:animScale>
                                    <p:animScale>
                                      <p:cBhvr>
                                        <p:cTn id="58" dur="166" decel="50000">
                                          <p:stCondLst>
                                            <p:cond delay="676"/>
                                          </p:stCondLst>
                                        </p:cTn>
                                        <p:tgtEl>
                                          <p:spTgt spid="4">
                                            <p:txEl>
                                              <p:pRg st="0" end="0"/>
                                            </p:txEl>
                                          </p:spTgt>
                                        </p:tgtEl>
                                      </p:cBhvr>
                                      <p:to x="100000" y="100000"/>
                                    </p:animScale>
                                    <p:animScale>
                                      <p:cBhvr>
                                        <p:cTn id="59" dur="26">
                                          <p:stCondLst>
                                            <p:cond delay="1312"/>
                                          </p:stCondLst>
                                        </p:cTn>
                                        <p:tgtEl>
                                          <p:spTgt spid="4">
                                            <p:txEl>
                                              <p:pRg st="0" end="0"/>
                                            </p:txEl>
                                          </p:spTgt>
                                        </p:tgtEl>
                                      </p:cBhvr>
                                      <p:to x="100000" y="80000"/>
                                    </p:animScale>
                                    <p:animScale>
                                      <p:cBhvr>
                                        <p:cTn id="60" dur="166" decel="50000">
                                          <p:stCondLst>
                                            <p:cond delay="1338"/>
                                          </p:stCondLst>
                                        </p:cTn>
                                        <p:tgtEl>
                                          <p:spTgt spid="4">
                                            <p:txEl>
                                              <p:pRg st="0" end="0"/>
                                            </p:txEl>
                                          </p:spTgt>
                                        </p:tgtEl>
                                      </p:cBhvr>
                                      <p:to x="100000" y="100000"/>
                                    </p:animScale>
                                    <p:animScale>
                                      <p:cBhvr>
                                        <p:cTn id="61" dur="26">
                                          <p:stCondLst>
                                            <p:cond delay="1642"/>
                                          </p:stCondLst>
                                        </p:cTn>
                                        <p:tgtEl>
                                          <p:spTgt spid="4">
                                            <p:txEl>
                                              <p:pRg st="0" end="0"/>
                                            </p:txEl>
                                          </p:spTgt>
                                        </p:tgtEl>
                                      </p:cBhvr>
                                      <p:to x="100000" y="90000"/>
                                    </p:animScale>
                                    <p:animScale>
                                      <p:cBhvr>
                                        <p:cTn id="62" dur="166" decel="50000">
                                          <p:stCondLst>
                                            <p:cond delay="1668"/>
                                          </p:stCondLst>
                                        </p:cTn>
                                        <p:tgtEl>
                                          <p:spTgt spid="4">
                                            <p:txEl>
                                              <p:pRg st="0" end="0"/>
                                            </p:txEl>
                                          </p:spTgt>
                                        </p:tgtEl>
                                      </p:cBhvr>
                                      <p:to x="100000" y="100000"/>
                                    </p:animScale>
                                    <p:animScale>
                                      <p:cBhvr>
                                        <p:cTn id="63" dur="26">
                                          <p:stCondLst>
                                            <p:cond delay="1808"/>
                                          </p:stCondLst>
                                        </p:cTn>
                                        <p:tgtEl>
                                          <p:spTgt spid="4">
                                            <p:txEl>
                                              <p:pRg st="0" end="0"/>
                                            </p:txEl>
                                          </p:spTgt>
                                        </p:tgtEl>
                                      </p:cBhvr>
                                      <p:to x="100000" y="95000"/>
                                    </p:animScale>
                                    <p:animScale>
                                      <p:cBhvr>
                                        <p:cTn id="64" dur="166" decel="50000">
                                          <p:stCondLst>
                                            <p:cond delay="1834"/>
                                          </p:stCondLst>
                                        </p:cTn>
                                        <p:tgtEl>
                                          <p:spTgt spid="4">
                                            <p:txEl>
                                              <p:pRg st="0" end="0"/>
                                            </p:txEl>
                                          </p:spTgt>
                                        </p:tgtEl>
                                      </p:cBhvr>
                                      <p:to x="100000" y="100000"/>
                                    </p:animScale>
                                  </p:childTnLst>
                                </p:cTn>
                              </p:par>
                            </p:childTnLst>
                          </p:cTn>
                        </p:par>
                      </p:childTnLst>
                    </p:cTn>
                  </p:par>
                  <p:par>
                    <p:cTn id="65" fill="hold">
                      <p:stCondLst>
                        <p:cond delay="indefinite"/>
                      </p:stCondLst>
                      <p:childTnLst>
                        <p:par>
                          <p:cTn id="66" fill="hold">
                            <p:stCondLst>
                              <p:cond delay="0"/>
                            </p:stCondLst>
                            <p:childTnLst>
                              <p:par>
                                <p:cTn id="67" presetID="26" presetClass="entr" presetSubtype="0" fill="hold" grpId="0" nodeType="clickEffect">
                                  <p:stCondLst>
                                    <p:cond delay="0"/>
                                  </p:stCondLst>
                                  <p:childTnLst>
                                    <p:set>
                                      <p:cBhvr>
                                        <p:cTn id="68" dur="1" fill="hold">
                                          <p:stCondLst>
                                            <p:cond delay="0"/>
                                          </p:stCondLst>
                                        </p:cTn>
                                        <p:tgtEl>
                                          <p:spTgt spid="4">
                                            <p:txEl>
                                              <p:pRg st="1" end="1"/>
                                            </p:txEl>
                                          </p:spTgt>
                                        </p:tgtEl>
                                        <p:attrNameLst>
                                          <p:attrName>style.visibility</p:attrName>
                                        </p:attrNameLst>
                                      </p:cBhvr>
                                      <p:to>
                                        <p:strVal val="visible"/>
                                      </p:to>
                                    </p:set>
                                    <p:animEffect transition="in" filter="wipe(down)">
                                      <p:cBhvr>
                                        <p:cTn id="69" dur="580">
                                          <p:stCondLst>
                                            <p:cond delay="0"/>
                                          </p:stCondLst>
                                        </p:cTn>
                                        <p:tgtEl>
                                          <p:spTgt spid="4">
                                            <p:txEl>
                                              <p:pRg st="1" end="1"/>
                                            </p:txEl>
                                          </p:spTgt>
                                        </p:tgtEl>
                                      </p:cBhvr>
                                    </p:animEffect>
                                    <p:anim calcmode="lin" valueType="num">
                                      <p:cBhvr>
                                        <p:cTn id="70"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75" dur="26">
                                          <p:stCondLst>
                                            <p:cond delay="650"/>
                                          </p:stCondLst>
                                        </p:cTn>
                                        <p:tgtEl>
                                          <p:spTgt spid="4">
                                            <p:txEl>
                                              <p:pRg st="1" end="1"/>
                                            </p:txEl>
                                          </p:spTgt>
                                        </p:tgtEl>
                                      </p:cBhvr>
                                      <p:to x="100000" y="60000"/>
                                    </p:animScale>
                                    <p:animScale>
                                      <p:cBhvr>
                                        <p:cTn id="76" dur="166" decel="50000">
                                          <p:stCondLst>
                                            <p:cond delay="676"/>
                                          </p:stCondLst>
                                        </p:cTn>
                                        <p:tgtEl>
                                          <p:spTgt spid="4">
                                            <p:txEl>
                                              <p:pRg st="1" end="1"/>
                                            </p:txEl>
                                          </p:spTgt>
                                        </p:tgtEl>
                                      </p:cBhvr>
                                      <p:to x="100000" y="100000"/>
                                    </p:animScale>
                                    <p:animScale>
                                      <p:cBhvr>
                                        <p:cTn id="77" dur="26">
                                          <p:stCondLst>
                                            <p:cond delay="1312"/>
                                          </p:stCondLst>
                                        </p:cTn>
                                        <p:tgtEl>
                                          <p:spTgt spid="4">
                                            <p:txEl>
                                              <p:pRg st="1" end="1"/>
                                            </p:txEl>
                                          </p:spTgt>
                                        </p:tgtEl>
                                      </p:cBhvr>
                                      <p:to x="100000" y="80000"/>
                                    </p:animScale>
                                    <p:animScale>
                                      <p:cBhvr>
                                        <p:cTn id="78" dur="166" decel="50000">
                                          <p:stCondLst>
                                            <p:cond delay="1338"/>
                                          </p:stCondLst>
                                        </p:cTn>
                                        <p:tgtEl>
                                          <p:spTgt spid="4">
                                            <p:txEl>
                                              <p:pRg st="1" end="1"/>
                                            </p:txEl>
                                          </p:spTgt>
                                        </p:tgtEl>
                                      </p:cBhvr>
                                      <p:to x="100000" y="100000"/>
                                    </p:animScale>
                                    <p:animScale>
                                      <p:cBhvr>
                                        <p:cTn id="79" dur="26">
                                          <p:stCondLst>
                                            <p:cond delay="1642"/>
                                          </p:stCondLst>
                                        </p:cTn>
                                        <p:tgtEl>
                                          <p:spTgt spid="4">
                                            <p:txEl>
                                              <p:pRg st="1" end="1"/>
                                            </p:txEl>
                                          </p:spTgt>
                                        </p:tgtEl>
                                      </p:cBhvr>
                                      <p:to x="100000" y="90000"/>
                                    </p:animScale>
                                    <p:animScale>
                                      <p:cBhvr>
                                        <p:cTn id="80" dur="166" decel="50000">
                                          <p:stCondLst>
                                            <p:cond delay="1668"/>
                                          </p:stCondLst>
                                        </p:cTn>
                                        <p:tgtEl>
                                          <p:spTgt spid="4">
                                            <p:txEl>
                                              <p:pRg st="1" end="1"/>
                                            </p:txEl>
                                          </p:spTgt>
                                        </p:tgtEl>
                                      </p:cBhvr>
                                      <p:to x="100000" y="100000"/>
                                    </p:animScale>
                                    <p:animScale>
                                      <p:cBhvr>
                                        <p:cTn id="81" dur="26">
                                          <p:stCondLst>
                                            <p:cond delay="1808"/>
                                          </p:stCondLst>
                                        </p:cTn>
                                        <p:tgtEl>
                                          <p:spTgt spid="4">
                                            <p:txEl>
                                              <p:pRg st="1" end="1"/>
                                            </p:txEl>
                                          </p:spTgt>
                                        </p:tgtEl>
                                      </p:cBhvr>
                                      <p:to x="100000" y="95000"/>
                                    </p:animScale>
                                    <p:animScale>
                                      <p:cBhvr>
                                        <p:cTn id="82" dur="166" decel="50000">
                                          <p:stCondLst>
                                            <p:cond delay="1834"/>
                                          </p:stCondLst>
                                        </p:cTn>
                                        <p:tgtEl>
                                          <p:spTgt spid="4">
                                            <p:txEl>
                                              <p:pRg st="1" end="1"/>
                                            </p:txEl>
                                          </p:spTgt>
                                        </p:tgtEl>
                                      </p:cBhvr>
                                      <p:to x="100000" y="100000"/>
                                    </p:animScale>
                                  </p:childTnLst>
                                </p:cTn>
                              </p:par>
                            </p:childTnLst>
                          </p:cTn>
                        </p:par>
                      </p:childTnLst>
                    </p:cTn>
                  </p:par>
                  <p:par>
                    <p:cTn id="83" fill="hold">
                      <p:stCondLst>
                        <p:cond delay="indefinite"/>
                      </p:stCondLst>
                      <p:childTnLst>
                        <p:par>
                          <p:cTn id="84" fill="hold">
                            <p:stCondLst>
                              <p:cond delay="0"/>
                            </p:stCondLst>
                            <p:childTnLst>
                              <p:par>
                                <p:cTn id="85" presetID="26" presetClass="entr" presetSubtype="0" fill="hold" grpId="0" nodeType="clickEffect">
                                  <p:stCondLst>
                                    <p:cond delay="0"/>
                                  </p:stCondLst>
                                  <p:childTnLst>
                                    <p:set>
                                      <p:cBhvr>
                                        <p:cTn id="86" dur="1" fill="hold">
                                          <p:stCondLst>
                                            <p:cond delay="0"/>
                                          </p:stCondLst>
                                        </p:cTn>
                                        <p:tgtEl>
                                          <p:spTgt spid="4">
                                            <p:txEl>
                                              <p:pRg st="2" end="2"/>
                                            </p:txEl>
                                          </p:spTgt>
                                        </p:tgtEl>
                                        <p:attrNameLst>
                                          <p:attrName>style.visibility</p:attrName>
                                        </p:attrNameLst>
                                      </p:cBhvr>
                                      <p:to>
                                        <p:strVal val="visible"/>
                                      </p:to>
                                    </p:set>
                                    <p:animEffect transition="in" filter="wipe(down)">
                                      <p:cBhvr>
                                        <p:cTn id="87" dur="580">
                                          <p:stCondLst>
                                            <p:cond delay="0"/>
                                          </p:stCondLst>
                                        </p:cTn>
                                        <p:tgtEl>
                                          <p:spTgt spid="4">
                                            <p:txEl>
                                              <p:pRg st="2" end="2"/>
                                            </p:txEl>
                                          </p:spTgt>
                                        </p:tgtEl>
                                      </p:cBhvr>
                                    </p:animEffect>
                                    <p:anim calcmode="lin" valueType="num">
                                      <p:cBhvr>
                                        <p:cTn id="88"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4">
                                            <p:txEl>
                                              <p:pRg st="2" end="2"/>
                                            </p:txEl>
                                          </p:spTgt>
                                        </p:tgtEl>
                                      </p:cBhvr>
                                      <p:to x="100000" y="60000"/>
                                    </p:animScale>
                                    <p:animScale>
                                      <p:cBhvr>
                                        <p:cTn id="94" dur="166" decel="50000">
                                          <p:stCondLst>
                                            <p:cond delay="676"/>
                                          </p:stCondLst>
                                        </p:cTn>
                                        <p:tgtEl>
                                          <p:spTgt spid="4">
                                            <p:txEl>
                                              <p:pRg st="2" end="2"/>
                                            </p:txEl>
                                          </p:spTgt>
                                        </p:tgtEl>
                                      </p:cBhvr>
                                      <p:to x="100000" y="100000"/>
                                    </p:animScale>
                                    <p:animScale>
                                      <p:cBhvr>
                                        <p:cTn id="95" dur="26">
                                          <p:stCondLst>
                                            <p:cond delay="1312"/>
                                          </p:stCondLst>
                                        </p:cTn>
                                        <p:tgtEl>
                                          <p:spTgt spid="4">
                                            <p:txEl>
                                              <p:pRg st="2" end="2"/>
                                            </p:txEl>
                                          </p:spTgt>
                                        </p:tgtEl>
                                      </p:cBhvr>
                                      <p:to x="100000" y="80000"/>
                                    </p:animScale>
                                    <p:animScale>
                                      <p:cBhvr>
                                        <p:cTn id="96" dur="166" decel="50000">
                                          <p:stCondLst>
                                            <p:cond delay="1338"/>
                                          </p:stCondLst>
                                        </p:cTn>
                                        <p:tgtEl>
                                          <p:spTgt spid="4">
                                            <p:txEl>
                                              <p:pRg st="2" end="2"/>
                                            </p:txEl>
                                          </p:spTgt>
                                        </p:tgtEl>
                                      </p:cBhvr>
                                      <p:to x="100000" y="100000"/>
                                    </p:animScale>
                                    <p:animScale>
                                      <p:cBhvr>
                                        <p:cTn id="97" dur="26">
                                          <p:stCondLst>
                                            <p:cond delay="1642"/>
                                          </p:stCondLst>
                                        </p:cTn>
                                        <p:tgtEl>
                                          <p:spTgt spid="4">
                                            <p:txEl>
                                              <p:pRg st="2" end="2"/>
                                            </p:txEl>
                                          </p:spTgt>
                                        </p:tgtEl>
                                      </p:cBhvr>
                                      <p:to x="100000" y="90000"/>
                                    </p:animScale>
                                    <p:animScale>
                                      <p:cBhvr>
                                        <p:cTn id="98" dur="166" decel="50000">
                                          <p:stCondLst>
                                            <p:cond delay="1668"/>
                                          </p:stCondLst>
                                        </p:cTn>
                                        <p:tgtEl>
                                          <p:spTgt spid="4">
                                            <p:txEl>
                                              <p:pRg st="2" end="2"/>
                                            </p:txEl>
                                          </p:spTgt>
                                        </p:tgtEl>
                                      </p:cBhvr>
                                      <p:to x="100000" y="100000"/>
                                    </p:animScale>
                                    <p:animScale>
                                      <p:cBhvr>
                                        <p:cTn id="99" dur="26">
                                          <p:stCondLst>
                                            <p:cond delay="1808"/>
                                          </p:stCondLst>
                                        </p:cTn>
                                        <p:tgtEl>
                                          <p:spTgt spid="4">
                                            <p:txEl>
                                              <p:pRg st="2" end="2"/>
                                            </p:txEl>
                                          </p:spTgt>
                                        </p:tgtEl>
                                      </p:cBhvr>
                                      <p:to x="100000" y="95000"/>
                                    </p:animScale>
                                    <p:animScale>
                                      <p:cBhvr>
                                        <p:cTn id="100" dur="166" decel="50000">
                                          <p:stCondLst>
                                            <p:cond delay="1834"/>
                                          </p:stCondLst>
                                        </p:cTn>
                                        <p:tgtEl>
                                          <p:spTgt spid="4">
                                            <p:txEl>
                                              <p:pRg st="2" end="2"/>
                                            </p:txEl>
                                          </p:spTgt>
                                        </p:tgtEl>
                                      </p:cBhvr>
                                      <p:to x="100000" y="100000"/>
                                    </p:animScale>
                                  </p:childTnLst>
                                </p:cTn>
                              </p:par>
                            </p:childTnLst>
                          </p:cTn>
                        </p:par>
                      </p:childTnLst>
                    </p:cTn>
                  </p:par>
                  <p:par>
                    <p:cTn id="101" fill="hold">
                      <p:stCondLst>
                        <p:cond delay="indefinite"/>
                      </p:stCondLst>
                      <p:childTnLst>
                        <p:par>
                          <p:cTn id="102" fill="hold">
                            <p:stCondLst>
                              <p:cond delay="0"/>
                            </p:stCondLst>
                            <p:childTnLst>
                              <p:par>
                                <p:cTn id="103" presetID="26" presetClass="entr" presetSubtype="0" fill="hold" grpId="0" nodeType="clickEffect">
                                  <p:stCondLst>
                                    <p:cond delay="0"/>
                                  </p:stCondLst>
                                  <p:childTnLst>
                                    <p:set>
                                      <p:cBhvr>
                                        <p:cTn id="104" dur="1" fill="hold">
                                          <p:stCondLst>
                                            <p:cond delay="0"/>
                                          </p:stCondLst>
                                        </p:cTn>
                                        <p:tgtEl>
                                          <p:spTgt spid="4">
                                            <p:txEl>
                                              <p:pRg st="3" end="3"/>
                                            </p:txEl>
                                          </p:spTgt>
                                        </p:tgtEl>
                                        <p:attrNameLst>
                                          <p:attrName>style.visibility</p:attrName>
                                        </p:attrNameLst>
                                      </p:cBhvr>
                                      <p:to>
                                        <p:strVal val="visible"/>
                                      </p:to>
                                    </p:set>
                                    <p:animEffect transition="in" filter="wipe(down)">
                                      <p:cBhvr>
                                        <p:cTn id="105" dur="580">
                                          <p:stCondLst>
                                            <p:cond delay="0"/>
                                          </p:stCondLst>
                                        </p:cTn>
                                        <p:tgtEl>
                                          <p:spTgt spid="4">
                                            <p:txEl>
                                              <p:pRg st="3" end="3"/>
                                            </p:txEl>
                                          </p:spTgt>
                                        </p:tgtEl>
                                      </p:cBhvr>
                                    </p:animEffect>
                                    <p:anim calcmode="lin" valueType="num">
                                      <p:cBhvr>
                                        <p:cTn id="106" dur="1822"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107" dur="664"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108" dur="664" tmFilter="0, 0; 0.125,0.2665; 0.25,0.4; 0.375,0.465; 0.5,0.5;  0.625,0.535; 0.75,0.6; 0.875,0.7335; 1,1">
                                          <p:stCondLst>
                                            <p:cond delay="664"/>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109" dur="332" tmFilter="0, 0; 0.125,0.2665; 0.25,0.4; 0.375,0.465; 0.5,0.5;  0.625,0.535; 0.75,0.6; 0.875,0.7335; 1,1">
                                          <p:stCondLst>
                                            <p:cond delay="1324"/>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110" dur="164" tmFilter="0, 0; 0.125,0.2665; 0.25,0.4; 0.375,0.465; 0.5,0.5;  0.625,0.535; 0.75,0.6; 0.875,0.7335; 1,1">
                                          <p:stCondLst>
                                            <p:cond delay="1656"/>
                                          </p:stCondLst>
                                        </p:cTn>
                                        <p:tgtEl>
                                          <p:spTgt spid="4">
                                            <p:txEl>
                                              <p:pRg st="3" end="3"/>
                                            </p:txEl>
                                          </p:spTgt>
                                        </p:tgtEl>
                                        <p:attrNameLst>
                                          <p:attrName>ppt_y</p:attrName>
                                        </p:attrNameLst>
                                      </p:cBhvr>
                                      <p:tavLst>
                                        <p:tav tm="0" fmla="#ppt_y-sin(pi*$)/81">
                                          <p:val>
                                            <p:fltVal val="0"/>
                                          </p:val>
                                        </p:tav>
                                        <p:tav tm="100000">
                                          <p:val>
                                            <p:fltVal val="1"/>
                                          </p:val>
                                        </p:tav>
                                      </p:tavLst>
                                    </p:anim>
                                    <p:animScale>
                                      <p:cBhvr>
                                        <p:cTn id="111" dur="26">
                                          <p:stCondLst>
                                            <p:cond delay="650"/>
                                          </p:stCondLst>
                                        </p:cTn>
                                        <p:tgtEl>
                                          <p:spTgt spid="4">
                                            <p:txEl>
                                              <p:pRg st="3" end="3"/>
                                            </p:txEl>
                                          </p:spTgt>
                                        </p:tgtEl>
                                      </p:cBhvr>
                                      <p:to x="100000" y="60000"/>
                                    </p:animScale>
                                    <p:animScale>
                                      <p:cBhvr>
                                        <p:cTn id="112" dur="166" decel="50000">
                                          <p:stCondLst>
                                            <p:cond delay="676"/>
                                          </p:stCondLst>
                                        </p:cTn>
                                        <p:tgtEl>
                                          <p:spTgt spid="4">
                                            <p:txEl>
                                              <p:pRg st="3" end="3"/>
                                            </p:txEl>
                                          </p:spTgt>
                                        </p:tgtEl>
                                      </p:cBhvr>
                                      <p:to x="100000" y="100000"/>
                                    </p:animScale>
                                    <p:animScale>
                                      <p:cBhvr>
                                        <p:cTn id="113" dur="26">
                                          <p:stCondLst>
                                            <p:cond delay="1312"/>
                                          </p:stCondLst>
                                        </p:cTn>
                                        <p:tgtEl>
                                          <p:spTgt spid="4">
                                            <p:txEl>
                                              <p:pRg st="3" end="3"/>
                                            </p:txEl>
                                          </p:spTgt>
                                        </p:tgtEl>
                                      </p:cBhvr>
                                      <p:to x="100000" y="80000"/>
                                    </p:animScale>
                                    <p:animScale>
                                      <p:cBhvr>
                                        <p:cTn id="114" dur="166" decel="50000">
                                          <p:stCondLst>
                                            <p:cond delay="1338"/>
                                          </p:stCondLst>
                                        </p:cTn>
                                        <p:tgtEl>
                                          <p:spTgt spid="4">
                                            <p:txEl>
                                              <p:pRg st="3" end="3"/>
                                            </p:txEl>
                                          </p:spTgt>
                                        </p:tgtEl>
                                      </p:cBhvr>
                                      <p:to x="100000" y="100000"/>
                                    </p:animScale>
                                    <p:animScale>
                                      <p:cBhvr>
                                        <p:cTn id="115" dur="26">
                                          <p:stCondLst>
                                            <p:cond delay="1642"/>
                                          </p:stCondLst>
                                        </p:cTn>
                                        <p:tgtEl>
                                          <p:spTgt spid="4">
                                            <p:txEl>
                                              <p:pRg st="3" end="3"/>
                                            </p:txEl>
                                          </p:spTgt>
                                        </p:tgtEl>
                                      </p:cBhvr>
                                      <p:to x="100000" y="90000"/>
                                    </p:animScale>
                                    <p:animScale>
                                      <p:cBhvr>
                                        <p:cTn id="116" dur="166" decel="50000">
                                          <p:stCondLst>
                                            <p:cond delay="1668"/>
                                          </p:stCondLst>
                                        </p:cTn>
                                        <p:tgtEl>
                                          <p:spTgt spid="4">
                                            <p:txEl>
                                              <p:pRg st="3" end="3"/>
                                            </p:txEl>
                                          </p:spTgt>
                                        </p:tgtEl>
                                      </p:cBhvr>
                                      <p:to x="100000" y="100000"/>
                                    </p:animScale>
                                    <p:animScale>
                                      <p:cBhvr>
                                        <p:cTn id="117" dur="26">
                                          <p:stCondLst>
                                            <p:cond delay="1808"/>
                                          </p:stCondLst>
                                        </p:cTn>
                                        <p:tgtEl>
                                          <p:spTgt spid="4">
                                            <p:txEl>
                                              <p:pRg st="3" end="3"/>
                                            </p:txEl>
                                          </p:spTgt>
                                        </p:tgtEl>
                                      </p:cBhvr>
                                      <p:to x="100000" y="95000"/>
                                    </p:animScale>
                                    <p:animScale>
                                      <p:cBhvr>
                                        <p:cTn id="118" dur="166" decel="50000">
                                          <p:stCondLst>
                                            <p:cond delay="1834"/>
                                          </p:stCondLst>
                                        </p:cTn>
                                        <p:tgtEl>
                                          <p:spTgt spid="4">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1148004" y="30778"/>
            <a:ext cx="8382000" cy="646331"/>
          </a:xfrm>
          <a:prstGeom prst="rect">
            <a:avLst/>
          </a:prstGeom>
          <a:noFill/>
        </p:spPr>
        <p:txBody>
          <a:bodyPr wrap="square">
            <a:spAutoFit/>
          </a:bodyPr>
          <a:lstStyle/>
          <a:p>
            <a:pPr algn="ctr"/>
            <a:r>
              <a:rPr lang="en-US" sz="3600" b="1" dirty="0">
                <a:solidFill>
                  <a:schemeClr val="bg2">
                    <a:lumMod val="75000"/>
                  </a:schemeClr>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An overview of Pentium Microprocessor</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Page- 08</a:t>
            </a:r>
          </a:p>
        </p:txBody>
      </p:sp>
      <p:sp>
        <p:nvSpPr>
          <p:cNvPr id="9" name="TextBox 8">
            <a:extLst>
              <a:ext uri="{FF2B5EF4-FFF2-40B4-BE49-F238E27FC236}">
                <a16:creationId xmlns:a16="http://schemas.microsoft.com/office/drawing/2014/main" id="{6F289F41-0258-121D-27F2-9290A17BA5F9}"/>
              </a:ext>
            </a:extLst>
          </p:cNvPr>
          <p:cNvSpPr txBox="1"/>
          <p:nvPr/>
        </p:nvSpPr>
        <p:spPr>
          <a:xfrm>
            <a:off x="787008" y="625860"/>
            <a:ext cx="10583496" cy="2803140"/>
          </a:xfrm>
          <a:prstGeom prst="rect">
            <a:avLst/>
          </a:prstGeom>
          <a:noFill/>
        </p:spPr>
        <p:txBody>
          <a:bodyPr wrap="square">
            <a:spAutoFit/>
          </a:bodyPr>
          <a:lstStyle/>
          <a:p>
            <a:pPr algn="just">
              <a:lnSpc>
                <a:spcPct val="150000"/>
              </a:lnSpc>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Pentium Microprocessor is one of the powerful family members of Intel’s</a:t>
            </a:r>
          </a:p>
          <a:p>
            <a:pPr algn="just">
              <a:lnSpc>
                <a:spcPct val="150000"/>
              </a:lnSpc>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Χ86 microprocessor. It is an advanced superscalar 32-bit microprocessor,</a:t>
            </a:r>
          </a:p>
          <a:p>
            <a:pPr algn="just">
              <a:lnSpc>
                <a:spcPct val="150000"/>
              </a:lnSpc>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introduced in the year 1993 that contains around 3.1 million transistors.</a:t>
            </a:r>
          </a:p>
          <a:p>
            <a:pPr algn="just">
              <a:lnSpc>
                <a:spcPct val="150000"/>
              </a:lnSpc>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 It has a 64-bit data bus and a 32-bit address bus that offers 4 Gb of physical memory space. While the maximum clock rating offered is around 60 to 233 </a:t>
            </a:r>
            <a:r>
              <a:rPr lang="en-US" dirty="0" err="1">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MHz.</a:t>
            </a:r>
            <a:endParaRPr lang="en-US" sz="1800" b="1" i="1" dirty="0">
              <a:effectLst/>
              <a:latin typeface="Calibri" panose="020F0502020204030204" pitchFamily="34" charset="0"/>
              <a:ea typeface="Calibri" panose="020F0502020204030204" pitchFamily="34" charset="0"/>
              <a:cs typeface="Vrinda" panose="020B0502040204020203" pitchFamily="34" charset="0"/>
            </a:endParaRPr>
          </a:p>
        </p:txBody>
      </p:sp>
      <p:pic>
        <p:nvPicPr>
          <p:cNvPr id="5" name="Picture 4">
            <a:extLst>
              <a:ext uri="{FF2B5EF4-FFF2-40B4-BE49-F238E27FC236}">
                <a16:creationId xmlns:a16="http://schemas.microsoft.com/office/drawing/2014/main" id="{A08DA695-D930-E3F1-CBDB-1C7A7B9C175E}"/>
              </a:ext>
            </a:extLst>
          </p:cNvPr>
          <p:cNvPicPr>
            <a:picLocks noChangeAspect="1"/>
          </p:cNvPicPr>
          <p:nvPr/>
        </p:nvPicPr>
        <p:blipFill>
          <a:blip r:embed="rId3">
            <a:extLst>
              <a:ext uri="{28A0092B-C50C-407E-A947-70E740481C1C}">
                <a14:useLocalDpi xmlns:a14="http://schemas.microsoft.com/office/drawing/2010/main" val="0"/>
              </a:ext>
            </a:extLst>
          </a:blip>
          <a:srcRect l="4501" r="4501"/>
          <a:stretch/>
        </p:blipFill>
        <p:spPr>
          <a:xfrm>
            <a:off x="9891000" y="276106"/>
            <a:ext cx="2197934" cy="220979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0" name="TextBox 9">
            <a:extLst>
              <a:ext uri="{FF2B5EF4-FFF2-40B4-BE49-F238E27FC236}">
                <a16:creationId xmlns:a16="http://schemas.microsoft.com/office/drawing/2014/main" id="{5CBC2F6D-2796-9A4B-600C-975BB5B0470E}"/>
              </a:ext>
            </a:extLst>
          </p:cNvPr>
          <p:cNvSpPr txBox="1"/>
          <p:nvPr/>
        </p:nvSpPr>
        <p:spPr>
          <a:xfrm>
            <a:off x="787009" y="4474832"/>
            <a:ext cx="5383604" cy="1785104"/>
          </a:xfrm>
          <a:prstGeom prst="rect">
            <a:avLst/>
          </a:prstGeom>
          <a:solidFill>
            <a:schemeClr val="accent3">
              <a:lumMod val="60000"/>
              <a:lumOff val="40000"/>
            </a:schemeClr>
          </a:solidFill>
          <a:effectLst>
            <a:glow rad="228600">
              <a:schemeClr val="accent6">
                <a:satMod val="175000"/>
                <a:alpha val="40000"/>
              </a:schemeClr>
            </a:glow>
          </a:effectLst>
        </p:spPr>
        <p:txBody>
          <a:bodyPr wrap="square" numCol="1">
            <a:spAutoFit/>
          </a:bodyPr>
          <a:lstStyle/>
          <a:p>
            <a:pPr marL="342900" indent="-342900">
              <a:buFont typeface="Wingdings" panose="05000000000000000000" pitchFamily="2" charset="2"/>
              <a:buChar char="ü"/>
            </a:pPr>
            <a:r>
              <a:rPr lang="en-US" sz="2200" dirty="0">
                <a:solidFill>
                  <a:schemeClr val="bg1"/>
                </a:solidFill>
              </a:rPr>
              <a:t>Superscalar architecture</a:t>
            </a:r>
          </a:p>
          <a:p>
            <a:pPr marL="342900" indent="-342900">
              <a:buFont typeface="Wingdings" panose="05000000000000000000" pitchFamily="2" charset="2"/>
              <a:buChar char="ü"/>
            </a:pPr>
            <a:r>
              <a:rPr lang="en-US" sz="2200" dirty="0">
                <a:solidFill>
                  <a:schemeClr val="bg1"/>
                </a:solidFill>
              </a:rPr>
              <a:t>Separate data and instruction caches</a:t>
            </a:r>
          </a:p>
          <a:p>
            <a:pPr marL="342900" indent="-342900">
              <a:buFont typeface="Wingdings" panose="05000000000000000000" pitchFamily="2" charset="2"/>
              <a:buChar char="ü"/>
            </a:pPr>
            <a:r>
              <a:rPr lang="en-US" sz="2200" dirty="0">
                <a:solidFill>
                  <a:schemeClr val="bg1"/>
                </a:solidFill>
              </a:rPr>
              <a:t>Bus cycle pipelining</a:t>
            </a:r>
          </a:p>
          <a:p>
            <a:pPr marL="342900" indent="-342900">
              <a:buFont typeface="Wingdings" panose="05000000000000000000" pitchFamily="2" charset="2"/>
              <a:buChar char="ü"/>
            </a:pPr>
            <a:r>
              <a:rPr lang="en-US" sz="2200" dirty="0">
                <a:solidFill>
                  <a:schemeClr val="bg1"/>
                </a:solidFill>
              </a:rPr>
              <a:t>Execution tracing</a:t>
            </a:r>
          </a:p>
          <a:p>
            <a:pPr marL="342900" indent="-342900">
              <a:buFont typeface="Wingdings" panose="05000000000000000000" pitchFamily="2" charset="2"/>
              <a:buChar char="ü"/>
            </a:pPr>
            <a:r>
              <a:rPr lang="en-US" sz="2200" dirty="0">
                <a:solidFill>
                  <a:schemeClr val="bg1"/>
                </a:solidFill>
              </a:rPr>
              <a:t>64-bit data bus</a:t>
            </a:r>
          </a:p>
        </p:txBody>
      </p:sp>
      <p:sp>
        <p:nvSpPr>
          <p:cNvPr id="12" name="TextBox 11">
            <a:extLst>
              <a:ext uri="{FF2B5EF4-FFF2-40B4-BE49-F238E27FC236}">
                <a16:creationId xmlns:a16="http://schemas.microsoft.com/office/drawing/2014/main" id="{DF37EBB1-C558-502A-3C4E-2A05575790B6}"/>
              </a:ext>
            </a:extLst>
          </p:cNvPr>
          <p:cNvSpPr txBox="1"/>
          <p:nvPr/>
        </p:nvSpPr>
        <p:spPr>
          <a:xfrm>
            <a:off x="6551612" y="4474832"/>
            <a:ext cx="5307404" cy="1785104"/>
          </a:xfrm>
          <a:prstGeom prst="rect">
            <a:avLst/>
          </a:prstGeom>
          <a:solidFill>
            <a:schemeClr val="accent3">
              <a:lumMod val="60000"/>
              <a:lumOff val="40000"/>
            </a:schemeClr>
          </a:solidFill>
          <a:effectLst>
            <a:glow rad="228600">
              <a:schemeClr val="accent6">
                <a:satMod val="175000"/>
                <a:alpha val="40000"/>
              </a:schemeClr>
            </a:glow>
          </a:effectLst>
        </p:spPr>
        <p:txBody>
          <a:bodyPr wrap="square">
            <a:spAutoFit/>
          </a:bodyPr>
          <a:lstStyle/>
          <a:p>
            <a:pPr marL="342900" indent="-342900" algn="r">
              <a:buFont typeface="Wingdings" panose="05000000000000000000" pitchFamily="2" charset="2"/>
              <a:buChar char="ü"/>
            </a:pPr>
            <a:r>
              <a:rPr lang="en-US" sz="2200" dirty="0">
                <a:solidFill>
                  <a:schemeClr val="bg1"/>
                </a:solidFill>
              </a:rPr>
              <a:t>Internal parity checking</a:t>
            </a:r>
          </a:p>
          <a:p>
            <a:pPr marL="342900" indent="-342900" algn="r">
              <a:buFont typeface="Wingdings" panose="05000000000000000000" pitchFamily="2" charset="2"/>
              <a:buChar char="ü"/>
            </a:pPr>
            <a:r>
              <a:rPr lang="en-US" sz="2200" dirty="0">
                <a:solidFill>
                  <a:schemeClr val="bg1"/>
                </a:solidFill>
              </a:rPr>
              <a:t>Dynamic branch prediction</a:t>
            </a:r>
          </a:p>
          <a:p>
            <a:pPr marL="342900" indent="-342900" algn="r">
              <a:buFont typeface="Wingdings" panose="05000000000000000000" pitchFamily="2" charset="2"/>
              <a:buChar char="ü"/>
            </a:pPr>
            <a:r>
              <a:rPr lang="en-US" sz="2200" dirty="0">
                <a:solidFill>
                  <a:schemeClr val="bg1"/>
                </a:solidFill>
              </a:rPr>
              <a:t>Dual processing support</a:t>
            </a:r>
          </a:p>
          <a:p>
            <a:pPr marL="342900" indent="-342900" algn="r">
              <a:buFont typeface="Wingdings" panose="05000000000000000000" pitchFamily="2" charset="2"/>
              <a:buChar char="ü"/>
            </a:pPr>
            <a:r>
              <a:rPr lang="en-US" sz="2200" dirty="0">
                <a:solidFill>
                  <a:schemeClr val="bg1"/>
                </a:solidFill>
              </a:rPr>
              <a:t>Performance monitoring</a:t>
            </a:r>
          </a:p>
          <a:p>
            <a:pPr marL="342900" indent="-342900" algn="r">
              <a:buFont typeface="Wingdings" panose="05000000000000000000" pitchFamily="2" charset="2"/>
              <a:buChar char="ü"/>
            </a:pPr>
            <a:r>
              <a:rPr lang="en-US" sz="2200" dirty="0">
                <a:solidFill>
                  <a:schemeClr val="bg1"/>
                </a:solidFill>
              </a:rPr>
              <a:t>Super fast</a:t>
            </a:r>
          </a:p>
        </p:txBody>
      </p:sp>
      <p:sp>
        <p:nvSpPr>
          <p:cNvPr id="13" name="TextBox 12">
            <a:extLst>
              <a:ext uri="{FF2B5EF4-FFF2-40B4-BE49-F238E27FC236}">
                <a16:creationId xmlns:a16="http://schemas.microsoft.com/office/drawing/2014/main" id="{37960A3D-0193-E446-6DB8-EAEA00E2B900}"/>
              </a:ext>
            </a:extLst>
          </p:cNvPr>
          <p:cNvSpPr txBox="1"/>
          <p:nvPr/>
        </p:nvSpPr>
        <p:spPr>
          <a:xfrm>
            <a:off x="0" y="6427112"/>
            <a:ext cx="2739724" cy="400110"/>
          </a:xfrm>
          <a:prstGeom prst="rect">
            <a:avLst/>
          </a:prstGeom>
          <a:noFill/>
        </p:spPr>
        <p:txBody>
          <a:bodyPr wrap="none" rtlCol="0">
            <a:spAutoFit/>
          </a:bodyPr>
          <a:lstStyle/>
          <a:p>
            <a:r>
              <a:rPr lang="en-US" sz="2000" b="1" i="1" u="sng" dirty="0">
                <a:solidFill>
                  <a:schemeClr val="accent5">
                    <a:lumMod val="40000"/>
                    <a:lumOff val="60000"/>
                  </a:schemeClr>
                </a:solidFill>
                <a:hlinkClick r:id="rId4">
                  <a:extLst>
                    <a:ext uri="{A12FA001-AC4F-418D-AE19-62706E023703}">
                      <ahyp:hlinkClr xmlns:ahyp="http://schemas.microsoft.com/office/drawing/2018/hyperlinkcolor" val="tx"/>
                    </a:ext>
                  </a:extLst>
                </a:hlinkClick>
              </a:rPr>
              <a:t>Click Here to Read More</a:t>
            </a:r>
            <a:endParaRPr lang="en-US" sz="2000" b="1" i="1" u="sng" dirty="0">
              <a:solidFill>
                <a:schemeClr val="accent5">
                  <a:lumMod val="40000"/>
                  <a:lumOff val="60000"/>
                </a:schemeClr>
              </a:solidFill>
            </a:endParaRPr>
          </a:p>
        </p:txBody>
      </p:sp>
      <p:sp>
        <p:nvSpPr>
          <p:cNvPr id="4" name="TextBox 3">
            <a:extLst>
              <a:ext uri="{FF2B5EF4-FFF2-40B4-BE49-F238E27FC236}">
                <a16:creationId xmlns:a16="http://schemas.microsoft.com/office/drawing/2014/main" id="{75BFB199-1FC2-D982-8625-29212C7752E0}"/>
              </a:ext>
            </a:extLst>
          </p:cNvPr>
          <p:cNvSpPr txBox="1"/>
          <p:nvPr/>
        </p:nvSpPr>
        <p:spPr>
          <a:xfrm>
            <a:off x="1674812" y="3565399"/>
            <a:ext cx="7600666" cy="646331"/>
          </a:xfrm>
          <a:prstGeom prst="rect">
            <a:avLst/>
          </a:prstGeom>
          <a:noFill/>
          <a:effectLst>
            <a:glow rad="228600">
              <a:schemeClr val="accent1">
                <a:satMod val="175000"/>
                <a:alpha val="40000"/>
              </a:schemeClr>
            </a:glow>
          </a:effectLst>
        </p:spPr>
        <p:txBody>
          <a:bodyPr wrap="square">
            <a:spAutoFit/>
          </a:bodyPr>
          <a:lstStyle/>
          <a:p>
            <a:pPr algn="ctr" fontAlgn="base"/>
            <a:r>
              <a:rPr lang="en-US" sz="3600" b="1" i="0" dirty="0">
                <a:solidFill>
                  <a:srgbClr val="002060"/>
                </a:solidFill>
                <a:effectLst>
                  <a:glow rad="228600">
                    <a:schemeClr val="accent3">
                      <a:satMod val="175000"/>
                      <a:alpha val="40000"/>
                    </a:schemeClr>
                  </a:glow>
                </a:effectLst>
                <a:latin typeface="Rubik"/>
              </a:rPr>
              <a:t>Features of Pentium Microprocessor</a:t>
            </a:r>
          </a:p>
        </p:txBody>
      </p:sp>
    </p:spTree>
    <p:custDataLst>
      <p:tags r:id="rId1"/>
    </p:custDataLst>
    <p:extLst>
      <p:ext uri="{BB962C8B-B14F-4D97-AF65-F5344CB8AC3E}">
        <p14:creationId xmlns:p14="http://schemas.microsoft.com/office/powerpoint/2010/main" val="11343504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73640">
        <p15:prstTrans prst="drape"/>
      </p:transition>
    </mc:Choice>
    <mc:Fallback>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9"/>
                                        </p:tgtEl>
                                        <p:attrNameLst>
                                          <p:attrName>r</p:attrName>
                                        </p:attrNameLst>
                                      </p:cBhvr>
                                    </p:animRot>
                                    <p:animRot by="-240000">
                                      <p:cBhvr>
                                        <p:cTn id="7" dur="200" fill="hold">
                                          <p:stCondLst>
                                            <p:cond delay="200"/>
                                          </p:stCondLst>
                                        </p:cTn>
                                        <p:tgtEl>
                                          <p:spTgt spid="9"/>
                                        </p:tgtEl>
                                        <p:attrNameLst>
                                          <p:attrName>r</p:attrName>
                                        </p:attrNameLst>
                                      </p:cBhvr>
                                    </p:animRot>
                                    <p:animRot by="240000">
                                      <p:cBhvr>
                                        <p:cTn id="8" dur="200" fill="hold">
                                          <p:stCondLst>
                                            <p:cond delay="400"/>
                                          </p:stCondLst>
                                        </p:cTn>
                                        <p:tgtEl>
                                          <p:spTgt spid="9"/>
                                        </p:tgtEl>
                                        <p:attrNameLst>
                                          <p:attrName>r</p:attrName>
                                        </p:attrNameLst>
                                      </p:cBhvr>
                                    </p:animRot>
                                    <p:animRot by="-240000">
                                      <p:cBhvr>
                                        <p:cTn id="9" dur="200" fill="hold">
                                          <p:stCondLst>
                                            <p:cond delay="600"/>
                                          </p:stCondLst>
                                        </p:cTn>
                                        <p:tgtEl>
                                          <p:spTgt spid="9"/>
                                        </p:tgtEl>
                                        <p:attrNameLst>
                                          <p:attrName>r</p:attrName>
                                        </p:attrNameLst>
                                      </p:cBhvr>
                                    </p:animRot>
                                    <p:animRot by="120000">
                                      <p:cBhvr>
                                        <p:cTn id="10" dur="200" fill="hold">
                                          <p:stCondLst>
                                            <p:cond delay="800"/>
                                          </p:stCondLst>
                                        </p:cTn>
                                        <p:tgtEl>
                                          <p:spTgt spid="9"/>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80">
                                          <p:stCondLst>
                                            <p:cond delay="0"/>
                                          </p:stCondLst>
                                        </p:cTn>
                                        <p:tgtEl>
                                          <p:spTgt spid="5"/>
                                        </p:tgtEl>
                                      </p:cBhvr>
                                    </p:animEffect>
                                    <p:anim calcmode="lin" valueType="num">
                                      <p:cBhvr>
                                        <p:cTn id="1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1" dur="26">
                                          <p:stCondLst>
                                            <p:cond delay="650"/>
                                          </p:stCondLst>
                                        </p:cTn>
                                        <p:tgtEl>
                                          <p:spTgt spid="5"/>
                                        </p:tgtEl>
                                      </p:cBhvr>
                                      <p:to x="100000" y="60000"/>
                                    </p:animScale>
                                    <p:animScale>
                                      <p:cBhvr>
                                        <p:cTn id="22" dur="166" decel="50000">
                                          <p:stCondLst>
                                            <p:cond delay="676"/>
                                          </p:stCondLst>
                                        </p:cTn>
                                        <p:tgtEl>
                                          <p:spTgt spid="5"/>
                                        </p:tgtEl>
                                      </p:cBhvr>
                                      <p:to x="100000" y="100000"/>
                                    </p:animScale>
                                    <p:animScale>
                                      <p:cBhvr>
                                        <p:cTn id="23" dur="26">
                                          <p:stCondLst>
                                            <p:cond delay="1312"/>
                                          </p:stCondLst>
                                        </p:cTn>
                                        <p:tgtEl>
                                          <p:spTgt spid="5"/>
                                        </p:tgtEl>
                                      </p:cBhvr>
                                      <p:to x="100000" y="80000"/>
                                    </p:animScale>
                                    <p:animScale>
                                      <p:cBhvr>
                                        <p:cTn id="24" dur="166" decel="50000">
                                          <p:stCondLst>
                                            <p:cond delay="1338"/>
                                          </p:stCondLst>
                                        </p:cTn>
                                        <p:tgtEl>
                                          <p:spTgt spid="5"/>
                                        </p:tgtEl>
                                      </p:cBhvr>
                                      <p:to x="100000" y="100000"/>
                                    </p:animScale>
                                    <p:animScale>
                                      <p:cBhvr>
                                        <p:cTn id="25" dur="26">
                                          <p:stCondLst>
                                            <p:cond delay="1642"/>
                                          </p:stCondLst>
                                        </p:cTn>
                                        <p:tgtEl>
                                          <p:spTgt spid="5"/>
                                        </p:tgtEl>
                                      </p:cBhvr>
                                      <p:to x="100000" y="90000"/>
                                    </p:animScale>
                                    <p:animScale>
                                      <p:cBhvr>
                                        <p:cTn id="26" dur="166" decel="50000">
                                          <p:stCondLst>
                                            <p:cond delay="1668"/>
                                          </p:stCondLst>
                                        </p:cTn>
                                        <p:tgtEl>
                                          <p:spTgt spid="5"/>
                                        </p:tgtEl>
                                      </p:cBhvr>
                                      <p:to x="100000" y="100000"/>
                                    </p:animScale>
                                    <p:animScale>
                                      <p:cBhvr>
                                        <p:cTn id="27" dur="26">
                                          <p:stCondLst>
                                            <p:cond delay="1808"/>
                                          </p:stCondLst>
                                        </p:cTn>
                                        <p:tgtEl>
                                          <p:spTgt spid="5"/>
                                        </p:tgtEl>
                                      </p:cBhvr>
                                      <p:to x="100000" y="95000"/>
                                    </p:animScale>
                                    <p:animScale>
                                      <p:cBhvr>
                                        <p:cTn id="28" dur="166" decel="50000">
                                          <p:stCondLst>
                                            <p:cond delay="1834"/>
                                          </p:stCondLst>
                                        </p:cTn>
                                        <p:tgtEl>
                                          <p:spTgt spid="5"/>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32" presetClass="emph" presetSubtype="0" fill="hold" grpId="0" nodeType="clickEffect">
                                  <p:stCondLst>
                                    <p:cond delay="0"/>
                                  </p:stCondLst>
                                  <p:childTnLst>
                                    <p:animRot by="120000">
                                      <p:cBhvr>
                                        <p:cTn id="32" dur="100" fill="hold">
                                          <p:stCondLst>
                                            <p:cond delay="0"/>
                                          </p:stCondLst>
                                        </p:cTn>
                                        <p:tgtEl>
                                          <p:spTgt spid="10"/>
                                        </p:tgtEl>
                                        <p:attrNameLst>
                                          <p:attrName>r</p:attrName>
                                        </p:attrNameLst>
                                      </p:cBhvr>
                                    </p:animRot>
                                    <p:animRot by="-240000">
                                      <p:cBhvr>
                                        <p:cTn id="33" dur="200" fill="hold">
                                          <p:stCondLst>
                                            <p:cond delay="200"/>
                                          </p:stCondLst>
                                        </p:cTn>
                                        <p:tgtEl>
                                          <p:spTgt spid="10"/>
                                        </p:tgtEl>
                                        <p:attrNameLst>
                                          <p:attrName>r</p:attrName>
                                        </p:attrNameLst>
                                      </p:cBhvr>
                                    </p:animRot>
                                    <p:animRot by="240000">
                                      <p:cBhvr>
                                        <p:cTn id="34" dur="200" fill="hold">
                                          <p:stCondLst>
                                            <p:cond delay="400"/>
                                          </p:stCondLst>
                                        </p:cTn>
                                        <p:tgtEl>
                                          <p:spTgt spid="10"/>
                                        </p:tgtEl>
                                        <p:attrNameLst>
                                          <p:attrName>r</p:attrName>
                                        </p:attrNameLst>
                                      </p:cBhvr>
                                    </p:animRot>
                                    <p:animRot by="-240000">
                                      <p:cBhvr>
                                        <p:cTn id="35" dur="200" fill="hold">
                                          <p:stCondLst>
                                            <p:cond delay="600"/>
                                          </p:stCondLst>
                                        </p:cTn>
                                        <p:tgtEl>
                                          <p:spTgt spid="10"/>
                                        </p:tgtEl>
                                        <p:attrNameLst>
                                          <p:attrName>r</p:attrName>
                                        </p:attrNameLst>
                                      </p:cBhvr>
                                    </p:animRot>
                                    <p:animRot by="120000">
                                      <p:cBhvr>
                                        <p:cTn id="36" dur="200" fill="hold">
                                          <p:stCondLst>
                                            <p:cond delay="800"/>
                                          </p:stCondLst>
                                        </p:cTn>
                                        <p:tgtEl>
                                          <p:spTgt spid="10"/>
                                        </p:tgtEl>
                                        <p:attrNameLst>
                                          <p:attrName>r</p:attrName>
                                        </p:attrNameLst>
                                      </p:cBhvr>
                                    </p:animRot>
                                  </p:childTnLst>
                                </p:cTn>
                              </p:par>
                            </p:childTnLst>
                          </p:cTn>
                        </p:par>
                      </p:childTnLst>
                    </p:cTn>
                  </p:par>
                  <p:par>
                    <p:cTn id="37" fill="hold">
                      <p:stCondLst>
                        <p:cond delay="indefinite"/>
                      </p:stCondLst>
                      <p:childTnLst>
                        <p:par>
                          <p:cTn id="38" fill="hold">
                            <p:stCondLst>
                              <p:cond delay="0"/>
                            </p:stCondLst>
                            <p:childTnLst>
                              <p:par>
                                <p:cTn id="39" presetID="32" presetClass="emph" presetSubtype="0" fill="hold" grpId="0" nodeType="clickEffect">
                                  <p:stCondLst>
                                    <p:cond delay="0"/>
                                  </p:stCondLst>
                                  <p:childTnLst>
                                    <p:animRot by="120000">
                                      <p:cBhvr>
                                        <p:cTn id="40" dur="100" fill="hold">
                                          <p:stCondLst>
                                            <p:cond delay="0"/>
                                          </p:stCondLst>
                                        </p:cTn>
                                        <p:tgtEl>
                                          <p:spTgt spid="12"/>
                                        </p:tgtEl>
                                        <p:attrNameLst>
                                          <p:attrName>r</p:attrName>
                                        </p:attrNameLst>
                                      </p:cBhvr>
                                    </p:animRot>
                                    <p:animRot by="-240000">
                                      <p:cBhvr>
                                        <p:cTn id="41" dur="200" fill="hold">
                                          <p:stCondLst>
                                            <p:cond delay="200"/>
                                          </p:stCondLst>
                                        </p:cTn>
                                        <p:tgtEl>
                                          <p:spTgt spid="12"/>
                                        </p:tgtEl>
                                        <p:attrNameLst>
                                          <p:attrName>r</p:attrName>
                                        </p:attrNameLst>
                                      </p:cBhvr>
                                    </p:animRot>
                                    <p:animRot by="240000">
                                      <p:cBhvr>
                                        <p:cTn id="42" dur="200" fill="hold">
                                          <p:stCondLst>
                                            <p:cond delay="400"/>
                                          </p:stCondLst>
                                        </p:cTn>
                                        <p:tgtEl>
                                          <p:spTgt spid="12"/>
                                        </p:tgtEl>
                                        <p:attrNameLst>
                                          <p:attrName>r</p:attrName>
                                        </p:attrNameLst>
                                      </p:cBhvr>
                                    </p:animRot>
                                    <p:animRot by="-240000">
                                      <p:cBhvr>
                                        <p:cTn id="43" dur="200" fill="hold">
                                          <p:stCondLst>
                                            <p:cond delay="600"/>
                                          </p:stCondLst>
                                        </p:cTn>
                                        <p:tgtEl>
                                          <p:spTgt spid="12"/>
                                        </p:tgtEl>
                                        <p:attrNameLst>
                                          <p:attrName>r</p:attrName>
                                        </p:attrNameLst>
                                      </p:cBhvr>
                                    </p:animRot>
                                    <p:animRot by="120000">
                                      <p:cBhvr>
                                        <p:cTn id="44" dur="200" fill="hold">
                                          <p:stCondLst>
                                            <p:cond delay="800"/>
                                          </p:stCondLst>
                                        </p:cTn>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783888" y="30778"/>
            <a:ext cx="8746116" cy="646331"/>
          </a:xfrm>
          <a:prstGeom prst="rect">
            <a:avLst/>
          </a:prstGeom>
          <a:noFill/>
        </p:spPr>
        <p:txBody>
          <a:bodyPr wrap="square">
            <a:spAutoFit/>
          </a:bodyPr>
          <a:lstStyle/>
          <a:p>
            <a:pPr algn="ctr"/>
            <a:r>
              <a:rPr lang="en-US" sz="2800" b="1" dirty="0">
                <a:solidFill>
                  <a:schemeClr val="bg2">
                    <a:lumMod val="75000"/>
                  </a:schemeClr>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An overview of </a:t>
            </a:r>
            <a:r>
              <a:rPr lang="en-US" sz="3600" b="1" dirty="0">
                <a:solidFill>
                  <a:schemeClr val="bg2">
                    <a:lumMod val="75000"/>
                  </a:schemeClr>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Embedded Microprocessor </a:t>
            </a:r>
            <a:r>
              <a:rPr lang="en-US" b="1" dirty="0">
                <a:solidFill>
                  <a:schemeClr val="bg2">
                    <a:lumMod val="75000"/>
                  </a:schemeClr>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(P-01)</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Page- 09</a:t>
            </a:r>
          </a:p>
        </p:txBody>
      </p:sp>
      <p:sp>
        <p:nvSpPr>
          <p:cNvPr id="9" name="TextBox 8">
            <a:extLst>
              <a:ext uri="{FF2B5EF4-FFF2-40B4-BE49-F238E27FC236}">
                <a16:creationId xmlns:a16="http://schemas.microsoft.com/office/drawing/2014/main" id="{6F289F41-0258-121D-27F2-9290A17BA5F9}"/>
              </a:ext>
            </a:extLst>
          </p:cNvPr>
          <p:cNvSpPr txBox="1"/>
          <p:nvPr/>
        </p:nvSpPr>
        <p:spPr>
          <a:xfrm>
            <a:off x="783888" y="598064"/>
            <a:ext cx="10583496" cy="3911135"/>
          </a:xfrm>
          <a:prstGeom prst="rect">
            <a:avLst/>
          </a:prstGeom>
          <a:noFill/>
        </p:spPr>
        <p:txBody>
          <a:bodyPr wrap="square">
            <a:spAutoFit/>
          </a:bodyPr>
          <a:lstStyle/>
          <a:p>
            <a:pPr algn="just">
              <a:lnSpc>
                <a:spcPct val="150000"/>
              </a:lnSpc>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An embedded microprocessor is a computer chip used inside several </a:t>
            </a:r>
          </a:p>
          <a:p>
            <a:pPr algn="just">
              <a:lnSpc>
                <a:spcPct val="150000"/>
              </a:lnSpc>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devices and equipment's to provide added functionality. A microprocessor </a:t>
            </a:r>
          </a:p>
          <a:p>
            <a:pPr algn="just">
              <a:lnSpc>
                <a:spcPct val="150000"/>
              </a:lnSpc>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is a digital-electronic component with transistors integrated on a single</a:t>
            </a:r>
          </a:p>
          <a:p>
            <a:pPr algn="just">
              <a:lnSpc>
                <a:spcPct val="150000"/>
              </a:lnSpc>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 semiconductor IC that is small and consumes less power. Due to flexibility, cost, programmability and adaptability microcontrollers are popular to implement various types of controllers that we know from the electronics history. The functions of the microprocessor include fetching, decoding and processing the data.</a:t>
            </a:r>
            <a:endParaRPr lang="en-US" sz="1800" b="1" i="1" dirty="0">
              <a:effectLst/>
              <a:latin typeface="Calibri" panose="020F0502020204030204" pitchFamily="34" charset="0"/>
              <a:ea typeface="Calibri" panose="020F0502020204030204" pitchFamily="34" charset="0"/>
              <a:cs typeface="Vrinda" panose="020B0502040204020203" pitchFamily="34" charset="0"/>
            </a:endParaRPr>
          </a:p>
        </p:txBody>
      </p:sp>
      <p:pic>
        <p:nvPicPr>
          <p:cNvPr id="5" name="Picture 4">
            <a:extLst>
              <a:ext uri="{FF2B5EF4-FFF2-40B4-BE49-F238E27FC236}">
                <a16:creationId xmlns:a16="http://schemas.microsoft.com/office/drawing/2014/main" id="{A08DA695-D930-E3F1-CBDB-1C7A7B9C175E}"/>
              </a:ext>
            </a:extLst>
          </p:cNvPr>
          <p:cNvPicPr>
            <a:picLocks noChangeAspect="1"/>
          </p:cNvPicPr>
          <p:nvPr/>
        </p:nvPicPr>
        <p:blipFill>
          <a:blip r:embed="rId3">
            <a:extLst>
              <a:ext uri="{28A0092B-C50C-407E-A947-70E740481C1C}">
                <a14:useLocalDpi xmlns:a14="http://schemas.microsoft.com/office/drawing/2010/main" val="0"/>
              </a:ext>
            </a:extLst>
          </a:blip>
          <a:srcRect l="16906" r="16906"/>
          <a:stretch/>
        </p:blipFill>
        <p:spPr>
          <a:xfrm>
            <a:off x="9891000" y="276107"/>
            <a:ext cx="2197934" cy="210706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0" name="TextBox 9">
            <a:extLst>
              <a:ext uri="{FF2B5EF4-FFF2-40B4-BE49-F238E27FC236}">
                <a16:creationId xmlns:a16="http://schemas.microsoft.com/office/drawing/2014/main" id="{5CBC2F6D-2796-9A4B-600C-975BB5B0470E}"/>
              </a:ext>
            </a:extLst>
          </p:cNvPr>
          <p:cNvSpPr txBox="1"/>
          <p:nvPr/>
        </p:nvSpPr>
        <p:spPr>
          <a:xfrm>
            <a:off x="799069" y="4556840"/>
            <a:ext cx="11301925" cy="1815882"/>
          </a:xfrm>
          <a:prstGeom prst="rect">
            <a:avLst/>
          </a:prstGeom>
          <a:solidFill>
            <a:schemeClr val="accent3">
              <a:lumMod val="60000"/>
              <a:lumOff val="40000"/>
            </a:schemeClr>
          </a:solidFill>
          <a:effectLst>
            <a:glow rad="228600">
              <a:schemeClr val="accent6">
                <a:satMod val="175000"/>
                <a:alpha val="40000"/>
              </a:schemeClr>
            </a:glow>
          </a:effectLst>
        </p:spPr>
        <p:txBody>
          <a:bodyPr wrap="square" numCol="1">
            <a:spAutoFit/>
          </a:bodyPr>
          <a:lstStyle/>
          <a:p>
            <a:r>
              <a:rPr lang="en-US" b="1" dirty="0">
                <a:solidFill>
                  <a:schemeClr val="bg1"/>
                </a:solidFill>
              </a:rPr>
              <a:t>Its importance includes:</a:t>
            </a:r>
            <a:endParaRPr lang="en-US" sz="2200" dirty="0">
              <a:solidFill>
                <a:schemeClr val="bg1"/>
              </a:solidFill>
            </a:endParaRPr>
          </a:p>
          <a:p>
            <a:pPr marL="342900" indent="-342900">
              <a:buFont typeface="Wingdings" panose="05000000000000000000" pitchFamily="2" charset="2"/>
              <a:buChar char="ü"/>
            </a:pPr>
            <a:r>
              <a:rPr lang="en-US" sz="2200" dirty="0">
                <a:solidFill>
                  <a:schemeClr val="bg1"/>
                </a:solidFill>
              </a:rPr>
              <a:t>Handling many functions like calculations and word processing at higher speeds</a:t>
            </a:r>
          </a:p>
          <a:p>
            <a:pPr marL="342900" indent="-342900">
              <a:buFont typeface="Wingdings" panose="05000000000000000000" pitchFamily="2" charset="2"/>
              <a:buChar char="ü"/>
            </a:pPr>
            <a:r>
              <a:rPr lang="en-US" sz="2200" dirty="0">
                <a:solidFill>
                  <a:schemeClr val="bg1"/>
                </a:solidFill>
              </a:rPr>
              <a:t>Performing operations for the repetitive, continuous, progressive and sequential functions without human labor</a:t>
            </a:r>
          </a:p>
          <a:p>
            <a:pPr marL="342900" indent="-342900">
              <a:buFont typeface="Wingdings" panose="05000000000000000000" pitchFamily="2" charset="2"/>
              <a:buChar char="ü"/>
            </a:pPr>
            <a:r>
              <a:rPr lang="en-US" sz="2200" dirty="0">
                <a:solidFill>
                  <a:schemeClr val="bg1"/>
                </a:solidFill>
              </a:rPr>
              <a:t>Communicating with the internet, telephones and other interfacing devices</a:t>
            </a:r>
          </a:p>
        </p:txBody>
      </p:sp>
    </p:spTree>
    <p:custDataLst>
      <p:tags r:id="rId1"/>
    </p:custDataLst>
    <p:extLst>
      <p:ext uri="{BB962C8B-B14F-4D97-AF65-F5344CB8AC3E}">
        <p14:creationId xmlns:p14="http://schemas.microsoft.com/office/powerpoint/2010/main" val="17506851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73640">
        <p15:prstTrans prst="drape"/>
      </p:transition>
    </mc:Choice>
    <mc:Fallback>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9"/>
                                        </p:tgtEl>
                                        <p:attrNameLst>
                                          <p:attrName>r</p:attrName>
                                        </p:attrNameLst>
                                      </p:cBhvr>
                                    </p:animRot>
                                    <p:animRot by="-240000">
                                      <p:cBhvr>
                                        <p:cTn id="7" dur="200" fill="hold">
                                          <p:stCondLst>
                                            <p:cond delay="200"/>
                                          </p:stCondLst>
                                        </p:cTn>
                                        <p:tgtEl>
                                          <p:spTgt spid="9"/>
                                        </p:tgtEl>
                                        <p:attrNameLst>
                                          <p:attrName>r</p:attrName>
                                        </p:attrNameLst>
                                      </p:cBhvr>
                                    </p:animRot>
                                    <p:animRot by="240000">
                                      <p:cBhvr>
                                        <p:cTn id="8" dur="200" fill="hold">
                                          <p:stCondLst>
                                            <p:cond delay="400"/>
                                          </p:stCondLst>
                                        </p:cTn>
                                        <p:tgtEl>
                                          <p:spTgt spid="9"/>
                                        </p:tgtEl>
                                        <p:attrNameLst>
                                          <p:attrName>r</p:attrName>
                                        </p:attrNameLst>
                                      </p:cBhvr>
                                    </p:animRot>
                                    <p:animRot by="-240000">
                                      <p:cBhvr>
                                        <p:cTn id="9" dur="200" fill="hold">
                                          <p:stCondLst>
                                            <p:cond delay="600"/>
                                          </p:stCondLst>
                                        </p:cTn>
                                        <p:tgtEl>
                                          <p:spTgt spid="9"/>
                                        </p:tgtEl>
                                        <p:attrNameLst>
                                          <p:attrName>r</p:attrName>
                                        </p:attrNameLst>
                                      </p:cBhvr>
                                    </p:animRot>
                                    <p:animRot by="120000">
                                      <p:cBhvr>
                                        <p:cTn id="10" dur="200" fill="hold">
                                          <p:stCondLst>
                                            <p:cond delay="800"/>
                                          </p:stCondLst>
                                        </p:cTn>
                                        <p:tgtEl>
                                          <p:spTgt spid="9"/>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80">
                                          <p:stCondLst>
                                            <p:cond delay="0"/>
                                          </p:stCondLst>
                                        </p:cTn>
                                        <p:tgtEl>
                                          <p:spTgt spid="5"/>
                                        </p:tgtEl>
                                      </p:cBhvr>
                                    </p:animEffect>
                                    <p:anim calcmode="lin" valueType="num">
                                      <p:cBhvr>
                                        <p:cTn id="1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1" dur="26">
                                          <p:stCondLst>
                                            <p:cond delay="650"/>
                                          </p:stCondLst>
                                        </p:cTn>
                                        <p:tgtEl>
                                          <p:spTgt spid="5"/>
                                        </p:tgtEl>
                                      </p:cBhvr>
                                      <p:to x="100000" y="60000"/>
                                    </p:animScale>
                                    <p:animScale>
                                      <p:cBhvr>
                                        <p:cTn id="22" dur="166" decel="50000">
                                          <p:stCondLst>
                                            <p:cond delay="676"/>
                                          </p:stCondLst>
                                        </p:cTn>
                                        <p:tgtEl>
                                          <p:spTgt spid="5"/>
                                        </p:tgtEl>
                                      </p:cBhvr>
                                      <p:to x="100000" y="100000"/>
                                    </p:animScale>
                                    <p:animScale>
                                      <p:cBhvr>
                                        <p:cTn id="23" dur="26">
                                          <p:stCondLst>
                                            <p:cond delay="1312"/>
                                          </p:stCondLst>
                                        </p:cTn>
                                        <p:tgtEl>
                                          <p:spTgt spid="5"/>
                                        </p:tgtEl>
                                      </p:cBhvr>
                                      <p:to x="100000" y="80000"/>
                                    </p:animScale>
                                    <p:animScale>
                                      <p:cBhvr>
                                        <p:cTn id="24" dur="166" decel="50000">
                                          <p:stCondLst>
                                            <p:cond delay="1338"/>
                                          </p:stCondLst>
                                        </p:cTn>
                                        <p:tgtEl>
                                          <p:spTgt spid="5"/>
                                        </p:tgtEl>
                                      </p:cBhvr>
                                      <p:to x="100000" y="100000"/>
                                    </p:animScale>
                                    <p:animScale>
                                      <p:cBhvr>
                                        <p:cTn id="25" dur="26">
                                          <p:stCondLst>
                                            <p:cond delay="1642"/>
                                          </p:stCondLst>
                                        </p:cTn>
                                        <p:tgtEl>
                                          <p:spTgt spid="5"/>
                                        </p:tgtEl>
                                      </p:cBhvr>
                                      <p:to x="100000" y="90000"/>
                                    </p:animScale>
                                    <p:animScale>
                                      <p:cBhvr>
                                        <p:cTn id="26" dur="166" decel="50000">
                                          <p:stCondLst>
                                            <p:cond delay="1668"/>
                                          </p:stCondLst>
                                        </p:cTn>
                                        <p:tgtEl>
                                          <p:spTgt spid="5"/>
                                        </p:tgtEl>
                                      </p:cBhvr>
                                      <p:to x="100000" y="100000"/>
                                    </p:animScale>
                                    <p:animScale>
                                      <p:cBhvr>
                                        <p:cTn id="27" dur="26">
                                          <p:stCondLst>
                                            <p:cond delay="1808"/>
                                          </p:stCondLst>
                                        </p:cTn>
                                        <p:tgtEl>
                                          <p:spTgt spid="5"/>
                                        </p:tgtEl>
                                      </p:cBhvr>
                                      <p:to x="100000" y="95000"/>
                                    </p:animScale>
                                    <p:animScale>
                                      <p:cBhvr>
                                        <p:cTn id="28" dur="166" decel="50000">
                                          <p:stCondLst>
                                            <p:cond delay="1834"/>
                                          </p:stCondLst>
                                        </p:cTn>
                                        <p:tgtEl>
                                          <p:spTgt spid="5"/>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32" presetClass="emph" presetSubtype="0" fill="hold" grpId="0" nodeType="clickEffect">
                                  <p:stCondLst>
                                    <p:cond delay="0"/>
                                  </p:stCondLst>
                                  <p:childTnLst>
                                    <p:animRot by="120000">
                                      <p:cBhvr>
                                        <p:cTn id="32" dur="100" fill="hold">
                                          <p:stCondLst>
                                            <p:cond delay="0"/>
                                          </p:stCondLst>
                                        </p:cTn>
                                        <p:tgtEl>
                                          <p:spTgt spid="10"/>
                                        </p:tgtEl>
                                        <p:attrNameLst>
                                          <p:attrName>r</p:attrName>
                                        </p:attrNameLst>
                                      </p:cBhvr>
                                    </p:animRot>
                                    <p:animRot by="-240000">
                                      <p:cBhvr>
                                        <p:cTn id="33" dur="200" fill="hold">
                                          <p:stCondLst>
                                            <p:cond delay="200"/>
                                          </p:stCondLst>
                                        </p:cTn>
                                        <p:tgtEl>
                                          <p:spTgt spid="10"/>
                                        </p:tgtEl>
                                        <p:attrNameLst>
                                          <p:attrName>r</p:attrName>
                                        </p:attrNameLst>
                                      </p:cBhvr>
                                    </p:animRot>
                                    <p:animRot by="240000">
                                      <p:cBhvr>
                                        <p:cTn id="34" dur="200" fill="hold">
                                          <p:stCondLst>
                                            <p:cond delay="400"/>
                                          </p:stCondLst>
                                        </p:cTn>
                                        <p:tgtEl>
                                          <p:spTgt spid="10"/>
                                        </p:tgtEl>
                                        <p:attrNameLst>
                                          <p:attrName>r</p:attrName>
                                        </p:attrNameLst>
                                      </p:cBhvr>
                                    </p:animRot>
                                    <p:animRot by="-240000">
                                      <p:cBhvr>
                                        <p:cTn id="35" dur="200" fill="hold">
                                          <p:stCondLst>
                                            <p:cond delay="600"/>
                                          </p:stCondLst>
                                        </p:cTn>
                                        <p:tgtEl>
                                          <p:spTgt spid="10"/>
                                        </p:tgtEl>
                                        <p:attrNameLst>
                                          <p:attrName>r</p:attrName>
                                        </p:attrNameLst>
                                      </p:cBhvr>
                                    </p:animRot>
                                    <p:animRot by="120000">
                                      <p:cBhvr>
                                        <p:cTn id="36" dur="200" fill="hold">
                                          <p:stCondLst>
                                            <p:cond delay="80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3.7|2|1"/>
</p:tagLst>
</file>

<file path=ppt/tags/tag10.xml><?xml version="1.0" encoding="utf-8"?>
<p:tagLst xmlns:a="http://schemas.openxmlformats.org/drawingml/2006/main" xmlns:r="http://schemas.openxmlformats.org/officeDocument/2006/relationships" xmlns:p="http://schemas.openxmlformats.org/presentationml/2006/main">
  <p:tag name="TIMING" val="|0.8|58.2"/>
</p:tagLst>
</file>

<file path=ppt/tags/tag11.xml><?xml version="1.0" encoding="utf-8"?>
<p:tagLst xmlns:a="http://schemas.openxmlformats.org/drawingml/2006/main" xmlns:r="http://schemas.openxmlformats.org/officeDocument/2006/relationships" xmlns:p="http://schemas.openxmlformats.org/presentationml/2006/main">
  <p:tag name="TIMING" val="|0.8|58.2"/>
</p:tagLst>
</file>

<file path=ppt/tags/tag12.xml><?xml version="1.0" encoding="utf-8"?>
<p:tagLst xmlns:a="http://schemas.openxmlformats.org/drawingml/2006/main" xmlns:r="http://schemas.openxmlformats.org/officeDocument/2006/relationships" xmlns:p="http://schemas.openxmlformats.org/presentationml/2006/main">
  <p:tag name="TIMING" val="|0.8|58.2"/>
</p:tagLst>
</file>

<file path=ppt/tags/tag13.xml><?xml version="1.0" encoding="utf-8"?>
<p:tagLst xmlns:a="http://schemas.openxmlformats.org/drawingml/2006/main" xmlns:r="http://schemas.openxmlformats.org/officeDocument/2006/relationships" xmlns:p="http://schemas.openxmlformats.org/presentationml/2006/main">
  <p:tag name="TIMING" val="|0.8|58.2"/>
</p:tagLst>
</file>

<file path=ppt/tags/tag14.xml><?xml version="1.0" encoding="utf-8"?>
<p:tagLst xmlns:a="http://schemas.openxmlformats.org/drawingml/2006/main" xmlns:r="http://schemas.openxmlformats.org/officeDocument/2006/relationships" xmlns:p="http://schemas.openxmlformats.org/presentationml/2006/main">
  <p:tag name="TIMING" val="|0.8|58.2"/>
</p:tagLst>
</file>

<file path=ppt/tags/tag15.xml><?xml version="1.0" encoding="utf-8"?>
<p:tagLst xmlns:a="http://schemas.openxmlformats.org/drawingml/2006/main" xmlns:r="http://schemas.openxmlformats.org/officeDocument/2006/relationships" xmlns:p="http://schemas.openxmlformats.org/presentationml/2006/main">
  <p:tag name="TIMING" val="|0.8|58.2"/>
</p:tagLst>
</file>

<file path=ppt/tags/tag16.xml><?xml version="1.0" encoding="utf-8"?>
<p:tagLst xmlns:a="http://schemas.openxmlformats.org/drawingml/2006/main" xmlns:r="http://schemas.openxmlformats.org/officeDocument/2006/relationships" xmlns:p="http://schemas.openxmlformats.org/presentationml/2006/main">
  <p:tag name="TIMING" val="|0.8|58.2"/>
</p:tagLst>
</file>

<file path=ppt/tags/tag17.xml><?xml version="1.0" encoding="utf-8"?>
<p:tagLst xmlns:a="http://schemas.openxmlformats.org/drawingml/2006/main" xmlns:r="http://schemas.openxmlformats.org/officeDocument/2006/relationships" xmlns:p="http://schemas.openxmlformats.org/presentationml/2006/main">
  <p:tag name="TIMING" val="|0.8|58.2"/>
</p:tagLst>
</file>

<file path=ppt/tags/tag2.xml><?xml version="1.0" encoding="utf-8"?>
<p:tagLst xmlns:a="http://schemas.openxmlformats.org/drawingml/2006/main" xmlns:r="http://schemas.openxmlformats.org/officeDocument/2006/relationships" xmlns:p="http://schemas.openxmlformats.org/presentationml/2006/main">
  <p:tag name="TIMING" val="|1|1.7|16.5|3|3.1|2.5|2.2|1.2"/>
</p:tagLst>
</file>

<file path=ppt/tags/tag3.xml><?xml version="1.0" encoding="utf-8"?>
<p:tagLst xmlns:a="http://schemas.openxmlformats.org/drawingml/2006/main" xmlns:r="http://schemas.openxmlformats.org/officeDocument/2006/relationships" xmlns:p="http://schemas.openxmlformats.org/presentationml/2006/main">
  <p:tag name="TIMING" val="|0.8|58.2"/>
</p:tagLst>
</file>

<file path=ppt/tags/tag4.xml><?xml version="1.0" encoding="utf-8"?>
<p:tagLst xmlns:a="http://schemas.openxmlformats.org/drawingml/2006/main" xmlns:r="http://schemas.openxmlformats.org/officeDocument/2006/relationships" xmlns:p="http://schemas.openxmlformats.org/presentationml/2006/main">
  <p:tag name="TIMING" val="|0.8|58.2"/>
</p:tagLst>
</file>

<file path=ppt/tags/tag5.xml><?xml version="1.0" encoding="utf-8"?>
<p:tagLst xmlns:a="http://schemas.openxmlformats.org/drawingml/2006/main" xmlns:r="http://schemas.openxmlformats.org/officeDocument/2006/relationships" xmlns:p="http://schemas.openxmlformats.org/presentationml/2006/main">
  <p:tag name="TIMING" val="|0.8|58.2"/>
</p:tagLst>
</file>

<file path=ppt/tags/tag6.xml><?xml version="1.0" encoding="utf-8"?>
<p:tagLst xmlns:a="http://schemas.openxmlformats.org/drawingml/2006/main" xmlns:r="http://schemas.openxmlformats.org/officeDocument/2006/relationships" xmlns:p="http://schemas.openxmlformats.org/presentationml/2006/main">
  <p:tag name="TIMING" val="|0.8|58.2"/>
</p:tagLst>
</file>

<file path=ppt/tags/tag7.xml><?xml version="1.0" encoding="utf-8"?>
<p:tagLst xmlns:a="http://schemas.openxmlformats.org/drawingml/2006/main" xmlns:r="http://schemas.openxmlformats.org/officeDocument/2006/relationships" xmlns:p="http://schemas.openxmlformats.org/presentationml/2006/main">
  <p:tag name="TIMING" val="|0.8|58.2"/>
</p:tagLst>
</file>

<file path=ppt/tags/tag8.xml><?xml version="1.0" encoding="utf-8"?>
<p:tagLst xmlns:a="http://schemas.openxmlformats.org/drawingml/2006/main" xmlns:r="http://schemas.openxmlformats.org/officeDocument/2006/relationships" xmlns:p="http://schemas.openxmlformats.org/presentationml/2006/main">
  <p:tag name="TIMING" val="|0.8|58.2"/>
</p:tagLst>
</file>

<file path=ppt/tags/tag9.xml><?xml version="1.0" encoding="utf-8"?>
<p:tagLst xmlns:a="http://schemas.openxmlformats.org/drawingml/2006/main" xmlns:r="http://schemas.openxmlformats.org/officeDocument/2006/relationships" xmlns:p="http://schemas.openxmlformats.org/presentationml/2006/main">
  <p:tag name="TIMING" val="|0.8|58.2"/>
</p:tagLst>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http://purl.org/dc/terms/"/>
    <ds:schemaRef ds:uri="http://purl.org/dc/dcmitype/"/>
    <ds:schemaRef ds:uri="http://schemas.microsoft.com/office/2006/metadata/properties"/>
    <ds:schemaRef ds:uri="http://www.w3.org/XML/1998/namespac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687</TotalTime>
  <Words>1904</Words>
  <Application>Microsoft Office PowerPoint</Application>
  <PresentationFormat>Custom</PresentationFormat>
  <Paragraphs>157</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Bahnschrift SemiBold SemiConden</vt:lpstr>
      <vt:lpstr>Berlin Sans FB</vt:lpstr>
      <vt:lpstr>Calibri</vt:lpstr>
      <vt:lpstr>Rubik</vt:lpstr>
      <vt:lpstr>Times New Roman</vt:lpstr>
      <vt:lpstr>Wingdings</vt:lpstr>
      <vt:lpstr>Tech 16x9</vt:lpstr>
      <vt:lpstr>PowerPoint Presentation</vt:lpstr>
      <vt:lpstr>Assignment’s Topics are: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Sorowar Mahabub</dc:creator>
  <cp:lastModifiedBy>Sorowar Mahabub</cp:lastModifiedBy>
  <cp:revision>57</cp:revision>
  <dcterms:created xsi:type="dcterms:W3CDTF">2022-05-20T12:58:06Z</dcterms:created>
  <dcterms:modified xsi:type="dcterms:W3CDTF">2022-10-30T10:05:59Z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