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7" r:id="rId5"/>
    <p:sldId id="268" r:id="rId6"/>
    <p:sldId id="267" r:id="rId7"/>
    <p:sldId id="272" r:id="rId8"/>
    <p:sldId id="273" r:id="rId9"/>
    <p:sldId id="274" r:id="rId10"/>
    <p:sldId id="275" r:id="rId11"/>
    <p:sldId id="271"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AB25"/>
    <a:srgbClr val="C45900"/>
    <a:srgbClr val="7B8D1F"/>
    <a:srgbClr val="394404"/>
    <a:srgbClr val="5F6F0F"/>
    <a:srgbClr val="718412"/>
    <a:srgbClr val="65741A"/>
    <a:srgbClr val="70811D"/>
    <a:srgbClr val="839721"/>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96" y="12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10/31/2022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10/31/2022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10/31/2022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10/31/2022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10/31/2022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10/31/2022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10/31/2022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10/31/2022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10/31/2022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fayathossen@iut-dhaka.edu" TargetMode="Externa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16928" y="1830051"/>
            <a:ext cx="9727036" cy="1212740"/>
          </a:xfrm>
          <a:solidFill>
            <a:schemeClr val="accent4">
              <a:lumMod val="20000"/>
              <a:lumOff val="80000"/>
            </a:schemeClr>
          </a:solidFill>
          <a:ln>
            <a:solidFill>
              <a:srgbClr val="C45900"/>
            </a:solidFill>
          </a:ln>
          <a:effectLst>
            <a:glow rad="228600">
              <a:schemeClr val="accent3">
                <a:satMod val="175000"/>
                <a:alpha val="40000"/>
              </a:schemeClr>
            </a:glow>
          </a:effectLst>
        </p:spPr>
        <p:txBody>
          <a:bodyPr>
            <a:normAutofit/>
          </a:bodyPr>
          <a:lstStyle/>
          <a:p>
            <a:pPr algn="ctr"/>
            <a:r>
              <a:rPr lang="en-US" sz="7100" b="1" cap="none" spc="0" dirty="0">
                <a:ln w="0">
                  <a:solidFill>
                    <a:schemeClr val="accent6">
                      <a:lumMod val="40000"/>
                      <a:lumOff val="60000"/>
                    </a:schemeClr>
                  </a:solidFill>
                </a:ln>
                <a:solidFill>
                  <a:srgbClr val="002060"/>
                </a:solidFill>
                <a:effectLst>
                  <a:glow rad="228600">
                    <a:schemeClr val="accent6">
                      <a:satMod val="175000"/>
                      <a:alpha val="40000"/>
                    </a:schemeClr>
                  </a:glow>
                  <a:reflection blurRad="6350" stA="53000" endA="300" endPos="35500" dir="5400000" sy="-90000" algn="bl" rotWithShape="0"/>
                </a:effectLst>
              </a:rPr>
              <a:t>Proposal Presentation</a:t>
            </a:r>
          </a:p>
        </p:txBody>
      </p:sp>
      <p:sp>
        <p:nvSpPr>
          <p:cNvPr id="6" name="TextBox 5">
            <a:extLst>
              <a:ext uri="{FF2B5EF4-FFF2-40B4-BE49-F238E27FC236}">
                <a16:creationId xmlns:a16="http://schemas.microsoft.com/office/drawing/2014/main" id="{AA90E026-C806-91E1-E9FC-F91E0DF2A868}"/>
              </a:ext>
            </a:extLst>
          </p:cNvPr>
          <p:cNvSpPr txBox="1"/>
          <p:nvPr/>
        </p:nvSpPr>
        <p:spPr>
          <a:xfrm>
            <a:off x="1674812" y="3203644"/>
            <a:ext cx="9411268" cy="830997"/>
          </a:xfrm>
          <a:prstGeom prst="rect">
            <a:avLst/>
          </a:prstGeom>
          <a:noFill/>
        </p:spPr>
        <p:txBody>
          <a:bodyPr wrap="square">
            <a:spAutoFit/>
          </a:bodyPr>
          <a:lstStyle/>
          <a:p>
            <a:pPr algn="ctr"/>
            <a:r>
              <a:rPr lang="en-US" sz="2400" i="1" dirty="0">
                <a:ln w="0"/>
                <a:solidFill>
                  <a:srgbClr val="002060"/>
                </a:solidFill>
                <a:effectLst>
                  <a:glow rad="228600">
                    <a:schemeClr val="accent3">
                      <a:satMod val="175000"/>
                      <a:alpha val="40000"/>
                    </a:schemeClr>
                  </a:glow>
                  <a:reflection blurRad="6350" stA="53000" endA="300" endPos="35500" dir="5400000" sy="-90000" algn="bl" rotWithShape="0"/>
                </a:effectLst>
              </a:rPr>
              <a:t>Course Code: CSE-3524</a:t>
            </a:r>
            <a:br>
              <a:rPr lang="en-US" sz="2400" i="1" dirty="0">
                <a:ln w="0"/>
                <a:solidFill>
                  <a:srgbClr val="002060"/>
                </a:solidFill>
                <a:effectLst>
                  <a:glow rad="228600">
                    <a:schemeClr val="accent3">
                      <a:satMod val="175000"/>
                      <a:alpha val="40000"/>
                    </a:schemeClr>
                  </a:glow>
                  <a:reflection blurRad="6350" stA="53000" endA="300" endPos="35500" dir="5400000" sy="-90000" algn="bl" rotWithShape="0"/>
                </a:effectLst>
              </a:rPr>
            </a:br>
            <a:r>
              <a:rPr lang="en-US" sz="2400" i="1" dirty="0">
                <a:ln w="0"/>
                <a:solidFill>
                  <a:srgbClr val="002060"/>
                </a:solidFill>
                <a:effectLst>
                  <a:glow rad="228600">
                    <a:schemeClr val="accent3">
                      <a:satMod val="175000"/>
                      <a:alpha val="40000"/>
                    </a:schemeClr>
                  </a:glow>
                  <a:reflection blurRad="6350" stA="53000" endA="300" endPos="35500" dir="5400000" sy="-90000" algn="bl" rotWithShape="0"/>
                </a:effectLst>
              </a:rPr>
              <a:t>Course Title: </a:t>
            </a:r>
            <a:r>
              <a:rPr lang="en-US" i="1" dirty="0">
                <a:ln w="0"/>
                <a:solidFill>
                  <a:srgbClr val="002060"/>
                </a:solidFill>
                <a:effectLst>
                  <a:glow rad="228600">
                    <a:schemeClr val="accent3">
                      <a:satMod val="175000"/>
                      <a:alpha val="40000"/>
                    </a:schemeClr>
                  </a:glow>
                  <a:reflection blurRad="6350" stA="53000" endA="300" endPos="35500" dir="5400000" sy="-90000" algn="bl" rotWithShape="0"/>
                </a:effectLst>
              </a:rPr>
              <a:t>Microprocessor, Microcontrollers &amp; Embedded System</a:t>
            </a:r>
          </a:p>
        </p:txBody>
      </p:sp>
      <p:sp>
        <p:nvSpPr>
          <p:cNvPr id="7" name="TextBox 6">
            <a:extLst>
              <a:ext uri="{FF2B5EF4-FFF2-40B4-BE49-F238E27FC236}">
                <a16:creationId xmlns:a16="http://schemas.microsoft.com/office/drawing/2014/main" id="{F03BDB15-4FF6-F61E-BC6F-D67A599BF36D}"/>
              </a:ext>
            </a:extLst>
          </p:cNvPr>
          <p:cNvSpPr txBox="1"/>
          <p:nvPr/>
        </p:nvSpPr>
        <p:spPr>
          <a:xfrm>
            <a:off x="3827746" y="4486028"/>
            <a:ext cx="5105400" cy="1446550"/>
          </a:xfrm>
          <a:prstGeom prst="rect">
            <a:avLst/>
          </a:prstGeom>
          <a:solidFill>
            <a:srgbClr val="7030A0"/>
          </a:solidFill>
          <a:ln>
            <a:solidFill>
              <a:srgbClr val="002060"/>
            </a:solidFill>
          </a:ln>
          <a:effectLst>
            <a:glow rad="228600">
              <a:schemeClr val="accent3">
                <a:satMod val="175000"/>
                <a:alpha val="40000"/>
              </a:schemeClr>
            </a:glow>
          </a:effectLst>
        </p:spPr>
        <p:txBody>
          <a:bodyPr wrap="square" rtlCol="0">
            <a:spAutoFit/>
          </a:bodyPr>
          <a:lstStyle/>
          <a:p>
            <a:pPr algn="ctr"/>
            <a:r>
              <a:rPr lang="en-US" sz="1800" i="1" u="sng" dirty="0">
                <a:solidFill>
                  <a:schemeClr val="accent2">
                    <a:lumMod val="20000"/>
                    <a:lumOff val="80000"/>
                  </a:schemeClr>
                </a:solidFill>
              </a:rPr>
              <a:t>Submitted to-</a:t>
            </a:r>
            <a:endParaRPr lang="en-US" sz="1800" i="1" dirty="0">
              <a:solidFill>
                <a:schemeClr val="accent2">
                  <a:lumMod val="20000"/>
                  <a:lumOff val="80000"/>
                </a:schemeClr>
              </a:solidFill>
            </a:endParaRPr>
          </a:p>
          <a:p>
            <a:pPr algn="ctr"/>
            <a:r>
              <a:rPr lang="en-US" sz="3200" b="1" dirty="0">
                <a:solidFill>
                  <a:schemeClr val="accent2">
                    <a:lumMod val="20000"/>
                    <a:lumOff val="80000"/>
                  </a:schemeClr>
                </a:solidFill>
                <a:effectLst>
                  <a:glow rad="228600">
                    <a:schemeClr val="accent3">
                      <a:satMod val="175000"/>
                      <a:alpha val="40000"/>
                    </a:schemeClr>
                  </a:glow>
                </a:effectLst>
                <a:latin typeface="Times New Roman" panose="02020603050405020304" pitchFamily="18" charset="0"/>
                <a:cs typeface="Times New Roman" panose="02020603050405020304" pitchFamily="18" charset="0"/>
              </a:rPr>
              <a:t>Md. </a:t>
            </a:r>
            <a:r>
              <a:rPr lang="en-US" sz="3200" b="1" dirty="0" err="1">
                <a:solidFill>
                  <a:schemeClr val="accent2">
                    <a:lumMod val="20000"/>
                    <a:lumOff val="80000"/>
                  </a:schemeClr>
                </a:solidFill>
                <a:effectLst>
                  <a:glow rad="228600">
                    <a:schemeClr val="accent3">
                      <a:satMod val="175000"/>
                      <a:alpha val="40000"/>
                    </a:schemeClr>
                  </a:glow>
                </a:effectLst>
                <a:latin typeface="Times New Roman" panose="02020603050405020304" pitchFamily="18" charset="0"/>
                <a:cs typeface="Times New Roman" panose="02020603050405020304" pitchFamily="18" charset="0"/>
              </a:rPr>
              <a:t>Safayat</a:t>
            </a:r>
            <a:r>
              <a:rPr lang="en-US" sz="3200" b="1" dirty="0">
                <a:solidFill>
                  <a:schemeClr val="accent2">
                    <a:lumMod val="20000"/>
                    <a:lumOff val="80000"/>
                  </a:schemeClr>
                </a:solidFill>
                <a:effectLst>
                  <a:glow rad="228600">
                    <a:schemeClr val="accent3">
                      <a:satMod val="175000"/>
                      <a:alpha val="40000"/>
                    </a:schemeClr>
                  </a:glow>
                </a:effectLst>
                <a:latin typeface="Times New Roman" panose="02020603050405020304" pitchFamily="18" charset="0"/>
                <a:cs typeface="Times New Roman" panose="02020603050405020304" pitchFamily="18" charset="0"/>
              </a:rPr>
              <a:t> </a:t>
            </a:r>
            <a:r>
              <a:rPr lang="en-US" sz="3200" b="1" dirty="0" err="1">
                <a:solidFill>
                  <a:schemeClr val="accent2">
                    <a:lumMod val="20000"/>
                    <a:lumOff val="80000"/>
                  </a:schemeClr>
                </a:solidFill>
                <a:effectLst>
                  <a:glow rad="228600">
                    <a:schemeClr val="accent3">
                      <a:satMod val="175000"/>
                      <a:alpha val="40000"/>
                    </a:schemeClr>
                  </a:glow>
                </a:effectLst>
                <a:latin typeface="Times New Roman" panose="02020603050405020304" pitchFamily="18" charset="0"/>
                <a:cs typeface="Times New Roman" panose="02020603050405020304" pitchFamily="18" charset="0"/>
              </a:rPr>
              <a:t>Hossen</a:t>
            </a:r>
            <a:endParaRPr lang="en-US" sz="3200" b="1" dirty="0">
              <a:solidFill>
                <a:schemeClr val="accent2">
                  <a:lumMod val="20000"/>
                  <a:lumOff val="80000"/>
                </a:schemeClr>
              </a:solidFill>
              <a:effectLst>
                <a:glow rad="228600">
                  <a:schemeClr val="accent3">
                    <a:satMod val="175000"/>
                    <a:alpha val="40000"/>
                  </a:schemeClr>
                </a:glow>
              </a:effectLst>
              <a:latin typeface="Times New Roman" panose="02020603050405020304" pitchFamily="18" charset="0"/>
              <a:cs typeface="Times New Roman" panose="02020603050405020304" pitchFamily="18" charset="0"/>
            </a:endParaRPr>
          </a:p>
          <a:p>
            <a:pPr algn="ctr"/>
            <a:r>
              <a:rPr lang="en-US" sz="1800" i="1" dirty="0">
                <a:solidFill>
                  <a:schemeClr val="accent2">
                    <a:lumMod val="20000"/>
                    <a:lumOff val="80000"/>
                  </a:schemeClr>
                </a:solidFill>
                <a:latin typeface="Times New Roman" panose="02020603050405020304" pitchFamily="18" charset="0"/>
                <a:cs typeface="Times New Roman" panose="02020603050405020304" pitchFamily="18" charset="0"/>
              </a:rPr>
              <a:t>Assistant Lecturer, Dept. of CSE, IIUC</a:t>
            </a:r>
          </a:p>
          <a:p>
            <a:pPr algn="ctr"/>
            <a:r>
              <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rPr>
              <a:t>Cell: 01736161688, </a:t>
            </a:r>
            <a:r>
              <a:rPr lang="en-US" sz="1800" b="1" u="sng" dirty="0">
                <a:solidFill>
                  <a:schemeClr val="accent2">
                    <a:lumMod val="20000"/>
                    <a:lumOff val="8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safayathossen@iut-dhaka.edu</a:t>
            </a:r>
            <a:r>
              <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rPr>
              <a:t> </a:t>
            </a:r>
            <a:endParaRPr lang="en-US" sz="1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2D6DC8-0B33-A9D2-6030-F74448A5BB29}"/>
              </a:ext>
            </a:extLst>
          </p:cNvPr>
          <p:cNvSpPr txBox="1"/>
          <p:nvPr/>
        </p:nvSpPr>
        <p:spPr>
          <a:xfrm>
            <a:off x="836612" y="172955"/>
            <a:ext cx="11087668" cy="1077218"/>
          </a:xfrm>
          <a:prstGeom prst="rect">
            <a:avLst/>
          </a:prstGeom>
          <a:noFill/>
        </p:spPr>
        <p:txBody>
          <a:bodyPr wrap="square">
            <a:spAutoFit/>
          </a:bodyPr>
          <a:lstStyle/>
          <a:p>
            <a:pPr algn="ctr"/>
            <a:r>
              <a:rPr lang="en-US" sz="3200" i="0" strike="noStrike" dirty="0">
                <a:ln w="0"/>
                <a:solidFill>
                  <a:schemeClr val="accent3">
                    <a:lumMod val="50000"/>
                  </a:schemeClr>
                </a:solidFill>
                <a:effectLst>
                  <a:glow rad="228600">
                    <a:schemeClr val="accent6">
                      <a:satMod val="175000"/>
                      <a:alpha val="40000"/>
                    </a:schemeClr>
                  </a:glow>
                  <a:outerShdw blurRad="38100" dist="19050" dir="2700000" algn="tl" rotWithShape="0">
                    <a:schemeClr val="dk1">
                      <a:alpha val="40000"/>
                    </a:schemeClr>
                  </a:outerShdw>
                </a:effectLst>
                <a:latin typeface="Times New Roman" panose="02020603050405020304" pitchFamily="18" charset="0"/>
              </a:rPr>
              <a:t>INTERNATIONAL ISLAMIC UNIVERSITY CHITTAGONG</a:t>
            </a:r>
          </a:p>
          <a:p>
            <a:pPr algn="ctr"/>
            <a:r>
              <a:rPr lang="en-US" sz="3200" i="0" strike="noStrike" dirty="0">
                <a:ln w="0"/>
                <a:effectLst>
                  <a:glow rad="228600">
                    <a:schemeClr val="accent6">
                      <a:satMod val="175000"/>
                      <a:alpha val="40000"/>
                    </a:schemeClr>
                  </a:glow>
                  <a:outerShdw blurRad="38100" dist="19050" dir="2700000" algn="tl" rotWithShape="0">
                    <a:schemeClr val="dk1">
                      <a:alpha val="40000"/>
                    </a:schemeClr>
                  </a:outerShdw>
                </a:effectLst>
                <a:latin typeface="Times New Roman" panose="02020603050405020304" pitchFamily="18" charset="0"/>
              </a:rPr>
              <a:t>Dept. Of Computer Science &amp; Engineering</a:t>
            </a:r>
          </a:p>
        </p:txBody>
      </p:sp>
    </p:spTree>
    <p:custDataLst>
      <p:tags r:id="rId1"/>
    </p:custDataLst>
    <p:extLst>
      <p:ext uri="{BB962C8B-B14F-4D97-AF65-F5344CB8AC3E}">
        <p14:creationId xmlns:p14="http://schemas.microsoft.com/office/powerpoint/2010/main" val="1332291891"/>
      </p:ext>
    </p:extLst>
  </p:cSld>
  <p:clrMapOvr>
    <a:masterClrMapping/>
  </p:clrMapOvr>
  <p:transition spd="slow" advTm="58305">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139281"/>
            <a:ext cx="4953000" cy="685800"/>
          </a:xfrm>
        </p:spPr>
        <p:txBody>
          <a:bodyPr>
            <a:normAutofit/>
          </a:bodyPr>
          <a:lstStyle/>
          <a:p>
            <a:r>
              <a:rPr lang="en-US" sz="2800" b="1" i="1" dirty="0">
                <a:solidFill>
                  <a:schemeClr val="accent6">
                    <a:lumMod val="50000"/>
                  </a:schemeClr>
                </a:solidFill>
              </a:rPr>
              <a:t>Our Proposal Project Name: </a:t>
            </a:r>
          </a:p>
        </p:txBody>
      </p:sp>
      <p:sp>
        <p:nvSpPr>
          <p:cNvPr id="3" name="TextBox 2">
            <a:extLst>
              <a:ext uri="{FF2B5EF4-FFF2-40B4-BE49-F238E27FC236}">
                <a16:creationId xmlns:a16="http://schemas.microsoft.com/office/drawing/2014/main" id="{5FDE81D6-6027-3F9E-2767-1D1C122AE794}"/>
              </a:ext>
            </a:extLst>
          </p:cNvPr>
          <p:cNvSpPr txBox="1"/>
          <p:nvPr/>
        </p:nvSpPr>
        <p:spPr>
          <a:xfrm>
            <a:off x="760412" y="697198"/>
            <a:ext cx="11428413" cy="1107996"/>
          </a:xfrm>
          <a:prstGeom prst="rect">
            <a:avLst/>
          </a:prstGeom>
          <a:noFill/>
        </p:spPr>
        <p:txBody>
          <a:bodyPr wrap="square">
            <a:spAutoFit/>
          </a:bodyPr>
          <a:lstStyle/>
          <a:p>
            <a:pPr algn="ctr"/>
            <a:r>
              <a:rPr lang="en-US" sz="6600" b="1" dirty="0">
                <a:ln>
                  <a:noFill/>
                </a:ln>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6600" dirty="0">
              <a:effectLst>
                <a:glow rad="228600">
                  <a:schemeClr val="accent3">
                    <a:satMod val="175000"/>
                    <a:alpha val="40000"/>
                  </a:schemeClr>
                </a:glow>
              </a:effectLst>
            </a:endParaRPr>
          </a:p>
        </p:txBody>
      </p:sp>
      <p:pic>
        <p:nvPicPr>
          <p:cNvPr id="7" name="Picture 6">
            <a:extLst>
              <a:ext uri="{FF2B5EF4-FFF2-40B4-BE49-F238E27FC236}">
                <a16:creationId xmlns:a16="http://schemas.microsoft.com/office/drawing/2014/main" id="{E0402D16-42D4-2824-F522-3A01B45C8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40" y="2667001"/>
            <a:ext cx="10773556" cy="2743200"/>
          </a:xfrm>
          <a:prstGeom prst="rect">
            <a:avLst/>
          </a:prstGeom>
          <a:ln>
            <a:solidFill>
              <a:srgbClr val="7030A0"/>
            </a:solidFill>
          </a:ln>
          <a:effectLst>
            <a:glow rad="228600">
              <a:schemeClr val="accent3">
                <a:satMod val="175000"/>
                <a:alpha val="40000"/>
              </a:schemeClr>
            </a:glow>
            <a:softEdge rad="112500"/>
          </a:effectLst>
        </p:spPr>
      </p:pic>
    </p:spTree>
    <p:custDataLst>
      <p:tags r:id="rId1"/>
    </p:custDataLst>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6298">
        <p15:prstTrans prst="curtains"/>
      </p:transition>
    </mc:Choice>
    <mc:Fallback xmlns="">
      <p:transition spd="slow" advTm="3629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D2D44-0DA7-C92A-0A81-6385456933B2}"/>
              </a:ext>
            </a:extLst>
          </p:cNvPr>
          <p:cNvSpPr txBox="1"/>
          <p:nvPr/>
        </p:nvSpPr>
        <p:spPr>
          <a:xfrm>
            <a:off x="1362737" y="1991295"/>
            <a:ext cx="10210800" cy="1481175"/>
          </a:xfrm>
          <a:prstGeom prst="rect">
            <a:avLst/>
          </a:prstGeom>
          <a:noFill/>
        </p:spPr>
        <p:txBody>
          <a:bodyPr wrap="square">
            <a:spAutoFit/>
          </a:bodyPr>
          <a:lstStyle/>
          <a:p>
            <a:pPr marL="0" marR="0" algn="just">
              <a:lnSpc>
                <a:spcPct val="150000"/>
              </a:lnSpc>
              <a:spcBef>
                <a:spcPts val="0"/>
              </a:spcBef>
              <a:spcAft>
                <a:spcPts val="0"/>
              </a:spcAft>
            </a:pPr>
            <a:r>
              <a:rPr lang="en-US" sz="3200" b="1" dirty="0">
                <a:ln>
                  <a:noFill/>
                </a:ln>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What if the moving object Speed Detection is made automatic?</a:t>
            </a:r>
          </a:p>
        </p:txBody>
      </p:sp>
      <p:sp>
        <p:nvSpPr>
          <p:cNvPr id="7" name="TextBox 6">
            <a:extLst>
              <a:ext uri="{FF2B5EF4-FFF2-40B4-BE49-F238E27FC236}">
                <a16:creationId xmlns:a16="http://schemas.microsoft.com/office/drawing/2014/main" id="{70B13879-74DD-F2D1-5554-0A962860F140}"/>
              </a:ext>
            </a:extLst>
          </p:cNvPr>
          <p:cNvSpPr txBox="1"/>
          <p:nvPr/>
        </p:nvSpPr>
        <p:spPr>
          <a:xfrm>
            <a:off x="1355462" y="1089041"/>
            <a:ext cx="3594596"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Motivation:</a:t>
            </a:r>
            <a:endParaRPr lang="en-US" sz="4000"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1362737" y="3766235"/>
            <a:ext cx="10041791" cy="1695144"/>
          </a:xfrm>
          <a:prstGeom prst="rect">
            <a:avLst/>
          </a:prstGeom>
          <a:noFill/>
        </p:spPr>
        <p:txBody>
          <a:bodyPr wrap="square">
            <a:spAutoFit/>
          </a:bodyPr>
          <a:lstStyle/>
          <a:p>
            <a:pPr marL="0" marR="0" algn="just">
              <a:lnSpc>
                <a:spcPct val="150000"/>
              </a:lnSpc>
              <a:spcBef>
                <a:spcPts val="0"/>
              </a:spcBef>
              <a:spcAft>
                <a:spcPts val="0"/>
              </a:spcAft>
            </a:pP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simple automatic detection of speed of a moving object is designed in Arduino moving object Speed Detector project, where you can place the system in one place and view the results instantly without any human intervention.</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drape"/>
      </p:transition>
    </mc:Choice>
    <mc:Fallback xmlns="">
      <p:transition spd="slow" advTm="7364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97E99D-CC40-31A2-76D2-E56108AF61A9}"/>
              </a:ext>
            </a:extLst>
          </p:cNvPr>
          <p:cNvSpPr txBox="1"/>
          <p:nvPr/>
        </p:nvSpPr>
        <p:spPr>
          <a:xfrm>
            <a:off x="2091530" y="223574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Helps in capturing speed of moving object.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7" name="TextBox 6">
            <a:extLst>
              <a:ext uri="{FF2B5EF4-FFF2-40B4-BE49-F238E27FC236}">
                <a16:creationId xmlns:a16="http://schemas.microsoft.com/office/drawing/2014/main" id="{DA318141-11F0-A174-D8F2-3DED7A2406D2}"/>
              </a:ext>
            </a:extLst>
          </p:cNvPr>
          <p:cNvSpPr txBox="1"/>
          <p:nvPr/>
        </p:nvSpPr>
        <p:spPr>
          <a:xfrm>
            <a:off x="2107002" y="3776646"/>
            <a:ext cx="6209730"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No need of human involvement.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2091530" y="3046954"/>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Can display the speed of a moving object.</a:t>
            </a:r>
            <a:endParaRPr lang="en-US" dirty="0"/>
          </a:p>
        </p:txBody>
      </p:sp>
      <p:sp>
        <p:nvSpPr>
          <p:cNvPr id="11" name="TextBox 10">
            <a:extLst>
              <a:ext uri="{FF2B5EF4-FFF2-40B4-BE49-F238E27FC236}">
                <a16:creationId xmlns:a16="http://schemas.microsoft.com/office/drawing/2014/main" id="{62A47B97-0DAC-1ED4-9B56-D1501579948A}"/>
              </a:ext>
            </a:extLst>
          </p:cNvPr>
          <p:cNvSpPr txBox="1"/>
          <p:nvPr/>
        </p:nvSpPr>
        <p:spPr>
          <a:xfrm>
            <a:off x="1522412" y="1271980"/>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Features:</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123094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97E99D-CC40-31A2-76D2-E56108AF61A9}"/>
              </a:ext>
            </a:extLst>
          </p:cNvPr>
          <p:cNvSpPr txBox="1"/>
          <p:nvPr/>
        </p:nvSpPr>
        <p:spPr>
          <a:xfrm>
            <a:off x="1886239" y="1611313"/>
            <a:ext cx="8644945"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can’t capture </a:t>
            </a:r>
            <a:r>
              <a:rPr lang="en-US"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speed of all kinds of moving object, like fan.</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886239" y="219846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has not any sound system, that tells you the speed.</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03427"/>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Limitations: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77FB5942-8F8F-0698-D4D8-7031A96A2E1A}"/>
              </a:ext>
            </a:extLst>
          </p:cNvPr>
          <p:cNvSpPr txBox="1"/>
          <p:nvPr/>
        </p:nvSpPr>
        <p:spPr>
          <a:xfrm>
            <a:off x="1886239" y="4204055"/>
            <a:ext cx="8644945" cy="1697068"/>
          </a:xfrm>
          <a:prstGeom prst="rect">
            <a:avLst/>
          </a:prstGeom>
          <a:noFill/>
        </p:spPr>
        <p:txBody>
          <a:bodyPr wrap="square">
            <a:spAutoFit/>
          </a:bodyPr>
          <a:lstStyle/>
          <a:p>
            <a:pPr marL="0" marR="0" algn="just">
              <a:lnSpc>
                <a:spcPct val="150000"/>
              </a:lnSpc>
              <a:spcBef>
                <a:spcPts val="0"/>
              </a:spcBef>
              <a:spcAft>
                <a:spcPts val="0"/>
              </a:spcAft>
            </a:pPr>
            <a:r>
              <a:rPr lang="en-US" sz="2400" spc="25" dirty="0">
                <a:solidFill>
                  <a:srgbClr val="000000"/>
                </a:solidFill>
                <a:effectLst/>
                <a:latin typeface="Calibri" panose="020F0502020204030204" pitchFamily="34" charset="0"/>
                <a:ea typeface="Calibri" panose="020F0502020204030204" pitchFamily="34" charset="0"/>
                <a:cs typeface="Vrinda" panose="020B0502040204020203" pitchFamily="34" charset="0"/>
              </a:rPr>
              <a:t>In Future, we can add sound system in this project. By adding sound system, it can tell you the speed of a moving object besides showing the speed in display.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F53C8FD4-9711-EBF1-44AF-C86340BE10C1}"/>
              </a:ext>
            </a:extLst>
          </p:cNvPr>
          <p:cNvSpPr txBox="1"/>
          <p:nvPr/>
        </p:nvSpPr>
        <p:spPr>
          <a:xfrm>
            <a:off x="1386621" y="3430904"/>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Future Scope:</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219140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97E99D-CC40-31A2-76D2-E56108AF61A9}"/>
              </a:ext>
            </a:extLst>
          </p:cNvPr>
          <p:cNvSpPr txBox="1"/>
          <p:nvPr/>
        </p:nvSpPr>
        <p:spPr>
          <a:xfrm>
            <a:off x="1498078" y="2016221"/>
            <a:ext cx="8644945" cy="587148"/>
          </a:xfrm>
          <a:prstGeom prst="rect">
            <a:avLst/>
          </a:prstGeom>
          <a:noFill/>
        </p:spPr>
        <p:txBody>
          <a:bodyPr wrap="square">
            <a:spAutoFit/>
          </a:bodyPr>
          <a:lstStyle/>
          <a:p>
            <a:pPr marR="0" lvl="0" fontAlgn="base">
              <a:lnSpc>
                <a:spcPct val="150000"/>
              </a:lnSpc>
              <a:spcBef>
                <a:spcPts val="0"/>
              </a:spcBef>
              <a:spcAft>
                <a:spcPts val="0"/>
              </a:spcAft>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Have Look at the example:</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498078" y="2944625"/>
            <a:ext cx="10058400" cy="2620013"/>
          </a:xfrm>
          <a:prstGeom prst="rect">
            <a:avLst/>
          </a:prstGeom>
          <a:noFill/>
        </p:spPr>
        <p:txBody>
          <a:bodyPr wrap="square">
            <a:spAutoFit/>
          </a:bodyPr>
          <a:lstStyle/>
          <a:p>
            <a:pPr algn="just">
              <a:lnSpc>
                <a:spcPct val="150000"/>
              </a:lnSpc>
            </a:pPr>
            <a:r>
              <a:rPr lang="en-US" sz="2000" dirty="0">
                <a:solidFill>
                  <a:srgbClr val="000000"/>
                </a:solidFill>
                <a:latin typeface="Open Sans" panose="020B0606030504020204" pitchFamily="34" charset="0"/>
                <a:ea typeface="Calibri" panose="020F0502020204030204" pitchFamily="34" charset="0"/>
                <a:cs typeface="Vrinda" panose="020B0502040204020203" pitchFamily="34" charset="0"/>
              </a:rPr>
              <a:t>There are definite rules laid out by authorities about driving cars on roads. The most common rule in any country is speed limit in certain roads i.e., you will be in violation of the law if your car speed exceeds this limit</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 </a:t>
            </a:r>
            <a:r>
              <a:rPr lang="en-US" b="1" dirty="0">
                <a:solidFill>
                  <a:srgbClr val="000000"/>
                </a:solidFill>
                <a:latin typeface="Open Sans" panose="020B0606030504020204" pitchFamily="34" charset="0"/>
                <a:ea typeface="Calibri" panose="020F0502020204030204" pitchFamily="34" charset="0"/>
                <a:cs typeface="Vrinda" panose="020B0502040204020203" pitchFamily="34" charset="0"/>
              </a:rPr>
              <a:t>In that case, one can place the system in one place and view the results (speed) instantly without any human intervention</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98078" y="1156918"/>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Social Impact:</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73618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97E99D-CC40-31A2-76D2-E56108AF61A9}"/>
              </a:ext>
            </a:extLst>
          </p:cNvPr>
          <p:cNvSpPr txBox="1"/>
          <p:nvPr/>
        </p:nvSpPr>
        <p:spPr>
          <a:xfrm>
            <a:off x="2097667" y="1750431"/>
            <a:ext cx="7688688" cy="4445384"/>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UNO</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IR Sensors x 2</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16X2 LCD Display Module</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tabLst>
                <a:tab pos="1143000" algn="l"/>
              </a:tabLst>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Breadboard</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Connecting Wires</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3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Power Supply</a:t>
            </a:r>
            <a:endParaRPr lang="en-US"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90600"/>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Sensors and Equipment’s:</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1370081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589212" y="531698"/>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Ending Slide of Project</a:t>
            </a:r>
            <a:endParaRPr lang="en-US" sz="3600" dirty="0">
              <a:solidFill>
                <a:srgbClr val="002060"/>
              </a:solidFill>
              <a:effectLst>
                <a:glow rad="228600">
                  <a:schemeClr val="accent3">
                    <a:satMod val="175000"/>
                    <a:alpha val="40000"/>
                  </a:schemeClr>
                </a:glow>
              </a:effectLst>
            </a:endParaRPr>
          </a:p>
        </p:txBody>
      </p:sp>
      <p:sp>
        <p:nvSpPr>
          <p:cNvPr id="4" name="TextBox 3">
            <a:extLst>
              <a:ext uri="{FF2B5EF4-FFF2-40B4-BE49-F238E27FC236}">
                <a16:creationId xmlns:a16="http://schemas.microsoft.com/office/drawing/2014/main" id="{C291AE33-E1BE-8AB0-77CC-DF1D997B0DFC}"/>
              </a:ext>
            </a:extLst>
          </p:cNvPr>
          <p:cNvSpPr txBox="1"/>
          <p:nvPr/>
        </p:nvSpPr>
        <p:spPr>
          <a:xfrm>
            <a:off x="1141412" y="4541198"/>
            <a:ext cx="10439400" cy="1138773"/>
          </a:xfrm>
          <a:prstGeom prst="rect">
            <a:avLst/>
          </a:prstGeom>
          <a:noFill/>
        </p:spPr>
        <p:txBody>
          <a:bodyPr wrap="square">
            <a:prstTxWarp prst="textArchDown">
              <a:avLst/>
            </a:prstTxWarp>
            <a:spAutoFit/>
          </a:bodyPr>
          <a:lstStyle/>
          <a:p>
            <a:pPr algn="ctr"/>
            <a:r>
              <a:rPr lang="en-US" sz="3600" dirty="0">
                <a:ln>
                  <a:solidFill>
                    <a:srgbClr val="002060"/>
                  </a:solidFill>
                </a:ln>
                <a:solidFill>
                  <a:srgbClr val="002060"/>
                </a:solidFill>
                <a:effectLst>
                  <a:glow rad="228600">
                    <a:schemeClr val="accent3">
                      <a:satMod val="175000"/>
                      <a:alpha val="40000"/>
                    </a:schemeClr>
                  </a:glow>
                </a:effectLst>
              </a:rPr>
              <a:t>This is The End.</a:t>
            </a:r>
          </a:p>
          <a:p>
            <a:pPr algn="ctr"/>
            <a:r>
              <a:rPr lang="en-US" sz="3200" dirty="0" err="1">
                <a:solidFill>
                  <a:srgbClr val="002060"/>
                </a:solidFill>
              </a:rPr>
              <a:t>Assalamualaikum</a:t>
            </a:r>
            <a:r>
              <a:rPr lang="en-US" sz="3200" dirty="0">
                <a:solidFill>
                  <a:srgbClr val="002060"/>
                </a:solidFill>
              </a:rPr>
              <a:t> Waa </a:t>
            </a:r>
            <a:r>
              <a:rPr lang="en-US" sz="3200" dirty="0" err="1">
                <a:solidFill>
                  <a:srgbClr val="002060"/>
                </a:solidFill>
              </a:rPr>
              <a:t>Rahmatullah</a:t>
            </a:r>
            <a:r>
              <a:rPr lang="en-US" sz="3200" dirty="0">
                <a:solidFill>
                  <a:srgbClr val="002060"/>
                </a:solidFill>
              </a:rPr>
              <a:t>  to All, </a:t>
            </a:r>
            <a:r>
              <a:rPr lang="en-US" sz="2800" dirty="0">
                <a:solidFill>
                  <a:srgbClr val="002060"/>
                </a:solidFill>
              </a:rPr>
              <a:t>Thank You!</a:t>
            </a:r>
            <a:endParaRPr lang="en-US" sz="3200" dirty="0">
              <a:solidFill>
                <a:srgbClr val="002060"/>
              </a:solidFill>
            </a:endParaRPr>
          </a:p>
        </p:txBody>
      </p:sp>
    </p:spTree>
    <p:custDataLst>
      <p:tags r:id="rId1"/>
    </p:custDataLst>
    <p:extLst>
      <p:ext uri="{BB962C8B-B14F-4D97-AF65-F5344CB8AC3E}">
        <p14:creationId xmlns:p14="http://schemas.microsoft.com/office/powerpoint/2010/main" val="332825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wind"/>
      </p:transition>
    </mc:Choice>
    <mc:Fallback xmlns="">
      <p:transition spd="slow" advTm="7364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3.7|2|1"/>
</p:tagLst>
</file>

<file path=ppt/tags/tag2.xml><?xml version="1.0" encoding="utf-8"?>
<p:tagLst xmlns:a="http://schemas.openxmlformats.org/drawingml/2006/main" xmlns:r="http://schemas.openxmlformats.org/officeDocument/2006/relationships" xmlns:p="http://schemas.openxmlformats.org/presentationml/2006/main">
  <p:tag name="TIMING" val="|1|1.7|16.5|3|3.1|2.5|2.2|1.2"/>
</p:tagLst>
</file>

<file path=ppt/tags/tag3.xml><?xml version="1.0" encoding="utf-8"?>
<p:tagLst xmlns:a="http://schemas.openxmlformats.org/drawingml/2006/main" xmlns:r="http://schemas.openxmlformats.org/officeDocument/2006/relationships" xmlns:p="http://schemas.openxmlformats.org/presentationml/2006/main">
  <p:tag name="TIMING" val="|0.8|58.2"/>
</p:tagLst>
</file>

<file path=ppt/tags/tag4.xml><?xml version="1.0" encoding="utf-8"?>
<p:tagLst xmlns:a="http://schemas.openxmlformats.org/drawingml/2006/main" xmlns:r="http://schemas.openxmlformats.org/officeDocument/2006/relationships" xmlns:p="http://schemas.openxmlformats.org/presentationml/2006/main">
  <p:tag name="TIMING" val="|0.8|58.2"/>
</p:tagLst>
</file>

<file path=ppt/tags/tag5.xml><?xml version="1.0" encoding="utf-8"?>
<p:tagLst xmlns:a="http://schemas.openxmlformats.org/drawingml/2006/main" xmlns:r="http://schemas.openxmlformats.org/officeDocument/2006/relationships" xmlns:p="http://schemas.openxmlformats.org/presentationml/2006/main">
  <p:tag name="TIMING" val="|0.8|58.2"/>
</p:tagLst>
</file>

<file path=ppt/tags/tag6.xml><?xml version="1.0" encoding="utf-8"?>
<p:tagLst xmlns:a="http://schemas.openxmlformats.org/drawingml/2006/main" xmlns:r="http://schemas.openxmlformats.org/officeDocument/2006/relationships" xmlns:p="http://schemas.openxmlformats.org/presentationml/2006/main">
  <p:tag name="TIMING" val="|0.8|58.2"/>
</p:tagLst>
</file>

<file path=ppt/tags/tag7.xml><?xml version="1.0" encoding="utf-8"?>
<p:tagLst xmlns:a="http://schemas.openxmlformats.org/drawingml/2006/main" xmlns:r="http://schemas.openxmlformats.org/officeDocument/2006/relationships" xmlns:p="http://schemas.openxmlformats.org/presentationml/2006/main">
  <p:tag name="TIMING" val="|0.8|58.2"/>
</p:tagLst>
</file>

<file path=ppt/tags/tag8.xml><?xml version="1.0" encoding="utf-8"?>
<p:tagLst xmlns:a="http://schemas.openxmlformats.org/drawingml/2006/main" xmlns:r="http://schemas.openxmlformats.org/officeDocument/2006/relationships" xmlns:p="http://schemas.openxmlformats.org/presentationml/2006/main">
  <p:tag name="TIMING" val="|0.8|58.2"/>
</p:tagLst>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metadata/properties"/>
    <ds:schemaRef ds:uri="http://purl.org/dc/elements/1.1/"/>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329</TotalTime>
  <Words>323</Words>
  <Application>Microsoft Office PowerPoint</Application>
  <PresentationFormat>Custom</PresentationFormat>
  <Paragraphs>35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Open Sans</vt:lpstr>
      <vt:lpstr>Symbol</vt:lpstr>
      <vt:lpstr>Times New Roman</vt:lpstr>
      <vt:lpstr>Wingdings</vt:lpstr>
      <vt:lpstr>Tech 16x9</vt:lpstr>
      <vt:lpstr>PowerPoint Presentation</vt:lpstr>
      <vt:lpstr>Our Proposal Project Name: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Sorowar Mahabub</dc:creator>
  <cp:lastModifiedBy>Sorowar Mahabub</cp:lastModifiedBy>
  <cp:revision>33</cp:revision>
  <dcterms:created xsi:type="dcterms:W3CDTF">2022-05-20T12:58:06Z</dcterms:created>
  <dcterms:modified xsi:type="dcterms:W3CDTF">2022-10-31T13:15:25Z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