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72" r:id="rId8"/>
    <p:sldId id="273" r:id="rId9"/>
    <p:sldId id="274" r:id="rId10"/>
    <p:sldId id="275" r:id="rId11"/>
    <p:sldId id="276" r:id="rId12"/>
    <p:sldId id="277" r:id="rId13"/>
    <p:sldId id="27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0" d="100"/>
          <a:sy n="70" d="100"/>
        </p:scale>
        <p:origin x="738"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35000">
              <a:schemeClr val="accent6">
                <a:alpha val="80000"/>
                <a:lumMod val="90000"/>
                <a:lumOff val="1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Proposal Presentation</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CSE-3524</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FCAB6F5C-6E13-34EC-1FA7-FAC1565CB1EF}"/>
              </a:ext>
            </a:extLst>
          </p:cNvPr>
          <p:cNvSpPr txBox="1"/>
          <p:nvPr/>
        </p:nvSpPr>
        <p:spPr>
          <a:xfrm>
            <a:off x="1370012" y="1607321"/>
            <a:ext cx="10439400" cy="2618474"/>
          </a:xfrm>
          <a:prstGeom prst="rect">
            <a:avLst/>
          </a:prstGeom>
          <a:noFill/>
        </p:spPr>
        <p:txBody>
          <a:bodyPr wrap="square">
            <a:spAutoFit/>
          </a:bodyPr>
          <a:lstStyle/>
          <a:p>
            <a:r>
              <a:rPr lang="en-US" sz="2400" dirty="0">
                <a:solidFill>
                  <a:srgbClr val="111111"/>
                </a:solidFill>
                <a:effectLst/>
                <a:latin typeface="Times New Roman" panose="02020603050405020304" pitchFamily="18" charset="0"/>
                <a:ea typeface="Calibri" panose="020F0502020204030204" pitchFamily="34" charset="0"/>
              </a:rPr>
              <a:t>The goal of measuring speed may vary based on the application</a:t>
            </a:r>
            <a:r>
              <a:rPr lang="en-US" dirty="0">
                <a:solidFill>
                  <a:srgbClr val="111111"/>
                </a:solidFill>
                <a:latin typeface="Times New Roman" panose="02020603050405020304" pitchFamily="18" charset="0"/>
                <a:ea typeface="Calibri" panose="020F0502020204030204" pitchFamily="34" charset="0"/>
              </a:rPr>
              <a:t>-</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I</a:t>
            </a:r>
            <a:r>
              <a:rPr lang="en-US" dirty="0">
                <a:solidFill>
                  <a:srgbClr val="111111"/>
                </a:solidFill>
                <a:effectLst/>
                <a:latin typeface="Times New Roman" panose="02020603050405020304" pitchFamily="18" charset="0"/>
                <a:ea typeface="Calibri" panose="020F0502020204030204" pitchFamily="34" charset="0"/>
              </a:rPr>
              <a:t>ncluding the safer operation of vehicles;</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C</a:t>
            </a:r>
            <a:r>
              <a:rPr lang="en-US" dirty="0">
                <a:solidFill>
                  <a:srgbClr val="111111"/>
                </a:solidFill>
                <a:effectLst/>
                <a:latin typeface="Times New Roman" panose="02020603050405020304" pitchFamily="18" charset="0"/>
                <a:ea typeface="Calibri" panose="020F0502020204030204" pitchFamily="34" charset="0"/>
              </a:rPr>
              <a:t>alculation of power as a product of speed and force; </a:t>
            </a:r>
          </a:p>
          <a:p>
            <a:pPr marL="1066693" lvl="1" indent="-457200">
              <a:lnSpc>
                <a:spcPct val="150000"/>
              </a:lnSpc>
              <a:buFont typeface="Wingdings" panose="05000000000000000000" pitchFamily="2" charset="2"/>
              <a:buChar char="v"/>
            </a:pPr>
            <a:r>
              <a:rPr lang="en-US" dirty="0">
                <a:solidFill>
                  <a:srgbClr val="111111"/>
                </a:solidFill>
                <a:effectLst/>
                <a:latin typeface="Times New Roman" panose="02020603050405020304" pitchFamily="18" charset="0"/>
                <a:ea typeface="Calibri" panose="020F0502020204030204" pitchFamily="34" charset="0"/>
              </a:rPr>
              <a:t>Evaluation of driver travel routes based on fuel efficiency and travel time;</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F</a:t>
            </a:r>
            <a:r>
              <a:rPr lang="en-US" dirty="0">
                <a:solidFill>
                  <a:srgbClr val="111111"/>
                </a:solidFill>
                <a:effectLst/>
                <a:latin typeface="Times New Roman" panose="02020603050405020304" pitchFamily="18" charset="0"/>
                <a:ea typeface="Calibri" panose="020F0502020204030204" pitchFamily="34" charset="0"/>
              </a:rPr>
              <a:t>uel level tracking to prevent fuel theft, etc.</a:t>
            </a:r>
            <a:endParaRPr lang="en-US" dirty="0"/>
          </a:p>
        </p:txBody>
      </p:sp>
      <p:sp>
        <p:nvSpPr>
          <p:cNvPr id="8" name="TextBox 7">
            <a:extLst>
              <a:ext uri="{FF2B5EF4-FFF2-40B4-BE49-F238E27FC236}">
                <a16:creationId xmlns:a16="http://schemas.microsoft.com/office/drawing/2014/main" id="{89B75780-7EAF-BB88-3229-53309774851B}"/>
              </a:ext>
            </a:extLst>
          </p:cNvPr>
          <p:cNvSpPr txBox="1"/>
          <p:nvPr/>
        </p:nvSpPr>
        <p:spPr>
          <a:xfrm>
            <a:off x="1370012" y="1020677"/>
            <a:ext cx="6202906" cy="584775"/>
          </a:xfrm>
          <a:prstGeom prst="rect">
            <a:avLst/>
          </a:prstGeom>
          <a:noFill/>
        </p:spPr>
        <p:txBody>
          <a:bodyPr wrap="square">
            <a:spAutoFit/>
          </a:bodyPr>
          <a:lstStyle/>
          <a:p>
            <a:r>
              <a:rPr lang="en-US" sz="32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Application:</a:t>
            </a:r>
            <a:endParaRPr lang="en-US" sz="32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wind"/>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Our Proposal Project Name: </a:t>
            </a:r>
          </a:p>
        </p:txBody>
      </p:sp>
      <p:sp>
        <p:nvSpPr>
          <p:cNvPr id="3" name="TextBox 2">
            <a:extLst>
              <a:ext uri="{FF2B5EF4-FFF2-40B4-BE49-F238E27FC236}">
                <a16:creationId xmlns:a16="http://schemas.microsoft.com/office/drawing/2014/main" id="{5FDE81D6-6027-3F9E-2767-1D1C122AE794}"/>
              </a:ext>
            </a:extLst>
          </p:cNvPr>
          <p:cNvSpPr txBox="1"/>
          <p:nvPr/>
        </p:nvSpPr>
        <p:spPr>
          <a:xfrm>
            <a:off x="760412" y="697198"/>
            <a:ext cx="11428413" cy="1107996"/>
          </a:xfrm>
          <a:prstGeom prst="rect">
            <a:avLst/>
          </a:prstGeom>
          <a:noFill/>
        </p:spPr>
        <p:txBody>
          <a:bodyPr wrap="square">
            <a:spAutoFit/>
          </a:bodyPr>
          <a:lstStyle/>
          <a:p>
            <a:pPr algn="ctr"/>
            <a:r>
              <a:rPr lang="en-US" sz="6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6600" dirty="0">
              <a:solidFill>
                <a:srgbClr val="002060"/>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40" y="2667001"/>
            <a:ext cx="10773556" cy="2743200"/>
          </a:xfrm>
          <a:prstGeom prst="rect">
            <a:avLst/>
          </a:prstGeom>
          <a:ln>
            <a:solidFill>
              <a:srgbClr val="7030A0"/>
            </a:solidFill>
          </a:ln>
          <a:effectLst>
            <a:glow rad="228600">
              <a:schemeClr val="accent3">
                <a:satMod val="175000"/>
                <a:alpha val="40000"/>
              </a:schemeClr>
            </a:glow>
            <a:softEdge rad="112500"/>
          </a:effectLst>
        </p:spPr>
      </p:pic>
      <p:sp>
        <p:nvSpPr>
          <p:cNvPr id="10" name="TextBox 9">
            <a:extLst>
              <a:ext uri="{FF2B5EF4-FFF2-40B4-BE49-F238E27FC236}">
                <a16:creationId xmlns:a16="http://schemas.microsoft.com/office/drawing/2014/main" id="{B05A9080-245E-4D4B-635A-FCE6DD5B18E9}"/>
              </a:ext>
            </a:extLst>
          </p:cNvPr>
          <p:cNvSpPr txBox="1"/>
          <p:nvPr/>
        </p:nvSpPr>
        <p:spPr>
          <a:xfrm>
            <a:off x="3389312" y="5562600"/>
            <a:ext cx="6346208" cy="923330"/>
          </a:xfrm>
          <a:prstGeom prst="rect">
            <a:avLst/>
          </a:prstGeom>
          <a:noFill/>
          <a:ln>
            <a:solidFill>
              <a:srgbClr val="95AB25"/>
            </a:solidFill>
          </a:ln>
        </p:spPr>
        <p:txBody>
          <a:bodyPr wrap="square">
            <a:spAutoFit/>
          </a:bodyPr>
          <a:lstStyle/>
          <a:p>
            <a:pPr algn="ctr"/>
            <a:r>
              <a:rPr lang="en-US" sz="54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rPr>
              <a:t>Team Bratva</a:t>
            </a:r>
            <a:endParaRPr lang="en-US" sz="40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endParaRPr>
          </a:p>
        </p:txBody>
      </p:sp>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4" name="TextBox 3">
            <a:extLst>
              <a:ext uri="{FF2B5EF4-FFF2-40B4-BE49-F238E27FC236}">
                <a16:creationId xmlns:a16="http://schemas.microsoft.com/office/drawing/2014/main" id="{8A0D2D44-0DA7-C92A-0A81-6385456933B2}"/>
              </a:ext>
            </a:extLst>
          </p:cNvPr>
          <p:cNvSpPr txBox="1"/>
          <p:nvPr/>
        </p:nvSpPr>
        <p:spPr>
          <a:xfrm>
            <a:off x="1362737" y="1991295"/>
            <a:ext cx="10210800" cy="1481175"/>
          </a:xfrm>
          <a:prstGeom prst="rect">
            <a:avLst/>
          </a:prstGeom>
          <a:noFill/>
        </p:spPr>
        <p:txBody>
          <a:bodyPr wrap="square">
            <a:spAutoFit/>
          </a:bodyPr>
          <a:lstStyle/>
          <a:p>
            <a:pPr marL="0" marR="0" algn="just">
              <a:lnSpc>
                <a:spcPct val="150000"/>
              </a:lnSpc>
              <a:spcBef>
                <a:spcPts val="0"/>
              </a:spcBef>
              <a:spcAft>
                <a:spcPts val="0"/>
              </a:spcAft>
            </a:pPr>
            <a:r>
              <a:rPr lang="en-US" sz="3200" b="1"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What if the moving object Speed Detection is made automatic?</a:t>
            </a:r>
          </a:p>
        </p:txBody>
      </p:sp>
      <p:sp>
        <p:nvSpPr>
          <p:cNvPr id="7" name="TextBox 6">
            <a:extLst>
              <a:ext uri="{FF2B5EF4-FFF2-40B4-BE49-F238E27FC236}">
                <a16:creationId xmlns:a16="http://schemas.microsoft.com/office/drawing/2014/main" id="{70B13879-74DD-F2D1-5554-0A962860F140}"/>
              </a:ext>
            </a:extLst>
          </p:cNvPr>
          <p:cNvSpPr txBox="1"/>
          <p:nvPr/>
        </p:nvSpPr>
        <p:spPr>
          <a:xfrm>
            <a:off x="1355462" y="1089041"/>
            <a:ext cx="3594596"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Motivation:</a:t>
            </a:r>
            <a:endParaRPr lang="en-US" sz="4000"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362737" y="3766235"/>
            <a:ext cx="10041791" cy="1695144"/>
          </a:xfrm>
          <a:prstGeom prst="rect">
            <a:avLst/>
          </a:prstGeom>
          <a:noFill/>
        </p:spPr>
        <p:txBody>
          <a:bodyPr wrap="square">
            <a:spAutoFit/>
          </a:bodyPr>
          <a:lstStyle/>
          <a:p>
            <a:pPr marL="0" marR="0" algn="just">
              <a:lnSpc>
                <a:spcPct val="150000"/>
              </a:lnSpc>
              <a:spcBef>
                <a:spcPts val="0"/>
              </a:spcBef>
              <a:spcAft>
                <a:spcPts val="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simple automatic detection of speed of a moving object is designed in Arduino moving object Speed Detector project, where you can place the system in one place and view the results instantly without any human intervention.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drape"/>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grpId="0" nodeType="clickEffect">
                                  <p:stCondLst>
                                    <p:cond delay="0"/>
                                  </p:stCondLst>
                                  <p:childTnLst>
                                    <p:animRot by="120000">
                                      <p:cBhvr>
                                        <p:cTn id="15" dur="100" fill="hold">
                                          <p:stCondLst>
                                            <p:cond delay="0"/>
                                          </p:stCondLst>
                                        </p:cTn>
                                        <p:tgtEl>
                                          <p:spTgt spid="9"/>
                                        </p:tgtEl>
                                        <p:attrNameLst>
                                          <p:attrName>r</p:attrName>
                                        </p:attrNameLst>
                                      </p:cBhvr>
                                    </p:animRot>
                                    <p:animRot by="-240000">
                                      <p:cBhvr>
                                        <p:cTn id="16" dur="200" fill="hold">
                                          <p:stCondLst>
                                            <p:cond delay="200"/>
                                          </p:stCondLst>
                                        </p:cTn>
                                        <p:tgtEl>
                                          <p:spTgt spid="9"/>
                                        </p:tgtEl>
                                        <p:attrNameLst>
                                          <p:attrName>r</p:attrName>
                                        </p:attrNameLst>
                                      </p:cBhvr>
                                    </p:animRot>
                                    <p:animRot by="240000">
                                      <p:cBhvr>
                                        <p:cTn id="17" dur="200" fill="hold">
                                          <p:stCondLst>
                                            <p:cond delay="400"/>
                                          </p:stCondLst>
                                        </p:cTn>
                                        <p:tgtEl>
                                          <p:spTgt spid="9"/>
                                        </p:tgtEl>
                                        <p:attrNameLst>
                                          <p:attrName>r</p:attrName>
                                        </p:attrNameLst>
                                      </p:cBhvr>
                                    </p:animRot>
                                    <p:animRot by="-240000">
                                      <p:cBhvr>
                                        <p:cTn id="18" dur="200" fill="hold">
                                          <p:stCondLst>
                                            <p:cond delay="600"/>
                                          </p:stCondLst>
                                        </p:cTn>
                                        <p:tgtEl>
                                          <p:spTgt spid="9"/>
                                        </p:tgtEl>
                                        <p:attrNameLst>
                                          <p:attrName>r</p:attrName>
                                        </p:attrNameLst>
                                      </p:cBhvr>
                                    </p:animRot>
                                    <p:animRot by="120000">
                                      <p:cBhvr>
                                        <p:cTn id="1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
        <p:nvSpPr>
          <p:cNvPr id="13" name="TextBox 12">
            <a:extLst>
              <a:ext uri="{FF2B5EF4-FFF2-40B4-BE49-F238E27FC236}">
                <a16:creationId xmlns:a16="http://schemas.microsoft.com/office/drawing/2014/main" id="{C5DA1616-FDCE-2B71-5814-1AC15CC028E5}"/>
              </a:ext>
            </a:extLst>
          </p:cNvPr>
          <p:cNvSpPr txBox="1"/>
          <p:nvPr/>
        </p:nvSpPr>
        <p:spPr>
          <a:xfrm>
            <a:off x="1522412" y="4701191"/>
            <a:ext cx="9906000" cy="1141146"/>
          </a:xfrm>
          <a:prstGeom prst="rect">
            <a:avLst/>
          </a:prstGeom>
          <a:noFill/>
        </p:spPr>
        <p:txBody>
          <a:bodyPr wrap="square">
            <a:spAutoFit/>
          </a:bodyPr>
          <a:lstStyle/>
          <a:p>
            <a:pPr marL="0" marR="0" algn="just" fontAlgn="base">
              <a:lnSpc>
                <a:spcPct val="150000"/>
              </a:lnSpc>
              <a:spcBef>
                <a:spcPts val="0"/>
              </a:spcBef>
              <a:spcAft>
                <a:spcPts val="0"/>
              </a:spcAft>
            </a:pPr>
            <a:r>
              <a:rPr lang="en-US" sz="2400" b="1" dirty="0">
                <a:solidFill>
                  <a:schemeClr val="bg2">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rPr>
              <a:t>This project can also be used as traffic logger, traffic counter and few other traffic related applications.  </a:t>
            </a:r>
            <a:endParaRPr lang="en-US" sz="1800" b="1" dirty="0">
              <a:solidFill>
                <a:schemeClr val="bg2">
                  <a:lumMod val="75000"/>
                </a:schemeClr>
              </a:solidFill>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fallOver"/>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3"/>
                                        </p:tgtEl>
                                        <p:attrNameLst>
                                          <p:attrName>style.color</p:attrName>
                                        </p:attrNameLst>
                                      </p:cBhvr>
                                      <p:to>
                                        <p:clrVal>
                                          <a:schemeClr val="accent2"/>
                                        </p:clrVal>
                                      </p:to>
                                    </p:set>
                                    <p:set>
                                      <p:cBhvr>
                                        <p:cTn id="36" dur="500" fill="hold"/>
                                        <p:tgtEl>
                                          <p:spTgt spid="13"/>
                                        </p:tgtEl>
                                        <p:attrNameLst>
                                          <p:attrName>fillcolor</p:attrName>
                                        </p:attrNameLst>
                                      </p:cBhvr>
                                      <p:to>
                                        <p:clrVal>
                                          <a:schemeClr val="accent2"/>
                                        </p:clrVal>
                                      </p:to>
                                    </p:set>
                                    <p:set>
                                      <p:cBhvr>
                                        <p:cTn id="3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fallOver"/>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fallOver"/>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7667" y="1956265"/>
            <a:ext cx="7688688" cy="3911135"/>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Nano R3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Adafruit Standard LCD - 16x2 White on Blue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330-ohm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Some Connecting Wire</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fallOver"/>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46212" y="948779"/>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Circuit Diagram:</a:t>
            </a:r>
            <a:endParaRPr lang="en-US" sz="4000" dirty="0">
              <a:solidFill>
                <a:srgbClr val="002060"/>
              </a:solidFill>
              <a:effectLst>
                <a:glow rad="228600">
                  <a:schemeClr val="accent3">
                    <a:satMod val="175000"/>
                    <a:alpha val="40000"/>
                  </a:schemeClr>
                </a:glow>
              </a:effectLst>
            </a:endParaRPr>
          </a:p>
        </p:txBody>
      </p:sp>
      <p:pic>
        <p:nvPicPr>
          <p:cNvPr id="2" name="Picture 1">
            <a:extLst>
              <a:ext uri="{FF2B5EF4-FFF2-40B4-BE49-F238E27FC236}">
                <a16:creationId xmlns:a16="http://schemas.microsoft.com/office/drawing/2014/main" id="{3B77A2E3-67E2-230B-4DF3-625D9EBB7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7212" y="2140792"/>
            <a:ext cx="9143919" cy="3805535"/>
          </a:xfrm>
          <a:prstGeom prst="round2DiagRect">
            <a:avLst>
              <a:gd name="adj1" fmla="val 16667"/>
              <a:gd name="adj2" fmla="val 0"/>
            </a:avLst>
          </a:prstGeom>
          <a:ln w="88900" cap="sq">
            <a:solidFill>
              <a:schemeClr val="accent6">
                <a:lumMod val="50000"/>
              </a:schemeClr>
            </a:solidFill>
            <a:miter lim="800000"/>
          </a:ln>
          <a:effectLst>
            <a:glow rad="228600">
              <a:schemeClr val="accent3">
                <a:satMod val="175000"/>
                <a:alpha val="40000"/>
              </a:schemeClr>
            </a:glow>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4593076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fallOver"/>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4" name="TextBox 3">
            <a:extLst>
              <a:ext uri="{FF2B5EF4-FFF2-40B4-BE49-F238E27FC236}">
                <a16:creationId xmlns:a16="http://schemas.microsoft.com/office/drawing/2014/main" id="{4497E99D-CC40-31A2-76D2-E56108AF61A9}"/>
              </a:ext>
            </a:extLst>
          </p:cNvPr>
          <p:cNvSpPr txBox="1"/>
          <p:nvPr/>
        </p:nvSpPr>
        <p:spPr>
          <a:xfrm>
            <a:off x="2055812" y="1926054"/>
            <a:ext cx="9102145" cy="335713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Nano R3 x 1 				-650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Adafruit Standard LCD - 16x2 White on Blue x 1	-250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		- 95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(generic) x 1				- 10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330-ohm x 1				-  5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		- 30 TK</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30975" y="894453"/>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Cost Analysis: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68F3AFFE-421E-3E8C-D268-47A0DBF265C4}"/>
              </a:ext>
            </a:extLst>
          </p:cNvPr>
          <p:cNvSpPr txBox="1"/>
          <p:nvPr/>
        </p:nvSpPr>
        <p:spPr>
          <a:xfrm>
            <a:off x="1430975" y="5345568"/>
            <a:ext cx="9726981" cy="669542"/>
          </a:xfrm>
          <a:prstGeom prst="rect">
            <a:avLst/>
          </a:prstGeom>
          <a:noFill/>
        </p:spPr>
        <p:txBody>
          <a:bodyPr wrap="square">
            <a:spAutoFit/>
          </a:bodyPr>
          <a:lstStyle/>
          <a:p>
            <a:pPr algn="just">
              <a:lnSpc>
                <a:spcPct val="150000"/>
              </a:lnSpc>
            </a:pPr>
            <a:r>
              <a:rPr lang="en-US" sz="2800" b="1" dirty="0">
                <a:solidFill>
                  <a:srgbClr val="002060"/>
                </a:solidFill>
                <a:latin typeface="Times New Roman" panose="02020603050405020304" pitchFamily="18" charset="0"/>
                <a:ea typeface="Calibri" panose="020F0502020204030204" pitchFamily="34" charset="0"/>
                <a:cs typeface="Vrinda" panose="020B0502040204020203" pitchFamily="34" charset="0"/>
              </a:rPr>
              <a:t>Here, Our Total Estimated Cost Is 1000 TK To 1200 TK.</a:t>
            </a:r>
            <a:endParaRPr lang="en-US" sz="2800" dirty="0">
              <a:solidFill>
                <a:srgbClr val="002060"/>
              </a:solidFill>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2659007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3640">
        <p15:prstTrans prst="fallOver"/>
      </p:transition>
    </mc:Choice>
    <mc:Fallback>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18" presetClass="emph" presetSubtype="0" fill="hold" grpId="0" nodeType="clickEffect">
                                  <p:stCondLst>
                                    <p:cond delay="0"/>
                                  </p:stCondLst>
                                  <p:iterate type="lt">
                                    <p:tmPct val="4000"/>
                                  </p:iterate>
                                  <p:childTnLst>
                                    <p:set>
                                      <p:cBhvr override="childStyle">
                                        <p:cTn id="119"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309</TotalTime>
  <Words>583</Words>
  <Application>Microsoft Office PowerPoint</Application>
  <PresentationFormat>Custom</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vt:lpstr>
      <vt:lpstr>Calibri</vt:lpstr>
      <vt:lpstr>Open Sans</vt:lpstr>
      <vt:lpstr>Symbol</vt:lpstr>
      <vt:lpstr>Times New Roman</vt:lpstr>
      <vt:lpstr>Wingdings</vt:lpstr>
      <vt:lpstr>Tech 16x9</vt:lpstr>
      <vt:lpstr>PowerPoint Presentation</vt:lpstr>
      <vt:lpstr>Our Proposal Project Name: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29</cp:revision>
  <dcterms:created xsi:type="dcterms:W3CDTF">2022-05-20T12:58:06Z</dcterms:created>
  <dcterms:modified xsi:type="dcterms:W3CDTF">2022-10-25T09:14:06Z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