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5" r:id="rId5"/>
    <p:sldId id="257" r:id="rId6"/>
    <p:sldId id="274" r:id="rId7"/>
    <p:sldId id="258" r:id="rId8"/>
    <p:sldId id="259" r:id="rId9"/>
    <p:sldId id="260" r:id="rId10"/>
    <p:sldId id="261" r:id="rId11"/>
    <p:sldId id="262" r:id="rId12"/>
    <p:sldId id="263" r:id="rId13"/>
    <p:sldId id="266" r:id="rId14"/>
    <p:sldId id="264" r:id="rId15"/>
    <p:sldId id="265" r:id="rId16"/>
    <p:sldId id="268" r:id="rId17"/>
    <p:sldId id="269" r:id="rId18"/>
    <p:sldId id="270" r:id="rId19"/>
    <p:sldId id="271" r:id="rId20"/>
    <p:sldId id="272" r:id="rId21"/>
    <p:sldId id="267" r:id="rId22"/>
    <p:sldId id="273" r:id="rId2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varScale="1">
        <p:scale>
          <a:sx n="118" d="100"/>
          <a:sy n="118"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E34D372A-3B3D-4227-9047-F34AA3E9046C}" type="datetimeFigureOut">
              <a:rPr lang="nl-BE" smtClean="0"/>
              <a:t>19/05/2015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71082319"/>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E34D372A-3B3D-4227-9047-F34AA3E9046C}" type="datetimeFigureOut">
              <a:rPr lang="nl-BE" smtClean="0"/>
              <a:t>19/05/2015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161711200"/>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E34D372A-3B3D-4227-9047-F34AA3E9046C}" type="datetimeFigureOut">
              <a:rPr lang="nl-BE" smtClean="0"/>
              <a:t>19/05/2015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1925806899"/>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E34D372A-3B3D-4227-9047-F34AA3E9046C}" type="datetimeFigureOut">
              <a:rPr lang="nl-BE" smtClean="0"/>
              <a:t>19/05/2015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1347060149"/>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4D372A-3B3D-4227-9047-F34AA3E9046C}" type="datetimeFigureOut">
              <a:rPr lang="nl-BE" smtClean="0"/>
              <a:t>19/05/2015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2858589474"/>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E34D372A-3B3D-4227-9047-F34AA3E9046C}" type="datetimeFigureOut">
              <a:rPr lang="nl-BE" smtClean="0"/>
              <a:t>19/05/2015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4212738769"/>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E34D372A-3B3D-4227-9047-F34AA3E9046C}" type="datetimeFigureOut">
              <a:rPr lang="nl-BE" smtClean="0"/>
              <a:t>19/05/2015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2085786506"/>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E34D372A-3B3D-4227-9047-F34AA3E9046C}" type="datetimeFigureOut">
              <a:rPr lang="nl-BE" smtClean="0"/>
              <a:t>19/05/2015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707209779"/>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D372A-3B3D-4227-9047-F34AA3E9046C}" type="datetimeFigureOut">
              <a:rPr lang="nl-BE" smtClean="0"/>
              <a:t>19/05/2015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1292341798"/>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D372A-3B3D-4227-9047-F34AA3E9046C}" type="datetimeFigureOut">
              <a:rPr lang="nl-BE" smtClean="0"/>
              <a:t>19/05/2015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905996061"/>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D372A-3B3D-4227-9047-F34AA3E9046C}" type="datetimeFigureOut">
              <a:rPr lang="nl-BE" smtClean="0"/>
              <a:t>19/05/2015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70B9BA3-BBEF-42F5-9598-208D9CADFCD9}" type="slidenum">
              <a:rPr lang="nl-BE" smtClean="0"/>
              <a:t>‹#›</a:t>
            </a:fld>
            <a:endParaRPr lang="nl-BE"/>
          </a:p>
        </p:txBody>
      </p:sp>
    </p:spTree>
    <p:extLst>
      <p:ext uri="{BB962C8B-B14F-4D97-AF65-F5344CB8AC3E}">
        <p14:creationId xmlns:p14="http://schemas.microsoft.com/office/powerpoint/2010/main" val="2901310053"/>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D2C3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D372A-3B3D-4227-9047-F34AA3E9046C}" type="datetimeFigureOut">
              <a:rPr lang="nl-BE" smtClean="0"/>
              <a:t>19/05/2015</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B9BA3-BBEF-42F5-9598-208D9CADFCD9}" type="slidenum">
              <a:rPr lang="nl-BE" smtClean="0"/>
              <a:t>‹#›</a:t>
            </a:fld>
            <a:endParaRPr lang="nl-BE"/>
          </a:p>
        </p:txBody>
      </p:sp>
    </p:spTree>
    <p:extLst>
      <p:ext uri="{BB962C8B-B14F-4D97-AF65-F5344CB8AC3E}">
        <p14:creationId xmlns:p14="http://schemas.microsoft.com/office/powerpoint/2010/main" val="101247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1855" y="1062038"/>
            <a:ext cx="9144000" cy="2387600"/>
          </a:xfrm>
        </p:spPr>
        <p:txBody>
          <a:bodyPr/>
          <a:lstStyle/>
          <a:p>
            <a:pPr algn="l"/>
            <a:r>
              <a:rPr lang="nl-BE" dirty="0">
                <a:solidFill>
                  <a:schemeClr val="bg1"/>
                </a:solidFill>
                <a:latin typeface="Segoe UI" panose="020B0502040204020203" pitchFamily="34" charset="0"/>
                <a:cs typeface="Segoe UI" panose="020B0502040204020203" pitchFamily="34" charset="0"/>
              </a:rPr>
              <a:t>B</a:t>
            </a:r>
            <a:r>
              <a:rPr lang="nl-BE" dirty="0" smtClean="0">
                <a:solidFill>
                  <a:schemeClr val="bg1"/>
                </a:solidFill>
                <a:latin typeface="Segoe UI" panose="020B0502040204020203" pitchFamily="34" charset="0"/>
                <a:cs typeface="Segoe UI" panose="020B0502040204020203" pitchFamily="34" charset="0"/>
              </a:rPr>
              <a:t>asic Security Project</a:t>
            </a:r>
            <a:endParaRPr lang="nl-BE" dirty="0">
              <a:solidFill>
                <a:schemeClr val="bg1"/>
              </a:solidFill>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p:txBody>
          <a:bodyPr/>
          <a:lstStyle/>
          <a:p>
            <a:r>
              <a:rPr lang="nl-BE" dirty="0" smtClean="0">
                <a:solidFill>
                  <a:schemeClr val="bg1"/>
                </a:solidFill>
                <a:latin typeface="Segoe UI" panose="020B0502040204020203" pitchFamily="34" charset="0"/>
                <a:cs typeface="Segoe UI" panose="020B0502040204020203" pitchFamily="34" charset="0"/>
              </a:rPr>
              <a:t>Hogeschool PXL 2014-2015</a:t>
            </a:r>
            <a:endParaRPr lang="nl-BE" dirty="0">
              <a:solidFill>
                <a:schemeClr val="bg1"/>
              </a:solidFill>
              <a:latin typeface="Segoe UI" panose="020B0502040204020203" pitchFamily="34" charset="0"/>
              <a:cs typeface="Segoe UI" panose="020B0502040204020203" pitchFamily="34" charset="0"/>
            </a:endParaRPr>
          </a:p>
        </p:txBody>
      </p:sp>
      <p:sp>
        <p:nvSpPr>
          <p:cNvPr id="4" name="TextBox 3"/>
          <p:cNvSpPr txBox="1"/>
          <p:nvPr/>
        </p:nvSpPr>
        <p:spPr>
          <a:xfrm>
            <a:off x="752559" y="5146535"/>
            <a:ext cx="1904367" cy="1200329"/>
          </a:xfrm>
          <a:prstGeom prst="rect">
            <a:avLst/>
          </a:prstGeom>
          <a:noFill/>
        </p:spPr>
        <p:txBody>
          <a:bodyPr wrap="none" rtlCol="0">
            <a:spAutoFit/>
          </a:bodyPr>
          <a:lstStyle/>
          <a:p>
            <a:r>
              <a:rPr lang="nl-BE" dirty="0" smtClean="0">
                <a:solidFill>
                  <a:schemeClr val="bg1"/>
                </a:solidFill>
                <a:latin typeface="Segoe UI" panose="020B0502040204020203" pitchFamily="34" charset="0"/>
                <a:cs typeface="Segoe UI" panose="020B0502040204020203" pitchFamily="34" charset="0"/>
              </a:rPr>
              <a:t>Kenny Vanrusselt</a:t>
            </a:r>
          </a:p>
          <a:p>
            <a:r>
              <a:rPr lang="nl-BE" dirty="0" smtClean="0">
                <a:solidFill>
                  <a:schemeClr val="bg1"/>
                </a:solidFill>
                <a:latin typeface="Segoe UI" panose="020B0502040204020203" pitchFamily="34" charset="0"/>
                <a:cs typeface="Segoe UI" panose="020B0502040204020203" pitchFamily="34" charset="0"/>
              </a:rPr>
              <a:t>Bjorn Jorissen</a:t>
            </a:r>
          </a:p>
          <a:p>
            <a:r>
              <a:rPr lang="nl-BE" dirty="0" smtClean="0">
                <a:solidFill>
                  <a:schemeClr val="bg1"/>
                </a:solidFill>
                <a:latin typeface="Segoe UI" panose="020B0502040204020203" pitchFamily="34" charset="0"/>
                <a:cs typeface="Segoe UI" panose="020B0502040204020203" pitchFamily="34" charset="0"/>
              </a:rPr>
              <a:t>Silvio Machiels</a:t>
            </a:r>
          </a:p>
          <a:p>
            <a:r>
              <a:rPr lang="nl-BE" dirty="0" smtClean="0">
                <a:solidFill>
                  <a:schemeClr val="bg1"/>
                </a:solidFill>
                <a:latin typeface="Segoe UI" panose="020B0502040204020203" pitchFamily="34" charset="0"/>
                <a:cs typeface="Segoe UI" panose="020B0502040204020203" pitchFamily="34" charset="0"/>
              </a:rPr>
              <a:t>Yves Kretschmer</a:t>
            </a:r>
            <a:endParaRPr lang="nl-BE" dirty="0">
              <a:solidFill>
                <a:schemeClr val="bg1"/>
              </a:solidFill>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9541306" y="2316163"/>
            <a:ext cx="904875" cy="1133475"/>
          </a:xfrm>
          <a:prstGeom prst="rect">
            <a:avLst/>
          </a:prstGeom>
        </p:spPr>
      </p:pic>
    </p:spTree>
    <p:extLst>
      <p:ext uri="{BB962C8B-B14F-4D97-AF65-F5344CB8AC3E}">
        <p14:creationId xmlns:p14="http://schemas.microsoft.com/office/powerpoint/2010/main" val="2861544325"/>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Decryptie van een file</a:t>
            </a:r>
            <a:endParaRPr lang="nl-BE" dirty="0"/>
          </a:p>
        </p:txBody>
      </p:sp>
      <p:sp>
        <p:nvSpPr>
          <p:cNvPr id="3" name="Content Placeholder 2"/>
          <p:cNvSpPr>
            <a:spLocks noGrp="1"/>
          </p:cNvSpPr>
          <p:nvPr>
            <p:ph idx="1"/>
          </p:nvPr>
        </p:nvSpPr>
        <p:spPr/>
        <p:txBody>
          <a:bodyPr>
            <a:normAutofit lnSpcReduction="10000"/>
          </a:bodyPr>
          <a:lstStyle/>
          <a:p>
            <a:r>
              <a:rPr lang="nl-BE" sz="2400" dirty="0" smtClean="0"/>
              <a:t>Stap 1: selecteer de file die</a:t>
            </a:r>
          </a:p>
          <a:p>
            <a:pPr marL="0" indent="0">
              <a:buNone/>
            </a:pPr>
            <a:r>
              <a:rPr lang="nl-BE" sz="2400" dirty="0"/>
              <a:t> </a:t>
            </a:r>
            <a:r>
              <a:rPr lang="nl-BE" sz="2400" dirty="0" smtClean="0"/>
              <a:t>  je wil decrypteren. Als dit jou</a:t>
            </a:r>
          </a:p>
          <a:p>
            <a:pPr marL="0" indent="0">
              <a:buNone/>
            </a:pPr>
            <a:r>
              <a:rPr lang="nl-BE" sz="2400" dirty="0"/>
              <a:t> </a:t>
            </a:r>
            <a:r>
              <a:rPr lang="nl-BE" sz="2400" dirty="0" smtClean="0"/>
              <a:t>  eigen file is, zal deze in de output</a:t>
            </a:r>
          </a:p>
          <a:p>
            <a:pPr marL="0" indent="0">
              <a:buNone/>
            </a:pPr>
            <a:r>
              <a:rPr lang="nl-BE" sz="2400" dirty="0"/>
              <a:t> </a:t>
            </a:r>
            <a:r>
              <a:rPr lang="nl-BE" sz="2400" dirty="0" smtClean="0"/>
              <a:t>  folder staan die je bij het </a:t>
            </a:r>
          </a:p>
          <a:p>
            <a:pPr marL="0" indent="0">
              <a:buNone/>
            </a:pPr>
            <a:r>
              <a:rPr lang="nl-BE" sz="2400" dirty="0" smtClean="0"/>
              <a:t>   Encrypteren hebt geselecteerd. </a:t>
            </a:r>
          </a:p>
          <a:p>
            <a:pPr marL="0" indent="0">
              <a:buNone/>
            </a:pPr>
            <a:r>
              <a:rPr lang="nl-BE" sz="2400" dirty="0" smtClean="0"/>
              <a:t>   In deze folder staan alsook de </a:t>
            </a:r>
          </a:p>
          <a:p>
            <a:pPr marL="0" indent="0">
              <a:buNone/>
            </a:pPr>
            <a:r>
              <a:rPr lang="nl-BE" sz="2400" dirty="0" smtClean="0"/>
              <a:t>   AES sleutel en de getekende hash.</a:t>
            </a:r>
          </a:p>
          <a:p>
            <a:r>
              <a:rPr lang="nl-BE" sz="2400" dirty="0" smtClean="0"/>
              <a:t>Stap 2: selecteer de folder waar je</a:t>
            </a:r>
            <a:r>
              <a:rPr lang="nl-BE" sz="2400" dirty="0"/>
              <a:t> </a:t>
            </a:r>
            <a:endParaRPr lang="nl-BE" sz="2400" dirty="0" smtClean="0"/>
          </a:p>
          <a:p>
            <a:pPr marL="0" indent="0">
              <a:buNone/>
            </a:pPr>
            <a:r>
              <a:rPr lang="nl-BE" sz="2400" dirty="0" smtClean="0"/>
              <a:t>   het gedecrypteerde bestand </a:t>
            </a:r>
          </a:p>
          <a:p>
            <a:pPr marL="0" indent="0">
              <a:buNone/>
            </a:pPr>
            <a:r>
              <a:rPr lang="nl-BE" sz="2400" dirty="0" smtClean="0"/>
              <a:t>   naar wil wegschrijven.</a:t>
            </a:r>
          </a:p>
        </p:txBody>
      </p:sp>
      <p:pic>
        <p:nvPicPr>
          <p:cNvPr id="5" name="Picture 4"/>
          <p:cNvPicPr>
            <a:picLocks noChangeAspect="1"/>
          </p:cNvPicPr>
          <p:nvPr/>
        </p:nvPicPr>
        <p:blipFill>
          <a:blip r:embed="rId2"/>
          <a:stretch>
            <a:fillRect/>
          </a:stretch>
        </p:blipFill>
        <p:spPr>
          <a:xfrm>
            <a:off x="6217593" y="1690688"/>
            <a:ext cx="5974407" cy="4082391"/>
          </a:xfrm>
          <a:prstGeom prst="rect">
            <a:avLst/>
          </a:prstGeom>
        </p:spPr>
      </p:pic>
    </p:spTree>
    <p:extLst>
      <p:ext uri="{BB962C8B-B14F-4D97-AF65-F5344CB8AC3E}">
        <p14:creationId xmlns:p14="http://schemas.microsoft.com/office/powerpoint/2010/main" val="2525953726"/>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356">
                                          <p:stCondLst>
                                            <p:cond delay="0"/>
                                          </p:stCondLst>
                                        </p:cTn>
                                        <p:tgtEl>
                                          <p:spTgt spid="3">
                                            <p:txEl>
                                              <p:pRg st="0" end="0"/>
                                            </p:txEl>
                                          </p:spTgt>
                                        </p:tgtEl>
                                      </p:cBhvr>
                                    </p:animEffect>
                                    <p:anim calcmode="lin" valueType="num">
                                      <p:cBhvr>
                                        <p:cTn id="8" dur="1120"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408"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408" tmFilter="0, 0; 0.125,0.2665; 0.25,0.4; 0.375,0.465; 0.5,0.5;  0.625,0.535; 0.75,0.6; 0.875,0.7335; 1,1">
                                          <p:stCondLst>
                                            <p:cond delay="408"/>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81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1249"/>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
                                          <p:stCondLst>
                                            <p:cond delay="399"/>
                                          </p:stCondLst>
                                        </p:cTn>
                                        <p:tgtEl>
                                          <p:spTgt spid="3">
                                            <p:txEl>
                                              <p:pRg st="0" end="0"/>
                                            </p:txEl>
                                          </p:spTgt>
                                        </p:tgtEl>
                                      </p:cBhvr>
                                      <p:to x="100000" y="60000"/>
                                    </p:animScale>
                                    <p:animScale>
                                      <p:cBhvr>
                                        <p:cTn id="14" dur="1" decel="50000">
                                          <p:stCondLst>
                                            <p:cond delay="415"/>
                                          </p:stCondLst>
                                        </p:cTn>
                                        <p:tgtEl>
                                          <p:spTgt spid="3">
                                            <p:txEl>
                                              <p:pRg st="0" end="0"/>
                                            </p:txEl>
                                          </p:spTgt>
                                        </p:tgtEl>
                                      </p:cBhvr>
                                      <p:to x="100000" y="100000"/>
                                    </p:animScale>
                                    <p:animScale>
                                      <p:cBhvr>
                                        <p:cTn id="15" dur="1">
                                          <p:stCondLst>
                                            <p:cond delay="806"/>
                                          </p:stCondLst>
                                        </p:cTn>
                                        <p:tgtEl>
                                          <p:spTgt spid="3">
                                            <p:txEl>
                                              <p:pRg st="0" end="0"/>
                                            </p:txEl>
                                          </p:spTgt>
                                        </p:tgtEl>
                                      </p:cBhvr>
                                      <p:to x="100000" y="80000"/>
                                    </p:animScale>
                                    <p:animScale>
                                      <p:cBhvr>
                                        <p:cTn id="16" dur="1" decel="50000">
                                          <p:stCondLst>
                                            <p:cond delay="822"/>
                                          </p:stCondLst>
                                        </p:cTn>
                                        <p:tgtEl>
                                          <p:spTgt spid="3">
                                            <p:txEl>
                                              <p:pRg st="0" end="0"/>
                                            </p:txEl>
                                          </p:spTgt>
                                        </p:tgtEl>
                                      </p:cBhvr>
                                      <p:to x="100000" y="100000"/>
                                    </p:animScale>
                                    <p:animScale>
                                      <p:cBhvr>
                                        <p:cTn id="17" dur="1">
                                          <p:stCondLst>
                                            <p:cond delay="1249"/>
                                          </p:stCondLst>
                                        </p:cTn>
                                        <p:tgtEl>
                                          <p:spTgt spid="3">
                                            <p:txEl>
                                              <p:pRg st="0" end="0"/>
                                            </p:txEl>
                                          </p:spTgt>
                                        </p:tgtEl>
                                      </p:cBhvr>
                                      <p:to x="100000" y="90000"/>
                                    </p:animScale>
                                    <p:animScale>
                                      <p:cBhvr>
                                        <p:cTn id="18" dur="1" decel="50000">
                                          <p:stCondLst>
                                            <p:cond delay="1249"/>
                                          </p:stCondLst>
                                        </p:cTn>
                                        <p:tgtEl>
                                          <p:spTgt spid="3">
                                            <p:txEl>
                                              <p:pRg st="0" end="0"/>
                                            </p:txEl>
                                          </p:spTgt>
                                        </p:tgtEl>
                                      </p:cBhvr>
                                      <p:to x="100000" y="100000"/>
                                    </p:animScale>
                                    <p:animScale>
                                      <p:cBhvr>
                                        <p:cTn id="19" dur="1">
                                          <p:stCondLst>
                                            <p:cond delay="1249"/>
                                          </p:stCondLst>
                                        </p:cTn>
                                        <p:tgtEl>
                                          <p:spTgt spid="3">
                                            <p:txEl>
                                              <p:pRg st="0" end="0"/>
                                            </p:txEl>
                                          </p:spTgt>
                                        </p:tgtEl>
                                      </p:cBhvr>
                                      <p:to x="100000" y="95000"/>
                                    </p:animScale>
                                    <p:animScale>
                                      <p:cBhvr>
                                        <p:cTn id="20" dur="1" decel="50000">
                                          <p:stCondLst>
                                            <p:cond delay="1249"/>
                                          </p:stCondLst>
                                        </p:cTn>
                                        <p:tgtEl>
                                          <p:spTgt spid="3">
                                            <p:txEl>
                                              <p:pRg st="0" end="0"/>
                                            </p:txEl>
                                          </p:spTgt>
                                        </p:tgtEl>
                                      </p:cBhvr>
                                      <p:to x="100000" y="100000"/>
                                    </p:animScale>
                                  </p:childTnLst>
                                </p:cTn>
                              </p:par>
                              <p:par>
                                <p:cTn id="21" presetID="26" presetClass="entr" presetSubtype="0" fill="hold" grpId="0" nodeType="withEffect">
                                  <p:stCondLst>
                                    <p:cond delay="25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356">
                                          <p:stCondLst>
                                            <p:cond delay="0"/>
                                          </p:stCondLst>
                                        </p:cTn>
                                        <p:tgtEl>
                                          <p:spTgt spid="3">
                                            <p:txEl>
                                              <p:pRg st="1" end="1"/>
                                            </p:txEl>
                                          </p:spTgt>
                                        </p:tgtEl>
                                      </p:cBhvr>
                                    </p:animEffect>
                                    <p:anim calcmode="lin" valueType="num">
                                      <p:cBhvr>
                                        <p:cTn id="24" dur="1120"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408"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408" tmFilter="0, 0; 0.125,0.2665; 0.25,0.4; 0.375,0.465; 0.5,0.5;  0.625,0.535; 0.75,0.6; 0.875,0.7335; 1,1">
                                          <p:stCondLst>
                                            <p:cond delay="408"/>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2" tmFilter="0, 0; 0.125,0.2665; 0.25,0.4; 0.375,0.465; 0.5,0.5;  0.625,0.535; 0.75,0.6; 0.875,0.7335; 1,1">
                                          <p:stCondLst>
                                            <p:cond delay="81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1249"/>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1">
                                          <p:stCondLst>
                                            <p:cond delay="399"/>
                                          </p:stCondLst>
                                        </p:cTn>
                                        <p:tgtEl>
                                          <p:spTgt spid="3">
                                            <p:txEl>
                                              <p:pRg st="1" end="1"/>
                                            </p:txEl>
                                          </p:spTgt>
                                        </p:tgtEl>
                                      </p:cBhvr>
                                      <p:to x="100000" y="60000"/>
                                    </p:animScale>
                                    <p:animScale>
                                      <p:cBhvr>
                                        <p:cTn id="30" dur="1" decel="50000">
                                          <p:stCondLst>
                                            <p:cond delay="415"/>
                                          </p:stCondLst>
                                        </p:cTn>
                                        <p:tgtEl>
                                          <p:spTgt spid="3">
                                            <p:txEl>
                                              <p:pRg st="1" end="1"/>
                                            </p:txEl>
                                          </p:spTgt>
                                        </p:tgtEl>
                                      </p:cBhvr>
                                      <p:to x="100000" y="100000"/>
                                    </p:animScale>
                                    <p:animScale>
                                      <p:cBhvr>
                                        <p:cTn id="31" dur="1">
                                          <p:stCondLst>
                                            <p:cond delay="806"/>
                                          </p:stCondLst>
                                        </p:cTn>
                                        <p:tgtEl>
                                          <p:spTgt spid="3">
                                            <p:txEl>
                                              <p:pRg st="1" end="1"/>
                                            </p:txEl>
                                          </p:spTgt>
                                        </p:tgtEl>
                                      </p:cBhvr>
                                      <p:to x="100000" y="80000"/>
                                    </p:animScale>
                                    <p:animScale>
                                      <p:cBhvr>
                                        <p:cTn id="32" dur="1" decel="50000">
                                          <p:stCondLst>
                                            <p:cond delay="822"/>
                                          </p:stCondLst>
                                        </p:cTn>
                                        <p:tgtEl>
                                          <p:spTgt spid="3">
                                            <p:txEl>
                                              <p:pRg st="1" end="1"/>
                                            </p:txEl>
                                          </p:spTgt>
                                        </p:tgtEl>
                                      </p:cBhvr>
                                      <p:to x="100000" y="100000"/>
                                    </p:animScale>
                                    <p:animScale>
                                      <p:cBhvr>
                                        <p:cTn id="33" dur="1">
                                          <p:stCondLst>
                                            <p:cond delay="1249"/>
                                          </p:stCondLst>
                                        </p:cTn>
                                        <p:tgtEl>
                                          <p:spTgt spid="3">
                                            <p:txEl>
                                              <p:pRg st="1" end="1"/>
                                            </p:txEl>
                                          </p:spTgt>
                                        </p:tgtEl>
                                      </p:cBhvr>
                                      <p:to x="100000" y="90000"/>
                                    </p:animScale>
                                    <p:animScale>
                                      <p:cBhvr>
                                        <p:cTn id="34" dur="1" decel="50000">
                                          <p:stCondLst>
                                            <p:cond delay="1249"/>
                                          </p:stCondLst>
                                        </p:cTn>
                                        <p:tgtEl>
                                          <p:spTgt spid="3">
                                            <p:txEl>
                                              <p:pRg st="1" end="1"/>
                                            </p:txEl>
                                          </p:spTgt>
                                        </p:tgtEl>
                                      </p:cBhvr>
                                      <p:to x="100000" y="100000"/>
                                    </p:animScale>
                                    <p:animScale>
                                      <p:cBhvr>
                                        <p:cTn id="35" dur="1">
                                          <p:stCondLst>
                                            <p:cond delay="1249"/>
                                          </p:stCondLst>
                                        </p:cTn>
                                        <p:tgtEl>
                                          <p:spTgt spid="3">
                                            <p:txEl>
                                              <p:pRg st="1" end="1"/>
                                            </p:txEl>
                                          </p:spTgt>
                                        </p:tgtEl>
                                      </p:cBhvr>
                                      <p:to x="100000" y="95000"/>
                                    </p:animScale>
                                    <p:animScale>
                                      <p:cBhvr>
                                        <p:cTn id="36" dur="1" decel="50000">
                                          <p:stCondLst>
                                            <p:cond delay="1249"/>
                                          </p:stCondLst>
                                        </p:cTn>
                                        <p:tgtEl>
                                          <p:spTgt spid="3">
                                            <p:txEl>
                                              <p:pRg st="1" end="1"/>
                                            </p:txEl>
                                          </p:spTgt>
                                        </p:tgtEl>
                                      </p:cBhvr>
                                      <p:to x="100000" y="100000"/>
                                    </p:animScale>
                                  </p:childTnLst>
                                </p:cTn>
                              </p:par>
                              <p:par>
                                <p:cTn id="37" presetID="26" presetClass="entr" presetSubtype="0" fill="hold" grpId="0" nodeType="withEffect">
                                  <p:stCondLst>
                                    <p:cond delay="25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356">
                                          <p:stCondLst>
                                            <p:cond delay="0"/>
                                          </p:stCondLst>
                                        </p:cTn>
                                        <p:tgtEl>
                                          <p:spTgt spid="3">
                                            <p:txEl>
                                              <p:pRg st="2" end="2"/>
                                            </p:txEl>
                                          </p:spTgt>
                                        </p:tgtEl>
                                      </p:cBhvr>
                                    </p:animEffect>
                                    <p:anim calcmode="lin" valueType="num">
                                      <p:cBhvr>
                                        <p:cTn id="40" dur="1120"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408"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408" tmFilter="0, 0; 0.125,0.2665; 0.25,0.4; 0.375,0.465; 0.5,0.5;  0.625,0.535; 0.75,0.6; 0.875,0.7335; 1,1">
                                          <p:stCondLst>
                                            <p:cond delay="408"/>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2" tmFilter="0, 0; 0.125,0.2665; 0.25,0.4; 0.375,0.465; 0.5,0.5;  0.625,0.535; 0.75,0.6; 0.875,0.7335; 1,1">
                                          <p:stCondLst>
                                            <p:cond delay="81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 tmFilter="0, 0; 0.125,0.2665; 0.25,0.4; 0.375,0.465; 0.5,0.5;  0.625,0.535; 0.75,0.6; 0.875,0.7335; 1,1">
                                          <p:stCondLst>
                                            <p:cond delay="1249"/>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1">
                                          <p:stCondLst>
                                            <p:cond delay="399"/>
                                          </p:stCondLst>
                                        </p:cTn>
                                        <p:tgtEl>
                                          <p:spTgt spid="3">
                                            <p:txEl>
                                              <p:pRg st="2" end="2"/>
                                            </p:txEl>
                                          </p:spTgt>
                                        </p:tgtEl>
                                      </p:cBhvr>
                                      <p:to x="100000" y="60000"/>
                                    </p:animScale>
                                    <p:animScale>
                                      <p:cBhvr>
                                        <p:cTn id="46" dur="1" decel="50000">
                                          <p:stCondLst>
                                            <p:cond delay="415"/>
                                          </p:stCondLst>
                                        </p:cTn>
                                        <p:tgtEl>
                                          <p:spTgt spid="3">
                                            <p:txEl>
                                              <p:pRg st="2" end="2"/>
                                            </p:txEl>
                                          </p:spTgt>
                                        </p:tgtEl>
                                      </p:cBhvr>
                                      <p:to x="100000" y="100000"/>
                                    </p:animScale>
                                    <p:animScale>
                                      <p:cBhvr>
                                        <p:cTn id="47" dur="1">
                                          <p:stCondLst>
                                            <p:cond delay="806"/>
                                          </p:stCondLst>
                                        </p:cTn>
                                        <p:tgtEl>
                                          <p:spTgt spid="3">
                                            <p:txEl>
                                              <p:pRg st="2" end="2"/>
                                            </p:txEl>
                                          </p:spTgt>
                                        </p:tgtEl>
                                      </p:cBhvr>
                                      <p:to x="100000" y="80000"/>
                                    </p:animScale>
                                    <p:animScale>
                                      <p:cBhvr>
                                        <p:cTn id="48" dur="1" decel="50000">
                                          <p:stCondLst>
                                            <p:cond delay="822"/>
                                          </p:stCondLst>
                                        </p:cTn>
                                        <p:tgtEl>
                                          <p:spTgt spid="3">
                                            <p:txEl>
                                              <p:pRg st="2" end="2"/>
                                            </p:txEl>
                                          </p:spTgt>
                                        </p:tgtEl>
                                      </p:cBhvr>
                                      <p:to x="100000" y="100000"/>
                                    </p:animScale>
                                    <p:animScale>
                                      <p:cBhvr>
                                        <p:cTn id="49" dur="1">
                                          <p:stCondLst>
                                            <p:cond delay="1249"/>
                                          </p:stCondLst>
                                        </p:cTn>
                                        <p:tgtEl>
                                          <p:spTgt spid="3">
                                            <p:txEl>
                                              <p:pRg st="2" end="2"/>
                                            </p:txEl>
                                          </p:spTgt>
                                        </p:tgtEl>
                                      </p:cBhvr>
                                      <p:to x="100000" y="90000"/>
                                    </p:animScale>
                                    <p:animScale>
                                      <p:cBhvr>
                                        <p:cTn id="50" dur="1" decel="50000">
                                          <p:stCondLst>
                                            <p:cond delay="1249"/>
                                          </p:stCondLst>
                                        </p:cTn>
                                        <p:tgtEl>
                                          <p:spTgt spid="3">
                                            <p:txEl>
                                              <p:pRg st="2" end="2"/>
                                            </p:txEl>
                                          </p:spTgt>
                                        </p:tgtEl>
                                      </p:cBhvr>
                                      <p:to x="100000" y="100000"/>
                                    </p:animScale>
                                    <p:animScale>
                                      <p:cBhvr>
                                        <p:cTn id="51" dur="1">
                                          <p:stCondLst>
                                            <p:cond delay="1249"/>
                                          </p:stCondLst>
                                        </p:cTn>
                                        <p:tgtEl>
                                          <p:spTgt spid="3">
                                            <p:txEl>
                                              <p:pRg st="2" end="2"/>
                                            </p:txEl>
                                          </p:spTgt>
                                        </p:tgtEl>
                                      </p:cBhvr>
                                      <p:to x="100000" y="95000"/>
                                    </p:animScale>
                                    <p:animScale>
                                      <p:cBhvr>
                                        <p:cTn id="52" dur="1" decel="50000">
                                          <p:stCondLst>
                                            <p:cond delay="1249"/>
                                          </p:stCondLst>
                                        </p:cTn>
                                        <p:tgtEl>
                                          <p:spTgt spid="3">
                                            <p:txEl>
                                              <p:pRg st="2" end="2"/>
                                            </p:txEl>
                                          </p:spTgt>
                                        </p:tgtEl>
                                      </p:cBhvr>
                                      <p:to x="100000" y="100000"/>
                                    </p:animScale>
                                  </p:childTnLst>
                                </p:cTn>
                              </p:par>
                              <p:par>
                                <p:cTn id="53" presetID="26" presetClass="entr" presetSubtype="0" fill="hold" grpId="0" nodeType="withEffect">
                                  <p:stCondLst>
                                    <p:cond delay="25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356">
                                          <p:stCondLst>
                                            <p:cond delay="0"/>
                                          </p:stCondLst>
                                        </p:cTn>
                                        <p:tgtEl>
                                          <p:spTgt spid="3">
                                            <p:txEl>
                                              <p:pRg st="3" end="3"/>
                                            </p:txEl>
                                          </p:spTgt>
                                        </p:tgtEl>
                                      </p:cBhvr>
                                    </p:animEffect>
                                    <p:anim calcmode="lin" valueType="num">
                                      <p:cBhvr>
                                        <p:cTn id="56" dur="1120"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408"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408" tmFilter="0, 0; 0.125,0.2665; 0.25,0.4; 0.375,0.465; 0.5,0.5;  0.625,0.535; 0.75,0.6; 0.875,0.7335; 1,1">
                                          <p:stCondLst>
                                            <p:cond delay="408"/>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2" tmFilter="0, 0; 0.125,0.2665; 0.25,0.4; 0.375,0.465; 0.5,0.5;  0.625,0.535; 0.75,0.6; 0.875,0.7335; 1,1">
                                          <p:stCondLst>
                                            <p:cond delay="81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 tmFilter="0, 0; 0.125,0.2665; 0.25,0.4; 0.375,0.465; 0.5,0.5;  0.625,0.535; 0.75,0.6; 0.875,0.7335; 1,1">
                                          <p:stCondLst>
                                            <p:cond delay="1249"/>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1">
                                          <p:stCondLst>
                                            <p:cond delay="399"/>
                                          </p:stCondLst>
                                        </p:cTn>
                                        <p:tgtEl>
                                          <p:spTgt spid="3">
                                            <p:txEl>
                                              <p:pRg st="3" end="3"/>
                                            </p:txEl>
                                          </p:spTgt>
                                        </p:tgtEl>
                                      </p:cBhvr>
                                      <p:to x="100000" y="60000"/>
                                    </p:animScale>
                                    <p:animScale>
                                      <p:cBhvr>
                                        <p:cTn id="62" dur="1" decel="50000">
                                          <p:stCondLst>
                                            <p:cond delay="415"/>
                                          </p:stCondLst>
                                        </p:cTn>
                                        <p:tgtEl>
                                          <p:spTgt spid="3">
                                            <p:txEl>
                                              <p:pRg st="3" end="3"/>
                                            </p:txEl>
                                          </p:spTgt>
                                        </p:tgtEl>
                                      </p:cBhvr>
                                      <p:to x="100000" y="100000"/>
                                    </p:animScale>
                                    <p:animScale>
                                      <p:cBhvr>
                                        <p:cTn id="63" dur="1">
                                          <p:stCondLst>
                                            <p:cond delay="806"/>
                                          </p:stCondLst>
                                        </p:cTn>
                                        <p:tgtEl>
                                          <p:spTgt spid="3">
                                            <p:txEl>
                                              <p:pRg st="3" end="3"/>
                                            </p:txEl>
                                          </p:spTgt>
                                        </p:tgtEl>
                                      </p:cBhvr>
                                      <p:to x="100000" y="80000"/>
                                    </p:animScale>
                                    <p:animScale>
                                      <p:cBhvr>
                                        <p:cTn id="64" dur="1" decel="50000">
                                          <p:stCondLst>
                                            <p:cond delay="822"/>
                                          </p:stCondLst>
                                        </p:cTn>
                                        <p:tgtEl>
                                          <p:spTgt spid="3">
                                            <p:txEl>
                                              <p:pRg st="3" end="3"/>
                                            </p:txEl>
                                          </p:spTgt>
                                        </p:tgtEl>
                                      </p:cBhvr>
                                      <p:to x="100000" y="100000"/>
                                    </p:animScale>
                                    <p:animScale>
                                      <p:cBhvr>
                                        <p:cTn id="65" dur="1">
                                          <p:stCondLst>
                                            <p:cond delay="1249"/>
                                          </p:stCondLst>
                                        </p:cTn>
                                        <p:tgtEl>
                                          <p:spTgt spid="3">
                                            <p:txEl>
                                              <p:pRg st="3" end="3"/>
                                            </p:txEl>
                                          </p:spTgt>
                                        </p:tgtEl>
                                      </p:cBhvr>
                                      <p:to x="100000" y="90000"/>
                                    </p:animScale>
                                    <p:animScale>
                                      <p:cBhvr>
                                        <p:cTn id="66" dur="1" decel="50000">
                                          <p:stCondLst>
                                            <p:cond delay="1249"/>
                                          </p:stCondLst>
                                        </p:cTn>
                                        <p:tgtEl>
                                          <p:spTgt spid="3">
                                            <p:txEl>
                                              <p:pRg st="3" end="3"/>
                                            </p:txEl>
                                          </p:spTgt>
                                        </p:tgtEl>
                                      </p:cBhvr>
                                      <p:to x="100000" y="100000"/>
                                    </p:animScale>
                                    <p:animScale>
                                      <p:cBhvr>
                                        <p:cTn id="67" dur="1">
                                          <p:stCondLst>
                                            <p:cond delay="1249"/>
                                          </p:stCondLst>
                                        </p:cTn>
                                        <p:tgtEl>
                                          <p:spTgt spid="3">
                                            <p:txEl>
                                              <p:pRg st="3" end="3"/>
                                            </p:txEl>
                                          </p:spTgt>
                                        </p:tgtEl>
                                      </p:cBhvr>
                                      <p:to x="100000" y="95000"/>
                                    </p:animScale>
                                    <p:animScale>
                                      <p:cBhvr>
                                        <p:cTn id="68" dur="1" decel="50000">
                                          <p:stCondLst>
                                            <p:cond delay="1249"/>
                                          </p:stCondLst>
                                        </p:cTn>
                                        <p:tgtEl>
                                          <p:spTgt spid="3">
                                            <p:txEl>
                                              <p:pRg st="3" end="3"/>
                                            </p:txEl>
                                          </p:spTgt>
                                        </p:tgtEl>
                                      </p:cBhvr>
                                      <p:to x="100000" y="100000"/>
                                    </p:animScale>
                                  </p:childTnLst>
                                </p:cTn>
                              </p:par>
                              <p:par>
                                <p:cTn id="69" presetID="26" presetClass="entr" presetSubtype="0" fill="hold" grpId="0" nodeType="withEffect">
                                  <p:stCondLst>
                                    <p:cond delay="25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356">
                                          <p:stCondLst>
                                            <p:cond delay="0"/>
                                          </p:stCondLst>
                                        </p:cTn>
                                        <p:tgtEl>
                                          <p:spTgt spid="3">
                                            <p:txEl>
                                              <p:pRg st="4" end="4"/>
                                            </p:txEl>
                                          </p:spTgt>
                                        </p:tgtEl>
                                      </p:cBhvr>
                                    </p:animEffect>
                                    <p:anim calcmode="lin" valueType="num">
                                      <p:cBhvr>
                                        <p:cTn id="72" dur="1120"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408"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408" tmFilter="0, 0; 0.125,0.2665; 0.25,0.4; 0.375,0.465; 0.5,0.5;  0.625,0.535; 0.75,0.6; 0.875,0.7335; 1,1">
                                          <p:stCondLst>
                                            <p:cond delay="408"/>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2" tmFilter="0, 0; 0.125,0.2665; 0.25,0.4; 0.375,0.465; 0.5,0.5;  0.625,0.535; 0.75,0.6; 0.875,0.7335; 1,1">
                                          <p:stCondLst>
                                            <p:cond delay="81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 tmFilter="0, 0; 0.125,0.2665; 0.25,0.4; 0.375,0.465; 0.5,0.5;  0.625,0.535; 0.75,0.6; 0.875,0.7335; 1,1">
                                          <p:stCondLst>
                                            <p:cond delay="1249"/>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1">
                                          <p:stCondLst>
                                            <p:cond delay="399"/>
                                          </p:stCondLst>
                                        </p:cTn>
                                        <p:tgtEl>
                                          <p:spTgt spid="3">
                                            <p:txEl>
                                              <p:pRg st="4" end="4"/>
                                            </p:txEl>
                                          </p:spTgt>
                                        </p:tgtEl>
                                      </p:cBhvr>
                                      <p:to x="100000" y="60000"/>
                                    </p:animScale>
                                    <p:animScale>
                                      <p:cBhvr>
                                        <p:cTn id="78" dur="1" decel="50000">
                                          <p:stCondLst>
                                            <p:cond delay="415"/>
                                          </p:stCondLst>
                                        </p:cTn>
                                        <p:tgtEl>
                                          <p:spTgt spid="3">
                                            <p:txEl>
                                              <p:pRg st="4" end="4"/>
                                            </p:txEl>
                                          </p:spTgt>
                                        </p:tgtEl>
                                      </p:cBhvr>
                                      <p:to x="100000" y="100000"/>
                                    </p:animScale>
                                    <p:animScale>
                                      <p:cBhvr>
                                        <p:cTn id="79" dur="1">
                                          <p:stCondLst>
                                            <p:cond delay="806"/>
                                          </p:stCondLst>
                                        </p:cTn>
                                        <p:tgtEl>
                                          <p:spTgt spid="3">
                                            <p:txEl>
                                              <p:pRg st="4" end="4"/>
                                            </p:txEl>
                                          </p:spTgt>
                                        </p:tgtEl>
                                      </p:cBhvr>
                                      <p:to x="100000" y="80000"/>
                                    </p:animScale>
                                    <p:animScale>
                                      <p:cBhvr>
                                        <p:cTn id="80" dur="1" decel="50000">
                                          <p:stCondLst>
                                            <p:cond delay="822"/>
                                          </p:stCondLst>
                                        </p:cTn>
                                        <p:tgtEl>
                                          <p:spTgt spid="3">
                                            <p:txEl>
                                              <p:pRg st="4" end="4"/>
                                            </p:txEl>
                                          </p:spTgt>
                                        </p:tgtEl>
                                      </p:cBhvr>
                                      <p:to x="100000" y="100000"/>
                                    </p:animScale>
                                    <p:animScale>
                                      <p:cBhvr>
                                        <p:cTn id="81" dur="1">
                                          <p:stCondLst>
                                            <p:cond delay="1249"/>
                                          </p:stCondLst>
                                        </p:cTn>
                                        <p:tgtEl>
                                          <p:spTgt spid="3">
                                            <p:txEl>
                                              <p:pRg st="4" end="4"/>
                                            </p:txEl>
                                          </p:spTgt>
                                        </p:tgtEl>
                                      </p:cBhvr>
                                      <p:to x="100000" y="90000"/>
                                    </p:animScale>
                                    <p:animScale>
                                      <p:cBhvr>
                                        <p:cTn id="82" dur="1" decel="50000">
                                          <p:stCondLst>
                                            <p:cond delay="1249"/>
                                          </p:stCondLst>
                                        </p:cTn>
                                        <p:tgtEl>
                                          <p:spTgt spid="3">
                                            <p:txEl>
                                              <p:pRg st="4" end="4"/>
                                            </p:txEl>
                                          </p:spTgt>
                                        </p:tgtEl>
                                      </p:cBhvr>
                                      <p:to x="100000" y="100000"/>
                                    </p:animScale>
                                    <p:animScale>
                                      <p:cBhvr>
                                        <p:cTn id="83" dur="1">
                                          <p:stCondLst>
                                            <p:cond delay="1249"/>
                                          </p:stCondLst>
                                        </p:cTn>
                                        <p:tgtEl>
                                          <p:spTgt spid="3">
                                            <p:txEl>
                                              <p:pRg st="4" end="4"/>
                                            </p:txEl>
                                          </p:spTgt>
                                        </p:tgtEl>
                                      </p:cBhvr>
                                      <p:to x="100000" y="95000"/>
                                    </p:animScale>
                                    <p:animScale>
                                      <p:cBhvr>
                                        <p:cTn id="84" dur="1" decel="50000">
                                          <p:stCondLst>
                                            <p:cond delay="1249"/>
                                          </p:stCondLst>
                                        </p:cTn>
                                        <p:tgtEl>
                                          <p:spTgt spid="3">
                                            <p:txEl>
                                              <p:pRg st="4" end="4"/>
                                            </p:txEl>
                                          </p:spTgt>
                                        </p:tgtEl>
                                      </p:cBhvr>
                                      <p:to x="100000" y="100000"/>
                                    </p:animScale>
                                  </p:childTnLst>
                                </p:cTn>
                              </p:par>
                              <p:par>
                                <p:cTn id="85" presetID="26" presetClass="entr" presetSubtype="0" fill="hold" grpId="0" nodeType="withEffect">
                                  <p:stCondLst>
                                    <p:cond delay="25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356">
                                          <p:stCondLst>
                                            <p:cond delay="0"/>
                                          </p:stCondLst>
                                        </p:cTn>
                                        <p:tgtEl>
                                          <p:spTgt spid="3">
                                            <p:txEl>
                                              <p:pRg st="5" end="5"/>
                                            </p:txEl>
                                          </p:spTgt>
                                        </p:tgtEl>
                                      </p:cBhvr>
                                    </p:animEffect>
                                    <p:anim calcmode="lin" valueType="num">
                                      <p:cBhvr>
                                        <p:cTn id="88" dur="1120"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408"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408" tmFilter="0, 0; 0.125,0.2665; 0.25,0.4; 0.375,0.465; 0.5,0.5;  0.625,0.535; 0.75,0.6; 0.875,0.7335; 1,1">
                                          <p:stCondLst>
                                            <p:cond delay="408"/>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2" tmFilter="0, 0; 0.125,0.2665; 0.25,0.4; 0.375,0.465; 0.5,0.5;  0.625,0.535; 0.75,0.6; 0.875,0.7335; 1,1">
                                          <p:stCondLst>
                                            <p:cond delay="81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 tmFilter="0, 0; 0.125,0.2665; 0.25,0.4; 0.375,0.465; 0.5,0.5;  0.625,0.535; 0.75,0.6; 0.875,0.7335; 1,1">
                                          <p:stCondLst>
                                            <p:cond delay="1249"/>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1">
                                          <p:stCondLst>
                                            <p:cond delay="399"/>
                                          </p:stCondLst>
                                        </p:cTn>
                                        <p:tgtEl>
                                          <p:spTgt spid="3">
                                            <p:txEl>
                                              <p:pRg st="5" end="5"/>
                                            </p:txEl>
                                          </p:spTgt>
                                        </p:tgtEl>
                                      </p:cBhvr>
                                      <p:to x="100000" y="60000"/>
                                    </p:animScale>
                                    <p:animScale>
                                      <p:cBhvr>
                                        <p:cTn id="94" dur="1" decel="50000">
                                          <p:stCondLst>
                                            <p:cond delay="415"/>
                                          </p:stCondLst>
                                        </p:cTn>
                                        <p:tgtEl>
                                          <p:spTgt spid="3">
                                            <p:txEl>
                                              <p:pRg st="5" end="5"/>
                                            </p:txEl>
                                          </p:spTgt>
                                        </p:tgtEl>
                                      </p:cBhvr>
                                      <p:to x="100000" y="100000"/>
                                    </p:animScale>
                                    <p:animScale>
                                      <p:cBhvr>
                                        <p:cTn id="95" dur="1">
                                          <p:stCondLst>
                                            <p:cond delay="806"/>
                                          </p:stCondLst>
                                        </p:cTn>
                                        <p:tgtEl>
                                          <p:spTgt spid="3">
                                            <p:txEl>
                                              <p:pRg st="5" end="5"/>
                                            </p:txEl>
                                          </p:spTgt>
                                        </p:tgtEl>
                                      </p:cBhvr>
                                      <p:to x="100000" y="80000"/>
                                    </p:animScale>
                                    <p:animScale>
                                      <p:cBhvr>
                                        <p:cTn id="96" dur="1" decel="50000">
                                          <p:stCondLst>
                                            <p:cond delay="822"/>
                                          </p:stCondLst>
                                        </p:cTn>
                                        <p:tgtEl>
                                          <p:spTgt spid="3">
                                            <p:txEl>
                                              <p:pRg st="5" end="5"/>
                                            </p:txEl>
                                          </p:spTgt>
                                        </p:tgtEl>
                                      </p:cBhvr>
                                      <p:to x="100000" y="100000"/>
                                    </p:animScale>
                                    <p:animScale>
                                      <p:cBhvr>
                                        <p:cTn id="97" dur="1">
                                          <p:stCondLst>
                                            <p:cond delay="1249"/>
                                          </p:stCondLst>
                                        </p:cTn>
                                        <p:tgtEl>
                                          <p:spTgt spid="3">
                                            <p:txEl>
                                              <p:pRg st="5" end="5"/>
                                            </p:txEl>
                                          </p:spTgt>
                                        </p:tgtEl>
                                      </p:cBhvr>
                                      <p:to x="100000" y="90000"/>
                                    </p:animScale>
                                    <p:animScale>
                                      <p:cBhvr>
                                        <p:cTn id="98" dur="1" decel="50000">
                                          <p:stCondLst>
                                            <p:cond delay="1249"/>
                                          </p:stCondLst>
                                        </p:cTn>
                                        <p:tgtEl>
                                          <p:spTgt spid="3">
                                            <p:txEl>
                                              <p:pRg st="5" end="5"/>
                                            </p:txEl>
                                          </p:spTgt>
                                        </p:tgtEl>
                                      </p:cBhvr>
                                      <p:to x="100000" y="100000"/>
                                    </p:animScale>
                                    <p:animScale>
                                      <p:cBhvr>
                                        <p:cTn id="99" dur="1">
                                          <p:stCondLst>
                                            <p:cond delay="1249"/>
                                          </p:stCondLst>
                                        </p:cTn>
                                        <p:tgtEl>
                                          <p:spTgt spid="3">
                                            <p:txEl>
                                              <p:pRg st="5" end="5"/>
                                            </p:txEl>
                                          </p:spTgt>
                                        </p:tgtEl>
                                      </p:cBhvr>
                                      <p:to x="100000" y="95000"/>
                                    </p:animScale>
                                    <p:animScale>
                                      <p:cBhvr>
                                        <p:cTn id="100" dur="1" decel="50000">
                                          <p:stCondLst>
                                            <p:cond delay="1249"/>
                                          </p:stCondLst>
                                        </p:cTn>
                                        <p:tgtEl>
                                          <p:spTgt spid="3">
                                            <p:txEl>
                                              <p:pRg st="5" end="5"/>
                                            </p:txEl>
                                          </p:spTgt>
                                        </p:tgtEl>
                                      </p:cBhvr>
                                      <p:to x="100000" y="100000"/>
                                    </p:animScale>
                                  </p:childTnLst>
                                </p:cTn>
                              </p:par>
                              <p:par>
                                <p:cTn id="101" presetID="26" presetClass="entr" presetSubtype="0" fill="hold" grpId="0" nodeType="withEffect">
                                  <p:stCondLst>
                                    <p:cond delay="25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356">
                                          <p:stCondLst>
                                            <p:cond delay="0"/>
                                          </p:stCondLst>
                                        </p:cTn>
                                        <p:tgtEl>
                                          <p:spTgt spid="3">
                                            <p:txEl>
                                              <p:pRg st="6" end="6"/>
                                            </p:txEl>
                                          </p:spTgt>
                                        </p:tgtEl>
                                      </p:cBhvr>
                                    </p:animEffect>
                                    <p:anim calcmode="lin" valueType="num">
                                      <p:cBhvr>
                                        <p:cTn id="104" dur="1120"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408"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408" tmFilter="0, 0; 0.125,0.2665; 0.25,0.4; 0.375,0.465; 0.5,0.5;  0.625,0.535; 0.75,0.6; 0.875,0.7335; 1,1">
                                          <p:stCondLst>
                                            <p:cond delay="408"/>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2" tmFilter="0, 0; 0.125,0.2665; 0.25,0.4; 0.375,0.465; 0.5,0.5;  0.625,0.535; 0.75,0.6; 0.875,0.7335; 1,1">
                                          <p:stCondLst>
                                            <p:cond delay="81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1" tmFilter="0, 0; 0.125,0.2665; 0.25,0.4; 0.375,0.465; 0.5,0.5;  0.625,0.535; 0.75,0.6; 0.875,0.7335; 1,1">
                                          <p:stCondLst>
                                            <p:cond delay="1249"/>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1">
                                          <p:stCondLst>
                                            <p:cond delay="399"/>
                                          </p:stCondLst>
                                        </p:cTn>
                                        <p:tgtEl>
                                          <p:spTgt spid="3">
                                            <p:txEl>
                                              <p:pRg st="6" end="6"/>
                                            </p:txEl>
                                          </p:spTgt>
                                        </p:tgtEl>
                                      </p:cBhvr>
                                      <p:to x="100000" y="60000"/>
                                    </p:animScale>
                                    <p:animScale>
                                      <p:cBhvr>
                                        <p:cTn id="110" dur="1" decel="50000">
                                          <p:stCondLst>
                                            <p:cond delay="415"/>
                                          </p:stCondLst>
                                        </p:cTn>
                                        <p:tgtEl>
                                          <p:spTgt spid="3">
                                            <p:txEl>
                                              <p:pRg st="6" end="6"/>
                                            </p:txEl>
                                          </p:spTgt>
                                        </p:tgtEl>
                                      </p:cBhvr>
                                      <p:to x="100000" y="100000"/>
                                    </p:animScale>
                                    <p:animScale>
                                      <p:cBhvr>
                                        <p:cTn id="111" dur="1">
                                          <p:stCondLst>
                                            <p:cond delay="806"/>
                                          </p:stCondLst>
                                        </p:cTn>
                                        <p:tgtEl>
                                          <p:spTgt spid="3">
                                            <p:txEl>
                                              <p:pRg st="6" end="6"/>
                                            </p:txEl>
                                          </p:spTgt>
                                        </p:tgtEl>
                                      </p:cBhvr>
                                      <p:to x="100000" y="80000"/>
                                    </p:animScale>
                                    <p:animScale>
                                      <p:cBhvr>
                                        <p:cTn id="112" dur="1" decel="50000">
                                          <p:stCondLst>
                                            <p:cond delay="822"/>
                                          </p:stCondLst>
                                        </p:cTn>
                                        <p:tgtEl>
                                          <p:spTgt spid="3">
                                            <p:txEl>
                                              <p:pRg st="6" end="6"/>
                                            </p:txEl>
                                          </p:spTgt>
                                        </p:tgtEl>
                                      </p:cBhvr>
                                      <p:to x="100000" y="100000"/>
                                    </p:animScale>
                                    <p:animScale>
                                      <p:cBhvr>
                                        <p:cTn id="113" dur="1">
                                          <p:stCondLst>
                                            <p:cond delay="1249"/>
                                          </p:stCondLst>
                                        </p:cTn>
                                        <p:tgtEl>
                                          <p:spTgt spid="3">
                                            <p:txEl>
                                              <p:pRg st="6" end="6"/>
                                            </p:txEl>
                                          </p:spTgt>
                                        </p:tgtEl>
                                      </p:cBhvr>
                                      <p:to x="100000" y="90000"/>
                                    </p:animScale>
                                    <p:animScale>
                                      <p:cBhvr>
                                        <p:cTn id="114" dur="1" decel="50000">
                                          <p:stCondLst>
                                            <p:cond delay="1249"/>
                                          </p:stCondLst>
                                        </p:cTn>
                                        <p:tgtEl>
                                          <p:spTgt spid="3">
                                            <p:txEl>
                                              <p:pRg st="6" end="6"/>
                                            </p:txEl>
                                          </p:spTgt>
                                        </p:tgtEl>
                                      </p:cBhvr>
                                      <p:to x="100000" y="100000"/>
                                    </p:animScale>
                                    <p:animScale>
                                      <p:cBhvr>
                                        <p:cTn id="115" dur="1">
                                          <p:stCondLst>
                                            <p:cond delay="1249"/>
                                          </p:stCondLst>
                                        </p:cTn>
                                        <p:tgtEl>
                                          <p:spTgt spid="3">
                                            <p:txEl>
                                              <p:pRg st="6" end="6"/>
                                            </p:txEl>
                                          </p:spTgt>
                                        </p:tgtEl>
                                      </p:cBhvr>
                                      <p:to x="100000" y="95000"/>
                                    </p:animScale>
                                    <p:animScale>
                                      <p:cBhvr>
                                        <p:cTn id="116" dur="1" decel="50000">
                                          <p:stCondLst>
                                            <p:cond delay="1249"/>
                                          </p:stCondLst>
                                        </p:cTn>
                                        <p:tgtEl>
                                          <p:spTgt spid="3">
                                            <p:txEl>
                                              <p:pRg st="6" end="6"/>
                                            </p:txEl>
                                          </p:spTgt>
                                        </p:tgtEl>
                                      </p:cBhvr>
                                      <p:to x="100000" y="100000"/>
                                    </p:animScale>
                                  </p:childTnLst>
                                </p:cTn>
                              </p:par>
                            </p:childTnLst>
                          </p:cTn>
                        </p:par>
                        <p:par>
                          <p:cTn id="117" fill="hold">
                            <p:stCondLst>
                              <p:cond delay="1500"/>
                            </p:stCondLst>
                            <p:childTnLst>
                              <p:par>
                                <p:cTn id="118" presetID="26" presetClass="entr" presetSubtype="0" fill="hold" grpId="0" nodeType="afterEffect">
                                  <p:stCondLst>
                                    <p:cond delay="0"/>
                                  </p:stCondLst>
                                  <p:childTnLst>
                                    <p:set>
                                      <p:cBhvr>
                                        <p:cTn id="119" dur="1" fill="hold">
                                          <p:stCondLst>
                                            <p:cond delay="0"/>
                                          </p:stCondLst>
                                        </p:cTn>
                                        <p:tgtEl>
                                          <p:spTgt spid="3">
                                            <p:txEl>
                                              <p:pRg st="7" end="7"/>
                                            </p:txEl>
                                          </p:spTgt>
                                        </p:tgtEl>
                                        <p:attrNameLst>
                                          <p:attrName>style.visibility</p:attrName>
                                        </p:attrNameLst>
                                      </p:cBhvr>
                                      <p:to>
                                        <p:strVal val="visible"/>
                                      </p:to>
                                    </p:set>
                                    <p:animEffect transition="in" filter="wipe(down)">
                                      <p:cBhvr>
                                        <p:cTn id="120" dur="356">
                                          <p:stCondLst>
                                            <p:cond delay="0"/>
                                          </p:stCondLst>
                                        </p:cTn>
                                        <p:tgtEl>
                                          <p:spTgt spid="3">
                                            <p:txEl>
                                              <p:pRg st="7" end="7"/>
                                            </p:txEl>
                                          </p:spTgt>
                                        </p:tgtEl>
                                      </p:cBhvr>
                                    </p:animEffect>
                                    <p:anim calcmode="lin" valueType="num">
                                      <p:cBhvr>
                                        <p:cTn id="121" dur="1120"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2" dur="408"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3" dur="408" tmFilter="0, 0; 0.125,0.2665; 0.25,0.4; 0.375,0.465; 0.5,0.5;  0.625,0.535; 0.75,0.6; 0.875,0.7335; 1,1">
                                          <p:stCondLst>
                                            <p:cond delay="408"/>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4" dur="2" tmFilter="0, 0; 0.125,0.2665; 0.25,0.4; 0.375,0.465; 0.5,0.5;  0.625,0.535; 0.75,0.6; 0.875,0.7335; 1,1">
                                          <p:stCondLst>
                                            <p:cond delay="81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5" dur="1" tmFilter="0, 0; 0.125,0.2665; 0.25,0.4; 0.375,0.465; 0.5,0.5;  0.625,0.535; 0.75,0.6; 0.875,0.7335; 1,1">
                                          <p:stCondLst>
                                            <p:cond delay="1249"/>
                                          </p:stCondLst>
                                        </p:cTn>
                                        <p:tgtEl>
                                          <p:spTgt spid="3">
                                            <p:txEl>
                                              <p:pRg st="7" end="7"/>
                                            </p:txEl>
                                          </p:spTgt>
                                        </p:tgtEl>
                                        <p:attrNameLst>
                                          <p:attrName>ppt_y</p:attrName>
                                        </p:attrNameLst>
                                      </p:cBhvr>
                                      <p:tavLst>
                                        <p:tav tm="0" fmla="#ppt_y-sin(pi*$)/81">
                                          <p:val>
                                            <p:fltVal val="0"/>
                                          </p:val>
                                        </p:tav>
                                        <p:tav tm="100000">
                                          <p:val>
                                            <p:fltVal val="1"/>
                                          </p:val>
                                        </p:tav>
                                      </p:tavLst>
                                    </p:anim>
                                    <p:animScale>
                                      <p:cBhvr>
                                        <p:cTn id="126" dur="1">
                                          <p:stCondLst>
                                            <p:cond delay="399"/>
                                          </p:stCondLst>
                                        </p:cTn>
                                        <p:tgtEl>
                                          <p:spTgt spid="3">
                                            <p:txEl>
                                              <p:pRg st="7" end="7"/>
                                            </p:txEl>
                                          </p:spTgt>
                                        </p:tgtEl>
                                      </p:cBhvr>
                                      <p:to x="100000" y="60000"/>
                                    </p:animScale>
                                    <p:animScale>
                                      <p:cBhvr>
                                        <p:cTn id="127" dur="1" decel="50000">
                                          <p:stCondLst>
                                            <p:cond delay="415"/>
                                          </p:stCondLst>
                                        </p:cTn>
                                        <p:tgtEl>
                                          <p:spTgt spid="3">
                                            <p:txEl>
                                              <p:pRg st="7" end="7"/>
                                            </p:txEl>
                                          </p:spTgt>
                                        </p:tgtEl>
                                      </p:cBhvr>
                                      <p:to x="100000" y="100000"/>
                                    </p:animScale>
                                    <p:animScale>
                                      <p:cBhvr>
                                        <p:cTn id="128" dur="1">
                                          <p:stCondLst>
                                            <p:cond delay="806"/>
                                          </p:stCondLst>
                                        </p:cTn>
                                        <p:tgtEl>
                                          <p:spTgt spid="3">
                                            <p:txEl>
                                              <p:pRg st="7" end="7"/>
                                            </p:txEl>
                                          </p:spTgt>
                                        </p:tgtEl>
                                      </p:cBhvr>
                                      <p:to x="100000" y="80000"/>
                                    </p:animScale>
                                    <p:animScale>
                                      <p:cBhvr>
                                        <p:cTn id="129" dur="1" decel="50000">
                                          <p:stCondLst>
                                            <p:cond delay="822"/>
                                          </p:stCondLst>
                                        </p:cTn>
                                        <p:tgtEl>
                                          <p:spTgt spid="3">
                                            <p:txEl>
                                              <p:pRg st="7" end="7"/>
                                            </p:txEl>
                                          </p:spTgt>
                                        </p:tgtEl>
                                      </p:cBhvr>
                                      <p:to x="100000" y="100000"/>
                                    </p:animScale>
                                    <p:animScale>
                                      <p:cBhvr>
                                        <p:cTn id="130" dur="1">
                                          <p:stCondLst>
                                            <p:cond delay="1249"/>
                                          </p:stCondLst>
                                        </p:cTn>
                                        <p:tgtEl>
                                          <p:spTgt spid="3">
                                            <p:txEl>
                                              <p:pRg st="7" end="7"/>
                                            </p:txEl>
                                          </p:spTgt>
                                        </p:tgtEl>
                                      </p:cBhvr>
                                      <p:to x="100000" y="90000"/>
                                    </p:animScale>
                                    <p:animScale>
                                      <p:cBhvr>
                                        <p:cTn id="131" dur="1" decel="50000">
                                          <p:stCondLst>
                                            <p:cond delay="1249"/>
                                          </p:stCondLst>
                                        </p:cTn>
                                        <p:tgtEl>
                                          <p:spTgt spid="3">
                                            <p:txEl>
                                              <p:pRg st="7" end="7"/>
                                            </p:txEl>
                                          </p:spTgt>
                                        </p:tgtEl>
                                      </p:cBhvr>
                                      <p:to x="100000" y="100000"/>
                                    </p:animScale>
                                    <p:animScale>
                                      <p:cBhvr>
                                        <p:cTn id="132" dur="1">
                                          <p:stCondLst>
                                            <p:cond delay="1249"/>
                                          </p:stCondLst>
                                        </p:cTn>
                                        <p:tgtEl>
                                          <p:spTgt spid="3">
                                            <p:txEl>
                                              <p:pRg st="7" end="7"/>
                                            </p:txEl>
                                          </p:spTgt>
                                        </p:tgtEl>
                                      </p:cBhvr>
                                      <p:to x="100000" y="95000"/>
                                    </p:animScale>
                                    <p:animScale>
                                      <p:cBhvr>
                                        <p:cTn id="133" dur="1" decel="50000">
                                          <p:stCondLst>
                                            <p:cond delay="1249"/>
                                          </p:stCondLst>
                                        </p:cTn>
                                        <p:tgtEl>
                                          <p:spTgt spid="3">
                                            <p:txEl>
                                              <p:pRg st="7" end="7"/>
                                            </p:txEl>
                                          </p:spTgt>
                                        </p:tgtEl>
                                      </p:cBhvr>
                                      <p:to x="100000" y="100000"/>
                                    </p:animScale>
                                  </p:childTnLst>
                                </p:cTn>
                              </p:par>
                              <p:par>
                                <p:cTn id="134" presetID="26" presetClass="entr" presetSubtype="0" fill="hold" grpId="0" nodeType="withEffect">
                                  <p:stCondLst>
                                    <p:cond delay="0"/>
                                  </p:stCondLst>
                                  <p:childTnLst>
                                    <p:set>
                                      <p:cBhvr>
                                        <p:cTn id="135" dur="1" fill="hold">
                                          <p:stCondLst>
                                            <p:cond delay="0"/>
                                          </p:stCondLst>
                                        </p:cTn>
                                        <p:tgtEl>
                                          <p:spTgt spid="3">
                                            <p:txEl>
                                              <p:pRg st="8" end="8"/>
                                            </p:txEl>
                                          </p:spTgt>
                                        </p:tgtEl>
                                        <p:attrNameLst>
                                          <p:attrName>style.visibility</p:attrName>
                                        </p:attrNameLst>
                                      </p:cBhvr>
                                      <p:to>
                                        <p:strVal val="visible"/>
                                      </p:to>
                                    </p:set>
                                    <p:animEffect transition="in" filter="wipe(down)">
                                      <p:cBhvr>
                                        <p:cTn id="136" dur="356">
                                          <p:stCondLst>
                                            <p:cond delay="0"/>
                                          </p:stCondLst>
                                        </p:cTn>
                                        <p:tgtEl>
                                          <p:spTgt spid="3">
                                            <p:txEl>
                                              <p:pRg st="8" end="8"/>
                                            </p:txEl>
                                          </p:spTgt>
                                        </p:tgtEl>
                                      </p:cBhvr>
                                    </p:animEffect>
                                    <p:anim calcmode="lin" valueType="num">
                                      <p:cBhvr>
                                        <p:cTn id="137" dur="1120"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38" dur="408"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39" dur="408" tmFilter="0, 0; 0.125,0.2665; 0.25,0.4; 0.375,0.465; 0.5,0.5;  0.625,0.535; 0.75,0.6; 0.875,0.7335; 1,1">
                                          <p:stCondLst>
                                            <p:cond delay="408"/>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0" dur="2" tmFilter="0, 0; 0.125,0.2665; 0.25,0.4; 0.375,0.465; 0.5,0.5;  0.625,0.535; 0.75,0.6; 0.875,0.7335; 1,1">
                                          <p:stCondLst>
                                            <p:cond delay="81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1" dur="1" tmFilter="0, 0; 0.125,0.2665; 0.25,0.4; 0.375,0.465; 0.5,0.5;  0.625,0.535; 0.75,0.6; 0.875,0.7335; 1,1">
                                          <p:stCondLst>
                                            <p:cond delay="1249"/>
                                          </p:stCondLst>
                                        </p:cTn>
                                        <p:tgtEl>
                                          <p:spTgt spid="3">
                                            <p:txEl>
                                              <p:pRg st="8" end="8"/>
                                            </p:txEl>
                                          </p:spTgt>
                                        </p:tgtEl>
                                        <p:attrNameLst>
                                          <p:attrName>ppt_y</p:attrName>
                                        </p:attrNameLst>
                                      </p:cBhvr>
                                      <p:tavLst>
                                        <p:tav tm="0" fmla="#ppt_y-sin(pi*$)/81">
                                          <p:val>
                                            <p:fltVal val="0"/>
                                          </p:val>
                                        </p:tav>
                                        <p:tav tm="100000">
                                          <p:val>
                                            <p:fltVal val="1"/>
                                          </p:val>
                                        </p:tav>
                                      </p:tavLst>
                                    </p:anim>
                                    <p:animScale>
                                      <p:cBhvr>
                                        <p:cTn id="142" dur="1">
                                          <p:stCondLst>
                                            <p:cond delay="399"/>
                                          </p:stCondLst>
                                        </p:cTn>
                                        <p:tgtEl>
                                          <p:spTgt spid="3">
                                            <p:txEl>
                                              <p:pRg st="8" end="8"/>
                                            </p:txEl>
                                          </p:spTgt>
                                        </p:tgtEl>
                                      </p:cBhvr>
                                      <p:to x="100000" y="60000"/>
                                    </p:animScale>
                                    <p:animScale>
                                      <p:cBhvr>
                                        <p:cTn id="143" dur="1" decel="50000">
                                          <p:stCondLst>
                                            <p:cond delay="415"/>
                                          </p:stCondLst>
                                        </p:cTn>
                                        <p:tgtEl>
                                          <p:spTgt spid="3">
                                            <p:txEl>
                                              <p:pRg st="8" end="8"/>
                                            </p:txEl>
                                          </p:spTgt>
                                        </p:tgtEl>
                                      </p:cBhvr>
                                      <p:to x="100000" y="100000"/>
                                    </p:animScale>
                                    <p:animScale>
                                      <p:cBhvr>
                                        <p:cTn id="144" dur="1">
                                          <p:stCondLst>
                                            <p:cond delay="806"/>
                                          </p:stCondLst>
                                        </p:cTn>
                                        <p:tgtEl>
                                          <p:spTgt spid="3">
                                            <p:txEl>
                                              <p:pRg st="8" end="8"/>
                                            </p:txEl>
                                          </p:spTgt>
                                        </p:tgtEl>
                                      </p:cBhvr>
                                      <p:to x="100000" y="80000"/>
                                    </p:animScale>
                                    <p:animScale>
                                      <p:cBhvr>
                                        <p:cTn id="145" dur="1" decel="50000">
                                          <p:stCondLst>
                                            <p:cond delay="822"/>
                                          </p:stCondLst>
                                        </p:cTn>
                                        <p:tgtEl>
                                          <p:spTgt spid="3">
                                            <p:txEl>
                                              <p:pRg st="8" end="8"/>
                                            </p:txEl>
                                          </p:spTgt>
                                        </p:tgtEl>
                                      </p:cBhvr>
                                      <p:to x="100000" y="100000"/>
                                    </p:animScale>
                                    <p:animScale>
                                      <p:cBhvr>
                                        <p:cTn id="146" dur="1">
                                          <p:stCondLst>
                                            <p:cond delay="1249"/>
                                          </p:stCondLst>
                                        </p:cTn>
                                        <p:tgtEl>
                                          <p:spTgt spid="3">
                                            <p:txEl>
                                              <p:pRg st="8" end="8"/>
                                            </p:txEl>
                                          </p:spTgt>
                                        </p:tgtEl>
                                      </p:cBhvr>
                                      <p:to x="100000" y="90000"/>
                                    </p:animScale>
                                    <p:animScale>
                                      <p:cBhvr>
                                        <p:cTn id="147" dur="1" decel="50000">
                                          <p:stCondLst>
                                            <p:cond delay="1249"/>
                                          </p:stCondLst>
                                        </p:cTn>
                                        <p:tgtEl>
                                          <p:spTgt spid="3">
                                            <p:txEl>
                                              <p:pRg st="8" end="8"/>
                                            </p:txEl>
                                          </p:spTgt>
                                        </p:tgtEl>
                                      </p:cBhvr>
                                      <p:to x="100000" y="100000"/>
                                    </p:animScale>
                                    <p:animScale>
                                      <p:cBhvr>
                                        <p:cTn id="148" dur="1">
                                          <p:stCondLst>
                                            <p:cond delay="1249"/>
                                          </p:stCondLst>
                                        </p:cTn>
                                        <p:tgtEl>
                                          <p:spTgt spid="3">
                                            <p:txEl>
                                              <p:pRg st="8" end="8"/>
                                            </p:txEl>
                                          </p:spTgt>
                                        </p:tgtEl>
                                      </p:cBhvr>
                                      <p:to x="100000" y="95000"/>
                                    </p:animScale>
                                    <p:animScale>
                                      <p:cBhvr>
                                        <p:cTn id="149" dur="1" decel="50000">
                                          <p:stCondLst>
                                            <p:cond delay="1249"/>
                                          </p:stCondLst>
                                        </p:cTn>
                                        <p:tgtEl>
                                          <p:spTgt spid="3">
                                            <p:txEl>
                                              <p:pRg st="8" end="8"/>
                                            </p:txEl>
                                          </p:spTgt>
                                        </p:tgtEl>
                                      </p:cBhvr>
                                      <p:to x="100000" y="100000"/>
                                    </p:animScale>
                                  </p:childTnLst>
                                </p:cTn>
                              </p:par>
                              <p:par>
                                <p:cTn id="150" presetID="26" presetClass="entr" presetSubtype="0" fill="hold" grpId="0" nodeType="withEffect">
                                  <p:stCondLst>
                                    <p:cond delay="0"/>
                                  </p:stCondLst>
                                  <p:childTnLst>
                                    <p:set>
                                      <p:cBhvr>
                                        <p:cTn id="151" dur="1" fill="hold">
                                          <p:stCondLst>
                                            <p:cond delay="0"/>
                                          </p:stCondLst>
                                        </p:cTn>
                                        <p:tgtEl>
                                          <p:spTgt spid="3">
                                            <p:txEl>
                                              <p:pRg st="9" end="9"/>
                                            </p:txEl>
                                          </p:spTgt>
                                        </p:tgtEl>
                                        <p:attrNameLst>
                                          <p:attrName>style.visibility</p:attrName>
                                        </p:attrNameLst>
                                      </p:cBhvr>
                                      <p:to>
                                        <p:strVal val="visible"/>
                                      </p:to>
                                    </p:set>
                                    <p:animEffect transition="in" filter="wipe(down)">
                                      <p:cBhvr>
                                        <p:cTn id="152" dur="356">
                                          <p:stCondLst>
                                            <p:cond delay="0"/>
                                          </p:stCondLst>
                                        </p:cTn>
                                        <p:tgtEl>
                                          <p:spTgt spid="3">
                                            <p:txEl>
                                              <p:pRg st="9" end="9"/>
                                            </p:txEl>
                                          </p:spTgt>
                                        </p:tgtEl>
                                      </p:cBhvr>
                                    </p:animEffect>
                                    <p:anim calcmode="lin" valueType="num">
                                      <p:cBhvr>
                                        <p:cTn id="153" dur="1120"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4" dur="408"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5" dur="408" tmFilter="0, 0; 0.125,0.2665; 0.25,0.4; 0.375,0.465; 0.5,0.5;  0.625,0.535; 0.75,0.6; 0.875,0.7335; 1,1">
                                          <p:stCondLst>
                                            <p:cond delay="408"/>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56" dur="2" tmFilter="0, 0; 0.125,0.2665; 0.25,0.4; 0.375,0.465; 0.5,0.5;  0.625,0.535; 0.75,0.6; 0.875,0.7335; 1,1">
                                          <p:stCondLst>
                                            <p:cond delay="81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57" dur="1" tmFilter="0, 0; 0.125,0.2665; 0.25,0.4; 0.375,0.465; 0.5,0.5;  0.625,0.535; 0.75,0.6; 0.875,0.7335; 1,1">
                                          <p:stCondLst>
                                            <p:cond delay="1249"/>
                                          </p:stCondLst>
                                        </p:cTn>
                                        <p:tgtEl>
                                          <p:spTgt spid="3">
                                            <p:txEl>
                                              <p:pRg st="9" end="9"/>
                                            </p:txEl>
                                          </p:spTgt>
                                        </p:tgtEl>
                                        <p:attrNameLst>
                                          <p:attrName>ppt_y</p:attrName>
                                        </p:attrNameLst>
                                      </p:cBhvr>
                                      <p:tavLst>
                                        <p:tav tm="0" fmla="#ppt_y-sin(pi*$)/81">
                                          <p:val>
                                            <p:fltVal val="0"/>
                                          </p:val>
                                        </p:tav>
                                        <p:tav tm="100000">
                                          <p:val>
                                            <p:fltVal val="1"/>
                                          </p:val>
                                        </p:tav>
                                      </p:tavLst>
                                    </p:anim>
                                    <p:animScale>
                                      <p:cBhvr>
                                        <p:cTn id="158" dur="1">
                                          <p:stCondLst>
                                            <p:cond delay="399"/>
                                          </p:stCondLst>
                                        </p:cTn>
                                        <p:tgtEl>
                                          <p:spTgt spid="3">
                                            <p:txEl>
                                              <p:pRg st="9" end="9"/>
                                            </p:txEl>
                                          </p:spTgt>
                                        </p:tgtEl>
                                      </p:cBhvr>
                                      <p:to x="100000" y="60000"/>
                                    </p:animScale>
                                    <p:animScale>
                                      <p:cBhvr>
                                        <p:cTn id="159" dur="1" decel="50000">
                                          <p:stCondLst>
                                            <p:cond delay="415"/>
                                          </p:stCondLst>
                                        </p:cTn>
                                        <p:tgtEl>
                                          <p:spTgt spid="3">
                                            <p:txEl>
                                              <p:pRg st="9" end="9"/>
                                            </p:txEl>
                                          </p:spTgt>
                                        </p:tgtEl>
                                      </p:cBhvr>
                                      <p:to x="100000" y="100000"/>
                                    </p:animScale>
                                    <p:animScale>
                                      <p:cBhvr>
                                        <p:cTn id="160" dur="1">
                                          <p:stCondLst>
                                            <p:cond delay="806"/>
                                          </p:stCondLst>
                                        </p:cTn>
                                        <p:tgtEl>
                                          <p:spTgt spid="3">
                                            <p:txEl>
                                              <p:pRg st="9" end="9"/>
                                            </p:txEl>
                                          </p:spTgt>
                                        </p:tgtEl>
                                      </p:cBhvr>
                                      <p:to x="100000" y="80000"/>
                                    </p:animScale>
                                    <p:animScale>
                                      <p:cBhvr>
                                        <p:cTn id="161" dur="1" decel="50000">
                                          <p:stCondLst>
                                            <p:cond delay="822"/>
                                          </p:stCondLst>
                                        </p:cTn>
                                        <p:tgtEl>
                                          <p:spTgt spid="3">
                                            <p:txEl>
                                              <p:pRg st="9" end="9"/>
                                            </p:txEl>
                                          </p:spTgt>
                                        </p:tgtEl>
                                      </p:cBhvr>
                                      <p:to x="100000" y="100000"/>
                                    </p:animScale>
                                    <p:animScale>
                                      <p:cBhvr>
                                        <p:cTn id="162" dur="1">
                                          <p:stCondLst>
                                            <p:cond delay="1249"/>
                                          </p:stCondLst>
                                        </p:cTn>
                                        <p:tgtEl>
                                          <p:spTgt spid="3">
                                            <p:txEl>
                                              <p:pRg st="9" end="9"/>
                                            </p:txEl>
                                          </p:spTgt>
                                        </p:tgtEl>
                                      </p:cBhvr>
                                      <p:to x="100000" y="90000"/>
                                    </p:animScale>
                                    <p:animScale>
                                      <p:cBhvr>
                                        <p:cTn id="163" dur="1" decel="50000">
                                          <p:stCondLst>
                                            <p:cond delay="1249"/>
                                          </p:stCondLst>
                                        </p:cTn>
                                        <p:tgtEl>
                                          <p:spTgt spid="3">
                                            <p:txEl>
                                              <p:pRg st="9" end="9"/>
                                            </p:txEl>
                                          </p:spTgt>
                                        </p:tgtEl>
                                      </p:cBhvr>
                                      <p:to x="100000" y="100000"/>
                                    </p:animScale>
                                    <p:animScale>
                                      <p:cBhvr>
                                        <p:cTn id="164" dur="1">
                                          <p:stCondLst>
                                            <p:cond delay="1249"/>
                                          </p:stCondLst>
                                        </p:cTn>
                                        <p:tgtEl>
                                          <p:spTgt spid="3">
                                            <p:txEl>
                                              <p:pRg st="9" end="9"/>
                                            </p:txEl>
                                          </p:spTgt>
                                        </p:tgtEl>
                                      </p:cBhvr>
                                      <p:to x="100000" y="95000"/>
                                    </p:animScale>
                                    <p:animScale>
                                      <p:cBhvr>
                                        <p:cTn id="165" dur="1" decel="50000">
                                          <p:stCondLst>
                                            <p:cond delay="1249"/>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Decryptie van een file</a:t>
            </a:r>
            <a:endParaRPr lang="nl-BE" dirty="0"/>
          </a:p>
        </p:txBody>
      </p:sp>
      <p:sp>
        <p:nvSpPr>
          <p:cNvPr id="3" name="Content Placeholder 2"/>
          <p:cNvSpPr>
            <a:spLocks noGrp="1"/>
          </p:cNvSpPr>
          <p:nvPr>
            <p:ph idx="1"/>
          </p:nvPr>
        </p:nvSpPr>
        <p:spPr/>
        <p:txBody>
          <a:bodyPr>
            <a:normAutofit lnSpcReduction="10000"/>
          </a:bodyPr>
          <a:lstStyle/>
          <a:p>
            <a:r>
              <a:rPr lang="nl-BE" sz="2400" dirty="0" smtClean="0"/>
              <a:t>Stap 3: selecteer de AES</a:t>
            </a:r>
          </a:p>
          <a:p>
            <a:pPr marL="0" indent="0">
              <a:buNone/>
            </a:pPr>
            <a:r>
              <a:rPr lang="nl-BE" sz="2400" dirty="0"/>
              <a:t> </a:t>
            </a:r>
            <a:r>
              <a:rPr lang="nl-BE" sz="2400" dirty="0" smtClean="0"/>
              <a:t>  sleutel en de signed hash.</a:t>
            </a:r>
          </a:p>
          <a:p>
            <a:pPr marL="0" indent="0">
              <a:buNone/>
            </a:pPr>
            <a:r>
              <a:rPr lang="nl-BE" sz="2400" dirty="0"/>
              <a:t> </a:t>
            </a:r>
            <a:r>
              <a:rPr lang="nl-BE" sz="2400" dirty="0" smtClean="0"/>
              <a:t>  zoals eerder vermeld staan</a:t>
            </a:r>
          </a:p>
          <a:p>
            <a:pPr marL="0" indent="0">
              <a:buNone/>
            </a:pPr>
            <a:r>
              <a:rPr lang="nl-BE" sz="2400" dirty="0"/>
              <a:t> </a:t>
            </a:r>
            <a:r>
              <a:rPr lang="nl-BE" sz="2400" dirty="0" smtClean="0"/>
              <a:t>  deze ook in de output folder.</a:t>
            </a:r>
          </a:p>
          <a:p>
            <a:r>
              <a:rPr lang="nl-BE" sz="2400" dirty="0" smtClean="0"/>
              <a:t>Stap 4: selecteer de public</a:t>
            </a:r>
          </a:p>
          <a:p>
            <a:pPr marL="0" indent="0">
              <a:buNone/>
            </a:pPr>
            <a:r>
              <a:rPr lang="nl-BE" sz="2400" dirty="0" smtClean="0"/>
              <a:t>   key van de persoon die </a:t>
            </a:r>
          </a:p>
          <a:p>
            <a:pPr marL="0" indent="0">
              <a:buNone/>
            </a:pPr>
            <a:r>
              <a:rPr lang="nl-BE" sz="2400" dirty="0"/>
              <a:t> </a:t>
            </a:r>
            <a:r>
              <a:rPr lang="nl-BE" sz="2400" dirty="0" smtClean="0"/>
              <a:t>  de eigenlijke encryptie</a:t>
            </a:r>
          </a:p>
          <a:p>
            <a:pPr marL="0" indent="0">
              <a:buNone/>
            </a:pPr>
            <a:r>
              <a:rPr lang="nl-BE" sz="2400" dirty="0"/>
              <a:t> </a:t>
            </a:r>
            <a:r>
              <a:rPr lang="nl-BE" sz="2400" dirty="0" smtClean="0"/>
              <a:t>  van het bestand heeft uitgevoerd.</a:t>
            </a:r>
          </a:p>
          <a:p>
            <a:pPr marL="0" indent="0">
              <a:buNone/>
            </a:pPr>
            <a:r>
              <a:rPr lang="nl-BE" sz="2400" dirty="0"/>
              <a:t> </a:t>
            </a:r>
            <a:r>
              <a:rPr lang="nl-BE" sz="2400" dirty="0" smtClean="0"/>
              <a:t>  Dit is ter controle dat het bestand</a:t>
            </a:r>
          </a:p>
          <a:p>
            <a:pPr marL="0" indent="0">
              <a:buNone/>
            </a:pPr>
            <a:r>
              <a:rPr lang="nl-BE" sz="2400" dirty="0"/>
              <a:t> </a:t>
            </a:r>
            <a:r>
              <a:rPr lang="nl-BE" sz="2400" dirty="0" smtClean="0"/>
              <a:t>  van de juiste persoon komt.</a:t>
            </a:r>
          </a:p>
        </p:txBody>
      </p:sp>
      <p:pic>
        <p:nvPicPr>
          <p:cNvPr id="4" name="Picture 3"/>
          <p:cNvPicPr>
            <a:picLocks noChangeAspect="1"/>
          </p:cNvPicPr>
          <p:nvPr/>
        </p:nvPicPr>
        <p:blipFill>
          <a:blip r:embed="rId2"/>
          <a:stretch>
            <a:fillRect/>
          </a:stretch>
        </p:blipFill>
        <p:spPr>
          <a:xfrm>
            <a:off x="6222774" y="1690688"/>
            <a:ext cx="5969225" cy="4078850"/>
          </a:xfrm>
          <a:prstGeom prst="rect">
            <a:avLst/>
          </a:prstGeom>
        </p:spPr>
      </p:pic>
    </p:spTree>
    <p:extLst>
      <p:ext uri="{BB962C8B-B14F-4D97-AF65-F5344CB8AC3E}">
        <p14:creationId xmlns:p14="http://schemas.microsoft.com/office/powerpoint/2010/main" val="4183692695"/>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par>
                                <p:cTn id="8" presetID="16" presetClass="entr" presetSubtype="26" fill="hold" grpId="0" nodeType="with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Horizontal)">
                                      <p:cBhvr>
                                        <p:cTn id="10" dur="500"/>
                                        <p:tgtEl>
                                          <p:spTgt spid="3">
                                            <p:txEl>
                                              <p:pRg st="1" end="1"/>
                                            </p:txEl>
                                          </p:spTgt>
                                        </p:tgtEl>
                                      </p:cBhvr>
                                    </p:animEffect>
                                  </p:childTnLst>
                                </p:cTn>
                              </p:par>
                              <p:par>
                                <p:cTn id="11" presetID="16" presetClass="entr" presetSubtype="26" fill="hold" grpId="0" nodeType="withEffect">
                                  <p:stCondLst>
                                    <p:cond delay="25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Horizontal)">
                                      <p:cBhvr>
                                        <p:cTn id="13" dur="500"/>
                                        <p:tgtEl>
                                          <p:spTgt spid="3">
                                            <p:txEl>
                                              <p:pRg st="2" end="2"/>
                                            </p:txEl>
                                          </p:spTgt>
                                        </p:tgtEl>
                                      </p:cBhvr>
                                    </p:animEffect>
                                  </p:childTnLst>
                                </p:cTn>
                              </p:par>
                              <p:par>
                                <p:cTn id="14" presetID="16" presetClass="entr" presetSubtype="26" fill="hold" grpId="0" nodeType="withEffect">
                                  <p:stCondLst>
                                    <p:cond delay="2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Horizontal)">
                                      <p:cBhvr>
                                        <p:cTn id="16" dur="500"/>
                                        <p:tgtEl>
                                          <p:spTgt spid="3">
                                            <p:txEl>
                                              <p:pRg st="3" end="3"/>
                                            </p:txEl>
                                          </p:spTgt>
                                        </p:tgtEl>
                                      </p:cBhvr>
                                    </p:animEffect>
                                  </p:childTnLst>
                                </p:cTn>
                              </p:par>
                            </p:childTnLst>
                          </p:cTn>
                        </p:par>
                        <p:par>
                          <p:cTn id="17" fill="hold">
                            <p:stCondLst>
                              <p:cond delay="750"/>
                            </p:stCondLst>
                            <p:childTnLst>
                              <p:par>
                                <p:cTn id="18" presetID="16" presetClass="entr" presetSubtype="26"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Horizontal)">
                                      <p:cBhvr>
                                        <p:cTn id="20" dur="500"/>
                                        <p:tgtEl>
                                          <p:spTgt spid="3">
                                            <p:txEl>
                                              <p:pRg st="4" end="4"/>
                                            </p:txEl>
                                          </p:spTgt>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Horizontal)">
                                      <p:cBhvr>
                                        <p:cTn id="23" dur="500"/>
                                        <p:tgtEl>
                                          <p:spTgt spid="3">
                                            <p:txEl>
                                              <p:pRg st="5" end="5"/>
                                            </p:txEl>
                                          </p:spTgt>
                                        </p:tgtEl>
                                      </p:cBhvr>
                                    </p:animEffect>
                                  </p:childTnLst>
                                </p:cTn>
                              </p:par>
                              <p:par>
                                <p:cTn id="24" presetID="16" presetClass="entr" presetSubtype="26"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Horizontal)">
                                      <p:cBhvr>
                                        <p:cTn id="26" dur="500"/>
                                        <p:tgtEl>
                                          <p:spTgt spid="3">
                                            <p:txEl>
                                              <p:pRg st="6" end="6"/>
                                            </p:txEl>
                                          </p:spTgt>
                                        </p:tgtEl>
                                      </p:cBhvr>
                                    </p:animEffect>
                                  </p:childTnLst>
                                </p:cTn>
                              </p:par>
                              <p:par>
                                <p:cTn id="27" presetID="16" presetClass="entr" presetSubtype="26"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Horizontal)">
                                      <p:cBhvr>
                                        <p:cTn id="29" dur="500"/>
                                        <p:tgtEl>
                                          <p:spTgt spid="3">
                                            <p:txEl>
                                              <p:pRg st="7" end="7"/>
                                            </p:txEl>
                                          </p:spTgt>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Horizontal)">
                                      <p:cBhvr>
                                        <p:cTn id="32" dur="500"/>
                                        <p:tgtEl>
                                          <p:spTgt spid="3">
                                            <p:txEl>
                                              <p:pRg st="8" end="8"/>
                                            </p:txEl>
                                          </p:spTgt>
                                        </p:tgtEl>
                                      </p:cBhvr>
                                    </p:animEffect>
                                  </p:childTnLst>
                                </p:cTn>
                              </p:par>
                              <p:par>
                                <p:cTn id="33" presetID="16" presetClass="entr" presetSubtype="26"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arn(inHorizontal)">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Decryptie van een file</a:t>
            </a:r>
            <a:endParaRPr lang="nl-BE" dirty="0"/>
          </a:p>
        </p:txBody>
      </p:sp>
      <p:sp>
        <p:nvSpPr>
          <p:cNvPr id="3" name="Content Placeholder 2"/>
          <p:cNvSpPr>
            <a:spLocks noGrp="1"/>
          </p:cNvSpPr>
          <p:nvPr>
            <p:ph idx="1"/>
          </p:nvPr>
        </p:nvSpPr>
        <p:spPr/>
        <p:txBody>
          <a:bodyPr>
            <a:normAutofit/>
          </a:bodyPr>
          <a:lstStyle/>
          <a:p>
            <a:r>
              <a:rPr lang="nl-BE" sz="2400" dirty="0" smtClean="0"/>
              <a:t>Stap 5: Druk op “Decrypt”</a:t>
            </a:r>
          </a:p>
          <a:p>
            <a:pPr marL="0" indent="0">
              <a:buNone/>
            </a:pPr>
            <a:r>
              <a:rPr lang="nl-BE" sz="2400" dirty="0" smtClean="0"/>
              <a:t>   en het programma zal beginnen</a:t>
            </a:r>
          </a:p>
          <a:p>
            <a:pPr marL="0" indent="0">
              <a:buNone/>
            </a:pPr>
            <a:r>
              <a:rPr lang="nl-BE" sz="2400" dirty="0"/>
              <a:t> </a:t>
            </a:r>
            <a:r>
              <a:rPr lang="nl-BE" sz="2400" dirty="0" smtClean="0"/>
              <a:t>  met het decrypteren van het bestand.</a:t>
            </a:r>
          </a:p>
          <a:p>
            <a:pPr marL="0" indent="0">
              <a:buNone/>
            </a:pPr>
            <a:r>
              <a:rPr lang="nl-BE" sz="2400" dirty="0" smtClean="0"/>
              <a:t>   weer zal een progressbar verschijnen</a:t>
            </a:r>
          </a:p>
          <a:p>
            <a:pPr marL="0" indent="0">
              <a:buNone/>
            </a:pPr>
            <a:r>
              <a:rPr lang="nl-BE" sz="2400" dirty="0"/>
              <a:t> </a:t>
            </a:r>
            <a:r>
              <a:rPr lang="nl-BE" sz="2400" dirty="0" smtClean="0"/>
              <a:t>  die de vooruitgang weergeeft.</a:t>
            </a:r>
          </a:p>
          <a:p>
            <a:pPr marL="0" indent="0">
              <a:buNone/>
            </a:pPr>
            <a:r>
              <a:rPr lang="nl-BE" sz="2400" dirty="0"/>
              <a:t> </a:t>
            </a:r>
            <a:r>
              <a:rPr lang="nl-BE" sz="2400" dirty="0" smtClean="0"/>
              <a:t>  Als deze vol is, is het decryptie proces</a:t>
            </a:r>
          </a:p>
          <a:p>
            <a:pPr marL="0" indent="0">
              <a:buNone/>
            </a:pPr>
            <a:r>
              <a:rPr lang="nl-BE" sz="2400" dirty="0"/>
              <a:t> </a:t>
            </a:r>
            <a:r>
              <a:rPr lang="nl-BE" sz="2400" dirty="0" smtClean="0"/>
              <a:t>  voltooid en zal er een melding</a:t>
            </a:r>
          </a:p>
          <a:p>
            <a:pPr marL="0" indent="0">
              <a:buNone/>
            </a:pPr>
            <a:r>
              <a:rPr lang="nl-BE" sz="2400" dirty="0"/>
              <a:t> </a:t>
            </a:r>
            <a:r>
              <a:rPr lang="nl-BE" sz="2400" dirty="0" smtClean="0"/>
              <a:t>  verschijnen. </a:t>
            </a:r>
          </a:p>
          <a:p>
            <a:pPr marL="0" indent="0">
              <a:buNone/>
            </a:pPr>
            <a:endParaRPr lang="nl-BE" sz="2400" dirty="0" smtClean="0"/>
          </a:p>
          <a:p>
            <a:pPr marL="0" indent="0">
              <a:buNone/>
            </a:pPr>
            <a:endParaRPr lang="nl-BE" sz="2400" dirty="0"/>
          </a:p>
        </p:txBody>
      </p:sp>
      <p:pic>
        <p:nvPicPr>
          <p:cNvPr id="4" name="Picture 3"/>
          <p:cNvPicPr>
            <a:picLocks noChangeAspect="1"/>
          </p:cNvPicPr>
          <p:nvPr/>
        </p:nvPicPr>
        <p:blipFill>
          <a:blip r:embed="rId2"/>
          <a:stretch>
            <a:fillRect/>
          </a:stretch>
        </p:blipFill>
        <p:spPr>
          <a:xfrm>
            <a:off x="6247051" y="1709979"/>
            <a:ext cx="5944949" cy="4045767"/>
          </a:xfrm>
          <a:prstGeom prst="rect">
            <a:avLst/>
          </a:prstGeom>
        </p:spPr>
      </p:pic>
    </p:spTree>
    <p:extLst>
      <p:ext uri="{BB962C8B-B14F-4D97-AF65-F5344CB8AC3E}">
        <p14:creationId xmlns:p14="http://schemas.microsoft.com/office/powerpoint/2010/main" val="3920789559"/>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Decryptie van een file</a:t>
            </a:r>
            <a:endParaRPr lang="nl-BE" dirty="0"/>
          </a:p>
        </p:txBody>
      </p:sp>
      <p:sp>
        <p:nvSpPr>
          <p:cNvPr id="3" name="Content Placeholder 2"/>
          <p:cNvSpPr>
            <a:spLocks noGrp="1"/>
          </p:cNvSpPr>
          <p:nvPr>
            <p:ph idx="1"/>
          </p:nvPr>
        </p:nvSpPr>
        <p:spPr/>
        <p:txBody>
          <a:bodyPr>
            <a:normAutofit/>
          </a:bodyPr>
          <a:lstStyle/>
          <a:p>
            <a:r>
              <a:rPr lang="nl-BE" sz="2400" dirty="0" smtClean="0"/>
              <a:t>Stap 6: Controleer als laatste</a:t>
            </a:r>
          </a:p>
          <a:p>
            <a:pPr marL="0" indent="0">
              <a:buNone/>
            </a:pPr>
            <a:r>
              <a:rPr lang="nl-BE" sz="2400" dirty="0" smtClean="0"/>
              <a:t>   de hash status. Deze geeft</a:t>
            </a:r>
          </a:p>
          <a:p>
            <a:pPr marL="0" indent="0">
              <a:buNone/>
            </a:pPr>
            <a:r>
              <a:rPr lang="nl-BE" sz="2400" dirty="0"/>
              <a:t> </a:t>
            </a:r>
            <a:r>
              <a:rPr lang="nl-BE" sz="2400" dirty="0" smtClean="0"/>
              <a:t>  weer dat er tijdens en na</a:t>
            </a:r>
          </a:p>
          <a:p>
            <a:pPr marL="0" indent="0">
              <a:buNone/>
            </a:pPr>
            <a:r>
              <a:rPr lang="nl-BE" sz="2400" dirty="0"/>
              <a:t> </a:t>
            </a:r>
            <a:r>
              <a:rPr lang="nl-BE" sz="2400" dirty="0" smtClean="0"/>
              <a:t>  de decryptie geen wijzigingen</a:t>
            </a:r>
          </a:p>
          <a:p>
            <a:pPr marL="0" indent="0">
              <a:buNone/>
            </a:pPr>
            <a:r>
              <a:rPr lang="nl-BE" sz="2400" dirty="0"/>
              <a:t> </a:t>
            </a:r>
            <a:r>
              <a:rPr lang="nl-BE" sz="2400" dirty="0" smtClean="0"/>
              <a:t>  zijn gebeurt aan de originele file.</a:t>
            </a:r>
          </a:p>
          <a:p>
            <a:pPr marL="0" indent="0">
              <a:buNone/>
            </a:pPr>
            <a:r>
              <a:rPr lang="nl-BE" sz="2400" dirty="0"/>
              <a:t> </a:t>
            </a:r>
            <a:r>
              <a:rPr lang="nl-BE" sz="2400" dirty="0" smtClean="0"/>
              <a:t>  Ook zal deze controleren of</a:t>
            </a:r>
          </a:p>
          <a:p>
            <a:pPr marL="0" indent="0">
              <a:buNone/>
            </a:pPr>
            <a:r>
              <a:rPr lang="nl-BE" sz="2400" dirty="0"/>
              <a:t> </a:t>
            </a:r>
            <a:r>
              <a:rPr lang="nl-BE" sz="2400" dirty="0" smtClean="0"/>
              <a:t>  deze wel van de juiste persoon</a:t>
            </a:r>
          </a:p>
          <a:p>
            <a:pPr marL="0" indent="0">
              <a:buNone/>
            </a:pPr>
            <a:r>
              <a:rPr lang="nl-BE" sz="2400" dirty="0"/>
              <a:t> </a:t>
            </a:r>
            <a:r>
              <a:rPr lang="nl-BE" sz="2400" dirty="0" smtClean="0"/>
              <a:t>  komt. Indien niet het geval is,</a:t>
            </a:r>
          </a:p>
          <a:p>
            <a:pPr marL="0" indent="0">
              <a:buNone/>
            </a:pPr>
            <a:r>
              <a:rPr lang="nl-BE" sz="2400" dirty="0"/>
              <a:t> </a:t>
            </a:r>
            <a:r>
              <a:rPr lang="nl-BE" sz="2400" dirty="0" smtClean="0"/>
              <a:t>  zal dit vermeld worden bij de status.</a:t>
            </a:r>
            <a:endParaRPr lang="nl-BE" sz="2400" dirty="0"/>
          </a:p>
        </p:txBody>
      </p:sp>
      <p:pic>
        <p:nvPicPr>
          <p:cNvPr id="5" name="Picture 4"/>
          <p:cNvPicPr>
            <a:picLocks noChangeAspect="1"/>
          </p:cNvPicPr>
          <p:nvPr/>
        </p:nvPicPr>
        <p:blipFill>
          <a:blip r:embed="rId2"/>
          <a:stretch>
            <a:fillRect/>
          </a:stretch>
        </p:blipFill>
        <p:spPr>
          <a:xfrm>
            <a:off x="5915025" y="2275734"/>
            <a:ext cx="6248400" cy="571500"/>
          </a:xfrm>
          <a:prstGeom prst="rect">
            <a:avLst/>
          </a:prstGeom>
        </p:spPr>
      </p:pic>
      <p:pic>
        <p:nvPicPr>
          <p:cNvPr id="7" name="Picture 6"/>
          <p:cNvPicPr>
            <a:picLocks noChangeAspect="1"/>
          </p:cNvPicPr>
          <p:nvPr/>
        </p:nvPicPr>
        <p:blipFill>
          <a:blip r:embed="rId3"/>
          <a:stretch>
            <a:fillRect/>
          </a:stretch>
        </p:blipFill>
        <p:spPr>
          <a:xfrm>
            <a:off x="5915025" y="3200452"/>
            <a:ext cx="6276975" cy="628650"/>
          </a:xfrm>
          <a:prstGeom prst="rect">
            <a:avLst/>
          </a:prstGeom>
        </p:spPr>
      </p:pic>
      <p:sp>
        <p:nvSpPr>
          <p:cNvPr id="8" name="TextBox 7"/>
          <p:cNvSpPr txBox="1"/>
          <p:nvPr/>
        </p:nvSpPr>
        <p:spPr>
          <a:xfrm>
            <a:off x="5696540" y="1825625"/>
            <a:ext cx="1018227" cy="369332"/>
          </a:xfrm>
          <a:prstGeom prst="rect">
            <a:avLst/>
          </a:prstGeom>
          <a:noFill/>
        </p:spPr>
        <p:txBody>
          <a:bodyPr wrap="none" rtlCol="0">
            <a:spAutoFit/>
          </a:bodyPr>
          <a:lstStyle/>
          <a:p>
            <a:r>
              <a:rPr lang="nl-BE" dirty="0" smtClean="0"/>
              <a:t>Success:</a:t>
            </a:r>
            <a:endParaRPr lang="nl-BE" dirty="0"/>
          </a:p>
        </p:txBody>
      </p:sp>
      <p:sp>
        <p:nvSpPr>
          <p:cNvPr id="9" name="TextBox 8"/>
          <p:cNvSpPr txBox="1"/>
          <p:nvPr/>
        </p:nvSpPr>
        <p:spPr>
          <a:xfrm>
            <a:off x="5696540" y="2847234"/>
            <a:ext cx="1090940" cy="369332"/>
          </a:xfrm>
          <a:prstGeom prst="rect">
            <a:avLst/>
          </a:prstGeom>
          <a:noFill/>
        </p:spPr>
        <p:txBody>
          <a:bodyPr wrap="none" rtlCol="0">
            <a:spAutoFit/>
          </a:bodyPr>
          <a:lstStyle/>
          <a:p>
            <a:r>
              <a:rPr lang="nl-BE" dirty="0" smtClean="0"/>
              <a:t>Warning:</a:t>
            </a:r>
            <a:endParaRPr lang="nl-BE" dirty="0"/>
          </a:p>
        </p:txBody>
      </p:sp>
    </p:spTree>
    <p:extLst>
      <p:ext uri="{BB962C8B-B14F-4D97-AF65-F5344CB8AC3E}">
        <p14:creationId xmlns:p14="http://schemas.microsoft.com/office/powerpoint/2010/main" val="1213292458"/>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Steganography</a:t>
            </a:r>
            <a:r>
              <a:rPr lang="nl-BE" dirty="0" smtClean="0"/>
              <a:t> toepassen</a:t>
            </a:r>
            <a:endParaRPr lang="en-US" dirty="0"/>
          </a:p>
        </p:txBody>
      </p:sp>
      <p:sp>
        <p:nvSpPr>
          <p:cNvPr id="3" name="Tijdelijke aanduiding voor inhoud 2"/>
          <p:cNvSpPr>
            <a:spLocks noGrp="1"/>
          </p:cNvSpPr>
          <p:nvPr>
            <p:ph idx="1"/>
          </p:nvPr>
        </p:nvSpPr>
        <p:spPr>
          <a:xfrm>
            <a:off x="838200" y="1825625"/>
            <a:ext cx="10515600" cy="4683330"/>
          </a:xfrm>
        </p:spPr>
        <p:txBody>
          <a:bodyPr>
            <a:noAutofit/>
          </a:bodyPr>
          <a:lstStyle/>
          <a:p>
            <a:r>
              <a:rPr lang="nl-BE" sz="2400" dirty="0" smtClean="0"/>
              <a:t>Stap 1: Drag &amp; drop een </a:t>
            </a:r>
            <a:br>
              <a:rPr lang="nl-BE" sz="2400" dirty="0" smtClean="0"/>
            </a:br>
            <a:r>
              <a:rPr lang="nl-BE" sz="2400" dirty="0" smtClean="0"/>
              <a:t> afbeelding op het formulier</a:t>
            </a:r>
            <a:br>
              <a:rPr lang="nl-BE" sz="2400" dirty="0" smtClean="0"/>
            </a:br>
            <a:r>
              <a:rPr lang="nl-BE" sz="2400" dirty="0" smtClean="0"/>
              <a:t> of selecteer de afbeelding  </a:t>
            </a:r>
            <a:br>
              <a:rPr lang="nl-BE" sz="2400" dirty="0" smtClean="0"/>
            </a:br>
            <a:r>
              <a:rPr lang="nl-BE" sz="2400" dirty="0" smtClean="0"/>
              <a:t> waar je tekst in wil </a:t>
            </a:r>
            <a:br>
              <a:rPr lang="nl-BE" sz="2400" dirty="0" smtClean="0"/>
            </a:br>
            <a:r>
              <a:rPr lang="nl-BE" sz="2400" dirty="0" smtClean="0"/>
              <a:t> verstoppen via “Get picture”.</a:t>
            </a:r>
          </a:p>
          <a:p>
            <a:r>
              <a:rPr lang="nl-BE" sz="2400" dirty="0" smtClean="0"/>
              <a:t>Stap 2: Typ de te verborgen</a:t>
            </a:r>
            <a:br>
              <a:rPr lang="nl-BE" sz="2400" dirty="0" smtClean="0"/>
            </a:br>
            <a:r>
              <a:rPr lang="nl-BE" sz="2400" dirty="0" smtClean="0"/>
              <a:t> tekst of importeer een tekst</a:t>
            </a:r>
            <a:br>
              <a:rPr lang="nl-BE" sz="2400" dirty="0" smtClean="0"/>
            </a:br>
            <a:r>
              <a:rPr lang="nl-BE" sz="2400" dirty="0" smtClean="0"/>
              <a:t> bestand via “Import </a:t>
            </a:r>
            <a:r>
              <a:rPr lang="nl-BE" sz="2400" dirty="0" err="1" smtClean="0"/>
              <a:t>text</a:t>
            </a:r>
            <a:r>
              <a:rPr lang="nl-BE" sz="2400" dirty="0" smtClean="0"/>
              <a:t>”.</a:t>
            </a:r>
          </a:p>
          <a:p>
            <a:r>
              <a:rPr lang="nl-BE" sz="2400" dirty="0" smtClean="0"/>
              <a:t>Stap 3: Druk op “save text” </a:t>
            </a:r>
            <a:br>
              <a:rPr lang="nl-BE" sz="2400" dirty="0" smtClean="0"/>
            </a:br>
            <a:r>
              <a:rPr lang="nl-BE" sz="2400" dirty="0" smtClean="0"/>
              <a:t> en kies een plaats waar je </a:t>
            </a:r>
            <a:br>
              <a:rPr lang="nl-BE" sz="2400" dirty="0" smtClean="0"/>
            </a:br>
            <a:r>
              <a:rPr lang="nl-BE" sz="2400" dirty="0" smtClean="0"/>
              <a:t> de nieuwe foto wilt opslaan.</a:t>
            </a:r>
            <a:endParaRPr lang="en-US" sz="2400"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710" y="1468009"/>
            <a:ext cx="6489290" cy="4432882"/>
          </a:xfrm>
          <a:prstGeom prst="rect">
            <a:avLst/>
          </a:prstGeom>
        </p:spPr>
      </p:pic>
    </p:spTree>
    <p:extLst>
      <p:ext uri="{BB962C8B-B14F-4D97-AF65-F5344CB8AC3E}">
        <p14:creationId xmlns:p14="http://schemas.microsoft.com/office/powerpoint/2010/main" val="587305263"/>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750"/>
                                        <p:tgtEl>
                                          <p:spTgt spid="3">
                                            <p:txEl>
                                              <p:pRg st="0" end="0"/>
                                            </p:txEl>
                                          </p:spTgt>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7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75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75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7" dur="750"/>
                                        <p:tgtEl>
                                          <p:spTgt spid="3">
                                            <p:txEl>
                                              <p:pRg st="1" end="1"/>
                                            </p:txEl>
                                          </p:spTgt>
                                        </p:tgtEl>
                                      </p:cBhvr>
                                    </p:animEffect>
                                  </p:childTnLst>
                                </p:cTn>
                              </p:par>
                            </p:childTnLst>
                          </p:cTn>
                        </p:par>
                        <p:par>
                          <p:cTn id="18" fill="hold">
                            <p:stCondLst>
                              <p:cond delay="1750"/>
                            </p:stCondLst>
                            <p:childTnLst>
                              <p:par>
                                <p:cTn id="19" presetID="31"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7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75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7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4"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Steganography</a:t>
            </a:r>
            <a:r>
              <a:rPr lang="nl-BE" dirty="0"/>
              <a:t> </a:t>
            </a:r>
            <a:r>
              <a:rPr lang="nl-BE" dirty="0" smtClean="0"/>
              <a:t>achterhalen</a:t>
            </a:r>
            <a:endParaRPr lang="en-US" dirty="0"/>
          </a:p>
        </p:txBody>
      </p:sp>
      <p:sp>
        <p:nvSpPr>
          <p:cNvPr id="3" name="Tijdelijke aanduiding voor inhoud 2"/>
          <p:cNvSpPr>
            <a:spLocks noGrp="1"/>
          </p:cNvSpPr>
          <p:nvPr>
            <p:ph idx="1"/>
          </p:nvPr>
        </p:nvSpPr>
        <p:spPr/>
        <p:txBody>
          <a:bodyPr>
            <a:noAutofit/>
          </a:bodyPr>
          <a:lstStyle/>
          <a:p>
            <a:r>
              <a:rPr lang="nl-BE" sz="2400" dirty="0"/>
              <a:t>Stap 1: Drag &amp; drop een </a:t>
            </a:r>
            <a:br>
              <a:rPr lang="nl-BE" sz="2400" dirty="0"/>
            </a:br>
            <a:r>
              <a:rPr lang="nl-BE" sz="2400" dirty="0" smtClean="0"/>
              <a:t> afbeelding </a:t>
            </a:r>
            <a:r>
              <a:rPr lang="nl-BE" sz="2400" dirty="0"/>
              <a:t>op het formulier</a:t>
            </a:r>
            <a:br>
              <a:rPr lang="nl-BE" sz="2400" dirty="0"/>
            </a:br>
            <a:r>
              <a:rPr lang="nl-BE" sz="2400" dirty="0" smtClean="0"/>
              <a:t> of </a:t>
            </a:r>
            <a:r>
              <a:rPr lang="nl-BE" sz="2400" dirty="0"/>
              <a:t>selecteer de afbeelding  </a:t>
            </a:r>
            <a:br>
              <a:rPr lang="nl-BE" sz="2400" dirty="0"/>
            </a:br>
            <a:r>
              <a:rPr lang="nl-BE" sz="2400" dirty="0" smtClean="0"/>
              <a:t> waar </a:t>
            </a:r>
            <a:r>
              <a:rPr lang="nl-BE" sz="2400" dirty="0"/>
              <a:t>je tekst </a:t>
            </a:r>
            <a:r>
              <a:rPr lang="nl-BE" sz="2400" dirty="0" smtClean="0"/>
              <a:t>wil </a:t>
            </a:r>
            <a:r>
              <a:rPr lang="nl-BE" sz="2400" dirty="0"/>
              <a:t/>
            </a:r>
            <a:br>
              <a:rPr lang="nl-BE" sz="2400" dirty="0"/>
            </a:br>
            <a:r>
              <a:rPr lang="nl-BE" sz="2400" dirty="0" smtClean="0"/>
              <a:t> uithalen via </a:t>
            </a:r>
            <a:r>
              <a:rPr lang="nl-BE" sz="2400" dirty="0"/>
              <a:t>“Get picture”.</a:t>
            </a:r>
          </a:p>
          <a:p>
            <a:r>
              <a:rPr lang="nl-BE" sz="2400" dirty="0"/>
              <a:t>Stap 2: </a:t>
            </a:r>
            <a:r>
              <a:rPr lang="nl-BE" sz="2400" dirty="0" smtClean="0"/>
              <a:t>Haal de verborgen</a:t>
            </a:r>
            <a:r>
              <a:rPr lang="nl-BE" sz="2400" dirty="0"/>
              <a:t/>
            </a:r>
            <a:br>
              <a:rPr lang="nl-BE" sz="2400" dirty="0"/>
            </a:br>
            <a:r>
              <a:rPr lang="nl-BE" sz="2400" dirty="0" smtClean="0"/>
              <a:t> tekst uit de afbeelding </a:t>
            </a:r>
            <a:r>
              <a:rPr lang="nl-BE" sz="2400" dirty="0"/>
              <a:t>via </a:t>
            </a:r>
            <a:r>
              <a:rPr lang="nl-BE" sz="2400" dirty="0" smtClean="0"/>
              <a:t/>
            </a:r>
            <a:br>
              <a:rPr lang="nl-BE" sz="2400" dirty="0" smtClean="0"/>
            </a:br>
            <a:r>
              <a:rPr lang="nl-BE" sz="2400" dirty="0" smtClean="0"/>
              <a:t> “Extract text”.</a:t>
            </a:r>
            <a:endParaRPr lang="nl-BE" sz="2400" dirty="0"/>
          </a:p>
          <a:p>
            <a:r>
              <a:rPr lang="nl-BE" sz="2400" dirty="0"/>
              <a:t>Stap 3: Druk op </a:t>
            </a:r>
            <a:r>
              <a:rPr lang="nl-BE" sz="2400" dirty="0" smtClean="0"/>
              <a:t>“Export text</a:t>
            </a:r>
            <a:r>
              <a:rPr lang="nl-BE" sz="2400" dirty="0"/>
              <a:t>” </a:t>
            </a:r>
            <a:br>
              <a:rPr lang="nl-BE" sz="2400" dirty="0"/>
            </a:br>
            <a:r>
              <a:rPr lang="nl-BE" sz="2400" dirty="0" smtClean="0"/>
              <a:t> en </a:t>
            </a:r>
            <a:r>
              <a:rPr lang="nl-BE" sz="2400" dirty="0"/>
              <a:t>kies een plaats waar je </a:t>
            </a:r>
            <a:br>
              <a:rPr lang="nl-BE" sz="2400" dirty="0"/>
            </a:br>
            <a:r>
              <a:rPr lang="nl-BE" sz="2400" dirty="0" smtClean="0"/>
              <a:t> een tekstbestand wil opslaan.</a:t>
            </a:r>
            <a:endParaRPr lang="en-US" sz="2400" dirty="0"/>
          </a:p>
          <a:p>
            <a:endParaRPr lang="en-US"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710" y="1468009"/>
            <a:ext cx="6489290" cy="4432882"/>
          </a:xfrm>
          <a:prstGeom prst="rect">
            <a:avLst/>
          </a:prstGeom>
        </p:spPr>
      </p:pic>
    </p:spTree>
    <p:extLst>
      <p:ext uri="{BB962C8B-B14F-4D97-AF65-F5344CB8AC3E}">
        <p14:creationId xmlns:p14="http://schemas.microsoft.com/office/powerpoint/2010/main" val="812269263"/>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750"/>
                                        <p:tgtEl>
                                          <p:spTgt spid="3">
                                            <p:txEl>
                                              <p:pRg st="0" end="0"/>
                                            </p:txEl>
                                          </p:spTgt>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outVertical)">
                                      <p:cBhvr>
                                        <p:cTn id="11" dur="750"/>
                                        <p:tgtEl>
                                          <p:spTgt spid="3">
                                            <p:txEl>
                                              <p:pRg st="1" end="1"/>
                                            </p:txEl>
                                          </p:spTgt>
                                        </p:tgtEl>
                                      </p:cBhvr>
                                    </p:animEffect>
                                  </p:childTnLst>
                                </p:cTn>
                              </p:par>
                            </p:childTnLst>
                          </p:cTn>
                        </p:par>
                        <p:par>
                          <p:cTn id="12" fill="hold">
                            <p:stCondLst>
                              <p:cond delay="1750"/>
                            </p:stCondLst>
                            <p:childTnLst>
                              <p:par>
                                <p:cTn id="13" presetID="16" presetClass="entr" presetSubtype="37"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outVertical)">
                                      <p:cBhvr>
                                        <p:cTn id="15"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Policies</a:t>
            </a:r>
            <a:endParaRPr lang="nl-NL" dirty="0"/>
          </a:p>
        </p:txBody>
      </p:sp>
      <p:sp>
        <p:nvSpPr>
          <p:cNvPr id="3" name="Tijdelijke aanduiding voor inhoud 2"/>
          <p:cNvSpPr>
            <a:spLocks noGrp="1"/>
          </p:cNvSpPr>
          <p:nvPr>
            <p:ph idx="1"/>
          </p:nvPr>
        </p:nvSpPr>
        <p:spPr>
          <a:xfrm>
            <a:off x="838200" y="1801349"/>
            <a:ext cx="10515600" cy="4351338"/>
          </a:xfrm>
        </p:spPr>
        <p:txBody>
          <a:bodyPr/>
          <a:lstStyle/>
          <a:p>
            <a:r>
              <a:rPr lang="nl-BE" dirty="0" err="1" smtClean="0"/>
              <a:t>Acceptable</a:t>
            </a:r>
            <a:r>
              <a:rPr lang="nl-BE" dirty="0" smtClean="0"/>
              <a:t> </a:t>
            </a:r>
            <a:r>
              <a:rPr lang="nl-BE" dirty="0" err="1" smtClean="0"/>
              <a:t>Infrastructure</a:t>
            </a:r>
            <a:r>
              <a:rPr lang="nl-BE" dirty="0" smtClean="0"/>
              <a:t> </a:t>
            </a:r>
            <a:r>
              <a:rPr lang="nl-BE" dirty="0" err="1" smtClean="0"/>
              <a:t>Use</a:t>
            </a:r>
            <a:r>
              <a:rPr lang="nl-BE" dirty="0" smtClean="0"/>
              <a:t> Policy</a:t>
            </a:r>
          </a:p>
          <a:p>
            <a:pPr lvl="1"/>
            <a:r>
              <a:rPr lang="nl-BE" dirty="0" smtClean="0"/>
              <a:t>Netwerk </a:t>
            </a:r>
            <a:r>
              <a:rPr lang="nl-BE" dirty="0" err="1" smtClean="0"/>
              <a:t>wired-wireless</a:t>
            </a:r>
            <a:endParaRPr lang="nl-BE" dirty="0" smtClean="0"/>
          </a:p>
          <a:p>
            <a:pPr lvl="1"/>
            <a:r>
              <a:rPr lang="nl-BE" dirty="0" smtClean="0"/>
              <a:t>Printers/Andere randapparatuur</a:t>
            </a:r>
          </a:p>
          <a:p>
            <a:pPr lvl="1"/>
            <a:endParaRPr lang="nl-BE" dirty="0" smtClean="0"/>
          </a:p>
          <a:p>
            <a:r>
              <a:rPr lang="nl-BE" dirty="0" smtClean="0"/>
              <a:t>Password policy</a:t>
            </a:r>
          </a:p>
          <a:p>
            <a:pPr lvl="1"/>
            <a:r>
              <a:rPr lang="nl-BE" dirty="0" smtClean="0"/>
              <a:t>De vorm</a:t>
            </a:r>
          </a:p>
          <a:p>
            <a:pPr lvl="1"/>
            <a:r>
              <a:rPr lang="nl-BE" dirty="0" smtClean="0"/>
              <a:t>Looptijd</a:t>
            </a:r>
          </a:p>
          <a:p>
            <a:pPr lvl="1"/>
            <a:r>
              <a:rPr lang="nl-BE" dirty="0" smtClean="0"/>
              <a:t>Best </a:t>
            </a:r>
            <a:r>
              <a:rPr lang="nl-BE" dirty="0" err="1" smtClean="0"/>
              <a:t>Practice</a:t>
            </a:r>
            <a:endParaRPr lang="nl-BE" dirty="0" smtClean="0"/>
          </a:p>
          <a:p>
            <a:pPr lvl="1"/>
            <a:endParaRPr lang="nl-NL" dirty="0"/>
          </a:p>
        </p:txBody>
      </p:sp>
      <p:pic>
        <p:nvPicPr>
          <p:cNvPr id="1028" name="Picture 4" descr="ping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110" y="2531824"/>
            <a:ext cx="1143000" cy="762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369228"/>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Acceptable</a:t>
            </a:r>
            <a:r>
              <a:rPr lang="nl-BE" dirty="0" smtClean="0"/>
              <a:t> </a:t>
            </a:r>
            <a:r>
              <a:rPr lang="nl-BE" dirty="0" err="1" smtClean="0"/>
              <a:t>Infrastructure</a:t>
            </a:r>
            <a:r>
              <a:rPr lang="nl-BE" dirty="0" smtClean="0"/>
              <a:t> </a:t>
            </a:r>
            <a:r>
              <a:rPr lang="nl-BE" dirty="0" err="1" smtClean="0"/>
              <a:t>Use</a:t>
            </a:r>
            <a:r>
              <a:rPr lang="nl-BE" dirty="0" smtClean="0"/>
              <a:t> Policy</a:t>
            </a:r>
            <a:endParaRPr lang="nl-NL" dirty="0"/>
          </a:p>
        </p:txBody>
      </p:sp>
      <p:sp>
        <p:nvSpPr>
          <p:cNvPr id="3" name="Tijdelijke aanduiding voor inhoud 2"/>
          <p:cNvSpPr>
            <a:spLocks noGrp="1"/>
          </p:cNvSpPr>
          <p:nvPr>
            <p:ph idx="1"/>
          </p:nvPr>
        </p:nvSpPr>
        <p:spPr/>
        <p:txBody>
          <a:bodyPr/>
          <a:lstStyle/>
          <a:p>
            <a:r>
              <a:rPr lang="nl-BE" dirty="0" err="1" smtClean="0"/>
              <a:t>Wired</a:t>
            </a:r>
            <a:r>
              <a:rPr lang="nl-BE" dirty="0" smtClean="0"/>
              <a:t>/Wireless Netwerk</a:t>
            </a:r>
          </a:p>
          <a:p>
            <a:pPr lvl="1"/>
            <a:r>
              <a:rPr lang="nl-BE" dirty="0" smtClean="0"/>
              <a:t>Enkel door de mensen in dienst van de PXL of door de studenten.</a:t>
            </a:r>
            <a:endParaRPr lang="nl-NL" dirty="0" smtClean="0"/>
          </a:p>
          <a:p>
            <a:pPr lvl="1"/>
            <a:r>
              <a:rPr lang="nl-BE" dirty="0" smtClean="0"/>
              <a:t>Niet voor illegale doeleinden (</a:t>
            </a:r>
            <a:r>
              <a:rPr lang="nl-BE" dirty="0" err="1" smtClean="0"/>
              <a:t>Hacking</a:t>
            </a:r>
            <a:r>
              <a:rPr lang="nl-BE" dirty="0" smtClean="0"/>
              <a:t> , verspreiden van virussen , ..)</a:t>
            </a:r>
          </a:p>
          <a:p>
            <a:pPr lvl="1"/>
            <a:r>
              <a:rPr lang="nl-BE" dirty="0" smtClean="0"/>
              <a:t>Het </a:t>
            </a:r>
            <a:r>
              <a:rPr lang="nl-BE" dirty="0" err="1" smtClean="0"/>
              <a:t>spammen</a:t>
            </a:r>
            <a:r>
              <a:rPr lang="nl-BE" dirty="0" smtClean="0"/>
              <a:t> van je medestudenten/lectors is verboden.</a:t>
            </a:r>
          </a:p>
          <a:p>
            <a:pPr lvl="1"/>
            <a:endParaRPr lang="nl-BE" dirty="0" smtClean="0"/>
          </a:p>
          <a:p>
            <a:pPr lvl="1"/>
            <a:endParaRPr lang="nl-BE" dirty="0" smtClean="0"/>
          </a:p>
          <a:p>
            <a:pPr marL="0" indent="0">
              <a:buNone/>
            </a:pPr>
            <a:endParaRPr lang="nl-BE" dirty="0" smtClean="0"/>
          </a:p>
        </p:txBody>
      </p:sp>
      <p:pic>
        <p:nvPicPr>
          <p:cNvPr id="4" name="Afbeelding 3"/>
          <p:cNvPicPr>
            <a:picLocks noChangeAspect="1"/>
          </p:cNvPicPr>
          <p:nvPr/>
        </p:nvPicPr>
        <p:blipFill>
          <a:blip r:embed="rId2"/>
          <a:stretch>
            <a:fillRect/>
          </a:stretch>
        </p:blipFill>
        <p:spPr>
          <a:xfrm>
            <a:off x="1028708" y="3782313"/>
            <a:ext cx="9062060" cy="2672316"/>
          </a:xfrm>
          <a:prstGeom prst="rect">
            <a:avLst/>
          </a:prstGeom>
        </p:spPr>
      </p:pic>
    </p:spTree>
    <p:extLst>
      <p:ext uri="{BB962C8B-B14F-4D97-AF65-F5344CB8AC3E}">
        <p14:creationId xmlns:p14="http://schemas.microsoft.com/office/powerpoint/2010/main" val="1512490858"/>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Acceptable</a:t>
            </a:r>
            <a:r>
              <a:rPr lang="nl-BE" dirty="0" smtClean="0"/>
              <a:t> </a:t>
            </a:r>
            <a:r>
              <a:rPr lang="nl-BE" dirty="0" err="1" smtClean="0"/>
              <a:t>Use</a:t>
            </a:r>
            <a:r>
              <a:rPr lang="nl-BE" dirty="0" smtClean="0"/>
              <a:t> Policy	</a:t>
            </a:r>
            <a:endParaRPr lang="nl-NL" dirty="0"/>
          </a:p>
        </p:txBody>
      </p:sp>
      <p:sp>
        <p:nvSpPr>
          <p:cNvPr id="3" name="Tijdelijke aanduiding voor inhoud 2"/>
          <p:cNvSpPr>
            <a:spLocks noGrp="1"/>
          </p:cNvSpPr>
          <p:nvPr>
            <p:ph idx="1"/>
          </p:nvPr>
        </p:nvSpPr>
        <p:spPr/>
        <p:txBody>
          <a:bodyPr/>
          <a:lstStyle/>
          <a:p>
            <a:r>
              <a:rPr lang="nl-BE" dirty="0" smtClean="0"/>
              <a:t>Printers/andere randapparatuur</a:t>
            </a:r>
          </a:p>
          <a:p>
            <a:pPr lvl="1"/>
            <a:r>
              <a:rPr lang="nl-BE" dirty="0" smtClean="0"/>
              <a:t>Het misbruiken van onze printers voor persoonlijk gebruik , dat echter niets met school te maken is niet toegestaan.</a:t>
            </a:r>
            <a:endParaRPr lang="nl-NL" dirty="0" smtClean="0"/>
          </a:p>
          <a:p>
            <a:pPr lvl="1"/>
            <a:r>
              <a:rPr lang="nl-BE" dirty="0" smtClean="0"/>
              <a:t>Andere randapparatuur van de school mag enkel gebruikt worden indien het toegestaan is door een verantwoordelijke.</a:t>
            </a:r>
          </a:p>
          <a:p>
            <a:r>
              <a:rPr lang="nl-BE" dirty="0" err="1" smtClean="0"/>
              <a:t>PingPing</a:t>
            </a:r>
            <a:endParaRPr lang="nl-BE" dirty="0" smtClean="0"/>
          </a:p>
          <a:p>
            <a:pPr lvl="1"/>
            <a:r>
              <a:rPr lang="nl-BE" dirty="0" smtClean="0"/>
              <a:t>Elke student heeft een studentenkaart met </a:t>
            </a:r>
            <a:r>
              <a:rPr lang="nl-BE" dirty="0" err="1" smtClean="0"/>
              <a:t>PingPing</a:t>
            </a:r>
            <a:r>
              <a:rPr lang="nl-BE" dirty="0" smtClean="0"/>
              <a:t>.</a:t>
            </a:r>
          </a:p>
          <a:p>
            <a:pPr lvl="1"/>
            <a:r>
              <a:rPr lang="nl-BE" dirty="0" smtClean="0"/>
              <a:t>Deze student heeft recht op korting als hij </a:t>
            </a:r>
            <a:r>
              <a:rPr lang="nl-BE" dirty="0" err="1" smtClean="0"/>
              <a:t>PingPing</a:t>
            </a:r>
            <a:r>
              <a:rPr lang="nl-BE" dirty="0" smtClean="0"/>
              <a:t> gebruikt.</a:t>
            </a:r>
          </a:p>
          <a:p>
            <a:pPr lvl="1"/>
            <a:r>
              <a:rPr lang="nl-BE" dirty="0" smtClean="0"/>
              <a:t>U kan deze online herladen of op school.</a:t>
            </a:r>
          </a:p>
          <a:p>
            <a:pPr lvl="1"/>
            <a:endParaRPr lang="nl-BE" dirty="0" smtClean="0"/>
          </a:p>
          <a:p>
            <a:pPr marL="457200" lvl="1" indent="0">
              <a:buNone/>
            </a:pPr>
            <a:endParaRPr lang="nl-BE" dirty="0" smtClean="0"/>
          </a:p>
        </p:txBody>
      </p:sp>
    </p:spTree>
    <p:extLst>
      <p:ext uri="{BB962C8B-B14F-4D97-AF65-F5344CB8AC3E}">
        <p14:creationId xmlns:p14="http://schemas.microsoft.com/office/powerpoint/2010/main" val="845966325"/>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Password Policy	</a:t>
            </a:r>
            <a:endParaRPr lang="nl-NL" dirty="0"/>
          </a:p>
        </p:txBody>
      </p:sp>
      <p:sp>
        <p:nvSpPr>
          <p:cNvPr id="3" name="Tijdelijke aanduiding voor inhoud 2"/>
          <p:cNvSpPr>
            <a:spLocks noGrp="1"/>
          </p:cNvSpPr>
          <p:nvPr>
            <p:ph idx="1"/>
          </p:nvPr>
        </p:nvSpPr>
        <p:spPr/>
        <p:txBody>
          <a:bodyPr/>
          <a:lstStyle/>
          <a:p>
            <a:r>
              <a:rPr lang="nl-BE" dirty="0" smtClean="0"/>
              <a:t>Lengte/Vorm</a:t>
            </a:r>
          </a:p>
          <a:p>
            <a:pPr lvl="1"/>
            <a:r>
              <a:rPr lang="nl-BE" dirty="0" err="1" smtClean="0"/>
              <a:t>Upper</a:t>
            </a:r>
            <a:r>
              <a:rPr lang="nl-BE" dirty="0" smtClean="0"/>
              <a:t> – en </a:t>
            </a:r>
            <a:r>
              <a:rPr lang="nl-BE" dirty="0" err="1" smtClean="0"/>
              <a:t>Lowercase</a:t>
            </a:r>
            <a:endParaRPr lang="nl-BE" dirty="0" smtClean="0"/>
          </a:p>
          <a:p>
            <a:pPr lvl="1"/>
            <a:r>
              <a:rPr lang="nl-BE" dirty="0" smtClean="0"/>
              <a:t>1 of meerdere cijfers</a:t>
            </a:r>
          </a:p>
          <a:p>
            <a:pPr lvl="1"/>
            <a:r>
              <a:rPr lang="nl-BE" dirty="0" smtClean="0"/>
              <a:t>Een speciaal teken is aangeraden te gebruiken</a:t>
            </a:r>
          </a:p>
          <a:p>
            <a:pPr lvl="1"/>
            <a:r>
              <a:rPr lang="nl-BE" dirty="0" smtClean="0"/>
              <a:t>Geen persoonlijke informatie</a:t>
            </a:r>
          </a:p>
          <a:p>
            <a:pPr lvl="1"/>
            <a:r>
              <a:rPr lang="nl-BE" dirty="0" smtClean="0"/>
              <a:t>Geen cliché wachtwoorden zoals Admin1234</a:t>
            </a:r>
          </a:p>
          <a:p>
            <a:pPr lvl="1"/>
            <a:r>
              <a:rPr lang="nl-BE" dirty="0" smtClean="0"/>
              <a:t>Sterk afgeraden om je bedrijfsnaam of schoolnaam er in te verwerken.</a:t>
            </a:r>
          </a:p>
          <a:p>
            <a:pPr marL="457200" lvl="1" indent="0">
              <a:buNone/>
            </a:pPr>
            <a:endParaRPr lang="nl-NL" dirty="0"/>
          </a:p>
        </p:txBody>
      </p:sp>
      <p:cxnSp>
        <p:nvCxnSpPr>
          <p:cNvPr id="5" name="Rechte verbindingslijn 4"/>
          <p:cNvCxnSpPr/>
          <p:nvPr/>
        </p:nvCxnSpPr>
        <p:spPr>
          <a:xfrm>
            <a:off x="1343278" y="5664425"/>
            <a:ext cx="29455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flipV="1">
            <a:off x="1327094" y="5466170"/>
            <a:ext cx="16184" cy="396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flipV="1">
            <a:off x="4288779" y="5466170"/>
            <a:ext cx="0" cy="39650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kstvak 14"/>
          <p:cNvSpPr txBox="1"/>
          <p:nvPr/>
        </p:nvSpPr>
        <p:spPr>
          <a:xfrm>
            <a:off x="1966365" y="5352882"/>
            <a:ext cx="1416991" cy="369332"/>
          </a:xfrm>
          <a:prstGeom prst="rect">
            <a:avLst/>
          </a:prstGeom>
          <a:noFill/>
        </p:spPr>
        <p:txBody>
          <a:bodyPr wrap="none" rtlCol="0">
            <a:spAutoFit/>
          </a:bodyPr>
          <a:lstStyle/>
          <a:p>
            <a:r>
              <a:rPr lang="nl-BE" dirty="0" smtClean="0"/>
              <a:t>15 karakters</a:t>
            </a:r>
            <a:endParaRPr lang="nl-NL" dirty="0"/>
          </a:p>
        </p:txBody>
      </p:sp>
    </p:spTree>
    <p:extLst>
      <p:ext uri="{BB962C8B-B14F-4D97-AF65-F5344CB8AC3E}">
        <p14:creationId xmlns:p14="http://schemas.microsoft.com/office/powerpoint/2010/main" val="3534396307"/>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Voorwoord</a:t>
            </a:r>
            <a:endParaRPr lang="nl-BE" dirty="0"/>
          </a:p>
        </p:txBody>
      </p:sp>
      <p:sp>
        <p:nvSpPr>
          <p:cNvPr id="3" name="Content Placeholder 2"/>
          <p:cNvSpPr>
            <a:spLocks noGrp="1"/>
          </p:cNvSpPr>
          <p:nvPr>
            <p:ph idx="1"/>
          </p:nvPr>
        </p:nvSpPr>
        <p:spPr/>
        <p:txBody>
          <a:bodyPr/>
          <a:lstStyle/>
          <a:p>
            <a:r>
              <a:rPr lang="nl-BE" dirty="0" smtClean="0"/>
              <a:t>Voor het project van Basic Security krijgen we de opdracht om een applicatie te schrijven dat bestanden kan encrypteren en decrypteren met technieken van hybride encryptografie. Zodanig dat de geëncrypteerde bestanden enkel en alleen door de correcte bestemmeling ontcijferd kunnen worden, met bevestiging dat het bestand niet gewijzigd werd tijdens of na encryptie, en met verificatie van de zender.</a:t>
            </a:r>
          </a:p>
          <a:p>
            <a:pPr marL="0" indent="0">
              <a:buNone/>
            </a:pPr>
            <a:endParaRPr lang="nl-BE" dirty="0"/>
          </a:p>
        </p:txBody>
      </p:sp>
    </p:spTree>
    <p:extLst>
      <p:ext uri="{BB962C8B-B14F-4D97-AF65-F5344CB8AC3E}">
        <p14:creationId xmlns:p14="http://schemas.microsoft.com/office/powerpoint/2010/main" val="1425501055"/>
      </p:ext>
    </p:extLst>
  </p:cSld>
  <p:clrMapOvr>
    <a:masterClrMapping/>
  </p:clrMapOvr>
  <mc:AlternateContent xmlns:mc="http://schemas.openxmlformats.org/markup-compatibility/2006">
    <mc:Choice xmlns:p14="http://schemas.microsoft.com/office/powerpoint/2010/main" Requires="p14">
      <p:transition spd="slow">
        <p14:switch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Password Policy	</a:t>
            </a:r>
            <a:endParaRPr lang="nl-NL" dirty="0"/>
          </a:p>
        </p:txBody>
      </p:sp>
      <p:sp>
        <p:nvSpPr>
          <p:cNvPr id="3" name="Tijdelijke aanduiding voor inhoud 2"/>
          <p:cNvSpPr>
            <a:spLocks noGrp="1"/>
          </p:cNvSpPr>
          <p:nvPr>
            <p:ph idx="1"/>
          </p:nvPr>
        </p:nvSpPr>
        <p:spPr/>
        <p:txBody>
          <a:bodyPr/>
          <a:lstStyle/>
          <a:p>
            <a:r>
              <a:rPr lang="nl-BE" dirty="0" smtClean="0"/>
              <a:t>Looptijd..?</a:t>
            </a:r>
          </a:p>
          <a:p>
            <a:pPr lvl="1"/>
            <a:r>
              <a:rPr lang="nl-BE" dirty="0" smtClean="0"/>
              <a:t>3 maanden</a:t>
            </a:r>
          </a:p>
          <a:p>
            <a:pPr lvl="1"/>
            <a:r>
              <a:rPr lang="nl-BE" dirty="0" smtClean="0"/>
              <a:t>Nooit hetzelfde wachtwoord als een van de vorige.</a:t>
            </a:r>
            <a:endParaRPr lang="nl-NL" dirty="0" smtClean="0"/>
          </a:p>
          <a:p>
            <a:r>
              <a:rPr lang="nl-BE" dirty="0" smtClean="0"/>
              <a:t>Best practice</a:t>
            </a:r>
          </a:p>
          <a:p>
            <a:pPr lvl="1"/>
            <a:r>
              <a:rPr lang="nl-BE" dirty="0" smtClean="0"/>
              <a:t>Nooit met derden delen.</a:t>
            </a:r>
          </a:p>
          <a:p>
            <a:pPr lvl="1"/>
            <a:r>
              <a:rPr lang="nl-BE" dirty="0" smtClean="0"/>
              <a:t>Gebruik nooit éénzelfde wachtwoord voor meerdere accounts.</a:t>
            </a:r>
          </a:p>
          <a:p>
            <a:pPr lvl="1"/>
            <a:r>
              <a:rPr lang="nl-BE" dirty="0" smtClean="0"/>
              <a:t>Schrijf het nooit op een blad papier en bewaar het ook niet op je computer.</a:t>
            </a:r>
          </a:p>
          <a:p>
            <a:pPr lvl="1"/>
            <a:r>
              <a:rPr lang="nl-BE" dirty="0" smtClean="0"/>
              <a:t>Laat je computer nooit onbeveiligd achter</a:t>
            </a:r>
          </a:p>
        </p:txBody>
      </p:sp>
      <p:pic>
        <p:nvPicPr>
          <p:cNvPr id="4" name="Afbeelding 3"/>
          <p:cNvPicPr>
            <a:picLocks noChangeAspect="1"/>
          </p:cNvPicPr>
          <p:nvPr/>
        </p:nvPicPr>
        <p:blipFill>
          <a:blip r:embed="rId2"/>
          <a:stretch>
            <a:fillRect/>
          </a:stretch>
        </p:blipFill>
        <p:spPr>
          <a:xfrm>
            <a:off x="9335300" y="586226"/>
            <a:ext cx="2113607" cy="1784742"/>
          </a:xfrm>
          <a:prstGeom prst="rect">
            <a:avLst/>
          </a:prstGeom>
        </p:spPr>
      </p:pic>
    </p:spTree>
    <p:extLst>
      <p:ext uri="{BB962C8B-B14F-4D97-AF65-F5344CB8AC3E}">
        <p14:creationId xmlns:p14="http://schemas.microsoft.com/office/powerpoint/2010/main" val="3455585193"/>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Conclusie</a:t>
            </a:r>
            <a:endParaRPr lang="en-US" dirty="0"/>
          </a:p>
        </p:txBody>
      </p:sp>
      <p:sp>
        <p:nvSpPr>
          <p:cNvPr id="3" name="Tijdelijke aanduiding voor inhoud 2"/>
          <p:cNvSpPr>
            <a:spLocks noGrp="1"/>
          </p:cNvSpPr>
          <p:nvPr>
            <p:ph idx="1"/>
          </p:nvPr>
        </p:nvSpPr>
        <p:spPr/>
        <p:txBody>
          <a:bodyPr/>
          <a:lstStyle/>
          <a:p>
            <a:r>
              <a:rPr lang="nl-BE" dirty="0" smtClean="0"/>
              <a:t>Met dit programma kan je gemakkelijk bestanden encrypten en decrypten terwijl je zeker bent dat het van de juiste afzender komt. Houdt rekening met het feit dat dit een project is, er kan zich nog altijd een fout kan voordoen. Gebruiken op eigen risico</a:t>
            </a:r>
          </a:p>
          <a:p>
            <a:r>
              <a:rPr lang="nl-BE" dirty="0" smtClean="0"/>
              <a:t>Tekst kan verborgen worden in afbeeldingen zonder dat de afbeelding visueel significant verandert met steganography.</a:t>
            </a:r>
            <a:endParaRPr lang="nl-BE" dirty="0"/>
          </a:p>
          <a:p>
            <a:r>
              <a:rPr lang="nl-BE" dirty="0" smtClean="0"/>
              <a:t>We hebben deze policies besproken omdat deze vrij belangrijk zijn inzake de security van de school.</a:t>
            </a:r>
          </a:p>
        </p:txBody>
      </p:sp>
    </p:spTree>
    <p:extLst>
      <p:ext uri="{BB962C8B-B14F-4D97-AF65-F5344CB8AC3E}">
        <p14:creationId xmlns:p14="http://schemas.microsoft.com/office/powerpoint/2010/main" val="2871147651"/>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0" y="1594131"/>
            <a:ext cx="12192000" cy="923330"/>
          </a:xfrm>
          <a:prstGeom prst="rect">
            <a:avLst/>
          </a:prstGeom>
          <a:noFill/>
        </p:spPr>
        <p:txBody>
          <a:bodyPr wrap="square" rtlCol="0">
            <a:spAutoFit/>
          </a:bodyPr>
          <a:lstStyle/>
          <a:p>
            <a:pPr algn="ctr"/>
            <a:r>
              <a:rPr lang="nl-BE" sz="5400" dirty="0" smtClean="0"/>
              <a:t>Hogeschool PXL 2014 - 2015</a:t>
            </a:r>
            <a:endParaRPr lang="nl-NL" sz="5400" dirty="0"/>
          </a:p>
        </p:txBody>
      </p:sp>
      <p:sp>
        <p:nvSpPr>
          <p:cNvPr id="2" name="TextBox 1"/>
          <p:cNvSpPr txBox="1"/>
          <p:nvPr/>
        </p:nvSpPr>
        <p:spPr>
          <a:xfrm>
            <a:off x="3165953" y="2832212"/>
            <a:ext cx="4956485" cy="707886"/>
          </a:xfrm>
          <a:prstGeom prst="rect">
            <a:avLst/>
          </a:prstGeom>
          <a:noFill/>
        </p:spPr>
        <p:txBody>
          <a:bodyPr wrap="none" rtlCol="0">
            <a:spAutoFit/>
          </a:bodyPr>
          <a:lstStyle/>
          <a:p>
            <a:r>
              <a:rPr lang="nl-BE" sz="4000" dirty="0" smtClean="0"/>
              <a:t>Basic Security Project</a:t>
            </a:r>
            <a:endParaRPr lang="nl-BE" sz="4000" dirty="0"/>
          </a:p>
        </p:txBody>
      </p:sp>
      <p:sp>
        <p:nvSpPr>
          <p:cNvPr id="5" name="TextBox 4"/>
          <p:cNvSpPr txBox="1"/>
          <p:nvPr/>
        </p:nvSpPr>
        <p:spPr>
          <a:xfrm>
            <a:off x="752559" y="5146535"/>
            <a:ext cx="1904367" cy="1200329"/>
          </a:xfrm>
          <a:prstGeom prst="rect">
            <a:avLst/>
          </a:prstGeom>
          <a:noFill/>
        </p:spPr>
        <p:txBody>
          <a:bodyPr wrap="none" rtlCol="0">
            <a:spAutoFit/>
          </a:bodyPr>
          <a:lstStyle/>
          <a:p>
            <a:r>
              <a:rPr lang="nl-BE" dirty="0" smtClean="0">
                <a:solidFill>
                  <a:schemeClr val="bg1"/>
                </a:solidFill>
                <a:latin typeface="Segoe UI" panose="020B0502040204020203" pitchFamily="34" charset="0"/>
                <a:cs typeface="Segoe UI" panose="020B0502040204020203" pitchFamily="34" charset="0"/>
              </a:rPr>
              <a:t>Kenny Vanrusselt</a:t>
            </a:r>
          </a:p>
          <a:p>
            <a:r>
              <a:rPr lang="nl-BE" dirty="0" smtClean="0">
                <a:solidFill>
                  <a:schemeClr val="bg1"/>
                </a:solidFill>
                <a:latin typeface="Segoe UI" panose="020B0502040204020203" pitchFamily="34" charset="0"/>
                <a:cs typeface="Segoe UI" panose="020B0502040204020203" pitchFamily="34" charset="0"/>
              </a:rPr>
              <a:t>Bjorn Jorissen</a:t>
            </a:r>
          </a:p>
          <a:p>
            <a:r>
              <a:rPr lang="nl-BE" dirty="0" smtClean="0">
                <a:solidFill>
                  <a:schemeClr val="bg1"/>
                </a:solidFill>
                <a:latin typeface="Segoe UI" panose="020B0502040204020203" pitchFamily="34" charset="0"/>
                <a:cs typeface="Segoe UI" panose="020B0502040204020203" pitchFamily="34" charset="0"/>
              </a:rPr>
              <a:t>Silvio Machiels</a:t>
            </a:r>
          </a:p>
          <a:p>
            <a:r>
              <a:rPr lang="nl-BE" dirty="0" smtClean="0">
                <a:solidFill>
                  <a:schemeClr val="bg1"/>
                </a:solidFill>
                <a:latin typeface="Segoe UI" panose="020B0502040204020203" pitchFamily="34" charset="0"/>
                <a:cs typeface="Segoe UI" panose="020B0502040204020203" pitchFamily="34" charset="0"/>
              </a:rPr>
              <a:t>Yves Kretschmer</a:t>
            </a:r>
            <a:endParaRPr lang="nl-BE" dirty="0">
              <a:solidFill>
                <a:schemeClr val="bg1"/>
              </a:solidFill>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8295132" y="2754215"/>
            <a:ext cx="570401" cy="714502"/>
          </a:xfrm>
          <a:prstGeom prst="rect">
            <a:avLst/>
          </a:prstGeom>
        </p:spPr>
      </p:pic>
    </p:spTree>
    <p:extLst>
      <p:ext uri="{BB962C8B-B14F-4D97-AF65-F5344CB8AC3E}">
        <p14:creationId xmlns:p14="http://schemas.microsoft.com/office/powerpoint/2010/main" val="3221211611"/>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Gebruikte </a:t>
            </a:r>
            <a:r>
              <a:rPr lang="nl-BE" dirty="0"/>
              <a:t>methodes / </a:t>
            </a:r>
            <a:r>
              <a:rPr lang="nl-BE" dirty="0" smtClean="0"/>
              <a:t>principes</a:t>
            </a:r>
            <a:endParaRPr lang="nl-BE" dirty="0"/>
          </a:p>
        </p:txBody>
      </p:sp>
      <p:sp>
        <p:nvSpPr>
          <p:cNvPr id="3" name="Content Placeholder 2"/>
          <p:cNvSpPr>
            <a:spLocks noGrp="1"/>
          </p:cNvSpPr>
          <p:nvPr>
            <p:ph idx="1"/>
          </p:nvPr>
        </p:nvSpPr>
        <p:spPr/>
        <p:txBody>
          <a:bodyPr>
            <a:normAutofit fontScale="77500" lnSpcReduction="20000"/>
          </a:bodyPr>
          <a:lstStyle/>
          <a:p>
            <a:r>
              <a:rPr lang="nl-BE" dirty="0" smtClean="0"/>
              <a:t>AES</a:t>
            </a:r>
            <a:r>
              <a:rPr lang="nl-BE" dirty="0"/>
              <a:t>: Advanced Encryption Standard (AES) een computerversleutelingstechniek (encryptie). Het is de opvolger van de "Data Encryption Standard" (DES</a:t>
            </a:r>
            <a:r>
              <a:rPr lang="nl-BE" dirty="0" smtClean="0"/>
              <a:t>). Gebaseerd op Rijndael-Algoritme waarbij de blokgrootte 128 bits is, en de sleutel 128, 192 of 256.</a:t>
            </a:r>
          </a:p>
          <a:p>
            <a:r>
              <a:rPr lang="nl-BE" dirty="0" smtClean="0"/>
              <a:t>RSA: assymetrische encryptiealgoritme, gebaseerd op ontbinden van factoren. Zeer intensieve berekeningen (number crunching), ideaal voor kleinere sleutels te encrypteren zoals de AES sleutel, of de Hash.</a:t>
            </a:r>
          </a:p>
          <a:p>
            <a:r>
              <a:rPr lang="nl-BE" dirty="0" smtClean="0"/>
              <a:t>Hashing: een som berekenen aan de hand van de bits van een file (of string), deze is </a:t>
            </a:r>
            <a:r>
              <a:rPr lang="nl-BE" u="sng" dirty="0" smtClean="0"/>
              <a:t>bijna</a:t>
            </a:r>
            <a:r>
              <a:rPr lang="nl-BE" dirty="0" smtClean="0"/>
              <a:t> onmogelijk te achterhalen, het is de fingerprint van een bestand. Het wordt ook gebruikt om passworden niet in ‘plain text’ te versturen.</a:t>
            </a:r>
          </a:p>
          <a:p>
            <a:r>
              <a:rPr lang="nl-BE" dirty="0" smtClean="0"/>
              <a:t>Salting: Willekeurige data die geconcatineerd wordt aan het passwoord (zoals de AES sleutel) deze geeft een iets wat meer willekeurig contrast aan sleutels en passwoorden, dit zorgt voor een betere beveiliging tegen dictionary attacks*.</a:t>
            </a:r>
          </a:p>
          <a:p>
            <a:r>
              <a:rPr lang="nl-BE" dirty="0" smtClean="0"/>
              <a:t>*Dictionary attack: een grote file met vooraf gedefiniëerde passworden, waardoor met iteratie elk passwoord vergeleken wordt met die van de database.</a:t>
            </a:r>
            <a:endParaRPr lang="nl-BE" dirty="0"/>
          </a:p>
        </p:txBody>
      </p:sp>
    </p:spTree>
    <p:extLst>
      <p:ext uri="{BB962C8B-B14F-4D97-AF65-F5344CB8AC3E}">
        <p14:creationId xmlns:p14="http://schemas.microsoft.com/office/powerpoint/2010/main" val="3559001166"/>
      </p:ext>
    </p:extLst>
  </p:cSld>
  <p:clrMapOvr>
    <a:masterClrMapping/>
  </p:clrMapOvr>
  <mc:AlternateContent xmlns:mc="http://schemas.openxmlformats.org/markup-compatibility/2006">
    <mc:Choice xmlns:p14="http://schemas.microsoft.com/office/powerpoint/2010/main" Requires="p14">
      <p:transition spd="slow">
        <p14:switc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Taakverdeling</a:t>
            </a:r>
            <a:endParaRPr lang="nl-BE" dirty="0"/>
          </a:p>
        </p:txBody>
      </p:sp>
      <p:sp>
        <p:nvSpPr>
          <p:cNvPr id="3" name="Content Placeholder 2"/>
          <p:cNvSpPr>
            <a:spLocks noGrp="1"/>
          </p:cNvSpPr>
          <p:nvPr>
            <p:ph idx="1"/>
          </p:nvPr>
        </p:nvSpPr>
        <p:spPr/>
        <p:txBody>
          <a:bodyPr/>
          <a:lstStyle/>
          <a:p>
            <a:r>
              <a:rPr lang="nl-BE" dirty="0" smtClean="0"/>
              <a:t>Kenny Vanrusselt : Hybride encryptie</a:t>
            </a:r>
          </a:p>
          <a:p>
            <a:r>
              <a:rPr lang="nl-BE" dirty="0" smtClean="0"/>
              <a:t>Bjorn Jorissen      : Steganography</a:t>
            </a:r>
          </a:p>
          <a:p>
            <a:r>
              <a:rPr lang="nl-BE" dirty="0" smtClean="0"/>
              <a:t>Yves Kretschmer  : Policies</a:t>
            </a:r>
          </a:p>
        </p:txBody>
      </p:sp>
    </p:spTree>
    <p:extLst>
      <p:ext uri="{BB962C8B-B14F-4D97-AF65-F5344CB8AC3E}">
        <p14:creationId xmlns:p14="http://schemas.microsoft.com/office/powerpoint/2010/main" val="2928298767"/>
      </p:ext>
    </p:extLst>
  </p:cSld>
  <p:clrMapOvr>
    <a:masterClrMapping/>
  </p:clrMapOvr>
  <mc:AlternateContent xmlns:mc="http://schemas.openxmlformats.org/markup-compatibility/2006">
    <mc:Choice xmlns:p14="http://schemas.microsoft.com/office/powerpoint/2010/main" Requires="p14">
      <p:transition spd="slow">
        <p14:switch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login scherm</a:t>
            </a:r>
            <a:endParaRPr lang="nl-BE" dirty="0"/>
          </a:p>
        </p:txBody>
      </p:sp>
      <p:sp>
        <p:nvSpPr>
          <p:cNvPr id="3" name="Content Placeholder 2"/>
          <p:cNvSpPr>
            <a:spLocks noGrp="1"/>
          </p:cNvSpPr>
          <p:nvPr>
            <p:ph idx="1"/>
          </p:nvPr>
        </p:nvSpPr>
        <p:spPr/>
        <p:txBody>
          <a:bodyPr/>
          <a:lstStyle/>
          <a:p>
            <a:pPr lvl="1"/>
            <a:r>
              <a:rPr lang="nl-BE" dirty="0" smtClean="0"/>
              <a:t>Vrij simpel</a:t>
            </a:r>
          </a:p>
          <a:p>
            <a:pPr lvl="1"/>
            <a:r>
              <a:rPr lang="nl-BE" dirty="0" smtClean="0"/>
              <a:t>Password / Username</a:t>
            </a:r>
          </a:p>
          <a:p>
            <a:pPr lvl="1"/>
            <a:r>
              <a:rPr lang="nl-BE" dirty="0" smtClean="0"/>
              <a:t>Admin     / Admin</a:t>
            </a:r>
          </a:p>
          <a:p>
            <a:pPr lvl="1"/>
            <a:endParaRPr lang="nl-BE" dirty="0" smtClean="0"/>
          </a:p>
          <a:p>
            <a:pPr lvl="1"/>
            <a:endParaRPr lang="nl-BE" dirty="0"/>
          </a:p>
        </p:txBody>
      </p:sp>
      <p:pic>
        <p:nvPicPr>
          <p:cNvPr id="5" name="Picture 4"/>
          <p:cNvPicPr>
            <a:picLocks noChangeAspect="1"/>
          </p:cNvPicPr>
          <p:nvPr/>
        </p:nvPicPr>
        <p:blipFill>
          <a:blip r:embed="rId2"/>
          <a:stretch>
            <a:fillRect/>
          </a:stretch>
        </p:blipFill>
        <p:spPr>
          <a:xfrm>
            <a:off x="5178822" y="484974"/>
            <a:ext cx="6899889" cy="4697975"/>
          </a:xfrm>
          <a:prstGeom prst="rect">
            <a:avLst/>
          </a:prstGeom>
        </p:spPr>
      </p:pic>
    </p:spTree>
    <p:extLst>
      <p:ext uri="{BB962C8B-B14F-4D97-AF65-F5344CB8AC3E}">
        <p14:creationId xmlns:p14="http://schemas.microsoft.com/office/powerpoint/2010/main" val="4011857698"/>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Genereren van sleutels</a:t>
            </a:r>
            <a:endParaRPr lang="nl-BE" dirty="0"/>
          </a:p>
        </p:txBody>
      </p:sp>
      <p:sp>
        <p:nvSpPr>
          <p:cNvPr id="3" name="Content Placeholder 2"/>
          <p:cNvSpPr>
            <a:spLocks noGrp="1"/>
          </p:cNvSpPr>
          <p:nvPr>
            <p:ph idx="1"/>
          </p:nvPr>
        </p:nvSpPr>
        <p:spPr/>
        <p:txBody>
          <a:bodyPr/>
          <a:lstStyle/>
          <a:p>
            <a:r>
              <a:rPr lang="nl-BE" dirty="0" smtClean="0"/>
              <a:t>Na het inloggen worden 2 sleutels gegenereerd uit een RSA masterkey:</a:t>
            </a:r>
          </a:p>
          <a:p>
            <a:pPr lvl="1"/>
            <a:r>
              <a:rPr lang="nl-BE" dirty="0" smtClean="0"/>
              <a:t>De public key -&gt; opgeslagen in de database</a:t>
            </a:r>
          </a:p>
          <a:p>
            <a:pPr lvl="1"/>
            <a:r>
              <a:rPr lang="nl-BE" dirty="0"/>
              <a:t>De private key -&gt; lokaal op de schijf in : </a:t>
            </a:r>
            <a:endParaRPr lang="nl-BE" dirty="0" smtClean="0"/>
          </a:p>
          <a:p>
            <a:pPr marL="457200" lvl="1" indent="0">
              <a:buNone/>
            </a:pPr>
            <a:r>
              <a:rPr lang="nl-BE" dirty="0"/>
              <a:t>	</a:t>
            </a:r>
            <a:r>
              <a:rPr lang="nl-BE" dirty="0" smtClean="0"/>
              <a:t>C</a:t>
            </a:r>
            <a:r>
              <a:rPr lang="nl-BE" dirty="0" smtClean="0"/>
              <a:t>:\Users\Kenny\Documents\BasicSecurity\Users\Admin.xml</a:t>
            </a:r>
            <a:endParaRPr lang="nl-BE" dirty="0"/>
          </a:p>
        </p:txBody>
      </p:sp>
    </p:spTree>
    <p:extLst>
      <p:ext uri="{BB962C8B-B14F-4D97-AF65-F5344CB8AC3E}">
        <p14:creationId xmlns:p14="http://schemas.microsoft.com/office/powerpoint/2010/main" val="138310027"/>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hoofdmenu</a:t>
            </a:r>
            <a:endParaRPr lang="nl-BE" dirty="0"/>
          </a:p>
        </p:txBody>
      </p:sp>
      <p:sp>
        <p:nvSpPr>
          <p:cNvPr id="3" name="Content Placeholder 2"/>
          <p:cNvSpPr>
            <a:spLocks noGrp="1"/>
          </p:cNvSpPr>
          <p:nvPr>
            <p:ph idx="1"/>
          </p:nvPr>
        </p:nvSpPr>
        <p:spPr/>
        <p:txBody>
          <a:bodyPr/>
          <a:lstStyle/>
          <a:p>
            <a:pPr marL="0" indent="0">
              <a:buNone/>
            </a:pPr>
            <a:r>
              <a:rPr lang="nl-BE" sz="2400" dirty="0" smtClean="0"/>
              <a:t>Hier zie je verschillende toepassingen:</a:t>
            </a:r>
          </a:p>
          <a:p>
            <a:r>
              <a:rPr lang="nl-BE" sz="2400" dirty="0" smtClean="0"/>
              <a:t>Encrypt: Encrypteren van een file</a:t>
            </a:r>
          </a:p>
          <a:p>
            <a:r>
              <a:rPr lang="nl-BE" sz="2400" dirty="0" smtClean="0"/>
              <a:t>Decrypt: Decrypteren van een file</a:t>
            </a:r>
          </a:p>
          <a:p>
            <a:r>
              <a:rPr lang="nl-BE" sz="2400" dirty="0" smtClean="0"/>
              <a:t>Steganography: Verbergen van </a:t>
            </a:r>
          </a:p>
          <a:p>
            <a:pPr marL="0" indent="0">
              <a:buNone/>
            </a:pPr>
            <a:r>
              <a:rPr lang="nl-BE" sz="2400" dirty="0"/>
              <a:t> </a:t>
            </a:r>
            <a:r>
              <a:rPr lang="nl-BE" sz="2400" dirty="0" smtClean="0"/>
              <a:t>   Informatie of tekst files in een</a:t>
            </a:r>
          </a:p>
          <a:p>
            <a:pPr marL="0" indent="0">
              <a:buNone/>
            </a:pPr>
            <a:r>
              <a:rPr lang="nl-BE" sz="2400" dirty="0" smtClean="0"/>
              <a:t>    afbeelding</a:t>
            </a:r>
          </a:p>
          <a:p>
            <a:pPr marL="914400" lvl="2" indent="0">
              <a:buNone/>
            </a:pPr>
            <a:endParaRPr lang="nl-BE" dirty="0"/>
          </a:p>
        </p:txBody>
      </p:sp>
      <p:pic>
        <p:nvPicPr>
          <p:cNvPr id="4" name="Picture 3"/>
          <p:cNvPicPr>
            <a:picLocks noChangeAspect="1"/>
          </p:cNvPicPr>
          <p:nvPr/>
        </p:nvPicPr>
        <p:blipFill>
          <a:blip r:embed="rId2"/>
          <a:stretch>
            <a:fillRect/>
          </a:stretch>
        </p:blipFill>
        <p:spPr>
          <a:xfrm>
            <a:off x="6171382" y="1380389"/>
            <a:ext cx="5923514" cy="4033184"/>
          </a:xfrm>
          <a:prstGeom prst="rect">
            <a:avLst/>
          </a:prstGeom>
        </p:spPr>
      </p:pic>
    </p:spTree>
    <p:extLst>
      <p:ext uri="{BB962C8B-B14F-4D97-AF65-F5344CB8AC3E}">
        <p14:creationId xmlns:p14="http://schemas.microsoft.com/office/powerpoint/2010/main" val="1481403690"/>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9"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2" presetClass="entr" presetSubtype="9"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750"/>
                            </p:stCondLst>
                            <p:childTnLst>
                              <p:par>
                                <p:cTn id="20" presetID="2" presetClass="entr" presetSubtype="9"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Encryptie van een file</a:t>
            </a:r>
            <a:endParaRPr lang="nl-BE" dirty="0"/>
          </a:p>
        </p:txBody>
      </p:sp>
      <p:sp>
        <p:nvSpPr>
          <p:cNvPr id="3" name="Content Placeholder 2"/>
          <p:cNvSpPr>
            <a:spLocks noGrp="1"/>
          </p:cNvSpPr>
          <p:nvPr>
            <p:ph idx="1"/>
          </p:nvPr>
        </p:nvSpPr>
        <p:spPr/>
        <p:txBody>
          <a:bodyPr>
            <a:normAutofit/>
          </a:bodyPr>
          <a:lstStyle/>
          <a:p>
            <a:r>
              <a:rPr lang="nl-BE" sz="2400" dirty="0" smtClean="0"/>
              <a:t>Stap 1: selecteer een file die</a:t>
            </a:r>
          </a:p>
          <a:p>
            <a:pPr marL="0" indent="0">
              <a:buNone/>
            </a:pPr>
            <a:r>
              <a:rPr lang="nl-BE" sz="2400" dirty="0"/>
              <a:t> </a:t>
            </a:r>
            <a:r>
              <a:rPr lang="nl-BE" sz="2400" dirty="0" smtClean="0"/>
              <a:t>  je wil encrypteren</a:t>
            </a:r>
          </a:p>
          <a:p>
            <a:r>
              <a:rPr lang="nl-BE" sz="2400" dirty="0" smtClean="0"/>
              <a:t>Stap 2: selecteer een folder</a:t>
            </a:r>
          </a:p>
          <a:p>
            <a:pPr marL="0" indent="0">
              <a:buNone/>
            </a:pPr>
            <a:r>
              <a:rPr lang="nl-BE" sz="2400" dirty="0"/>
              <a:t> </a:t>
            </a:r>
            <a:r>
              <a:rPr lang="nl-BE" sz="2400" dirty="0" smtClean="0"/>
              <a:t>  waar je de geëncrypteerde file</a:t>
            </a:r>
          </a:p>
          <a:p>
            <a:pPr marL="0" indent="0">
              <a:buNone/>
            </a:pPr>
            <a:r>
              <a:rPr lang="nl-BE" sz="2400" dirty="0" smtClean="0"/>
              <a:t>   naar wil wegschrijven</a:t>
            </a:r>
          </a:p>
          <a:p>
            <a:r>
              <a:rPr lang="nl-BE" sz="2400" dirty="0" smtClean="0"/>
              <a:t>Stap 3: geef een willekeurig</a:t>
            </a:r>
          </a:p>
          <a:p>
            <a:pPr marL="0" indent="0">
              <a:buNone/>
            </a:pPr>
            <a:r>
              <a:rPr lang="nl-BE" sz="2400" dirty="0" smtClean="0"/>
              <a:t>   passwoord of string op</a:t>
            </a:r>
          </a:p>
          <a:p>
            <a:r>
              <a:rPr lang="nl-BE" sz="2400" dirty="0" smtClean="0"/>
              <a:t>Stap 4: selecteer (de public</a:t>
            </a:r>
          </a:p>
          <a:p>
            <a:pPr marL="0" indent="0">
              <a:buNone/>
            </a:pPr>
            <a:r>
              <a:rPr lang="nl-BE" sz="2400" dirty="0"/>
              <a:t> </a:t>
            </a:r>
            <a:r>
              <a:rPr lang="nl-BE" sz="2400" dirty="0" smtClean="0"/>
              <a:t>  key van) de ontvanger</a:t>
            </a:r>
            <a:endParaRPr lang="nl-BE" sz="2400" dirty="0"/>
          </a:p>
        </p:txBody>
      </p:sp>
      <p:pic>
        <p:nvPicPr>
          <p:cNvPr id="4" name="Picture 3"/>
          <p:cNvPicPr>
            <a:picLocks noChangeAspect="1"/>
          </p:cNvPicPr>
          <p:nvPr/>
        </p:nvPicPr>
        <p:blipFill>
          <a:blip r:embed="rId2"/>
          <a:stretch>
            <a:fillRect/>
          </a:stretch>
        </p:blipFill>
        <p:spPr>
          <a:xfrm>
            <a:off x="5857172" y="1598034"/>
            <a:ext cx="6334828" cy="4313238"/>
          </a:xfrm>
          <a:prstGeom prst="rect">
            <a:avLst/>
          </a:prstGeom>
        </p:spPr>
      </p:pic>
    </p:spTree>
    <p:extLst>
      <p:ext uri="{BB962C8B-B14F-4D97-AF65-F5344CB8AC3E}">
        <p14:creationId xmlns:p14="http://schemas.microsoft.com/office/powerpoint/2010/main" val="149393701"/>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175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Encryptie van een file</a:t>
            </a:r>
            <a:endParaRPr lang="nl-BE" dirty="0"/>
          </a:p>
        </p:txBody>
      </p:sp>
      <p:sp>
        <p:nvSpPr>
          <p:cNvPr id="3" name="Content Placeholder 2"/>
          <p:cNvSpPr>
            <a:spLocks noGrp="1"/>
          </p:cNvSpPr>
          <p:nvPr>
            <p:ph idx="1"/>
          </p:nvPr>
        </p:nvSpPr>
        <p:spPr/>
        <p:txBody>
          <a:bodyPr>
            <a:normAutofit/>
          </a:bodyPr>
          <a:lstStyle/>
          <a:p>
            <a:r>
              <a:rPr lang="nl-BE" sz="2400" dirty="0" smtClean="0"/>
              <a:t>Stap 5: druk op “Encrypt”</a:t>
            </a:r>
          </a:p>
          <a:p>
            <a:pPr marL="0" indent="0">
              <a:buNone/>
            </a:pPr>
            <a:r>
              <a:rPr lang="nl-BE" sz="2400" dirty="0"/>
              <a:t> </a:t>
            </a:r>
            <a:r>
              <a:rPr lang="nl-BE" sz="2400" dirty="0" smtClean="0"/>
              <a:t>  en er zal een progressbar</a:t>
            </a:r>
          </a:p>
          <a:p>
            <a:pPr marL="0" indent="0">
              <a:buNone/>
            </a:pPr>
            <a:r>
              <a:rPr lang="nl-BE" sz="2400" dirty="0"/>
              <a:t> </a:t>
            </a:r>
            <a:r>
              <a:rPr lang="nl-BE" sz="2400" dirty="0" smtClean="0"/>
              <a:t>  verschijnen. Als deze vol is, </a:t>
            </a:r>
          </a:p>
          <a:p>
            <a:pPr marL="0" indent="0">
              <a:buNone/>
            </a:pPr>
            <a:r>
              <a:rPr lang="nl-BE" sz="2400" dirty="0"/>
              <a:t> </a:t>
            </a:r>
            <a:r>
              <a:rPr lang="nl-BE" sz="2400" dirty="0" smtClean="0"/>
              <a:t>  is je file geëncrypteerd en </a:t>
            </a:r>
          </a:p>
          <a:p>
            <a:pPr marL="0" indent="0">
              <a:buNone/>
            </a:pPr>
            <a:r>
              <a:rPr lang="nl-BE" sz="2400" dirty="0"/>
              <a:t> </a:t>
            </a:r>
            <a:r>
              <a:rPr lang="nl-BE" sz="2400" dirty="0" smtClean="0"/>
              <a:t>  zal je een melding krijgen.</a:t>
            </a:r>
          </a:p>
          <a:p>
            <a:pPr marL="0" indent="0">
              <a:buNone/>
            </a:pPr>
            <a:r>
              <a:rPr lang="nl-BE" sz="2400" dirty="0"/>
              <a:t> </a:t>
            </a:r>
            <a:r>
              <a:rPr lang="nl-BE" sz="2400" dirty="0" smtClean="0"/>
              <a:t>  Let op dat deze procedure </a:t>
            </a:r>
          </a:p>
          <a:p>
            <a:pPr marL="0" indent="0">
              <a:buNone/>
            </a:pPr>
            <a:r>
              <a:rPr lang="nl-BE" sz="2400" dirty="0"/>
              <a:t> </a:t>
            </a:r>
            <a:r>
              <a:rPr lang="nl-BE" sz="2400" dirty="0" smtClean="0"/>
              <a:t>  even kan duren naargelang de</a:t>
            </a:r>
          </a:p>
          <a:p>
            <a:pPr marL="0" indent="0">
              <a:buNone/>
            </a:pPr>
            <a:r>
              <a:rPr lang="nl-BE" sz="2400" dirty="0"/>
              <a:t> </a:t>
            </a:r>
            <a:r>
              <a:rPr lang="nl-BE" sz="2400" dirty="0" smtClean="0"/>
              <a:t>  grote van de file die je hebt</a:t>
            </a:r>
          </a:p>
          <a:p>
            <a:pPr marL="0" indent="0">
              <a:buNone/>
            </a:pPr>
            <a:r>
              <a:rPr lang="nl-BE" sz="2400" dirty="0" smtClean="0"/>
              <a:t>   geselecteerd.</a:t>
            </a:r>
            <a:endParaRPr lang="nl-BE" sz="2400" dirty="0"/>
          </a:p>
        </p:txBody>
      </p:sp>
      <p:pic>
        <p:nvPicPr>
          <p:cNvPr id="4" name="Picture 3"/>
          <p:cNvPicPr>
            <a:picLocks noChangeAspect="1"/>
          </p:cNvPicPr>
          <p:nvPr/>
        </p:nvPicPr>
        <p:blipFill>
          <a:blip r:embed="rId2"/>
          <a:stretch>
            <a:fillRect/>
          </a:stretch>
        </p:blipFill>
        <p:spPr>
          <a:xfrm>
            <a:off x="5892797" y="1626033"/>
            <a:ext cx="6262256" cy="4259881"/>
          </a:xfrm>
          <a:prstGeom prst="rect">
            <a:avLst/>
          </a:prstGeom>
        </p:spPr>
      </p:pic>
    </p:spTree>
    <p:extLst>
      <p:ext uri="{BB962C8B-B14F-4D97-AF65-F5344CB8AC3E}">
        <p14:creationId xmlns:p14="http://schemas.microsoft.com/office/powerpoint/2010/main" val="1159444245"/>
      </p:ext>
    </p:extLst>
  </p:cSld>
  <p:clrMapOvr>
    <a:masterClrMapping/>
  </p:clrMapOvr>
  <mc:AlternateContent xmlns:mc="http://schemas.openxmlformats.org/markup-compatibility/2006" xmlns:p14="http://schemas.microsoft.com/office/powerpoint/2010/main">
    <mc:Choice Requires="p14">
      <p:transition spd="slow">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heel(2)">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Custom 1">
      <a:dk1>
        <a:srgbClr val="FFFFFF"/>
      </a:dk1>
      <a:lt1>
        <a:srgbClr val="FFFFFF"/>
      </a:lt1>
      <a:dk2>
        <a:srgbClr val="FFFFFF"/>
      </a:dk2>
      <a:lt2>
        <a:srgbClr val="FFFFFF"/>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1086</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Segoe UI</vt:lpstr>
      <vt:lpstr>Office Theme</vt:lpstr>
      <vt:lpstr>Basic Security Project</vt:lpstr>
      <vt:lpstr>Voorwoord</vt:lpstr>
      <vt:lpstr>Gebruikte methodes / principes</vt:lpstr>
      <vt:lpstr>Taakverdeling</vt:lpstr>
      <vt:lpstr>Het login scherm</vt:lpstr>
      <vt:lpstr>Genereren van sleutels</vt:lpstr>
      <vt:lpstr>Het hoofdmenu</vt:lpstr>
      <vt:lpstr>Encryptie van een file</vt:lpstr>
      <vt:lpstr>Encryptie van een file</vt:lpstr>
      <vt:lpstr>Decryptie van een file</vt:lpstr>
      <vt:lpstr>Decryptie van een file</vt:lpstr>
      <vt:lpstr>Decryptie van een file</vt:lpstr>
      <vt:lpstr>Decryptie van een file</vt:lpstr>
      <vt:lpstr>Steganography toepassen</vt:lpstr>
      <vt:lpstr>Steganography achterhalen</vt:lpstr>
      <vt:lpstr>Policies</vt:lpstr>
      <vt:lpstr>Acceptable Infrastructure Use Policy</vt:lpstr>
      <vt:lpstr>Acceptable Use Policy </vt:lpstr>
      <vt:lpstr>Password Policy </vt:lpstr>
      <vt:lpstr>Password Policy </vt:lpstr>
      <vt:lpstr>Conclusie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Security Project</dc:title>
  <dc:creator>Kenny Vanrusselt</dc:creator>
  <cp:lastModifiedBy>Kenny Vanrusselt</cp:lastModifiedBy>
  <cp:revision>40</cp:revision>
  <dcterms:created xsi:type="dcterms:W3CDTF">2015-05-16T20:12:01Z</dcterms:created>
  <dcterms:modified xsi:type="dcterms:W3CDTF">2015-05-19T10:25:19Z</dcterms:modified>
</cp:coreProperties>
</file>