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0" r:id="rId3"/>
    <p:sldId id="302" r:id="rId4"/>
    <p:sldId id="304" r:id="rId5"/>
    <p:sldId id="312" r:id="rId6"/>
    <p:sldId id="316" r:id="rId7"/>
    <p:sldId id="314" r:id="rId8"/>
    <p:sldId id="315" r:id="rId9"/>
    <p:sldId id="313" r:id="rId10"/>
    <p:sldId id="317" r:id="rId11"/>
    <p:sldId id="320" r:id="rId12"/>
    <p:sldId id="305" r:id="rId13"/>
    <p:sldId id="330" r:id="rId14"/>
    <p:sldId id="294" r:id="rId15"/>
    <p:sldId id="303" r:id="rId16"/>
    <p:sldId id="301" r:id="rId17"/>
    <p:sldId id="322" r:id="rId18"/>
    <p:sldId id="307" r:id="rId19"/>
    <p:sldId id="326" r:id="rId20"/>
    <p:sldId id="331" r:id="rId21"/>
    <p:sldId id="324" r:id="rId22"/>
    <p:sldId id="323" r:id="rId23"/>
    <p:sldId id="332" r:id="rId24"/>
    <p:sldId id="319" r:id="rId25"/>
    <p:sldId id="311" r:id="rId26"/>
    <p:sldId id="32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41" autoAdjust="0"/>
  </p:normalViewPr>
  <p:slideViewPr>
    <p:cSldViewPr snapToGrid="0">
      <p:cViewPr varScale="1">
        <p:scale>
          <a:sx n="108" d="100"/>
          <a:sy n="108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A20BA-70DD-0850-BC68-3235975FE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4544AB-8224-2DA8-820A-28BE63541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099D22-0E1F-192E-9B52-F85CEFDF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EADB66-DCFE-DA74-E704-7A8E24A2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7C337-B6C2-1B8C-E1C5-132D0CCA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09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BB499-CE0A-4BD7-25E4-3E0C1FE4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B6B049-3481-E4A4-8537-901AE11D9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186AC1-7BF1-3B0F-C400-F3C70B93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52F13E-2EB9-5EE5-E599-CEED2C10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3D3C11-C8C4-509A-44CF-03CBD982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31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49087A-5383-76EF-C56A-5C40A634E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5A178C-A124-1438-F189-7A150C4DC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00753-5F1A-7D0D-E5FC-48A39F83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F134C4-453A-41F5-E6BC-3381D251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067DF2-3CFC-7115-65E2-54E272BD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40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EE9AE-C519-5545-B53B-82374931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C430D-82A2-6494-3E74-AA19496A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8AE85-3053-E31C-9092-5429CA09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AB6F14-B45F-BC4B-CDF9-758C6A37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502CD-73F1-E308-6233-273879E6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28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B3C3C-C91F-AFB1-92FA-F7FD76C6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8570DE-2D49-8217-3EC6-02E62BD8A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78BFE3-E884-C9AD-533F-29552566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F9A602-4CC0-E1F8-6242-EC8791C8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578281-E77B-A329-D581-56ACB392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67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D477A-0C1C-C9EA-3804-DB9BFACB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9CC6E6-864D-756A-FEC2-155749594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62394F-E943-44A0-5A51-E7799CC24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340583-1587-F481-E46F-E9CD4BCA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7F25B-5108-B766-AA28-6021550A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94FA10-03BC-9C7D-885C-E1041649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94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B4920-6EDA-4359-70D0-BCEF530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32541B-FA87-3C7B-A5C7-7BE229A7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F7E684-E741-0857-DCBE-B666532B5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9C1B40-2A8C-51DE-C11C-9DBA5C4DE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A2C673-FE75-0384-068C-559321DDA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830788-F151-210D-F73D-EFDCB891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AD3DB4-BE80-3BD3-5C0C-7D36BED0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DDBBA2-384C-F35A-5852-3ADFD757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42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7F619-AB0B-CFC7-4AEE-701D9823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E0684A-EFFB-1D26-0509-2E944993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19024C-007B-543C-8B9E-26097FCE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86D029-32B0-D7F0-8279-2B505A69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17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266862-5C7C-C174-7083-46C9D842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F7917E-6E09-FA3B-1D7A-AFEF2DBB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8DB890-206A-9D78-9C3E-A51CBB25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89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86ED8-747F-8E5F-D0F9-BF41B06A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489D7D-BC90-B6D6-4282-67F8CFE2F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3CD134-94B0-6473-756F-7384D5EBD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608170-EEE9-D6A2-B906-3B8C6FB9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590581-250A-CE6B-87B0-87E64A5D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2B2560-FB91-BD80-6D56-030649A2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40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3D335-7369-CA35-2762-AC4D06A4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8694AE-F11D-AD58-1B8B-536CA2ECF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F28331-15AF-2D78-05F9-F1CEC990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A9A0D4-8035-4B2C-0580-9334236B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95E5F7-9C10-8E11-A9F2-9B97605B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E10589-7B8B-3B8E-033B-49DAE4C3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5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F25FE-53D6-3692-038D-62BCACF4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5106D5-6FB1-BD61-2454-EAB130AEA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0802FF-1AF7-AF32-5D38-9FA9B3A3F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814D-9A9B-43BA-8333-0767210D9048}" type="datetimeFigureOut">
              <a:rPr lang="ru-RU" smtClean="0"/>
              <a:t>30.01.2024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DAB0F9-BDE6-F941-EB43-FF62DB0BA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85A5C7-D635-78FC-1AC7-3E8467F71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CC967-2BC0-45E9-AA6B-6829FA80B2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64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362320" y="667080"/>
            <a:ext cx="7083000" cy="113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600" b="0" strike="noStrike" spc="-1" dirty="0">
                <a:solidFill>
                  <a:srgbClr val="2369B0"/>
                </a:solidFill>
                <a:latin typeface="Times New Roman"/>
                <a:ea typeface="DejaVu Sans"/>
              </a:rPr>
              <a:t>Название дисциплины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3"/>
          <p:cNvSpPr/>
          <p:nvPr/>
        </p:nvSpPr>
        <p:spPr>
          <a:xfrm>
            <a:off x="410040" y="6261480"/>
            <a:ext cx="62528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Спирин Андрей Андреевич, кандидат технических наук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" name="TextBox 4"/>
          <p:cNvSpPr/>
          <p:nvPr/>
        </p:nvSpPr>
        <p:spPr>
          <a:xfrm>
            <a:off x="380880" y="2514600"/>
            <a:ext cx="111978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Лекция </a:t>
            </a:r>
            <a:r>
              <a:rPr lang="ru-RU" sz="2400" b="1" spc="-1" dirty="0">
                <a:solidFill>
                  <a:srgbClr val="000000"/>
                </a:solidFill>
                <a:latin typeface="Times New Roman"/>
                <a:ea typeface="DejaVu Sans"/>
              </a:rPr>
              <a:t>1.</a:t>
            </a:r>
            <a:r>
              <a:rPr lang="ru-RU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Безопасность </a:t>
            </a:r>
            <a:r>
              <a:rPr lang="ru-RU" sz="2400" spc="-1" dirty="0">
                <a:solidFill>
                  <a:srgbClr val="000000"/>
                </a:solidFill>
                <a:latin typeface="Times New Roman"/>
                <a:ea typeface="DejaVu Sans"/>
              </a:rPr>
              <a:t>контейнеров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 Базовые навыки по развертыванию в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Kubernetes.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6" name="TextBox 6"/>
          <p:cNvSpPr/>
          <p:nvPr/>
        </p:nvSpPr>
        <p:spPr>
          <a:xfrm>
            <a:off x="9730440" y="6267600"/>
            <a:ext cx="1853113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Москва, 2024 г.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47" name="Рисунок 7"/>
          <p:cNvPicPr/>
          <p:nvPr/>
        </p:nvPicPr>
        <p:blipFill>
          <a:blip r:embed="rId2"/>
          <a:stretch/>
        </p:blipFill>
        <p:spPr>
          <a:xfrm>
            <a:off x="11125080" y="83520"/>
            <a:ext cx="996480" cy="1055880"/>
          </a:xfrm>
          <a:prstGeom prst="rect">
            <a:avLst/>
          </a:prstGeom>
          <a:ln w="0">
            <a:noFill/>
          </a:ln>
        </p:spPr>
      </p:pic>
      <p:sp>
        <p:nvSpPr>
          <p:cNvPr id="48" name="Прямая соединительная линия 8"/>
          <p:cNvSpPr/>
          <p:nvPr/>
        </p:nvSpPr>
        <p:spPr>
          <a:xfrm>
            <a:off x="304560" y="609480"/>
            <a:ext cx="10820520" cy="360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F898AFD-CF72-012B-1FA5-4E4D2E115E71}"/>
              </a:ext>
            </a:extLst>
          </p:cNvPr>
          <p:cNvSpPr txBox="1">
            <a:spLocks/>
          </p:cNvSpPr>
          <p:nvPr/>
        </p:nvSpPr>
        <p:spPr>
          <a:xfrm>
            <a:off x="397283" y="44102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Capabilities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F9C3D6E8-8998-12D2-EEDC-056C4449EC13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70686701-CCE6-3A09-04AF-EBC820CE549C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3456258-7233-F44A-0416-78383DDA3B74}"/>
              </a:ext>
            </a:extLst>
          </p:cNvPr>
          <p:cNvSpPr/>
          <p:nvPr/>
        </p:nvSpPr>
        <p:spPr>
          <a:xfrm>
            <a:off x="325135" y="773952"/>
            <a:ext cx="115414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Гранулированные права доступа (Linux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— это детализированная система контроля доступа для процессов, выполняемых с привилегиями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Ядро Linux делит привилегии связанные с суперпользователем на отдельные единицы, известные как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могут быть независимо включены или отключены. Идея состоит в том, что программа будет работать от имени пользователя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но при этом будет включать только те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необходимы для выполнения своей работы.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15B47-95C8-EFFD-FD79-FDD76FB972E5}"/>
              </a:ext>
            </a:extLst>
          </p:cNvPr>
          <p:cNvSpPr txBox="1"/>
          <p:nvPr/>
        </p:nvSpPr>
        <p:spPr>
          <a:xfrm>
            <a:off x="508000" y="52555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https://man7.org/linux/man-pages/man7/capabilities.7.html</a:t>
            </a:r>
          </a:p>
        </p:txBody>
      </p:sp>
    </p:spTree>
    <p:extLst>
      <p:ext uri="{BB962C8B-B14F-4D97-AF65-F5344CB8AC3E}">
        <p14:creationId xmlns:p14="http://schemas.microsoft.com/office/powerpoint/2010/main" val="74020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17B7DB6-9F2E-5BCD-11FD-2DD46B461C55}"/>
              </a:ext>
            </a:extLst>
          </p:cNvPr>
          <p:cNvSpPr txBox="1">
            <a:spLocks/>
          </p:cNvSpPr>
          <p:nvPr/>
        </p:nvSpPr>
        <p:spPr>
          <a:xfrm>
            <a:off x="3999465" y="3066480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Безопасность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 Docker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493FD3DE-155F-3FEA-FF9F-01D2B7AEB3D4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0A8F5F33-28D8-1D4A-EB91-CFDC569F6FB0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58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250AF7-E22E-7736-DE18-9AA9EB2E8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11" y="3734533"/>
            <a:ext cx="7086600" cy="2543175"/>
          </a:xfrm>
          <a:prstGeom prst="rect">
            <a:avLst/>
          </a:prstGeom>
        </p:spPr>
      </p:pic>
      <p:sp>
        <p:nvSpPr>
          <p:cNvPr id="4" name="PlaceHolder 1">
            <a:extLst>
              <a:ext uri="{FF2B5EF4-FFF2-40B4-BE49-F238E27FC236}">
                <a16:creationId xmlns:a16="http://schemas.microsoft.com/office/drawing/2014/main" id="{6FBC3ADF-E576-9C07-D9EC-98EDA1D255F7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Что представляет из себя 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Docker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Прямая соединительная линия 9">
            <a:extLst>
              <a:ext uri="{FF2B5EF4-FFF2-40B4-BE49-F238E27FC236}">
                <a16:creationId xmlns:a16="http://schemas.microsoft.com/office/drawing/2014/main" id="{0E20B33D-34D6-4B7C-0E2B-494929C63E84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827B59F6-2BF6-3481-1CA3-549B1F2372A0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845B597-19AB-B3C4-5F7B-A3A487F56E44}"/>
              </a:ext>
            </a:extLst>
          </p:cNvPr>
          <p:cNvSpPr/>
          <p:nvPr/>
        </p:nvSpPr>
        <p:spPr>
          <a:xfrm>
            <a:off x="215082" y="886497"/>
            <a:ext cx="115414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это простой текстовый файл, который служит исходным кодом для создания образов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Он состоит из серии команд и инструкций, которые выполняются последовательно. Эти инструкции определяют, как настроить базовый образ, какое программное обеспечение установить и как настроить окружение внутри контейнера.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образ - это неизменяемый пакет, который включает в себя все необходимое для запуска приложения, в том числе код, среду выполнения, библиотеки, зависимости и другие настройки. Образ представляет собой своего рода "замороженный" снимок файловой системы и параметров окружения.</a:t>
            </a:r>
            <a:endParaRPr lang="en-US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контейнер — это формат пакетирования, который позволяет упаковать весь код и зависимости приложения в стандартный формат, чтобы приложение могло быстро и надежно запускаться в разных вычислительных средах. </a:t>
            </a:r>
            <a:endParaRPr lang="en-US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82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4C9502A1-6261-5986-FA98-6491E8477A93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Что представляет из себя 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Docker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Прямая соединительная линия 9">
            <a:extLst>
              <a:ext uri="{FF2B5EF4-FFF2-40B4-BE49-F238E27FC236}">
                <a16:creationId xmlns:a16="http://schemas.microsoft.com/office/drawing/2014/main" id="{92EFA8FD-4EF8-192B-D503-63B3E6D7578A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11BDCFB6-8970-C0E7-CAE1-3BD967F82365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03B5646-E5CE-950A-96FF-FCC6FEFECA86}"/>
              </a:ext>
            </a:extLst>
          </p:cNvPr>
          <p:cNvSpPr/>
          <p:nvPr/>
        </p:nvSpPr>
        <p:spPr>
          <a:xfrm>
            <a:off x="215082" y="886497"/>
            <a:ext cx="115414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CLI - 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утилита командной строки, с которой вы взаимодействуете с помощью команды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Containerd</a:t>
            </a:r>
            <a:r>
              <a:rPr lang="en-US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Linux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Daemon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управляет контейнерами и запускает их. Он загружает образы из репозитория, управляет хранилищем и сетью, а также контролирует работу контейнеров.</a:t>
            </a:r>
            <a:endParaRPr lang="en-US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1615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низкоуровневая среда выполнения контейнеров, которая создает и запускает контейнеры.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7CBBF1D-3766-8090-2748-4CB9F291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82" y="3031231"/>
            <a:ext cx="7106786" cy="263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6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 idx="4294967295"/>
          </p:nvPr>
        </p:nvSpPr>
        <p:spPr>
          <a:xfrm>
            <a:off x="304919" y="13320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794"/>
              </a:spcBef>
              <a:buNone/>
              <a:tabLst>
                <a:tab pos="301680" algn="l"/>
                <a:tab pos="302400" algn="l"/>
              </a:tabLst>
            </a:pPr>
            <a:r>
              <a:rPr lang="ru-RU" sz="2800" b="1" strike="noStrike" spc="-1" dirty="0">
                <a:solidFill>
                  <a:srgbClr val="2369B0"/>
                </a:solidFill>
                <a:latin typeface="Times New Roman"/>
                <a:ea typeface="DejaVu Sans"/>
              </a:rPr>
              <a:t>Что представляет из себя </a:t>
            </a:r>
            <a:r>
              <a:rPr lang="en-US" sz="2800" b="1" strike="noStrike" spc="-1" dirty="0">
                <a:solidFill>
                  <a:srgbClr val="2369B0"/>
                </a:solidFill>
                <a:latin typeface="Times New Roman"/>
                <a:ea typeface="DejaVu Sans"/>
              </a:rPr>
              <a:t>docker?</a:t>
            </a: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Прямая соединительная линия 9"/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2"/>
          </p:nvPr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45711" y="1093323"/>
            <a:ext cx="11541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C58E4F-98F6-194F-ED93-63E39355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339" y="1357220"/>
            <a:ext cx="8287121" cy="41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6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FD26A56-B9A8-9397-1D20-89A1D795A4B4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Безопасность контейнеров. Лучшие практики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1F5E22FE-84C0-7BA1-110F-CAD8D76935DA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EBF6B4F0-34E7-9FB3-D6B4-2F596AC03100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CB6EA4F-712B-2E89-4AC2-080C3C0C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2" y="749132"/>
            <a:ext cx="9856209" cy="578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985E8FA9-A4B2-CA4D-0983-CE587A3D2994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Сканеры безопасности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Прямая соединительная линия 9">
            <a:extLst>
              <a:ext uri="{FF2B5EF4-FFF2-40B4-BE49-F238E27FC236}">
                <a16:creationId xmlns:a16="http://schemas.microsoft.com/office/drawing/2014/main" id="{BBD0DF55-CCB8-3115-36C7-35189B30EDB3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9" name="Номер слайда 1">
            <a:extLst>
              <a:ext uri="{FF2B5EF4-FFF2-40B4-BE49-F238E27FC236}">
                <a16:creationId xmlns:a16="http://schemas.microsoft.com/office/drawing/2014/main" id="{E9E59658-ABF0-78BD-5ECE-D60D037C4AE3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15A433-9F12-A406-FEBC-7A01FE62D8D9}"/>
              </a:ext>
            </a:extLst>
          </p:cNvPr>
          <p:cNvSpPr txBox="1"/>
          <p:nvPr/>
        </p:nvSpPr>
        <p:spPr>
          <a:xfrm>
            <a:off x="304560" y="943553"/>
            <a:ext cx="115826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Сканеры безопасности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образов играют ключевую роль в обеспечении надежности и безопасности развертывания контейнеров. Они предоставляют возможность анализа образов на предмет уязвимостей и соответствия стандартам безопасности. </a:t>
            </a:r>
            <a:endParaRPr lang="en-US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Этот процесс помогает выявить потенциальные угрозы, связанные с использованием устаревших библиотек или известных уязвимостей. Использование сканеров обеспечивает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проактивный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подход к обнаружению и устранению уязвимостей ещё на этапе создания образов, что повышает общую безопасность инфраструктуры и предотвращает возможные атаки в производственной среде.</a:t>
            </a:r>
          </a:p>
          <a:p>
            <a:endParaRPr lang="ru-RU" dirty="0">
              <a:solidFill>
                <a:srgbClr val="1615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множество </a:t>
            </a:r>
            <a:r>
              <a:rPr lang="en-US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</a:t>
            </a:r>
            <a:r>
              <a:rPr lang="ru-RU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сканеров образов </a:t>
            </a:r>
            <a:r>
              <a:rPr lang="en-US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– </a:t>
            </a:r>
            <a:r>
              <a:rPr lang="en-US" dirty="0" err="1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trivy</a:t>
            </a:r>
            <a:r>
              <a:rPr lang="en-US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grype</a:t>
            </a:r>
            <a:r>
              <a:rPr lang="en-US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clair</a:t>
            </a:r>
            <a:r>
              <a:rPr lang="en-US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aquasecurity</a:t>
            </a:r>
            <a:r>
              <a:rPr lang="en-US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161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551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985E8FA9-A4B2-CA4D-0983-CE587A3D2994}"/>
              </a:ext>
            </a:extLst>
          </p:cNvPr>
          <p:cNvSpPr txBox="1">
            <a:spLocks/>
          </p:cNvSpPr>
          <p:nvPr/>
        </p:nvSpPr>
        <p:spPr>
          <a:xfrm>
            <a:off x="3740391" y="3001680"/>
            <a:ext cx="5037849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Развертывание и </a:t>
            </a:r>
            <a:r>
              <a:rPr lang="ru-RU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оркестрация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Прямая соединительная линия 9">
            <a:extLst>
              <a:ext uri="{FF2B5EF4-FFF2-40B4-BE49-F238E27FC236}">
                <a16:creationId xmlns:a16="http://schemas.microsoft.com/office/drawing/2014/main" id="{BBD0DF55-CCB8-3115-36C7-35189B30EDB3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9" name="Номер слайда 1">
            <a:extLst>
              <a:ext uri="{FF2B5EF4-FFF2-40B4-BE49-F238E27FC236}">
                <a16:creationId xmlns:a16="http://schemas.microsoft.com/office/drawing/2014/main" id="{E9E59658-ABF0-78BD-5ECE-D60D037C4AE3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63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31A583B7-0AD4-9277-C94A-C1FFC8029798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Системы </a:t>
            </a:r>
            <a:r>
              <a:rPr lang="ru-RU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оркестрации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. Kubernetes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 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Прямая соединительная линия 9">
            <a:extLst>
              <a:ext uri="{FF2B5EF4-FFF2-40B4-BE49-F238E27FC236}">
                <a16:creationId xmlns:a16="http://schemas.microsoft.com/office/drawing/2014/main" id="{EEF83FE1-6401-D98B-2BE4-C0AFF79DC531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41B537F5-3F70-EBFE-34DF-051015FE0D6F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C8996-C50E-7CEF-812E-D0508832F634}"/>
              </a:ext>
            </a:extLst>
          </p:cNvPr>
          <p:cNvSpPr txBox="1"/>
          <p:nvPr/>
        </p:nvSpPr>
        <p:spPr>
          <a:xfrm>
            <a:off x="304560" y="818801"/>
            <a:ext cx="1158263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портативная расширяемая платформа с открытым исходным кодом для управления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контейнеризованными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рабочими нагрузками и сервисами, которая облегчает как декларативную настройку, так и автоматизацию. </a:t>
            </a:r>
          </a:p>
          <a:p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предоставляет:</a:t>
            </a: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1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сервисов и распределение нагрузки </a:t>
            </a:r>
          </a:p>
          <a:p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обнаружить контейнер, используя имя DNS или собственный IP-адрес. Если в контейнере высокая ресурсная нагрузка,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сбалансировать нагрузку и распределить сетевой трафик, чтобы развертывание было стабильным.</a:t>
            </a: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1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Оркестрация</a:t>
            </a:r>
            <a:r>
              <a:rPr lang="ru-RU" b="1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хранилища </a:t>
            </a:r>
          </a:p>
          <a:p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автоматически смонтировать систему хранения по вашему выбору, такую как локальное хранилище, провайдеры общедоступного облака и многое другое.</a:t>
            </a: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1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развертывание</a:t>
            </a: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описать желаемое состояние развернутых контейнеров и изменить фактическое состояние на желаемое. Самоконтроль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перезапускает отказавшие контейнеры, заменяет и завершает работу контейнеров, которые не проходят определенную пользователем проверку работоспособности, и не показывает их клиентам, пока они не будут готовы к обслуживанию.</a:t>
            </a:r>
          </a:p>
          <a:p>
            <a:endParaRPr lang="ru-RU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3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E746258-310C-DDA1-7ACE-4984C81B415C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Docker vs Kubernetes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 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C5FD7E39-E624-A887-35BE-68665CEA3502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46F0BD6D-11FF-E342-E6EF-1C1510E49C23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EDD7C14-5B95-9CE6-DDAE-9311F697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6" y="671901"/>
            <a:ext cx="4456591" cy="5706219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2AC40E-96D0-9D76-5FEC-AC593B3300D4}"/>
              </a:ext>
            </a:extLst>
          </p:cNvPr>
          <p:cNvSpPr/>
          <p:nvPr/>
        </p:nvSpPr>
        <p:spPr>
          <a:xfrm>
            <a:off x="6166901" y="1602692"/>
            <a:ext cx="1900062" cy="86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3F23F7F-ADFC-9069-81F7-235CC60153B7}"/>
              </a:ext>
            </a:extLst>
          </p:cNvPr>
          <p:cNvSpPr/>
          <p:nvPr/>
        </p:nvSpPr>
        <p:spPr>
          <a:xfrm>
            <a:off x="6166901" y="2463826"/>
            <a:ext cx="1900062" cy="86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containerd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2E60026-85C6-AF8F-B81A-54019160B006}"/>
              </a:ext>
            </a:extLst>
          </p:cNvPr>
          <p:cNvSpPr/>
          <p:nvPr/>
        </p:nvSpPr>
        <p:spPr>
          <a:xfrm>
            <a:off x="6166901" y="3324960"/>
            <a:ext cx="1900062" cy="86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OCI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16DF5CC-5793-1034-E048-A30258577CE8}"/>
              </a:ext>
            </a:extLst>
          </p:cNvPr>
          <p:cNvSpPr/>
          <p:nvPr/>
        </p:nvSpPr>
        <p:spPr>
          <a:xfrm>
            <a:off x="6166901" y="4186094"/>
            <a:ext cx="1900062" cy="86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runC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579D765-AC39-824E-E998-608190DD32B2}"/>
              </a:ext>
            </a:extLst>
          </p:cNvPr>
          <p:cNvSpPr/>
          <p:nvPr/>
        </p:nvSpPr>
        <p:spPr>
          <a:xfrm>
            <a:off x="9570367" y="1602692"/>
            <a:ext cx="1900062" cy="86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45447F5-9943-75D0-8587-0DE7717B654A}"/>
              </a:ext>
            </a:extLst>
          </p:cNvPr>
          <p:cNvSpPr/>
          <p:nvPr/>
        </p:nvSpPr>
        <p:spPr>
          <a:xfrm>
            <a:off x="9570367" y="2463826"/>
            <a:ext cx="1900062" cy="86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CRI-O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E3259CB-A03B-7396-CFDF-6DE68DB776DF}"/>
              </a:ext>
            </a:extLst>
          </p:cNvPr>
          <p:cNvSpPr/>
          <p:nvPr/>
        </p:nvSpPr>
        <p:spPr>
          <a:xfrm>
            <a:off x="9570367" y="3324960"/>
            <a:ext cx="1900062" cy="86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OCI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72F43EF-A5B4-C230-80D7-FC7A1EA69919}"/>
              </a:ext>
            </a:extLst>
          </p:cNvPr>
          <p:cNvSpPr/>
          <p:nvPr/>
        </p:nvSpPr>
        <p:spPr>
          <a:xfrm>
            <a:off x="9570367" y="4186094"/>
            <a:ext cx="1900062" cy="86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82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F119992-0B64-C625-3CCA-13561F9FAE8E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Изоляция процессов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93D4FA3A-3E6F-D1D5-091D-38BF7549C09B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5CDB5A1E-A7C7-E3B5-6A1D-A7FACB44FEA9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B4FB8CB-E12E-1C27-1400-D5F076F34E6A}"/>
              </a:ext>
            </a:extLst>
          </p:cNvPr>
          <p:cNvSpPr/>
          <p:nvPr/>
        </p:nvSpPr>
        <p:spPr>
          <a:xfrm>
            <a:off x="325135" y="773952"/>
            <a:ext cx="115414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b="1" i="0" dirty="0">
                <a:solidFill>
                  <a:srgbClr val="161513"/>
                </a:solidFill>
                <a:effectLst/>
                <a:latin typeface="OracleSansVF"/>
              </a:rPr>
              <a:t>Контейнеризация</a:t>
            </a: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 – технология развертывания программного обеспечения, который объединяет код приложения со всеми файлами и библиотеками, необходимыми для запуска в любой инфраструктуре.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ru-RU" b="1" dirty="0"/>
              <a:t>Виртуальная машина (ВМ) </a:t>
            </a:r>
            <a:r>
              <a:rPr lang="ru-RU" dirty="0"/>
              <a:t>– это цифровая </a:t>
            </a:r>
            <a:r>
              <a:rPr lang="ru-RU" b="1" dirty="0"/>
              <a:t>копия</a:t>
            </a:r>
            <a:r>
              <a:rPr lang="ru-RU" dirty="0"/>
              <a:t> физического оборудования и операционной системы хост-машины. </a:t>
            </a:r>
          </a:p>
          <a:p>
            <a:pPr algn="just"/>
            <a:r>
              <a:rPr lang="ru-RU" dirty="0"/>
              <a:t>     На хост-машине может быть несколько виртуальных машин, совместно использующих ЦП, хранилище и память. Гипервизор, то есть программное обеспечение для мониторинга виртуальных машин, распределяет вычислительные ресурсы между всеми виртуальными машинами независимо от того, используют ли их приложения.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5E70C6-2F0C-11CB-D3B3-D7B1E8ECD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30" y="3082276"/>
            <a:ext cx="7748315" cy="33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39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F4E934D-37E2-0208-5D58-AB414C7817C9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Docker vs Kubernetes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 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24C905F2-259C-B8C1-FD13-0C9237FE1F51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22959638-9065-4069-1A4A-0746E85EE490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D6DFDC-21C0-B0F9-1D75-F5477E3D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071" y="2483374"/>
            <a:ext cx="7146524" cy="2766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0B7EA1-C38B-12DA-9216-A2C360579B30}"/>
              </a:ext>
            </a:extLst>
          </p:cNvPr>
          <p:cNvSpPr txBox="1"/>
          <p:nvPr/>
        </p:nvSpPr>
        <p:spPr>
          <a:xfrm>
            <a:off x="304560" y="896645"/>
            <a:ext cx="11476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 — это API, который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 для управления различными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создающими и управляющими контейнерами. CRI упрощает для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использование различных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Вместо того, чтобы включать в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поддержку каждой из них, используется стандарт CRI. При этом задача управления контейнерами полностью ложится на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60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B7995BB-28EC-325B-B3FC-61647299C86B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Системы </a:t>
            </a:r>
            <a:r>
              <a:rPr lang="ru-RU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оркестрации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. Kubernetes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 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0385E7FA-3728-FD31-E6E3-6FCDFE5658F5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632BECD2-DE80-A697-FEE0-09AAA35336D7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75BFAE-59C9-3B21-179E-F1FDC5CCB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62" y="3384313"/>
            <a:ext cx="5003751" cy="29649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52E484-0AA5-4841-B2DA-A72F6F0B2B26}"/>
              </a:ext>
            </a:extLst>
          </p:cNvPr>
          <p:cNvSpPr txBox="1"/>
          <p:nvPr/>
        </p:nvSpPr>
        <p:spPr>
          <a:xfrm>
            <a:off x="304560" y="798990"/>
            <a:ext cx="11274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k8s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из узла(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рабочей машины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может быть как виртуальной, так и физической (в зависимости от используемого кластера). На одном узле могут быть запущены несколько подов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(Pod)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каждом узле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как минимум работает: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ubelet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процесс, отвечающий за взаимодействие между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узлом; он управляет подами и запущенными контейнерами на рабочей машине.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выполнения контейнера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отвечающая за получение (загрузку) образа контейнера из реестра, распаковку контейнера и запуск приложения.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684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4BD63EF-2D3F-C8EF-873D-2969EF9A7C2E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Системы </a:t>
            </a:r>
            <a:r>
              <a:rPr lang="ru-RU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оркестрации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. Kubernetes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 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C9634CDE-5209-3F82-5281-2AE2AD832F9F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31F74422-6EB1-A8D3-61AD-8940235A4417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89846D-F289-3064-639D-4DA324D9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93" y="1007830"/>
            <a:ext cx="9646613" cy="45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20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0DE220D-EEBD-E09D-20C4-A5E8866B6E0F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Системы </a:t>
            </a:r>
            <a:r>
              <a:rPr lang="ru-RU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оркестрации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. Kubernetes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 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B7729914-E907-418B-D4AE-252C57748C29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CAD5A1D8-0A08-E176-B83C-B43153A9FB6E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A965B-2374-8AFD-FACC-4DBEF54D5BAE}"/>
              </a:ext>
            </a:extLst>
          </p:cNvPr>
          <p:cNvSpPr txBox="1"/>
          <p:nvPr/>
        </p:nvSpPr>
        <p:spPr>
          <a:xfrm>
            <a:off x="304560" y="870012"/>
            <a:ext cx="8848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kube-apiserver</a:t>
            </a:r>
            <a:endParaRPr lang="en-US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Сервер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API — 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компонент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 </a:t>
            </a:r>
            <a:r>
              <a:rPr lang="ru-RU" dirty="0">
                <a:solidFill>
                  <a:srgbClr val="000000"/>
                </a:solidFill>
                <a:latin typeface="open sans" panose="020B0606030504020204" pitchFamily="34" charset="0"/>
              </a:rPr>
              <a:t>панели управления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который представляет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API Kubernetes. API-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сервер — это клиентская часть панели управления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</a:p>
          <a:p>
            <a:pPr algn="l"/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Основной реализацией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API-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сервера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является </a:t>
            </a:r>
            <a:r>
              <a:rPr lang="en-US" dirty="0" err="1">
                <a:solidFill>
                  <a:srgbClr val="3371E3"/>
                </a:solidFill>
                <a:latin typeface="open sans" panose="020B0606030504020204" pitchFamily="34" charset="0"/>
              </a:rPr>
              <a:t>kube-apiserver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kube-apiserver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предназначен для горизонтального масштабирования, то есть развёртывание на несколько экземпляров. Вы можете запустить несколько экземпляров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kube-apiserver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и сбалансировать трафик между этими экземплярами.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104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2DC4B9CB-A9EA-4651-CB4E-B659BA1724A1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SecComp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 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в 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Kubernetes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 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Прямая соединительная линия 9">
            <a:extLst>
              <a:ext uri="{FF2B5EF4-FFF2-40B4-BE49-F238E27FC236}">
                <a16:creationId xmlns:a16="http://schemas.microsoft.com/office/drawing/2014/main" id="{06A924FA-1D3E-C289-6222-DFD0956C4D33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130281B5-8108-8635-1C60-93F82941732F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D261F-82A4-39E3-2BA4-4897E2C21E19}"/>
              </a:ext>
            </a:extLst>
          </p:cNvPr>
          <p:cNvSpPr txBox="1"/>
          <p:nvPr/>
        </p:nvSpPr>
        <p:spPr>
          <a:xfrm>
            <a:off x="304560" y="818801"/>
            <a:ext cx="1158263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портативная расширяемая платформа с открытым исходным кодом для управления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контейнеризованными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рабочими нагрузками и сервисами, которая облегчает как декларативную настройку, так и автоматизацию. </a:t>
            </a:r>
          </a:p>
          <a:p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предоставляет:</a:t>
            </a: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1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сервисов и распределение нагрузки </a:t>
            </a:r>
          </a:p>
          <a:p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обнаружить контейнер, используя имя DNS или собственный IP-адрес. Если в контейнере высокая ресурсная нагрузка,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сбалансировать нагрузку и распределить сетевой трафик, чтобы развертывание было стабильным.</a:t>
            </a: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1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Оркестрация</a:t>
            </a:r>
            <a:r>
              <a:rPr lang="ru-RU" b="1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хранилища </a:t>
            </a:r>
          </a:p>
          <a:p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автоматически смонтировать систему хранения по вашему выбору, такую как локальное хранилище, провайдеры общедоступного облака и многое другое.</a:t>
            </a: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1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развертывание</a:t>
            </a:r>
          </a:p>
          <a:p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описать желаемое состояние развернутых контейнеров и изменить фактическое состояние на желаемое. Самоконтроль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b="0" i="0" dirty="0">
                <a:solidFill>
                  <a:srgbClr val="1615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перезапускает отказавшие контейнеры, заменяет и завершает работу контейнеров, которые не проходят определенную пользователем проверку работоспособности, и не показывает их клиентам, пока они не будут готовы к обслуживанию.</a:t>
            </a:r>
          </a:p>
          <a:p>
            <a:endParaRPr lang="ru-RU" b="0" i="0" dirty="0">
              <a:solidFill>
                <a:srgbClr val="1615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25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9A6E7C3-2E31-3BDC-A512-1B1BB1835085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kuberarmor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BF7C5126-920A-6BD4-2A11-906C44BD76A9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DC06570D-687E-9A18-505F-03D6CDC98692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8400F9-F903-D657-D4BE-5ACAF4906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630" y="2376616"/>
            <a:ext cx="7048500" cy="4067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4AA37D-7408-A7A3-07A3-E08FADCFB5E2}"/>
              </a:ext>
            </a:extLst>
          </p:cNvPr>
          <p:cNvSpPr txBox="1"/>
          <p:nvPr/>
        </p:nvSpPr>
        <p:spPr>
          <a:xfrm>
            <a:off x="375581" y="693471"/>
            <a:ext cx="11582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KubeArmor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система обеспечения безопасности среды выполнения контейнеров, которая ограничивает поведение (например, выполнение процессов, доступ к файлам, сетевые операции и использование ресурсов) контейнеров на системном уровне.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KubeArmor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 с модулями безопасности Linux (LSM), что означает, что он может работать поверх любых платформ Linux (таких как Alpine, Ubuntu и оптимизированная для контейнеров ОС от Google), если модули безопасности Linux (например,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AppArmor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KRSI) включены в ядре Linux.</a:t>
            </a:r>
          </a:p>
        </p:txBody>
      </p:sp>
    </p:spTree>
    <p:extLst>
      <p:ext uri="{BB962C8B-B14F-4D97-AF65-F5344CB8AC3E}">
        <p14:creationId xmlns:p14="http://schemas.microsoft.com/office/powerpoint/2010/main" val="1923859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2555401-D31E-F313-9A5D-0D4A09551050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10075698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kyverno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8AFD1B54-9C58-A4C5-C706-4CA1C713EF84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A83E036E-403C-00E5-D901-3BEF7AF28C33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B1F9E-9960-3463-7977-59C22D59F2EE}"/>
              </a:ext>
            </a:extLst>
          </p:cNvPr>
          <p:cNvSpPr txBox="1"/>
          <p:nvPr/>
        </p:nvSpPr>
        <p:spPr>
          <a:xfrm>
            <a:off x="375581" y="693471"/>
            <a:ext cx="1158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Kyverno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утилита для управления политиками безопасности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Политики безопасности представлены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Kyverno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как ресурсы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Kyverno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поддерживает такие инструменты, как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kustomize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Интерфейс командной строки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Kyverno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использовать для тестирования политик и проверки ресурсов как часть конвейера CI/CD.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D8FA94-3461-1555-887A-BE03929B4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822" y="1924175"/>
            <a:ext cx="7640116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4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D34146A-EB5D-7215-D39A-59E89C8822AE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Контейнеры 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vs 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Виртуальные машины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934CB357-8DDE-F3AE-729F-25D25DE8AE66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4CF58F7A-B77E-65D9-4548-454E7BCF6BA4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5736B43-B6C4-C319-CF66-CD6FB1343B93}"/>
              </a:ext>
            </a:extLst>
          </p:cNvPr>
          <p:cNvSpPr/>
          <p:nvPr/>
        </p:nvSpPr>
        <p:spPr>
          <a:xfrm>
            <a:off x="325135" y="773952"/>
            <a:ext cx="11541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Linux-контейнер – это набор процессов, изолированный от остальной операционной системы и запускаемый с отдельного образа, который содержит все файлы, необходимые для их работы. Образ содержит все зависимости приложения и поэтому может легко переноситься из среды разработки в среду тестирования, а затем в промышленную среду.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EA57A72-A978-E36E-281D-475AFA726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246" y="2251882"/>
            <a:ext cx="4610743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3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0B41CC0-BFB8-340B-666B-B84445D0E5A2}"/>
              </a:ext>
            </a:extLst>
          </p:cNvPr>
          <p:cNvSpPr txBox="1">
            <a:spLocks/>
          </p:cNvSpPr>
          <p:nvPr/>
        </p:nvSpPr>
        <p:spPr>
          <a:xfrm>
            <a:off x="304919" y="13320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Контейнеры </a:t>
            </a:r>
            <a:r>
              <a:rPr lang="en-US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vs </a:t>
            </a: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Виртуальные машины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CD703A18-DAFC-C594-0DB8-B9B32BE053AD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D5AEB3D2-829A-F9FF-999C-70DA25680021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4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FCFFAED-32ED-A6C2-8494-EDD3340D5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06595"/>
              </p:ext>
            </p:extLst>
          </p:nvPr>
        </p:nvGraphicFramePr>
        <p:xfrm>
          <a:off x="426720" y="1146168"/>
          <a:ext cx="11151960" cy="5319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320">
                  <a:extLst>
                    <a:ext uri="{9D8B030D-6E8A-4147-A177-3AD203B41FA5}">
                      <a16:colId xmlns:a16="http://schemas.microsoft.com/office/drawing/2014/main" val="1774978235"/>
                    </a:ext>
                  </a:extLst>
                </a:gridCol>
                <a:gridCol w="3717320">
                  <a:extLst>
                    <a:ext uri="{9D8B030D-6E8A-4147-A177-3AD203B41FA5}">
                      <a16:colId xmlns:a16="http://schemas.microsoft.com/office/drawing/2014/main" val="1648363961"/>
                    </a:ext>
                  </a:extLst>
                </a:gridCol>
                <a:gridCol w="3717320">
                  <a:extLst>
                    <a:ext uri="{9D8B030D-6E8A-4147-A177-3AD203B41FA5}">
                      <a16:colId xmlns:a16="http://schemas.microsoft.com/office/drawing/2014/main" val="3363929327"/>
                    </a:ext>
                  </a:extLst>
                </a:gridCol>
              </a:tblGrid>
              <a:tr h="64205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Контейнер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Виртуальная машина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793452"/>
                  </a:ext>
                </a:extLst>
              </a:tr>
              <a:tr h="1137787">
                <a:tc>
                  <a:txBody>
                    <a:bodyPr/>
                    <a:lstStyle/>
                    <a:p>
                      <a:r>
                        <a:rPr lang="ru-RU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Изоляция ресурсов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Используют общее ядро операционной системы (ОС) с хост-системой. Контейнеры изолируют процессы и файловую систему, но используют общие ресурсы ядра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Каждая ВМ имеет свое собственное виртуальное ядро операционной системы и полный стек операционной системы, что обеспечивает более полную изоляцию ресурсов.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346768"/>
                  </a:ext>
                </a:extLst>
              </a:tr>
              <a:tr h="884946">
                <a:tc>
                  <a:txBody>
                    <a:bodyPr/>
                    <a:lstStyle/>
                    <a:p>
                      <a:r>
                        <a:rPr lang="ru-RU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Запуск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Быстрее стартуют, так как они используют общее ядро с хост-системой.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Требуют больше времени для запуска, так как каждая ВМ должна загрузить свое собственное виртуальное ядро и операционную систему.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126717"/>
                  </a:ext>
                </a:extLst>
              </a:tr>
              <a:tr h="884946">
                <a:tc>
                  <a:txBody>
                    <a:bodyPr/>
                    <a:lstStyle/>
                    <a:p>
                      <a:r>
                        <a:rPr lang="ru-RU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Ресурсы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Более легковесны, потребляют меньше ресурсов, так как не нужно виртуальное ядро для каждого контейнера.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Требуют больше ресурсов из-за необходимости запускать собственное виртуальное ядро и ОС.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6305"/>
                  </a:ext>
                </a:extLst>
              </a:tr>
              <a:tr h="884946">
                <a:tc>
                  <a:txBody>
                    <a:bodyPr/>
                    <a:lstStyle/>
                    <a:p>
                      <a:r>
                        <a:rPr lang="ru-RU" sz="12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Портабельность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Легко переносимы между разными средами, так как они включают в себя все необходимое для выполнения приложения.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Более трудны для переноса из-за большего размера и сложности конфигурации.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765485"/>
                  </a:ext>
                </a:extLst>
              </a:tr>
              <a:tr h="884946">
                <a:tc>
                  <a:txBody>
                    <a:bodyPr/>
                    <a:lstStyle/>
                    <a:p>
                      <a:r>
                        <a:rPr lang="ru-RU" sz="1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Изоляция приложений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Изолируют приложения друг от друга, но совместно используют ядро.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Предоставляют более полную изоляцию, так как каждая ВМ имеет свое собственное виртуальное ядро и ОС.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3074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5DB998-54A8-62D4-7C4C-29802F2E3D49}"/>
              </a:ext>
            </a:extLst>
          </p:cNvPr>
          <p:cNvSpPr txBox="1"/>
          <p:nvPr/>
        </p:nvSpPr>
        <p:spPr>
          <a:xfrm>
            <a:off x="609600" y="12366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17569-9413-E2E0-538F-E54A5433F25C}"/>
              </a:ext>
            </a:extLst>
          </p:cNvPr>
          <p:cNvSpPr txBox="1"/>
          <p:nvPr/>
        </p:nvSpPr>
        <p:spPr>
          <a:xfrm>
            <a:off x="304560" y="770752"/>
            <a:ext cx="11652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сравнительной таблице представлены ключевые различия между контейнерами и виртуальными машинами.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79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60A72F5-4D9C-E499-7A8C-8D57B0730DD1}"/>
              </a:ext>
            </a:extLst>
          </p:cNvPr>
          <p:cNvSpPr txBox="1">
            <a:spLocks/>
          </p:cNvSpPr>
          <p:nvPr/>
        </p:nvSpPr>
        <p:spPr>
          <a:xfrm>
            <a:off x="397283" y="44102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Контейнеры. Изоляция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6B595971-124C-639B-8040-31D4120F633F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87E228F9-CF08-E89D-F448-A9B77B44FA07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D901E85-F489-EBC5-3278-D6EC48F7EFEC}"/>
              </a:ext>
            </a:extLst>
          </p:cNvPr>
          <p:cNvSpPr/>
          <p:nvPr/>
        </p:nvSpPr>
        <p:spPr>
          <a:xfrm>
            <a:off x="325135" y="773952"/>
            <a:ext cx="115414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Изоляция в контейнерах достигается с помощью механизмов ядра Linux. </a:t>
            </a:r>
          </a:p>
          <a:p>
            <a:pPr algn="just"/>
            <a:r>
              <a:rPr lang="ru-RU" dirty="0"/>
              <a:t>Данная технология включает анализ методов изоляции на уровне </a:t>
            </a:r>
            <a:r>
              <a:rPr lang="ru-RU" dirty="0" err="1"/>
              <a:t>хостовой</a:t>
            </a:r>
            <a:r>
              <a:rPr lang="ru-RU" dirty="0"/>
              <a:t> машины – контрольных групп(</a:t>
            </a:r>
            <a:r>
              <a:rPr lang="ru-RU" dirty="0" err="1"/>
              <a:t>cgroups</a:t>
            </a:r>
            <a:r>
              <a:rPr lang="ru-RU" dirty="0"/>
              <a:t>) и пространств имен(</a:t>
            </a:r>
            <a:r>
              <a:rPr lang="ru-RU" dirty="0" err="1"/>
              <a:t>namespaces</a:t>
            </a:r>
            <a:r>
              <a:rPr lang="ru-RU" dirty="0"/>
              <a:t>)</a:t>
            </a:r>
          </a:p>
          <a:p>
            <a:pPr algn="just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группы позволяют управлять и ограничивать ресурсы, выделенные для контейнеров, включая процессорное время, память, сетевые ресурсы и другие аппаратные ресурсы. Другими словами контрольные группы – это механизм в ядре Linux, позволяющий ограничивать, изолировать и распределять ресурсы (такие как CPU, память, сеть и другие) между различными процессами или группами процессов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491B16-82FB-797D-EEC9-A08756F3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364" y="2969749"/>
            <a:ext cx="4652412" cy="2812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588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C83A486-ADC3-4026-6633-EE3BE0BE3421}"/>
              </a:ext>
            </a:extLst>
          </p:cNvPr>
          <p:cNvSpPr txBox="1">
            <a:spLocks/>
          </p:cNvSpPr>
          <p:nvPr/>
        </p:nvSpPr>
        <p:spPr>
          <a:xfrm>
            <a:off x="304560" y="70736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ru-RU" sz="2800" b="1" spc="-1" dirty="0">
                <a:solidFill>
                  <a:srgbClr val="2369B0"/>
                </a:solidFill>
                <a:latin typeface="Times New Roman"/>
                <a:ea typeface="DejaVu Sans"/>
              </a:rPr>
              <a:t>Технологии механизмов контролей доступа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79DF7DE1-C85A-9878-9B43-14226D0137D3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B84D5487-E44F-2D4A-8C1B-B7FFB0943784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5A56EA2-7104-D4A8-F4A8-36C60B45330B}"/>
              </a:ext>
            </a:extLst>
          </p:cNvPr>
          <p:cNvSpPr/>
          <p:nvPr/>
        </p:nvSpPr>
        <p:spPr>
          <a:xfrm>
            <a:off x="345711" y="1614461"/>
            <a:ext cx="1154148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SELinux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Security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Enhanced Linux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– механизм контроля доступа на уровне ядра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Linux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Данный механизм позволяет устанавливать политики безопасности, определяющие разрешения доступа к ресурсам в конкретной системе;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AppArmor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–механизм контроля доступа, позволяющий ограничивать возможности приложений, процессов путем установки профилей безопасности – для приложений используются профили, определяющие параметры доступа к файлам в системе;</a:t>
            </a:r>
          </a:p>
          <a:p>
            <a:pPr marL="342900" indent="-3429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-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механизм, позволяющий разделять мощь и привилегии суперпользователя на гранулированные возможности(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capabilities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CAP_SYS_ADMIN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CAP_DAC_OVERRIDE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9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7A0B2AC-0DA5-08AF-9617-2CBCA176D33C}"/>
              </a:ext>
            </a:extLst>
          </p:cNvPr>
          <p:cNvSpPr txBox="1">
            <a:spLocks/>
          </p:cNvSpPr>
          <p:nvPr/>
        </p:nvSpPr>
        <p:spPr>
          <a:xfrm>
            <a:off x="397283" y="44102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SELinux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6320CB4F-BE81-04D1-8286-9376CCE6B7DC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BB4BE113-6F79-2C68-3F14-33A16DD8EB1E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44E5426-273F-2414-781A-42029CF9790E}"/>
              </a:ext>
            </a:extLst>
          </p:cNvPr>
          <p:cNvSpPr/>
          <p:nvPr/>
        </p:nvSpPr>
        <p:spPr>
          <a:xfrm>
            <a:off x="325135" y="773952"/>
            <a:ext cx="115414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 контроль доступа для приложений, процессов и файлов в системе. Он использует политики безопасности, которые представляют собой набор правил, которые сообщают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 чему можно или нельзя получить доступ, чтобы обеспечить доступ, разрешенный политикой.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 метки с политиками контроля доступа, чтобы определить, какие действия разрешить для каждого ресурса. Администраторы присваивают метки каждому процессу, сети, порту или файлу. Этикетки состоят из следующего: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Пользователь Linux, который сопоставляется с пользователем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Роль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Авторизованная роль пользователя. Каждая роль авторизована для определенного типа.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Определяет принудительное исполнение типа. Каждый тип обеспечивает набор разрешений.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(необязательно). Уровень допуска безопасности, выраженный в виде диапазона.</a:t>
            </a:r>
          </a:p>
          <a:p>
            <a:pPr algn="just"/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3DC412-7A50-4127-B669-442E0090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70" y="4560194"/>
            <a:ext cx="3238952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3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6F3769C9-7CE5-1D47-E757-5C0972AEF26A}"/>
              </a:ext>
            </a:extLst>
          </p:cNvPr>
          <p:cNvSpPr txBox="1">
            <a:spLocks/>
          </p:cNvSpPr>
          <p:nvPr/>
        </p:nvSpPr>
        <p:spPr>
          <a:xfrm>
            <a:off x="397283" y="44102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SELinux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Прямая соединительная линия 9">
            <a:extLst>
              <a:ext uri="{FF2B5EF4-FFF2-40B4-BE49-F238E27FC236}">
                <a16:creationId xmlns:a16="http://schemas.microsoft.com/office/drawing/2014/main" id="{A4781F00-B505-A7DB-D46B-19D09CFD872B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37647779-7D15-587B-3DCC-677D32F8E5B6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AB51AF9-AA3A-9559-EADB-11A8895ABAE7}"/>
              </a:ext>
            </a:extLst>
          </p:cNvPr>
          <p:cNvSpPr/>
          <p:nvPr/>
        </p:nvSpPr>
        <p:spPr>
          <a:xfrm>
            <a:off x="325135" y="773952"/>
            <a:ext cx="115414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ключевых особенностей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возможность работы в различных режимах, что позволяет системным администраторам точно настраивать безопасность системы. </a:t>
            </a:r>
          </a:p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три основных режима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Принудительный режим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Режим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умолчанию и наиболее безопасный. В этом режиме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применяет политики контроля доступа, установленные системным администратором, и не позволяет пользователям отменять их. Если пользователь или процесс пытается получить доступ к ресурсу, не разрешенному политиками,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отклоняет запрос и регистрирует решение в AVC.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Разрешительный режим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Менее безопасен, чем принудительный режим, но все же обеспечивает защиту. В этом режиме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применяет политики, но регистрирует события, когда пользователь или процесс пытается получить доступ к ресурсу, заблокированному политиками. Это позволяет системным администраторам отслеживать систему на предмет потенциальных проблем безопасности и вносить любые необходимые изменения в политику перед авторизацией принудительного режима.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Отключенный режим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Наименее безопасный режим, поскольку он не защищает системные ресурсы. В этом режиме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применяет политики контроля доступа. Этот режим полезен для тестирования или отладки.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76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C3DE315-06B5-ABDB-8640-0F702B49CAFC}"/>
              </a:ext>
            </a:extLst>
          </p:cNvPr>
          <p:cNvSpPr txBox="1">
            <a:spLocks/>
          </p:cNvSpPr>
          <p:nvPr/>
        </p:nvSpPr>
        <p:spPr>
          <a:xfrm>
            <a:off x="397283" y="44102"/>
            <a:ext cx="8682327" cy="4273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600">
              <a:lnSpc>
                <a:spcPct val="100000"/>
              </a:lnSpc>
              <a:spcBef>
                <a:spcPts val="794"/>
              </a:spcBef>
              <a:tabLst>
                <a:tab pos="301680" algn="l"/>
                <a:tab pos="302400" algn="l"/>
              </a:tabLst>
            </a:pPr>
            <a:r>
              <a:rPr lang="en-US" sz="2800" b="1" spc="-1" dirty="0" err="1">
                <a:solidFill>
                  <a:srgbClr val="2369B0"/>
                </a:solidFill>
                <a:latin typeface="Times New Roman"/>
                <a:ea typeface="DejaVu Sans"/>
              </a:rPr>
              <a:t>AppArmor</a:t>
            </a:r>
            <a:endParaRPr lang="ru-RU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ая соединительная линия 9">
            <a:extLst>
              <a:ext uri="{FF2B5EF4-FFF2-40B4-BE49-F238E27FC236}">
                <a16:creationId xmlns:a16="http://schemas.microsoft.com/office/drawing/2014/main" id="{5854040C-489A-C705-A21A-88267CAFF27D}"/>
              </a:ext>
            </a:extLst>
          </p:cNvPr>
          <p:cNvSpPr/>
          <p:nvPr/>
        </p:nvSpPr>
        <p:spPr>
          <a:xfrm flipV="1">
            <a:off x="304560" y="580292"/>
            <a:ext cx="11582640" cy="29188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32FB1C00-73FD-97D2-39E3-CB8836F48542}"/>
              </a:ext>
            </a:extLst>
          </p:cNvPr>
          <p:cNvSpPr txBox="1">
            <a:spLocks/>
          </p:cNvSpPr>
          <p:nvPr/>
        </p:nvSpPr>
        <p:spPr>
          <a:xfrm>
            <a:off x="8778240" y="6378120"/>
            <a:ext cx="2800440" cy="33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ru-RU" sz="1800" b="0" strike="noStrike" kern="1200" spc="-1">
                <a:solidFill>
                  <a:srgbClr val="B2B2B2"/>
                </a:solidFill>
                <a:latin typeface="Calibri"/>
                <a:ea typeface="DejaVu Sans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6A4C-7A0F-4613-B4FE-9A81DD0E7D72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301B92-135D-FF55-1842-835C18DD9CDE}"/>
              </a:ext>
            </a:extLst>
          </p:cNvPr>
          <p:cNvSpPr/>
          <p:nvPr/>
        </p:nvSpPr>
        <p:spPr>
          <a:xfrm>
            <a:off x="325135" y="773952"/>
            <a:ext cx="115414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AppArmor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эффективная и простая в использовании система безопасности приложений Linux. 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AppArmor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активно защищает операционную систему и приложения от внешних или внутренних угроз, даже атак нулевого дня, обеспечивая хорошее поведение и предотвращая использование как известных, так и неизвестных недостатков приложений.</a:t>
            </a:r>
          </a:p>
          <a:p>
            <a:pPr algn="l"/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дополняет традиционную модель дискреционного контроля доступа (DAC) Unix, обеспечивая обязательный контроль доступа (MAC). Он включен в основное ядро ​​Linux начиная с версии 2.6.36, а его разработка поддерживается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Canonical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2009 года.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8E4A56-40A7-AB0F-E6C1-3D6E0240C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746" y="4087538"/>
            <a:ext cx="2591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34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2031</Words>
  <Application>Microsoft Office PowerPoint</Application>
  <PresentationFormat>Широкоэкранный</PresentationFormat>
  <Paragraphs>156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open sans</vt:lpstr>
      <vt:lpstr>OracleSansVF</vt:lpstr>
      <vt:lpstr>Times New Roman</vt:lpstr>
      <vt:lpstr>Wingdings</vt:lpstr>
      <vt:lpstr>Тема Office</vt:lpstr>
      <vt:lpstr>Название дисциплины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Что представляет из себя docker?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ds sd</dc:creator>
  <cp:lastModifiedBy>ds sd</cp:lastModifiedBy>
  <cp:revision>12</cp:revision>
  <dcterms:created xsi:type="dcterms:W3CDTF">2024-01-30T11:11:54Z</dcterms:created>
  <dcterms:modified xsi:type="dcterms:W3CDTF">2024-01-30T14:05:45Z</dcterms:modified>
</cp:coreProperties>
</file>