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5"/>
  </p:notesMasterIdLst>
  <p:sldIdLst>
    <p:sldId id="263" r:id="rId2"/>
    <p:sldId id="264" r:id="rId3"/>
    <p:sldId id="265" r:id="rId4"/>
    <p:sldId id="261" r:id="rId5"/>
    <p:sldId id="266" r:id="rId6"/>
    <p:sldId id="267" r:id="rId7"/>
    <p:sldId id="268" r:id="rId8"/>
    <p:sldId id="256" r:id="rId9"/>
    <p:sldId id="257" r:id="rId10"/>
    <p:sldId id="258" r:id="rId11"/>
    <p:sldId id="259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종혁" initials="이" lastIdx="2" clrIdx="0">
    <p:extLst>
      <p:ext uri="{19B8F6BF-5375-455C-9EA6-DF929625EA0E}">
        <p15:presenceInfo xmlns:p15="http://schemas.microsoft.com/office/powerpoint/2012/main" userId="이종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2T21:40:10.74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21-07-12T21:40:16.032" idx="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FAC63-F7DD-435E-A777-090550665ACB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2F7C6-D21B-406D-B444-1E39DC313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89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2F7C6-D21B-406D-B444-1E39DC31378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33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2F7C6-D21B-406D-B444-1E39DC31378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6A75-E0C2-4F9E-9C55-C52D876D28A9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88FD-F06B-4196-A515-553492BB29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20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6A75-E0C2-4F9E-9C55-C52D876D28A9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88FD-F06B-4196-A515-553492BB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6A75-E0C2-4F9E-9C55-C52D876D28A9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88FD-F06B-4196-A515-553492BB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0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6A75-E0C2-4F9E-9C55-C52D876D28A9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88FD-F06B-4196-A515-553492BB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1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6A75-E0C2-4F9E-9C55-C52D876D28A9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88FD-F06B-4196-A515-553492BB29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7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6A75-E0C2-4F9E-9C55-C52D876D28A9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88FD-F06B-4196-A515-553492BB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49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6A75-E0C2-4F9E-9C55-C52D876D28A9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88FD-F06B-4196-A515-553492BB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5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6A75-E0C2-4F9E-9C55-C52D876D28A9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88FD-F06B-4196-A515-553492BB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6A75-E0C2-4F9E-9C55-C52D876D28A9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88FD-F06B-4196-A515-553492BB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4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8C6A75-E0C2-4F9E-9C55-C52D876D28A9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B888FD-F06B-4196-A515-553492BB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7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6A75-E0C2-4F9E-9C55-C52D876D28A9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88FD-F06B-4196-A515-553492BB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8C6A75-E0C2-4F9E-9C55-C52D876D28A9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B888FD-F06B-4196-A515-553492BB29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6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947E3-D4D1-43C7-8BC0-8C4B36D7F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1225 – </a:t>
            </a:r>
            <a:r>
              <a:rPr lang="ko-KR" altLang="en-US" sz="6600" dirty="0"/>
              <a:t>이상한 곱셈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B57792-1DA5-4E09-90BE-BBF070373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이종혁</a:t>
            </a:r>
          </a:p>
        </p:txBody>
      </p:sp>
    </p:spTree>
    <p:extLst>
      <p:ext uri="{BB962C8B-B14F-4D97-AF65-F5344CB8AC3E}">
        <p14:creationId xmlns:p14="http://schemas.microsoft.com/office/powerpoint/2010/main" val="113413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C36D4-8F34-4291-AD50-2918B55F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10526" cy="1450757"/>
          </a:xfrm>
        </p:spPr>
        <p:txBody>
          <a:bodyPr/>
          <a:lstStyle/>
          <a:p>
            <a:r>
              <a:rPr lang="ko-KR" altLang="en-US" dirty="0"/>
              <a:t>동적 계획법 예 </a:t>
            </a:r>
            <a:r>
              <a:rPr lang="en-US" altLang="ko-KR" dirty="0"/>
              <a:t>: </a:t>
            </a:r>
            <a:r>
              <a:rPr lang="ko-KR" altLang="en-US" dirty="0"/>
              <a:t>피보나치 수열에 적용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DE59DD-7E05-4562-A687-E06C77CD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19656"/>
            <a:ext cx="4168419" cy="23682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BD43A4-9FE3-4248-9CA2-BD89012DD260}"/>
              </a:ext>
            </a:extLst>
          </p:cNvPr>
          <p:cNvSpPr txBox="1"/>
          <p:nvPr/>
        </p:nvSpPr>
        <p:spPr>
          <a:xfrm>
            <a:off x="6830007" y="2313991"/>
            <a:ext cx="4168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왼쪽은 학부 </a:t>
            </a:r>
            <a:r>
              <a:rPr lang="en-US" altLang="ko-KR" dirty="0"/>
              <a:t>1</a:t>
            </a:r>
            <a:r>
              <a:rPr lang="ko-KR" altLang="en-US" dirty="0"/>
              <a:t>학년 수준에서 배우는 피보나치 수열의 재귀적 구현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 하나당 두 개의 함수를 호출하므로</a:t>
            </a:r>
            <a:r>
              <a:rPr lang="en-US" altLang="ko-KR" dirty="0"/>
              <a:t>, O(2^n)</a:t>
            </a:r>
            <a:r>
              <a:rPr lang="ko-KR" altLang="en-US" dirty="0"/>
              <a:t>의 </a:t>
            </a:r>
            <a:r>
              <a:rPr lang="en-US" altLang="ko-KR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</a:t>
            </a:r>
            <a:r>
              <a:rPr lang="ko-KR" altLang="en-US" dirty="0"/>
              <a:t>의 증가에 따라 기하급수적으로 연산횟수가 증가하여</a:t>
            </a:r>
            <a:r>
              <a:rPr lang="en-US" altLang="ko-KR" dirty="0"/>
              <a:t>, </a:t>
            </a:r>
            <a:r>
              <a:rPr lang="ko-KR" altLang="en-US" dirty="0"/>
              <a:t>컴퓨터에 끔찍한 </a:t>
            </a:r>
            <a:r>
              <a:rPr lang="en-US" altLang="ko-KR" dirty="0"/>
              <a:t>overhead</a:t>
            </a:r>
            <a:r>
              <a:rPr lang="ko-KR" altLang="en-US" dirty="0"/>
              <a:t>를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3C1931-7C2A-4214-8B0D-351194D6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1" y="4270248"/>
            <a:ext cx="4165408" cy="198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7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DD722-6634-4253-80E7-7C3E0757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90425" cy="1450757"/>
          </a:xfrm>
        </p:spPr>
        <p:txBody>
          <a:bodyPr/>
          <a:lstStyle/>
          <a:p>
            <a:r>
              <a:rPr lang="ko-KR" altLang="en-US" dirty="0"/>
              <a:t>동적 계획법 예 </a:t>
            </a:r>
            <a:r>
              <a:rPr lang="en-US" altLang="ko-KR" dirty="0"/>
              <a:t>: </a:t>
            </a:r>
            <a:r>
              <a:rPr lang="ko-KR" altLang="en-US" dirty="0"/>
              <a:t>피보나치 수열에 적용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8C166B-7619-4B38-A9B7-027CDD5EC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209" y="1976438"/>
            <a:ext cx="4511729" cy="26702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54151-FC08-443C-AA34-CABB21622FC3}"/>
              </a:ext>
            </a:extLst>
          </p:cNvPr>
          <p:cNvSpPr txBox="1"/>
          <p:nvPr/>
        </p:nvSpPr>
        <p:spPr>
          <a:xfrm>
            <a:off x="1230445" y="4811678"/>
            <a:ext cx="300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range(n) : n</a:t>
            </a:r>
            <a:r>
              <a:rPr lang="ko-KR" altLang="en-US" dirty="0"/>
              <a:t>미만</a:t>
            </a:r>
            <a:endParaRPr lang="en-US" altLang="ko-KR" dirty="0"/>
          </a:p>
          <a:p>
            <a:r>
              <a:rPr lang="en-US" altLang="ko-KR" dirty="0"/>
              <a:t>// range(1, n) : 1</a:t>
            </a:r>
            <a:r>
              <a:rPr lang="ko-KR" altLang="en-US" dirty="0"/>
              <a:t>이상 </a:t>
            </a:r>
            <a:r>
              <a:rPr lang="en-US" altLang="ko-KR" dirty="0"/>
              <a:t>n</a:t>
            </a:r>
            <a:r>
              <a:rPr lang="ko-KR" altLang="en-US" dirty="0"/>
              <a:t>미만 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B8AF323-9BFE-434B-A15B-0CD71F97D7B1}"/>
              </a:ext>
            </a:extLst>
          </p:cNvPr>
          <p:cNvCxnSpPr/>
          <p:nvPr/>
        </p:nvCxnSpPr>
        <p:spPr>
          <a:xfrm>
            <a:off x="5272005" y="3429000"/>
            <a:ext cx="1503285" cy="8345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9A2DA1-0D03-4979-8594-2E570CC2DB33}"/>
              </a:ext>
            </a:extLst>
          </p:cNvPr>
          <p:cNvCxnSpPr/>
          <p:nvPr/>
        </p:nvCxnSpPr>
        <p:spPr>
          <a:xfrm>
            <a:off x="5027868" y="2681057"/>
            <a:ext cx="1296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55658C-60C7-4429-AAF5-03A7102E90F5}"/>
              </a:ext>
            </a:extLst>
          </p:cNvPr>
          <p:cNvSpPr/>
          <p:nvPr/>
        </p:nvSpPr>
        <p:spPr>
          <a:xfrm>
            <a:off x="6516064" y="2167140"/>
            <a:ext cx="4971640" cy="89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cache index N</a:t>
            </a:r>
            <a:r>
              <a:rPr lang="ko-KR" altLang="en-US" dirty="0"/>
              <a:t>을 </a:t>
            </a:r>
            <a:r>
              <a:rPr lang="en-US" altLang="ko-KR" dirty="0"/>
              <a:t>fib(N)</a:t>
            </a:r>
            <a:r>
              <a:rPr lang="ko-KR" altLang="en-US" dirty="0"/>
              <a:t>의 결과값이라고 생각하기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1F0A42-EA3A-4FD5-B372-75C360B8B317}"/>
              </a:ext>
            </a:extLst>
          </p:cNvPr>
          <p:cNvSpPr/>
          <p:nvPr/>
        </p:nvSpPr>
        <p:spPr>
          <a:xfrm>
            <a:off x="6975975" y="3429000"/>
            <a:ext cx="4511729" cy="252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fib2 = 1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</a:p>
          <a:p>
            <a:pPr algn="ctr"/>
            <a:r>
              <a:rPr lang="en-US" altLang="ko-KR" dirty="0"/>
              <a:t>fib3 = fib2 + 1</a:t>
            </a:r>
          </a:p>
          <a:p>
            <a:pPr algn="ctr"/>
            <a:r>
              <a:rPr lang="en-US" altLang="ko-KR" dirty="0"/>
              <a:t>fib4 = fib3 + fib2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ko-KR" altLang="en-US" dirty="0"/>
              <a:t>모두 인덱스에 이미 저장되어 있는 값으로 </a:t>
            </a:r>
            <a:r>
              <a:rPr lang="en-US" altLang="ko-KR" dirty="0"/>
              <a:t>fib(n)</a:t>
            </a:r>
            <a:r>
              <a:rPr lang="ko-KR" altLang="en-US" dirty="0"/>
              <a:t>이 두개의 추가적인 함수를 호출할 필요가 없다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-&gt; </a:t>
            </a:r>
            <a:r>
              <a:rPr lang="ko-KR" altLang="en-US" dirty="0"/>
              <a:t>재귀 호출 없이 </a:t>
            </a:r>
            <a:r>
              <a:rPr lang="en-US" altLang="ko-KR" dirty="0"/>
              <a:t>O(n)</a:t>
            </a:r>
            <a:r>
              <a:rPr lang="ko-KR" altLang="en-US" dirty="0"/>
              <a:t>이 가능하다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80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3697A-5409-4146-82E7-CA7FD57F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kmp</a:t>
            </a:r>
            <a:r>
              <a:rPr lang="ko-KR" altLang="en-US" dirty="0"/>
              <a:t> 알고리즘의 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D03A15-235E-4610-AB1C-E1F5ECA46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675" y="1877951"/>
            <a:ext cx="5974711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47F8F7-4256-4A23-8B5C-17CAE5535FEC}"/>
              </a:ext>
            </a:extLst>
          </p:cNvPr>
          <p:cNvSpPr txBox="1"/>
          <p:nvPr/>
        </p:nvSpPr>
        <p:spPr>
          <a:xfrm>
            <a:off x="6981385" y="2104008"/>
            <a:ext cx="4444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kmp</a:t>
            </a:r>
            <a:r>
              <a:rPr lang="ko-KR" altLang="en-US" dirty="0"/>
              <a:t>알고리즘은 입력 문자열의 </a:t>
            </a:r>
            <a:r>
              <a:rPr lang="en-US" altLang="ko-KR" dirty="0"/>
              <a:t>prefix</a:t>
            </a:r>
            <a:r>
              <a:rPr lang="ko-KR" altLang="en-US" dirty="0"/>
              <a:t>와 </a:t>
            </a:r>
            <a:r>
              <a:rPr lang="en-US" altLang="ko-KR" dirty="0"/>
              <a:t>suffix</a:t>
            </a:r>
            <a:r>
              <a:rPr lang="ko-KR" altLang="en-US" dirty="0"/>
              <a:t>가 같은 부분을 찾아 최대 일치 길이를 테이블에 기록한다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만들어진 </a:t>
            </a:r>
            <a:r>
              <a:rPr lang="en-US" altLang="ko-KR" dirty="0" err="1"/>
              <a:t>kmp</a:t>
            </a:r>
            <a:r>
              <a:rPr lang="en-US" altLang="ko-KR" dirty="0"/>
              <a:t> table</a:t>
            </a:r>
            <a:r>
              <a:rPr lang="ko-KR" altLang="en-US" dirty="0"/>
              <a:t>을 이용해 입력 문자열과 </a:t>
            </a:r>
            <a:r>
              <a:rPr lang="en-US" altLang="ko-KR" dirty="0"/>
              <a:t>target </a:t>
            </a:r>
            <a:r>
              <a:rPr lang="ko-KR" altLang="en-US" dirty="0"/>
              <a:t>문자열의 비교 후  불일치시 </a:t>
            </a:r>
            <a:r>
              <a:rPr lang="en-US" altLang="ko-KR" dirty="0"/>
              <a:t>jump</a:t>
            </a:r>
            <a:r>
              <a:rPr lang="ko-KR" altLang="en-US" dirty="0"/>
              <a:t>하는 식으로 탐색 시간을 획기적으로 줄이는 알고리즘이다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주어진 값을 분리하여 각각의 답을 이미 </a:t>
            </a:r>
            <a:r>
              <a:rPr lang="ko-KR" altLang="en-US" dirty="0" err="1"/>
              <a:t>구해놓은</a:t>
            </a:r>
            <a:r>
              <a:rPr lang="ko-KR" altLang="en-US" dirty="0"/>
              <a:t> 다음</a:t>
            </a:r>
            <a:r>
              <a:rPr lang="en-US" altLang="ko-KR" dirty="0"/>
              <a:t>, </a:t>
            </a:r>
            <a:r>
              <a:rPr lang="ko-KR" altLang="en-US" dirty="0"/>
              <a:t>최종 결과를 도출하는 </a:t>
            </a:r>
            <a:r>
              <a:rPr lang="en-US" altLang="ko-KR" dirty="0"/>
              <a:t>dynamic programming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04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2B210-AC59-4DC5-8BC3-312F3CDC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주 목표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E8B347-1283-4368-A007-224CD357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36" y="2267339"/>
            <a:ext cx="4743450" cy="2853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7E63E-AD49-499F-AA56-DB8D921B7C0E}"/>
              </a:ext>
            </a:extLst>
          </p:cNvPr>
          <p:cNvSpPr txBox="1"/>
          <p:nvPr/>
        </p:nvSpPr>
        <p:spPr>
          <a:xfrm>
            <a:off x="5971592" y="2539828"/>
            <a:ext cx="5197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기본적인 패러다임인 분할과 기록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ko-KR" altLang="en-US" dirty="0"/>
              <a:t>위를 기반으로</a:t>
            </a:r>
            <a:r>
              <a:rPr lang="en-US" altLang="ko-KR" dirty="0"/>
              <a:t>, </a:t>
            </a:r>
            <a:r>
              <a:rPr lang="ko-KR" altLang="en-US" dirty="0"/>
              <a:t>문제마다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Top – Down(</a:t>
            </a:r>
            <a:r>
              <a:rPr lang="ko-KR" altLang="en-US" dirty="0"/>
              <a:t>큰 </a:t>
            </a:r>
            <a:r>
              <a:rPr lang="ko-KR" altLang="en-US" dirty="0" err="1"/>
              <a:t>값으로부터</a:t>
            </a:r>
            <a:r>
              <a:rPr lang="ko-KR" altLang="en-US" dirty="0"/>
              <a:t> 작은 값들 구하기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Bottom – Top(</a:t>
            </a:r>
            <a:r>
              <a:rPr lang="ko-KR" altLang="en-US" dirty="0"/>
              <a:t>작은 </a:t>
            </a:r>
            <a:r>
              <a:rPr lang="ko-KR" altLang="en-US" dirty="0" err="1"/>
              <a:t>값으로부터</a:t>
            </a:r>
            <a:r>
              <a:rPr lang="ko-KR" altLang="en-US" dirty="0"/>
              <a:t> 큰 값 구하기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Sliding window(sliding</a:t>
            </a:r>
            <a:r>
              <a:rPr lang="ko-KR" altLang="en-US" dirty="0"/>
              <a:t>을 통한 한정된 공간 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등 여러 방법론 존재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ko-KR" altLang="en-US" b="1" dirty="0"/>
              <a:t>이번 주 목표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여러 가지 코딩 테스트 연습문제를 통해 동적 계획법의 실례들을 공부하도록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68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9DBB4-8143-4508-81D8-8585E9A6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요약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005E2-D846-4EDA-BF88-A1D394CFB0B2}"/>
              </a:ext>
            </a:extLst>
          </p:cNvPr>
          <p:cNvSpPr txBox="1"/>
          <p:nvPr/>
        </p:nvSpPr>
        <p:spPr>
          <a:xfrm>
            <a:off x="1097280" y="2035834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형식이는 자기 마음대로 곱셈 법칙을 만들었다</a:t>
            </a:r>
            <a:r>
              <a:rPr lang="en-US" altLang="ko-KR" dirty="0"/>
              <a:t>. </a:t>
            </a:r>
            <a:r>
              <a:rPr lang="ko-KR" altLang="en-US" dirty="0"/>
              <a:t>아래 패턴을 보고 형식이의 곱셈 알고리즘을 구현해보아라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4E377-153C-43CD-B023-96BBB309DCEA}"/>
              </a:ext>
            </a:extLst>
          </p:cNvPr>
          <p:cNvSpPr txBox="1"/>
          <p:nvPr/>
        </p:nvSpPr>
        <p:spPr>
          <a:xfrm>
            <a:off x="1402672" y="2682165"/>
            <a:ext cx="8629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123 * 34 = 1*3 + 1*4 + 2*3 + 2*4 + 3*3 + 3*4</a:t>
            </a:r>
          </a:p>
          <a:p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4BE28-C130-489B-B26A-1E2AD13A7557}"/>
              </a:ext>
            </a:extLst>
          </p:cNvPr>
          <p:cNvSpPr txBox="1"/>
          <p:nvPr/>
        </p:nvSpPr>
        <p:spPr>
          <a:xfrm>
            <a:off x="1299099" y="3195331"/>
            <a:ext cx="9490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접근 </a:t>
            </a:r>
            <a:r>
              <a:rPr lang="en-US" altLang="ko-KR" dirty="0"/>
              <a:t>1 : </a:t>
            </a:r>
            <a:r>
              <a:rPr lang="ko-KR" altLang="en-US" dirty="0"/>
              <a:t>각 자리 수의 값을 다른 자리 수의 각 값들과 일일이 곱해주면 되는 직관적인 방식으로   시도 </a:t>
            </a:r>
            <a:r>
              <a:rPr lang="en-US" altLang="ko-KR" dirty="0"/>
              <a:t>(O(nm), n = length of first number, m = length of second number)</a:t>
            </a:r>
          </a:p>
          <a:p>
            <a:endParaRPr lang="en-US" altLang="ko-KR" dirty="0"/>
          </a:p>
          <a:p>
            <a:r>
              <a:rPr lang="ko-KR" altLang="en-US" dirty="0"/>
              <a:t>그러나 시간 초과 발생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C76A93-BE77-4514-9814-C390E208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18" y="4486228"/>
            <a:ext cx="75247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BAC1-774F-416C-8A53-4DDB48CD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F53BB-1574-4E2C-BC17-6E4401208F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1846263"/>
            <a:ext cx="10058400" cy="196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123 * 34 = 1*3 + 1*4 + 2*3 + 2*4 + 3*3 + 3*4</a:t>
            </a:r>
          </a:p>
          <a:p>
            <a:r>
              <a:rPr lang="ko-KR" altLang="en-US" sz="2400" dirty="0"/>
              <a:t>위를 정리해보면</a:t>
            </a:r>
            <a:r>
              <a:rPr lang="en-US" altLang="ko-KR" sz="2400" dirty="0"/>
              <a:t>, 3(1+2+3) + 4(1+2+3) =  (1+2+3)(3+4) = (sum1)(sum2)</a:t>
            </a:r>
            <a:r>
              <a:rPr lang="ko-KR" altLang="en-US" sz="2400" dirty="0"/>
              <a:t>가 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703512-119C-44DD-9390-BD5EEDE6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4" y="2782013"/>
            <a:ext cx="4759552" cy="3487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8014D9-CA3A-4B3E-9A4F-0A8E45A6BA1D}"/>
              </a:ext>
            </a:extLst>
          </p:cNvPr>
          <p:cNvSpPr txBox="1"/>
          <p:nvPr/>
        </p:nvSpPr>
        <p:spPr>
          <a:xfrm>
            <a:off x="6335486" y="3059668"/>
            <a:ext cx="5206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포인트 </a:t>
            </a:r>
            <a:r>
              <a:rPr lang="en-US" altLang="ko-KR" dirty="0"/>
              <a:t>1 : number1</a:t>
            </a:r>
            <a:r>
              <a:rPr lang="ko-KR" altLang="en-US" dirty="0"/>
              <a:t>과 </a:t>
            </a:r>
            <a:r>
              <a:rPr lang="en-US" altLang="ko-KR" dirty="0"/>
              <a:t>number2</a:t>
            </a:r>
            <a:r>
              <a:rPr lang="ko-KR" altLang="en-US" dirty="0"/>
              <a:t>는 문자열로 받아 자릿수를 </a:t>
            </a:r>
            <a:r>
              <a:rPr lang="en-US" altLang="ko-KR" dirty="0"/>
              <a:t>index</a:t>
            </a:r>
            <a:r>
              <a:rPr lang="ko-KR" altLang="en-US" dirty="0"/>
              <a:t>별로 구분할 수 있도록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포인트 </a:t>
            </a:r>
            <a:r>
              <a:rPr lang="en-US" altLang="ko-KR" dirty="0"/>
              <a:t>2 : sum1, sum2</a:t>
            </a:r>
            <a:r>
              <a:rPr lang="ko-KR" altLang="en-US" dirty="0"/>
              <a:t>를 선언하여 </a:t>
            </a:r>
            <a:r>
              <a:rPr lang="en-US" altLang="ko-KR" dirty="0"/>
              <a:t>number1, number2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각 인덱스를 </a:t>
            </a:r>
            <a:r>
              <a:rPr lang="en-US" altLang="ko-KR" dirty="0"/>
              <a:t>int(number[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  <a:r>
              <a:rPr lang="ko-KR" altLang="en-US" dirty="0"/>
              <a:t>와 같이 </a:t>
            </a:r>
            <a:r>
              <a:rPr lang="ko-KR" altLang="en-US" dirty="0" err="1"/>
              <a:t>형변환시켜</a:t>
            </a:r>
            <a:r>
              <a:rPr lang="ko-KR" altLang="en-US" dirty="0"/>
              <a:t> 더해준다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O(</a:t>
            </a:r>
            <a:r>
              <a:rPr lang="en-US" altLang="ko-KR" dirty="0" err="1"/>
              <a:t>n+m</a:t>
            </a:r>
            <a:r>
              <a:rPr lang="en-US" altLang="ko-KR" dirty="0"/>
              <a:t>)</a:t>
            </a:r>
            <a:r>
              <a:rPr lang="ko-KR" altLang="en-US" dirty="0"/>
              <a:t>로 개선</a:t>
            </a:r>
            <a:r>
              <a:rPr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정리 </a:t>
            </a:r>
            <a:r>
              <a:rPr lang="en-US" altLang="ko-KR" dirty="0"/>
              <a:t>: </a:t>
            </a:r>
            <a:r>
              <a:rPr lang="ko-KR" altLang="en-US" dirty="0"/>
              <a:t>직관적인 해결법보다는</a:t>
            </a:r>
            <a:r>
              <a:rPr lang="en-US" altLang="ko-KR" dirty="0"/>
              <a:t>, </a:t>
            </a:r>
            <a:r>
              <a:rPr lang="ko-KR" altLang="en-US" dirty="0"/>
              <a:t>패턴을 찾아 정리하는 것이 더 중요했던 문제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07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E5D23-C0D9-454B-8BC4-EB70FDE13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4358 - </a:t>
            </a:r>
            <a:r>
              <a:rPr lang="ko-KR" altLang="en-US" dirty="0"/>
              <a:t>생태학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CB3372-BCAD-4DCC-84A5-2C630CFC1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이종혁</a:t>
            </a:r>
          </a:p>
        </p:txBody>
      </p:sp>
    </p:spTree>
    <p:extLst>
      <p:ext uri="{BB962C8B-B14F-4D97-AF65-F5344CB8AC3E}">
        <p14:creationId xmlns:p14="http://schemas.microsoft.com/office/powerpoint/2010/main" val="375145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2806E-8A2F-4A51-9CDE-D8975551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6BD6B4-B541-414B-9D09-E60D43A99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709" y="1902246"/>
            <a:ext cx="7415724" cy="4022725"/>
          </a:xfrm>
        </p:spPr>
      </p:pic>
    </p:spTree>
    <p:extLst>
      <p:ext uri="{BB962C8B-B14F-4D97-AF65-F5344CB8AC3E}">
        <p14:creationId xmlns:p14="http://schemas.microsoft.com/office/powerpoint/2010/main" val="97734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CECFA-CDC2-49DF-AE60-8D2743B0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6E916-7093-40AD-B2D3-C47DADC03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Dictionary </a:t>
            </a:r>
            <a:r>
              <a:rPr lang="ko-KR" altLang="en-US" dirty="0"/>
              <a:t>자료구조를 알고 있다면 해결하기 쉬운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Dictionary</a:t>
            </a:r>
            <a:r>
              <a:rPr lang="ko-KR" altLang="en-US" dirty="0"/>
              <a:t>는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로 이루어져 있다</a:t>
            </a:r>
            <a:r>
              <a:rPr lang="en-US" altLang="ko-KR" dirty="0"/>
              <a:t>. key</a:t>
            </a:r>
            <a:r>
              <a:rPr lang="ko-KR" altLang="en-US" dirty="0"/>
              <a:t>는 식별자이며</a:t>
            </a:r>
            <a:r>
              <a:rPr lang="en-US" altLang="ko-KR" dirty="0"/>
              <a:t>, value</a:t>
            </a:r>
            <a:r>
              <a:rPr lang="ko-KR" altLang="en-US" dirty="0"/>
              <a:t>는 실질적인 값</a:t>
            </a:r>
            <a:r>
              <a:rPr lang="en-US" altLang="ko-KR" dirty="0"/>
              <a:t>. map, set, tuple, </a:t>
            </a:r>
            <a:r>
              <a:rPr lang="en-US" altLang="ko-KR" dirty="0" err="1"/>
              <a:t>hashmap</a:t>
            </a:r>
            <a:r>
              <a:rPr lang="ko-KR" altLang="en-US" dirty="0"/>
              <a:t>등이 이와 유사하다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Dic</a:t>
            </a:r>
            <a:r>
              <a:rPr lang="en-US" altLang="ko-KR" dirty="0"/>
              <a:t> = {‘</a:t>
            </a:r>
            <a:r>
              <a:rPr lang="en-US" altLang="ko-KR" dirty="0" err="1"/>
              <a:t>exKey</a:t>
            </a:r>
            <a:r>
              <a:rPr lang="en-US" altLang="ko-KR" dirty="0"/>
              <a:t>’ : 3}</a:t>
            </a:r>
            <a:r>
              <a:rPr lang="ko-KR" altLang="en-US" dirty="0"/>
              <a:t>이 있을 때</a:t>
            </a:r>
            <a:r>
              <a:rPr lang="en-US" altLang="ko-KR" dirty="0"/>
              <a:t>, </a:t>
            </a:r>
            <a:r>
              <a:rPr lang="en-US" altLang="ko-KR" dirty="0" err="1"/>
              <a:t>Dic</a:t>
            </a:r>
            <a:r>
              <a:rPr lang="en-US" altLang="ko-KR" dirty="0"/>
              <a:t>[‘</a:t>
            </a:r>
            <a:r>
              <a:rPr lang="en-US" altLang="ko-KR" dirty="0" err="1"/>
              <a:t>exKey</a:t>
            </a:r>
            <a:r>
              <a:rPr lang="en-US" altLang="ko-KR" dirty="0"/>
              <a:t>’]</a:t>
            </a:r>
            <a:r>
              <a:rPr lang="ko-KR" altLang="en-US" dirty="0"/>
              <a:t>는 </a:t>
            </a:r>
            <a:r>
              <a:rPr lang="en-US" altLang="ko-KR" dirty="0"/>
              <a:t>value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Dic</a:t>
            </a:r>
            <a:r>
              <a:rPr lang="en-US" altLang="ko-KR" dirty="0"/>
              <a:t>[‘</a:t>
            </a:r>
            <a:r>
              <a:rPr lang="en-US" altLang="ko-KR" dirty="0" err="1"/>
              <a:t>exKey</a:t>
            </a:r>
            <a:r>
              <a:rPr lang="en-US" altLang="ko-KR" dirty="0"/>
              <a:t>’]+=1</a:t>
            </a:r>
            <a:r>
              <a:rPr lang="ko-KR" altLang="en-US" dirty="0"/>
              <a:t>을 해주면 </a:t>
            </a:r>
            <a:r>
              <a:rPr lang="en-US" altLang="ko-KR" dirty="0" err="1"/>
              <a:t>enKey</a:t>
            </a:r>
            <a:r>
              <a:rPr lang="ko-KR" altLang="en-US" dirty="0"/>
              <a:t>가 가리키는 </a:t>
            </a:r>
            <a:r>
              <a:rPr lang="en-US" altLang="ko-KR" dirty="0"/>
              <a:t>value</a:t>
            </a:r>
            <a:r>
              <a:rPr lang="ko-KR" altLang="en-US" dirty="0"/>
              <a:t>가 </a:t>
            </a:r>
            <a:r>
              <a:rPr lang="en-US" altLang="ko-KR" dirty="0"/>
              <a:t>1 </a:t>
            </a:r>
            <a:r>
              <a:rPr lang="ko-KR" altLang="en-US" dirty="0"/>
              <a:t>추가된다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각 </a:t>
            </a:r>
            <a:r>
              <a:rPr lang="en-US" altLang="ko-KR" dirty="0"/>
              <a:t>key</a:t>
            </a:r>
            <a:r>
              <a:rPr lang="ko-KR" altLang="en-US" dirty="0"/>
              <a:t>를 나무 이름으로 잡고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key</a:t>
            </a:r>
            <a:r>
              <a:rPr lang="ko-KR" altLang="en-US" dirty="0"/>
              <a:t>를 </a:t>
            </a:r>
            <a:r>
              <a:rPr lang="ko-KR" altLang="en-US" dirty="0" err="1"/>
              <a:t>입력받을</a:t>
            </a:r>
            <a:r>
              <a:rPr lang="ko-KR" altLang="en-US" dirty="0"/>
              <a:t> 때마다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++</a:t>
            </a:r>
            <a:r>
              <a:rPr lang="ko-KR" altLang="en-US" dirty="0"/>
              <a:t>해주면 되는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dirty="0"/>
              <a:t>종료 조건이 없어 </a:t>
            </a:r>
            <a:r>
              <a:rPr lang="en-US" altLang="ko-KR" dirty="0"/>
              <a:t>EOF</a:t>
            </a:r>
            <a:r>
              <a:rPr lang="ko-KR" altLang="en-US" dirty="0"/>
              <a:t>를 통한 종료를 </a:t>
            </a:r>
            <a:r>
              <a:rPr lang="ko-KR" altLang="en-US" dirty="0" err="1"/>
              <a:t>해야한다</a:t>
            </a:r>
            <a:r>
              <a:rPr lang="en-US" altLang="ko-KR" dirty="0"/>
              <a:t>. </a:t>
            </a:r>
            <a:r>
              <a:rPr lang="ko-KR" altLang="en-US" dirty="0"/>
              <a:t>즉 더 이상 </a:t>
            </a:r>
            <a:r>
              <a:rPr lang="ko-KR" altLang="en-US" dirty="0" err="1"/>
              <a:t>입력값이</a:t>
            </a:r>
            <a:r>
              <a:rPr lang="ko-KR" altLang="en-US" dirty="0"/>
              <a:t> 없으면 자동 종료하도록 코딩해주어야 한다는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71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DCDE9-2051-41FC-84FD-FD6BA422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3925"/>
          </a:xfrm>
        </p:spPr>
        <p:txBody>
          <a:bodyPr/>
          <a:lstStyle/>
          <a:p>
            <a:r>
              <a:rPr lang="ko-KR" altLang="en-US"/>
              <a:t>코드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6EF2CA-F0E4-4BA4-8750-38B67388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28" y="1787520"/>
            <a:ext cx="5669417" cy="4265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CDA26-8035-498D-90AE-59B72FD66AD7}"/>
              </a:ext>
            </a:extLst>
          </p:cNvPr>
          <p:cNvSpPr txBox="1"/>
          <p:nvPr/>
        </p:nvSpPr>
        <p:spPr>
          <a:xfrm>
            <a:off x="6690049" y="1922106"/>
            <a:ext cx="4851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파이썬으로</a:t>
            </a:r>
            <a:r>
              <a:rPr lang="ko-KR" altLang="en-US" dirty="0"/>
              <a:t> 코드 작성시</a:t>
            </a:r>
            <a:r>
              <a:rPr lang="en-US" altLang="ko-KR" dirty="0"/>
              <a:t>, </a:t>
            </a:r>
            <a:r>
              <a:rPr lang="ko-KR" altLang="en-US" dirty="0"/>
              <a:t>기본 내장함수 </a:t>
            </a:r>
            <a:r>
              <a:rPr lang="en-US" altLang="ko-KR" dirty="0"/>
              <a:t>input</a:t>
            </a:r>
            <a:r>
              <a:rPr lang="ko-KR" altLang="en-US" dirty="0"/>
              <a:t>은 처리 속도가 느려 시간 초과가 뜬다</a:t>
            </a:r>
            <a:r>
              <a:rPr lang="en-US" altLang="ko-KR" dirty="0"/>
              <a:t>. </a:t>
            </a:r>
            <a:r>
              <a:rPr lang="ko-KR" altLang="en-US" dirty="0"/>
              <a:t>때문에 </a:t>
            </a:r>
            <a:r>
              <a:rPr lang="en-US" altLang="ko-KR" dirty="0" err="1"/>
              <a:t>sys.stdin.readline</a:t>
            </a:r>
            <a:r>
              <a:rPr lang="ko-KR" altLang="en-US" dirty="0"/>
              <a:t>으로 한 줄을 통째로 받아오도록 해주어야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defaultdict</a:t>
            </a:r>
            <a:r>
              <a:rPr lang="en-US" altLang="ko-KR" dirty="0"/>
              <a:t>(type)</a:t>
            </a:r>
            <a:r>
              <a:rPr lang="ko-KR" altLang="en-US" dirty="0"/>
              <a:t>은 </a:t>
            </a:r>
            <a:r>
              <a:rPr lang="en-US" altLang="ko-KR" dirty="0"/>
              <a:t>key</a:t>
            </a:r>
            <a:r>
              <a:rPr lang="ko-KR" altLang="en-US" dirty="0"/>
              <a:t>마다 기본 디폴트 값을 가지게 하는 </a:t>
            </a:r>
            <a:r>
              <a:rPr lang="en-US" altLang="ko-KR" dirty="0"/>
              <a:t>collection library </a:t>
            </a:r>
            <a:r>
              <a:rPr lang="ko-KR" altLang="en-US" dirty="0"/>
              <a:t>모듈</a:t>
            </a:r>
            <a:r>
              <a:rPr lang="en-US" altLang="ko-KR" dirty="0"/>
              <a:t>. </a:t>
            </a:r>
            <a:r>
              <a:rPr lang="ko-KR" altLang="en-US" dirty="0"/>
              <a:t>타입이 </a:t>
            </a:r>
            <a:r>
              <a:rPr lang="en-US" altLang="ko-KR" dirty="0"/>
              <a:t>int</a:t>
            </a:r>
            <a:r>
              <a:rPr lang="ko-KR" altLang="en-US" dirty="0"/>
              <a:t>이면 </a:t>
            </a:r>
            <a:r>
              <a:rPr lang="en-US" altLang="ko-KR" dirty="0"/>
              <a:t>0</a:t>
            </a:r>
            <a:r>
              <a:rPr lang="ko-KR" altLang="en-US" dirty="0"/>
              <a:t>을 기본으로 가지게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input().strip()</a:t>
            </a:r>
            <a:r>
              <a:rPr lang="ko-KR" altLang="en-US" dirty="0"/>
              <a:t>을 통해 공백문자를 제거하고</a:t>
            </a:r>
            <a:r>
              <a:rPr lang="en-US" altLang="ko-KR" dirty="0"/>
              <a:t>, </a:t>
            </a:r>
            <a:r>
              <a:rPr lang="ko-KR" altLang="en-US" dirty="0" err="1"/>
              <a:t>입력받은</a:t>
            </a:r>
            <a:r>
              <a:rPr lang="ko-KR" altLang="en-US" dirty="0"/>
              <a:t> 값이 </a:t>
            </a:r>
            <a:r>
              <a:rPr lang="en-US" altLang="ko-KR" dirty="0"/>
              <a:t>‘’</a:t>
            </a:r>
            <a:r>
              <a:rPr lang="ko-KR" altLang="en-US" dirty="0"/>
              <a:t>라는 것은 즉 더 이상 입력한 값이 없다는 것을 뜻하므로 </a:t>
            </a:r>
            <a:r>
              <a:rPr lang="en-US" altLang="ko-KR" dirty="0"/>
              <a:t>break </a:t>
            </a:r>
            <a:r>
              <a:rPr lang="ko-KR" altLang="en-US" dirty="0"/>
              <a:t>하여</a:t>
            </a:r>
            <a:r>
              <a:rPr lang="en-US" altLang="ko-KR" dirty="0"/>
              <a:t> EOF</a:t>
            </a:r>
            <a:r>
              <a:rPr lang="ko-KR" altLang="en-US" dirty="0"/>
              <a:t>조건을 </a:t>
            </a:r>
            <a:r>
              <a:rPr lang="ko-KR" altLang="en-US" dirty="0" err="1"/>
              <a:t>맞추어준다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89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1322F-DDDB-47DC-84D2-FAE722EA5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B08D49-DE45-4628-8C89-244A452E2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endParaRPr lang="en-US" altLang="ko-KR" dirty="0"/>
          </a:p>
          <a:p>
            <a:pPr algn="r"/>
            <a:r>
              <a:rPr lang="ko-KR" altLang="en-US" sz="1200" dirty="0"/>
              <a:t>이종혁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2936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B06F5-4EE0-4A4C-8EC1-9548DC64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Programming(DP)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696E3-CEE3-43ED-BE3B-F663DAFC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555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수학자 </a:t>
            </a:r>
            <a:r>
              <a:rPr lang="ko-KR" altLang="en-US" dirty="0" err="1"/>
              <a:t>벨만</a:t>
            </a:r>
            <a:r>
              <a:rPr lang="ko-KR" altLang="en-US" dirty="0"/>
              <a:t> 포드의 아이디어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 err="1"/>
              <a:t>벨만</a:t>
            </a:r>
            <a:r>
              <a:rPr lang="ko-KR" altLang="en-US" dirty="0"/>
              <a:t> 포드 자서전에 따르면 </a:t>
            </a:r>
            <a:r>
              <a:rPr lang="ko-KR" altLang="en-US" dirty="0" err="1"/>
              <a:t>시가변적</a:t>
            </a:r>
            <a:r>
              <a:rPr lang="en-US" altLang="ko-KR" dirty="0"/>
              <a:t>(time – varying), </a:t>
            </a:r>
            <a:r>
              <a:rPr lang="ko-KR" altLang="en-US" dirty="0" err="1"/>
              <a:t>다단계적인</a:t>
            </a:r>
            <a:r>
              <a:rPr lang="ko-KR" altLang="en-US" dirty="0"/>
              <a:t> 특성을 꼽아 </a:t>
            </a:r>
            <a:r>
              <a:rPr lang="en-US" altLang="ko-KR" dirty="0"/>
              <a:t>Dynamic</a:t>
            </a:r>
            <a:r>
              <a:rPr lang="ko-KR" altLang="en-US" dirty="0"/>
              <a:t>이라 명명하였다고 함</a:t>
            </a:r>
            <a:r>
              <a:rPr lang="en-US" altLang="ko-KR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 현재 컴퓨터 사이언스에서 </a:t>
            </a:r>
            <a:r>
              <a:rPr lang="en-US" altLang="ko-KR" dirty="0"/>
              <a:t>Dynamic</a:t>
            </a:r>
            <a:r>
              <a:rPr lang="ko-KR" altLang="en-US" dirty="0"/>
              <a:t>하다는 것은 </a:t>
            </a:r>
            <a:r>
              <a:rPr lang="en-US" altLang="ko-KR" dirty="0"/>
              <a:t>‘</a:t>
            </a:r>
            <a:r>
              <a:rPr lang="ko-KR" altLang="en-US" dirty="0"/>
              <a:t>실행 시간</a:t>
            </a:r>
            <a:r>
              <a:rPr lang="en-US" altLang="ko-KR" dirty="0"/>
              <a:t>’</a:t>
            </a:r>
            <a:r>
              <a:rPr lang="ko-KR" altLang="en-US" dirty="0"/>
              <a:t> 동안에 확장되거나 축소</a:t>
            </a:r>
            <a:r>
              <a:rPr lang="en-US" altLang="ko-KR" dirty="0"/>
              <a:t>, </a:t>
            </a:r>
            <a:r>
              <a:rPr lang="ko-KR" altLang="en-US" dirty="0"/>
              <a:t>수정되는 개념을 말하는 경우가 많으므로 이름에 의미를 둘 필요는 없음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/>
              <a:t> </a:t>
            </a:r>
            <a:r>
              <a:rPr lang="ko-KR" altLang="en-US" b="1" dirty="0"/>
              <a:t>설명</a:t>
            </a:r>
            <a:r>
              <a:rPr lang="en-US" altLang="ko-KR" dirty="0"/>
              <a:t> : </a:t>
            </a:r>
            <a:r>
              <a:rPr lang="ko-KR" altLang="en-US" dirty="0"/>
              <a:t>큰 연산을 작은 연산 여러 개로 나누면</a:t>
            </a:r>
            <a:r>
              <a:rPr lang="en-US" altLang="ko-KR" dirty="0"/>
              <a:t>, </a:t>
            </a:r>
            <a:r>
              <a:rPr lang="ko-KR" altLang="en-US" dirty="0"/>
              <a:t>복수의 같은 연산이 나타나게 되는 경우가 많다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작은 연산으로부터 결과를 얻으면 이를 저장해두고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동일한 연산이 더 필요할 경우 추가 연산 없이 저장해둔 값을 불러와 활용하는 기법</a:t>
            </a:r>
            <a:endParaRPr lang="en-US" altLang="ko-KR" dirty="0">
              <a:solidFill>
                <a:srgbClr val="202124"/>
              </a:solidFill>
              <a:latin typeface="Apple SD Gothic Neo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요약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: 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연산을 여러 개의 작은 것으로 나누고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연산 결과들을 통해 일종의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Caching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을 </a:t>
            </a:r>
            <a:r>
              <a:rPr lang="ko-KR" altLang="en-US" dirty="0" err="1">
                <a:solidFill>
                  <a:srgbClr val="202124"/>
                </a:solidFill>
                <a:latin typeface="Apple SD Gothic Neo"/>
              </a:rPr>
              <a:t>해두어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 최종 결과를 도출하는 것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(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분할 정복과 유사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428257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</TotalTime>
  <Words>763</Words>
  <Application>Microsoft Office PowerPoint</Application>
  <PresentationFormat>와이드스크린</PresentationFormat>
  <Paragraphs>78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Apple SD Gothic Neo</vt:lpstr>
      <vt:lpstr>맑은 고딕</vt:lpstr>
      <vt:lpstr>Arial</vt:lpstr>
      <vt:lpstr>Calibri</vt:lpstr>
      <vt:lpstr>Calibri Light</vt:lpstr>
      <vt:lpstr>Wingdings</vt:lpstr>
      <vt:lpstr>추억</vt:lpstr>
      <vt:lpstr>백준 1225 – 이상한 곱셈</vt:lpstr>
      <vt:lpstr>문제 요약</vt:lpstr>
      <vt:lpstr>접근 2</vt:lpstr>
      <vt:lpstr>백준 4358 - 생태학</vt:lpstr>
      <vt:lpstr>문제</vt:lpstr>
      <vt:lpstr>접근</vt:lpstr>
      <vt:lpstr>코드</vt:lpstr>
      <vt:lpstr>Dynamic Programming</vt:lpstr>
      <vt:lpstr>Dynamic Programming(DP)</vt:lpstr>
      <vt:lpstr>동적 계획법 예 : 피보나치 수열에 적용</vt:lpstr>
      <vt:lpstr>동적 계획법 예 : 피보나치 수열에 적용</vt:lpstr>
      <vt:lpstr>kmp 알고리즘의 예</vt:lpstr>
      <vt:lpstr>이번 주 목표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이종혁</dc:creator>
  <cp:lastModifiedBy>이종혁</cp:lastModifiedBy>
  <cp:revision>33</cp:revision>
  <dcterms:created xsi:type="dcterms:W3CDTF">2021-07-12T11:52:55Z</dcterms:created>
  <dcterms:modified xsi:type="dcterms:W3CDTF">2021-07-17T13:06:16Z</dcterms:modified>
</cp:coreProperties>
</file>