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5143500" cx="9144000"/>
  <p:notesSz cx="6858000" cy="9144000"/>
  <p:embeddedFontLst>
    <p:embeddedFont>
      <p:font typeface="Proxima Nova"/>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8861FB0-D093-45DD-B063-E74E6E58F31A}">
  <a:tblStyle styleId="{88861FB0-D093-45DD-B063-E74E6E58F3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3.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ProximaNova-regular.fntdata"/><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9b1fc2e8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9b1fc2e8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c06583b94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c06583b94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c06583b94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c06583b94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c06583b94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c06583b94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c06583b94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c06583b94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c4f6f6f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c4f6f6f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c4f6f6f1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c4f6f6f1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c4f6f6f1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c4f6f6f1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9b1fc2e85_1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9b1fc2e85_1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c06583b9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c06583b9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9b1fc2e85_1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9b1fc2e85_1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9b1fc2e8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9b1fc2e8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c06583b9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c06583b9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c06583b94_1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c06583b94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c06583b94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c06583b94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c06583b94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c06583b94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c06583b94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c06583b94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c06583b94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c06583b94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5c06583b94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c06583b94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c056fc69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c056fc69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5c06583b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5c06583b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5c06583b94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5c06583b94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9b1fc2e85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9b1fc2e85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59b1fc2e85_1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59b1fc2e85_1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59b1fc2e85_1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59b1fc2e85_1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9b1fc2e85_1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9b1fc2e85_1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9b1fc2e85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9b1fc2e85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9b1fc2e85_1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9b1fc2e85_1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c06583b94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c06583b94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c06583b94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c06583b94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c06583b94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c06583b94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20.png"/><Relationship Id="rId6" Type="http://schemas.openxmlformats.org/officeDocument/2006/relationships/image" Target="../media/image13.png"/><Relationship Id="rId7" Type="http://schemas.openxmlformats.org/officeDocument/2006/relationships/image" Target="../media/image15.png"/><Relationship Id="rId8"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34.png"/><Relationship Id="rId5"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37.png"/><Relationship Id="rId4" Type="http://schemas.openxmlformats.org/officeDocument/2006/relationships/image" Target="../media/image32.png"/><Relationship Id="rId5"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38.png"/><Relationship Id="rId4" Type="http://schemas.openxmlformats.org/officeDocument/2006/relationships/image" Target="../media/image32.png"/><Relationship Id="rId5"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hyperlink" Target="http://drive.google.com/file/d/1hPbZHw3F9Q2MgaJeR0wwwZLWm7XvhyDi/view" TargetMode="Externa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hyperlink" Target="https://hackmd.io/MJ8dWHXcSNGUIqHiDZaRj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CNL Final project </a:t>
            </a:r>
            <a:endParaRPr/>
          </a:p>
        </p:txBody>
      </p:sp>
      <p:sp>
        <p:nvSpPr>
          <p:cNvPr id="105" name="Google Shape;105;p25"/>
          <p:cNvSpPr txBox="1"/>
          <p:nvPr>
            <p:ph idx="1" type="subTitle"/>
          </p:nvPr>
        </p:nvSpPr>
        <p:spPr>
          <a:xfrm>
            <a:off x="510450" y="3182341"/>
            <a:ext cx="8123100" cy="145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EFEFEF"/>
                </a:solidFill>
              </a:rPr>
              <a:t>B05902100 - 馮永輝       B05902101 - 黃千儀       B05902035 - 許國讚       B04902128 - 裵娜娜       B04902127 - 莎蘿柏</a:t>
            </a:r>
            <a:endParaRPr sz="1200">
              <a:solidFill>
                <a:srgbClr val="EFEFEF"/>
              </a:solidFill>
            </a:endParaRPr>
          </a:p>
          <a:p>
            <a:pPr indent="0" lvl="0" marL="0" rtl="0" algn="ctr">
              <a:lnSpc>
                <a:spcPct val="115000"/>
              </a:lnSpc>
              <a:spcBef>
                <a:spcPts val="0"/>
              </a:spcBef>
              <a:spcAft>
                <a:spcPts val="0"/>
              </a:spcAft>
              <a:buClr>
                <a:schemeClr val="dk1"/>
              </a:buClr>
              <a:buSzPts val="1100"/>
              <a:buFont typeface="Arial"/>
              <a:buNone/>
            </a:pPr>
            <a:r>
              <a:rPr lang="en" sz="1200">
                <a:solidFill>
                  <a:srgbClr val="EFEFEF"/>
                </a:solidFill>
              </a:rPr>
              <a:t>Group #11</a:t>
            </a:r>
            <a:endParaRPr sz="1200">
              <a:solidFill>
                <a:srgbClr val="EFEFE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1229000" y="678825"/>
            <a:ext cx="739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T3 Reflection &amp; Amplification based flooding:</a:t>
            </a:r>
            <a:r>
              <a:rPr b="1" lang="en"/>
              <a:t> </a:t>
            </a:r>
            <a:r>
              <a:rPr b="1" lang="en">
                <a:solidFill>
                  <a:schemeClr val="lt2"/>
                </a:solidFill>
              </a:rPr>
              <a:t>DNS Amplification Attack</a:t>
            </a:r>
            <a:endParaRPr b="1">
              <a:solidFill>
                <a:schemeClr val="lt2"/>
              </a:solidFill>
            </a:endParaRPr>
          </a:p>
        </p:txBody>
      </p:sp>
      <p:sp>
        <p:nvSpPr>
          <p:cNvPr id="203" name="Google Shape;203;p34"/>
          <p:cNvSpPr txBox="1"/>
          <p:nvPr>
            <p:ph idx="1" type="body"/>
          </p:nvPr>
        </p:nvSpPr>
        <p:spPr>
          <a:xfrm>
            <a:off x="520600" y="2064775"/>
            <a:ext cx="5177400" cy="250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DNS amplification is an asymmetrical DDoS attack where the attacker sends out a small look-up query with spoofed target IP, making the spoofed target the recipient of much larger DNS responses. With these attacks, the attacker’s goal is to saturate the network by continuously exhausting bandwidth capacity.</a:t>
            </a:r>
            <a:endParaRPr/>
          </a:p>
        </p:txBody>
      </p:sp>
      <p:pic>
        <p:nvPicPr>
          <p:cNvPr id="204" name="Google Shape;204;p34"/>
          <p:cNvPicPr preferRelativeResize="0"/>
          <p:nvPr/>
        </p:nvPicPr>
        <p:blipFill>
          <a:blip r:embed="rId3">
            <a:alphaModFix/>
          </a:blip>
          <a:stretch>
            <a:fillRect/>
          </a:stretch>
        </p:blipFill>
        <p:spPr>
          <a:xfrm>
            <a:off x="520600" y="653950"/>
            <a:ext cx="622476" cy="622476"/>
          </a:xfrm>
          <a:prstGeom prst="rect">
            <a:avLst/>
          </a:prstGeom>
          <a:noFill/>
          <a:ln>
            <a:noFill/>
          </a:ln>
        </p:spPr>
      </p:pic>
      <p:pic>
        <p:nvPicPr>
          <p:cNvPr id="205" name="Google Shape;205;p34"/>
          <p:cNvPicPr preferRelativeResize="0"/>
          <p:nvPr/>
        </p:nvPicPr>
        <p:blipFill>
          <a:blip r:embed="rId4">
            <a:alphaModFix/>
          </a:blip>
          <a:stretch>
            <a:fillRect/>
          </a:stretch>
        </p:blipFill>
        <p:spPr>
          <a:xfrm>
            <a:off x="5698000" y="1701850"/>
            <a:ext cx="3141201" cy="29396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1229000" y="678825"/>
            <a:ext cx="739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Detection Technique</a:t>
            </a:r>
            <a:r>
              <a:rPr b="1" lang="en">
                <a:solidFill>
                  <a:schemeClr val="accent2"/>
                </a:solidFill>
              </a:rPr>
              <a:t>:</a:t>
            </a:r>
            <a:r>
              <a:rPr b="1" lang="en"/>
              <a:t> </a:t>
            </a:r>
            <a:r>
              <a:rPr b="1" lang="en">
                <a:solidFill>
                  <a:schemeClr val="lt2"/>
                </a:solidFill>
              </a:rPr>
              <a:t>Baseline</a:t>
            </a:r>
            <a:endParaRPr b="1">
              <a:solidFill>
                <a:schemeClr val="lt2"/>
              </a:solidFill>
            </a:endParaRPr>
          </a:p>
        </p:txBody>
      </p:sp>
      <p:sp>
        <p:nvSpPr>
          <p:cNvPr id="211" name="Google Shape;211;p35"/>
          <p:cNvSpPr txBox="1"/>
          <p:nvPr>
            <p:ph idx="1" type="body"/>
          </p:nvPr>
        </p:nvSpPr>
        <p:spPr>
          <a:xfrm>
            <a:off x="852475" y="1732925"/>
            <a:ext cx="4542900" cy="28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up a </a:t>
            </a:r>
            <a:r>
              <a:rPr b="1" lang="en">
                <a:solidFill>
                  <a:schemeClr val="dk2"/>
                </a:solidFill>
              </a:rPr>
              <a:t>threshold T</a:t>
            </a:r>
            <a:r>
              <a:rPr lang="en"/>
              <a:t> for the amount of bytes any link can tolerate.</a:t>
            </a:r>
            <a:endParaRPr/>
          </a:p>
          <a:p>
            <a:pPr indent="0" lvl="0" marL="0" rtl="0" algn="l">
              <a:spcBef>
                <a:spcPts val="1600"/>
              </a:spcBef>
              <a:spcAft>
                <a:spcPts val="1600"/>
              </a:spcAft>
              <a:buNone/>
            </a:pPr>
            <a:r>
              <a:rPr lang="en"/>
              <a:t>If the </a:t>
            </a:r>
            <a:r>
              <a:rPr lang="en"/>
              <a:t>incoming flow</a:t>
            </a:r>
            <a:r>
              <a:rPr lang="en"/>
              <a:t> of bytes surpasses that threshold, block all hosts sending data above this threshold.</a:t>
            </a:r>
            <a:endParaRPr/>
          </a:p>
        </p:txBody>
      </p:sp>
      <p:pic>
        <p:nvPicPr>
          <p:cNvPr id="212" name="Google Shape;212;p35"/>
          <p:cNvPicPr preferRelativeResize="0"/>
          <p:nvPr/>
        </p:nvPicPr>
        <p:blipFill>
          <a:blip r:embed="rId3">
            <a:alphaModFix/>
          </a:blip>
          <a:stretch>
            <a:fillRect/>
          </a:stretch>
        </p:blipFill>
        <p:spPr>
          <a:xfrm>
            <a:off x="537075" y="619213"/>
            <a:ext cx="691925" cy="691925"/>
          </a:xfrm>
          <a:prstGeom prst="rect">
            <a:avLst/>
          </a:prstGeom>
          <a:noFill/>
          <a:ln>
            <a:noFill/>
          </a:ln>
        </p:spPr>
      </p:pic>
      <p:pic>
        <p:nvPicPr>
          <p:cNvPr id="213" name="Google Shape;213;p35"/>
          <p:cNvPicPr preferRelativeResize="0"/>
          <p:nvPr/>
        </p:nvPicPr>
        <p:blipFill>
          <a:blip r:embed="rId4">
            <a:alphaModFix/>
          </a:blip>
          <a:stretch>
            <a:fillRect/>
          </a:stretch>
        </p:blipFill>
        <p:spPr>
          <a:xfrm>
            <a:off x="5637275" y="1462550"/>
            <a:ext cx="2442775" cy="2442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1229000" y="678825"/>
            <a:ext cx="739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Detection Technique:</a:t>
            </a:r>
            <a:r>
              <a:rPr b="1" lang="en"/>
              <a:t> </a:t>
            </a:r>
            <a:r>
              <a:rPr b="1" lang="en">
                <a:solidFill>
                  <a:schemeClr val="lt2"/>
                </a:solidFill>
              </a:rPr>
              <a:t>Entropy</a:t>
            </a:r>
            <a:endParaRPr b="1">
              <a:solidFill>
                <a:schemeClr val="lt2"/>
              </a:solidFill>
            </a:endParaRPr>
          </a:p>
        </p:txBody>
      </p:sp>
      <p:sp>
        <p:nvSpPr>
          <p:cNvPr id="219" name="Google Shape;219;p36"/>
          <p:cNvSpPr txBox="1"/>
          <p:nvPr>
            <p:ph idx="1" type="body"/>
          </p:nvPr>
        </p:nvSpPr>
        <p:spPr>
          <a:xfrm>
            <a:off x="602225" y="1450250"/>
            <a:ext cx="8021100" cy="311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Entropy measures </a:t>
            </a:r>
            <a:r>
              <a:rPr b="1" lang="en"/>
              <a:t>randomness</a:t>
            </a:r>
            <a:r>
              <a:rPr lang="en"/>
              <a:t> in the network. </a:t>
            </a:r>
            <a:endParaRPr/>
          </a:p>
          <a:p>
            <a:pPr indent="-342900" lvl="0" marL="457200" rtl="0" algn="l">
              <a:spcBef>
                <a:spcPts val="0"/>
              </a:spcBef>
              <a:spcAft>
                <a:spcPts val="0"/>
              </a:spcAft>
              <a:buSzPts val="1800"/>
              <a:buChar char="●"/>
            </a:pPr>
            <a:r>
              <a:rPr lang="en"/>
              <a:t>The higher the randomness the higher the entropy. </a:t>
            </a:r>
            <a:endParaRPr/>
          </a:p>
          <a:p>
            <a:pPr indent="-342900" lvl="0" marL="457200" rtl="0" algn="l">
              <a:spcBef>
                <a:spcPts val="0"/>
              </a:spcBef>
              <a:spcAft>
                <a:spcPts val="0"/>
              </a:spcAft>
              <a:buSzPts val="1800"/>
              <a:buChar char="●"/>
            </a:pPr>
            <a:r>
              <a:rPr lang="en"/>
              <a:t>Quantify level of randomness by calculating the entropy based on a window size (incoming new packets). </a:t>
            </a:r>
            <a:endParaRPr/>
          </a:p>
          <a:p>
            <a:pPr indent="0" lvl="0" marL="0" rtl="0" algn="l">
              <a:spcBef>
                <a:spcPts val="1600"/>
              </a:spcBef>
              <a:spcAft>
                <a:spcPts val="0"/>
              </a:spcAft>
              <a:buNone/>
            </a:pPr>
            <a:r>
              <a:rPr b="1" lang="en"/>
              <a:t>Max entropy</a:t>
            </a:r>
            <a:r>
              <a:rPr lang="en"/>
              <a:t> → each packet is destined to exactly one host</a:t>
            </a:r>
            <a:endParaRPr/>
          </a:p>
          <a:p>
            <a:pPr indent="0" lvl="0" marL="0" rtl="0" algn="l">
              <a:spcBef>
                <a:spcPts val="1600"/>
              </a:spcBef>
              <a:spcAft>
                <a:spcPts val="0"/>
              </a:spcAft>
              <a:buNone/>
            </a:pPr>
            <a:r>
              <a:rPr b="1" lang="en"/>
              <a:t>Min entropy</a:t>
            </a:r>
            <a:r>
              <a:rPr lang="en"/>
              <a:t> → all the packets in a window are destined for a single host </a:t>
            </a:r>
            <a:endParaRPr/>
          </a:p>
          <a:p>
            <a:pPr indent="0" lvl="0" marL="0" rtl="0" algn="l">
              <a:spcBef>
                <a:spcPts val="1600"/>
              </a:spcBef>
              <a:spcAft>
                <a:spcPts val="1600"/>
              </a:spcAft>
              <a:buNone/>
            </a:pPr>
            <a:r>
              <a:rPr b="1" lang="en">
                <a:solidFill>
                  <a:schemeClr val="accent5"/>
                </a:solidFill>
              </a:rPr>
              <a:t>DDoS Detection:</a:t>
            </a:r>
            <a:r>
              <a:rPr lang="en"/>
              <a:t> Entropy’s value drops when a large number of packets are attacking one host or a subnet of hosts.</a:t>
            </a:r>
            <a:endParaRPr/>
          </a:p>
        </p:txBody>
      </p:sp>
      <p:pic>
        <p:nvPicPr>
          <p:cNvPr id="220" name="Google Shape;220;p36"/>
          <p:cNvPicPr preferRelativeResize="0"/>
          <p:nvPr/>
        </p:nvPicPr>
        <p:blipFill>
          <a:blip r:embed="rId3">
            <a:alphaModFix/>
          </a:blip>
          <a:stretch>
            <a:fillRect/>
          </a:stretch>
        </p:blipFill>
        <p:spPr>
          <a:xfrm>
            <a:off x="537075" y="619213"/>
            <a:ext cx="691925" cy="691925"/>
          </a:xfrm>
          <a:prstGeom prst="rect">
            <a:avLst/>
          </a:prstGeom>
          <a:noFill/>
          <a:ln>
            <a:noFill/>
          </a:ln>
        </p:spPr>
      </p:pic>
      <p:pic>
        <p:nvPicPr>
          <p:cNvPr id="221" name="Google Shape;221;p36"/>
          <p:cNvPicPr preferRelativeResize="0"/>
          <p:nvPr/>
        </p:nvPicPr>
        <p:blipFill>
          <a:blip r:embed="rId4">
            <a:alphaModFix/>
          </a:blip>
          <a:stretch>
            <a:fillRect/>
          </a:stretch>
        </p:blipFill>
        <p:spPr>
          <a:xfrm>
            <a:off x="6898575" y="678825"/>
            <a:ext cx="1342750" cy="1342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1229000" y="678825"/>
            <a:ext cx="739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Detection Technique:</a:t>
            </a:r>
            <a:r>
              <a:rPr b="1" lang="en"/>
              <a:t> </a:t>
            </a:r>
            <a:r>
              <a:rPr b="1" lang="en">
                <a:solidFill>
                  <a:schemeClr val="lt2"/>
                </a:solidFill>
              </a:rPr>
              <a:t>Connection Rate</a:t>
            </a:r>
            <a:endParaRPr b="1">
              <a:solidFill>
                <a:schemeClr val="lt2"/>
              </a:solidFill>
            </a:endParaRPr>
          </a:p>
        </p:txBody>
      </p:sp>
      <p:sp>
        <p:nvSpPr>
          <p:cNvPr id="227" name="Google Shape;227;p37"/>
          <p:cNvSpPr txBox="1"/>
          <p:nvPr>
            <p:ph idx="1" type="body"/>
          </p:nvPr>
        </p:nvSpPr>
        <p:spPr>
          <a:xfrm>
            <a:off x="737425" y="1610025"/>
            <a:ext cx="4854600" cy="29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host wants to connect to another host, it sends a message and waits for a confirmation. While it waits for it, it adds the host to a list of </a:t>
            </a:r>
            <a:r>
              <a:rPr b="1" lang="en"/>
              <a:t>pending connections.</a:t>
            </a:r>
            <a:endParaRPr b="1"/>
          </a:p>
          <a:p>
            <a:pPr indent="0" lvl="0" marL="0" rtl="0" algn="l">
              <a:spcBef>
                <a:spcPts val="1600"/>
              </a:spcBef>
              <a:spcAft>
                <a:spcPts val="1600"/>
              </a:spcAft>
              <a:buNone/>
            </a:pPr>
            <a:r>
              <a:rPr lang="en"/>
              <a:t>If the size of the list exceeds a </a:t>
            </a:r>
            <a:r>
              <a:rPr lang="en"/>
              <a:t>certain</a:t>
            </a:r>
            <a:r>
              <a:rPr lang="en"/>
              <a:t> threshold T, then the host is blocked.</a:t>
            </a:r>
            <a:endParaRPr/>
          </a:p>
        </p:txBody>
      </p:sp>
      <p:pic>
        <p:nvPicPr>
          <p:cNvPr id="228" name="Google Shape;228;p37"/>
          <p:cNvPicPr preferRelativeResize="0"/>
          <p:nvPr/>
        </p:nvPicPr>
        <p:blipFill>
          <a:blip r:embed="rId3">
            <a:alphaModFix/>
          </a:blip>
          <a:stretch>
            <a:fillRect/>
          </a:stretch>
        </p:blipFill>
        <p:spPr>
          <a:xfrm>
            <a:off x="537075" y="619213"/>
            <a:ext cx="691925" cy="691925"/>
          </a:xfrm>
          <a:prstGeom prst="rect">
            <a:avLst/>
          </a:prstGeom>
          <a:noFill/>
          <a:ln>
            <a:noFill/>
          </a:ln>
        </p:spPr>
      </p:pic>
      <p:pic>
        <p:nvPicPr>
          <p:cNvPr id="229" name="Google Shape;229;p37"/>
          <p:cNvPicPr preferRelativeResize="0"/>
          <p:nvPr/>
        </p:nvPicPr>
        <p:blipFill>
          <a:blip r:embed="rId4">
            <a:alphaModFix/>
          </a:blip>
          <a:stretch>
            <a:fillRect/>
          </a:stretch>
        </p:blipFill>
        <p:spPr>
          <a:xfrm>
            <a:off x="6124437" y="1952200"/>
            <a:ext cx="1224125" cy="1224125"/>
          </a:xfrm>
          <a:prstGeom prst="rect">
            <a:avLst/>
          </a:prstGeom>
          <a:noFill/>
          <a:ln>
            <a:noFill/>
          </a:ln>
        </p:spPr>
      </p:pic>
      <p:grpSp>
        <p:nvGrpSpPr>
          <p:cNvPr id="230" name="Google Shape;230;p37"/>
          <p:cNvGrpSpPr/>
          <p:nvPr/>
        </p:nvGrpSpPr>
        <p:grpSpPr>
          <a:xfrm>
            <a:off x="5297450" y="2412225"/>
            <a:ext cx="1654888" cy="1654888"/>
            <a:chOff x="4785775" y="2571738"/>
            <a:chExt cx="1654888" cy="1654888"/>
          </a:xfrm>
        </p:grpSpPr>
        <p:pic>
          <p:nvPicPr>
            <p:cNvPr id="231" name="Google Shape;231;p37"/>
            <p:cNvPicPr preferRelativeResize="0"/>
            <p:nvPr/>
          </p:nvPicPr>
          <p:blipFill>
            <a:blip r:embed="rId5">
              <a:alphaModFix/>
            </a:blip>
            <a:stretch>
              <a:fillRect/>
            </a:stretch>
          </p:blipFill>
          <p:spPr>
            <a:xfrm>
              <a:off x="4785775" y="2571738"/>
              <a:ext cx="1654888" cy="1654888"/>
            </a:xfrm>
            <a:prstGeom prst="rect">
              <a:avLst/>
            </a:prstGeom>
            <a:noFill/>
            <a:ln>
              <a:noFill/>
            </a:ln>
          </p:spPr>
        </p:pic>
        <p:sp>
          <p:nvSpPr>
            <p:cNvPr id="232" name="Google Shape;232;p37"/>
            <p:cNvSpPr txBox="1"/>
            <p:nvPr/>
          </p:nvSpPr>
          <p:spPr>
            <a:xfrm>
              <a:off x="5001225" y="3257888"/>
              <a:ext cx="1224000" cy="28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Pending connections</a:t>
              </a:r>
              <a:endParaRPr b="1">
                <a:solidFill>
                  <a:srgbClr val="FFFFFF"/>
                </a:solidFill>
                <a:latin typeface="Proxima Nova"/>
                <a:ea typeface="Proxima Nova"/>
                <a:cs typeface="Proxima Nova"/>
                <a:sym typeface="Proxima Nova"/>
              </a:endParaRPr>
            </a:p>
          </p:txBody>
        </p:sp>
      </p:grpSp>
      <p:pic>
        <p:nvPicPr>
          <p:cNvPr id="233" name="Google Shape;233;p37"/>
          <p:cNvPicPr preferRelativeResize="0"/>
          <p:nvPr/>
        </p:nvPicPr>
        <p:blipFill>
          <a:blip r:embed="rId4">
            <a:alphaModFix/>
          </a:blip>
          <a:stretch>
            <a:fillRect/>
          </a:stretch>
        </p:blipFill>
        <p:spPr>
          <a:xfrm>
            <a:off x="6876387" y="2070175"/>
            <a:ext cx="1224125" cy="1224125"/>
          </a:xfrm>
          <a:prstGeom prst="rect">
            <a:avLst/>
          </a:prstGeom>
          <a:noFill/>
          <a:ln>
            <a:noFill/>
          </a:ln>
        </p:spPr>
      </p:pic>
      <p:pic>
        <p:nvPicPr>
          <p:cNvPr id="234" name="Google Shape;234;p37"/>
          <p:cNvPicPr preferRelativeResize="0"/>
          <p:nvPr/>
        </p:nvPicPr>
        <p:blipFill>
          <a:blip r:embed="rId4">
            <a:alphaModFix/>
          </a:blip>
          <a:stretch>
            <a:fillRect/>
          </a:stretch>
        </p:blipFill>
        <p:spPr>
          <a:xfrm>
            <a:off x="7479612" y="2233425"/>
            <a:ext cx="1224125" cy="1224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id="239" name="Google Shape;239;p38"/>
          <p:cNvPicPr preferRelativeResize="0"/>
          <p:nvPr/>
        </p:nvPicPr>
        <p:blipFill>
          <a:blip r:embed="rId3">
            <a:alphaModFix/>
          </a:blip>
          <a:stretch>
            <a:fillRect/>
          </a:stretch>
        </p:blipFill>
        <p:spPr>
          <a:xfrm>
            <a:off x="537075" y="619213"/>
            <a:ext cx="691925" cy="691925"/>
          </a:xfrm>
          <a:prstGeom prst="rect">
            <a:avLst/>
          </a:prstGeom>
          <a:noFill/>
          <a:ln>
            <a:noFill/>
          </a:ln>
        </p:spPr>
      </p:pic>
      <p:sp>
        <p:nvSpPr>
          <p:cNvPr id="240" name="Google Shape;240;p38"/>
          <p:cNvSpPr txBox="1"/>
          <p:nvPr>
            <p:ph type="title"/>
          </p:nvPr>
        </p:nvSpPr>
        <p:spPr>
          <a:xfrm>
            <a:off x="1229000" y="678825"/>
            <a:ext cx="739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Detection Technique:</a:t>
            </a:r>
            <a:r>
              <a:rPr b="1" lang="en"/>
              <a:t> </a:t>
            </a:r>
            <a:r>
              <a:rPr b="1" lang="en">
                <a:solidFill>
                  <a:schemeClr val="lt2"/>
                </a:solidFill>
              </a:rPr>
              <a:t>Credit (TCP specific)</a:t>
            </a:r>
            <a:endParaRPr b="1">
              <a:solidFill>
                <a:schemeClr val="lt2"/>
              </a:solidFill>
            </a:endParaRPr>
          </a:p>
        </p:txBody>
      </p:sp>
      <p:sp>
        <p:nvSpPr>
          <p:cNvPr id="241" name="Google Shape;241;p38"/>
          <p:cNvSpPr txBox="1"/>
          <p:nvPr>
            <p:ph idx="1" type="body"/>
          </p:nvPr>
        </p:nvSpPr>
        <p:spPr>
          <a:xfrm>
            <a:off x="737425" y="1610025"/>
            <a:ext cx="3797700" cy="29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Connection attempts issued by benign hosts are mostly </a:t>
            </a:r>
            <a:r>
              <a:rPr lang="en"/>
              <a:t>successful</a:t>
            </a:r>
            <a:r>
              <a:rPr lang="en"/>
              <a:t>, as malicious hosts don’t know what port of what server is available in advance.</a:t>
            </a:r>
            <a:endParaRPr/>
          </a:p>
          <a:p>
            <a:pPr indent="0" lvl="0" marL="0" rtl="0" algn="l">
              <a:spcBef>
                <a:spcPts val="1600"/>
              </a:spcBef>
              <a:spcAft>
                <a:spcPts val="1600"/>
              </a:spcAft>
              <a:buNone/>
            </a:pPr>
            <a:r>
              <a:rPr lang="en"/>
              <a:t>Assign </a:t>
            </a:r>
            <a:r>
              <a:rPr b="1" lang="en"/>
              <a:t>credit</a:t>
            </a:r>
            <a:r>
              <a:rPr lang="en"/>
              <a:t> to hosts and grant flows to hosts with sufficiently high credit.</a:t>
            </a:r>
            <a:endParaRPr/>
          </a:p>
        </p:txBody>
      </p:sp>
      <p:sp>
        <p:nvSpPr>
          <p:cNvPr id="242" name="Google Shape;242;p38"/>
          <p:cNvSpPr txBox="1"/>
          <p:nvPr>
            <p:ph idx="1" type="body"/>
          </p:nvPr>
        </p:nvSpPr>
        <p:spPr>
          <a:xfrm>
            <a:off x="4623625" y="1610025"/>
            <a:ext cx="3797700" cy="295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Initialize credit:</a:t>
            </a:r>
            <a:endParaRPr/>
          </a:p>
          <a:p>
            <a:pPr indent="-342900" lvl="0" marL="457200" rtl="0" algn="l">
              <a:spcBef>
                <a:spcPts val="0"/>
              </a:spcBef>
              <a:spcAft>
                <a:spcPts val="0"/>
              </a:spcAft>
              <a:buSzPts val="1800"/>
              <a:buAutoNum type="arabicPeriod"/>
            </a:pPr>
            <a:r>
              <a:rPr lang="en"/>
              <a:t>Connection issued:</a:t>
            </a:r>
            <a:br>
              <a:rPr lang="en"/>
            </a:br>
            <a:endParaRPr/>
          </a:p>
          <a:p>
            <a:pPr indent="-342900" lvl="0" marL="457200" rtl="0" algn="l">
              <a:spcBef>
                <a:spcPts val="0"/>
              </a:spcBef>
              <a:spcAft>
                <a:spcPts val="0"/>
              </a:spcAft>
              <a:buSzPts val="1800"/>
              <a:buAutoNum type="arabicPeriod"/>
            </a:pPr>
            <a:r>
              <a:rPr lang="en"/>
              <a:t>Connection succeeded:</a:t>
            </a:r>
            <a:br>
              <a:rPr lang="en"/>
            </a:br>
            <a:endParaRPr/>
          </a:p>
          <a:p>
            <a:pPr indent="-342900" lvl="0" marL="457200" rtl="0" algn="l">
              <a:spcBef>
                <a:spcPts val="0"/>
              </a:spcBef>
              <a:spcAft>
                <a:spcPts val="0"/>
              </a:spcAft>
              <a:buSzPts val="1800"/>
              <a:buAutoNum type="arabicPeriod"/>
            </a:pPr>
            <a:r>
              <a:rPr lang="en"/>
              <a:t>Every second:</a:t>
            </a:r>
            <a:br>
              <a:rPr lang="en"/>
            </a:br>
            <a:endParaRPr/>
          </a:p>
          <a:p>
            <a:pPr indent="-342900" lvl="0" marL="457200" rtl="0" algn="l">
              <a:spcBef>
                <a:spcPts val="0"/>
              </a:spcBef>
              <a:spcAft>
                <a:spcPts val="0"/>
              </a:spcAft>
              <a:buSzPts val="1800"/>
              <a:buAutoNum type="arabicPeriod"/>
            </a:pPr>
            <a:r>
              <a:rPr lang="en"/>
              <a:t>Every 4 seconds:</a:t>
            </a:r>
            <a:br>
              <a:rPr lang="en"/>
            </a:br>
            <a:endParaRPr/>
          </a:p>
        </p:txBody>
      </p:sp>
      <p:pic>
        <p:nvPicPr>
          <p:cNvPr descr="C_i \leftarrow 10" id="243" name="Google Shape;243;p38" title="MathEquation,#000000"/>
          <p:cNvPicPr preferRelativeResize="0"/>
          <p:nvPr/>
        </p:nvPicPr>
        <p:blipFill>
          <a:blip r:embed="rId4">
            <a:alphaModFix/>
          </a:blip>
          <a:stretch>
            <a:fillRect/>
          </a:stretch>
        </p:blipFill>
        <p:spPr>
          <a:xfrm>
            <a:off x="6777825" y="1726275"/>
            <a:ext cx="805638" cy="228600"/>
          </a:xfrm>
          <a:prstGeom prst="rect">
            <a:avLst/>
          </a:prstGeom>
          <a:noFill/>
          <a:ln>
            <a:noFill/>
          </a:ln>
        </p:spPr>
      </p:pic>
      <p:pic>
        <p:nvPicPr>
          <p:cNvPr descr="C_i \leftarrow C_i - 1" id="244" name="Google Shape;244;p38" title="MathEquation,#000000"/>
          <p:cNvPicPr preferRelativeResize="0"/>
          <p:nvPr/>
        </p:nvPicPr>
        <p:blipFill>
          <a:blip r:embed="rId5">
            <a:alphaModFix/>
          </a:blip>
          <a:stretch>
            <a:fillRect/>
          </a:stretch>
        </p:blipFill>
        <p:spPr>
          <a:xfrm>
            <a:off x="5185950" y="2329175"/>
            <a:ext cx="1203158" cy="228600"/>
          </a:xfrm>
          <a:prstGeom prst="rect">
            <a:avLst/>
          </a:prstGeom>
          <a:noFill/>
          <a:ln>
            <a:noFill/>
          </a:ln>
        </p:spPr>
      </p:pic>
      <p:pic>
        <p:nvPicPr>
          <p:cNvPr descr="C_i \leftarrow C_i + 2" id="245" name="Google Shape;245;p38" title="MathEquation,#000000"/>
          <p:cNvPicPr preferRelativeResize="0"/>
          <p:nvPr/>
        </p:nvPicPr>
        <p:blipFill>
          <a:blip r:embed="rId6">
            <a:alphaModFix/>
          </a:blip>
          <a:stretch>
            <a:fillRect/>
          </a:stretch>
        </p:blipFill>
        <p:spPr>
          <a:xfrm>
            <a:off x="5185950" y="2964400"/>
            <a:ext cx="1203158" cy="228600"/>
          </a:xfrm>
          <a:prstGeom prst="rect">
            <a:avLst/>
          </a:prstGeom>
          <a:noFill/>
          <a:ln>
            <a:noFill/>
          </a:ln>
        </p:spPr>
      </p:pic>
      <p:pic>
        <p:nvPicPr>
          <p:cNvPr descr="C_i \leftarrow \max(10,\frac{2}{3}C_i) \text{ if } C_i &gt; 1" id="246" name="Google Shape;246;p38" title="MathEquation,#000000"/>
          <p:cNvPicPr preferRelativeResize="0"/>
          <p:nvPr/>
        </p:nvPicPr>
        <p:blipFill>
          <a:blip r:embed="rId7">
            <a:alphaModFix/>
          </a:blip>
          <a:stretch>
            <a:fillRect/>
          </a:stretch>
        </p:blipFill>
        <p:spPr>
          <a:xfrm>
            <a:off x="5185950" y="3599625"/>
            <a:ext cx="2493248" cy="289925"/>
          </a:xfrm>
          <a:prstGeom prst="rect">
            <a:avLst/>
          </a:prstGeom>
          <a:noFill/>
          <a:ln>
            <a:noFill/>
          </a:ln>
        </p:spPr>
      </p:pic>
      <p:pic>
        <p:nvPicPr>
          <p:cNvPr descr="C_i \leftarrow1 \text{ if } C_i &gt; 1" id="247" name="Google Shape;247;p38" title="MathEquation,#000000"/>
          <p:cNvPicPr preferRelativeResize="0"/>
          <p:nvPr/>
        </p:nvPicPr>
        <p:blipFill>
          <a:blip r:embed="rId8">
            <a:alphaModFix/>
          </a:blip>
          <a:stretch>
            <a:fillRect/>
          </a:stretch>
        </p:blipFill>
        <p:spPr>
          <a:xfrm>
            <a:off x="5185950" y="4280350"/>
            <a:ext cx="1334902" cy="228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pic>
        <p:nvPicPr>
          <p:cNvPr id="252" name="Google Shape;252;p39"/>
          <p:cNvPicPr preferRelativeResize="0"/>
          <p:nvPr/>
        </p:nvPicPr>
        <p:blipFill>
          <a:blip r:embed="rId3">
            <a:alphaModFix/>
          </a:blip>
          <a:stretch>
            <a:fillRect/>
          </a:stretch>
        </p:blipFill>
        <p:spPr>
          <a:xfrm>
            <a:off x="537075" y="619213"/>
            <a:ext cx="691925" cy="691925"/>
          </a:xfrm>
          <a:prstGeom prst="rect">
            <a:avLst/>
          </a:prstGeom>
          <a:noFill/>
          <a:ln>
            <a:noFill/>
          </a:ln>
        </p:spPr>
      </p:pic>
      <p:sp>
        <p:nvSpPr>
          <p:cNvPr id="253" name="Google Shape;253;p39"/>
          <p:cNvSpPr txBox="1"/>
          <p:nvPr>
            <p:ph type="title"/>
          </p:nvPr>
        </p:nvSpPr>
        <p:spPr>
          <a:xfrm>
            <a:off x="1229000" y="678825"/>
            <a:ext cx="739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Detection Technique:</a:t>
            </a:r>
            <a:r>
              <a:rPr b="1" lang="en"/>
              <a:t> </a:t>
            </a:r>
            <a:r>
              <a:rPr b="1" lang="en">
                <a:solidFill>
                  <a:schemeClr val="lt2"/>
                </a:solidFill>
              </a:rPr>
              <a:t>DNS Amp Specifics</a:t>
            </a:r>
            <a:endParaRPr b="1">
              <a:solidFill>
                <a:schemeClr val="lt2"/>
              </a:solidFill>
            </a:endParaRPr>
          </a:p>
        </p:txBody>
      </p:sp>
      <p:sp>
        <p:nvSpPr>
          <p:cNvPr id="254" name="Google Shape;254;p39"/>
          <p:cNvSpPr txBox="1"/>
          <p:nvPr>
            <p:ph idx="1" type="body"/>
          </p:nvPr>
        </p:nvSpPr>
        <p:spPr>
          <a:xfrm>
            <a:off x="737425" y="1381425"/>
            <a:ext cx="7476600" cy="321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Emergency:</a:t>
            </a:r>
            <a:br>
              <a:rPr lang="en"/>
            </a:br>
            <a:r>
              <a:rPr lang="en"/>
              <a:t>	Blackhole all traffic to target.</a:t>
            </a:r>
            <a:endParaRPr/>
          </a:p>
          <a:p>
            <a:pPr indent="-342900" lvl="0" marL="457200" rtl="0" algn="l">
              <a:spcBef>
                <a:spcPts val="0"/>
              </a:spcBef>
              <a:spcAft>
                <a:spcPts val="0"/>
              </a:spcAft>
              <a:buSzPts val="1800"/>
              <a:buAutoNum type="arabicPeriod"/>
            </a:pPr>
            <a:r>
              <a:rPr lang="en"/>
              <a:t>All the time:</a:t>
            </a:r>
            <a:br>
              <a:rPr lang="en"/>
            </a:br>
            <a:r>
              <a:rPr lang="en"/>
              <a:t>	Allow few specific DNS known to be safe and change the list from time to time.</a:t>
            </a:r>
            <a:endParaRPr/>
          </a:p>
          <a:p>
            <a:pPr indent="-342900" lvl="0" marL="457200" rtl="0" algn="l">
              <a:spcBef>
                <a:spcPts val="0"/>
              </a:spcBef>
              <a:spcAft>
                <a:spcPts val="0"/>
              </a:spcAft>
              <a:buSzPts val="1800"/>
              <a:buAutoNum type="arabicPeriod"/>
            </a:pPr>
            <a:r>
              <a:rPr lang="en"/>
              <a:t>Cooperation between networks:</a:t>
            </a:r>
            <a:br>
              <a:rPr lang="en"/>
            </a:br>
            <a:r>
              <a:rPr lang="en"/>
              <a:t>	Block packets with source ip that doesn’t belong to the network from leaving.</a:t>
            </a:r>
            <a:endParaRPr/>
          </a:p>
          <a:p>
            <a:pPr indent="-342900" lvl="0" marL="457200" rtl="0" algn="l">
              <a:spcBef>
                <a:spcPts val="0"/>
              </a:spcBef>
              <a:spcAft>
                <a:spcPts val="0"/>
              </a:spcAft>
              <a:buSzPts val="1800"/>
              <a:buAutoNum type="arabicPeriod"/>
            </a:pPr>
            <a:r>
              <a:rPr lang="en"/>
              <a:t>Maybe:</a:t>
            </a:r>
            <a:br>
              <a:rPr lang="en"/>
            </a:br>
            <a:r>
              <a:rPr lang="en"/>
              <a:t>	Use anycast.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8" name="Shape 258"/>
        <p:cNvGrpSpPr/>
        <p:nvPr/>
      </p:nvGrpSpPr>
      <p:grpSpPr>
        <a:xfrm>
          <a:off x="0" y="0"/>
          <a:ext cx="0" cy="0"/>
          <a:chOff x="0" y="0"/>
          <a:chExt cx="0" cy="0"/>
        </a:xfrm>
      </p:grpSpPr>
      <p:pic>
        <p:nvPicPr>
          <p:cNvPr id="259" name="Google Shape;259;p40"/>
          <p:cNvPicPr preferRelativeResize="0"/>
          <p:nvPr/>
        </p:nvPicPr>
        <p:blipFill>
          <a:blip r:embed="rId3">
            <a:alphaModFix/>
          </a:blip>
          <a:stretch>
            <a:fillRect/>
          </a:stretch>
        </p:blipFill>
        <p:spPr>
          <a:xfrm>
            <a:off x="537075" y="619213"/>
            <a:ext cx="691925" cy="691925"/>
          </a:xfrm>
          <a:prstGeom prst="rect">
            <a:avLst/>
          </a:prstGeom>
          <a:noFill/>
          <a:ln>
            <a:noFill/>
          </a:ln>
        </p:spPr>
      </p:pic>
      <p:sp>
        <p:nvSpPr>
          <p:cNvPr id="260" name="Google Shape;260;p40"/>
          <p:cNvSpPr txBox="1"/>
          <p:nvPr>
            <p:ph type="title"/>
          </p:nvPr>
        </p:nvSpPr>
        <p:spPr>
          <a:xfrm>
            <a:off x="1229000" y="678825"/>
            <a:ext cx="739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Survey</a:t>
            </a:r>
            <a:r>
              <a:rPr b="1" lang="en">
                <a:solidFill>
                  <a:schemeClr val="accent2"/>
                </a:solidFill>
              </a:rPr>
              <a:t>:</a:t>
            </a:r>
            <a:r>
              <a:rPr b="1" lang="en"/>
              <a:t> </a:t>
            </a:r>
            <a:r>
              <a:rPr b="1" lang="en">
                <a:solidFill>
                  <a:schemeClr val="lt2"/>
                </a:solidFill>
              </a:rPr>
              <a:t>Flow Behaviour Recognition</a:t>
            </a:r>
            <a:endParaRPr b="1">
              <a:solidFill>
                <a:schemeClr val="lt2"/>
              </a:solidFill>
            </a:endParaRPr>
          </a:p>
        </p:txBody>
      </p:sp>
      <p:sp>
        <p:nvSpPr>
          <p:cNvPr id="261" name="Google Shape;261;p40"/>
          <p:cNvSpPr txBox="1"/>
          <p:nvPr>
            <p:ph idx="1" type="body"/>
          </p:nvPr>
        </p:nvSpPr>
        <p:spPr>
          <a:xfrm>
            <a:off x="737425" y="1305225"/>
            <a:ext cx="7476600" cy="295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Feature Extraction</a:t>
            </a:r>
            <a:r>
              <a:rPr lang="en"/>
              <a:t>: smaller values indicate attack</a:t>
            </a:r>
            <a:endParaRPr/>
          </a:p>
          <a:p>
            <a:pPr indent="-317500" lvl="1" marL="1371600" rtl="0" algn="l">
              <a:spcBef>
                <a:spcPts val="0"/>
              </a:spcBef>
              <a:spcAft>
                <a:spcPts val="0"/>
              </a:spcAft>
              <a:buSzPts val="1400"/>
              <a:buChar char="○"/>
            </a:pPr>
            <a:r>
              <a:rPr lang="en"/>
              <a:t>Average of Packets per Flow</a:t>
            </a:r>
            <a:endParaRPr/>
          </a:p>
          <a:p>
            <a:pPr indent="-317500" lvl="1" marL="1371600" rtl="0" algn="l">
              <a:spcBef>
                <a:spcPts val="0"/>
              </a:spcBef>
              <a:spcAft>
                <a:spcPts val="0"/>
              </a:spcAft>
              <a:buSzPts val="1400"/>
              <a:buChar char="○"/>
            </a:pPr>
            <a:r>
              <a:rPr lang="en"/>
              <a:t>Average of Bytes per Flow</a:t>
            </a:r>
            <a:endParaRPr/>
          </a:p>
          <a:p>
            <a:pPr indent="-317500" lvl="1" marL="1371600" rtl="0" algn="l">
              <a:spcBef>
                <a:spcPts val="0"/>
              </a:spcBef>
              <a:spcAft>
                <a:spcPts val="0"/>
              </a:spcAft>
              <a:buSzPts val="1400"/>
              <a:buChar char="○"/>
            </a:pPr>
            <a:r>
              <a:rPr lang="en"/>
              <a:t>Average Duration per Flow</a:t>
            </a:r>
            <a:endParaRPr/>
          </a:p>
          <a:p>
            <a:pPr indent="-317500" lvl="1" marL="1371600" rtl="0" algn="l">
              <a:spcBef>
                <a:spcPts val="0"/>
              </a:spcBef>
              <a:spcAft>
                <a:spcPts val="0"/>
              </a:spcAft>
              <a:buSzPts val="1400"/>
              <a:buChar char="○"/>
            </a:pPr>
            <a:r>
              <a:rPr lang="en"/>
              <a:t>Percentage of Paired-Flows</a:t>
            </a:r>
            <a:endParaRPr/>
          </a:p>
          <a:p>
            <a:pPr indent="-317500" lvl="1" marL="1371600" rtl="0" algn="l">
              <a:spcBef>
                <a:spcPts val="0"/>
              </a:spcBef>
              <a:spcAft>
                <a:spcPts val="0"/>
              </a:spcAft>
              <a:buSzPts val="1400"/>
              <a:buChar char="○"/>
            </a:pPr>
            <a:r>
              <a:rPr lang="en"/>
              <a:t>Growth of Single Flows</a:t>
            </a:r>
            <a:endParaRPr/>
          </a:p>
          <a:p>
            <a:pPr indent="-317500" lvl="1" marL="1371600" rtl="0" algn="l">
              <a:spcBef>
                <a:spcPts val="0"/>
              </a:spcBef>
              <a:spcAft>
                <a:spcPts val="0"/>
              </a:spcAft>
              <a:buSzPts val="1400"/>
              <a:buChar char="○"/>
            </a:pPr>
            <a:r>
              <a:rPr lang="en"/>
              <a:t>Growth of Different Ports</a:t>
            </a:r>
            <a:endParaRPr/>
          </a:p>
          <a:p>
            <a:pPr indent="-342900" lvl="0" marL="457200" rtl="0" algn="l">
              <a:spcBef>
                <a:spcPts val="0"/>
              </a:spcBef>
              <a:spcAft>
                <a:spcPts val="0"/>
              </a:spcAft>
              <a:buSzPts val="1800"/>
              <a:buChar char="●"/>
            </a:pPr>
            <a:r>
              <a:rPr lang="en"/>
              <a:t>Classification: </a:t>
            </a:r>
            <a:r>
              <a:rPr lang="en"/>
              <a:t>Self Organizing Maps</a:t>
            </a:r>
            <a:endParaRPr/>
          </a:p>
          <a:p>
            <a:pPr indent="-317500" lvl="1" marL="1371600" rtl="0" algn="l">
              <a:spcBef>
                <a:spcPts val="0"/>
              </a:spcBef>
              <a:spcAft>
                <a:spcPts val="0"/>
              </a:spcAft>
              <a:buSzPts val="1400"/>
              <a:buChar char="○"/>
            </a:pPr>
            <a:r>
              <a:rPr lang="en"/>
              <a:t>Random initialization</a:t>
            </a:r>
            <a:endParaRPr/>
          </a:p>
          <a:p>
            <a:pPr indent="-317500" lvl="1" marL="1371600" rtl="0" algn="l">
              <a:spcBef>
                <a:spcPts val="0"/>
              </a:spcBef>
              <a:spcAft>
                <a:spcPts val="0"/>
              </a:spcAft>
              <a:buSzPts val="1400"/>
              <a:buChar char="○"/>
            </a:pPr>
            <a:r>
              <a:rPr lang="en"/>
              <a:t>Competition according to an input</a:t>
            </a:r>
            <a:endParaRPr/>
          </a:p>
          <a:p>
            <a:pPr indent="-317500" lvl="1" marL="1371600" rtl="0" algn="l">
              <a:spcBef>
                <a:spcPts val="0"/>
              </a:spcBef>
              <a:spcAft>
                <a:spcPts val="0"/>
              </a:spcAft>
              <a:buSzPts val="1400"/>
              <a:buChar char="○"/>
            </a:pPr>
            <a:r>
              <a:rPr lang="en"/>
              <a:t>Update neighbors</a:t>
            </a:r>
            <a:endParaRPr/>
          </a:p>
          <a:p>
            <a:pPr indent="-317500" lvl="1" marL="1371600" rtl="0" algn="l">
              <a:spcBef>
                <a:spcPts val="0"/>
              </a:spcBef>
              <a:spcAft>
                <a:spcPts val="0"/>
              </a:spcAft>
              <a:buSzPts val="1400"/>
              <a:buChar char="○"/>
            </a:pPr>
            <a:r>
              <a:rPr lang="en"/>
              <a:t>Repeat till stabalization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265513" y="1816950"/>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2"/>
                </a:solidFill>
              </a:rPr>
              <a:t>Implementation</a:t>
            </a:r>
            <a:endParaRPr b="1">
              <a:solidFill>
                <a:schemeClr val="lt2"/>
              </a:solidFill>
            </a:endParaRPr>
          </a:p>
        </p:txBody>
      </p:sp>
      <p:sp>
        <p:nvSpPr>
          <p:cNvPr id="267" name="Google Shape;267;p41"/>
          <p:cNvSpPr txBox="1"/>
          <p:nvPr>
            <p:ph idx="2" type="body"/>
          </p:nvPr>
        </p:nvSpPr>
        <p:spPr>
          <a:xfrm>
            <a:off x="4833325" y="1020300"/>
            <a:ext cx="3979200" cy="31029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Run Mininet with simple topology &amp; controller</a:t>
            </a:r>
            <a:endParaRPr/>
          </a:p>
          <a:p>
            <a:pPr indent="-342900" lvl="0" marL="457200" rtl="0" algn="l">
              <a:spcBef>
                <a:spcPts val="0"/>
              </a:spcBef>
              <a:spcAft>
                <a:spcPts val="0"/>
              </a:spcAft>
              <a:buSzPts val="1800"/>
              <a:buAutoNum type="arabicPeriod"/>
            </a:pPr>
            <a:r>
              <a:rPr lang="en"/>
              <a:t>Run xterm + attack from multiple hosts to a victim host</a:t>
            </a:r>
            <a:endParaRPr/>
          </a:p>
          <a:p>
            <a:pPr indent="-342900" lvl="0" marL="457200" rtl="0" algn="l">
              <a:spcBef>
                <a:spcPts val="0"/>
              </a:spcBef>
              <a:spcAft>
                <a:spcPts val="0"/>
              </a:spcAft>
              <a:buSzPts val="1800"/>
              <a:buAutoNum type="arabicPeriod"/>
            </a:pPr>
            <a:r>
              <a:rPr lang="en"/>
              <a:t>Run wireshark to verify attack traffic</a:t>
            </a:r>
            <a:endParaRPr/>
          </a:p>
          <a:p>
            <a:pPr indent="0" lvl="0" marL="0" rtl="0" algn="l">
              <a:lnSpc>
                <a:spcPct val="100000"/>
              </a:lnSpc>
              <a:spcBef>
                <a:spcPts val="1600"/>
              </a:spcBef>
              <a:spcAft>
                <a:spcPts val="1600"/>
              </a:spcAft>
              <a:buNone/>
            </a:pPr>
            <a:r>
              <a:rPr b="1" lang="en"/>
              <a:t>Demo video: </a:t>
            </a:r>
            <a:r>
              <a:rPr b="1" lang="en">
                <a:highlight>
                  <a:schemeClr val="lt2"/>
                </a:highlight>
              </a:rPr>
              <a:t>UDPF + Entropy</a:t>
            </a:r>
            <a:endParaRPr b="1">
              <a:highlight>
                <a:schemeClr val="lt2"/>
              </a:highlight>
            </a:endParaRPr>
          </a:p>
        </p:txBody>
      </p:sp>
      <p:pic>
        <p:nvPicPr>
          <p:cNvPr id="268" name="Google Shape;268;p41"/>
          <p:cNvPicPr preferRelativeResize="0"/>
          <p:nvPr/>
        </p:nvPicPr>
        <p:blipFill>
          <a:blip r:embed="rId3">
            <a:alphaModFix/>
          </a:blip>
          <a:stretch>
            <a:fillRect/>
          </a:stretch>
        </p:blipFill>
        <p:spPr>
          <a:xfrm>
            <a:off x="1619025" y="1522075"/>
            <a:ext cx="1110374" cy="11103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86680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rPr>
              <a:t>Results</a:t>
            </a:r>
            <a:r>
              <a:rPr lang="en">
                <a:solidFill>
                  <a:schemeClr val="accent2"/>
                </a:solidFill>
              </a:rPr>
              <a:t>, analysis</a:t>
            </a:r>
            <a:r>
              <a:rPr b="1" lang="en">
                <a:solidFill>
                  <a:schemeClr val="accent2"/>
                </a:solidFill>
              </a:rPr>
              <a:t> </a:t>
            </a:r>
            <a:endParaRPr>
              <a:solidFill>
                <a:schemeClr val="accent2"/>
              </a:solidFill>
            </a:endParaRPr>
          </a:p>
          <a:p>
            <a:pPr indent="0" lvl="0" marL="0" rtl="0" algn="l">
              <a:spcBef>
                <a:spcPts val="0"/>
              </a:spcBef>
              <a:spcAft>
                <a:spcPts val="0"/>
              </a:spcAft>
              <a:buNone/>
            </a:pPr>
            <a:r>
              <a:rPr lang="en">
                <a:solidFill>
                  <a:schemeClr val="accent2"/>
                </a:solidFill>
              </a:rPr>
              <a:t>&amp; discussion</a:t>
            </a:r>
            <a:endParaRPr>
              <a:solidFill>
                <a:schemeClr val="accent2"/>
              </a:solidFill>
            </a:endParaRPr>
          </a:p>
        </p:txBody>
      </p:sp>
      <p:pic>
        <p:nvPicPr>
          <p:cNvPr id="274" name="Google Shape;274;p42"/>
          <p:cNvPicPr preferRelativeResize="0"/>
          <p:nvPr/>
        </p:nvPicPr>
        <p:blipFill>
          <a:blip r:embed="rId3">
            <a:alphaModFix/>
          </a:blip>
          <a:stretch>
            <a:fillRect/>
          </a:stretch>
        </p:blipFill>
        <p:spPr>
          <a:xfrm>
            <a:off x="5679325" y="1980550"/>
            <a:ext cx="1548125" cy="1548125"/>
          </a:xfrm>
          <a:prstGeom prst="rect">
            <a:avLst/>
          </a:prstGeom>
          <a:noFill/>
          <a:ln>
            <a:noFill/>
          </a:ln>
        </p:spPr>
      </p:pic>
      <p:pic>
        <p:nvPicPr>
          <p:cNvPr id="275" name="Google Shape;275;p42"/>
          <p:cNvPicPr preferRelativeResize="0"/>
          <p:nvPr/>
        </p:nvPicPr>
        <p:blipFill>
          <a:blip r:embed="rId4">
            <a:alphaModFix/>
          </a:blip>
          <a:stretch>
            <a:fillRect/>
          </a:stretch>
        </p:blipFill>
        <p:spPr>
          <a:xfrm>
            <a:off x="6539250" y="1614800"/>
            <a:ext cx="1524000" cy="152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265500" y="2114200"/>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accent1"/>
                </a:solidFill>
              </a:rPr>
              <a:t>Results</a:t>
            </a:r>
            <a:endParaRPr>
              <a:solidFill>
                <a:schemeClr val="accent1"/>
              </a:solidFill>
            </a:endParaRPr>
          </a:p>
        </p:txBody>
      </p:sp>
      <p:sp>
        <p:nvSpPr>
          <p:cNvPr id="281" name="Google Shape;281;p4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 present our results with three different criteria in mind: </a:t>
            </a:r>
            <a:endParaRPr/>
          </a:p>
          <a:p>
            <a:pPr indent="-342900" lvl="0" marL="457200" rtl="0" algn="l">
              <a:spcBef>
                <a:spcPts val="1600"/>
              </a:spcBef>
              <a:spcAft>
                <a:spcPts val="0"/>
              </a:spcAft>
              <a:buSzPts val="1800"/>
              <a:buAutoNum type="arabicPeriod"/>
            </a:pPr>
            <a:r>
              <a:rPr b="1" lang="en">
                <a:solidFill>
                  <a:schemeClr val="lt2"/>
                </a:solidFill>
              </a:rPr>
              <a:t>Success</a:t>
            </a:r>
            <a:r>
              <a:rPr lang="en"/>
              <a:t> in blocking attacks</a:t>
            </a:r>
            <a:endParaRPr/>
          </a:p>
          <a:p>
            <a:pPr indent="-342900" lvl="0" marL="457200" rtl="0" algn="l">
              <a:spcBef>
                <a:spcPts val="0"/>
              </a:spcBef>
              <a:spcAft>
                <a:spcPts val="0"/>
              </a:spcAft>
              <a:buSzPts val="1800"/>
              <a:buAutoNum type="arabicPeriod"/>
            </a:pPr>
            <a:r>
              <a:rPr b="1" lang="en">
                <a:solidFill>
                  <a:schemeClr val="lt2"/>
                </a:solidFill>
              </a:rPr>
              <a:t>RTT</a:t>
            </a:r>
            <a:r>
              <a:rPr lang="en"/>
              <a:t> relative to pre-Attack and Attack traffics </a:t>
            </a:r>
            <a:endParaRPr/>
          </a:p>
          <a:p>
            <a:pPr indent="-342900" lvl="0" marL="457200" rtl="0" algn="l">
              <a:spcBef>
                <a:spcPts val="0"/>
              </a:spcBef>
              <a:spcAft>
                <a:spcPts val="0"/>
              </a:spcAft>
              <a:buSzPts val="1800"/>
              <a:buAutoNum type="arabicPeriod"/>
            </a:pPr>
            <a:r>
              <a:rPr b="1" lang="en">
                <a:solidFill>
                  <a:schemeClr val="lt2"/>
                </a:solidFill>
              </a:rPr>
              <a:t>Overhead</a:t>
            </a:r>
            <a:r>
              <a:rPr lang="en"/>
              <a:t> of each </a:t>
            </a:r>
            <a:r>
              <a:rPr lang="en"/>
              <a:t>detection</a:t>
            </a:r>
            <a:r>
              <a:rPr lang="en"/>
              <a:t> technique</a:t>
            </a:r>
            <a:endParaRPr/>
          </a:p>
        </p:txBody>
      </p:sp>
      <p:pic>
        <p:nvPicPr>
          <p:cNvPr id="282" name="Google Shape;282;p43"/>
          <p:cNvPicPr preferRelativeResize="0"/>
          <p:nvPr/>
        </p:nvPicPr>
        <p:blipFill>
          <a:blip r:embed="rId3">
            <a:alphaModFix/>
          </a:blip>
          <a:stretch>
            <a:fillRect/>
          </a:stretch>
        </p:blipFill>
        <p:spPr>
          <a:xfrm>
            <a:off x="1533300" y="1250500"/>
            <a:ext cx="1509600" cy="150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6"/>
          <p:cNvSpPr txBox="1"/>
          <p:nvPr>
            <p:ph type="title"/>
          </p:nvPr>
        </p:nvSpPr>
        <p:spPr>
          <a:xfrm>
            <a:off x="490250" y="526350"/>
            <a:ext cx="7917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t>A </a:t>
            </a:r>
            <a:r>
              <a:rPr b="1" lang="en" sz="4200"/>
              <a:t>survey</a:t>
            </a:r>
            <a:r>
              <a:rPr lang="en" sz="4200"/>
              <a:t> on the efficiency of SDN-based </a:t>
            </a:r>
            <a:r>
              <a:rPr b="1" lang="en" sz="4200"/>
              <a:t>defense</a:t>
            </a:r>
            <a:r>
              <a:rPr lang="en" sz="4200"/>
              <a:t> mechanisms against different types of </a:t>
            </a:r>
            <a:r>
              <a:rPr b="1" lang="en" sz="4200"/>
              <a:t>DDoS</a:t>
            </a:r>
            <a:r>
              <a:rPr lang="en" sz="4200"/>
              <a:t> attacks</a:t>
            </a:r>
            <a:endParaRPr sz="4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1309475" y="445025"/>
            <a:ext cx="7060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Criteria # 1</a:t>
            </a:r>
            <a:r>
              <a:rPr b="1" lang="en">
                <a:solidFill>
                  <a:schemeClr val="accent2"/>
                </a:solidFill>
              </a:rPr>
              <a:t> - </a:t>
            </a:r>
            <a:r>
              <a:rPr b="1" lang="en">
                <a:solidFill>
                  <a:schemeClr val="dk2"/>
                </a:solidFill>
              </a:rPr>
              <a:t>Success in blocking attacks</a:t>
            </a:r>
            <a:r>
              <a:rPr b="1" lang="en">
                <a:solidFill>
                  <a:schemeClr val="dk2"/>
                </a:solidFill>
              </a:rPr>
              <a:t> </a:t>
            </a:r>
            <a:endParaRPr b="1">
              <a:solidFill>
                <a:schemeClr val="dk2"/>
              </a:solidFill>
            </a:endParaRPr>
          </a:p>
        </p:txBody>
      </p:sp>
      <p:graphicFrame>
        <p:nvGraphicFramePr>
          <p:cNvPr id="288" name="Google Shape;288;p44"/>
          <p:cNvGraphicFramePr/>
          <p:nvPr/>
        </p:nvGraphicFramePr>
        <p:xfrm>
          <a:off x="1168250" y="1498800"/>
          <a:ext cx="3000000" cy="3000000"/>
        </p:xfrm>
        <a:graphic>
          <a:graphicData uri="http://schemas.openxmlformats.org/drawingml/2006/table">
            <a:tbl>
              <a:tblPr>
                <a:noFill/>
                <a:tableStyleId>{88861FB0-D093-45DD-B063-E74E6E58F31A}</a:tableStyleId>
              </a:tblPr>
              <a:tblGrid>
                <a:gridCol w="1406800"/>
                <a:gridCol w="1316200"/>
                <a:gridCol w="1361500"/>
                <a:gridCol w="1361500"/>
                <a:gridCol w="1361500"/>
              </a:tblGrid>
              <a:tr h="548600">
                <a:tc>
                  <a:txBody>
                    <a:bodyPr/>
                    <a:lstStyle/>
                    <a:p>
                      <a:pPr indent="0" lvl="0" marL="0" rtl="0" algn="ctr">
                        <a:spcBef>
                          <a:spcPts val="0"/>
                        </a:spcBef>
                        <a:spcAft>
                          <a:spcPts val="0"/>
                        </a:spcAft>
                        <a:buNone/>
                      </a:pPr>
                      <a:r>
                        <a:rPr b="1" lang="en" sz="1500">
                          <a:solidFill>
                            <a:schemeClr val="dk2"/>
                          </a:solidFill>
                          <a:latin typeface="Proxima Nova"/>
                          <a:ea typeface="Proxima Nova"/>
                          <a:cs typeface="Proxima Nova"/>
                          <a:sym typeface="Proxima Nova"/>
                        </a:rPr>
                        <a:t>Attack</a:t>
                      </a:r>
                      <a:r>
                        <a:rPr b="1" lang="en" sz="1500">
                          <a:solidFill>
                            <a:schemeClr val="accent3"/>
                          </a:solidFill>
                          <a:latin typeface="Proxima Nova"/>
                          <a:ea typeface="Proxima Nova"/>
                          <a:cs typeface="Proxima Nova"/>
                          <a:sym typeface="Proxima Nova"/>
                        </a:rPr>
                        <a:t> | Defense</a:t>
                      </a:r>
                      <a:endParaRPr b="1" sz="1500">
                        <a:solidFill>
                          <a:schemeClr val="accent3"/>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solidFill>
                            <a:schemeClr val="accent3"/>
                          </a:solidFill>
                          <a:latin typeface="Proxima Nova"/>
                          <a:ea typeface="Proxima Nova"/>
                          <a:cs typeface="Proxima Nova"/>
                          <a:sym typeface="Proxima Nova"/>
                        </a:rPr>
                        <a:t>Basic</a:t>
                      </a:r>
                      <a:endParaRPr b="1" sz="1500">
                        <a:solidFill>
                          <a:schemeClr val="accent3"/>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solidFill>
                            <a:schemeClr val="accent3"/>
                          </a:solidFill>
                          <a:latin typeface="Proxima Nova"/>
                          <a:ea typeface="Proxima Nova"/>
                          <a:cs typeface="Proxima Nova"/>
                          <a:sym typeface="Proxima Nova"/>
                        </a:rPr>
                        <a:t>Entropy</a:t>
                      </a:r>
                      <a:endParaRPr b="1" sz="1500">
                        <a:solidFill>
                          <a:schemeClr val="accent3"/>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solidFill>
                            <a:schemeClr val="accent3"/>
                          </a:solidFill>
                          <a:latin typeface="Proxima Nova"/>
                          <a:ea typeface="Proxima Nova"/>
                          <a:cs typeface="Proxima Nova"/>
                          <a:sym typeface="Proxima Nova"/>
                        </a:rPr>
                        <a:t>Connection Rate</a:t>
                      </a:r>
                      <a:endParaRPr b="1" sz="1500">
                        <a:solidFill>
                          <a:schemeClr val="accent3"/>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solidFill>
                            <a:schemeClr val="accent3"/>
                          </a:solidFill>
                          <a:latin typeface="Proxima Nova"/>
                          <a:ea typeface="Proxima Nova"/>
                          <a:cs typeface="Proxima Nova"/>
                          <a:sym typeface="Proxima Nova"/>
                        </a:rPr>
                        <a:t>Credit</a:t>
                      </a:r>
                      <a:endParaRPr b="1" sz="1500">
                        <a:solidFill>
                          <a:schemeClr val="accent3"/>
                        </a:solidFill>
                        <a:latin typeface="Proxima Nova"/>
                        <a:ea typeface="Proxima Nova"/>
                        <a:cs typeface="Proxima Nova"/>
                        <a:sym typeface="Proxima Nova"/>
                      </a:endParaRPr>
                    </a:p>
                  </a:txBody>
                  <a:tcPr marT="91425" marB="91425" marR="91425" marL="91425" anchor="ctr"/>
                </a:tc>
              </a:tr>
              <a:tr h="396200">
                <a:tc>
                  <a:txBody>
                    <a:bodyPr/>
                    <a:lstStyle/>
                    <a:p>
                      <a:pPr indent="0" lvl="0" marL="0" rtl="0" algn="ctr">
                        <a:spcBef>
                          <a:spcPts val="0"/>
                        </a:spcBef>
                        <a:spcAft>
                          <a:spcPts val="0"/>
                        </a:spcAft>
                        <a:buNone/>
                      </a:pPr>
                      <a:r>
                        <a:rPr b="1" lang="en">
                          <a:solidFill>
                            <a:schemeClr val="dk2"/>
                          </a:solidFill>
                          <a:latin typeface="Proxima Nova"/>
                          <a:ea typeface="Proxima Nova"/>
                          <a:cs typeface="Proxima Nova"/>
                          <a:sym typeface="Proxima Nova"/>
                        </a:rPr>
                        <a:t>Smurf</a:t>
                      </a:r>
                      <a:endParaRPr b="1">
                        <a:solidFill>
                          <a:schemeClr val="dk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solidFill>
                          <a:schemeClr val="accent2"/>
                        </a:solidFill>
                        <a:latin typeface="Proxima Nova"/>
                        <a:ea typeface="Proxima Nova"/>
                        <a:cs typeface="Proxima Nova"/>
                        <a:sym typeface="Proxima Nova"/>
                      </a:endParaRPr>
                    </a:p>
                  </a:txBody>
                  <a:tcPr marT="91425" marB="91425" marR="91425" marL="91425" anchor="ctr"/>
                </a:tc>
              </a:tr>
              <a:tr h="357625">
                <a:tc>
                  <a:txBody>
                    <a:bodyPr/>
                    <a:lstStyle/>
                    <a:p>
                      <a:pPr indent="0" lvl="0" marL="0" rtl="0" algn="ctr">
                        <a:spcBef>
                          <a:spcPts val="0"/>
                        </a:spcBef>
                        <a:spcAft>
                          <a:spcPts val="0"/>
                        </a:spcAft>
                        <a:buNone/>
                      </a:pPr>
                      <a:r>
                        <a:rPr b="1" lang="en">
                          <a:solidFill>
                            <a:schemeClr val="dk2"/>
                          </a:solidFill>
                          <a:latin typeface="Proxima Nova"/>
                          <a:ea typeface="Proxima Nova"/>
                          <a:cs typeface="Proxima Nova"/>
                          <a:sym typeface="Proxima Nova"/>
                        </a:rPr>
                        <a:t>UDP Fragmentation</a:t>
                      </a:r>
                      <a:endParaRPr b="1">
                        <a:solidFill>
                          <a:schemeClr val="dk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solidFill>
                          <a:schemeClr val="accent2"/>
                        </a:solidFill>
                        <a:latin typeface="Proxima Nova"/>
                        <a:ea typeface="Proxima Nova"/>
                        <a:cs typeface="Proxima Nova"/>
                        <a:sym typeface="Proxima Nova"/>
                      </a:endParaRPr>
                    </a:p>
                  </a:txBody>
                  <a:tcPr marT="91425" marB="91425" marR="91425" marL="91425" anchor="ctr"/>
                </a:tc>
              </a:tr>
              <a:tr h="396200">
                <a:tc>
                  <a:txBody>
                    <a:bodyPr/>
                    <a:lstStyle/>
                    <a:p>
                      <a:pPr indent="0" lvl="0" marL="0" rtl="0" algn="ctr">
                        <a:spcBef>
                          <a:spcPts val="0"/>
                        </a:spcBef>
                        <a:spcAft>
                          <a:spcPts val="0"/>
                        </a:spcAft>
                        <a:buNone/>
                      </a:pPr>
                      <a:r>
                        <a:rPr b="1" lang="en">
                          <a:solidFill>
                            <a:schemeClr val="dk2"/>
                          </a:solidFill>
                          <a:latin typeface="Proxima Nova"/>
                          <a:ea typeface="Proxima Nova"/>
                          <a:cs typeface="Proxima Nova"/>
                          <a:sym typeface="Proxima Nova"/>
                        </a:rPr>
                        <a:t>TCP flooding</a:t>
                      </a:r>
                      <a:endParaRPr b="1">
                        <a:solidFill>
                          <a:schemeClr val="dk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solidFill>
                          <a:schemeClr val="accent2"/>
                        </a:solidFill>
                        <a:latin typeface="Proxima Nova"/>
                        <a:ea typeface="Proxima Nova"/>
                        <a:cs typeface="Proxima Nova"/>
                        <a:sym typeface="Proxima Nova"/>
                      </a:endParaRPr>
                    </a:p>
                  </a:txBody>
                  <a:tcPr marT="91425" marB="91425" marR="91425" marL="91425" anchor="ctr"/>
                </a:tc>
              </a:tr>
              <a:tr h="357625">
                <a:tc>
                  <a:txBody>
                    <a:bodyPr/>
                    <a:lstStyle/>
                    <a:p>
                      <a:pPr indent="0" lvl="0" marL="0" rtl="0" algn="ctr">
                        <a:spcBef>
                          <a:spcPts val="0"/>
                        </a:spcBef>
                        <a:spcAft>
                          <a:spcPts val="0"/>
                        </a:spcAft>
                        <a:buNone/>
                      </a:pPr>
                      <a:r>
                        <a:rPr b="1" lang="en">
                          <a:solidFill>
                            <a:schemeClr val="dk2"/>
                          </a:solidFill>
                          <a:latin typeface="Proxima Nova"/>
                          <a:ea typeface="Proxima Nova"/>
                          <a:cs typeface="Proxima Nova"/>
                          <a:sym typeface="Proxima Nova"/>
                        </a:rPr>
                        <a:t>DNS amplification</a:t>
                      </a:r>
                      <a:endParaRPr b="1">
                        <a:solidFill>
                          <a:schemeClr val="dk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solidFill>
                          <a:schemeClr val="accent2"/>
                        </a:solidFill>
                        <a:latin typeface="Proxima Nova"/>
                        <a:ea typeface="Proxima Nova"/>
                        <a:cs typeface="Proxima Nova"/>
                        <a:sym typeface="Proxima Nova"/>
                      </a:endParaRPr>
                    </a:p>
                  </a:txBody>
                  <a:tcPr marT="91425" marB="91425" marR="91425" marL="91425" anchor="ctr"/>
                </a:tc>
              </a:tr>
            </a:tbl>
          </a:graphicData>
        </a:graphic>
      </p:graphicFrame>
      <p:pic>
        <p:nvPicPr>
          <p:cNvPr id="289" name="Google Shape;289;p44"/>
          <p:cNvPicPr preferRelativeResize="0"/>
          <p:nvPr/>
        </p:nvPicPr>
        <p:blipFill>
          <a:blip r:embed="rId3">
            <a:alphaModFix/>
          </a:blip>
          <a:stretch>
            <a:fillRect/>
          </a:stretch>
        </p:blipFill>
        <p:spPr>
          <a:xfrm>
            <a:off x="630587" y="445013"/>
            <a:ext cx="572700" cy="572700"/>
          </a:xfrm>
          <a:prstGeom prst="rect">
            <a:avLst/>
          </a:prstGeom>
          <a:noFill/>
          <a:ln>
            <a:noFill/>
          </a:ln>
        </p:spPr>
      </p:pic>
      <p:grpSp>
        <p:nvGrpSpPr>
          <p:cNvPr id="290" name="Google Shape;290;p44"/>
          <p:cNvGrpSpPr/>
          <p:nvPr/>
        </p:nvGrpSpPr>
        <p:grpSpPr>
          <a:xfrm>
            <a:off x="3104050" y="2183963"/>
            <a:ext cx="300451" cy="1767150"/>
            <a:chOff x="3231400" y="2183963"/>
            <a:chExt cx="300451" cy="1767150"/>
          </a:xfrm>
        </p:grpSpPr>
        <p:pic>
          <p:nvPicPr>
            <p:cNvPr id="291" name="Google Shape;291;p44"/>
            <p:cNvPicPr preferRelativeResize="0"/>
            <p:nvPr/>
          </p:nvPicPr>
          <p:blipFill>
            <a:blip r:embed="rId3">
              <a:alphaModFix/>
            </a:blip>
            <a:stretch>
              <a:fillRect/>
            </a:stretch>
          </p:blipFill>
          <p:spPr>
            <a:xfrm>
              <a:off x="3231400" y="2183963"/>
              <a:ext cx="300449" cy="300449"/>
            </a:xfrm>
            <a:prstGeom prst="rect">
              <a:avLst/>
            </a:prstGeom>
            <a:noFill/>
            <a:ln>
              <a:noFill/>
            </a:ln>
          </p:spPr>
        </p:pic>
        <p:pic>
          <p:nvPicPr>
            <p:cNvPr id="292" name="Google Shape;292;p44"/>
            <p:cNvPicPr preferRelativeResize="0"/>
            <p:nvPr/>
          </p:nvPicPr>
          <p:blipFill>
            <a:blip r:embed="rId4">
              <a:alphaModFix/>
            </a:blip>
            <a:stretch>
              <a:fillRect/>
            </a:stretch>
          </p:blipFill>
          <p:spPr>
            <a:xfrm>
              <a:off x="3231400" y="2689300"/>
              <a:ext cx="300451" cy="300451"/>
            </a:xfrm>
            <a:prstGeom prst="rect">
              <a:avLst/>
            </a:prstGeom>
            <a:noFill/>
            <a:ln>
              <a:noFill/>
            </a:ln>
          </p:spPr>
        </p:pic>
        <p:pic>
          <p:nvPicPr>
            <p:cNvPr id="293" name="Google Shape;293;p44"/>
            <p:cNvPicPr preferRelativeResize="0"/>
            <p:nvPr/>
          </p:nvPicPr>
          <p:blipFill>
            <a:blip r:embed="rId4">
              <a:alphaModFix/>
            </a:blip>
            <a:stretch>
              <a:fillRect/>
            </a:stretch>
          </p:blipFill>
          <p:spPr>
            <a:xfrm>
              <a:off x="3231400" y="3650662"/>
              <a:ext cx="300451" cy="300451"/>
            </a:xfrm>
            <a:prstGeom prst="rect">
              <a:avLst/>
            </a:prstGeom>
            <a:noFill/>
            <a:ln>
              <a:noFill/>
            </a:ln>
          </p:spPr>
        </p:pic>
        <p:pic>
          <p:nvPicPr>
            <p:cNvPr id="294" name="Google Shape;294;p44"/>
            <p:cNvPicPr preferRelativeResize="0"/>
            <p:nvPr/>
          </p:nvPicPr>
          <p:blipFill>
            <a:blip r:embed="rId3">
              <a:alphaModFix/>
            </a:blip>
            <a:stretch>
              <a:fillRect/>
            </a:stretch>
          </p:blipFill>
          <p:spPr>
            <a:xfrm>
              <a:off x="3231400" y="3169975"/>
              <a:ext cx="300449" cy="300449"/>
            </a:xfrm>
            <a:prstGeom prst="rect">
              <a:avLst/>
            </a:prstGeom>
            <a:noFill/>
            <a:ln>
              <a:noFill/>
            </a:ln>
          </p:spPr>
        </p:pic>
      </p:grpSp>
      <p:grpSp>
        <p:nvGrpSpPr>
          <p:cNvPr id="295" name="Google Shape;295;p44"/>
          <p:cNvGrpSpPr/>
          <p:nvPr/>
        </p:nvGrpSpPr>
        <p:grpSpPr>
          <a:xfrm>
            <a:off x="4421775" y="2183975"/>
            <a:ext cx="300449" cy="1767149"/>
            <a:chOff x="5187813" y="2183963"/>
            <a:chExt cx="300449" cy="1767149"/>
          </a:xfrm>
        </p:grpSpPr>
        <p:pic>
          <p:nvPicPr>
            <p:cNvPr id="296" name="Google Shape;296;p44"/>
            <p:cNvPicPr preferRelativeResize="0"/>
            <p:nvPr/>
          </p:nvPicPr>
          <p:blipFill>
            <a:blip r:embed="rId3">
              <a:alphaModFix/>
            </a:blip>
            <a:stretch>
              <a:fillRect/>
            </a:stretch>
          </p:blipFill>
          <p:spPr>
            <a:xfrm>
              <a:off x="5187813" y="2689301"/>
              <a:ext cx="300449" cy="300449"/>
            </a:xfrm>
            <a:prstGeom prst="rect">
              <a:avLst/>
            </a:prstGeom>
            <a:noFill/>
            <a:ln>
              <a:noFill/>
            </a:ln>
          </p:spPr>
        </p:pic>
        <p:pic>
          <p:nvPicPr>
            <p:cNvPr id="297" name="Google Shape;297;p44"/>
            <p:cNvPicPr preferRelativeResize="0"/>
            <p:nvPr/>
          </p:nvPicPr>
          <p:blipFill>
            <a:blip r:embed="rId3">
              <a:alphaModFix/>
            </a:blip>
            <a:stretch>
              <a:fillRect/>
            </a:stretch>
          </p:blipFill>
          <p:spPr>
            <a:xfrm>
              <a:off x="5187813" y="3169975"/>
              <a:ext cx="300449" cy="300449"/>
            </a:xfrm>
            <a:prstGeom prst="rect">
              <a:avLst/>
            </a:prstGeom>
            <a:noFill/>
            <a:ln>
              <a:noFill/>
            </a:ln>
          </p:spPr>
        </p:pic>
        <p:pic>
          <p:nvPicPr>
            <p:cNvPr id="298" name="Google Shape;298;p44"/>
            <p:cNvPicPr preferRelativeResize="0"/>
            <p:nvPr/>
          </p:nvPicPr>
          <p:blipFill>
            <a:blip r:embed="rId3">
              <a:alphaModFix/>
            </a:blip>
            <a:stretch>
              <a:fillRect/>
            </a:stretch>
          </p:blipFill>
          <p:spPr>
            <a:xfrm>
              <a:off x="5187813" y="3650662"/>
              <a:ext cx="300449" cy="300449"/>
            </a:xfrm>
            <a:prstGeom prst="rect">
              <a:avLst/>
            </a:prstGeom>
            <a:noFill/>
            <a:ln>
              <a:noFill/>
            </a:ln>
          </p:spPr>
        </p:pic>
        <p:pic>
          <p:nvPicPr>
            <p:cNvPr id="299" name="Google Shape;299;p44"/>
            <p:cNvPicPr preferRelativeResize="0"/>
            <p:nvPr/>
          </p:nvPicPr>
          <p:blipFill>
            <a:blip r:embed="rId3">
              <a:alphaModFix/>
            </a:blip>
            <a:stretch>
              <a:fillRect/>
            </a:stretch>
          </p:blipFill>
          <p:spPr>
            <a:xfrm>
              <a:off x="5187813" y="2183963"/>
              <a:ext cx="300449" cy="300449"/>
            </a:xfrm>
            <a:prstGeom prst="rect">
              <a:avLst/>
            </a:prstGeom>
            <a:noFill/>
            <a:ln>
              <a:noFill/>
            </a:ln>
          </p:spPr>
        </p:pic>
      </p:grpSp>
      <p:grpSp>
        <p:nvGrpSpPr>
          <p:cNvPr id="300" name="Google Shape;300;p44"/>
          <p:cNvGrpSpPr/>
          <p:nvPr/>
        </p:nvGrpSpPr>
        <p:grpSpPr>
          <a:xfrm>
            <a:off x="5823863" y="2183963"/>
            <a:ext cx="300451" cy="1767150"/>
            <a:chOff x="6687013" y="2183963"/>
            <a:chExt cx="300451" cy="1767150"/>
          </a:xfrm>
        </p:grpSpPr>
        <p:pic>
          <p:nvPicPr>
            <p:cNvPr id="301" name="Google Shape;301;p44"/>
            <p:cNvPicPr preferRelativeResize="0"/>
            <p:nvPr/>
          </p:nvPicPr>
          <p:blipFill>
            <a:blip r:embed="rId4">
              <a:alphaModFix/>
            </a:blip>
            <a:stretch>
              <a:fillRect/>
            </a:stretch>
          </p:blipFill>
          <p:spPr>
            <a:xfrm>
              <a:off x="6687013" y="2689300"/>
              <a:ext cx="300451" cy="300451"/>
            </a:xfrm>
            <a:prstGeom prst="rect">
              <a:avLst/>
            </a:prstGeom>
            <a:noFill/>
            <a:ln>
              <a:noFill/>
            </a:ln>
          </p:spPr>
        </p:pic>
        <p:pic>
          <p:nvPicPr>
            <p:cNvPr id="302" name="Google Shape;302;p44"/>
            <p:cNvPicPr preferRelativeResize="0"/>
            <p:nvPr/>
          </p:nvPicPr>
          <p:blipFill>
            <a:blip r:embed="rId3">
              <a:alphaModFix/>
            </a:blip>
            <a:stretch>
              <a:fillRect/>
            </a:stretch>
          </p:blipFill>
          <p:spPr>
            <a:xfrm>
              <a:off x="6687013" y="2183963"/>
              <a:ext cx="300449" cy="300449"/>
            </a:xfrm>
            <a:prstGeom prst="rect">
              <a:avLst/>
            </a:prstGeom>
            <a:noFill/>
            <a:ln>
              <a:noFill/>
            </a:ln>
          </p:spPr>
        </p:pic>
        <p:pic>
          <p:nvPicPr>
            <p:cNvPr id="303" name="Google Shape;303;p44"/>
            <p:cNvPicPr preferRelativeResize="0"/>
            <p:nvPr/>
          </p:nvPicPr>
          <p:blipFill>
            <a:blip r:embed="rId4">
              <a:alphaModFix/>
            </a:blip>
            <a:stretch>
              <a:fillRect/>
            </a:stretch>
          </p:blipFill>
          <p:spPr>
            <a:xfrm>
              <a:off x="6687013" y="3169975"/>
              <a:ext cx="300451" cy="300451"/>
            </a:xfrm>
            <a:prstGeom prst="rect">
              <a:avLst/>
            </a:prstGeom>
            <a:noFill/>
            <a:ln>
              <a:noFill/>
            </a:ln>
          </p:spPr>
        </p:pic>
        <p:pic>
          <p:nvPicPr>
            <p:cNvPr id="304" name="Google Shape;304;p44"/>
            <p:cNvPicPr preferRelativeResize="0"/>
            <p:nvPr/>
          </p:nvPicPr>
          <p:blipFill>
            <a:blip r:embed="rId4">
              <a:alphaModFix/>
            </a:blip>
            <a:stretch>
              <a:fillRect/>
            </a:stretch>
          </p:blipFill>
          <p:spPr>
            <a:xfrm>
              <a:off x="6687013" y="3650662"/>
              <a:ext cx="300451" cy="300451"/>
            </a:xfrm>
            <a:prstGeom prst="rect">
              <a:avLst/>
            </a:prstGeom>
            <a:noFill/>
            <a:ln>
              <a:noFill/>
            </a:ln>
          </p:spPr>
        </p:pic>
      </p:grpSp>
      <p:grpSp>
        <p:nvGrpSpPr>
          <p:cNvPr id="305" name="Google Shape;305;p44"/>
          <p:cNvGrpSpPr/>
          <p:nvPr/>
        </p:nvGrpSpPr>
        <p:grpSpPr>
          <a:xfrm>
            <a:off x="7142650" y="2183963"/>
            <a:ext cx="300451" cy="1767150"/>
            <a:chOff x="3231400" y="2183963"/>
            <a:chExt cx="300451" cy="1767150"/>
          </a:xfrm>
        </p:grpSpPr>
        <p:pic>
          <p:nvPicPr>
            <p:cNvPr id="306" name="Google Shape;306;p44"/>
            <p:cNvPicPr preferRelativeResize="0"/>
            <p:nvPr/>
          </p:nvPicPr>
          <p:blipFill>
            <a:blip r:embed="rId3">
              <a:alphaModFix/>
            </a:blip>
            <a:stretch>
              <a:fillRect/>
            </a:stretch>
          </p:blipFill>
          <p:spPr>
            <a:xfrm>
              <a:off x="3231400" y="2183963"/>
              <a:ext cx="300449" cy="300449"/>
            </a:xfrm>
            <a:prstGeom prst="rect">
              <a:avLst/>
            </a:prstGeom>
            <a:noFill/>
            <a:ln>
              <a:noFill/>
            </a:ln>
          </p:spPr>
        </p:pic>
        <p:pic>
          <p:nvPicPr>
            <p:cNvPr id="307" name="Google Shape;307;p44"/>
            <p:cNvPicPr preferRelativeResize="0"/>
            <p:nvPr/>
          </p:nvPicPr>
          <p:blipFill>
            <a:blip r:embed="rId4">
              <a:alphaModFix/>
            </a:blip>
            <a:stretch>
              <a:fillRect/>
            </a:stretch>
          </p:blipFill>
          <p:spPr>
            <a:xfrm>
              <a:off x="3231400" y="2689300"/>
              <a:ext cx="300451" cy="300451"/>
            </a:xfrm>
            <a:prstGeom prst="rect">
              <a:avLst/>
            </a:prstGeom>
            <a:noFill/>
            <a:ln>
              <a:noFill/>
            </a:ln>
          </p:spPr>
        </p:pic>
        <p:pic>
          <p:nvPicPr>
            <p:cNvPr id="308" name="Google Shape;308;p44"/>
            <p:cNvPicPr preferRelativeResize="0"/>
            <p:nvPr/>
          </p:nvPicPr>
          <p:blipFill>
            <a:blip r:embed="rId4">
              <a:alphaModFix/>
            </a:blip>
            <a:stretch>
              <a:fillRect/>
            </a:stretch>
          </p:blipFill>
          <p:spPr>
            <a:xfrm>
              <a:off x="3231400" y="3650662"/>
              <a:ext cx="300451" cy="300451"/>
            </a:xfrm>
            <a:prstGeom prst="rect">
              <a:avLst/>
            </a:prstGeom>
            <a:noFill/>
            <a:ln>
              <a:noFill/>
            </a:ln>
          </p:spPr>
        </p:pic>
        <p:pic>
          <p:nvPicPr>
            <p:cNvPr id="309" name="Google Shape;309;p44"/>
            <p:cNvPicPr preferRelativeResize="0"/>
            <p:nvPr/>
          </p:nvPicPr>
          <p:blipFill>
            <a:blip r:embed="rId3">
              <a:alphaModFix/>
            </a:blip>
            <a:stretch>
              <a:fillRect/>
            </a:stretch>
          </p:blipFill>
          <p:spPr>
            <a:xfrm>
              <a:off x="3231400" y="3169975"/>
              <a:ext cx="300449" cy="300449"/>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graphicFrame>
        <p:nvGraphicFramePr>
          <p:cNvPr id="314" name="Google Shape;314;p45"/>
          <p:cNvGraphicFramePr/>
          <p:nvPr/>
        </p:nvGraphicFramePr>
        <p:xfrm>
          <a:off x="443400" y="1628575"/>
          <a:ext cx="3000000" cy="3000000"/>
        </p:xfrm>
        <a:graphic>
          <a:graphicData uri="http://schemas.openxmlformats.org/drawingml/2006/table">
            <a:tbl>
              <a:tblPr>
                <a:noFill/>
                <a:tableStyleId>{88861FB0-D093-45DD-B063-E74E6E58F31A}</a:tableStyleId>
              </a:tblPr>
              <a:tblGrid>
                <a:gridCol w="1182425"/>
                <a:gridCol w="1073025"/>
                <a:gridCol w="1147075"/>
                <a:gridCol w="1274850"/>
                <a:gridCol w="1263975"/>
                <a:gridCol w="1263975"/>
                <a:gridCol w="1263950"/>
              </a:tblGrid>
              <a:tr h="1070950">
                <a:tc>
                  <a:txBody>
                    <a:bodyPr/>
                    <a:lstStyle/>
                    <a:p>
                      <a:pPr indent="0" lvl="0" marL="0" rtl="0" algn="ctr">
                        <a:spcBef>
                          <a:spcPts val="0"/>
                        </a:spcBef>
                        <a:spcAft>
                          <a:spcPts val="0"/>
                        </a:spcAft>
                        <a:buNone/>
                      </a:pPr>
                      <a:r>
                        <a:rPr b="1" lang="en">
                          <a:solidFill>
                            <a:schemeClr val="lt2"/>
                          </a:solidFill>
                          <a:latin typeface="Proxima Nova"/>
                          <a:ea typeface="Proxima Nova"/>
                          <a:cs typeface="Proxima Nova"/>
                          <a:sym typeface="Proxima Nova"/>
                        </a:rPr>
                        <a:t>Defense Method</a:t>
                      </a:r>
                      <a:endParaRPr b="1">
                        <a:solidFill>
                          <a:schemeClr val="l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a:solidFill>
                            <a:schemeClr val="accent3"/>
                          </a:solidFill>
                          <a:latin typeface="Proxima Nova"/>
                          <a:ea typeface="Proxima Nova"/>
                          <a:cs typeface="Proxima Nova"/>
                          <a:sym typeface="Proxima Nova"/>
                        </a:rPr>
                        <a:t>RTT without defense method</a:t>
                      </a:r>
                      <a:endParaRPr b="1">
                        <a:solidFill>
                          <a:schemeClr val="accent3"/>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a:solidFill>
                            <a:schemeClr val="accent3"/>
                          </a:solidFill>
                          <a:latin typeface="Proxima Nova"/>
                          <a:ea typeface="Proxima Nova"/>
                          <a:cs typeface="Proxima Nova"/>
                          <a:sym typeface="Proxima Nova"/>
                        </a:rPr>
                        <a:t>RTT before Attack</a:t>
                      </a:r>
                      <a:endParaRPr b="1">
                        <a:solidFill>
                          <a:schemeClr val="accent3"/>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a:solidFill>
                            <a:schemeClr val="accent3"/>
                          </a:solidFill>
                          <a:latin typeface="Proxima Nova"/>
                          <a:ea typeface="Proxima Nova"/>
                          <a:cs typeface="Proxima Nova"/>
                          <a:sym typeface="Proxima Nova"/>
                        </a:rPr>
                        <a:t>RTT during Smurf Attack</a:t>
                      </a:r>
                      <a:endParaRPr b="1">
                        <a:solidFill>
                          <a:schemeClr val="accent3"/>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a:solidFill>
                            <a:schemeClr val="accent3"/>
                          </a:solidFill>
                          <a:latin typeface="Proxima Nova"/>
                          <a:ea typeface="Proxima Nova"/>
                          <a:cs typeface="Proxima Nova"/>
                          <a:sym typeface="Proxima Nova"/>
                        </a:rPr>
                        <a:t>RTT during UDPF Attack </a:t>
                      </a:r>
                      <a:endParaRPr b="1">
                        <a:solidFill>
                          <a:schemeClr val="accent3"/>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a:solidFill>
                            <a:schemeClr val="accent3"/>
                          </a:solidFill>
                          <a:latin typeface="Proxima Nova"/>
                          <a:ea typeface="Proxima Nova"/>
                          <a:cs typeface="Proxima Nova"/>
                          <a:sym typeface="Proxima Nova"/>
                        </a:rPr>
                        <a:t>RTT during TCP Flooding Attack </a:t>
                      </a:r>
                      <a:endParaRPr b="1">
                        <a:solidFill>
                          <a:schemeClr val="accent3"/>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a:solidFill>
                            <a:schemeClr val="accent3"/>
                          </a:solidFill>
                          <a:latin typeface="Proxima Nova"/>
                          <a:ea typeface="Proxima Nova"/>
                          <a:cs typeface="Proxima Nova"/>
                          <a:sym typeface="Proxima Nova"/>
                        </a:rPr>
                        <a:t>RTT during DNS amplification</a:t>
                      </a:r>
                      <a:endParaRPr b="1">
                        <a:solidFill>
                          <a:schemeClr val="accent3"/>
                        </a:solidFill>
                        <a:latin typeface="Proxima Nova"/>
                        <a:ea typeface="Proxima Nova"/>
                        <a:cs typeface="Proxima Nova"/>
                        <a:sym typeface="Proxima Nova"/>
                      </a:endParaRPr>
                    </a:p>
                  </a:txBody>
                  <a:tcPr marT="91425" marB="91425" marR="91425" marL="91425" anchor="ctr"/>
                </a:tc>
              </a:tr>
              <a:tr h="415575">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Baseline</a:t>
                      </a:r>
                      <a:endParaRPr>
                        <a:solidFill>
                          <a:schemeClr val="accent2"/>
                        </a:solidFill>
                        <a:latin typeface="Proxima Nova"/>
                        <a:ea typeface="Proxima Nova"/>
                        <a:cs typeface="Proxima Nova"/>
                        <a:sym typeface="Proxima Nova"/>
                      </a:endParaRPr>
                    </a:p>
                  </a:txBody>
                  <a:tcPr marT="91425" marB="91425" marR="91425" marL="91425" anchor="ctr"/>
                </a:tc>
                <a:tc rowSpan="4">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0.0475</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0.055185</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0.0331076</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0.10554</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0.04426</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0.03955</a:t>
                      </a:r>
                      <a:endParaRPr>
                        <a:solidFill>
                          <a:schemeClr val="accent2"/>
                        </a:solidFill>
                        <a:latin typeface="Proxima Nova"/>
                        <a:ea typeface="Proxima Nova"/>
                        <a:cs typeface="Proxima Nova"/>
                        <a:sym typeface="Proxima Nova"/>
                      </a:endParaRPr>
                    </a:p>
                  </a:txBody>
                  <a:tcPr marT="91425" marB="91425" marR="91425" marL="91425" anchor="ctr"/>
                </a:tc>
              </a:tr>
              <a:tr h="415575">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Entropy</a:t>
                      </a:r>
                      <a:endParaRPr>
                        <a:solidFill>
                          <a:schemeClr val="accent2"/>
                        </a:solidFill>
                        <a:latin typeface="Proxima Nova"/>
                        <a:ea typeface="Proxima Nova"/>
                        <a:cs typeface="Proxima Nova"/>
                        <a:sym typeface="Proxima Nova"/>
                      </a:endParaRPr>
                    </a:p>
                  </a:txBody>
                  <a:tcPr marT="91425" marB="91425" marR="91425" marL="91425" anchor="ctr"/>
                </a:tc>
                <a:tc vMerge="1"/>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0.050150</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0.09384</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0.073875</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0.455111</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0.0856767</a:t>
                      </a:r>
                      <a:endParaRPr>
                        <a:solidFill>
                          <a:schemeClr val="accent2"/>
                        </a:solidFill>
                        <a:latin typeface="Proxima Nova"/>
                        <a:ea typeface="Proxima Nova"/>
                        <a:cs typeface="Proxima Nova"/>
                        <a:sym typeface="Proxima Nova"/>
                      </a:endParaRPr>
                    </a:p>
                  </a:txBody>
                  <a:tcPr marT="91425" marB="91425" marR="91425" marL="91425" anchor="ctr"/>
                </a:tc>
              </a:tr>
              <a:tr h="631375">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Connection Rate</a:t>
                      </a:r>
                      <a:endParaRPr>
                        <a:solidFill>
                          <a:schemeClr val="accent2"/>
                        </a:solidFill>
                        <a:latin typeface="Proxima Nova"/>
                        <a:ea typeface="Proxima Nova"/>
                        <a:cs typeface="Proxima Nova"/>
                        <a:sym typeface="Proxima Nova"/>
                      </a:endParaRPr>
                    </a:p>
                  </a:txBody>
                  <a:tcPr marT="91425" marB="91425" marR="91425" marL="91425" anchor="ctr"/>
                </a:tc>
                <a:tc vMerge="1"/>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18.694</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19.7686</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1146.66921</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20.624</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504.51052</a:t>
                      </a:r>
                      <a:endParaRPr>
                        <a:solidFill>
                          <a:schemeClr val="accent2"/>
                        </a:solidFill>
                        <a:latin typeface="Proxima Nova"/>
                        <a:ea typeface="Proxima Nova"/>
                        <a:cs typeface="Proxima Nova"/>
                        <a:sym typeface="Proxima Nova"/>
                      </a:endParaRPr>
                    </a:p>
                  </a:txBody>
                  <a:tcPr marT="91425" marB="91425" marR="91425" marL="91425" anchor="ctr"/>
                </a:tc>
              </a:tr>
              <a:tr h="383750">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Credit</a:t>
                      </a:r>
                      <a:endParaRPr>
                        <a:solidFill>
                          <a:schemeClr val="accent2"/>
                        </a:solidFill>
                        <a:latin typeface="Proxima Nova"/>
                        <a:ea typeface="Proxima Nova"/>
                        <a:cs typeface="Proxima Nova"/>
                        <a:sym typeface="Proxima Nova"/>
                      </a:endParaRPr>
                    </a:p>
                  </a:txBody>
                  <a:tcPr marT="91425" marB="91425" marR="91425" marL="91425" anchor="ctr"/>
                </a:tc>
                <a:tc vMerge="1"/>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0.05038</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0.09136</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0.25310</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0.090023</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0.23191</a:t>
                      </a:r>
                      <a:endParaRPr>
                        <a:solidFill>
                          <a:schemeClr val="accent2"/>
                        </a:solidFill>
                        <a:latin typeface="Proxima Nova"/>
                        <a:ea typeface="Proxima Nova"/>
                        <a:cs typeface="Proxima Nova"/>
                        <a:sym typeface="Proxima Nova"/>
                      </a:endParaRPr>
                    </a:p>
                  </a:txBody>
                  <a:tcPr marT="91425" marB="91425" marR="91425" marL="91425" anchor="ctr"/>
                </a:tc>
              </a:tr>
            </a:tbl>
          </a:graphicData>
        </a:graphic>
      </p:graphicFrame>
      <p:sp>
        <p:nvSpPr>
          <p:cNvPr id="315" name="Google Shape;315;p45"/>
          <p:cNvSpPr txBox="1"/>
          <p:nvPr>
            <p:ph type="title"/>
          </p:nvPr>
        </p:nvSpPr>
        <p:spPr>
          <a:xfrm>
            <a:off x="1309475" y="445025"/>
            <a:ext cx="7060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Criteria # 2 - </a:t>
            </a:r>
            <a:r>
              <a:rPr b="1" lang="en">
                <a:solidFill>
                  <a:schemeClr val="dk2"/>
                </a:solidFill>
              </a:rPr>
              <a:t>RTT before/during Attacks</a:t>
            </a:r>
            <a:endParaRPr b="1">
              <a:solidFill>
                <a:schemeClr val="dk2"/>
              </a:solidFill>
            </a:endParaRPr>
          </a:p>
        </p:txBody>
      </p:sp>
      <p:pic>
        <p:nvPicPr>
          <p:cNvPr id="316" name="Google Shape;316;p45"/>
          <p:cNvPicPr preferRelativeResize="0"/>
          <p:nvPr/>
        </p:nvPicPr>
        <p:blipFill>
          <a:blip r:embed="rId3">
            <a:alphaModFix/>
          </a:blip>
          <a:stretch>
            <a:fillRect/>
          </a:stretch>
        </p:blipFill>
        <p:spPr>
          <a:xfrm>
            <a:off x="591150" y="445012"/>
            <a:ext cx="572725" cy="572725"/>
          </a:xfrm>
          <a:prstGeom prst="rect">
            <a:avLst/>
          </a:prstGeom>
          <a:noFill/>
          <a:ln>
            <a:noFill/>
          </a:ln>
        </p:spPr>
      </p:pic>
      <p:sp>
        <p:nvSpPr>
          <p:cNvPr id="317" name="Google Shape;317;p45"/>
          <p:cNvSpPr txBox="1"/>
          <p:nvPr/>
        </p:nvSpPr>
        <p:spPr>
          <a:xfrm>
            <a:off x="7935825" y="4602075"/>
            <a:ext cx="1010700" cy="6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*units: ms</a:t>
            </a:r>
            <a:endParaRPr>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1309475" y="445025"/>
            <a:ext cx="7060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Criteria # 2 - </a:t>
            </a:r>
            <a:r>
              <a:rPr b="1" lang="en">
                <a:solidFill>
                  <a:schemeClr val="dk2"/>
                </a:solidFill>
              </a:rPr>
              <a:t>RTT before/during Attacks</a:t>
            </a:r>
            <a:endParaRPr b="1">
              <a:solidFill>
                <a:schemeClr val="dk2"/>
              </a:solidFill>
            </a:endParaRPr>
          </a:p>
        </p:txBody>
      </p:sp>
      <p:pic>
        <p:nvPicPr>
          <p:cNvPr id="323" name="Google Shape;323;p46"/>
          <p:cNvPicPr preferRelativeResize="0"/>
          <p:nvPr/>
        </p:nvPicPr>
        <p:blipFill>
          <a:blip r:embed="rId3">
            <a:alphaModFix/>
          </a:blip>
          <a:stretch>
            <a:fillRect/>
          </a:stretch>
        </p:blipFill>
        <p:spPr>
          <a:xfrm>
            <a:off x="591150" y="445012"/>
            <a:ext cx="572725" cy="572725"/>
          </a:xfrm>
          <a:prstGeom prst="rect">
            <a:avLst/>
          </a:prstGeom>
          <a:noFill/>
          <a:ln>
            <a:noFill/>
          </a:ln>
        </p:spPr>
      </p:pic>
      <p:pic>
        <p:nvPicPr>
          <p:cNvPr id="324" name="Google Shape;324;p46"/>
          <p:cNvPicPr preferRelativeResize="0"/>
          <p:nvPr/>
        </p:nvPicPr>
        <p:blipFill>
          <a:blip r:embed="rId4">
            <a:alphaModFix/>
          </a:blip>
          <a:stretch>
            <a:fillRect/>
          </a:stretch>
        </p:blipFill>
        <p:spPr>
          <a:xfrm>
            <a:off x="3656125" y="1017725"/>
            <a:ext cx="5139420" cy="3820974"/>
          </a:xfrm>
          <a:prstGeom prst="rect">
            <a:avLst/>
          </a:prstGeom>
          <a:noFill/>
          <a:ln>
            <a:noFill/>
          </a:ln>
        </p:spPr>
      </p:pic>
      <p:pic>
        <p:nvPicPr>
          <p:cNvPr id="325" name="Google Shape;325;p46"/>
          <p:cNvPicPr preferRelativeResize="0"/>
          <p:nvPr/>
        </p:nvPicPr>
        <p:blipFill>
          <a:blip r:embed="rId5">
            <a:alphaModFix/>
          </a:blip>
          <a:stretch>
            <a:fillRect/>
          </a:stretch>
        </p:blipFill>
        <p:spPr>
          <a:xfrm>
            <a:off x="403670" y="1591350"/>
            <a:ext cx="3547381" cy="2673729"/>
          </a:xfrm>
          <a:prstGeom prst="rect">
            <a:avLst/>
          </a:prstGeom>
          <a:noFill/>
          <a:ln>
            <a:noFill/>
          </a:ln>
        </p:spPr>
      </p:pic>
      <p:sp>
        <p:nvSpPr>
          <p:cNvPr id="326" name="Google Shape;326;p46"/>
          <p:cNvSpPr txBox="1"/>
          <p:nvPr/>
        </p:nvSpPr>
        <p:spPr>
          <a:xfrm>
            <a:off x="7525750" y="4678275"/>
            <a:ext cx="1573200" cy="6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*units: ms/ping </a:t>
            </a:r>
            <a:endParaRPr>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1309475" y="445025"/>
            <a:ext cx="7060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Criteria</a:t>
            </a:r>
            <a:r>
              <a:rPr b="1" lang="en">
                <a:solidFill>
                  <a:schemeClr val="accent2"/>
                </a:solidFill>
              </a:rPr>
              <a:t> # 3</a:t>
            </a:r>
            <a:r>
              <a:rPr b="1" lang="en">
                <a:solidFill>
                  <a:schemeClr val="accent2"/>
                </a:solidFill>
              </a:rPr>
              <a:t> - </a:t>
            </a:r>
            <a:r>
              <a:rPr b="1" lang="en">
                <a:solidFill>
                  <a:schemeClr val="dk2"/>
                </a:solidFill>
              </a:rPr>
              <a:t>Overhead of defenses</a:t>
            </a:r>
            <a:r>
              <a:rPr b="1" lang="en">
                <a:solidFill>
                  <a:schemeClr val="dk2"/>
                </a:solidFill>
              </a:rPr>
              <a:t> </a:t>
            </a:r>
            <a:endParaRPr b="1">
              <a:solidFill>
                <a:schemeClr val="dk2"/>
              </a:solidFill>
            </a:endParaRPr>
          </a:p>
        </p:txBody>
      </p:sp>
      <p:pic>
        <p:nvPicPr>
          <p:cNvPr id="332" name="Google Shape;332;p47"/>
          <p:cNvPicPr preferRelativeResize="0"/>
          <p:nvPr/>
        </p:nvPicPr>
        <p:blipFill>
          <a:blip r:embed="rId3">
            <a:alphaModFix/>
          </a:blip>
          <a:stretch>
            <a:fillRect/>
          </a:stretch>
        </p:blipFill>
        <p:spPr>
          <a:xfrm>
            <a:off x="591150" y="445000"/>
            <a:ext cx="572725" cy="572725"/>
          </a:xfrm>
          <a:prstGeom prst="rect">
            <a:avLst/>
          </a:prstGeom>
          <a:noFill/>
          <a:ln>
            <a:noFill/>
          </a:ln>
        </p:spPr>
      </p:pic>
      <p:graphicFrame>
        <p:nvGraphicFramePr>
          <p:cNvPr id="333" name="Google Shape;333;p47"/>
          <p:cNvGraphicFramePr/>
          <p:nvPr/>
        </p:nvGraphicFramePr>
        <p:xfrm>
          <a:off x="1309500" y="1432950"/>
          <a:ext cx="3000000" cy="3000000"/>
        </p:xfrm>
        <a:graphic>
          <a:graphicData uri="http://schemas.openxmlformats.org/drawingml/2006/table">
            <a:tbl>
              <a:tblPr>
                <a:noFill/>
                <a:tableStyleId>{88861FB0-D093-45DD-B063-E74E6E58F31A}</a:tableStyleId>
              </a:tblPr>
              <a:tblGrid>
                <a:gridCol w="1622825"/>
                <a:gridCol w="1640400"/>
                <a:gridCol w="1569475"/>
                <a:gridCol w="1569475"/>
              </a:tblGrid>
              <a:tr h="800550">
                <a:tc>
                  <a:txBody>
                    <a:bodyPr/>
                    <a:lstStyle/>
                    <a:p>
                      <a:pPr indent="0" lvl="0" marL="0" rtl="0" algn="ctr">
                        <a:spcBef>
                          <a:spcPts val="0"/>
                        </a:spcBef>
                        <a:spcAft>
                          <a:spcPts val="0"/>
                        </a:spcAft>
                        <a:buNone/>
                      </a:pPr>
                      <a:r>
                        <a:rPr b="1" lang="en" sz="1800">
                          <a:solidFill>
                            <a:schemeClr val="lt2"/>
                          </a:solidFill>
                          <a:latin typeface="Proxima Nova"/>
                          <a:ea typeface="Proxima Nova"/>
                          <a:cs typeface="Proxima Nova"/>
                          <a:sym typeface="Proxima Nova"/>
                        </a:rPr>
                        <a:t>Defense Method</a:t>
                      </a:r>
                      <a:endParaRPr b="1" sz="1800">
                        <a:solidFill>
                          <a:schemeClr val="l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800">
                          <a:solidFill>
                            <a:schemeClr val="accent3"/>
                          </a:solidFill>
                          <a:latin typeface="Proxima Nova"/>
                          <a:ea typeface="Proxima Nova"/>
                          <a:cs typeface="Proxima Nova"/>
                          <a:sym typeface="Proxima Nova"/>
                        </a:rPr>
                        <a:t>Base performance</a:t>
                      </a:r>
                      <a:endParaRPr b="1" sz="1800">
                        <a:solidFill>
                          <a:schemeClr val="accent3"/>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800">
                          <a:solidFill>
                            <a:schemeClr val="accent3"/>
                          </a:solidFill>
                          <a:latin typeface="Proxima Nova"/>
                          <a:ea typeface="Proxima Nova"/>
                          <a:cs typeface="Proxima Nova"/>
                          <a:sym typeface="Proxima Nova"/>
                        </a:rPr>
                        <a:t>With defense</a:t>
                      </a:r>
                      <a:endParaRPr b="1" sz="1800">
                        <a:solidFill>
                          <a:schemeClr val="accent3"/>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accent3"/>
                          </a:solidFill>
                          <a:latin typeface="Proxima Nova"/>
                          <a:ea typeface="Proxima Nova"/>
                          <a:cs typeface="Proxima Nova"/>
                          <a:sym typeface="Proxima Nova"/>
                        </a:rPr>
                        <a:t>Overhead</a:t>
                      </a:r>
                      <a:endParaRPr b="1" sz="1800">
                        <a:solidFill>
                          <a:schemeClr val="accent3"/>
                        </a:solidFill>
                        <a:latin typeface="Proxima Nova"/>
                        <a:ea typeface="Proxima Nova"/>
                        <a:cs typeface="Proxima Nova"/>
                        <a:sym typeface="Proxima Nova"/>
                      </a:endParaRPr>
                    </a:p>
                  </a:txBody>
                  <a:tcPr marT="91425" marB="91425" marR="91425" marL="91425" anchor="ctr"/>
                </a:tc>
              </a:tr>
              <a:tr h="479250">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Baseline</a:t>
                      </a:r>
                      <a:endParaRPr>
                        <a:solidFill>
                          <a:schemeClr val="accent2"/>
                        </a:solidFill>
                        <a:latin typeface="Proxima Nova"/>
                        <a:ea typeface="Proxima Nova"/>
                        <a:cs typeface="Proxima Nova"/>
                        <a:sym typeface="Proxima Nova"/>
                      </a:endParaRPr>
                    </a:p>
                  </a:txBody>
                  <a:tcPr marT="91425" marB="91425" marR="91425" marL="91425" anchor="ctr"/>
                </a:tc>
                <a:tc rowSpan="4">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0.0475</a:t>
                      </a:r>
                      <a:endParaRPr>
                        <a:solidFill>
                          <a:schemeClr val="accent2"/>
                        </a:solidFill>
                        <a:latin typeface="Proxima Nova"/>
                        <a:ea typeface="Proxima Nova"/>
                        <a:cs typeface="Proxima Nova"/>
                        <a:sym typeface="Proxima Nova"/>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0.055185</a:t>
                      </a:r>
                      <a:endParaRPr>
                        <a:solidFill>
                          <a:schemeClr val="accent2"/>
                        </a:solidFill>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0.007685</a:t>
                      </a:r>
                      <a:endParaRPr>
                        <a:solidFill>
                          <a:schemeClr val="accent2"/>
                        </a:solidFill>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tcPr>
                </a:tc>
              </a:tr>
              <a:tr h="479250">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Entropy</a:t>
                      </a:r>
                      <a:endParaRPr>
                        <a:solidFill>
                          <a:schemeClr val="accent2"/>
                        </a:solidFill>
                        <a:latin typeface="Proxima Nova"/>
                        <a:ea typeface="Proxima Nova"/>
                        <a:cs typeface="Proxima Nova"/>
                        <a:sym typeface="Proxima Nova"/>
                      </a:endParaRPr>
                    </a:p>
                  </a:txBody>
                  <a:tcPr marT="91425" marB="91425" marR="91425" marL="91425" anchor="ctr"/>
                </a:tc>
                <a:tc vMerge="1"/>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0.050150</a:t>
                      </a:r>
                      <a:endParaRPr>
                        <a:solidFill>
                          <a:schemeClr val="accent2"/>
                        </a:solidFill>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0.010150</a:t>
                      </a:r>
                      <a:endParaRPr>
                        <a:solidFill>
                          <a:schemeClr val="accent2"/>
                        </a:solidFill>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tcPr>
                </a:tc>
              </a:tr>
              <a:tr h="479250">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Connection Rate</a:t>
                      </a:r>
                      <a:endParaRPr>
                        <a:solidFill>
                          <a:schemeClr val="accent2"/>
                        </a:solidFill>
                        <a:latin typeface="Proxima Nova"/>
                        <a:ea typeface="Proxima Nova"/>
                        <a:cs typeface="Proxima Nova"/>
                        <a:sym typeface="Proxima Nova"/>
                      </a:endParaRPr>
                    </a:p>
                  </a:txBody>
                  <a:tcPr marT="91425" marB="91425" marR="91425" marL="91425" anchor="ctr"/>
                </a:tc>
                <a:tc vMerge="1"/>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18.694</a:t>
                      </a:r>
                      <a:endParaRPr>
                        <a:solidFill>
                          <a:schemeClr val="accent2"/>
                        </a:solidFill>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18.6465</a:t>
                      </a:r>
                      <a:endParaRPr>
                        <a:solidFill>
                          <a:schemeClr val="accent2"/>
                        </a:solidFill>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tcPr>
                </a:tc>
              </a:tr>
              <a:tr h="479250">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Credit</a:t>
                      </a:r>
                      <a:endParaRPr>
                        <a:solidFill>
                          <a:schemeClr val="accent2"/>
                        </a:solidFill>
                        <a:latin typeface="Proxima Nova"/>
                        <a:ea typeface="Proxima Nova"/>
                        <a:cs typeface="Proxima Nova"/>
                        <a:sym typeface="Proxima Nova"/>
                      </a:endParaRPr>
                    </a:p>
                  </a:txBody>
                  <a:tcPr marT="91425" marB="91425" marR="91425" marL="91425" anchor="ctr"/>
                </a:tc>
                <a:tc vMerge="1"/>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0.09</a:t>
                      </a:r>
                      <a:endParaRPr>
                        <a:solidFill>
                          <a:schemeClr val="accent2"/>
                        </a:solidFill>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Proxima Nova"/>
                          <a:ea typeface="Proxima Nova"/>
                          <a:cs typeface="Proxima Nova"/>
                          <a:sym typeface="Proxima Nova"/>
                        </a:rPr>
                        <a:t>0.0425</a:t>
                      </a:r>
                      <a:endParaRPr>
                        <a:solidFill>
                          <a:schemeClr val="accent2"/>
                        </a:solidFill>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tcPr>
                </a:tc>
              </a:tr>
            </a:tbl>
          </a:graphicData>
        </a:graphic>
      </p:graphicFrame>
      <p:sp>
        <p:nvSpPr>
          <p:cNvPr id="334" name="Google Shape;334;p47"/>
          <p:cNvSpPr txBox="1"/>
          <p:nvPr/>
        </p:nvSpPr>
        <p:spPr>
          <a:xfrm>
            <a:off x="6777175" y="4286250"/>
            <a:ext cx="1010700" cy="6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*units: ms</a:t>
            </a:r>
            <a:endParaRPr>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8"/>
          <p:cNvSpPr txBox="1"/>
          <p:nvPr>
            <p:ph type="title"/>
          </p:nvPr>
        </p:nvSpPr>
        <p:spPr>
          <a:xfrm>
            <a:off x="253200" y="2189050"/>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accent2"/>
                </a:solidFill>
              </a:rPr>
              <a:t>Analysis</a:t>
            </a:r>
            <a:endParaRPr b="1">
              <a:solidFill>
                <a:schemeClr val="accent2"/>
              </a:solidFill>
            </a:endParaRPr>
          </a:p>
        </p:txBody>
      </p:sp>
      <p:sp>
        <p:nvSpPr>
          <p:cNvPr id="340" name="Google Shape;340;p4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RTT has some variance (±0.02) so minimal differences between RTT measurements should be considered negligible.</a:t>
            </a:r>
            <a:endParaRPr/>
          </a:p>
          <a:p>
            <a:pPr indent="-342900" lvl="0" marL="457200" rtl="0" algn="l">
              <a:spcBef>
                <a:spcPts val="0"/>
              </a:spcBef>
              <a:spcAft>
                <a:spcPts val="0"/>
              </a:spcAft>
              <a:buSzPts val="1800"/>
              <a:buChar char="●"/>
            </a:pPr>
            <a:r>
              <a:rPr b="1" lang="en">
                <a:solidFill>
                  <a:schemeClr val="lt2"/>
                </a:solidFill>
              </a:rPr>
              <a:t>Why do so many defenses don’t work for UDP fragmentation?</a:t>
            </a:r>
            <a:r>
              <a:rPr lang="en">
                <a:solidFill>
                  <a:schemeClr val="lt2"/>
                </a:solidFill>
              </a:rPr>
              <a:t> </a:t>
            </a:r>
            <a:r>
              <a:rPr lang="en"/>
              <a:t>Possible explanation: Fragmented packets are not considered as “real” packets so they don’t trigger a response by the controller.</a:t>
            </a:r>
            <a:endParaRPr/>
          </a:p>
        </p:txBody>
      </p:sp>
      <p:pic>
        <p:nvPicPr>
          <p:cNvPr id="341" name="Google Shape;341;p48"/>
          <p:cNvPicPr preferRelativeResize="0"/>
          <p:nvPr/>
        </p:nvPicPr>
        <p:blipFill>
          <a:blip r:embed="rId3">
            <a:alphaModFix/>
          </a:blip>
          <a:stretch>
            <a:fillRect/>
          </a:stretch>
        </p:blipFill>
        <p:spPr>
          <a:xfrm>
            <a:off x="1661550" y="1378263"/>
            <a:ext cx="1391675" cy="1391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9"/>
          <p:cNvSpPr txBox="1"/>
          <p:nvPr>
            <p:ph type="title"/>
          </p:nvPr>
        </p:nvSpPr>
        <p:spPr>
          <a:xfrm>
            <a:off x="335528" y="290775"/>
            <a:ext cx="551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3"/>
                </a:solidFill>
              </a:rPr>
              <a:t>Detection Technique - </a:t>
            </a:r>
            <a:r>
              <a:rPr b="1" lang="en" sz="2400">
                <a:solidFill>
                  <a:schemeClr val="lt2"/>
                </a:solidFill>
              </a:rPr>
              <a:t>Entropy</a:t>
            </a:r>
            <a:endParaRPr b="1" sz="2400">
              <a:solidFill>
                <a:schemeClr val="lt2"/>
              </a:solidFill>
            </a:endParaRPr>
          </a:p>
        </p:txBody>
      </p:sp>
      <p:sp>
        <p:nvSpPr>
          <p:cNvPr id="347" name="Google Shape;347;p49"/>
          <p:cNvSpPr txBox="1"/>
          <p:nvPr>
            <p:ph type="title"/>
          </p:nvPr>
        </p:nvSpPr>
        <p:spPr>
          <a:xfrm>
            <a:off x="1288938" y="916500"/>
            <a:ext cx="2015700" cy="4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rPr>
              <a:t>[ TCP SYN Flood ]</a:t>
            </a:r>
            <a:r>
              <a:rPr b="1" lang="en" sz="1800">
                <a:solidFill>
                  <a:schemeClr val="lt2"/>
                </a:solidFill>
              </a:rPr>
              <a:t> </a:t>
            </a:r>
            <a:endParaRPr b="1" sz="1800">
              <a:solidFill>
                <a:schemeClr val="lt2"/>
              </a:solidFill>
            </a:endParaRPr>
          </a:p>
        </p:txBody>
      </p:sp>
      <p:pic>
        <p:nvPicPr>
          <p:cNvPr id="348" name="Google Shape;348;p49"/>
          <p:cNvPicPr preferRelativeResize="0"/>
          <p:nvPr/>
        </p:nvPicPr>
        <p:blipFill>
          <a:blip r:embed="rId3">
            <a:alphaModFix/>
          </a:blip>
          <a:stretch>
            <a:fillRect/>
          </a:stretch>
        </p:blipFill>
        <p:spPr>
          <a:xfrm>
            <a:off x="377601" y="1368300"/>
            <a:ext cx="4194387" cy="3222699"/>
          </a:xfrm>
          <a:prstGeom prst="rect">
            <a:avLst/>
          </a:prstGeom>
          <a:noFill/>
          <a:ln>
            <a:noFill/>
          </a:ln>
        </p:spPr>
      </p:pic>
      <p:sp>
        <p:nvSpPr>
          <p:cNvPr id="349" name="Google Shape;349;p49"/>
          <p:cNvSpPr/>
          <p:nvPr/>
        </p:nvSpPr>
        <p:spPr>
          <a:xfrm>
            <a:off x="2088700" y="2781494"/>
            <a:ext cx="772200" cy="396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0" name="Google Shape;350;p49"/>
          <p:cNvPicPr preferRelativeResize="0"/>
          <p:nvPr/>
        </p:nvPicPr>
        <p:blipFill>
          <a:blip r:embed="rId4">
            <a:alphaModFix/>
          </a:blip>
          <a:stretch>
            <a:fillRect/>
          </a:stretch>
        </p:blipFill>
        <p:spPr>
          <a:xfrm>
            <a:off x="1940948" y="3374210"/>
            <a:ext cx="345389" cy="345389"/>
          </a:xfrm>
          <a:prstGeom prst="rect">
            <a:avLst/>
          </a:prstGeom>
          <a:noFill/>
          <a:ln>
            <a:noFill/>
          </a:ln>
        </p:spPr>
      </p:pic>
      <p:sp>
        <p:nvSpPr>
          <p:cNvPr id="351" name="Google Shape;351;p49"/>
          <p:cNvSpPr txBox="1"/>
          <p:nvPr/>
        </p:nvSpPr>
        <p:spPr>
          <a:xfrm>
            <a:off x="1203861" y="2553021"/>
            <a:ext cx="1244100" cy="2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lt2"/>
                </a:solidFill>
                <a:latin typeface="Proxima Nova"/>
                <a:ea typeface="Proxima Nova"/>
                <a:cs typeface="Proxima Nova"/>
                <a:sym typeface="Proxima Nova"/>
              </a:rPr>
              <a:t>Normal Traffic</a:t>
            </a:r>
            <a:endParaRPr b="1" sz="1100">
              <a:solidFill>
                <a:schemeClr val="lt2"/>
              </a:solidFill>
              <a:latin typeface="Proxima Nova"/>
              <a:ea typeface="Proxima Nova"/>
              <a:cs typeface="Proxima Nova"/>
              <a:sym typeface="Proxima Nova"/>
            </a:endParaRPr>
          </a:p>
        </p:txBody>
      </p:sp>
      <p:sp>
        <p:nvSpPr>
          <p:cNvPr id="352" name="Google Shape;352;p49"/>
          <p:cNvSpPr/>
          <p:nvPr/>
        </p:nvSpPr>
        <p:spPr>
          <a:xfrm>
            <a:off x="922737" y="2303375"/>
            <a:ext cx="2015601" cy="281735"/>
          </a:xfrm>
          <a:custGeom>
            <a:rect b="b" l="l" r="r" t="t"/>
            <a:pathLst>
              <a:path extrusionOk="0" h="12741" w="100982">
                <a:moveTo>
                  <a:pt x="0" y="7078"/>
                </a:moveTo>
                <a:cubicBezTo>
                  <a:pt x="5768" y="9963"/>
                  <a:pt x="12898" y="7078"/>
                  <a:pt x="19347" y="7078"/>
                </a:cubicBezTo>
                <a:cubicBezTo>
                  <a:pt x="26720" y="7078"/>
                  <a:pt x="34920" y="7233"/>
                  <a:pt x="41053" y="11325"/>
                </a:cubicBezTo>
                <a:cubicBezTo>
                  <a:pt x="42833" y="12512"/>
                  <a:pt x="45158" y="10115"/>
                  <a:pt x="47188" y="9438"/>
                </a:cubicBezTo>
                <a:cubicBezTo>
                  <a:pt x="50325" y="8392"/>
                  <a:pt x="53804" y="8667"/>
                  <a:pt x="57097" y="8966"/>
                </a:cubicBezTo>
                <a:cubicBezTo>
                  <a:pt x="65184" y="9701"/>
                  <a:pt x="73043" y="12741"/>
                  <a:pt x="81163" y="12741"/>
                </a:cubicBezTo>
                <a:cubicBezTo>
                  <a:pt x="89017" y="12741"/>
                  <a:pt x="100982" y="7854"/>
                  <a:pt x="100982" y="0"/>
                </a:cubicBezTo>
              </a:path>
            </a:pathLst>
          </a:custGeom>
          <a:noFill/>
          <a:ln cap="flat" cmpd="sng" w="9525">
            <a:solidFill>
              <a:schemeClr val="lt2"/>
            </a:solidFill>
            <a:prstDash val="solid"/>
            <a:round/>
            <a:headEnd len="med" w="med" type="none"/>
            <a:tailEnd len="med" w="med" type="none"/>
          </a:ln>
        </p:spPr>
      </p:sp>
      <p:sp>
        <p:nvSpPr>
          <p:cNvPr id="353" name="Google Shape;353;p49"/>
          <p:cNvSpPr/>
          <p:nvPr/>
        </p:nvSpPr>
        <p:spPr>
          <a:xfrm>
            <a:off x="2938338" y="2040800"/>
            <a:ext cx="407100" cy="22614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9"/>
          <p:cNvSpPr txBox="1"/>
          <p:nvPr/>
        </p:nvSpPr>
        <p:spPr>
          <a:xfrm>
            <a:off x="1288938" y="3631400"/>
            <a:ext cx="1649400" cy="34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accent2"/>
                </a:solidFill>
                <a:latin typeface="Proxima Nova"/>
                <a:ea typeface="Proxima Nova"/>
                <a:cs typeface="Proxima Nova"/>
                <a:sym typeface="Proxima Nova"/>
              </a:rPr>
              <a:t>Entropy falling = </a:t>
            </a:r>
            <a:r>
              <a:rPr b="1" lang="en" sz="1000">
                <a:solidFill>
                  <a:schemeClr val="accent5"/>
                </a:solidFill>
                <a:latin typeface="Proxima Nova"/>
                <a:ea typeface="Proxima Nova"/>
                <a:cs typeface="Proxima Nova"/>
                <a:sym typeface="Proxima Nova"/>
              </a:rPr>
              <a:t>DDoS</a:t>
            </a:r>
            <a:endParaRPr b="1" sz="1100">
              <a:solidFill>
                <a:schemeClr val="accent2"/>
              </a:solidFill>
              <a:latin typeface="Proxima Nova"/>
              <a:ea typeface="Proxima Nova"/>
              <a:cs typeface="Proxima Nova"/>
              <a:sym typeface="Proxima Nova"/>
            </a:endParaRPr>
          </a:p>
        </p:txBody>
      </p:sp>
      <p:pic>
        <p:nvPicPr>
          <p:cNvPr id="355" name="Google Shape;355;p49"/>
          <p:cNvPicPr preferRelativeResize="0"/>
          <p:nvPr/>
        </p:nvPicPr>
        <p:blipFill>
          <a:blip r:embed="rId5">
            <a:alphaModFix/>
          </a:blip>
          <a:stretch>
            <a:fillRect/>
          </a:stretch>
        </p:blipFill>
        <p:spPr>
          <a:xfrm>
            <a:off x="4495800" y="1368300"/>
            <a:ext cx="4285082" cy="3222699"/>
          </a:xfrm>
          <a:prstGeom prst="rect">
            <a:avLst/>
          </a:prstGeom>
          <a:noFill/>
          <a:ln>
            <a:noFill/>
          </a:ln>
        </p:spPr>
      </p:pic>
      <p:sp>
        <p:nvSpPr>
          <p:cNvPr id="356" name="Google Shape;356;p49"/>
          <p:cNvSpPr txBox="1"/>
          <p:nvPr>
            <p:ph type="title"/>
          </p:nvPr>
        </p:nvSpPr>
        <p:spPr>
          <a:xfrm>
            <a:off x="5778851" y="916500"/>
            <a:ext cx="1891200" cy="4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rPr>
              <a:t>[ Smurf Attack]</a:t>
            </a:r>
            <a:r>
              <a:rPr b="1" lang="en" sz="1800">
                <a:solidFill>
                  <a:schemeClr val="lt2"/>
                </a:solidFill>
              </a:rPr>
              <a:t> </a:t>
            </a:r>
            <a:endParaRPr b="1" sz="1800">
              <a:solidFill>
                <a:schemeClr val="lt2"/>
              </a:solidFill>
            </a:endParaRPr>
          </a:p>
        </p:txBody>
      </p:sp>
      <p:sp>
        <p:nvSpPr>
          <p:cNvPr id="357" name="Google Shape;357;p49"/>
          <p:cNvSpPr/>
          <p:nvPr/>
        </p:nvSpPr>
        <p:spPr>
          <a:xfrm>
            <a:off x="5540538" y="1917450"/>
            <a:ext cx="407100" cy="22614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9"/>
          <p:cNvSpPr/>
          <p:nvPr/>
        </p:nvSpPr>
        <p:spPr>
          <a:xfrm>
            <a:off x="6663275" y="3777375"/>
            <a:ext cx="692400" cy="676800"/>
          </a:xfrm>
          <a:prstGeom prst="ellipse">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9" name="Google Shape;359;p49"/>
          <p:cNvPicPr preferRelativeResize="0"/>
          <p:nvPr/>
        </p:nvPicPr>
        <p:blipFill>
          <a:blip r:embed="rId4">
            <a:alphaModFix/>
          </a:blip>
          <a:stretch>
            <a:fillRect/>
          </a:stretch>
        </p:blipFill>
        <p:spPr>
          <a:xfrm>
            <a:off x="6465652" y="3719591"/>
            <a:ext cx="345384" cy="345384"/>
          </a:xfrm>
          <a:prstGeom prst="rect">
            <a:avLst/>
          </a:prstGeom>
          <a:noFill/>
          <a:ln>
            <a:noFill/>
          </a:ln>
        </p:spPr>
      </p:pic>
      <p:sp>
        <p:nvSpPr>
          <p:cNvPr id="360" name="Google Shape;360;p49"/>
          <p:cNvSpPr txBox="1"/>
          <p:nvPr/>
        </p:nvSpPr>
        <p:spPr>
          <a:xfrm>
            <a:off x="6975300" y="4678275"/>
            <a:ext cx="2123700" cy="6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*units: entropy/window </a:t>
            </a:r>
            <a:endParaRPr>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0"/>
          <p:cNvSpPr txBox="1"/>
          <p:nvPr>
            <p:ph type="title"/>
          </p:nvPr>
        </p:nvSpPr>
        <p:spPr>
          <a:xfrm>
            <a:off x="335528" y="290775"/>
            <a:ext cx="551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3"/>
                </a:solidFill>
              </a:rPr>
              <a:t>Detection Technique - </a:t>
            </a:r>
            <a:r>
              <a:rPr b="1" lang="en" sz="2400">
                <a:solidFill>
                  <a:schemeClr val="lt2"/>
                </a:solidFill>
              </a:rPr>
              <a:t>Entropy</a:t>
            </a:r>
            <a:endParaRPr b="1" sz="2400">
              <a:solidFill>
                <a:schemeClr val="lt2"/>
              </a:solidFill>
            </a:endParaRPr>
          </a:p>
        </p:txBody>
      </p:sp>
      <p:grpSp>
        <p:nvGrpSpPr>
          <p:cNvPr id="366" name="Google Shape;366;p50"/>
          <p:cNvGrpSpPr/>
          <p:nvPr/>
        </p:nvGrpSpPr>
        <p:grpSpPr>
          <a:xfrm>
            <a:off x="323034" y="1387037"/>
            <a:ext cx="4292059" cy="3222698"/>
            <a:chOff x="1816776" y="1093925"/>
            <a:chExt cx="4852525" cy="3643526"/>
          </a:xfrm>
        </p:grpSpPr>
        <p:grpSp>
          <p:nvGrpSpPr>
            <p:cNvPr id="367" name="Google Shape;367;p50"/>
            <p:cNvGrpSpPr/>
            <p:nvPr/>
          </p:nvGrpSpPr>
          <p:grpSpPr>
            <a:xfrm>
              <a:off x="1816776" y="1093925"/>
              <a:ext cx="4852525" cy="3643526"/>
              <a:chOff x="955576" y="1115100"/>
              <a:chExt cx="4852525" cy="3643526"/>
            </a:xfrm>
          </p:grpSpPr>
          <p:pic>
            <p:nvPicPr>
              <p:cNvPr id="368" name="Google Shape;368;p50"/>
              <p:cNvPicPr preferRelativeResize="0"/>
              <p:nvPr/>
            </p:nvPicPr>
            <p:blipFill>
              <a:blip r:embed="rId3">
                <a:alphaModFix/>
              </a:blip>
              <a:stretch>
                <a:fillRect/>
              </a:stretch>
            </p:blipFill>
            <p:spPr>
              <a:xfrm>
                <a:off x="955576" y="1115100"/>
                <a:ext cx="4852525" cy="3643526"/>
              </a:xfrm>
              <a:prstGeom prst="rect">
                <a:avLst/>
              </a:prstGeom>
              <a:noFill/>
              <a:ln>
                <a:noFill/>
              </a:ln>
            </p:spPr>
          </p:pic>
          <p:grpSp>
            <p:nvGrpSpPr>
              <p:cNvPr id="369" name="Google Shape;369;p50"/>
              <p:cNvGrpSpPr/>
              <p:nvPr/>
            </p:nvGrpSpPr>
            <p:grpSpPr>
              <a:xfrm>
                <a:off x="3819190" y="3720278"/>
                <a:ext cx="873038" cy="524237"/>
                <a:chOff x="3381391" y="4478196"/>
                <a:chExt cx="1126500" cy="676435"/>
              </a:xfrm>
            </p:grpSpPr>
            <p:sp>
              <p:nvSpPr>
                <p:cNvPr id="370" name="Google Shape;370;p50"/>
                <p:cNvSpPr txBox="1"/>
                <p:nvPr/>
              </p:nvSpPr>
              <p:spPr>
                <a:xfrm>
                  <a:off x="3381391" y="4883431"/>
                  <a:ext cx="1126500" cy="27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accent5"/>
                      </a:solidFill>
                      <a:latin typeface="Proxima Nova"/>
                      <a:ea typeface="Proxima Nova"/>
                      <a:cs typeface="Proxima Nova"/>
                      <a:sym typeface="Proxima Nova"/>
                    </a:rPr>
                    <a:t>DDoS Detected</a:t>
                  </a:r>
                  <a:endParaRPr b="1" sz="1000">
                    <a:solidFill>
                      <a:schemeClr val="accent5"/>
                    </a:solidFill>
                    <a:latin typeface="Proxima Nova"/>
                    <a:ea typeface="Proxima Nova"/>
                    <a:cs typeface="Proxima Nova"/>
                    <a:sym typeface="Proxima Nova"/>
                  </a:endParaRPr>
                </a:p>
              </p:txBody>
            </p:sp>
            <p:pic>
              <p:nvPicPr>
                <p:cNvPr id="371" name="Google Shape;371;p50"/>
                <p:cNvPicPr preferRelativeResize="0"/>
                <p:nvPr/>
              </p:nvPicPr>
              <p:blipFill>
                <a:blip r:embed="rId4">
                  <a:alphaModFix/>
                </a:blip>
                <a:stretch>
                  <a:fillRect/>
                </a:stretch>
              </p:blipFill>
              <p:spPr>
                <a:xfrm>
                  <a:off x="3646606" y="4478196"/>
                  <a:ext cx="503850" cy="503850"/>
                </a:xfrm>
                <a:prstGeom prst="rect">
                  <a:avLst/>
                </a:prstGeom>
                <a:noFill/>
                <a:ln>
                  <a:noFill/>
                </a:ln>
              </p:spPr>
            </p:pic>
          </p:grpSp>
          <p:sp>
            <p:nvSpPr>
              <p:cNvPr id="372" name="Google Shape;372;p50"/>
              <p:cNvSpPr/>
              <p:nvPr/>
            </p:nvSpPr>
            <p:spPr>
              <a:xfrm>
                <a:off x="4718775" y="4010713"/>
                <a:ext cx="495600" cy="519000"/>
              </a:xfrm>
              <a:prstGeom prst="ellipse">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0"/>
              <p:cNvSpPr txBox="1"/>
              <p:nvPr/>
            </p:nvSpPr>
            <p:spPr>
              <a:xfrm>
                <a:off x="2061500" y="2256688"/>
                <a:ext cx="1406700" cy="25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lt2"/>
                    </a:solidFill>
                    <a:latin typeface="Proxima Nova"/>
                    <a:ea typeface="Proxima Nova"/>
                    <a:cs typeface="Proxima Nova"/>
                    <a:sym typeface="Proxima Nova"/>
                  </a:rPr>
                  <a:t>Normal Traffic</a:t>
                </a:r>
                <a:endParaRPr b="1" sz="1100">
                  <a:solidFill>
                    <a:schemeClr val="lt2"/>
                  </a:solidFill>
                  <a:latin typeface="Proxima Nova"/>
                  <a:ea typeface="Proxima Nova"/>
                  <a:cs typeface="Proxima Nova"/>
                  <a:sym typeface="Proxima Nova"/>
                </a:endParaRPr>
              </a:p>
            </p:txBody>
          </p:sp>
          <p:sp>
            <p:nvSpPr>
              <p:cNvPr id="374" name="Google Shape;374;p50"/>
              <p:cNvSpPr/>
              <p:nvPr/>
            </p:nvSpPr>
            <p:spPr>
              <a:xfrm>
                <a:off x="1474625" y="2022700"/>
                <a:ext cx="2996388" cy="318525"/>
              </a:xfrm>
              <a:custGeom>
                <a:rect b="b" l="l" r="r" t="t"/>
                <a:pathLst>
                  <a:path extrusionOk="0" h="12741" w="100982">
                    <a:moveTo>
                      <a:pt x="0" y="7078"/>
                    </a:moveTo>
                    <a:cubicBezTo>
                      <a:pt x="5768" y="9963"/>
                      <a:pt x="12898" y="7078"/>
                      <a:pt x="19347" y="7078"/>
                    </a:cubicBezTo>
                    <a:cubicBezTo>
                      <a:pt x="26720" y="7078"/>
                      <a:pt x="34920" y="7233"/>
                      <a:pt x="41053" y="11325"/>
                    </a:cubicBezTo>
                    <a:cubicBezTo>
                      <a:pt x="42833" y="12512"/>
                      <a:pt x="45158" y="10115"/>
                      <a:pt x="47188" y="9438"/>
                    </a:cubicBezTo>
                    <a:cubicBezTo>
                      <a:pt x="50325" y="8392"/>
                      <a:pt x="53804" y="8667"/>
                      <a:pt x="57097" y="8966"/>
                    </a:cubicBezTo>
                    <a:cubicBezTo>
                      <a:pt x="65184" y="9701"/>
                      <a:pt x="73043" y="12741"/>
                      <a:pt x="81163" y="12741"/>
                    </a:cubicBezTo>
                    <a:cubicBezTo>
                      <a:pt x="89017" y="12741"/>
                      <a:pt x="100982" y="7854"/>
                      <a:pt x="100982" y="0"/>
                    </a:cubicBezTo>
                  </a:path>
                </a:pathLst>
              </a:custGeom>
              <a:noFill/>
              <a:ln cap="flat" cmpd="sng" w="9525">
                <a:solidFill>
                  <a:schemeClr val="lt2"/>
                </a:solidFill>
                <a:prstDash val="solid"/>
                <a:round/>
                <a:headEnd len="med" w="med" type="none"/>
                <a:tailEnd len="med" w="med" type="none"/>
              </a:ln>
            </p:spPr>
          </p:sp>
          <p:sp>
            <p:nvSpPr>
              <p:cNvPr id="375" name="Google Shape;375;p50"/>
              <p:cNvSpPr/>
              <p:nvPr/>
            </p:nvSpPr>
            <p:spPr>
              <a:xfrm>
                <a:off x="2890275" y="2712763"/>
                <a:ext cx="873000" cy="448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50"/>
            <p:cNvSpPr/>
            <p:nvPr/>
          </p:nvSpPr>
          <p:spPr>
            <a:xfrm>
              <a:off x="5579975" y="1451025"/>
              <a:ext cx="460200" cy="24381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0"/>
            <p:cNvSpPr txBox="1"/>
            <p:nvPr/>
          </p:nvSpPr>
          <p:spPr>
            <a:xfrm>
              <a:off x="4849070" y="2442600"/>
              <a:ext cx="825300" cy="25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accent2"/>
                  </a:solidFill>
                  <a:latin typeface="Proxima Nova"/>
                  <a:ea typeface="Proxima Nova"/>
                  <a:cs typeface="Proxima Nova"/>
                  <a:sym typeface="Proxima Nova"/>
                </a:rPr>
                <a:t>Entropy falling</a:t>
              </a:r>
              <a:endParaRPr b="1" sz="1100">
                <a:solidFill>
                  <a:schemeClr val="accent2"/>
                </a:solidFill>
                <a:latin typeface="Proxima Nova"/>
                <a:ea typeface="Proxima Nova"/>
                <a:cs typeface="Proxima Nova"/>
                <a:sym typeface="Proxima Nova"/>
              </a:endParaRPr>
            </a:p>
          </p:txBody>
        </p:sp>
      </p:grpSp>
      <p:sp>
        <p:nvSpPr>
          <p:cNvPr id="378" name="Google Shape;378;p50"/>
          <p:cNvSpPr txBox="1"/>
          <p:nvPr>
            <p:ph type="title"/>
          </p:nvPr>
        </p:nvSpPr>
        <p:spPr>
          <a:xfrm>
            <a:off x="1104875" y="935225"/>
            <a:ext cx="2496300" cy="4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rPr>
              <a:t>[ UDP Fragmentation ]</a:t>
            </a:r>
            <a:r>
              <a:rPr b="1" lang="en" sz="1800">
                <a:solidFill>
                  <a:schemeClr val="lt2"/>
                </a:solidFill>
              </a:rPr>
              <a:t> </a:t>
            </a:r>
            <a:endParaRPr b="1" sz="1800">
              <a:solidFill>
                <a:schemeClr val="lt2"/>
              </a:solidFill>
            </a:endParaRPr>
          </a:p>
        </p:txBody>
      </p:sp>
      <p:sp>
        <p:nvSpPr>
          <p:cNvPr id="379" name="Google Shape;379;p50"/>
          <p:cNvSpPr txBox="1"/>
          <p:nvPr>
            <p:ph type="title"/>
          </p:nvPr>
        </p:nvSpPr>
        <p:spPr>
          <a:xfrm>
            <a:off x="5586574" y="935225"/>
            <a:ext cx="2340600" cy="4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rPr>
              <a:t>[ DNS Amplification ]</a:t>
            </a:r>
            <a:r>
              <a:rPr b="1" lang="en" sz="1800">
                <a:solidFill>
                  <a:schemeClr val="lt2"/>
                </a:solidFill>
              </a:rPr>
              <a:t> </a:t>
            </a:r>
            <a:endParaRPr b="1" sz="1800">
              <a:solidFill>
                <a:schemeClr val="lt2"/>
              </a:solidFill>
            </a:endParaRPr>
          </a:p>
        </p:txBody>
      </p:sp>
      <p:grpSp>
        <p:nvGrpSpPr>
          <p:cNvPr id="380" name="Google Shape;380;p50"/>
          <p:cNvGrpSpPr/>
          <p:nvPr/>
        </p:nvGrpSpPr>
        <p:grpSpPr>
          <a:xfrm>
            <a:off x="4528900" y="1387021"/>
            <a:ext cx="4292075" cy="3222716"/>
            <a:chOff x="4528900" y="1387021"/>
            <a:chExt cx="4292075" cy="3222716"/>
          </a:xfrm>
        </p:grpSpPr>
        <p:grpSp>
          <p:nvGrpSpPr>
            <p:cNvPr id="381" name="Google Shape;381;p50"/>
            <p:cNvGrpSpPr/>
            <p:nvPr/>
          </p:nvGrpSpPr>
          <p:grpSpPr>
            <a:xfrm>
              <a:off x="4528900" y="1387021"/>
              <a:ext cx="4292075" cy="3222716"/>
              <a:chOff x="4528900" y="1387021"/>
              <a:chExt cx="4292075" cy="3222716"/>
            </a:xfrm>
          </p:grpSpPr>
          <p:pic>
            <p:nvPicPr>
              <p:cNvPr id="382" name="Google Shape;382;p50"/>
              <p:cNvPicPr preferRelativeResize="0"/>
              <p:nvPr/>
            </p:nvPicPr>
            <p:blipFill>
              <a:blip r:embed="rId5">
                <a:alphaModFix/>
              </a:blip>
              <a:stretch>
                <a:fillRect/>
              </a:stretch>
            </p:blipFill>
            <p:spPr>
              <a:xfrm>
                <a:off x="4528900" y="1387021"/>
                <a:ext cx="4292075" cy="3222716"/>
              </a:xfrm>
              <a:prstGeom prst="rect">
                <a:avLst/>
              </a:prstGeom>
              <a:noFill/>
              <a:ln>
                <a:noFill/>
              </a:ln>
            </p:spPr>
          </p:pic>
          <p:sp>
            <p:nvSpPr>
              <p:cNvPr id="383" name="Google Shape;383;p50"/>
              <p:cNvSpPr/>
              <p:nvPr/>
            </p:nvSpPr>
            <p:spPr>
              <a:xfrm>
                <a:off x="7861645" y="3650121"/>
                <a:ext cx="692400" cy="725100"/>
              </a:xfrm>
              <a:prstGeom prst="ellipse">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0"/>
              <p:cNvSpPr/>
              <p:nvPr/>
            </p:nvSpPr>
            <p:spPr>
              <a:xfrm>
                <a:off x="6288837" y="2866519"/>
                <a:ext cx="772200" cy="396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5" name="Google Shape;385;p50"/>
            <p:cNvPicPr preferRelativeResize="0"/>
            <p:nvPr/>
          </p:nvPicPr>
          <p:blipFill>
            <a:blip r:embed="rId4">
              <a:alphaModFix/>
            </a:blip>
            <a:stretch>
              <a:fillRect/>
            </a:stretch>
          </p:blipFill>
          <p:spPr>
            <a:xfrm>
              <a:off x="7664752" y="3738141"/>
              <a:ext cx="345384" cy="345384"/>
            </a:xfrm>
            <a:prstGeom prst="rect">
              <a:avLst/>
            </a:prstGeom>
            <a:noFill/>
            <a:ln>
              <a:noFill/>
            </a:ln>
          </p:spPr>
        </p:pic>
      </p:grpSp>
      <p:sp>
        <p:nvSpPr>
          <p:cNvPr id="386" name="Google Shape;386;p50"/>
          <p:cNvSpPr/>
          <p:nvPr/>
        </p:nvSpPr>
        <p:spPr>
          <a:xfrm>
            <a:off x="7735825" y="1878300"/>
            <a:ext cx="407100" cy="17337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0"/>
          <p:cNvSpPr txBox="1"/>
          <p:nvPr/>
        </p:nvSpPr>
        <p:spPr>
          <a:xfrm>
            <a:off x="6975300" y="4678275"/>
            <a:ext cx="2123700" cy="6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*units: entropy/window </a:t>
            </a:r>
            <a:endParaRPr>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1"/>
          <p:cNvSpPr txBox="1"/>
          <p:nvPr>
            <p:ph type="title"/>
          </p:nvPr>
        </p:nvSpPr>
        <p:spPr>
          <a:xfrm>
            <a:off x="253200" y="2189050"/>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accent2"/>
                </a:solidFill>
              </a:rPr>
              <a:t>Summary</a:t>
            </a:r>
            <a:endParaRPr b="1">
              <a:solidFill>
                <a:schemeClr val="accent2"/>
              </a:solidFill>
            </a:endParaRPr>
          </a:p>
        </p:txBody>
      </p:sp>
      <p:sp>
        <p:nvSpPr>
          <p:cNvPr id="393" name="Google Shape;393;p5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b="1" lang="en"/>
              <a:t>Entropy</a:t>
            </a:r>
            <a:r>
              <a:rPr lang="en"/>
              <a:t> provides a robust and low-overhead solution for detecting DDOS attacks.</a:t>
            </a:r>
            <a:endParaRPr/>
          </a:p>
          <a:p>
            <a:pPr indent="-342900" lvl="0" marL="457200" rtl="0" algn="l">
              <a:spcBef>
                <a:spcPts val="0"/>
              </a:spcBef>
              <a:spcAft>
                <a:spcPts val="0"/>
              </a:spcAft>
              <a:buSzPts val="1800"/>
              <a:buChar char="●"/>
            </a:pPr>
            <a:r>
              <a:rPr lang="en"/>
              <a:t>Overly simplistic strategies (such as </a:t>
            </a:r>
            <a:r>
              <a:rPr b="1" lang="en"/>
              <a:t>connection rate</a:t>
            </a:r>
            <a:r>
              <a:rPr lang="en"/>
              <a:t>) are easily circumvented.</a:t>
            </a:r>
            <a:endParaRPr/>
          </a:p>
        </p:txBody>
      </p:sp>
      <p:pic>
        <p:nvPicPr>
          <p:cNvPr id="394" name="Google Shape;394;p51"/>
          <p:cNvPicPr preferRelativeResize="0"/>
          <p:nvPr/>
        </p:nvPicPr>
        <p:blipFill>
          <a:blip r:embed="rId3">
            <a:alphaModFix/>
          </a:blip>
          <a:stretch>
            <a:fillRect/>
          </a:stretch>
        </p:blipFill>
        <p:spPr>
          <a:xfrm>
            <a:off x="1661550" y="1378263"/>
            <a:ext cx="1391675" cy="1391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2"/>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solidFill>
                  <a:schemeClr val="lt2"/>
                </a:solidFill>
              </a:rPr>
              <a:t>Demo video</a:t>
            </a:r>
            <a:endParaRPr b="1" sz="4800">
              <a:solidFill>
                <a:schemeClr val="lt2"/>
              </a:solidFill>
            </a:endParaRPr>
          </a:p>
        </p:txBody>
      </p:sp>
      <p:pic>
        <p:nvPicPr>
          <p:cNvPr id="400" name="Google Shape;400;p52"/>
          <p:cNvPicPr preferRelativeResize="0"/>
          <p:nvPr/>
        </p:nvPicPr>
        <p:blipFill>
          <a:blip r:embed="rId3">
            <a:alphaModFix/>
          </a:blip>
          <a:stretch>
            <a:fillRect/>
          </a:stretch>
        </p:blipFill>
        <p:spPr>
          <a:xfrm>
            <a:off x="4084075" y="1081550"/>
            <a:ext cx="975850" cy="975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04" name="Shape 404"/>
        <p:cNvGrpSpPr/>
        <p:nvPr/>
      </p:nvGrpSpPr>
      <p:grpSpPr>
        <a:xfrm>
          <a:off x="0" y="0"/>
          <a:ext cx="0" cy="0"/>
          <a:chOff x="0" y="0"/>
          <a:chExt cx="0" cy="0"/>
        </a:xfrm>
      </p:grpSpPr>
      <p:pic>
        <p:nvPicPr>
          <p:cNvPr id="405" name="Google Shape;405;p53" title="UDPF_entropy_demo.mp4">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260238" y="2158538"/>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600">
                <a:solidFill>
                  <a:schemeClr val="lt2"/>
                </a:solidFill>
              </a:rPr>
              <a:t>Motivation</a:t>
            </a:r>
            <a:endParaRPr b="1" sz="3600">
              <a:solidFill>
                <a:schemeClr val="lt2"/>
              </a:solidFill>
            </a:endParaRPr>
          </a:p>
        </p:txBody>
      </p:sp>
      <p:sp>
        <p:nvSpPr>
          <p:cNvPr id="116" name="Google Shape;116;p27"/>
          <p:cNvSpPr txBox="1"/>
          <p:nvPr>
            <p:ph idx="2" type="body"/>
          </p:nvPr>
        </p:nvSpPr>
        <p:spPr>
          <a:xfrm>
            <a:off x="4939500" y="819000"/>
            <a:ext cx="3480600" cy="3505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SDN-based DDoS attack detection techniques have different pros and cons, we want to test their </a:t>
            </a:r>
            <a:r>
              <a:rPr b="1" lang="en">
                <a:solidFill>
                  <a:schemeClr val="lt2"/>
                </a:solidFill>
              </a:rPr>
              <a:t>efficiency</a:t>
            </a:r>
            <a:r>
              <a:rPr lang="en"/>
              <a:t> in a </a:t>
            </a:r>
            <a:r>
              <a:rPr i="1" lang="en"/>
              <a:t>controlled set-up</a:t>
            </a:r>
            <a:r>
              <a:rPr lang="en"/>
              <a:t> (of 4 different attacks and detection techniques) to get some </a:t>
            </a:r>
            <a:r>
              <a:rPr b="1" lang="en"/>
              <a:t>insights</a:t>
            </a:r>
            <a:r>
              <a:rPr lang="en"/>
              <a:t> on their overall efficiency. </a:t>
            </a:r>
            <a:endParaRPr/>
          </a:p>
        </p:txBody>
      </p:sp>
      <p:pic>
        <p:nvPicPr>
          <p:cNvPr id="117" name="Google Shape;117;p27"/>
          <p:cNvPicPr preferRelativeResize="0"/>
          <p:nvPr/>
        </p:nvPicPr>
        <p:blipFill>
          <a:blip r:embed="rId3">
            <a:alphaModFix/>
          </a:blip>
          <a:stretch>
            <a:fillRect/>
          </a:stretch>
        </p:blipFill>
        <p:spPr>
          <a:xfrm>
            <a:off x="1567738" y="1475363"/>
            <a:ext cx="1430225" cy="1430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54"/>
          <p:cNvSpPr txBox="1"/>
          <p:nvPr>
            <p:ph type="ctrTitle"/>
          </p:nvPr>
        </p:nvSpPr>
        <p:spPr>
          <a:xfrm>
            <a:off x="3705925" y="1732950"/>
            <a:ext cx="2568600" cy="106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7200"/>
              <a:t>Q&amp;A</a:t>
            </a:r>
            <a:endParaRPr b="1" sz="7200"/>
          </a:p>
        </p:txBody>
      </p:sp>
      <p:sp>
        <p:nvSpPr>
          <p:cNvPr id="411" name="Google Shape;411;p54"/>
          <p:cNvSpPr txBox="1"/>
          <p:nvPr>
            <p:ph idx="1" type="subTitle"/>
          </p:nvPr>
        </p:nvSpPr>
        <p:spPr>
          <a:xfrm>
            <a:off x="510450" y="3182341"/>
            <a:ext cx="8123100" cy="145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EFEFEF"/>
                </a:solidFill>
              </a:rPr>
              <a:t>B05902100 - 馮永輝       B05902101 - 黃千儀       B05902035 - 許國讚       B04902128 - 裵娜娜       B04902127 - 莎蘿柏</a:t>
            </a:r>
            <a:endParaRPr>
              <a:solidFill>
                <a:srgbClr val="EFEFEF"/>
              </a:solidFill>
            </a:endParaRPr>
          </a:p>
        </p:txBody>
      </p:sp>
      <p:pic>
        <p:nvPicPr>
          <p:cNvPr id="412" name="Google Shape;412;p54"/>
          <p:cNvPicPr preferRelativeResize="0"/>
          <p:nvPr/>
        </p:nvPicPr>
        <p:blipFill>
          <a:blip r:embed="rId3">
            <a:alphaModFix/>
          </a:blip>
          <a:stretch>
            <a:fillRect/>
          </a:stretch>
        </p:blipFill>
        <p:spPr>
          <a:xfrm>
            <a:off x="2869475" y="1646800"/>
            <a:ext cx="1063800" cy="10638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2"/>
                </a:solidFill>
              </a:rPr>
              <a:t>References</a:t>
            </a:r>
            <a:endParaRPr b="1" sz="3600">
              <a:solidFill>
                <a:schemeClr val="lt2"/>
              </a:solidFill>
            </a:endParaRPr>
          </a:p>
        </p:txBody>
      </p:sp>
      <p:sp>
        <p:nvSpPr>
          <p:cNvPr id="418" name="Google Shape;418;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 attacks and detection methods are referenced here:</a:t>
            </a:r>
            <a:endParaRPr/>
          </a:p>
          <a:p>
            <a:pPr indent="-317500" lvl="1" marL="914400" rtl="0" algn="l">
              <a:spcBef>
                <a:spcPts val="0"/>
              </a:spcBef>
              <a:spcAft>
                <a:spcPts val="0"/>
              </a:spcAft>
              <a:buSzPts val="1400"/>
              <a:buChar char="○"/>
            </a:pPr>
            <a:r>
              <a:rPr lang="en"/>
              <a:t>Bawany, Narmeen &amp; Shamsi, Jawwad &amp; Salah, Khaled. (2017). DDoS Attack Detection and Mitigation Using SDN: Methods, Practices, and Solutions. Arabian Journal for Science and Engineering. 42. 10.1007/s13369-017-2414-5. </a:t>
            </a:r>
            <a:endParaRPr/>
          </a:p>
          <a:p>
            <a:pPr indent="-342900" lvl="0" marL="457200" rtl="0" algn="l">
              <a:spcBef>
                <a:spcPts val="0"/>
              </a:spcBef>
              <a:spcAft>
                <a:spcPts val="0"/>
              </a:spcAft>
              <a:buSzPts val="1800"/>
              <a:buChar char="●"/>
            </a:pPr>
            <a:r>
              <a:rPr lang="en"/>
              <a:t>Related work </a:t>
            </a:r>
            <a:r>
              <a:rPr lang="en"/>
              <a:t>Database</a:t>
            </a:r>
            <a:r>
              <a:rPr lang="en"/>
              <a:t> for this project available at: </a:t>
            </a:r>
            <a:endParaRPr/>
          </a:p>
          <a:p>
            <a:pPr indent="-317500" lvl="1" marL="914400" rtl="0" algn="l">
              <a:spcBef>
                <a:spcPts val="0"/>
              </a:spcBef>
              <a:spcAft>
                <a:spcPts val="0"/>
              </a:spcAft>
              <a:buSzPts val="1400"/>
              <a:buChar char="○"/>
            </a:pPr>
            <a:r>
              <a:rPr lang="en" sz="1600" u="sng">
                <a:solidFill>
                  <a:schemeClr val="hlink"/>
                </a:solidFill>
                <a:latin typeface="Arial"/>
                <a:ea typeface="Arial"/>
                <a:cs typeface="Arial"/>
                <a:sym typeface="Arial"/>
                <a:hlinkClick r:id="rId3"/>
              </a:rPr>
              <a:t>https://hackmd.io/MJ8dWHXcSNGUIqHiDZaRjA</a:t>
            </a:r>
            <a:r>
              <a:rPr lang="en" sz="1600"/>
              <a:t> </a:t>
            </a:r>
            <a:endParaRPr sz="1600"/>
          </a:p>
          <a:p>
            <a:pPr indent="-330200" lvl="0" marL="457200" rtl="0" algn="l">
              <a:spcBef>
                <a:spcPts val="0"/>
              </a:spcBef>
              <a:spcAft>
                <a:spcPts val="0"/>
              </a:spcAft>
              <a:buSzPts val="1600"/>
              <a:buChar char="●"/>
            </a:pPr>
            <a:r>
              <a:rPr lang="en" sz="1600"/>
              <a:t>Data plots are done using matplotlib:</a:t>
            </a:r>
            <a:endParaRPr sz="1600"/>
          </a:p>
          <a:p>
            <a:pPr indent="-330200" lvl="1" marL="914400" rtl="0" algn="l">
              <a:spcBef>
                <a:spcPts val="0"/>
              </a:spcBef>
              <a:spcAft>
                <a:spcPts val="0"/>
              </a:spcAft>
              <a:buSzPts val="1600"/>
              <a:buChar char="○"/>
            </a:pPr>
            <a:r>
              <a:rPr lang="en" sz="1600"/>
              <a:t>https://matplotlib.org</a:t>
            </a:r>
            <a:endParaRPr sz="1600"/>
          </a:p>
          <a:p>
            <a:pPr indent="0" lvl="0" marL="914400" rtl="0" algn="l">
              <a:spcBef>
                <a:spcPts val="1600"/>
              </a:spcBef>
              <a:spcAft>
                <a:spcPts val="0"/>
              </a:spcAft>
              <a:buNone/>
            </a:pPr>
            <a:r>
              <a:t/>
            </a:r>
            <a:endParaRPr sz="1600"/>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rPr>
              <a:t>System Structure</a:t>
            </a:r>
            <a:endParaRPr b="1" sz="3600">
              <a:solidFill>
                <a:schemeClr val="accent1"/>
              </a:solidFill>
            </a:endParaRPr>
          </a:p>
        </p:txBody>
      </p:sp>
      <p:sp>
        <p:nvSpPr>
          <p:cNvPr id="123" name="Google Shape;123;p28"/>
          <p:cNvSpPr/>
          <p:nvPr/>
        </p:nvSpPr>
        <p:spPr>
          <a:xfrm>
            <a:off x="1148850" y="1512375"/>
            <a:ext cx="1276200" cy="5727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latin typeface="Proxima Nova"/>
                <a:ea typeface="Proxima Nova"/>
                <a:cs typeface="Proxima Nova"/>
                <a:sym typeface="Proxima Nova"/>
              </a:rPr>
              <a:t>Baseline</a:t>
            </a:r>
            <a:endParaRPr b="1">
              <a:solidFill>
                <a:srgbClr val="F3F3F3"/>
              </a:solidFill>
              <a:latin typeface="Proxima Nova"/>
              <a:ea typeface="Proxima Nova"/>
              <a:cs typeface="Proxima Nova"/>
              <a:sym typeface="Proxima Nova"/>
            </a:endParaRPr>
          </a:p>
        </p:txBody>
      </p:sp>
      <p:sp>
        <p:nvSpPr>
          <p:cNvPr id="124" name="Google Shape;124;p28"/>
          <p:cNvSpPr/>
          <p:nvPr/>
        </p:nvSpPr>
        <p:spPr>
          <a:xfrm>
            <a:off x="1148850" y="2193013"/>
            <a:ext cx="1276200" cy="5727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latin typeface="Proxima Nova"/>
                <a:ea typeface="Proxima Nova"/>
                <a:cs typeface="Proxima Nova"/>
                <a:sym typeface="Proxima Nova"/>
              </a:rPr>
              <a:t>Entropy</a:t>
            </a:r>
            <a:endParaRPr b="1">
              <a:solidFill>
                <a:srgbClr val="F3F3F3"/>
              </a:solidFill>
              <a:latin typeface="Proxima Nova"/>
              <a:ea typeface="Proxima Nova"/>
              <a:cs typeface="Proxima Nova"/>
              <a:sym typeface="Proxima Nova"/>
            </a:endParaRPr>
          </a:p>
        </p:txBody>
      </p:sp>
      <p:sp>
        <p:nvSpPr>
          <p:cNvPr id="125" name="Google Shape;125;p28"/>
          <p:cNvSpPr/>
          <p:nvPr/>
        </p:nvSpPr>
        <p:spPr>
          <a:xfrm>
            <a:off x="4977588" y="2208925"/>
            <a:ext cx="1492800" cy="572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EFEFEF"/>
                </a:solidFill>
                <a:latin typeface="Proxima Nova"/>
                <a:ea typeface="Proxima Nova"/>
                <a:cs typeface="Proxima Nova"/>
                <a:sym typeface="Proxima Nova"/>
              </a:rPr>
              <a:t>UDP Fragmentation</a:t>
            </a:r>
            <a:endParaRPr b="1">
              <a:solidFill>
                <a:srgbClr val="EFEFEF"/>
              </a:solidFill>
              <a:latin typeface="Proxima Nova"/>
              <a:ea typeface="Proxima Nova"/>
              <a:cs typeface="Proxima Nova"/>
              <a:sym typeface="Proxima Nova"/>
            </a:endParaRPr>
          </a:p>
        </p:txBody>
      </p:sp>
      <p:sp>
        <p:nvSpPr>
          <p:cNvPr id="126" name="Google Shape;126;p28"/>
          <p:cNvSpPr/>
          <p:nvPr/>
        </p:nvSpPr>
        <p:spPr>
          <a:xfrm>
            <a:off x="4977588" y="1489875"/>
            <a:ext cx="1492800" cy="572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EFEFEF"/>
                </a:solidFill>
                <a:latin typeface="Proxima Nova"/>
                <a:ea typeface="Proxima Nova"/>
                <a:cs typeface="Proxima Nova"/>
                <a:sym typeface="Proxima Nova"/>
              </a:rPr>
              <a:t>Smurf  Attack</a:t>
            </a:r>
            <a:endParaRPr b="1">
              <a:solidFill>
                <a:srgbClr val="EFEFEF"/>
              </a:solidFill>
              <a:latin typeface="Proxima Nova"/>
              <a:ea typeface="Proxima Nova"/>
              <a:cs typeface="Proxima Nova"/>
              <a:sym typeface="Proxima Nova"/>
            </a:endParaRPr>
          </a:p>
        </p:txBody>
      </p:sp>
      <p:sp>
        <p:nvSpPr>
          <p:cNvPr id="127" name="Google Shape;127;p28"/>
          <p:cNvSpPr/>
          <p:nvPr/>
        </p:nvSpPr>
        <p:spPr>
          <a:xfrm>
            <a:off x="4977588" y="2927975"/>
            <a:ext cx="1492800" cy="572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EFEFEF"/>
                </a:solidFill>
                <a:latin typeface="Proxima Nova"/>
                <a:ea typeface="Proxima Nova"/>
                <a:cs typeface="Proxima Nova"/>
                <a:sym typeface="Proxima Nova"/>
              </a:rPr>
              <a:t>TCP SYN Flood</a:t>
            </a:r>
            <a:endParaRPr b="1">
              <a:solidFill>
                <a:srgbClr val="EFEFEF"/>
              </a:solidFill>
              <a:latin typeface="Proxima Nova"/>
              <a:ea typeface="Proxima Nova"/>
              <a:cs typeface="Proxima Nova"/>
              <a:sym typeface="Proxima Nova"/>
            </a:endParaRPr>
          </a:p>
        </p:txBody>
      </p:sp>
      <p:sp>
        <p:nvSpPr>
          <p:cNvPr id="128" name="Google Shape;128;p28"/>
          <p:cNvSpPr/>
          <p:nvPr/>
        </p:nvSpPr>
        <p:spPr>
          <a:xfrm>
            <a:off x="1148850" y="2912075"/>
            <a:ext cx="1276200" cy="5727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latin typeface="Proxima Nova"/>
                <a:ea typeface="Proxima Nova"/>
                <a:cs typeface="Proxima Nova"/>
                <a:sym typeface="Proxima Nova"/>
              </a:rPr>
              <a:t>Connection Rate</a:t>
            </a:r>
            <a:endParaRPr b="1">
              <a:solidFill>
                <a:srgbClr val="F3F3F3"/>
              </a:solidFill>
              <a:latin typeface="Proxima Nova"/>
              <a:ea typeface="Proxima Nova"/>
              <a:cs typeface="Proxima Nova"/>
              <a:sym typeface="Proxima Nova"/>
            </a:endParaRPr>
          </a:p>
        </p:txBody>
      </p:sp>
      <p:sp>
        <p:nvSpPr>
          <p:cNvPr id="129" name="Google Shape;129;p28"/>
          <p:cNvSpPr/>
          <p:nvPr/>
        </p:nvSpPr>
        <p:spPr>
          <a:xfrm>
            <a:off x="1148850" y="3631125"/>
            <a:ext cx="1276200" cy="5727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latin typeface="Proxima Nova"/>
                <a:ea typeface="Proxima Nova"/>
                <a:cs typeface="Proxima Nova"/>
                <a:sym typeface="Proxima Nova"/>
              </a:rPr>
              <a:t>Credit</a:t>
            </a:r>
            <a:endParaRPr b="1" sz="1800">
              <a:solidFill>
                <a:srgbClr val="F3F3F3"/>
              </a:solidFill>
              <a:latin typeface="Proxima Nova"/>
              <a:ea typeface="Proxima Nova"/>
              <a:cs typeface="Proxima Nova"/>
              <a:sym typeface="Proxima Nova"/>
            </a:endParaRPr>
          </a:p>
        </p:txBody>
      </p:sp>
      <p:sp>
        <p:nvSpPr>
          <p:cNvPr id="130" name="Google Shape;130;p28"/>
          <p:cNvSpPr/>
          <p:nvPr/>
        </p:nvSpPr>
        <p:spPr>
          <a:xfrm>
            <a:off x="2911313" y="2571750"/>
            <a:ext cx="14262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latin typeface="Proxima Nova"/>
                <a:ea typeface="Proxima Nova"/>
                <a:cs typeface="Proxima Nova"/>
                <a:sym typeface="Proxima Nova"/>
              </a:rPr>
              <a:t>Mitigation: Drop Packets</a:t>
            </a:r>
            <a:endParaRPr b="1">
              <a:solidFill>
                <a:srgbClr val="F3F3F3"/>
              </a:solidFill>
              <a:latin typeface="Proxima Nova"/>
              <a:ea typeface="Proxima Nova"/>
              <a:cs typeface="Proxima Nova"/>
              <a:sym typeface="Proxima Nova"/>
            </a:endParaRPr>
          </a:p>
        </p:txBody>
      </p:sp>
      <p:sp>
        <p:nvSpPr>
          <p:cNvPr id="131" name="Google Shape;131;p28"/>
          <p:cNvSpPr/>
          <p:nvPr/>
        </p:nvSpPr>
        <p:spPr>
          <a:xfrm>
            <a:off x="7110450" y="2571750"/>
            <a:ext cx="1276200" cy="5727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Proxima Nova"/>
                <a:ea typeface="Proxima Nova"/>
                <a:cs typeface="Proxima Nova"/>
                <a:sym typeface="Proxima Nova"/>
              </a:rPr>
              <a:t>Analysis </a:t>
            </a:r>
            <a:endParaRPr b="1">
              <a:solidFill>
                <a:schemeClr val="accent1"/>
              </a:solidFill>
              <a:latin typeface="Proxima Nova"/>
              <a:ea typeface="Proxima Nova"/>
              <a:cs typeface="Proxima Nova"/>
              <a:sym typeface="Proxima Nova"/>
            </a:endParaRPr>
          </a:p>
        </p:txBody>
      </p:sp>
      <p:cxnSp>
        <p:nvCxnSpPr>
          <p:cNvPr id="132" name="Google Shape;132;p28"/>
          <p:cNvCxnSpPr>
            <a:stCxn id="123" idx="3"/>
            <a:endCxn id="130" idx="1"/>
          </p:cNvCxnSpPr>
          <p:nvPr/>
        </p:nvCxnSpPr>
        <p:spPr>
          <a:xfrm>
            <a:off x="2425050" y="1798725"/>
            <a:ext cx="486300" cy="1059300"/>
          </a:xfrm>
          <a:prstGeom prst="straightConnector1">
            <a:avLst/>
          </a:prstGeom>
          <a:noFill/>
          <a:ln cap="flat" cmpd="sng" w="19050">
            <a:solidFill>
              <a:schemeClr val="accent1"/>
            </a:solidFill>
            <a:prstDash val="solid"/>
            <a:round/>
            <a:headEnd len="med" w="med" type="none"/>
            <a:tailEnd len="med" w="med" type="none"/>
          </a:ln>
        </p:spPr>
      </p:cxnSp>
      <p:cxnSp>
        <p:nvCxnSpPr>
          <p:cNvPr id="133" name="Google Shape;133;p28"/>
          <p:cNvCxnSpPr>
            <a:stCxn id="124" idx="3"/>
            <a:endCxn id="130" idx="1"/>
          </p:cNvCxnSpPr>
          <p:nvPr/>
        </p:nvCxnSpPr>
        <p:spPr>
          <a:xfrm>
            <a:off x="2425050" y="2479363"/>
            <a:ext cx="486300" cy="378600"/>
          </a:xfrm>
          <a:prstGeom prst="straightConnector1">
            <a:avLst/>
          </a:prstGeom>
          <a:noFill/>
          <a:ln cap="flat" cmpd="sng" w="19050">
            <a:solidFill>
              <a:schemeClr val="accent1"/>
            </a:solidFill>
            <a:prstDash val="solid"/>
            <a:round/>
            <a:headEnd len="med" w="med" type="none"/>
            <a:tailEnd len="med" w="med" type="none"/>
          </a:ln>
        </p:spPr>
      </p:cxnSp>
      <p:cxnSp>
        <p:nvCxnSpPr>
          <p:cNvPr id="134" name="Google Shape;134;p28"/>
          <p:cNvCxnSpPr>
            <a:stCxn id="128" idx="3"/>
            <a:endCxn id="130" idx="1"/>
          </p:cNvCxnSpPr>
          <p:nvPr/>
        </p:nvCxnSpPr>
        <p:spPr>
          <a:xfrm flipH="1" rot="10800000">
            <a:off x="2425050" y="2858225"/>
            <a:ext cx="486300" cy="340200"/>
          </a:xfrm>
          <a:prstGeom prst="straightConnector1">
            <a:avLst/>
          </a:prstGeom>
          <a:noFill/>
          <a:ln cap="flat" cmpd="sng" w="19050">
            <a:solidFill>
              <a:schemeClr val="accent1"/>
            </a:solidFill>
            <a:prstDash val="solid"/>
            <a:round/>
            <a:headEnd len="med" w="med" type="none"/>
            <a:tailEnd len="med" w="med" type="none"/>
          </a:ln>
        </p:spPr>
      </p:cxnSp>
      <p:cxnSp>
        <p:nvCxnSpPr>
          <p:cNvPr id="135" name="Google Shape;135;p28"/>
          <p:cNvCxnSpPr>
            <a:stCxn id="129" idx="3"/>
            <a:endCxn id="130" idx="1"/>
          </p:cNvCxnSpPr>
          <p:nvPr/>
        </p:nvCxnSpPr>
        <p:spPr>
          <a:xfrm flipH="1" rot="10800000">
            <a:off x="2425050" y="2858175"/>
            <a:ext cx="486300" cy="1059300"/>
          </a:xfrm>
          <a:prstGeom prst="straightConnector1">
            <a:avLst/>
          </a:prstGeom>
          <a:noFill/>
          <a:ln cap="flat" cmpd="sng" w="19050">
            <a:solidFill>
              <a:schemeClr val="accent1"/>
            </a:solidFill>
            <a:prstDash val="solid"/>
            <a:round/>
            <a:headEnd len="med" w="med" type="none"/>
            <a:tailEnd len="med" w="med" type="none"/>
          </a:ln>
        </p:spPr>
      </p:cxnSp>
      <p:cxnSp>
        <p:nvCxnSpPr>
          <p:cNvPr id="136" name="Google Shape;136;p28"/>
          <p:cNvCxnSpPr>
            <a:stCxn id="130" idx="3"/>
            <a:endCxn id="126" idx="1"/>
          </p:cNvCxnSpPr>
          <p:nvPr/>
        </p:nvCxnSpPr>
        <p:spPr>
          <a:xfrm flipH="1" rot="10800000">
            <a:off x="4337513" y="1776300"/>
            <a:ext cx="640200" cy="1081800"/>
          </a:xfrm>
          <a:prstGeom prst="straightConnector1">
            <a:avLst/>
          </a:prstGeom>
          <a:noFill/>
          <a:ln cap="flat" cmpd="sng" w="19050">
            <a:solidFill>
              <a:schemeClr val="accent1"/>
            </a:solidFill>
            <a:prstDash val="solid"/>
            <a:round/>
            <a:headEnd len="med" w="med" type="none"/>
            <a:tailEnd len="med" w="med" type="none"/>
          </a:ln>
        </p:spPr>
      </p:cxnSp>
      <p:cxnSp>
        <p:nvCxnSpPr>
          <p:cNvPr id="137" name="Google Shape;137;p28"/>
          <p:cNvCxnSpPr>
            <a:stCxn id="130" idx="3"/>
            <a:endCxn id="125" idx="1"/>
          </p:cNvCxnSpPr>
          <p:nvPr/>
        </p:nvCxnSpPr>
        <p:spPr>
          <a:xfrm flipH="1" rot="10800000">
            <a:off x="4337513" y="2495400"/>
            <a:ext cx="640200" cy="362700"/>
          </a:xfrm>
          <a:prstGeom prst="straightConnector1">
            <a:avLst/>
          </a:prstGeom>
          <a:noFill/>
          <a:ln cap="flat" cmpd="sng" w="19050">
            <a:solidFill>
              <a:schemeClr val="accent1"/>
            </a:solidFill>
            <a:prstDash val="solid"/>
            <a:round/>
            <a:headEnd len="med" w="med" type="none"/>
            <a:tailEnd len="med" w="med" type="none"/>
          </a:ln>
        </p:spPr>
      </p:cxnSp>
      <p:cxnSp>
        <p:nvCxnSpPr>
          <p:cNvPr id="138" name="Google Shape;138;p28"/>
          <p:cNvCxnSpPr>
            <a:stCxn id="130" idx="3"/>
            <a:endCxn id="127" idx="1"/>
          </p:cNvCxnSpPr>
          <p:nvPr/>
        </p:nvCxnSpPr>
        <p:spPr>
          <a:xfrm>
            <a:off x="4337513" y="2858100"/>
            <a:ext cx="640200" cy="356100"/>
          </a:xfrm>
          <a:prstGeom prst="straightConnector1">
            <a:avLst/>
          </a:prstGeom>
          <a:noFill/>
          <a:ln cap="flat" cmpd="sng" w="19050">
            <a:solidFill>
              <a:schemeClr val="accent1"/>
            </a:solidFill>
            <a:prstDash val="solid"/>
            <a:round/>
            <a:headEnd len="med" w="med" type="none"/>
            <a:tailEnd len="med" w="med" type="none"/>
          </a:ln>
        </p:spPr>
      </p:cxnSp>
      <p:cxnSp>
        <p:nvCxnSpPr>
          <p:cNvPr id="139" name="Google Shape;139;p28"/>
          <p:cNvCxnSpPr>
            <a:stCxn id="126" idx="3"/>
            <a:endCxn id="131" idx="1"/>
          </p:cNvCxnSpPr>
          <p:nvPr/>
        </p:nvCxnSpPr>
        <p:spPr>
          <a:xfrm>
            <a:off x="6470388" y="1776225"/>
            <a:ext cx="640200" cy="1081800"/>
          </a:xfrm>
          <a:prstGeom prst="straightConnector1">
            <a:avLst/>
          </a:prstGeom>
          <a:noFill/>
          <a:ln cap="flat" cmpd="sng" w="19050">
            <a:solidFill>
              <a:schemeClr val="accent1"/>
            </a:solidFill>
            <a:prstDash val="solid"/>
            <a:round/>
            <a:headEnd len="med" w="med" type="none"/>
            <a:tailEnd len="med" w="med" type="none"/>
          </a:ln>
        </p:spPr>
      </p:cxnSp>
      <p:cxnSp>
        <p:nvCxnSpPr>
          <p:cNvPr id="140" name="Google Shape;140;p28"/>
          <p:cNvCxnSpPr>
            <a:stCxn id="125" idx="3"/>
            <a:endCxn id="131" idx="1"/>
          </p:cNvCxnSpPr>
          <p:nvPr/>
        </p:nvCxnSpPr>
        <p:spPr>
          <a:xfrm>
            <a:off x="6470388" y="2495275"/>
            <a:ext cx="640200" cy="362700"/>
          </a:xfrm>
          <a:prstGeom prst="straightConnector1">
            <a:avLst/>
          </a:prstGeom>
          <a:noFill/>
          <a:ln cap="flat" cmpd="sng" w="19050">
            <a:solidFill>
              <a:schemeClr val="accent1"/>
            </a:solidFill>
            <a:prstDash val="solid"/>
            <a:round/>
            <a:headEnd len="med" w="med" type="none"/>
            <a:tailEnd len="med" w="med" type="none"/>
          </a:ln>
        </p:spPr>
      </p:cxnSp>
      <p:cxnSp>
        <p:nvCxnSpPr>
          <p:cNvPr id="141" name="Google Shape;141;p28"/>
          <p:cNvCxnSpPr>
            <a:stCxn id="127" idx="3"/>
            <a:endCxn id="131" idx="1"/>
          </p:cNvCxnSpPr>
          <p:nvPr/>
        </p:nvCxnSpPr>
        <p:spPr>
          <a:xfrm flipH="1" rot="10800000">
            <a:off x="6470388" y="2858225"/>
            <a:ext cx="640200" cy="356100"/>
          </a:xfrm>
          <a:prstGeom prst="straightConnector1">
            <a:avLst/>
          </a:prstGeom>
          <a:noFill/>
          <a:ln cap="flat" cmpd="sng" w="19050">
            <a:solidFill>
              <a:schemeClr val="accent1"/>
            </a:solidFill>
            <a:prstDash val="solid"/>
            <a:round/>
            <a:headEnd len="med" w="med" type="none"/>
            <a:tailEnd len="med" w="med" type="none"/>
          </a:ln>
        </p:spPr>
      </p:cxnSp>
      <p:pic>
        <p:nvPicPr>
          <p:cNvPr id="142" name="Google Shape;142;p28"/>
          <p:cNvPicPr preferRelativeResize="0"/>
          <p:nvPr/>
        </p:nvPicPr>
        <p:blipFill>
          <a:blip r:embed="rId3">
            <a:alphaModFix/>
          </a:blip>
          <a:stretch>
            <a:fillRect/>
          </a:stretch>
        </p:blipFill>
        <p:spPr>
          <a:xfrm>
            <a:off x="4122387" y="363250"/>
            <a:ext cx="899226" cy="899226"/>
          </a:xfrm>
          <a:prstGeom prst="rect">
            <a:avLst/>
          </a:prstGeom>
          <a:noFill/>
          <a:ln>
            <a:noFill/>
          </a:ln>
        </p:spPr>
      </p:pic>
      <p:pic>
        <p:nvPicPr>
          <p:cNvPr id="143" name="Google Shape;143;p28"/>
          <p:cNvPicPr preferRelativeResize="0"/>
          <p:nvPr/>
        </p:nvPicPr>
        <p:blipFill>
          <a:blip r:embed="rId4">
            <a:alphaModFix/>
          </a:blip>
          <a:stretch>
            <a:fillRect/>
          </a:stretch>
        </p:blipFill>
        <p:spPr>
          <a:xfrm>
            <a:off x="4024411" y="884225"/>
            <a:ext cx="628125" cy="628150"/>
          </a:xfrm>
          <a:prstGeom prst="rect">
            <a:avLst/>
          </a:prstGeom>
          <a:noFill/>
          <a:ln>
            <a:noFill/>
          </a:ln>
        </p:spPr>
      </p:pic>
      <p:sp>
        <p:nvSpPr>
          <p:cNvPr id="144" name="Google Shape;144;p28"/>
          <p:cNvSpPr/>
          <p:nvPr/>
        </p:nvSpPr>
        <p:spPr>
          <a:xfrm>
            <a:off x="4977588" y="3653625"/>
            <a:ext cx="1492800" cy="572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EFEFEF"/>
                </a:solidFill>
                <a:latin typeface="Proxima Nova"/>
                <a:ea typeface="Proxima Nova"/>
                <a:cs typeface="Proxima Nova"/>
                <a:sym typeface="Proxima Nova"/>
              </a:rPr>
              <a:t>DNS Amplification</a:t>
            </a:r>
            <a:endParaRPr b="1">
              <a:solidFill>
                <a:srgbClr val="EFEFEF"/>
              </a:solidFill>
              <a:latin typeface="Proxima Nova"/>
              <a:ea typeface="Proxima Nova"/>
              <a:cs typeface="Proxima Nova"/>
              <a:sym typeface="Proxima Nova"/>
            </a:endParaRPr>
          </a:p>
        </p:txBody>
      </p:sp>
      <p:cxnSp>
        <p:nvCxnSpPr>
          <p:cNvPr id="145" name="Google Shape;145;p28"/>
          <p:cNvCxnSpPr>
            <a:stCxn id="130" idx="3"/>
            <a:endCxn id="144" idx="1"/>
          </p:cNvCxnSpPr>
          <p:nvPr/>
        </p:nvCxnSpPr>
        <p:spPr>
          <a:xfrm>
            <a:off x="4337513" y="2858100"/>
            <a:ext cx="640200" cy="1081800"/>
          </a:xfrm>
          <a:prstGeom prst="straightConnector1">
            <a:avLst/>
          </a:prstGeom>
          <a:noFill/>
          <a:ln cap="flat" cmpd="sng" w="19050">
            <a:solidFill>
              <a:schemeClr val="accent1"/>
            </a:solidFill>
            <a:prstDash val="solid"/>
            <a:round/>
            <a:headEnd len="med" w="med" type="none"/>
            <a:tailEnd len="med" w="med" type="none"/>
          </a:ln>
        </p:spPr>
      </p:cxnSp>
      <p:cxnSp>
        <p:nvCxnSpPr>
          <p:cNvPr id="146" name="Google Shape;146;p28"/>
          <p:cNvCxnSpPr>
            <a:stCxn id="144" idx="3"/>
            <a:endCxn id="131" idx="1"/>
          </p:cNvCxnSpPr>
          <p:nvPr/>
        </p:nvCxnSpPr>
        <p:spPr>
          <a:xfrm flipH="1" rot="10800000">
            <a:off x="6470388" y="2858175"/>
            <a:ext cx="640200" cy="10818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257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2"/>
                </a:solidFill>
              </a:rPr>
              <a:t>Functions of the project</a:t>
            </a:r>
            <a:endParaRPr b="1" sz="3000">
              <a:solidFill>
                <a:schemeClr val="dk2"/>
              </a:solidFill>
            </a:endParaRPr>
          </a:p>
          <a:p>
            <a:pPr indent="0" lvl="0" marL="0" rtl="0" algn="l">
              <a:spcBef>
                <a:spcPts val="1600"/>
              </a:spcBef>
              <a:spcAft>
                <a:spcPts val="0"/>
              </a:spcAft>
              <a:buNone/>
            </a:pPr>
            <a:r>
              <a:t/>
            </a:r>
            <a:endParaRPr/>
          </a:p>
        </p:txBody>
      </p:sp>
      <p:sp>
        <p:nvSpPr>
          <p:cNvPr id="152" name="Google Shape;152;p29"/>
          <p:cNvSpPr txBox="1"/>
          <p:nvPr>
            <p:ph idx="1" type="body"/>
          </p:nvPr>
        </p:nvSpPr>
        <p:spPr>
          <a:xfrm>
            <a:off x="1018200" y="998450"/>
            <a:ext cx="7814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Set up </a:t>
            </a:r>
            <a:r>
              <a:rPr lang="en"/>
              <a:t>environment</a:t>
            </a:r>
            <a:r>
              <a:rPr lang="en"/>
              <a:t> </a:t>
            </a:r>
            <a:r>
              <a:rPr lang="en" sz="1400"/>
              <a:t>(Mininet, Controller(Pox &amp; Ryu) and OpenFlow Switches)</a:t>
            </a:r>
            <a:endParaRPr sz="1400"/>
          </a:p>
          <a:p>
            <a:pPr indent="-342900" lvl="0" marL="457200" rtl="0" algn="l">
              <a:spcBef>
                <a:spcPts val="0"/>
              </a:spcBef>
              <a:spcAft>
                <a:spcPts val="0"/>
              </a:spcAft>
              <a:buSzPts val="1800"/>
              <a:buAutoNum type="arabicPeriod"/>
            </a:pPr>
            <a:r>
              <a:rPr lang="en"/>
              <a:t>Cast DDoS Attacks </a:t>
            </a:r>
            <a:r>
              <a:rPr b="1" lang="en"/>
              <a:t>(4 attacks)</a:t>
            </a:r>
            <a:endParaRPr b="1"/>
          </a:p>
          <a:p>
            <a:pPr indent="-317500" lvl="1" marL="914400" rtl="0" algn="l">
              <a:spcBef>
                <a:spcPts val="0"/>
              </a:spcBef>
              <a:spcAft>
                <a:spcPts val="0"/>
              </a:spcAft>
              <a:buSzPts val="1400"/>
              <a:buAutoNum type="alphaLcPeriod"/>
            </a:pPr>
            <a:r>
              <a:rPr lang="en">
                <a:solidFill>
                  <a:schemeClr val="dk2"/>
                </a:solidFill>
              </a:rPr>
              <a:t>Type 1 [Reflection-based flooding]: </a:t>
            </a:r>
            <a:r>
              <a:rPr lang="en"/>
              <a:t>Smurf Attack </a:t>
            </a:r>
            <a:endParaRPr/>
          </a:p>
          <a:p>
            <a:pPr indent="-317500" lvl="1" marL="914400" rtl="0" algn="l">
              <a:spcBef>
                <a:spcPts val="0"/>
              </a:spcBef>
              <a:spcAft>
                <a:spcPts val="0"/>
              </a:spcAft>
              <a:buSzPts val="1400"/>
              <a:buAutoNum type="alphaLcPeriod"/>
            </a:pPr>
            <a:r>
              <a:rPr lang="en">
                <a:solidFill>
                  <a:schemeClr val="dk2"/>
                </a:solidFill>
              </a:rPr>
              <a:t>Type 2 [Protocol exploitation flooding]: </a:t>
            </a:r>
            <a:r>
              <a:rPr lang="en"/>
              <a:t>UDP fragmentation Attack </a:t>
            </a:r>
            <a:endParaRPr/>
          </a:p>
          <a:p>
            <a:pPr indent="-317500" lvl="1" marL="914400" rtl="0" algn="l">
              <a:spcBef>
                <a:spcPts val="0"/>
              </a:spcBef>
              <a:spcAft>
                <a:spcPts val="0"/>
              </a:spcAft>
              <a:buSzPts val="1400"/>
              <a:buAutoNum type="alphaLcPeriod"/>
            </a:pPr>
            <a:r>
              <a:rPr lang="en">
                <a:solidFill>
                  <a:schemeClr val="dk2"/>
                </a:solidFill>
              </a:rPr>
              <a:t>Type 2 [Protocol exploitation flooding]: </a:t>
            </a:r>
            <a:r>
              <a:rPr lang="en"/>
              <a:t>TCP SYN Flood Attack</a:t>
            </a:r>
            <a:endParaRPr/>
          </a:p>
          <a:p>
            <a:pPr indent="-317500" lvl="1" marL="914400" rtl="0" algn="l">
              <a:spcBef>
                <a:spcPts val="0"/>
              </a:spcBef>
              <a:spcAft>
                <a:spcPts val="0"/>
              </a:spcAft>
              <a:buSzPts val="1400"/>
              <a:buAutoNum type="alphaLcPeriod"/>
            </a:pPr>
            <a:r>
              <a:rPr lang="en">
                <a:solidFill>
                  <a:schemeClr val="dk2"/>
                </a:solidFill>
              </a:rPr>
              <a:t>Type 3 [Reflection and amplification-based flooding]: </a:t>
            </a:r>
            <a:r>
              <a:rPr lang="en"/>
              <a:t>DNS Amplification Attack</a:t>
            </a:r>
            <a:endParaRPr/>
          </a:p>
          <a:p>
            <a:pPr indent="-342900" lvl="0" marL="457200" rtl="0" algn="l">
              <a:spcBef>
                <a:spcPts val="0"/>
              </a:spcBef>
              <a:spcAft>
                <a:spcPts val="0"/>
              </a:spcAft>
              <a:buSzPts val="1800"/>
              <a:buAutoNum type="arabicPeriod"/>
            </a:pPr>
            <a:r>
              <a:rPr lang="en"/>
              <a:t>Run SDN-Based DDoS attack detection techniques </a:t>
            </a:r>
            <a:r>
              <a:rPr b="1" lang="en"/>
              <a:t>(Minimum 3)</a:t>
            </a:r>
            <a:endParaRPr>
              <a:solidFill>
                <a:schemeClr val="accent1"/>
              </a:solidFill>
            </a:endParaRPr>
          </a:p>
          <a:p>
            <a:pPr indent="-317500" lvl="1" marL="914400" rtl="0" algn="l">
              <a:spcBef>
                <a:spcPts val="0"/>
              </a:spcBef>
              <a:spcAft>
                <a:spcPts val="0"/>
              </a:spcAft>
              <a:buSzPts val="1400"/>
              <a:buAutoNum type="alphaLcPeriod"/>
            </a:pPr>
            <a:r>
              <a:rPr lang="en">
                <a:solidFill>
                  <a:schemeClr val="accent1"/>
                </a:solidFill>
              </a:rPr>
              <a:t>Baseline </a:t>
            </a:r>
            <a:endParaRPr/>
          </a:p>
          <a:p>
            <a:pPr indent="-317500" lvl="1" marL="914400" rtl="0" algn="l">
              <a:spcBef>
                <a:spcPts val="0"/>
              </a:spcBef>
              <a:spcAft>
                <a:spcPts val="0"/>
              </a:spcAft>
              <a:buSzPts val="1400"/>
              <a:buAutoNum type="alphaLcPeriod"/>
            </a:pPr>
            <a:r>
              <a:rPr lang="en"/>
              <a:t>Entropy</a:t>
            </a:r>
            <a:endParaRPr/>
          </a:p>
          <a:p>
            <a:pPr indent="-317500" lvl="1" marL="914400" rtl="0" algn="l">
              <a:spcBef>
                <a:spcPts val="0"/>
              </a:spcBef>
              <a:spcAft>
                <a:spcPts val="0"/>
              </a:spcAft>
              <a:buSzPts val="1400"/>
              <a:buAutoNum type="alphaLcPeriod"/>
            </a:pPr>
            <a:r>
              <a:rPr lang="en"/>
              <a:t>Credit</a:t>
            </a:r>
            <a:endParaRPr/>
          </a:p>
          <a:p>
            <a:pPr indent="-317500" lvl="1" marL="914400" rtl="0" algn="l">
              <a:spcBef>
                <a:spcPts val="0"/>
              </a:spcBef>
              <a:spcAft>
                <a:spcPts val="0"/>
              </a:spcAft>
              <a:buSzPts val="1400"/>
              <a:buAutoNum type="alphaLcPeriod"/>
            </a:pPr>
            <a:r>
              <a:rPr lang="en"/>
              <a:t>Connection Rate</a:t>
            </a:r>
            <a:endParaRPr/>
          </a:p>
          <a:p>
            <a:pPr indent="-342900" lvl="0" marL="457200" rtl="0" algn="l">
              <a:spcBef>
                <a:spcPts val="0"/>
              </a:spcBef>
              <a:spcAft>
                <a:spcPts val="0"/>
              </a:spcAft>
              <a:buSzPts val="1800"/>
              <a:buAutoNum type="arabicPeriod"/>
            </a:pPr>
            <a:r>
              <a:rPr lang="en"/>
              <a:t>Collect performance data (Wireshark)</a:t>
            </a:r>
            <a:endParaRPr/>
          </a:p>
          <a:p>
            <a:pPr indent="-342900" lvl="0" marL="457200" rtl="0" algn="l">
              <a:spcBef>
                <a:spcPts val="0"/>
              </a:spcBef>
              <a:spcAft>
                <a:spcPts val="0"/>
              </a:spcAft>
              <a:buSzPts val="1800"/>
              <a:buAutoNum type="arabicPeriod"/>
            </a:pPr>
            <a:r>
              <a:rPr lang="en"/>
              <a:t>Evaluation of data</a:t>
            </a:r>
            <a:endParaRPr/>
          </a:p>
        </p:txBody>
      </p:sp>
      <p:pic>
        <p:nvPicPr>
          <p:cNvPr id="153" name="Google Shape;153;p29"/>
          <p:cNvPicPr preferRelativeResize="0"/>
          <p:nvPr/>
        </p:nvPicPr>
        <p:blipFill>
          <a:blip r:embed="rId3">
            <a:alphaModFix/>
          </a:blip>
          <a:stretch>
            <a:fillRect/>
          </a:stretch>
        </p:blipFill>
        <p:spPr>
          <a:xfrm>
            <a:off x="1572925" y="1712075"/>
            <a:ext cx="249149" cy="249149"/>
          </a:xfrm>
          <a:prstGeom prst="rect">
            <a:avLst/>
          </a:prstGeom>
          <a:noFill/>
          <a:ln>
            <a:noFill/>
          </a:ln>
        </p:spPr>
      </p:pic>
      <p:pic>
        <p:nvPicPr>
          <p:cNvPr id="154" name="Google Shape;154;p29"/>
          <p:cNvPicPr preferRelativeResize="0"/>
          <p:nvPr/>
        </p:nvPicPr>
        <p:blipFill>
          <a:blip r:embed="rId3">
            <a:alphaModFix/>
          </a:blip>
          <a:stretch>
            <a:fillRect/>
          </a:stretch>
        </p:blipFill>
        <p:spPr>
          <a:xfrm>
            <a:off x="1572925" y="1961225"/>
            <a:ext cx="249149" cy="249149"/>
          </a:xfrm>
          <a:prstGeom prst="rect">
            <a:avLst/>
          </a:prstGeom>
          <a:noFill/>
          <a:ln>
            <a:noFill/>
          </a:ln>
        </p:spPr>
      </p:pic>
      <p:pic>
        <p:nvPicPr>
          <p:cNvPr id="155" name="Google Shape;155;p29"/>
          <p:cNvPicPr preferRelativeResize="0"/>
          <p:nvPr/>
        </p:nvPicPr>
        <p:blipFill>
          <a:blip r:embed="rId3">
            <a:alphaModFix/>
          </a:blip>
          <a:stretch>
            <a:fillRect/>
          </a:stretch>
        </p:blipFill>
        <p:spPr>
          <a:xfrm>
            <a:off x="1572925" y="2210375"/>
            <a:ext cx="249149" cy="249149"/>
          </a:xfrm>
          <a:prstGeom prst="rect">
            <a:avLst/>
          </a:prstGeom>
          <a:noFill/>
          <a:ln>
            <a:noFill/>
          </a:ln>
        </p:spPr>
      </p:pic>
      <p:pic>
        <p:nvPicPr>
          <p:cNvPr id="156" name="Google Shape;156;p29"/>
          <p:cNvPicPr preferRelativeResize="0"/>
          <p:nvPr/>
        </p:nvPicPr>
        <p:blipFill>
          <a:blip r:embed="rId3">
            <a:alphaModFix/>
          </a:blip>
          <a:stretch>
            <a:fillRect/>
          </a:stretch>
        </p:blipFill>
        <p:spPr>
          <a:xfrm>
            <a:off x="1101550" y="4016800"/>
            <a:ext cx="300449" cy="300449"/>
          </a:xfrm>
          <a:prstGeom prst="rect">
            <a:avLst/>
          </a:prstGeom>
          <a:noFill/>
          <a:ln>
            <a:noFill/>
          </a:ln>
        </p:spPr>
      </p:pic>
      <p:pic>
        <p:nvPicPr>
          <p:cNvPr id="157" name="Google Shape;157;p29"/>
          <p:cNvPicPr preferRelativeResize="0"/>
          <p:nvPr/>
        </p:nvPicPr>
        <p:blipFill>
          <a:blip r:embed="rId3">
            <a:alphaModFix/>
          </a:blip>
          <a:stretch>
            <a:fillRect/>
          </a:stretch>
        </p:blipFill>
        <p:spPr>
          <a:xfrm>
            <a:off x="1572925" y="3269350"/>
            <a:ext cx="249149" cy="249149"/>
          </a:xfrm>
          <a:prstGeom prst="rect">
            <a:avLst/>
          </a:prstGeom>
          <a:noFill/>
          <a:ln>
            <a:noFill/>
          </a:ln>
        </p:spPr>
      </p:pic>
      <p:pic>
        <p:nvPicPr>
          <p:cNvPr id="158" name="Google Shape;158;p29"/>
          <p:cNvPicPr preferRelativeResize="0"/>
          <p:nvPr/>
        </p:nvPicPr>
        <p:blipFill>
          <a:blip r:embed="rId3">
            <a:alphaModFix/>
          </a:blip>
          <a:stretch>
            <a:fillRect/>
          </a:stretch>
        </p:blipFill>
        <p:spPr>
          <a:xfrm>
            <a:off x="1572925" y="3020212"/>
            <a:ext cx="249149" cy="249149"/>
          </a:xfrm>
          <a:prstGeom prst="rect">
            <a:avLst/>
          </a:prstGeom>
          <a:noFill/>
          <a:ln>
            <a:noFill/>
          </a:ln>
        </p:spPr>
      </p:pic>
      <p:pic>
        <p:nvPicPr>
          <p:cNvPr id="159" name="Google Shape;159;p29"/>
          <p:cNvPicPr preferRelativeResize="0"/>
          <p:nvPr/>
        </p:nvPicPr>
        <p:blipFill>
          <a:blip r:embed="rId3">
            <a:alphaModFix/>
          </a:blip>
          <a:stretch>
            <a:fillRect/>
          </a:stretch>
        </p:blipFill>
        <p:spPr>
          <a:xfrm>
            <a:off x="1572925" y="2459525"/>
            <a:ext cx="249149" cy="249149"/>
          </a:xfrm>
          <a:prstGeom prst="rect">
            <a:avLst/>
          </a:prstGeom>
          <a:noFill/>
          <a:ln>
            <a:noFill/>
          </a:ln>
        </p:spPr>
      </p:pic>
      <p:pic>
        <p:nvPicPr>
          <p:cNvPr id="160" name="Google Shape;160;p29"/>
          <p:cNvPicPr preferRelativeResize="0"/>
          <p:nvPr/>
        </p:nvPicPr>
        <p:blipFill>
          <a:blip r:embed="rId4">
            <a:alphaModFix/>
          </a:blip>
          <a:stretch>
            <a:fillRect/>
          </a:stretch>
        </p:blipFill>
        <p:spPr>
          <a:xfrm>
            <a:off x="1101549" y="1400551"/>
            <a:ext cx="300451" cy="300451"/>
          </a:xfrm>
          <a:prstGeom prst="rect">
            <a:avLst/>
          </a:prstGeom>
          <a:noFill/>
          <a:ln>
            <a:noFill/>
          </a:ln>
        </p:spPr>
      </p:pic>
      <p:pic>
        <p:nvPicPr>
          <p:cNvPr id="161" name="Google Shape;161;p29"/>
          <p:cNvPicPr preferRelativeResize="0"/>
          <p:nvPr/>
        </p:nvPicPr>
        <p:blipFill>
          <a:blip r:embed="rId4">
            <a:alphaModFix/>
          </a:blip>
          <a:stretch>
            <a:fillRect/>
          </a:stretch>
        </p:blipFill>
        <p:spPr>
          <a:xfrm>
            <a:off x="1101549" y="2708676"/>
            <a:ext cx="300451" cy="300451"/>
          </a:xfrm>
          <a:prstGeom prst="rect">
            <a:avLst/>
          </a:prstGeom>
          <a:noFill/>
          <a:ln>
            <a:noFill/>
          </a:ln>
        </p:spPr>
      </p:pic>
      <p:pic>
        <p:nvPicPr>
          <p:cNvPr id="162" name="Google Shape;162;p29"/>
          <p:cNvPicPr preferRelativeResize="0"/>
          <p:nvPr/>
        </p:nvPicPr>
        <p:blipFill>
          <a:blip r:embed="rId3">
            <a:alphaModFix/>
          </a:blip>
          <a:stretch>
            <a:fillRect/>
          </a:stretch>
        </p:blipFill>
        <p:spPr>
          <a:xfrm>
            <a:off x="1101550" y="1081475"/>
            <a:ext cx="300449" cy="300449"/>
          </a:xfrm>
          <a:prstGeom prst="rect">
            <a:avLst/>
          </a:prstGeom>
          <a:noFill/>
          <a:ln>
            <a:noFill/>
          </a:ln>
        </p:spPr>
      </p:pic>
      <p:pic>
        <p:nvPicPr>
          <p:cNvPr id="163" name="Google Shape;163;p29"/>
          <p:cNvPicPr preferRelativeResize="0"/>
          <p:nvPr/>
        </p:nvPicPr>
        <p:blipFill>
          <a:blip r:embed="rId5">
            <a:alphaModFix/>
          </a:blip>
          <a:stretch>
            <a:fillRect/>
          </a:stretch>
        </p:blipFill>
        <p:spPr>
          <a:xfrm>
            <a:off x="4638908" y="425750"/>
            <a:ext cx="572689" cy="572700"/>
          </a:xfrm>
          <a:prstGeom prst="rect">
            <a:avLst/>
          </a:prstGeom>
          <a:noFill/>
          <a:ln>
            <a:noFill/>
          </a:ln>
        </p:spPr>
      </p:pic>
      <p:pic>
        <p:nvPicPr>
          <p:cNvPr id="164" name="Google Shape;164;p29"/>
          <p:cNvPicPr preferRelativeResize="0"/>
          <p:nvPr/>
        </p:nvPicPr>
        <p:blipFill>
          <a:blip r:embed="rId3">
            <a:alphaModFix/>
          </a:blip>
          <a:stretch>
            <a:fillRect/>
          </a:stretch>
        </p:blipFill>
        <p:spPr>
          <a:xfrm>
            <a:off x="1572925" y="3767650"/>
            <a:ext cx="249149" cy="249149"/>
          </a:xfrm>
          <a:prstGeom prst="rect">
            <a:avLst/>
          </a:prstGeom>
          <a:noFill/>
          <a:ln>
            <a:noFill/>
          </a:ln>
        </p:spPr>
      </p:pic>
      <p:pic>
        <p:nvPicPr>
          <p:cNvPr id="165" name="Google Shape;165;p29"/>
          <p:cNvPicPr preferRelativeResize="0"/>
          <p:nvPr/>
        </p:nvPicPr>
        <p:blipFill>
          <a:blip r:embed="rId3">
            <a:alphaModFix/>
          </a:blip>
          <a:stretch>
            <a:fillRect/>
          </a:stretch>
        </p:blipFill>
        <p:spPr>
          <a:xfrm>
            <a:off x="1101550" y="4335875"/>
            <a:ext cx="300449" cy="300449"/>
          </a:xfrm>
          <a:prstGeom prst="rect">
            <a:avLst/>
          </a:prstGeom>
          <a:noFill/>
          <a:ln>
            <a:noFill/>
          </a:ln>
        </p:spPr>
      </p:pic>
      <p:pic>
        <p:nvPicPr>
          <p:cNvPr id="166" name="Google Shape;166;p29"/>
          <p:cNvPicPr preferRelativeResize="0"/>
          <p:nvPr/>
        </p:nvPicPr>
        <p:blipFill>
          <a:blip r:embed="rId3">
            <a:alphaModFix/>
          </a:blip>
          <a:stretch>
            <a:fillRect/>
          </a:stretch>
        </p:blipFill>
        <p:spPr>
          <a:xfrm>
            <a:off x="1572925" y="3518500"/>
            <a:ext cx="249149" cy="2491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642650" y="526350"/>
            <a:ext cx="6104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Introduction</a:t>
            </a:r>
            <a:r>
              <a:rPr lang="en"/>
              <a:t> of Attacks &amp; Detection Techniques</a:t>
            </a:r>
            <a:endParaRPr/>
          </a:p>
        </p:txBody>
      </p:sp>
      <p:pic>
        <p:nvPicPr>
          <p:cNvPr id="172" name="Google Shape;172;p30"/>
          <p:cNvPicPr preferRelativeResize="0"/>
          <p:nvPr/>
        </p:nvPicPr>
        <p:blipFill>
          <a:blip r:embed="rId3">
            <a:alphaModFix/>
          </a:blip>
          <a:stretch>
            <a:fillRect/>
          </a:stretch>
        </p:blipFill>
        <p:spPr>
          <a:xfrm>
            <a:off x="6322125" y="1602650"/>
            <a:ext cx="2091850" cy="2091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31"/>
          <p:cNvPicPr preferRelativeResize="0"/>
          <p:nvPr/>
        </p:nvPicPr>
        <p:blipFill>
          <a:blip r:embed="rId3">
            <a:alphaModFix/>
          </a:blip>
          <a:stretch>
            <a:fillRect/>
          </a:stretch>
        </p:blipFill>
        <p:spPr>
          <a:xfrm>
            <a:off x="4236800" y="2258449"/>
            <a:ext cx="4513924" cy="1673501"/>
          </a:xfrm>
          <a:prstGeom prst="rect">
            <a:avLst/>
          </a:prstGeom>
          <a:noFill/>
          <a:ln>
            <a:noFill/>
          </a:ln>
        </p:spPr>
      </p:pic>
      <p:sp>
        <p:nvSpPr>
          <p:cNvPr id="178" name="Google Shape;178;p31"/>
          <p:cNvSpPr txBox="1"/>
          <p:nvPr>
            <p:ph type="title"/>
          </p:nvPr>
        </p:nvSpPr>
        <p:spPr>
          <a:xfrm>
            <a:off x="1229000" y="678825"/>
            <a:ext cx="739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T1 Reflection Based flooding</a:t>
            </a:r>
            <a:r>
              <a:rPr b="1" lang="en">
                <a:solidFill>
                  <a:schemeClr val="accent2"/>
                </a:solidFill>
              </a:rPr>
              <a:t>:</a:t>
            </a:r>
            <a:r>
              <a:rPr b="1" lang="en"/>
              <a:t> </a:t>
            </a:r>
            <a:r>
              <a:rPr b="1" lang="en">
                <a:solidFill>
                  <a:schemeClr val="lt2"/>
                </a:solidFill>
              </a:rPr>
              <a:t>Smurf Attack</a:t>
            </a:r>
            <a:endParaRPr b="1">
              <a:solidFill>
                <a:schemeClr val="lt2"/>
              </a:solidFill>
            </a:endParaRPr>
          </a:p>
        </p:txBody>
      </p:sp>
      <p:sp>
        <p:nvSpPr>
          <p:cNvPr id="179" name="Google Shape;179;p31"/>
          <p:cNvSpPr txBox="1"/>
          <p:nvPr>
            <p:ph idx="1" type="body"/>
          </p:nvPr>
        </p:nvSpPr>
        <p:spPr>
          <a:xfrm>
            <a:off x="618925" y="1511200"/>
            <a:ext cx="4063800" cy="316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Generate</a:t>
            </a:r>
            <a:r>
              <a:rPr lang="en"/>
              <a:t> a fake ICMP Echo request with a spoofed source IP.</a:t>
            </a:r>
            <a:endParaRPr/>
          </a:p>
          <a:p>
            <a:pPr indent="-342900" lvl="0" marL="457200" rtl="0" algn="l">
              <a:spcBef>
                <a:spcPts val="0"/>
              </a:spcBef>
              <a:spcAft>
                <a:spcPts val="0"/>
              </a:spcAft>
              <a:buSzPts val="1800"/>
              <a:buAutoNum type="arabicPeriod"/>
            </a:pPr>
            <a:r>
              <a:rPr lang="en"/>
              <a:t>Each host sends an ICMP response back to the spoofed source address.</a:t>
            </a:r>
            <a:endParaRPr/>
          </a:p>
          <a:p>
            <a:pPr indent="-342900" lvl="0" marL="457200" rtl="0" algn="l">
              <a:spcBef>
                <a:spcPts val="0"/>
              </a:spcBef>
              <a:spcAft>
                <a:spcPts val="0"/>
              </a:spcAft>
              <a:buSzPts val="1800"/>
              <a:buAutoNum type="arabicPeriod"/>
            </a:pPr>
            <a:r>
              <a:rPr lang="en"/>
              <a:t>By having enough ICMP responses forwarded, host is brought down.</a:t>
            </a:r>
            <a:endParaRPr/>
          </a:p>
        </p:txBody>
      </p:sp>
      <p:pic>
        <p:nvPicPr>
          <p:cNvPr id="180" name="Google Shape;180;p31"/>
          <p:cNvPicPr preferRelativeResize="0"/>
          <p:nvPr/>
        </p:nvPicPr>
        <p:blipFill>
          <a:blip r:embed="rId4">
            <a:alphaModFix/>
          </a:blip>
          <a:stretch>
            <a:fillRect/>
          </a:stretch>
        </p:blipFill>
        <p:spPr>
          <a:xfrm>
            <a:off x="520600" y="653950"/>
            <a:ext cx="622476" cy="622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1229000" y="678825"/>
            <a:ext cx="739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T2 Protocol exploitation flooding:</a:t>
            </a:r>
            <a:r>
              <a:rPr b="1" lang="en"/>
              <a:t> </a:t>
            </a:r>
            <a:r>
              <a:rPr b="1" lang="en">
                <a:solidFill>
                  <a:schemeClr val="lt2"/>
                </a:solidFill>
              </a:rPr>
              <a:t>UDP Fragmentation Attack</a:t>
            </a:r>
            <a:endParaRPr b="1">
              <a:solidFill>
                <a:schemeClr val="lt2"/>
              </a:solidFill>
            </a:endParaRPr>
          </a:p>
        </p:txBody>
      </p:sp>
      <p:sp>
        <p:nvSpPr>
          <p:cNvPr id="186" name="Google Shape;186;p32"/>
          <p:cNvSpPr txBox="1"/>
          <p:nvPr>
            <p:ph idx="1" type="body"/>
          </p:nvPr>
        </p:nvSpPr>
        <p:spPr>
          <a:xfrm>
            <a:off x="755025" y="1805675"/>
            <a:ext cx="5001900" cy="278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Transmission of </a:t>
            </a:r>
            <a:r>
              <a:rPr b="1" lang="en"/>
              <a:t>large</a:t>
            </a:r>
            <a:r>
              <a:rPr lang="en"/>
              <a:t> UDP packets are usually fragmented into many parts and later re-assembled on arrival. </a:t>
            </a:r>
            <a:endParaRPr/>
          </a:p>
          <a:p>
            <a:pPr indent="0" lvl="0" marL="0" rtl="0" algn="l">
              <a:spcBef>
                <a:spcPts val="1600"/>
              </a:spcBef>
              <a:spcAft>
                <a:spcPts val="1600"/>
              </a:spcAft>
              <a:buNone/>
            </a:pPr>
            <a:r>
              <a:rPr lang="en"/>
              <a:t>This attack modifies the </a:t>
            </a:r>
            <a:r>
              <a:rPr b="1" lang="en"/>
              <a:t>offset</a:t>
            </a:r>
            <a:r>
              <a:rPr lang="en"/>
              <a:t> of the fragmented packet, causing the destination host difficulty in re-assembling the packets. Enough fragments will cause the victim host to lose its ability to provide service.</a:t>
            </a:r>
            <a:endParaRPr/>
          </a:p>
        </p:txBody>
      </p:sp>
      <p:pic>
        <p:nvPicPr>
          <p:cNvPr id="187" name="Google Shape;187;p32"/>
          <p:cNvPicPr preferRelativeResize="0"/>
          <p:nvPr/>
        </p:nvPicPr>
        <p:blipFill>
          <a:blip r:embed="rId3">
            <a:alphaModFix/>
          </a:blip>
          <a:stretch>
            <a:fillRect/>
          </a:stretch>
        </p:blipFill>
        <p:spPr>
          <a:xfrm>
            <a:off x="520600" y="653950"/>
            <a:ext cx="622476" cy="622476"/>
          </a:xfrm>
          <a:prstGeom prst="rect">
            <a:avLst/>
          </a:prstGeom>
          <a:noFill/>
          <a:ln>
            <a:noFill/>
          </a:ln>
        </p:spPr>
      </p:pic>
      <p:pic>
        <p:nvPicPr>
          <p:cNvPr id="188" name="Google Shape;188;p32"/>
          <p:cNvPicPr preferRelativeResize="0"/>
          <p:nvPr/>
        </p:nvPicPr>
        <p:blipFill>
          <a:blip r:embed="rId4">
            <a:alphaModFix/>
          </a:blip>
          <a:stretch>
            <a:fillRect/>
          </a:stretch>
        </p:blipFill>
        <p:spPr>
          <a:xfrm>
            <a:off x="6115200" y="1498200"/>
            <a:ext cx="1614801" cy="1614796"/>
          </a:xfrm>
          <a:prstGeom prst="rect">
            <a:avLst/>
          </a:prstGeom>
          <a:noFill/>
          <a:ln>
            <a:noFill/>
          </a:ln>
        </p:spPr>
      </p:pic>
      <p:pic>
        <p:nvPicPr>
          <p:cNvPr id="189" name="Google Shape;189;p32"/>
          <p:cNvPicPr preferRelativeResize="0"/>
          <p:nvPr/>
        </p:nvPicPr>
        <p:blipFill>
          <a:blip r:embed="rId5">
            <a:alphaModFix/>
          </a:blip>
          <a:stretch>
            <a:fillRect/>
          </a:stretch>
        </p:blipFill>
        <p:spPr>
          <a:xfrm flipH="1" rot="4564858">
            <a:off x="6545200" y="2953775"/>
            <a:ext cx="1537976" cy="1614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1229000" y="678825"/>
            <a:ext cx="739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T2 Protocol exploitation flooding:</a:t>
            </a:r>
            <a:r>
              <a:rPr b="1" lang="en"/>
              <a:t> </a:t>
            </a:r>
            <a:r>
              <a:rPr b="1" lang="en">
                <a:solidFill>
                  <a:schemeClr val="lt2"/>
                </a:solidFill>
              </a:rPr>
              <a:t>TCP SYN Flood Attack</a:t>
            </a:r>
            <a:endParaRPr b="1">
              <a:solidFill>
                <a:schemeClr val="lt2"/>
              </a:solidFill>
            </a:endParaRPr>
          </a:p>
        </p:txBody>
      </p:sp>
      <p:sp>
        <p:nvSpPr>
          <p:cNvPr id="195" name="Google Shape;195;p33"/>
          <p:cNvSpPr txBox="1"/>
          <p:nvPr>
            <p:ph idx="1" type="body"/>
          </p:nvPr>
        </p:nvSpPr>
        <p:spPr>
          <a:xfrm>
            <a:off x="743200" y="1782100"/>
            <a:ext cx="4674300" cy="278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attack abuses the</a:t>
            </a:r>
            <a:r>
              <a:rPr lang="en"/>
              <a:t> three-way handshake by sending TCP connection requests (SYN packets) to every port on a target machine faster than it can process the requests. The server attempts to process the attacker’s fake SYN requests and eventually becomes unresponsive.</a:t>
            </a:r>
            <a:endParaRPr/>
          </a:p>
        </p:txBody>
      </p:sp>
      <p:pic>
        <p:nvPicPr>
          <p:cNvPr id="196" name="Google Shape;196;p33"/>
          <p:cNvPicPr preferRelativeResize="0"/>
          <p:nvPr/>
        </p:nvPicPr>
        <p:blipFill>
          <a:blip r:embed="rId3">
            <a:alphaModFix/>
          </a:blip>
          <a:stretch>
            <a:fillRect/>
          </a:stretch>
        </p:blipFill>
        <p:spPr>
          <a:xfrm>
            <a:off x="520600" y="653950"/>
            <a:ext cx="622476" cy="622476"/>
          </a:xfrm>
          <a:prstGeom prst="rect">
            <a:avLst/>
          </a:prstGeom>
          <a:noFill/>
          <a:ln>
            <a:noFill/>
          </a:ln>
        </p:spPr>
      </p:pic>
      <p:pic>
        <p:nvPicPr>
          <p:cNvPr id="197" name="Google Shape;197;p33"/>
          <p:cNvPicPr preferRelativeResize="0"/>
          <p:nvPr/>
        </p:nvPicPr>
        <p:blipFill>
          <a:blip r:embed="rId4">
            <a:alphaModFix/>
          </a:blip>
          <a:stretch>
            <a:fillRect/>
          </a:stretch>
        </p:blipFill>
        <p:spPr>
          <a:xfrm>
            <a:off x="5311300" y="2003845"/>
            <a:ext cx="3570450" cy="2565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