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75" r:id="rId5"/>
    <p:sldId id="276" r:id="rId6"/>
    <p:sldId id="278" r:id="rId7"/>
    <p:sldId id="277" r:id="rId8"/>
    <p:sldId id="259" r:id="rId9"/>
    <p:sldId id="260" r:id="rId10"/>
    <p:sldId id="261" r:id="rId11"/>
    <p:sldId id="262" r:id="rId12"/>
    <p:sldId id="263" r:id="rId13"/>
    <p:sldId id="268" r:id="rId14"/>
    <p:sldId id="264" r:id="rId15"/>
    <p:sldId id="265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71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2B4A-827C-477B-93C0-6FC877929BA2}" type="datetimeFigureOut">
              <a:rPr lang="en-GB" smtClean="0"/>
              <a:pPr/>
              <a:t>05/03/2016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C365D-BB03-404E-8B07-A1C36651D7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262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5346-2046-4237-95AB-48FEFEAC2666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26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ECB-1EFC-4BBD-A645-049E11B26C86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82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9FC-98C9-4129-9359-EF166BA28375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83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EC3C-C699-42AB-A8C8-AC9B95311C07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28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D930-6574-4160-8952-D3D637CA08E6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49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94C5-D712-47DB-9E35-FE0A4A6229FE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30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69AE-B5F6-442D-9A7D-78AD4BAAE7B8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63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82B8-4A4B-441D-85CD-A3CDA5A7098F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008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DA94-F5A8-4FC1-929D-3748682A7ADC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57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CEC-E08C-4F34-BF8C-E32D7D7DC69C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424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3ED9-2EC0-47D7-AE60-33406BA14306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53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3D61-D7C9-408C-AD6F-AA8BAFF99071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2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534400" cy="3657600"/>
          </a:xfrm>
        </p:spPr>
        <p:txBody>
          <a:bodyPr/>
          <a:lstStyle/>
          <a:p>
            <a:pPr algn="l"/>
            <a:r>
              <a:rPr lang="en-GB" dirty="0" smtClean="0"/>
              <a:t>Course code: </a:t>
            </a:r>
            <a:r>
              <a:rPr lang="en-GB" sz="4000" dirty="0" smtClean="0">
                <a:solidFill>
                  <a:srgbClr val="FF0000"/>
                </a:solidFill>
              </a:rPr>
              <a:t>Information System   </a:t>
            </a:r>
            <a:br>
              <a:rPr lang="en-GB" sz="4000" dirty="0" smtClean="0">
                <a:solidFill>
                  <a:srgbClr val="FF0000"/>
                </a:solidFill>
              </a:rPr>
            </a:b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 smtClean="0">
                <a:solidFill>
                  <a:srgbClr val="FF0000"/>
                </a:solidFill>
              </a:rPr>
              <a:t>                         Analysis </a:t>
            </a:r>
            <a:r>
              <a:rPr lang="en-GB" sz="4000" dirty="0">
                <a:solidFill>
                  <a:srgbClr val="FF0000"/>
                </a:solidFill>
              </a:rPr>
              <a:t>and </a:t>
            </a:r>
            <a:r>
              <a:rPr lang="en-GB" sz="4000" dirty="0" smtClean="0">
                <a:solidFill>
                  <a:srgbClr val="FF0000"/>
                </a:solidFill>
              </a:rPr>
              <a:t>Design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dirty="0" smtClean="0"/>
              <a:t>Course code: </a:t>
            </a:r>
            <a:r>
              <a:rPr lang="en-GB" dirty="0" smtClean="0">
                <a:solidFill>
                  <a:srgbClr val="FF0000"/>
                </a:solidFill>
              </a:rPr>
              <a:t>CSE-3621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80048" cy="9144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2B5-2237-4ABA-8C5E-03C37D83B18C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5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94456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Managerial and operational MIS Planning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/>
          <a:lstStyle/>
          <a:p>
            <a:r>
              <a:rPr lang="en-GB" dirty="0" smtClean="0"/>
              <a:t>Managerial MIS planning integrates strategic with operational plans. </a:t>
            </a:r>
          </a:p>
          <a:p>
            <a:r>
              <a:rPr lang="en-GB" dirty="0" smtClean="0"/>
              <a:t>It is a process in which specific functional plans are related to a specific number of years to show how strategies are to be carried out to achieve long range plans.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BE43-D073-4E62-9C63-77F38A681696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42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GB" sz="3800" dirty="0" smtClean="0">
                <a:solidFill>
                  <a:srgbClr val="FF0000"/>
                </a:solidFill>
              </a:rPr>
              <a:t>Top- down approach to system planning</a:t>
            </a:r>
            <a:endParaRPr lang="en-GB" sz="3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10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98BB-C062-4EA5-B420-848BC24E0620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1"/>
            <a:ext cx="8305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120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MIS Organization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562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CCD-D893-45E5-BCED-C173CEF3B4B6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382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147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Primary functions of an MIS Facility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4906963"/>
          </a:xfrm>
        </p:spPr>
        <p:txBody>
          <a:bodyPr/>
          <a:lstStyle/>
          <a:p>
            <a:r>
              <a:rPr lang="en-GB" dirty="0" smtClean="0"/>
              <a:t>Administration:</a:t>
            </a:r>
          </a:p>
          <a:p>
            <a:pPr lvl="2"/>
            <a:r>
              <a:rPr lang="en-GB" dirty="0" smtClean="0"/>
              <a:t>Handles user and user system relationship</a:t>
            </a:r>
          </a:p>
          <a:p>
            <a:pPr lvl="2"/>
            <a:r>
              <a:rPr lang="en-GB" dirty="0" smtClean="0"/>
              <a:t>Long range planning</a:t>
            </a:r>
          </a:p>
          <a:p>
            <a:pPr lvl="2"/>
            <a:r>
              <a:rPr lang="en-GB" dirty="0" smtClean="0"/>
              <a:t>Budget planning</a:t>
            </a:r>
          </a:p>
          <a:p>
            <a:pPr lvl="2"/>
            <a:r>
              <a:rPr lang="en-GB" dirty="0" smtClean="0"/>
              <a:t>Personnel administration</a:t>
            </a:r>
          </a:p>
          <a:p>
            <a:r>
              <a:rPr lang="en-GB" dirty="0" smtClean="0"/>
              <a:t>System analysis and design</a:t>
            </a:r>
          </a:p>
          <a:p>
            <a:r>
              <a:rPr lang="en-GB" dirty="0" smtClean="0"/>
              <a:t>Programing</a:t>
            </a:r>
          </a:p>
          <a:p>
            <a:r>
              <a:rPr lang="en-GB" dirty="0" smtClean="0"/>
              <a:t>Operations handling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E17-6A44-467D-A103-6493C48A7A85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/>
          <a:lstStyle/>
          <a:p>
            <a:r>
              <a:rPr lang="en-GB" dirty="0" smtClean="0"/>
              <a:t>System analysis and design may be organized as:</a:t>
            </a:r>
          </a:p>
          <a:p>
            <a:pPr lvl="2"/>
            <a:r>
              <a:rPr lang="en-GB" dirty="0" smtClean="0"/>
              <a:t>Project oriented structure</a:t>
            </a:r>
          </a:p>
          <a:p>
            <a:pPr lvl="2"/>
            <a:r>
              <a:rPr lang="en-GB" dirty="0" smtClean="0"/>
              <a:t>Pool oriented structure</a:t>
            </a:r>
          </a:p>
          <a:p>
            <a:pPr lvl="2"/>
            <a:r>
              <a:rPr lang="en-GB" dirty="0" smtClean="0"/>
              <a:t>Functional oriented structure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4F73-F90B-4C99-856C-D5044C6FE3CF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5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Project oriented structure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9B66-F0A2-4108-963C-FD13BC8A0990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427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57225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GB" sz="4000" dirty="0" smtClean="0">
                <a:solidFill>
                  <a:srgbClr val="FF0000"/>
                </a:solidFill>
              </a:rPr>
              <a:t>Pool oriented structure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4403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5E79-A007-4343-BB25-FF2A956DE436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534400" cy="5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465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Functional Structure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18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6E8C-3962-44F9-8E38-980D5B180943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1"/>
            <a:ext cx="8458200" cy="533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07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Programming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4983163"/>
          </a:xfrm>
        </p:spPr>
        <p:txBody>
          <a:bodyPr/>
          <a:lstStyle/>
          <a:p>
            <a:r>
              <a:rPr lang="en-GB" dirty="0" smtClean="0"/>
              <a:t>Programming is structured around three areas:</a:t>
            </a:r>
          </a:p>
          <a:p>
            <a:pPr lvl="2"/>
            <a:r>
              <a:rPr lang="en-GB" dirty="0" smtClean="0"/>
              <a:t>Applications</a:t>
            </a:r>
          </a:p>
          <a:p>
            <a:pPr lvl="2"/>
            <a:r>
              <a:rPr lang="en-GB" dirty="0" smtClean="0"/>
              <a:t>Software </a:t>
            </a:r>
          </a:p>
          <a:p>
            <a:pPr lvl="2"/>
            <a:r>
              <a:rPr lang="en-GB" dirty="0" smtClean="0"/>
              <a:t>Maintenance</a:t>
            </a:r>
          </a:p>
          <a:p>
            <a:r>
              <a:rPr lang="en-GB" dirty="0" smtClean="0"/>
              <a:t>Team oriented structure of programmers</a:t>
            </a:r>
          </a:p>
          <a:p>
            <a:r>
              <a:rPr lang="en-GB" dirty="0" smtClean="0"/>
              <a:t>General structure of computer operations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80F3-8444-4B69-B209-FE4556C658E9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Team oriented structure of programmers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0593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71F4-A08A-404B-BD98-7375F8F84F6A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229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51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1430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3581401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Book reference:</a:t>
            </a:r>
          </a:p>
          <a:p>
            <a:pPr marL="36576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System </a:t>
            </a:r>
            <a:r>
              <a:rPr lang="en-GB" dirty="0"/>
              <a:t>Analysis and Design</a:t>
            </a:r>
            <a:endParaRPr lang="en-GB" dirty="0" smtClean="0"/>
          </a:p>
          <a:p>
            <a:pPr marL="36576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by  Elias M. </a:t>
            </a:r>
            <a:r>
              <a:rPr lang="en-GB" dirty="0" err="1" smtClean="0"/>
              <a:t>Awad</a:t>
            </a:r>
            <a:r>
              <a:rPr lang="en-GB" dirty="0" smtClean="0"/>
              <a:t> </a:t>
            </a:r>
          </a:p>
          <a:p>
            <a:pPr marL="36576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2</a:t>
            </a:r>
            <a:r>
              <a:rPr lang="en-GB" baseline="30000" dirty="0" smtClean="0"/>
              <a:t>nd</a:t>
            </a:r>
            <a:r>
              <a:rPr lang="en-GB" dirty="0" smtClean="0"/>
              <a:t> edition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CD62-F813-45CD-9961-8E3B47FDC1A3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0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General structure of computer </a:t>
            </a:r>
            <a:r>
              <a:rPr lang="en-GB" sz="4000" dirty="0" smtClean="0">
                <a:solidFill>
                  <a:srgbClr val="FF0000"/>
                </a:solidFill>
              </a:rPr>
              <a:t>operations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912-ECE8-4520-864B-D2E35C422BE9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115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Relative status and job levels in an MIS facility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See page no 79..</a:t>
            </a:r>
          </a:p>
          <a:p>
            <a:r>
              <a:rPr lang="en-GB" dirty="0" smtClean="0"/>
              <a:t>Home work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04B-BCCA-4F96-91AC-19985767CB20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52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90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Initial investigation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initial investigation is one way of handling or analysis existing system.</a:t>
            </a:r>
          </a:p>
          <a:p>
            <a:r>
              <a:rPr lang="en-GB" dirty="0" smtClean="0"/>
              <a:t>The user request form specifies the following:</a:t>
            </a:r>
          </a:p>
          <a:p>
            <a:pPr lvl="1"/>
            <a:r>
              <a:rPr lang="en-GB" dirty="0" smtClean="0"/>
              <a:t>User assigned title of work requested</a:t>
            </a:r>
          </a:p>
          <a:p>
            <a:pPr lvl="1"/>
            <a:r>
              <a:rPr lang="en-GB" dirty="0" smtClean="0"/>
              <a:t>Nature of work requested</a:t>
            </a:r>
          </a:p>
          <a:p>
            <a:pPr lvl="1"/>
            <a:r>
              <a:rPr lang="en-GB" dirty="0" smtClean="0"/>
              <a:t>Date request was submitted</a:t>
            </a:r>
          </a:p>
          <a:p>
            <a:pPr lvl="1"/>
            <a:r>
              <a:rPr lang="en-GB" dirty="0" smtClean="0"/>
              <a:t>Date job should be completed</a:t>
            </a:r>
          </a:p>
          <a:p>
            <a:pPr lvl="1"/>
            <a:r>
              <a:rPr lang="en-GB" dirty="0" smtClean="0"/>
              <a:t>Job objectives</a:t>
            </a:r>
          </a:p>
          <a:p>
            <a:pPr lvl="1"/>
            <a:r>
              <a:rPr lang="en-GB" dirty="0" smtClean="0"/>
              <a:t>Expected benefits</a:t>
            </a:r>
          </a:p>
          <a:p>
            <a:pPr lvl="1"/>
            <a:r>
              <a:rPr lang="en-GB" dirty="0" smtClean="0"/>
              <a:t>Input/output description</a:t>
            </a:r>
          </a:p>
          <a:p>
            <a:pPr lvl="1"/>
            <a:r>
              <a:rPr lang="en-GB" dirty="0" smtClean="0"/>
              <a:t>Requesters signature, title, department and phone number</a:t>
            </a:r>
          </a:p>
          <a:p>
            <a:pPr lvl="1"/>
            <a:r>
              <a:rPr lang="en-GB" dirty="0" smtClean="0"/>
              <a:t>Signature, title, department and phone number of person approving the request.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9D09-2EE7-4E56-AFCD-8B37B1E77F4D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33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On-site observation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On-site observation is the most difficult fact-finding technique. It requires intrusion into the user’s  area and can cause adverse reaction by the user’s staff if not handled properly.</a:t>
            </a:r>
          </a:p>
          <a:p>
            <a:r>
              <a:rPr lang="en-GB" dirty="0" smtClean="0"/>
              <a:t> The following questions should be precede a decision to use on-site observation:</a:t>
            </a:r>
          </a:p>
          <a:p>
            <a:pPr lvl="2"/>
            <a:r>
              <a:rPr lang="en-GB" dirty="0" smtClean="0"/>
              <a:t>1. what behaviour can be observed that cannot be described in others ways?</a:t>
            </a:r>
          </a:p>
          <a:p>
            <a:pPr lvl="2"/>
            <a:r>
              <a:rPr lang="en-GB" dirty="0" smtClean="0"/>
              <a:t>2. what data can be obtained more easily?</a:t>
            </a:r>
          </a:p>
          <a:p>
            <a:pPr lvl="2"/>
            <a:r>
              <a:rPr lang="en-GB" dirty="0" smtClean="0"/>
              <a:t>3. What assurances or the behaviour being observed?</a:t>
            </a:r>
          </a:p>
          <a:p>
            <a:pPr lvl="2"/>
            <a:r>
              <a:rPr lang="en-GB" dirty="0" smtClean="0"/>
              <a:t>4. What interpretation needs to be made on observation data to avoid being misled by the obvious?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F807-51B9-42DA-9777-5C001279D103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4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223996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Chapter 4 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    and some parts of chapter 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534400" cy="3078163"/>
          </a:xfrm>
        </p:spPr>
        <p:txBody>
          <a:bodyPr/>
          <a:lstStyle/>
          <a:p>
            <a:pPr marL="36576" indent="0">
              <a:buNone/>
            </a:pPr>
            <a:r>
              <a:rPr lang="en-GB" dirty="0" smtClean="0"/>
              <a:t>System Planning and the Initial Investigation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6A44-1BF9-497D-99EC-AF40CC27644D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4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System?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135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Two definitions:</a:t>
            </a:r>
          </a:p>
          <a:p>
            <a:pPr algn="just">
              <a:buNone/>
            </a:pPr>
            <a:r>
              <a:rPr lang="en-US" dirty="0" smtClean="0"/>
              <a:t> 1. </a:t>
            </a:r>
            <a:r>
              <a:rPr lang="en-US" dirty="0" smtClean="0">
                <a:solidFill>
                  <a:srgbClr val="C00000"/>
                </a:solidFill>
              </a:rPr>
              <a:t>System is a </a:t>
            </a:r>
            <a:r>
              <a:rPr lang="en-US" dirty="0" smtClean="0">
                <a:solidFill>
                  <a:srgbClr val="C00000"/>
                </a:solidFill>
              </a:rPr>
              <a:t>set of detailed methods, procedures and </a:t>
            </a:r>
            <a:r>
              <a:rPr lang="en-US" dirty="0" smtClean="0">
                <a:solidFill>
                  <a:srgbClr val="C00000"/>
                </a:solidFill>
              </a:rPr>
              <a:t>routines created </a:t>
            </a:r>
            <a:r>
              <a:rPr lang="en-US" dirty="0" smtClean="0">
                <a:solidFill>
                  <a:srgbClr val="C00000"/>
                </a:solidFill>
              </a:rPr>
              <a:t>to carry out a specific activity, perform a duty, or solve a problem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2. System is an </a:t>
            </a:r>
            <a:r>
              <a:rPr lang="en-US" dirty="0" smtClean="0">
                <a:solidFill>
                  <a:srgbClr val="002060"/>
                </a:solidFill>
              </a:rPr>
              <a:t>organized, purposeful </a:t>
            </a:r>
            <a:r>
              <a:rPr lang="en-US" dirty="0" smtClean="0">
                <a:solidFill>
                  <a:srgbClr val="002060"/>
                </a:solidFill>
              </a:rPr>
              <a:t>structure that </a:t>
            </a:r>
            <a:r>
              <a:rPr lang="en-US" dirty="0" smtClean="0">
                <a:solidFill>
                  <a:srgbClr val="002060"/>
                </a:solidFill>
              </a:rPr>
              <a:t>consists of interrelated and interdependent elements (components, entities, factors, members, parts etc</a:t>
            </a:r>
            <a:r>
              <a:rPr lang="en-US" dirty="0" smtClean="0">
                <a:solidFill>
                  <a:srgbClr val="002060"/>
                </a:solidFill>
              </a:rPr>
              <a:t>.).</a:t>
            </a:r>
          </a:p>
          <a:p>
            <a:pPr algn="just">
              <a:buNone/>
            </a:pPr>
            <a:r>
              <a:rPr lang="en-US" dirty="0" smtClean="0"/>
              <a:t>These </a:t>
            </a:r>
            <a:r>
              <a:rPr lang="en-US" dirty="0" smtClean="0"/>
              <a:t>elements continually influence one another (directly or indirectly) to maintain their activity and the existence of the system, in order to achieve the goal of the system</a:t>
            </a:r>
            <a:r>
              <a:rPr lang="en-US" dirty="0" smtClean="0"/>
              <a:t>.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1408-C2D8-4DCC-838D-A14AE22D2E26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System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All systems have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a) </a:t>
            </a:r>
            <a:r>
              <a:rPr lang="en-US" dirty="0" smtClean="0">
                <a:solidFill>
                  <a:srgbClr val="C00000"/>
                </a:solidFill>
              </a:rPr>
              <a:t>inputs, outputs and feedback mechanisms,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b) maintain an internal steady-state (called homeostasis) despite a changing external environment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(c) display properties that are different than the whole (called emergent properties) but are not possessed by any of the individual elements, and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d) have boundaries that are usually defined by the system observer.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BDCB-43AB-4F9B-9009-ACE1A7A8516E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Systems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Systems analysis </a:t>
            </a:r>
            <a:r>
              <a:rPr lang="en-US" dirty="0" smtClean="0"/>
              <a:t>is a problem solving technique that decomposes a system into its component pieces for the purpose of the studying how well those component parts work and interact to accomplish their purpose</a:t>
            </a:r>
            <a:r>
              <a:rPr lang="en-US" dirty="0" smtClean="0"/>
              <a:t>". </a:t>
            </a:r>
          </a:p>
          <a:p>
            <a:pPr algn="just"/>
            <a:r>
              <a:rPr lang="en-US" dirty="0" smtClean="0"/>
              <a:t>According </a:t>
            </a:r>
            <a:r>
              <a:rPr lang="en-US" dirty="0" smtClean="0"/>
              <a:t>to the Merriam-Webster dictionary, systems analysis is "</a:t>
            </a:r>
            <a:r>
              <a:rPr lang="en-US" i="1" dirty="0" smtClean="0">
                <a:solidFill>
                  <a:srgbClr val="C00000"/>
                </a:solidFill>
              </a:rPr>
              <a:t>the process of studying a procedure or business in order to identify its goals and purposes and create systems and procedures that will achieve them in an efficient way</a:t>
            </a:r>
            <a:r>
              <a:rPr lang="en-US" dirty="0" smtClean="0"/>
              <a:t>".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649F-27E7-41A7-B8AF-DC7D6214E7CB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Systems design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Systems design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the process of defining the architecture, components, modules, interfaces, and data for a system to satisfy specified requirements. Systems design could be seen as the application of systems theory to </a:t>
            </a:r>
            <a:r>
              <a:rPr lang="en-US" dirty="0" smtClean="0"/>
              <a:t>product development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 smtClean="0"/>
              <a:t>is some overlap with the disciplines of systems analysis, systems architecture and systems engineering.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814B-5939-4E06-9EA7-1FA9196CA85D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8382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Bases for Planning in System Analysis	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System </a:t>
            </a:r>
            <a:r>
              <a:rPr lang="en-US" b="1" dirty="0" smtClean="0">
                <a:solidFill>
                  <a:srgbClr val="FF0000"/>
                </a:solidFill>
              </a:rPr>
              <a:t>planning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SP</a:t>
            </a:r>
            <a:r>
              <a:rPr lang="en-US" dirty="0" smtClean="0">
                <a:solidFill>
                  <a:srgbClr val="FF0000"/>
                </a:solidFill>
              </a:rPr>
              <a:t>) is a method of analyzing, defining and designing the </a:t>
            </a:r>
            <a:r>
              <a:rPr lang="en-US" dirty="0" smtClean="0">
                <a:solidFill>
                  <a:srgbClr val="FF0000"/>
                </a:solidFill>
              </a:rPr>
              <a:t>information architecture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organizations.</a:t>
            </a:r>
            <a:endParaRPr lang="en-GB" dirty="0" smtClean="0">
              <a:solidFill>
                <a:srgbClr val="FF0000"/>
              </a:solidFill>
            </a:endParaRPr>
          </a:p>
          <a:p>
            <a:pPr algn="just"/>
            <a:r>
              <a:rPr lang="en-GB" dirty="0" smtClean="0"/>
              <a:t>Information </a:t>
            </a:r>
            <a:r>
              <a:rPr lang="en-GB" dirty="0" smtClean="0"/>
              <a:t>is now recognized as a vital resource and must be managed.</a:t>
            </a:r>
          </a:p>
          <a:p>
            <a:r>
              <a:rPr lang="en-GB" dirty="0" smtClean="0"/>
              <a:t>More and More financial resources are committed to information systems.</a:t>
            </a:r>
          </a:p>
          <a:p>
            <a:r>
              <a:rPr lang="en-GB" dirty="0" smtClean="0"/>
              <a:t>There is a growing need for formal long-range planning with information systems that are complex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370A-ED32-403F-AE77-6D23395665C0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1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Strategic MIS planning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257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17DE-4EBD-427E-B149-7DC2EA226C19}" type="datetime2">
              <a:rPr lang="en-US" smtClean="0"/>
              <a:t>Saturday, March 05,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Assistant professor,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643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1008</Words>
  <Application>Microsoft Office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Course code: Information System                              Analysis and Design Course code: CSE-3621</vt:lpstr>
      <vt:lpstr>Slide 2</vt:lpstr>
      <vt:lpstr>Chapter 4       and some parts of chapter 3</vt:lpstr>
      <vt:lpstr>What is System?</vt:lpstr>
      <vt:lpstr>System </vt:lpstr>
      <vt:lpstr>Systems analysis</vt:lpstr>
      <vt:lpstr>Systems design</vt:lpstr>
      <vt:lpstr>Bases for Planning in System Analysis </vt:lpstr>
      <vt:lpstr>Strategic MIS planning</vt:lpstr>
      <vt:lpstr>Managerial and operational MIS Planning</vt:lpstr>
      <vt:lpstr>Top- down approach to system planning</vt:lpstr>
      <vt:lpstr>MIS Organization</vt:lpstr>
      <vt:lpstr>Primary functions of an MIS Facility</vt:lpstr>
      <vt:lpstr>Slide 14</vt:lpstr>
      <vt:lpstr>Project oriented structure</vt:lpstr>
      <vt:lpstr>Pool oriented structure </vt:lpstr>
      <vt:lpstr>Functional Structure</vt:lpstr>
      <vt:lpstr>Programming </vt:lpstr>
      <vt:lpstr>Team oriented structure of programmers </vt:lpstr>
      <vt:lpstr>General structure of computer operations</vt:lpstr>
      <vt:lpstr>Relative status and job levels in an MIS facility</vt:lpstr>
      <vt:lpstr>Initial investigation</vt:lpstr>
      <vt:lpstr>On-site observation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code: Information System Analysis and Design</dc:title>
  <dc:creator>amranmow</dc:creator>
  <cp:lastModifiedBy>Amran</cp:lastModifiedBy>
  <cp:revision>27</cp:revision>
  <dcterms:created xsi:type="dcterms:W3CDTF">2006-08-16T00:00:00Z</dcterms:created>
  <dcterms:modified xsi:type="dcterms:W3CDTF">2016-03-05T14:44:03Z</dcterms:modified>
</cp:coreProperties>
</file>