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93055-892E-4CE8-98AE-C0533D06D739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9A013-B12E-42D2-A6F3-0D2B99832D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33216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4ABB-C1EF-4D07-86BF-40D8987D4663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E72D1-2B6F-4ABF-9A98-AFA3FA51820D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C0BA-95F1-4CEF-BD92-ACFB904E2599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D75D-BAC9-482B-BDBA-C11EE3EFAEAD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2E92-03FC-49B7-AFD5-2D7D6FCA2B47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A4F2-08AD-4912-BCDD-5735B5282B1A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B508-E7D0-4BBA-8B2F-8AF0402B7F26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CDC4-3BEB-4FED-BF1E-BC078A45679D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254C-96E0-44E3-A6A8-B14CCBEC3F3C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507C-3AE2-4CA1-ABC9-4B89903C2D9B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71448B-2B62-4B0B-96C1-3E73D97EB505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7BDDB42-7ED3-41CD-A41A-B937727FA9CD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95400"/>
            <a:ext cx="6480048" cy="153924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dirty="0">
                <a:solidFill>
                  <a:srgbClr val="FF0000"/>
                </a:solidFill>
              </a:rPr>
              <a:t>Chapter 5</a:t>
            </a:r>
            <a:r>
              <a:rPr lang="en-GB" sz="6000" dirty="0"/>
              <a:t/>
            </a:r>
            <a:br>
              <a:rPr lang="en-GB" sz="6000" dirty="0"/>
            </a:b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67000"/>
            <a:ext cx="6705600" cy="990600"/>
          </a:xfrm>
        </p:spPr>
        <p:txBody>
          <a:bodyPr>
            <a:normAutofit/>
          </a:bodyPr>
          <a:lstStyle/>
          <a:p>
            <a:pPr algn="l"/>
            <a:r>
              <a:rPr lang="en-GB" sz="4000" dirty="0"/>
              <a:t>Information </a:t>
            </a:r>
            <a:r>
              <a:rPr lang="en-GB" sz="4000" dirty="0" smtClean="0"/>
              <a:t>Gathering</a:t>
            </a:r>
            <a:endParaRPr lang="en-GB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D3F-6FB1-4BF7-BFAA-0F4C96D51DAB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Advantages of interview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830763"/>
          </a:xfrm>
        </p:spPr>
        <p:txBody>
          <a:bodyPr/>
          <a:lstStyle/>
          <a:p>
            <a:r>
              <a:rPr lang="en-GB" dirty="0" smtClean="0"/>
              <a:t>Four primary advantages:</a:t>
            </a:r>
          </a:p>
          <a:p>
            <a:pPr lvl="2"/>
            <a:r>
              <a:rPr lang="en-GB" dirty="0" smtClean="0"/>
              <a:t>Its flexibility</a:t>
            </a:r>
          </a:p>
          <a:p>
            <a:pPr lvl="2"/>
            <a:r>
              <a:rPr lang="en-GB" dirty="0" smtClean="0"/>
              <a:t>It offers a better opportunity than the questionnaire</a:t>
            </a:r>
          </a:p>
          <a:p>
            <a:pPr lvl="2"/>
            <a:r>
              <a:rPr lang="en-GB" dirty="0" smtClean="0"/>
              <a:t>It is an effective technique for eliciting information</a:t>
            </a:r>
          </a:p>
          <a:p>
            <a:pPr lvl="2"/>
            <a:r>
              <a:rPr lang="en-GB" dirty="0" smtClean="0"/>
              <a:t>Many people enjoy being interviewed , regardless of the subject.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3A6B-20CB-4998-9831-9FEBA47F3033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01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Drawback of interview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r>
              <a:rPr lang="en-GB" dirty="0" smtClean="0"/>
              <a:t>Major drawback:</a:t>
            </a:r>
          </a:p>
          <a:p>
            <a:pPr lvl="1"/>
            <a:r>
              <a:rPr lang="en-GB" dirty="0" smtClean="0"/>
              <a:t>Need long preparation time</a:t>
            </a:r>
          </a:p>
          <a:p>
            <a:pPr lvl="1"/>
            <a:r>
              <a:rPr lang="en-GB" dirty="0" smtClean="0"/>
              <a:t>A lot of time to conduct</a:t>
            </a:r>
          </a:p>
          <a:p>
            <a:pPr lvl="1"/>
            <a:r>
              <a:rPr lang="en-GB" dirty="0" smtClean="0"/>
              <a:t>Loss money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B5DE-87E6-425A-B9DB-5947EA99CA32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5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Guides to a successful interview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953000"/>
          </a:xfrm>
        </p:spPr>
        <p:txBody>
          <a:bodyPr/>
          <a:lstStyle/>
          <a:p>
            <a:r>
              <a:rPr lang="en-GB" dirty="0" smtClean="0"/>
              <a:t>In an interview the following steps should be taken:</a:t>
            </a:r>
          </a:p>
          <a:p>
            <a:pPr lvl="1"/>
            <a:r>
              <a:rPr lang="en-GB" dirty="0" smtClean="0"/>
              <a:t>Set the stage for the interview.</a:t>
            </a:r>
          </a:p>
          <a:p>
            <a:pPr lvl="1"/>
            <a:r>
              <a:rPr lang="en-GB" dirty="0" smtClean="0"/>
              <a:t>Establish rapport, put the interviewee at ease.</a:t>
            </a:r>
          </a:p>
          <a:p>
            <a:pPr lvl="1"/>
            <a:r>
              <a:rPr lang="en-GB" dirty="0" smtClean="0"/>
              <a:t>Phrase question clearly and succinctly.</a:t>
            </a:r>
          </a:p>
          <a:p>
            <a:pPr lvl="1"/>
            <a:r>
              <a:rPr lang="en-GB" dirty="0" smtClean="0"/>
              <a:t>Be a good listener , avoid arguments.</a:t>
            </a:r>
          </a:p>
          <a:p>
            <a:pPr lvl="1"/>
            <a:r>
              <a:rPr lang="en-GB" dirty="0" smtClean="0"/>
              <a:t>Evaluate the outcome of the interview.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A569-79B6-471E-B6CC-EF0B72695031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27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Questionnaires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en-GB" dirty="0" smtClean="0"/>
              <a:t>In contrast to the interview is the questionnaire, which is a term used for almost any tool that has questions to which individuals respond.</a:t>
            </a:r>
          </a:p>
          <a:p>
            <a:r>
              <a:rPr lang="en-GB" dirty="0" smtClean="0"/>
              <a:t>It is usually associated with self-administrated tools with items of the closed or fixed alternative type.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C620-C07B-4F89-B950-ACA0D2D91EFB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85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Questionnaires </a:t>
            </a:r>
            <a:r>
              <a:rPr lang="en-GB" dirty="0" smtClean="0">
                <a:solidFill>
                  <a:srgbClr val="FF0000"/>
                </a:solidFill>
              </a:rPr>
              <a:t> 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181600"/>
          </a:xfrm>
        </p:spPr>
        <p:txBody>
          <a:bodyPr>
            <a:normAutofit/>
          </a:bodyPr>
          <a:lstStyle/>
          <a:p>
            <a:r>
              <a:rPr lang="en-GB" dirty="0" smtClean="0"/>
              <a:t>A questionnaires offers the following advantages:</a:t>
            </a:r>
          </a:p>
          <a:p>
            <a:pPr lvl="2"/>
            <a:r>
              <a:rPr lang="en-GB" dirty="0" smtClean="0">
                <a:solidFill>
                  <a:srgbClr val="FFC000"/>
                </a:solidFill>
              </a:rPr>
              <a:t>It is economical</a:t>
            </a:r>
          </a:p>
          <a:p>
            <a:pPr lvl="2"/>
            <a:r>
              <a:rPr lang="en-GB" dirty="0" smtClean="0">
                <a:solidFill>
                  <a:srgbClr val="FFC000"/>
                </a:solidFill>
              </a:rPr>
              <a:t>Requires less skill to administer than interview</a:t>
            </a:r>
          </a:p>
          <a:p>
            <a:pPr lvl="2"/>
            <a:r>
              <a:rPr lang="en-GB" dirty="0" smtClean="0">
                <a:solidFill>
                  <a:srgbClr val="FFC000"/>
                </a:solidFill>
              </a:rPr>
              <a:t>Large number of individuals simultaneously</a:t>
            </a:r>
          </a:p>
          <a:p>
            <a:pPr lvl="2"/>
            <a:r>
              <a:rPr lang="en-GB" dirty="0" smtClean="0">
                <a:solidFill>
                  <a:srgbClr val="FFC000"/>
                </a:solidFill>
              </a:rPr>
              <a:t>The standardized wording and order of the question</a:t>
            </a:r>
          </a:p>
          <a:p>
            <a:pPr lvl="2"/>
            <a:r>
              <a:rPr lang="en-GB" dirty="0" smtClean="0">
                <a:solidFill>
                  <a:srgbClr val="00B0F0"/>
                </a:solidFill>
              </a:rPr>
              <a:t>The respondents feet greater confidence in the anonymity of a questionnaire than in that of an interview.</a:t>
            </a:r>
          </a:p>
          <a:p>
            <a:pPr lvl="2"/>
            <a:r>
              <a:rPr lang="en-GB" dirty="0" smtClean="0">
                <a:solidFill>
                  <a:srgbClr val="00B0F0"/>
                </a:solidFill>
              </a:rPr>
              <a:t>The questionnaire places less pressure on subjects for immediate responds.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D67F-F402-403C-B56A-4FB1AB6C8A48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33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Questionnaires disadvantages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GB" dirty="0" smtClean="0"/>
              <a:t>Principal disadvantage is:</a:t>
            </a:r>
          </a:p>
          <a:p>
            <a:pPr lvl="2"/>
            <a:r>
              <a:rPr lang="en-GB" dirty="0"/>
              <a:t> </a:t>
            </a:r>
            <a:r>
              <a:rPr lang="en-GB" dirty="0" smtClean="0"/>
              <a:t>low percentages of returns</a:t>
            </a:r>
          </a:p>
          <a:p>
            <a:pPr lvl="2"/>
            <a:r>
              <a:rPr lang="en-GB" dirty="0" smtClean="0"/>
              <a:t>Many people have difficulty expressing themselves in writing, especially when responding to essay questions.</a:t>
            </a:r>
          </a:p>
          <a:p>
            <a:pPr lvl="2"/>
            <a:r>
              <a:rPr lang="en-GB" dirty="0" smtClean="0"/>
              <a:t>Many dislike writing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76570-C91A-4DA0-951B-FEC6582A2D28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493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686800" cy="639762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Types of interview and questionnaires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410200"/>
          </a:xfrm>
        </p:spPr>
        <p:txBody>
          <a:bodyPr/>
          <a:lstStyle/>
          <a:p>
            <a:r>
              <a:rPr lang="en-GB" dirty="0" smtClean="0"/>
              <a:t>Two types of interview:</a:t>
            </a:r>
          </a:p>
          <a:p>
            <a:pPr lvl="2"/>
            <a:r>
              <a:rPr lang="en-GB" dirty="0"/>
              <a:t>Unstructured alternative</a:t>
            </a:r>
          </a:p>
          <a:p>
            <a:pPr lvl="2"/>
            <a:r>
              <a:rPr lang="en-GB" dirty="0"/>
              <a:t>Structured alternative</a:t>
            </a:r>
          </a:p>
          <a:p>
            <a:pPr marL="36576" indent="0">
              <a:buNone/>
            </a:pPr>
            <a:endParaRPr lang="en-GB" dirty="0" smtClean="0"/>
          </a:p>
          <a:p>
            <a:r>
              <a:rPr lang="en-GB" dirty="0"/>
              <a:t>Two types of </a:t>
            </a:r>
            <a:r>
              <a:rPr lang="en-GB" dirty="0" smtClean="0"/>
              <a:t>questionnaire:</a:t>
            </a:r>
          </a:p>
          <a:p>
            <a:pPr lvl="2"/>
            <a:r>
              <a:rPr lang="en-GB" dirty="0" smtClean="0"/>
              <a:t>Open ended</a:t>
            </a:r>
          </a:p>
          <a:p>
            <a:pPr lvl="2"/>
            <a:r>
              <a:rPr lang="en-GB" dirty="0" smtClean="0"/>
              <a:t>Closed ended</a:t>
            </a:r>
            <a:endParaRPr lang="en-GB" dirty="0"/>
          </a:p>
          <a:p>
            <a:pPr marL="749808" lvl="2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F7CA-E396-4BE7-96A9-00E58C902E62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34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en-GB" sz="4400" dirty="0" smtClean="0">
                <a:solidFill>
                  <a:srgbClr val="FF0000"/>
                </a:solidFill>
              </a:rPr>
              <a:t>Unstructured alternative</a:t>
            </a:r>
            <a:endParaRPr lang="en-GB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r>
              <a:rPr lang="en-GB" dirty="0" smtClean="0"/>
              <a:t>The unstructured interview is a relatively nondirective information gathering technique.</a:t>
            </a:r>
          </a:p>
          <a:p>
            <a:r>
              <a:rPr lang="en-GB" dirty="0" smtClean="0"/>
              <a:t>It allows respondents to answer questions freely in their own words.</a:t>
            </a:r>
          </a:p>
          <a:p>
            <a:r>
              <a:rPr lang="en-GB" dirty="0" smtClean="0"/>
              <a:t>The responses are spontaneous rather than forced.</a:t>
            </a:r>
          </a:p>
          <a:p>
            <a:r>
              <a:rPr lang="en-GB" dirty="0" smtClean="0"/>
              <a:t>They are self revealing and personal rather than general and superficial.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E7F1-DDA1-457D-8259-D371615126B9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10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r>
              <a:rPr lang="en-GB" sz="4800" dirty="0" smtClean="0">
                <a:solidFill>
                  <a:srgbClr val="FF0000"/>
                </a:solidFill>
              </a:rPr>
              <a:t>Structured </a:t>
            </a:r>
            <a:r>
              <a:rPr lang="en-GB" sz="4800" dirty="0">
                <a:solidFill>
                  <a:srgbClr val="FF0000"/>
                </a:solidFill>
              </a:rPr>
              <a:t>alternative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GB" dirty="0" smtClean="0"/>
              <a:t>In the structured approach the questions are presented with exactly the same wording  and in the same order to all subjects.</a:t>
            </a:r>
          </a:p>
          <a:p>
            <a:r>
              <a:rPr lang="en-GB" dirty="0" smtClean="0"/>
              <a:t>Standardized questions improve the reliability of the responses by ensuring that all subjects are responding to the same questions.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13D2-1931-43F0-9993-26FC53830E4F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55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Open ended questionnaire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GB" dirty="0" smtClean="0"/>
              <a:t>An open ended question requires no response direction or specific response.</a:t>
            </a:r>
            <a:endParaRPr lang="en-GB" dirty="0"/>
          </a:p>
          <a:p>
            <a:r>
              <a:rPr lang="en-GB" dirty="0" smtClean="0"/>
              <a:t>It is written with space provided for the response.</a:t>
            </a:r>
          </a:p>
          <a:p>
            <a:r>
              <a:rPr lang="en-GB" dirty="0" smtClean="0"/>
              <a:t>Example:</a:t>
            </a:r>
          </a:p>
          <a:p>
            <a:pPr lvl="2"/>
            <a:r>
              <a:rPr lang="en-GB" dirty="0" smtClean="0"/>
              <a:t>What is your opinion regarding the “ no smoking” policy in the hospital?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36D-84F2-494B-BAA7-99A0C0E731B1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228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>
            <a:normAutofit/>
          </a:bodyPr>
          <a:lstStyle/>
          <a:p>
            <a:pPr algn="ctr"/>
            <a:r>
              <a:rPr lang="en-GB" sz="5400" dirty="0" smtClean="0">
                <a:solidFill>
                  <a:srgbClr val="FF0000"/>
                </a:solidFill>
              </a:rPr>
              <a:t>System analysis phases</a:t>
            </a:r>
            <a:endParaRPr lang="en-GB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135563"/>
          </a:xfrm>
        </p:spPr>
        <p:txBody>
          <a:bodyPr>
            <a:normAutofit fontScale="92500" lnSpcReduction="10000"/>
          </a:bodyPr>
          <a:lstStyle/>
          <a:p>
            <a:r>
              <a:rPr lang="en-GB" sz="4000" dirty="0" smtClean="0"/>
              <a:t>Three phases:</a:t>
            </a:r>
          </a:p>
          <a:p>
            <a:pPr lvl="2"/>
            <a:r>
              <a:rPr lang="en-GB" sz="3400" dirty="0" smtClean="0"/>
              <a:t>Familiarity with the present system through available documentation, such as procedures, manuals, documents and their flow, interviews of the user staff, and on-site observation.</a:t>
            </a:r>
          </a:p>
          <a:p>
            <a:pPr lvl="2"/>
            <a:r>
              <a:rPr lang="en-GB" sz="3400" dirty="0" smtClean="0"/>
              <a:t>Definition of the decision making associated with managing the system.</a:t>
            </a:r>
          </a:p>
          <a:p>
            <a:pPr lvl="2"/>
            <a:r>
              <a:rPr lang="en-GB" sz="3400" dirty="0" smtClean="0"/>
              <a:t>Once decision points are identified, a series of interviews may be conducted.</a:t>
            </a:r>
            <a:endParaRPr lang="en-GB" sz="3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B388-C6E2-410D-93F7-1EFB59C96F01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757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Closed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ended </a:t>
            </a:r>
            <a:r>
              <a:rPr lang="en-GB" dirty="0">
                <a:solidFill>
                  <a:srgbClr val="FF0000"/>
                </a:solidFill>
              </a:rPr>
              <a:t>questionnaire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>
            <a:normAutofit/>
          </a:bodyPr>
          <a:lstStyle/>
          <a:p>
            <a:r>
              <a:rPr lang="en-GB" dirty="0" smtClean="0"/>
              <a:t>Closed questions are those in which the response are presented as a set of alternatives.</a:t>
            </a:r>
          </a:p>
          <a:p>
            <a:r>
              <a:rPr lang="en-GB" dirty="0" smtClean="0"/>
              <a:t>There are five major varieties of closed questions:</a:t>
            </a:r>
          </a:p>
          <a:p>
            <a:pPr lvl="2"/>
            <a:r>
              <a:rPr lang="en-GB" dirty="0" smtClean="0">
                <a:solidFill>
                  <a:srgbClr val="FFC000"/>
                </a:solidFill>
              </a:rPr>
              <a:t>Fill in the blanks type question</a:t>
            </a:r>
          </a:p>
          <a:p>
            <a:pPr lvl="2"/>
            <a:r>
              <a:rPr lang="en-GB" dirty="0" smtClean="0">
                <a:solidFill>
                  <a:srgbClr val="FFC000"/>
                </a:solidFill>
              </a:rPr>
              <a:t>Dichotomous(yes/no) type question</a:t>
            </a:r>
          </a:p>
          <a:p>
            <a:pPr lvl="2"/>
            <a:r>
              <a:rPr lang="en-GB" dirty="0" smtClean="0">
                <a:solidFill>
                  <a:srgbClr val="FFC000"/>
                </a:solidFill>
              </a:rPr>
              <a:t>Ranking scale type question</a:t>
            </a:r>
          </a:p>
          <a:p>
            <a:pPr lvl="2"/>
            <a:r>
              <a:rPr lang="en-GB" dirty="0" smtClean="0">
                <a:solidFill>
                  <a:srgbClr val="FFC000"/>
                </a:solidFill>
              </a:rPr>
              <a:t>Multiple choice questions</a:t>
            </a:r>
          </a:p>
          <a:p>
            <a:pPr lvl="2"/>
            <a:r>
              <a:rPr lang="en-GB" dirty="0" smtClean="0">
                <a:solidFill>
                  <a:srgbClr val="FFC000"/>
                </a:solidFill>
              </a:rPr>
              <a:t>Rating scales questions</a:t>
            </a:r>
            <a:endParaRPr lang="en-GB" dirty="0">
              <a:solidFill>
                <a:srgbClr val="FFC000"/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26227-A1A8-4A38-9256-72FD51FF6E88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137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838200"/>
          </a:xfrm>
        </p:spPr>
        <p:txBody>
          <a:bodyPr>
            <a:noAutofit/>
          </a:bodyPr>
          <a:lstStyle/>
          <a:p>
            <a:r>
              <a:rPr lang="en-GB" sz="4000" dirty="0" smtClean="0">
                <a:solidFill>
                  <a:srgbClr val="FF0000"/>
                </a:solidFill>
              </a:rPr>
              <a:t>Procedure for questionnaire construction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763000" cy="5334000"/>
          </a:xfrm>
        </p:spPr>
        <p:txBody>
          <a:bodyPr>
            <a:normAutofit/>
          </a:bodyPr>
          <a:lstStyle/>
          <a:p>
            <a:r>
              <a:rPr lang="en-GB" dirty="0" smtClean="0"/>
              <a:t>The procedure for constructing a questionnaire consists of six steps:</a:t>
            </a:r>
          </a:p>
          <a:p>
            <a:pPr lvl="2"/>
            <a:r>
              <a:rPr lang="en-GB" dirty="0" smtClean="0"/>
              <a:t>Decide what data should be collected</a:t>
            </a:r>
          </a:p>
          <a:p>
            <a:pPr lvl="2"/>
            <a:r>
              <a:rPr lang="en-GB" dirty="0" smtClean="0"/>
              <a:t>Decide what type of questionnaire should be used</a:t>
            </a:r>
          </a:p>
          <a:p>
            <a:pPr lvl="2"/>
            <a:r>
              <a:rPr lang="en-GB" dirty="0" smtClean="0"/>
              <a:t>Outline the topics for the questionnaire and then write the  questions.</a:t>
            </a:r>
          </a:p>
          <a:p>
            <a:pPr lvl="2"/>
            <a:r>
              <a:rPr lang="en-GB" dirty="0" smtClean="0">
                <a:solidFill>
                  <a:srgbClr val="FFC000"/>
                </a:solidFill>
              </a:rPr>
              <a:t>Edit the questionnaire for technical defects </a:t>
            </a:r>
          </a:p>
          <a:p>
            <a:pPr lvl="2"/>
            <a:r>
              <a:rPr lang="en-GB" dirty="0" smtClean="0">
                <a:solidFill>
                  <a:srgbClr val="FFC000"/>
                </a:solidFill>
              </a:rPr>
              <a:t>Pre-test the questionnaire to see how </a:t>
            </a:r>
            <a:r>
              <a:rPr lang="en-GB" dirty="0" err="1" smtClean="0">
                <a:solidFill>
                  <a:srgbClr val="FFC000"/>
                </a:solidFill>
              </a:rPr>
              <a:t>wel</a:t>
            </a:r>
            <a:r>
              <a:rPr lang="en-GB" dirty="0" smtClean="0">
                <a:solidFill>
                  <a:srgbClr val="FFC000"/>
                </a:solidFill>
              </a:rPr>
              <a:t> it works.</a:t>
            </a:r>
          </a:p>
          <a:p>
            <a:pPr lvl="2"/>
            <a:r>
              <a:rPr lang="en-GB" dirty="0" smtClean="0">
                <a:solidFill>
                  <a:srgbClr val="FFC000"/>
                </a:solidFill>
              </a:rPr>
              <a:t>Do a final editing to ensure that the questionnaire is ready for administration.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C17B-7687-4AFD-A4C9-DC74E0D4926D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315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Categories of information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458200" cy="490696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610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C35B-2199-4783-8F56-E633DBC8815D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41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Where does information originate?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48307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Two types:</a:t>
            </a:r>
          </a:p>
          <a:p>
            <a:r>
              <a:rPr lang="en-GB" dirty="0" smtClean="0"/>
              <a:t>Primary external sources:</a:t>
            </a:r>
          </a:p>
          <a:p>
            <a:pPr lvl="2"/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 smtClean="0">
                <a:solidFill>
                  <a:srgbClr val="00B0F0"/>
                </a:solidFill>
              </a:rPr>
              <a:t>vendors</a:t>
            </a:r>
          </a:p>
          <a:p>
            <a:pPr lvl="2"/>
            <a:r>
              <a:rPr lang="en-GB" dirty="0" smtClean="0">
                <a:solidFill>
                  <a:srgbClr val="00B0F0"/>
                </a:solidFill>
              </a:rPr>
              <a:t>Govt. documents</a:t>
            </a:r>
          </a:p>
          <a:p>
            <a:pPr lvl="2"/>
            <a:r>
              <a:rPr lang="en-GB" dirty="0" smtClean="0">
                <a:solidFill>
                  <a:srgbClr val="00B0F0"/>
                </a:solidFill>
              </a:rPr>
              <a:t>Newspapers and professional journals</a:t>
            </a:r>
          </a:p>
          <a:p>
            <a:r>
              <a:rPr lang="en-GB" dirty="0" smtClean="0"/>
              <a:t>Primary internal sources:</a:t>
            </a:r>
          </a:p>
          <a:p>
            <a:pPr lvl="2"/>
            <a:r>
              <a:rPr lang="en-GB" dirty="0" smtClean="0">
                <a:solidFill>
                  <a:srgbClr val="FFFF00"/>
                </a:solidFill>
              </a:rPr>
              <a:t>Financial report</a:t>
            </a:r>
          </a:p>
          <a:p>
            <a:pPr lvl="2"/>
            <a:r>
              <a:rPr lang="en-GB" dirty="0" smtClean="0">
                <a:solidFill>
                  <a:srgbClr val="FFFF00"/>
                </a:solidFill>
              </a:rPr>
              <a:t>Personnel staffs</a:t>
            </a:r>
          </a:p>
          <a:p>
            <a:pPr lvl="2"/>
            <a:r>
              <a:rPr lang="en-GB" dirty="0" smtClean="0">
                <a:solidFill>
                  <a:srgbClr val="FFFF00"/>
                </a:solidFill>
              </a:rPr>
              <a:t>Professional staffs and legal counsel, EDP</a:t>
            </a:r>
          </a:p>
          <a:p>
            <a:pPr lvl="2"/>
            <a:r>
              <a:rPr lang="en-GB" dirty="0" smtClean="0">
                <a:solidFill>
                  <a:srgbClr val="FFFF00"/>
                </a:solidFill>
              </a:rPr>
              <a:t>System documentation</a:t>
            </a:r>
          </a:p>
          <a:p>
            <a:pPr lvl="2"/>
            <a:r>
              <a:rPr lang="en-GB" dirty="0" smtClean="0">
                <a:solidFill>
                  <a:srgbClr val="FFFF00"/>
                </a:solidFill>
              </a:rPr>
              <a:t>User staff</a:t>
            </a:r>
          </a:p>
          <a:p>
            <a:pPr lvl="2"/>
            <a:r>
              <a:rPr lang="en-GB" dirty="0" smtClean="0">
                <a:solidFill>
                  <a:srgbClr val="FFFF00"/>
                </a:solidFill>
              </a:rPr>
              <a:t>Reports and transaction documents.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C229-24AA-4792-874B-0345804AE212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816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762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Information gathering tools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077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59D3-B65B-4140-B59D-C5A3528E4259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14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467600" cy="5745163"/>
          </a:xfrm>
        </p:spPr>
        <p:txBody>
          <a:bodyPr/>
          <a:lstStyle/>
          <a:p>
            <a:r>
              <a:rPr lang="en-GB" dirty="0" smtClean="0"/>
              <a:t>The following question s can serve as a guide for on site observation:</a:t>
            </a:r>
          </a:p>
          <a:p>
            <a:pPr lvl="2"/>
            <a:r>
              <a:rPr lang="en-GB" dirty="0" smtClean="0"/>
              <a:t>1. what kind of system is it?</a:t>
            </a:r>
            <a:r>
              <a:rPr lang="bn-BD" dirty="0" smtClean="0"/>
              <a:t> </a:t>
            </a:r>
            <a:r>
              <a:rPr lang="en-GB" dirty="0" smtClean="0"/>
              <a:t>what does it do?</a:t>
            </a:r>
          </a:p>
          <a:p>
            <a:pPr lvl="2"/>
            <a:r>
              <a:rPr lang="en-GB" dirty="0" smtClean="0"/>
              <a:t>2. who run the system?</a:t>
            </a:r>
          </a:p>
          <a:p>
            <a:pPr lvl="2"/>
            <a:r>
              <a:rPr lang="en-GB" dirty="0" smtClean="0"/>
              <a:t>3. What is the history of the system?</a:t>
            </a:r>
          </a:p>
          <a:p>
            <a:pPr lvl="2"/>
            <a:r>
              <a:rPr lang="en-GB" dirty="0" smtClean="0"/>
              <a:t>4. Is it a primary or a secondary contributor to the organization?</a:t>
            </a:r>
          </a:p>
          <a:p>
            <a:pPr lvl="2"/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A8D1-49F5-4175-BE4D-35F403851942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59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944562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Four alternative observation methods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10600" cy="5029200"/>
          </a:xfrm>
        </p:spPr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1. natural or contrived: </a:t>
            </a:r>
            <a:r>
              <a:rPr lang="en-GB" dirty="0" smtClean="0"/>
              <a:t>a natural observation occurs in a setting such as the employee’s place of work. A contrived observation is set up by the observer in a place like laboratory.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2. obtrusive or unobtrusive: </a:t>
            </a:r>
            <a:r>
              <a:rPr lang="en-GB" dirty="0" smtClean="0"/>
              <a:t>an obtrusive observation takes place when the respondent knows he/she is being observed. An unobtrusive observation takes place in a contrived way such as behind a one way mirror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3405-0BDC-4868-8961-B4EB1F28BF65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771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71596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Four alternative observation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059363"/>
          </a:xfrm>
        </p:spPr>
        <p:txBody>
          <a:bodyPr/>
          <a:lstStyle/>
          <a:p>
            <a:r>
              <a:rPr lang="en-GB" dirty="0" smtClean="0">
                <a:solidFill>
                  <a:srgbClr val="FFFF00"/>
                </a:solidFill>
              </a:rPr>
              <a:t>3. direct or indirect: </a:t>
            </a:r>
            <a:r>
              <a:rPr lang="en-GB" dirty="0" smtClean="0"/>
              <a:t>in direct, analyst actually observes the subject. In indirect , analyst uses mechanical devices such as camera, tape recorder.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4. structured or unstructured</a:t>
            </a:r>
            <a:r>
              <a:rPr lang="en-GB" dirty="0" smtClean="0"/>
              <a:t>: in  a structured observation, the observer looks for and records a specific action. In unstructured, the observer in a situation to observe whatever might be pertinent at the time.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D3C7-E1C6-4D82-8527-EC00DD0BC68F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270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Interview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r>
              <a:rPr lang="en-GB" dirty="0" smtClean="0"/>
              <a:t>The interview is a face-to-face interpersonal role situation in which a person called the interviewer asks a person being interviewed questions designed to gather information about a problem area.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B246-7B4D-42AA-984C-5E1A33A30C77}" type="datetime1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Amran Hossain, Lecturer, Dept.of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46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123</TotalTime>
  <Words>1099</Words>
  <Application>Microsoft Office PowerPoint</Application>
  <PresentationFormat>On-screen Show (4:3)</PresentationFormat>
  <Paragraphs>169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Technic</vt:lpstr>
      <vt:lpstr>Chapter 5 </vt:lpstr>
      <vt:lpstr>System analysis phases</vt:lpstr>
      <vt:lpstr>Categories of information</vt:lpstr>
      <vt:lpstr>Where does information originate?</vt:lpstr>
      <vt:lpstr>Information gathering tools</vt:lpstr>
      <vt:lpstr>Slide 6</vt:lpstr>
      <vt:lpstr>Four alternative observation methods</vt:lpstr>
      <vt:lpstr>Four alternative observation methods</vt:lpstr>
      <vt:lpstr>Interview </vt:lpstr>
      <vt:lpstr>Advantages of interview</vt:lpstr>
      <vt:lpstr>Drawback of interview</vt:lpstr>
      <vt:lpstr>Guides to a successful interview</vt:lpstr>
      <vt:lpstr>Questionnaires </vt:lpstr>
      <vt:lpstr>Questionnaires  advantages</vt:lpstr>
      <vt:lpstr>Questionnaires disadvantages</vt:lpstr>
      <vt:lpstr>Types of interview and questionnaires</vt:lpstr>
      <vt:lpstr>Unstructured alternative</vt:lpstr>
      <vt:lpstr>Structured alternative</vt:lpstr>
      <vt:lpstr>Open ended questionnaire</vt:lpstr>
      <vt:lpstr>Closed ended questionnaire</vt:lpstr>
      <vt:lpstr>Procedure for questionnaire construction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</dc:title>
  <dc:creator>amranmow</dc:creator>
  <cp:lastModifiedBy>student</cp:lastModifiedBy>
  <cp:revision>15</cp:revision>
  <dcterms:created xsi:type="dcterms:W3CDTF">2006-08-16T00:00:00Z</dcterms:created>
  <dcterms:modified xsi:type="dcterms:W3CDTF">2016-03-20T04:09:43Z</dcterms:modified>
</cp:coreProperties>
</file>