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1" r:id="rId9"/>
    <p:sldId id="264" r:id="rId10"/>
    <p:sldId id="266" r:id="rId11"/>
    <p:sldId id="265" r:id="rId12"/>
    <p:sldId id="263" r:id="rId13"/>
    <p:sldId id="304" r:id="rId14"/>
    <p:sldId id="274" r:id="rId15"/>
    <p:sldId id="267" r:id="rId16"/>
    <p:sldId id="305" r:id="rId17"/>
    <p:sldId id="306" r:id="rId18"/>
    <p:sldId id="307" r:id="rId19"/>
    <p:sldId id="270" r:id="rId20"/>
    <p:sldId id="278" r:id="rId21"/>
    <p:sldId id="276" r:id="rId22"/>
    <p:sldId id="271" r:id="rId23"/>
    <p:sldId id="277" r:id="rId24"/>
    <p:sldId id="308" r:id="rId25"/>
  </p:sldIdLst>
  <p:sldSz cx="9144000" cy="5143500" type="screen16x9"/>
  <p:notesSz cx="6858000" cy="9144000"/>
  <p:embeddedFontLst>
    <p:embeddedFont>
      <p:font typeface="Zen Dots" panose="020B0604020202020204" charset="0"/>
      <p:regular r:id="rId27"/>
    </p:embeddedFont>
    <p:embeddedFont>
      <p:font typeface="Anaheim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56543-C6D3-41BD-A918-7BE1BBA7F1DF}">
  <a:tblStyle styleId="{59D56543-C6D3-41BD-A918-7BE1BBA7F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e129d2a63f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e129d2a63f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7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1d9017b4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1d9017b4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8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6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1d9017b4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1d9017b4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e1d9017b4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e1d9017b4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e129d2a63f_0_3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e129d2a63f_0_3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29d2a63f_0_2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29d2a63f_0_2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e1d9017b4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e1d9017b4e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e1d9017b4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e1d9017b4e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69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7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 smtClean="0"/>
              <a:t>Detectarea Fraude</a:t>
            </a:r>
            <a:r>
              <a:rPr lang="en-US" sz="6200" b="1" dirty="0" err="1" smtClean="0"/>
              <a:t>lor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Echipa Uranus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279965" y="1819920"/>
            <a:ext cx="862989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0000" dirty="0" smtClean="0"/>
              <a:t>Curatarea Datei</a:t>
            </a:r>
            <a:endParaRPr dirty="0"/>
          </a:p>
        </p:txBody>
      </p:sp>
      <p:grpSp>
        <p:nvGrpSpPr>
          <p:cNvPr id="3" name="Google Shape;3181;p58"/>
          <p:cNvGrpSpPr/>
          <p:nvPr/>
        </p:nvGrpSpPr>
        <p:grpSpPr>
          <a:xfrm>
            <a:off x="449091" y="562430"/>
            <a:ext cx="299484" cy="297684"/>
            <a:chOff x="2836796" y="3480977"/>
            <a:chExt cx="299484" cy="297684"/>
          </a:xfrm>
        </p:grpSpPr>
        <p:sp>
          <p:nvSpPr>
            <p:cNvPr id="4" name="Google Shape;3182;p58"/>
            <p:cNvSpPr/>
            <p:nvPr/>
          </p:nvSpPr>
          <p:spPr>
            <a:xfrm>
              <a:off x="2952217" y="3581300"/>
              <a:ext cx="82780" cy="82715"/>
            </a:xfrm>
            <a:custGeom>
              <a:avLst/>
              <a:gdLst/>
              <a:ahLst/>
              <a:cxnLst/>
              <a:rect l="l" t="t" r="r" b="b"/>
              <a:pathLst>
                <a:path w="2577" h="2575" extrusionOk="0">
                  <a:moveTo>
                    <a:pt x="416" y="1"/>
                  </a:moveTo>
                  <a:lnTo>
                    <a:pt x="114" y="303"/>
                  </a:lnTo>
                  <a:lnTo>
                    <a:pt x="1" y="570"/>
                  </a:lnTo>
                  <a:lnTo>
                    <a:pt x="1990" y="2575"/>
                  </a:lnTo>
                  <a:lnTo>
                    <a:pt x="2274" y="2462"/>
                  </a:lnTo>
                  <a:lnTo>
                    <a:pt x="2576" y="2160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DD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83;p58"/>
            <p:cNvSpPr/>
            <p:nvPr/>
          </p:nvSpPr>
          <p:spPr>
            <a:xfrm>
              <a:off x="2949519" y="3589685"/>
              <a:ext cx="77062" cy="77062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670" y="0"/>
                  </a:moveTo>
                  <a:lnTo>
                    <a:pt x="467" y="203"/>
                  </a:lnTo>
                  <a:cubicBezTo>
                    <a:pt x="453" y="217"/>
                    <a:pt x="434" y="225"/>
                    <a:pt x="415" y="225"/>
                  </a:cubicBezTo>
                  <a:cubicBezTo>
                    <a:pt x="396" y="225"/>
                    <a:pt x="377" y="217"/>
                    <a:pt x="363" y="203"/>
                  </a:cubicBezTo>
                  <a:lnTo>
                    <a:pt x="198" y="39"/>
                  </a:lnTo>
                  <a:lnTo>
                    <a:pt x="1" y="236"/>
                  </a:lnTo>
                  <a:lnTo>
                    <a:pt x="218" y="453"/>
                  </a:lnTo>
                  <a:lnTo>
                    <a:pt x="613" y="850"/>
                  </a:lnTo>
                  <a:lnTo>
                    <a:pt x="1550" y="1785"/>
                  </a:lnTo>
                  <a:lnTo>
                    <a:pt x="1945" y="2182"/>
                  </a:lnTo>
                  <a:lnTo>
                    <a:pt x="2162" y="2399"/>
                  </a:lnTo>
                  <a:lnTo>
                    <a:pt x="2359" y="2201"/>
                  </a:lnTo>
                  <a:lnTo>
                    <a:pt x="2197" y="2038"/>
                  </a:lnTo>
                  <a:cubicBezTo>
                    <a:pt x="2167" y="2008"/>
                    <a:pt x="2167" y="1960"/>
                    <a:pt x="2196" y="1931"/>
                  </a:cubicBezTo>
                  <a:lnTo>
                    <a:pt x="2398" y="1729"/>
                  </a:lnTo>
                  <a:lnTo>
                    <a:pt x="2002" y="1332"/>
                  </a:lnTo>
                  <a:lnTo>
                    <a:pt x="1066" y="397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D1C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84;p58"/>
            <p:cNvSpPr/>
            <p:nvPr/>
          </p:nvSpPr>
          <p:spPr>
            <a:xfrm>
              <a:off x="2960795" y="3482584"/>
              <a:ext cx="175485" cy="173301"/>
            </a:xfrm>
            <a:custGeom>
              <a:avLst/>
              <a:gdLst/>
              <a:ahLst/>
              <a:cxnLst/>
              <a:rect l="l" t="t" r="r" b="b"/>
              <a:pathLst>
                <a:path w="5463" h="5395" extrusionOk="0">
                  <a:moveTo>
                    <a:pt x="3087" y="1"/>
                  </a:moveTo>
                  <a:cubicBezTo>
                    <a:pt x="2933" y="1"/>
                    <a:pt x="2681" y="163"/>
                    <a:pt x="2590" y="255"/>
                  </a:cubicBezTo>
                  <a:lnTo>
                    <a:pt x="116" y="2726"/>
                  </a:lnTo>
                  <a:cubicBezTo>
                    <a:pt x="0" y="2842"/>
                    <a:pt x="0" y="3029"/>
                    <a:pt x="116" y="3145"/>
                  </a:cubicBezTo>
                  <a:lnTo>
                    <a:pt x="469" y="3498"/>
                  </a:lnTo>
                  <a:cubicBezTo>
                    <a:pt x="505" y="3534"/>
                    <a:pt x="505" y="3593"/>
                    <a:pt x="469" y="3630"/>
                  </a:cubicBezTo>
                  <a:lnTo>
                    <a:pt x="116" y="3983"/>
                  </a:lnTo>
                  <a:lnTo>
                    <a:pt x="1389" y="5226"/>
                  </a:lnTo>
                  <a:lnTo>
                    <a:pt x="1600" y="5108"/>
                  </a:lnTo>
                  <a:lnTo>
                    <a:pt x="1753" y="4954"/>
                  </a:lnTo>
                  <a:cubicBezTo>
                    <a:pt x="1771" y="4936"/>
                    <a:pt x="1796" y="4927"/>
                    <a:pt x="1820" y="4927"/>
                  </a:cubicBezTo>
                  <a:cubicBezTo>
                    <a:pt x="1844" y="4927"/>
                    <a:pt x="1868" y="4936"/>
                    <a:pt x="1887" y="4954"/>
                  </a:cubicBezTo>
                  <a:lnTo>
                    <a:pt x="2238" y="5307"/>
                  </a:lnTo>
                  <a:cubicBezTo>
                    <a:pt x="2296" y="5365"/>
                    <a:pt x="2372" y="5394"/>
                    <a:pt x="2447" y="5394"/>
                  </a:cubicBezTo>
                  <a:cubicBezTo>
                    <a:pt x="2523" y="5394"/>
                    <a:pt x="2599" y="5365"/>
                    <a:pt x="2657" y="5307"/>
                  </a:cubicBezTo>
                  <a:lnTo>
                    <a:pt x="5346" y="2618"/>
                  </a:lnTo>
                  <a:cubicBezTo>
                    <a:pt x="5462" y="2502"/>
                    <a:pt x="5462" y="2317"/>
                    <a:pt x="5346" y="2201"/>
                  </a:cubicBezTo>
                  <a:lnTo>
                    <a:pt x="3185" y="39"/>
                  </a:lnTo>
                  <a:lnTo>
                    <a:pt x="3175" y="29"/>
                  </a:lnTo>
                  <a:cubicBezTo>
                    <a:pt x="3153" y="9"/>
                    <a:pt x="3123" y="1"/>
                    <a:pt x="3087" y="1"/>
                  </a:cubicBezTo>
                  <a:close/>
                </a:path>
              </a:pathLst>
            </a:custGeom>
            <a:solidFill>
              <a:srgbClr val="F7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85;p58"/>
            <p:cNvSpPr/>
            <p:nvPr/>
          </p:nvSpPr>
          <p:spPr>
            <a:xfrm>
              <a:off x="2959542" y="3480977"/>
              <a:ext cx="103177" cy="173237"/>
            </a:xfrm>
            <a:custGeom>
              <a:avLst/>
              <a:gdLst/>
              <a:ahLst/>
              <a:cxnLst/>
              <a:rect l="l" t="t" r="r" b="b"/>
              <a:pathLst>
                <a:path w="3212" h="5393" extrusionOk="0">
                  <a:moveTo>
                    <a:pt x="3013" y="1"/>
                  </a:moveTo>
                  <a:cubicBezTo>
                    <a:pt x="2938" y="1"/>
                    <a:pt x="2862" y="30"/>
                    <a:pt x="2804" y="88"/>
                  </a:cubicBezTo>
                  <a:lnTo>
                    <a:pt x="115" y="2776"/>
                  </a:lnTo>
                  <a:cubicBezTo>
                    <a:pt x="0" y="2892"/>
                    <a:pt x="0" y="3079"/>
                    <a:pt x="115" y="3195"/>
                  </a:cubicBezTo>
                  <a:lnTo>
                    <a:pt x="468" y="3548"/>
                  </a:lnTo>
                  <a:cubicBezTo>
                    <a:pt x="504" y="3584"/>
                    <a:pt x="504" y="3643"/>
                    <a:pt x="468" y="3680"/>
                  </a:cubicBezTo>
                  <a:lnTo>
                    <a:pt x="81" y="4067"/>
                  </a:lnTo>
                  <a:lnTo>
                    <a:pt x="1406" y="5392"/>
                  </a:lnTo>
                  <a:lnTo>
                    <a:pt x="1639" y="5158"/>
                  </a:lnTo>
                  <a:lnTo>
                    <a:pt x="578" y="4098"/>
                  </a:lnTo>
                  <a:cubicBezTo>
                    <a:pt x="543" y="4060"/>
                    <a:pt x="543" y="4002"/>
                    <a:pt x="579" y="3966"/>
                  </a:cubicBezTo>
                  <a:lnTo>
                    <a:pt x="772" y="3772"/>
                  </a:lnTo>
                  <a:cubicBezTo>
                    <a:pt x="859" y="3685"/>
                    <a:pt x="859" y="3542"/>
                    <a:pt x="772" y="3455"/>
                  </a:cubicBezTo>
                  <a:lnTo>
                    <a:pt x="368" y="3051"/>
                  </a:lnTo>
                  <a:cubicBezTo>
                    <a:pt x="332" y="3015"/>
                    <a:pt x="332" y="2956"/>
                    <a:pt x="368" y="2920"/>
                  </a:cubicBezTo>
                  <a:lnTo>
                    <a:pt x="3201" y="88"/>
                  </a:lnTo>
                  <a:lnTo>
                    <a:pt x="3211" y="76"/>
                  </a:lnTo>
                  <a:cubicBezTo>
                    <a:pt x="3155" y="26"/>
                    <a:pt x="3084" y="1"/>
                    <a:pt x="301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86;p58"/>
            <p:cNvSpPr/>
            <p:nvPr/>
          </p:nvSpPr>
          <p:spPr>
            <a:xfrm>
              <a:off x="3066451" y="3514001"/>
              <a:ext cx="8994" cy="8962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141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7"/>
                    <a:pt x="64" y="279"/>
                    <a:pt x="141" y="279"/>
                  </a:cubicBezTo>
                  <a:cubicBezTo>
                    <a:pt x="217" y="279"/>
                    <a:pt x="280" y="217"/>
                    <a:pt x="280" y="140"/>
                  </a:cubicBezTo>
                  <a:cubicBezTo>
                    <a:pt x="280" y="63"/>
                    <a:pt x="217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87;p58"/>
            <p:cNvSpPr/>
            <p:nvPr/>
          </p:nvSpPr>
          <p:spPr>
            <a:xfrm>
              <a:off x="3079879" y="3527461"/>
              <a:ext cx="9026" cy="8962"/>
            </a:xfrm>
            <a:custGeom>
              <a:avLst/>
              <a:gdLst/>
              <a:ahLst/>
              <a:cxnLst/>
              <a:rect l="l" t="t" r="r" b="b"/>
              <a:pathLst>
                <a:path w="281" h="279" extrusionOk="0">
                  <a:moveTo>
                    <a:pt x="141" y="0"/>
                  </a:moveTo>
                  <a:cubicBezTo>
                    <a:pt x="63" y="0"/>
                    <a:pt x="1" y="63"/>
                    <a:pt x="1" y="139"/>
                  </a:cubicBezTo>
                  <a:cubicBezTo>
                    <a:pt x="1" y="216"/>
                    <a:pt x="63" y="278"/>
                    <a:pt x="141" y="278"/>
                  </a:cubicBezTo>
                  <a:cubicBezTo>
                    <a:pt x="218" y="278"/>
                    <a:pt x="280" y="216"/>
                    <a:pt x="280" y="139"/>
                  </a:cubicBezTo>
                  <a:cubicBezTo>
                    <a:pt x="280" y="63"/>
                    <a:pt x="218" y="0"/>
                    <a:pt x="14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88;p58"/>
            <p:cNvSpPr/>
            <p:nvPr/>
          </p:nvSpPr>
          <p:spPr>
            <a:xfrm>
              <a:off x="3093339" y="3540856"/>
              <a:ext cx="8994" cy="8994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39" y="0"/>
                  </a:moveTo>
                  <a:cubicBezTo>
                    <a:pt x="62" y="0"/>
                    <a:pt x="0" y="62"/>
                    <a:pt x="0" y="141"/>
                  </a:cubicBezTo>
                  <a:cubicBezTo>
                    <a:pt x="0" y="217"/>
                    <a:pt x="62" y="280"/>
                    <a:pt x="139" y="280"/>
                  </a:cubicBezTo>
                  <a:cubicBezTo>
                    <a:pt x="216" y="280"/>
                    <a:pt x="279" y="217"/>
                    <a:pt x="279" y="141"/>
                  </a:cubicBezTo>
                  <a:cubicBezTo>
                    <a:pt x="279" y="62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89;p58"/>
            <p:cNvSpPr/>
            <p:nvPr/>
          </p:nvSpPr>
          <p:spPr>
            <a:xfrm>
              <a:off x="2840297" y="3595596"/>
              <a:ext cx="182841" cy="181910"/>
            </a:xfrm>
            <a:custGeom>
              <a:avLst/>
              <a:gdLst/>
              <a:ahLst/>
              <a:cxnLst/>
              <a:rect l="l" t="t" r="r" b="b"/>
              <a:pathLst>
                <a:path w="5692" h="5663" extrusionOk="0">
                  <a:moveTo>
                    <a:pt x="3315" y="1"/>
                  </a:moveTo>
                  <a:cubicBezTo>
                    <a:pt x="3177" y="1"/>
                    <a:pt x="2962" y="148"/>
                    <a:pt x="2875" y="235"/>
                  </a:cubicBezTo>
                  <a:lnTo>
                    <a:pt x="109" y="3044"/>
                  </a:lnTo>
                  <a:cubicBezTo>
                    <a:pt x="0" y="3156"/>
                    <a:pt x="0" y="3333"/>
                    <a:pt x="109" y="3441"/>
                  </a:cubicBezTo>
                  <a:lnTo>
                    <a:pt x="2170" y="5513"/>
                  </a:lnTo>
                  <a:cubicBezTo>
                    <a:pt x="2246" y="5590"/>
                    <a:pt x="2360" y="5662"/>
                    <a:pt x="2460" y="5662"/>
                  </a:cubicBezTo>
                  <a:cubicBezTo>
                    <a:pt x="2504" y="5662"/>
                    <a:pt x="2545" y="5648"/>
                    <a:pt x="2579" y="5614"/>
                  </a:cubicBezTo>
                  <a:lnTo>
                    <a:pt x="5583" y="2610"/>
                  </a:lnTo>
                  <a:cubicBezTo>
                    <a:pt x="5691" y="2500"/>
                    <a:pt x="5691" y="2324"/>
                    <a:pt x="5583" y="2215"/>
                  </a:cubicBezTo>
                  <a:lnTo>
                    <a:pt x="3401" y="32"/>
                  </a:lnTo>
                  <a:cubicBezTo>
                    <a:pt x="3379" y="10"/>
                    <a:pt x="3349" y="1"/>
                    <a:pt x="3315" y="1"/>
                  </a:cubicBezTo>
                  <a:close/>
                </a:path>
              </a:pathLst>
            </a:custGeom>
            <a:solidFill>
              <a:srgbClr val="F7F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90;p58"/>
            <p:cNvSpPr/>
            <p:nvPr/>
          </p:nvSpPr>
          <p:spPr>
            <a:xfrm>
              <a:off x="2836796" y="3594021"/>
              <a:ext cx="112750" cy="184640"/>
            </a:xfrm>
            <a:custGeom>
              <a:avLst/>
              <a:gdLst/>
              <a:ahLst/>
              <a:cxnLst/>
              <a:rect l="l" t="t" r="r" b="b"/>
              <a:pathLst>
                <a:path w="3510" h="5748" extrusionOk="0">
                  <a:moveTo>
                    <a:pt x="3312" y="1"/>
                  </a:moveTo>
                  <a:cubicBezTo>
                    <a:pt x="3240" y="1"/>
                    <a:pt x="3168" y="28"/>
                    <a:pt x="3113" y="82"/>
                  </a:cubicBezTo>
                  <a:lnTo>
                    <a:pt x="109" y="3086"/>
                  </a:lnTo>
                  <a:cubicBezTo>
                    <a:pt x="1" y="3195"/>
                    <a:pt x="1" y="3373"/>
                    <a:pt x="109" y="3483"/>
                  </a:cubicBezTo>
                  <a:lnTo>
                    <a:pt x="2291" y="5666"/>
                  </a:lnTo>
                  <a:cubicBezTo>
                    <a:pt x="2345" y="5720"/>
                    <a:pt x="2417" y="5747"/>
                    <a:pt x="2489" y="5747"/>
                  </a:cubicBezTo>
                  <a:cubicBezTo>
                    <a:pt x="2561" y="5747"/>
                    <a:pt x="2633" y="5720"/>
                    <a:pt x="2688" y="5666"/>
                  </a:cubicBezTo>
                  <a:lnTo>
                    <a:pt x="373" y="3351"/>
                  </a:lnTo>
                  <a:cubicBezTo>
                    <a:pt x="335" y="3315"/>
                    <a:pt x="335" y="3256"/>
                    <a:pt x="373" y="3219"/>
                  </a:cubicBezTo>
                  <a:lnTo>
                    <a:pt x="3510" y="82"/>
                  </a:lnTo>
                  <a:cubicBezTo>
                    <a:pt x="3456" y="28"/>
                    <a:pt x="3384" y="1"/>
                    <a:pt x="331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91;p58"/>
            <p:cNvSpPr/>
            <p:nvPr/>
          </p:nvSpPr>
          <p:spPr>
            <a:xfrm>
              <a:off x="2986173" y="3520393"/>
              <a:ext cx="111818" cy="109441"/>
            </a:xfrm>
            <a:custGeom>
              <a:avLst/>
              <a:gdLst/>
              <a:ahLst/>
              <a:cxnLst/>
              <a:rect l="l" t="t" r="r" b="b"/>
              <a:pathLst>
                <a:path w="3481" h="3407" extrusionOk="0">
                  <a:moveTo>
                    <a:pt x="1768" y="1"/>
                  </a:moveTo>
                  <a:cubicBezTo>
                    <a:pt x="1744" y="1"/>
                    <a:pt x="1720" y="10"/>
                    <a:pt x="1702" y="28"/>
                  </a:cubicBezTo>
                  <a:lnTo>
                    <a:pt x="37" y="1693"/>
                  </a:lnTo>
                  <a:cubicBezTo>
                    <a:pt x="1" y="1729"/>
                    <a:pt x="1" y="1788"/>
                    <a:pt x="37" y="1824"/>
                  </a:cubicBezTo>
                  <a:lnTo>
                    <a:pt x="1592" y="3379"/>
                  </a:lnTo>
                  <a:cubicBezTo>
                    <a:pt x="1610" y="3397"/>
                    <a:pt x="1633" y="3406"/>
                    <a:pt x="1657" y="3406"/>
                  </a:cubicBezTo>
                  <a:cubicBezTo>
                    <a:pt x="1681" y="3406"/>
                    <a:pt x="1705" y="3397"/>
                    <a:pt x="1723" y="3379"/>
                  </a:cubicBezTo>
                  <a:lnTo>
                    <a:pt x="1857" y="3304"/>
                  </a:lnTo>
                  <a:lnTo>
                    <a:pt x="3445" y="1714"/>
                  </a:lnTo>
                  <a:cubicBezTo>
                    <a:pt x="3481" y="1678"/>
                    <a:pt x="3481" y="1619"/>
                    <a:pt x="3445" y="1582"/>
                  </a:cubicBezTo>
                  <a:lnTo>
                    <a:pt x="1967" y="104"/>
                  </a:lnTo>
                  <a:lnTo>
                    <a:pt x="1835" y="28"/>
                  </a:lnTo>
                  <a:cubicBezTo>
                    <a:pt x="1817" y="10"/>
                    <a:pt x="1792" y="1"/>
                    <a:pt x="1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92;p58"/>
            <p:cNvSpPr/>
            <p:nvPr/>
          </p:nvSpPr>
          <p:spPr>
            <a:xfrm>
              <a:off x="2984374" y="3518530"/>
              <a:ext cx="64984" cy="113071"/>
            </a:xfrm>
            <a:custGeom>
              <a:avLst/>
              <a:gdLst/>
              <a:ahLst/>
              <a:cxnLst/>
              <a:rect l="l" t="t" r="r" b="b"/>
              <a:pathLst>
                <a:path w="2023" h="3520" extrusionOk="0">
                  <a:moveTo>
                    <a:pt x="1824" y="1"/>
                  </a:moveTo>
                  <a:cubicBezTo>
                    <a:pt x="1800" y="1"/>
                    <a:pt x="1776" y="10"/>
                    <a:pt x="1758" y="28"/>
                  </a:cubicBezTo>
                  <a:lnTo>
                    <a:pt x="36" y="1749"/>
                  </a:lnTo>
                  <a:cubicBezTo>
                    <a:pt x="0" y="1785"/>
                    <a:pt x="0" y="1845"/>
                    <a:pt x="36" y="1881"/>
                  </a:cubicBezTo>
                  <a:lnTo>
                    <a:pt x="1648" y="3492"/>
                  </a:lnTo>
                  <a:cubicBezTo>
                    <a:pt x="1666" y="3510"/>
                    <a:pt x="1690" y="3519"/>
                    <a:pt x="1713" y="3519"/>
                  </a:cubicBezTo>
                  <a:cubicBezTo>
                    <a:pt x="1737" y="3519"/>
                    <a:pt x="1761" y="3510"/>
                    <a:pt x="1779" y="3492"/>
                  </a:cubicBezTo>
                  <a:lnTo>
                    <a:pt x="1911" y="3359"/>
                  </a:lnTo>
                  <a:lnTo>
                    <a:pt x="406" y="1856"/>
                  </a:lnTo>
                  <a:cubicBezTo>
                    <a:pt x="385" y="1834"/>
                    <a:pt x="385" y="1798"/>
                    <a:pt x="406" y="1777"/>
                  </a:cubicBezTo>
                  <a:lnTo>
                    <a:pt x="2023" y="160"/>
                  </a:lnTo>
                  <a:lnTo>
                    <a:pt x="1889" y="28"/>
                  </a:lnTo>
                  <a:cubicBezTo>
                    <a:pt x="1871" y="10"/>
                    <a:pt x="1847" y="1"/>
                    <a:pt x="18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93;p58"/>
            <p:cNvSpPr/>
            <p:nvPr/>
          </p:nvSpPr>
          <p:spPr>
            <a:xfrm>
              <a:off x="2985209" y="3605939"/>
              <a:ext cx="25570" cy="24702"/>
            </a:xfrm>
            <a:custGeom>
              <a:avLst/>
              <a:gdLst/>
              <a:ahLst/>
              <a:cxnLst/>
              <a:rect l="l" t="t" r="r" b="b"/>
              <a:pathLst>
                <a:path w="796" h="769" extrusionOk="0">
                  <a:moveTo>
                    <a:pt x="153" y="0"/>
                  </a:moveTo>
                  <a:cubicBezTo>
                    <a:pt x="117" y="0"/>
                    <a:pt x="81" y="14"/>
                    <a:pt x="54" y="41"/>
                  </a:cubicBezTo>
                  <a:cubicBezTo>
                    <a:pt x="0" y="95"/>
                    <a:pt x="0" y="185"/>
                    <a:pt x="54" y="238"/>
                  </a:cubicBezTo>
                  <a:lnTo>
                    <a:pt x="543" y="728"/>
                  </a:lnTo>
                  <a:cubicBezTo>
                    <a:pt x="571" y="754"/>
                    <a:pt x="607" y="768"/>
                    <a:pt x="643" y="768"/>
                  </a:cubicBezTo>
                  <a:cubicBezTo>
                    <a:pt x="678" y="768"/>
                    <a:pt x="714" y="754"/>
                    <a:pt x="740" y="728"/>
                  </a:cubicBezTo>
                  <a:cubicBezTo>
                    <a:pt x="795" y="673"/>
                    <a:pt x="795" y="584"/>
                    <a:pt x="740" y="529"/>
                  </a:cubicBezTo>
                  <a:lnTo>
                    <a:pt x="252" y="41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94;p58"/>
            <p:cNvSpPr/>
            <p:nvPr/>
          </p:nvSpPr>
          <p:spPr>
            <a:xfrm>
              <a:off x="2951543" y="3643332"/>
              <a:ext cx="23321" cy="17218"/>
            </a:xfrm>
            <a:custGeom>
              <a:avLst/>
              <a:gdLst/>
              <a:ahLst/>
              <a:cxnLst/>
              <a:rect l="l" t="t" r="r" b="b"/>
              <a:pathLst>
                <a:path w="726" h="536" extrusionOk="0">
                  <a:moveTo>
                    <a:pt x="303" y="1"/>
                  </a:moveTo>
                  <a:cubicBezTo>
                    <a:pt x="303" y="1"/>
                    <a:pt x="0" y="199"/>
                    <a:pt x="213" y="465"/>
                  </a:cubicBezTo>
                  <a:cubicBezTo>
                    <a:pt x="259" y="524"/>
                    <a:pt x="358" y="536"/>
                    <a:pt x="433" y="536"/>
                  </a:cubicBezTo>
                  <a:cubicBezTo>
                    <a:pt x="490" y="536"/>
                    <a:pt x="533" y="529"/>
                    <a:pt x="533" y="529"/>
                  </a:cubicBezTo>
                  <a:cubicBezTo>
                    <a:pt x="562" y="516"/>
                    <a:pt x="586" y="499"/>
                    <a:pt x="611" y="476"/>
                  </a:cubicBezTo>
                  <a:cubicBezTo>
                    <a:pt x="725" y="360"/>
                    <a:pt x="725" y="173"/>
                    <a:pt x="611" y="57"/>
                  </a:cubicBezTo>
                  <a:cubicBezTo>
                    <a:pt x="586" y="33"/>
                    <a:pt x="562" y="15"/>
                    <a:pt x="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95;p58"/>
            <p:cNvSpPr/>
            <p:nvPr/>
          </p:nvSpPr>
          <p:spPr>
            <a:xfrm>
              <a:off x="2953984" y="3642368"/>
              <a:ext cx="14680" cy="19017"/>
            </a:xfrm>
            <a:custGeom>
              <a:avLst/>
              <a:gdLst/>
              <a:ahLst/>
              <a:cxnLst/>
              <a:rect l="l" t="t" r="r" b="b"/>
              <a:pathLst>
                <a:path w="457" h="592" extrusionOk="0">
                  <a:moveTo>
                    <a:pt x="326" y="0"/>
                  </a:moveTo>
                  <a:cubicBezTo>
                    <a:pt x="251" y="0"/>
                    <a:pt x="175" y="29"/>
                    <a:pt x="117" y="87"/>
                  </a:cubicBezTo>
                  <a:cubicBezTo>
                    <a:pt x="1" y="203"/>
                    <a:pt x="1" y="388"/>
                    <a:pt x="117" y="506"/>
                  </a:cubicBezTo>
                  <a:cubicBezTo>
                    <a:pt x="175" y="563"/>
                    <a:pt x="250" y="591"/>
                    <a:pt x="326" y="591"/>
                  </a:cubicBezTo>
                  <a:cubicBezTo>
                    <a:pt x="371" y="591"/>
                    <a:pt x="416" y="581"/>
                    <a:pt x="457" y="561"/>
                  </a:cubicBezTo>
                  <a:cubicBezTo>
                    <a:pt x="429" y="546"/>
                    <a:pt x="402" y="529"/>
                    <a:pt x="379" y="506"/>
                  </a:cubicBezTo>
                  <a:cubicBezTo>
                    <a:pt x="263" y="390"/>
                    <a:pt x="263" y="203"/>
                    <a:pt x="379" y="87"/>
                  </a:cubicBezTo>
                  <a:cubicBezTo>
                    <a:pt x="402" y="63"/>
                    <a:pt x="428" y="45"/>
                    <a:pt x="457" y="31"/>
                  </a:cubicBezTo>
                  <a:cubicBezTo>
                    <a:pt x="416" y="10"/>
                    <a:pt x="371" y="0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96;p58"/>
            <p:cNvSpPr/>
            <p:nvPr/>
          </p:nvSpPr>
          <p:spPr>
            <a:xfrm>
              <a:off x="2938179" y="3612686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90" y="573"/>
                  </a:lnTo>
                  <a:cubicBezTo>
                    <a:pt x="416" y="600"/>
                    <a:pt x="452" y="615"/>
                    <a:pt x="489" y="615"/>
                  </a:cubicBezTo>
                  <a:cubicBezTo>
                    <a:pt x="525" y="615"/>
                    <a:pt x="561" y="600"/>
                    <a:pt x="587" y="573"/>
                  </a:cubicBezTo>
                  <a:cubicBezTo>
                    <a:pt x="641" y="519"/>
                    <a:pt x="641" y="431"/>
                    <a:pt x="587" y="376"/>
                  </a:cubicBezTo>
                  <a:lnTo>
                    <a:pt x="251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97;p58"/>
            <p:cNvSpPr/>
            <p:nvPr/>
          </p:nvSpPr>
          <p:spPr>
            <a:xfrm>
              <a:off x="2924751" y="3626113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7" y="0"/>
                    <a:pt x="81" y="14"/>
                    <a:pt x="54" y="42"/>
                  </a:cubicBezTo>
                  <a:cubicBezTo>
                    <a:pt x="0" y="95"/>
                    <a:pt x="0" y="184"/>
                    <a:pt x="54" y="239"/>
                  </a:cubicBezTo>
                  <a:lnTo>
                    <a:pt x="390" y="573"/>
                  </a:lnTo>
                  <a:cubicBezTo>
                    <a:pt x="416" y="600"/>
                    <a:pt x="452" y="615"/>
                    <a:pt x="488" y="615"/>
                  </a:cubicBezTo>
                  <a:cubicBezTo>
                    <a:pt x="524" y="615"/>
                    <a:pt x="561" y="600"/>
                    <a:pt x="587" y="573"/>
                  </a:cubicBezTo>
                  <a:cubicBezTo>
                    <a:pt x="640" y="519"/>
                    <a:pt x="640" y="430"/>
                    <a:pt x="587" y="376"/>
                  </a:cubicBezTo>
                  <a:lnTo>
                    <a:pt x="252" y="42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98;p58"/>
            <p:cNvSpPr/>
            <p:nvPr/>
          </p:nvSpPr>
          <p:spPr>
            <a:xfrm>
              <a:off x="2983378" y="3657852"/>
              <a:ext cx="20655" cy="19755"/>
            </a:xfrm>
            <a:custGeom>
              <a:avLst/>
              <a:gdLst/>
              <a:ahLst/>
              <a:cxnLst/>
              <a:rect l="l" t="t" r="r" b="b"/>
              <a:pathLst>
                <a:path w="643" h="615" extrusionOk="0">
                  <a:moveTo>
                    <a:pt x="154" y="1"/>
                  </a:moveTo>
                  <a:cubicBezTo>
                    <a:pt x="118" y="1"/>
                    <a:pt x="83" y="14"/>
                    <a:pt x="56" y="41"/>
                  </a:cubicBezTo>
                  <a:cubicBezTo>
                    <a:pt x="1" y="96"/>
                    <a:pt x="1" y="184"/>
                    <a:pt x="56" y="238"/>
                  </a:cubicBezTo>
                  <a:lnTo>
                    <a:pt x="390" y="574"/>
                  </a:lnTo>
                  <a:cubicBezTo>
                    <a:pt x="418" y="600"/>
                    <a:pt x="454" y="614"/>
                    <a:pt x="490" y="614"/>
                  </a:cubicBezTo>
                  <a:cubicBezTo>
                    <a:pt x="526" y="614"/>
                    <a:pt x="562" y="603"/>
                    <a:pt x="587" y="574"/>
                  </a:cubicBezTo>
                  <a:cubicBezTo>
                    <a:pt x="642" y="519"/>
                    <a:pt x="642" y="430"/>
                    <a:pt x="587" y="375"/>
                  </a:cubicBezTo>
                  <a:lnTo>
                    <a:pt x="253" y="41"/>
                  </a:lnTo>
                  <a:cubicBezTo>
                    <a:pt x="226" y="14"/>
                    <a:pt x="190" y="1"/>
                    <a:pt x="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99;p58"/>
            <p:cNvSpPr/>
            <p:nvPr/>
          </p:nvSpPr>
          <p:spPr>
            <a:xfrm>
              <a:off x="2969982" y="3671280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89" y="573"/>
                  </a:lnTo>
                  <a:cubicBezTo>
                    <a:pt x="416" y="600"/>
                    <a:pt x="453" y="615"/>
                    <a:pt x="489" y="615"/>
                  </a:cubicBezTo>
                  <a:cubicBezTo>
                    <a:pt x="525" y="615"/>
                    <a:pt x="561" y="602"/>
                    <a:pt x="586" y="573"/>
                  </a:cubicBezTo>
                  <a:cubicBezTo>
                    <a:pt x="641" y="519"/>
                    <a:pt x="641" y="431"/>
                    <a:pt x="586" y="376"/>
                  </a:cubicBezTo>
                  <a:lnTo>
                    <a:pt x="251" y="41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00;p58"/>
            <p:cNvSpPr/>
            <p:nvPr/>
          </p:nvSpPr>
          <p:spPr>
            <a:xfrm>
              <a:off x="2932140" y="3663891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1"/>
                  </a:moveTo>
                  <a:cubicBezTo>
                    <a:pt x="117" y="1"/>
                    <a:pt x="82" y="14"/>
                    <a:pt x="54" y="41"/>
                  </a:cubicBezTo>
                  <a:cubicBezTo>
                    <a:pt x="0" y="96"/>
                    <a:pt x="0" y="184"/>
                    <a:pt x="54" y="238"/>
                  </a:cubicBezTo>
                  <a:lnTo>
                    <a:pt x="390" y="574"/>
                  </a:lnTo>
                  <a:cubicBezTo>
                    <a:pt x="416" y="600"/>
                    <a:pt x="452" y="614"/>
                    <a:pt x="488" y="614"/>
                  </a:cubicBezTo>
                  <a:cubicBezTo>
                    <a:pt x="525" y="614"/>
                    <a:pt x="561" y="603"/>
                    <a:pt x="587" y="574"/>
                  </a:cubicBezTo>
                  <a:cubicBezTo>
                    <a:pt x="640" y="519"/>
                    <a:pt x="640" y="431"/>
                    <a:pt x="587" y="376"/>
                  </a:cubicBezTo>
                  <a:lnTo>
                    <a:pt x="252" y="41"/>
                  </a:lnTo>
                  <a:cubicBezTo>
                    <a:pt x="225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01;p58"/>
            <p:cNvSpPr/>
            <p:nvPr/>
          </p:nvSpPr>
          <p:spPr>
            <a:xfrm>
              <a:off x="2909589" y="3641340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1"/>
                  </a:moveTo>
                  <a:cubicBezTo>
                    <a:pt x="117" y="1"/>
                    <a:pt x="81" y="14"/>
                    <a:pt x="54" y="41"/>
                  </a:cubicBezTo>
                  <a:cubicBezTo>
                    <a:pt x="0" y="96"/>
                    <a:pt x="0" y="184"/>
                    <a:pt x="54" y="238"/>
                  </a:cubicBezTo>
                  <a:lnTo>
                    <a:pt x="390" y="574"/>
                  </a:lnTo>
                  <a:cubicBezTo>
                    <a:pt x="416" y="600"/>
                    <a:pt x="452" y="614"/>
                    <a:pt x="488" y="614"/>
                  </a:cubicBezTo>
                  <a:cubicBezTo>
                    <a:pt x="523" y="614"/>
                    <a:pt x="559" y="600"/>
                    <a:pt x="587" y="574"/>
                  </a:cubicBezTo>
                  <a:cubicBezTo>
                    <a:pt x="640" y="519"/>
                    <a:pt x="640" y="430"/>
                    <a:pt x="587" y="375"/>
                  </a:cubicBezTo>
                  <a:lnTo>
                    <a:pt x="252" y="41"/>
                  </a:lnTo>
                  <a:cubicBezTo>
                    <a:pt x="225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02;p58"/>
            <p:cNvSpPr/>
            <p:nvPr/>
          </p:nvSpPr>
          <p:spPr>
            <a:xfrm>
              <a:off x="2954755" y="3686506"/>
              <a:ext cx="20558" cy="19787"/>
            </a:xfrm>
            <a:custGeom>
              <a:avLst/>
              <a:gdLst/>
              <a:ahLst/>
              <a:cxnLst/>
              <a:rect l="l" t="t" r="r" b="b"/>
              <a:pathLst>
                <a:path w="640" h="616" extrusionOk="0">
                  <a:moveTo>
                    <a:pt x="153" y="1"/>
                  </a:moveTo>
                  <a:cubicBezTo>
                    <a:pt x="117" y="1"/>
                    <a:pt x="82" y="14"/>
                    <a:pt x="55" y="41"/>
                  </a:cubicBezTo>
                  <a:cubicBezTo>
                    <a:pt x="0" y="96"/>
                    <a:pt x="0" y="184"/>
                    <a:pt x="55" y="239"/>
                  </a:cubicBezTo>
                  <a:lnTo>
                    <a:pt x="389" y="573"/>
                  </a:lnTo>
                  <a:cubicBezTo>
                    <a:pt x="417" y="601"/>
                    <a:pt x="453" y="615"/>
                    <a:pt x="489" y="615"/>
                  </a:cubicBezTo>
                  <a:cubicBezTo>
                    <a:pt x="526" y="615"/>
                    <a:pt x="562" y="602"/>
                    <a:pt x="586" y="573"/>
                  </a:cubicBezTo>
                  <a:cubicBezTo>
                    <a:pt x="640" y="518"/>
                    <a:pt x="640" y="430"/>
                    <a:pt x="586" y="377"/>
                  </a:cubicBezTo>
                  <a:lnTo>
                    <a:pt x="252" y="41"/>
                  </a:lnTo>
                  <a:cubicBezTo>
                    <a:pt x="224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03;p58"/>
            <p:cNvSpPr/>
            <p:nvPr/>
          </p:nvSpPr>
          <p:spPr>
            <a:xfrm>
              <a:off x="2918712" y="3677319"/>
              <a:ext cx="20558" cy="19755"/>
            </a:xfrm>
            <a:custGeom>
              <a:avLst/>
              <a:gdLst/>
              <a:ahLst/>
              <a:cxnLst/>
              <a:rect l="l" t="t" r="r" b="b"/>
              <a:pathLst>
                <a:path w="640" h="615" extrusionOk="0">
                  <a:moveTo>
                    <a:pt x="153" y="0"/>
                  </a:moveTo>
                  <a:cubicBezTo>
                    <a:pt x="117" y="0"/>
                    <a:pt x="82" y="14"/>
                    <a:pt x="55" y="42"/>
                  </a:cubicBezTo>
                  <a:cubicBezTo>
                    <a:pt x="0" y="95"/>
                    <a:pt x="0" y="185"/>
                    <a:pt x="55" y="238"/>
                  </a:cubicBezTo>
                  <a:lnTo>
                    <a:pt x="390" y="573"/>
                  </a:lnTo>
                  <a:cubicBezTo>
                    <a:pt x="417" y="600"/>
                    <a:pt x="453" y="615"/>
                    <a:pt x="489" y="615"/>
                  </a:cubicBezTo>
                  <a:cubicBezTo>
                    <a:pt x="526" y="615"/>
                    <a:pt x="562" y="602"/>
                    <a:pt x="586" y="573"/>
                  </a:cubicBezTo>
                  <a:cubicBezTo>
                    <a:pt x="640" y="519"/>
                    <a:pt x="640" y="431"/>
                    <a:pt x="586" y="376"/>
                  </a:cubicBezTo>
                  <a:lnTo>
                    <a:pt x="252" y="42"/>
                  </a:lnTo>
                  <a:cubicBezTo>
                    <a:pt x="225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04;p58"/>
            <p:cNvSpPr/>
            <p:nvPr/>
          </p:nvSpPr>
          <p:spPr>
            <a:xfrm>
              <a:off x="2896161" y="3654768"/>
              <a:ext cx="20558" cy="19755"/>
            </a:xfrm>
            <a:custGeom>
              <a:avLst/>
              <a:gdLst/>
              <a:ahLst/>
              <a:cxnLst/>
              <a:rect l="l" t="t" r="r" b="b"/>
              <a:pathLst>
                <a:path w="640" h="615" extrusionOk="0">
                  <a:moveTo>
                    <a:pt x="153" y="0"/>
                  </a:moveTo>
                  <a:cubicBezTo>
                    <a:pt x="117" y="0"/>
                    <a:pt x="82" y="14"/>
                    <a:pt x="55" y="41"/>
                  </a:cubicBezTo>
                  <a:cubicBezTo>
                    <a:pt x="0" y="95"/>
                    <a:pt x="0" y="185"/>
                    <a:pt x="55" y="238"/>
                  </a:cubicBezTo>
                  <a:lnTo>
                    <a:pt x="389" y="573"/>
                  </a:lnTo>
                  <a:cubicBezTo>
                    <a:pt x="417" y="600"/>
                    <a:pt x="453" y="615"/>
                    <a:pt x="489" y="615"/>
                  </a:cubicBezTo>
                  <a:cubicBezTo>
                    <a:pt x="523" y="615"/>
                    <a:pt x="559" y="600"/>
                    <a:pt x="586" y="573"/>
                  </a:cubicBezTo>
                  <a:cubicBezTo>
                    <a:pt x="640" y="519"/>
                    <a:pt x="640" y="431"/>
                    <a:pt x="586" y="376"/>
                  </a:cubicBezTo>
                  <a:lnTo>
                    <a:pt x="252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05;p58"/>
            <p:cNvSpPr/>
            <p:nvPr/>
          </p:nvSpPr>
          <p:spPr>
            <a:xfrm>
              <a:off x="2941295" y="3699934"/>
              <a:ext cx="20623" cy="1975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154" y="1"/>
                  </a:moveTo>
                  <a:cubicBezTo>
                    <a:pt x="118" y="1"/>
                    <a:pt x="82" y="14"/>
                    <a:pt x="56" y="41"/>
                  </a:cubicBezTo>
                  <a:cubicBezTo>
                    <a:pt x="1" y="96"/>
                    <a:pt x="1" y="184"/>
                    <a:pt x="56" y="238"/>
                  </a:cubicBezTo>
                  <a:lnTo>
                    <a:pt x="390" y="574"/>
                  </a:lnTo>
                  <a:cubicBezTo>
                    <a:pt x="418" y="600"/>
                    <a:pt x="454" y="614"/>
                    <a:pt x="490" y="614"/>
                  </a:cubicBezTo>
                  <a:cubicBezTo>
                    <a:pt x="526" y="614"/>
                    <a:pt x="562" y="603"/>
                    <a:pt x="587" y="574"/>
                  </a:cubicBezTo>
                  <a:cubicBezTo>
                    <a:pt x="642" y="519"/>
                    <a:pt x="642" y="430"/>
                    <a:pt x="587" y="375"/>
                  </a:cubicBezTo>
                  <a:lnTo>
                    <a:pt x="253" y="41"/>
                  </a:lnTo>
                  <a:cubicBezTo>
                    <a:pt x="225" y="14"/>
                    <a:pt x="189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06;p58"/>
            <p:cNvSpPr/>
            <p:nvPr/>
          </p:nvSpPr>
          <p:spPr>
            <a:xfrm>
              <a:off x="2905348" y="3690811"/>
              <a:ext cx="20591" cy="19723"/>
            </a:xfrm>
            <a:custGeom>
              <a:avLst/>
              <a:gdLst/>
              <a:ahLst/>
              <a:cxnLst/>
              <a:rect l="l" t="t" r="r" b="b"/>
              <a:pathLst>
                <a:path w="641" h="614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87" y="571"/>
                  </a:lnTo>
                  <a:cubicBezTo>
                    <a:pt x="415" y="599"/>
                    <a:pt x="451" y="613"/>
                    <a:pt x="487" y="613"/>
                  </a:cubicBezTo>
                  <a:cubicBezTo>
                    <a:pt x="523" y="613"/>
                    <a:pt x="559" y="600"/>
                    <a:pt x="586" y="573"/>
                  </a:cubicBezTo>
                  <a:cubicBezTo>
                    <a:pt x="641" y="519"/>
                    <a:pt x="641" y="431"/>
                    <a:pt x="586" y="376"/>
                  </a:cubicBezTo>
                  <a:lnTo>
                    <a:pt x="251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07;p58"/>
            <p:cNvSpPr/>
            <p:nvPr/>
          </p:nvSpPr>
          <p:spPr>
            <a:xfrm>
              <a:off x="2882701" y="3668196"/>
              <a:ext cx="20623" cy="19787"/>
            </a:xfrm>
            <a:custGeom>
              <a:avLst/>
              <a:gdLst/>
              <a:ahLst/>
              <a:cxnLst/>
              <a:rect l="l" t="t" r="r" b="b"/>
              <a:pathLst>
                <a:path w="642" h="616" extrusionOk="0">
                  <a:moveTo>
                    <a:pt x="154" y="1"/>
                  </a:moveTo>
                  <a:cubicBezTo>
                    <a:pt x="118" y="1"/>
                    <a:pt x="82" y="14"/>
                    <a:pt x="56" y="42"/>
                  </a:cubicBezTo>
                  <a:cubicBezTo>
                    <a:pt x="1" y="95"/>
                    <a:pt x="1" y="184"/>
                    <a:pt x="56" y="239"/>
                  </a:cubicBezTo>
                  <a:lnTo>
                    <a:pt x="390" y="573"/>
                  </a:lnTo>
                  <a:cubicBezTo>
                    <a:pt x="418" y="601"/>
                    <a:pt x="454" y="615"/>
                    <a:pt x="490" y="615"/>
                  </a:cubicBezTo>
                  <a:cubicBezTo>
                    <a:pt x="525" y="615"/>
                    <a:pt x="561" y="601"/>
                    <a:pt x="587" y="573"/>
                  </a:cubicBezTo>
                  <a:cubicBezTo>
                    <a:pt x="642" y="520"/>
                    <a:pt x="642" y="430"/>
                    <a:pt x="587" y="376"/>
                  </a:cubicBezTo>
                  <a:lnTo>
                    <a:pt x="253" y="42"/>
                  </a:lnTo>
                  <a:cubicBezTo>
                    <a:pt x="226" y="14"/>
                    <a:pt x="190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08;p58"/>
            <p:cNvSpPr/>
            <p:nvPr/>
          </p:nvSpPr>
          <p:spPr>
            <a:xfrm>
              <a:off x="2927899" y="3713362"/>
              <a:ext cx="20591" cy="19755"/>
            </a:xfrm>
            <a:custGeom>
              <a:avLst/>
              <a:gdLst/>
              <a:ahLst/>
              <a:cxnLst/>
              <a:rect l="l" t="t" r="r" b="b"/>
              <a:pathLst>
                <a:path w="641" h="615" extrusionOk="0">
                  <a:moveTo>
                    <a:pt x="153" y="0"/>
                  </a:moveTo>
                  <a:cubicBezTo>
                    <a:pt x="118" y="0"/>
                    <a:pt x="82" y="14"/>
                    <a:pt x="54" y="41"/>
                  </a:cubicBezTo>
                  <a:cubicBezTo>
                    <a:pt x="1" y="95"/>
                    <a:pt x="1" y="185"/>
                    <a:pt x="54" y="238"/>
                  </a:cubicBezTo>
                  <a:lnTo>
                    <a:pt x="389" y="573"/>
                  </a:lnTo>
                  <a:cubicBezTo>
                    <a:pt x="416" y="600"/>
                    <a:pt x="452" y="615"/>
                    <a:pt x="489" y="615"/>
                  </a:cubicBezTo>
                  <a:cubicBezTo>
                    <a:pt x="525" y="615"/>
                    <a:pt x="561" y="602"/>
                    <a:pt x="587" y="573"/>
                  </a:cubicBezTo>
                  <a:cubicBezTo>
                    <a:pt x="641" y="519"/>
                    <a:pt x="641" y="431"/>
                    <a:pt x="587" y="376"/>
                  </a:cubicBezTo>
                  <a:lnTo>
                    <a:pt x="251" y="41"/>
                  </a:lnTo>
                  <a:cubicBezTo>
                    <a:pt x="224" y="14"/>
                    <a:pt x="189" y="0"/>
                    <a:pt x="15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09;p58"/>
            <p:cNvSpPr/>
            <p:nvPr/>
          </p:nvSpPr>
          <p:spPr>
            <a:xfrm>
              <a:off x="2891856" y="3704175"/>
              <a:ext cx="20591" cy="19787"/>
            </a:xfrm>
            <a:custGeom>
              <a:avLst/>
              <a:gdLst/>
              <a:ahLst/>
              <a:cxnLst/>
              <a:rect l="l" t="t" r="r" b="b"/>
              <a:pathLst>
                <a:path w="641" h="616" extrusionOk="0">
                  <a:moveTo>
                    <a:pt x="153" y="1"/>
                  </a:moveTo>
                  <a:cubicBezTo>
                    <a:pt x="118" y="1"/>
                    <a:pt x="82" y="14"/>
                    <a:pt x="54" y="41"/>
                  </a:cubicBezTo>
                  <a:cubicBezTo>
                    <a:pt x="1" y="96"/>
                    <a:pt x="1" y="184"/>
                    <a:pt x="54" y="239"/>
                  </a:cubicBezTo>
                  <a:lnTo>
                    <a:pt x="389" y="574"/>
                  </a:lnTo>
                  <a:cubicBezTo>
                    <a:pt x="416" y="601"/>
                    <a:pt x="453" y="616"/>
                    <a:pt x="489" y="616"/>
                  </a:cubicBezTo>
                  <a:cubicBezTo>
                    <a:pt x="525" y="616"/>
                    <a:pt x="561" y="602"/>
                    <a:pt x="587" y="574"/>
                  </a:cubicBezTo>
                  <a:cubicBezTo>
                    <a:pt x="641" y="519"/>
                    <a:pt x="641" y="430"/>
                    <a:pt x="587" y="377"/>
                  </a:cubicBezTo>
                  <a:lnTo>
                    <a:pt x="251" y="41"/>
                  </a:lnTo>
                  <a:cubicBezTo>
                    <a:pt x="224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10;p58"/>
            <p:cNvSpPr/>
            <p:nvPr/>
          </p:nvSpPr>
          <p:spPr>
            <a:xfrm>
              <a:off x="2869209" y="3681624"/>
              <a:ext cx="20655" cy="19787"/>
            </a:xfrm>
            <a:custGeom>
              <a:avLst/>
              <a:gdLst/>
              <a:ahLst/>
              <a:cxnLst/>
              <a:rect l="l" t="t" r="r" b="b"/>
              <a:pathLst>
                <a:path w="643" h="616" extrusionOk="0">
                  <a:moveTo>
                    <a:pt x="154" y="1"/>
                  </a:moveTo>
                  <a:cubicBezTo>
                    <a:pt x="118" y="1"/>
                    <a:pt x="83" y="14"/>
                    <a:pt x="56" y="41"/>
                  </a:cubicBezTo>
                  <a:cubicBezTo>
                    <a:pt x="1" y="96"/>
                    <a:pt x="1" y="184"/>
                    <a:pt x="56" y="239"/>
                  </a:cubicBezTo>
                  <a:lnTo>
                    <a:pt x="390" y="573"/>
                  </a:lnTo>
                  <a:cubicBezTo>
                    <a:pt x="418" y="601"/>
                    <a:pt x="454" y="615"/>
                    <a:pt x="490" y="615"/>
                  </a:cubicBezTo>
                  <a:cubicBezTo>
                    <a:pt x="526" y="615"/>
                    <a:pt x="563" y="601"/>
                    <a:pt x="587" y="573"/>
                  </a:cubicBezTo>
                  <a:cubicBezTo>
                    <a:pt x="642" y="518"/>
                    <a:pt x="642" y="430"/>
                    <a:pt x="587" y="377"/>
                  </a:cubicBezTo>
                  <a:lnTo>
                    <a:pt x="253" y="41"/>
                  </a:lnTo>
                  <a:cubicBezTo>
                    <a:pt x="225" y="14"/>
                    <a:pt x="189" y="1"/>
                    <a:pt x="1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11;p58"/>
            <p:cNvSpPr/>
            <p:nvPr/>
          </p:nvSpPr>
          <p:spPr>
            <a:xfrm>
              <a:off x="2914472" y="3726790"/>
              <a:ext cx="20591" cy="19787"/>
            </a:xfrm>
            <a:custGeom>
              <a:avLst/>
              <a:gdLst/>
              <a:ahLst/>
              <a:cxnLst/>
              <a:rect l="l" t="t" r="r" b="b"/>
              <a:pathLst>
                <a:path w="641" h="616" extrusionOk="0">
                  <a:moveTo>
                    <a:pt x="153" y="1"/>
                  </a:moveTo>
                  <a:cubicBezTo>
                    <a:pt x="117" y="1"/>
                    <a:pt x="81" y="14"/>
                    <a:pt x="54" y="42"/>
                  </a:cubicBezTo>
                  <a:cubicBezTo>
                    <a:pt x="0" y="95"/>
                    <a:pt x="0" y="184"/>
                    <a:pt x="54" y="239"/>
                  </a:cubicBezTo>
                  <a:lnTo>
                    <a:pt x="390" y="573"/>
                  </a:lnTo>
                  <a:cubicBezTo>
                    <a:pt x="416" y="601"/>
                    <a:pt x="452" y="615"/>
                    <a:pt x="488" y="615"/>
                  </a:cubicBezTo>
                  <a:cubicBezTo>
                    <a:pt x="524" y="615"/>
                    <a:pt x="561" y="602"/>
                    <a:pt x="587" y="573"/>
                  </a:cubicBezTo>
                  <a:cubicBezTo>
                    <a:pt x="640" y="520"/>
                    <a:pt x="640" y="430"/>
                    <a:pt x="587" y="376"/>
                  </a:cubicBezTo>
                  <a:lnTo>
                    <a:pt x="251" y="42"/>
                  </a:lnTo>
                  <a:cubicBezTo>
                    <a:pt x="224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12;p58"/>
            <p:cNvSpPr/>
            <p:nvPr/>
          </p:nvSpPr>
          <p:spPr>
            <a:xfrm>
              <a:off x="2870847" y="3709603"/>
              <a:ext cx="8994" cy="8962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6"/>
                    <a:pt x="63" y="279"/>
                    <a:pt x="139" y="279"/>
                  </a:cubicBezTo>
                  <a:cubicBezTo>
                    <a:pt x="218" y="279"/>
                    <a:pt x="280" y="216"/>
                    <a:pt x="280" y="140"/>
                  </a:cubicBezTo>
                  <a:cubicBezTo>
                    <a:pt x="280" y="63"/>
                    <a:pt x="218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13;p58"/>
            <p:cNvSpPr/>
            <p:nvPr/>
          </p:nvSpPr>
          <p:spPr>
            <a:xfrm>
              <a:off x="2884275" y="3723063"/>
              <a:ext cx="8962" cy="8930"/>
            </a:xfrm>
            <a:custGeom>
              <a:avLst/>
              <a:gdLst/>
              <a:ahLst/>
              <a:cxnLst/>
              <a:rect l="l" t="t" r="r" b="b"/>
              <a:pathLst>
                <a:path w="279" h="278" extrusionOk="0">
                  <a:moveTo>
                    <a:pt x="140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7" y="278"/>
                    <a:pt x="279" y="216"/>
                    <a:pt x="279" y="139"/>
                  </a:cubicBezTo>
                  <a:cubicBezTo>
                    <a:pt x="279" y="62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14;p58"/>
            <p:cNvSpPr/>
            <p:nvPr/>
          </p:nvSpPr>
          <p:spPr>
            <a:xfrm>
              <a:off x="2897735" y="3736491"/>
              <a:ext cx="8962" cy="8962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39" y="0"/>
                  </a:moveTo>
                  <a:cubicBezTo>
                    <a:pt x="62" y="0"/>
                    <a:pt x="0" y="63"/>
                    <a:pt x="0" y="139"/>
                  </a:cubicBezTo>
                  <a:cubicBezTo>
                    <a:pt x="0" y="216"/>
                    <a:pt x="62" y="278"/>
                    <a:pt x="139" y="278"/>
                  </a:cubicBezTo>
                  <a:cubicBezTo>
                    <a:pt x="216" y="278"/>
                    <a:pt x="278" y="216"/>
                    <a:pt x="278" y="139"/>
                  </a:cubicBezTo>
                  <a:cubicBezTo>
                    <a:pt x="278" y="63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Pregatirea</a:t>
            </a:r>
            <a:r>
              <a:rPr lang="en" dirty="0" smtClean="0"/>
              <a:t> </a:t>
            </a:r>
            <a:r>
              <a:rPr lang="ro-RO" dirty="0" smtClean="0"/>
              <a:t>datei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20000" y="1194198"/>
            <a:ext cx="7910820" cy="3583542"/>
          </a:xfrm>
        </p:spPr>
        <p:txBody>
          <a:bodyPr/>
          <a:lstStyle/>
          <a:p>
            <a:pPr marL="139700" indent="0" algn="l"/>
            <a:r>
              <a:rPr lang="ro-RO" dirty="0" smtClean="0"/>
              <a:t>	</a:t>
            </a:r>
            <a:r>
              <a:rPr lang="en-US" dirty="0" smtClean="0"/>
              <a:t>Am </a:t>
            </a:r>
            <a:r>
              <a:rPr lang="en-US" dirty="0" err="1"/>
              <a:t>dedus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frauda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/>
              <a:t>TRANSFER </a:t>
            </a:r>
            <a:r>
              <a:rPr lang="ro-RO" dirty="0" err="1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CASH_OUT.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punem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data </a:t>
            </a:r>
            <a:r>
              <a:rPr lang="en-US" dirty="0" err="1" smtClean="0"/>
              <a:t>corespunz</a:t>
            </a:r>
            <a:r>
              <a:rPr lang="ro-RO" dirty="0" smtClean="0"/>
              <a:t>ă</a:t>
            </a:r>
            <a:r>
              <a:rPr lang="en-US" dirty="0" err="1" smtClean="0"/>
              <a:t>toare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/>
              <a:t>X.</a:t>
            </a:r>
          </a:p>
          <a:p>
            <a:pPr marL="139700" indent="0" algn="l"/>
            <a:r>
              <a:rPr lang="ro-RO" dirty="0" smtClean="0"/>
              <a:t>	</a:t>
            </a:r>
            <a:r>
              <a:rPr lang="en-US" dirty="0" smtClean="0"/>
              <a:t>Data </a:t>
            </a:r>
            <a:r>
              <a:rPr lang="en-US" dirty="0"/>
              <a:t>are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smtClean="0"/>
              <a:t>ii </a:t>
            </a:r>
            <a:r>
              <a:rPr lang="en-US" dirty="0"/>
              <a:t>cu </a:t>
            </a:r>
            <a:r>
              <a:rPr lang="en-US" dirty="0" err="1" smtClean="0"/>
              <a:t>balan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/>
              <a:t>0 la </a:t>
            </a:r>
            <a:r>
              <a:rPr lang="en-US" dirty="0" err="1"/>
              <a:t>contul</a:t>
            </a:r>
            <a:r>
              <a:rPr lang="en-US" dirty="0"/>
              <a:t> de </a:t>
            </a:r>
            <a:r>
              <a:rPr lang="en-US" dirty="0" err="1" smtClean="0"/>
              <a:t>destina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ro-RO" dirty="0" err="1"/>
              <a:t>î</a:t>
            </a:r>
            <a:r>
              <a:rPr lang="en-US" dirty="0" err="1" smtClean="0"/>
              <a:t>nainte</a:t>
            </a:r>
            <a:r>
              <a:rPr lang="en-US" dirty="0" smtClean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ce</a:t>
            </a:r>
            <a:r>
              <a:rPr lang="en-US" dirty="0"/>
              <a:t> un </a:t>
            </a:r>
            <a:r>
              <a:rPr lang="ro-RO" dirty="0"/>
              <a:t>„</a:t>
            </a:r>
            <a:r>
              <a:rPr lang="en-US" dirty="0" smtClean="0"/>
              <a:t>amount</a:t>
            </a:r>
            <a:r>
              <a:rPr lang="ro-RO" dirty="0" smtClean="0"/>
              <a:t>”</a:t>
            </a:r>
            <a:r>
              <a:rPr lang="en-US" dirty="0" smtClean="0"/>
              <a:t> </a:t>
            </a:r>
            <a:r>
              <a:rPr lang="en-US" dirty="0" err="1"/>
              <a:t>diferit</a:t>
            </a:r>
            <a:r>
              <a:rPr lang="en-US" dirty="0"/>
              <a:t> de 0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. Rata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smtClean="0"/>
              <a:t>ii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0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 smtClean="0"/>
              <a:t>denot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lipsa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la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frauduloase</a:t>
            </a:r>
            <a:r>
              <a:rPr lang="en-US" dirty="0"/>
              <a:t> (50%) </a:t>
            </a:r>
            <a:r>
              <a:rPr lang="en-US" dirty="0" err="1"/>
              <a:t>comparate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 smtClean="0"/>
              <a:t>adev</a:t>
            </a:r>
            <a:r>
              <a:rPr lang="ro-RO" dirty="0" smtClean="0"/>
              <a:t>ă</a:t>
            </a:r>
            <a:r>
              <a:rPr lang="en-US" dirty="0" smtClean="0"/>
              <a:t>rate </a:t>
            </a:r>
            <a:r>
              <a:rPr lang="en-US" dirty="0"/>
              <a:t>(0.06%).</a:t>
            </a:r>
          </a:p>
          <a:p>
            <a:pPr marL="139700" indent="0" algn="l"/>
            <a:endParaRPr lang="ro-RO" dirty="0" smtClean="0"/>
          </a:p>
          <a:p>
            <a:pPr marL="139700" indent="0" algn="l"/>
            <a:r>
              <a:rPr lang="ro-RO" dirty="0" smtClean="0"/>
              <a:t>	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balan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err="1"/>
              <a:t>contului</a:t>
            </a:r>
            <a:r>
              <a:rPr lang="en-US" dirty="0"/>
              <a:t> </a:t>
            </a:r>
            <a:r>
              <a:rPr lang="en-US" dirty="0" err="1" smtClean="0"/>
              <a:t>destin</a:t>
            </a:r>
            <a:r>
              <a:rPr lang="ro-RO" dirty="0" smtClean="0"/>
              <a:t>ă</a:t>
            </a:r>
            <a:r>
              <a:rPr lang="en-US" dirty="0" smtClean="0"/>
              <a:t>tar 0 </a:t>
            </a:r>
            <a:r>
              <a:rPr lang="en-US" dirty="0" err="1"/>
              <a:t>este</a:t>
            </a:r>
            <a:r>
              <a:rPr lang="en-US" dirty="0"/>
              <a:t> un indicator </a:t>
            </a:r>
            <a:r>
              <a:rPr lang="en-US" dirty="0" err="1"/>
              <a:t>puternic</a:t>
            </a:r>
            <a:r>
              <a:rPr lang="en-US" dirty="0"/>
              <a:t> a </a:t>
            </a:r>
            <a:r>
              <a:rPr lang="en-US" dirty="0" err="1"/>
              <a:t>fraudei</a:t>
            </a:r>
            <a:r>
              <a:rPr lang="en-US" dirty="0"/>
              <a:t>, nu </a:t>
            </a:r>
            <a:r>
              <a:rPr lang="en-US" dirty="0" err="1" smtClean="0"/>
              <a:t>imput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 err="1"/>
              <a:t>soldul</a:t>
            </a:r>
            <a:r>
              <a:rPr lang="en-US" dirty="0"/>
              <a:t> (</a:t>
            </a:r>
            <a:r>
              <a:rPr lang="en-US" dirty="0" err="1" smtClean="0"/>
              <a:t>balan</a:t>
            </a:r>
            <a:r>
              <a:rPr lang="ro-RO" dirty="0" smtClean="0"/>
              <a:t>ț</a:t>
            </a:r>
            <a:r>
              <a:rPr lang="en-US" dirty="0" smtClean="0"/>
              <a:t>a</a:t>
            </a:r>
            <a:r>
              <a:rPr lang="en-US" dirty="0"/>
              <a:t>) </a:t>
            </a:r>
            <a:r>
              <a:rPr lang="en-US" dirty="0" err="1"/>
              <a:t>contului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o-RO" dirty="0" err="1"/>
              <a:t>î</a:t>
            </a:r>
            <a:r>
              <a:rPr lang="en-US" dirty="0" err="1" smtClean="0"/>
              <a:t>nainte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/>
              <a:t>ț</a:t>
            </a:r>
            <a:r>
              <a:rPr lang="en-US" dirty="0" err="1" smtClean="0"/>
              <a:t>iei</a:t>
            </a:r>
            <a:r>
              <a:rPr lang="en-US" dirty="0"/>
              <a:t>) cu o </a:t>
            </a:r>
            <a:r>
              <a:rPr lang="en-US" dirty="0" smtClean="0"/>
              <a:t>statistic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r>
              <a:rPr lang="en-US" dirty="0" err="1" smtClean="0"/>
              <a:t>Proced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ro-RO" dirty="0" smtClean="0"/>
              <a:t>putem</a:t>
            </a:r>
            <a:r>
              <a:rPr lang="en-US" dirty="0" smtClean="0"/>
              <a:t> </a:t>
            </a:r>
            <a:r>
              <a:rPr lang="en-US" dirty="0" err="1"/>
              <a:t>masca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indicator de </a:t>
            </a:r>
            <a:r>
              <a:rPr lang="en-US" dirty="0" smtClean="0"/>
              <a:t>fraud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s-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ro-RO" dirty="0" smtClean="0"/>
              <a:t>primi</a:t>
            </a: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trazac</a:t>
            </a:r>
            <a:r>
              <a:rPr lang="ro-RO" dirty="0" smtClean="0"/>
              <a:t>ț</a:t>
            </a:r>
            <a:r>
              <a:rPr lang="en-US" dirty="0" err="1" smtClean="0"/>
              <a:t>iile</a:t>
            </a:r>
            <a:r>
              <a:rPr lang="en-US" dirty="0" smtClean="0"/>
              <a:t> </a:t>
            </a:r>
            <a:r>
              <a:rPr lang="en-US" dirty="0" err="1" smtClean="0"/>
              <a:t>frauduloase</a:t>
            </a:r>
            <a:r>
              <a:rPr lang="en-US" dirty="0" smtClean="0"/>
              <a:t> par </a:t>
            </a:r>
            <a:r>
              <a:rPr lang="en-US" dirty="0" err="1"/>
              <a:t>reale</a:t>
            </a:r>
            <a:r>
              <a:rPr lang="en-US" dirty="0"/>
              <a:t>.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schimb</a:t>
            </a:r>
            <a:r>
              <a:rPr lang="en-US" dirty="0"/>
              <a:t>, </a:t>
            </a:r>
            <a:r>
              <a:rPr lang="ro-RO" dirty="0" err="1"/>
              <a:t>î</a:t>
            </a:r>
            <a:r>
              <a:rPr lang="en-US" dirty="0" err="1" smtClean="0"/>
              <a:t>nlocuim</a:t>
            </a:r>
            <a:r>
              <a:rPr lang="en-US" dirty="0" smtClean="0"/>
              <a:t> </a:t>
            </a:r>
            <a:r>
              <a:rPr lang="en-US" dirty="0" err="1"/>
              <a:t>valoarea</a:t>
            </a:r>
            <a:r>
              <a:rPr lang="en-US" dirty="0"/>
              <a:t> 0 cu -1,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util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adecvat</a:t>
            </a:r>
            <a:r>
              <a:rPr lang="en-US" dirty="0"/>
              <a:t> de </a:t>
            </a:r>
            <a:r>
              <a:rPr lang="ro-RO" dirty="0"/>
              <a:t>î</a:t>
            </a:r>
            <a:r>
              <a:rPr lang="en-US" dirty="0" err="1" smtClean="0"/>
              <a:t>nv</a:t>
            </a:r>
            <a:r>
              <a:rPr lang="ro-RO" dirty="0" smtClean="0"/>
              <a:t>ă</a:t>
            </a:r>
            <a:r>
              <a:rPr lang="ro-RO" dirty="0"/>
              <a:t>ț</a:t>
            </a:r>
            <a:r>
              <a:rPr lang="en-US" dirty="0" smtClean="0"/>
              <a:t>are automat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err="1" smtClean="0"/>
              <a:t>detecteaz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frauda</a:t>
            </a:r>
            <a:r>
              <a:rPr lang="en-US" dirty="0" smtClean="0"/>
              <a:t>.</a:t>
            </a:r>
            <a:endParaRPr lang="ro-RO" dirty="0" smtClean="0"/>
          </a:p>
          <a:p>
            <a:pPr marL="139700" indent="0" algn="l"/>
            <a:endParaRPr lang="ro-RO" dirty="0" smtClean="0"/>
          </a:p>
          <a:p>
            <a:pPr marL="139700" indent="0" algn="l"/>
            <a:r>
              <a:rPr lang="ro-RO" dirty="0"/>
              <a:t>	</a:t>
            </a:r>
            <a:r>
              <a:rPr lang="en-US" dirty="0" smtClean="0"/>
              <a:t>Data</a:t>
            </a:r>
            <a:r>
              <a:rPr lang="ro-RO" dirty="0" smtClean="0"/>
              <a:t>,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asemenea</a:t>
            </a:r>
            <a:r>
              <a:rPr lang="ro-RO" dirty="0" smtClean="0"/>
              <a:t>,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smtClean="0"/>
              <a:t>ii </a:t>
            </a:r>
            <a:r>
              <a:rPr lang="en-US" dirty="0"/>
              <a:t>cu </a:t>
            </a:r>
            <a:r>
              <a:rPr lang="en-US" dirty="0" err="1"/>
              <a:t>soldul</a:t>
            </a:r>
            <a:r>
              <a:rPr lang="en-US" dirty="0"/>
              <a:t> 0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contul</a:t>
            </a:r>
            <a:r>
              <a:rPr lang="en-US" dirty="0"/>
              <a:t> de </a:t>
            </a:r>
            <a:r>
              <a:rPr lang="en-US" dirty="0" err="1"/>
              <a:t>origine</a:t>
            </a:r>
            <a:r>
              <a:rPr lang="en-US" dirty="0"/>
              <a:t>, </a:t>
            </a:r>
            <a:r>
              <a:rPr lang="ro-RO" dirty="0" err="1" smtClean="0"/>
              <a:t>î</a:t>
            </a:r>
            <a:r>
              <a:rPr lang="en-US" dirty="0" err="1" smtClean="0"/>
              <a:t>nainte</a:t>
            </a:r>
            <a:r>
              <a:rPr lang="en-US" dirty="0" smtClean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 smtClean="0"/>
              <a:t>	</a:t>
            </a:r>
            <a:r>
              <a:rPr lang="en-US" dirty="0" smtClean="0"/>
              <a:t>o </a:t>
            </a:r>
            <a:r>
              <a:rPr lang="en-US" dirty="0" err="1"/>
              <a:t>valoare</a:t>
            </a:r>
            <a:r>
              <a:rPr lang="en-US" dirty="0"/>
              <a:t> nonzero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err="1" smtClean="0"/>
              <a:t>ionat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rata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/>
              <a:t>ț</a:t>
            </a:r>
            <a:r>
              <a:rPr lang="en-US" dirty="0" smtClean="0"/>
              <a:t>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smtClean="0"/>
              <a:t>mic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	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fraudulente</a:t>
            </a:r>
            <a:r>
              <a:rPr lang="en-US" dirty="0"/>
              <a:t> (0.3%) </a:t>
            </a:r>
            <a:r>
              <a:rPr lang="en-US" dirty="0" err="1"/>
              <a:t>comparativ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(47%). Din </a:t>
            </a:r>
            <a:r>
              <a:rPr lang="en-US" dirty="0" err="1" smtClean="0"/>
              <a:t>acelea</a:t>
            </a:r>
            <a:r>
              <a:rPr lang="ro-RO" dirty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motive ca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descris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,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imput</a:t>
            </a:r>
            <a:r>
              <a:rPr lang="ro-RO" dirty="0" smtClean="0"/>
              <a:t>ă</a:t>
            </a:r>
            <a:r>
              <a:rPr lang="en-US" dirty="0" smtClean="0"/>
              <a:t>m </a:t>
            </a:r>
            <a:r>
              <a:rPr lang="en-US" dirty="0"/>
              <a:t>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smtClean="0"/>
              <a:t>numeric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ro-RO" dirty="0" err="1" smtClean="0"/>
              <a:t>î</a:t>
            </a:r>
            <a:r>
              <a:rPr lang="en-US" dirty="0" err="1" smtClean="0"/>
              <a:t>nlocuim</a:t>
            </a:r>
            <a:r>
              <a:rPr lang="en-US" dirty="0" smtClean="0"/>
              <a:t> </a:t>
            </a:r>
            <a:r>
              <a:rPr lang="en-US" dirty="0" err="1"/>
              <a:t>valoare</a:t>
            </a:r>
            <a:r>
              <a:rPr lang="en-US" dirty="0"/>
              <a:t> de 0 cu </a:t>
            </a:r>
            <a:r>
              <a:rPr lang="en-US" dirty="0" err="1"/>
              <a:t>valoarea</a:t>
            </a:r>
            <a:r>
              <a:rPr lang="en-US" dirty="0"/>
              <a:t> null.</a:t>
            </a:r>
          </a:p>
          <a:p>
            <a:pPr marL="139700" indent="0" algn="l"/>
            <a:endParaRPr lang="en-US" dirty="0"/>
          </a:p>
          <a:p>
            <a:pPr marL="139700" indent="0"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Exemplu</a:t>
            </a:r>
            <a:r>
              <a:rPr lang="en" dirty="0" smtClean="0"/>
              <a:t> </a:t>
            </a:r>
            <a:r>
              <a:rPr lang="ro-RO" dirty="0" smtClean="0"/>
              <a:t>din program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8" y="1127160"/>
            <a:ext cx="5781223" cy="3677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2682770" y="1851660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2"/>
                </a:solidFill>
              </a:rPr>
              <a:t>Adaugarea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>
                <a:solidFill>
                  <a:schemeClr val="lt2"/>
                </a:solidFill>
              </a:rPr>
              <a:t>noilor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 smtClean="0"/>
              <a:t>coloane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2108790" y="1751554"/>
            <a:ext cx="4926420" cy="134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ro-RO" dirty="0"/>
              <a:t>	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soldurile</a:t>
            </a:r>
            <a:r>
              <a:rPr lang="en-US" dirty="0"/>
              <a:t>-zero </a:t>
            </a:r>
            <a:r>
              <a:rPr lang="en-US" dirty="0" err="1" smtClean="0"/>
              <a:t>ajut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 smtClean="0"/>
              <a:t>diferen</a:t>
            </a:r>
            <a:r>
              <a:rPr lang="ro-RO" dirty="0" smtClean="0"/>
              <a:t>ț</a:t>
            </a:r>
            <a:r>
              <a:rPr lang="en-US" dirty="0" err="1" smtClean="0"/>
              <a:t>ierea</a:t>
            </a:r>
            <a:r>
              <a:rPr lang="en-US" dirty="0" smtClean="0"/>
              <a:t> </a:t>
            </a:r>
            <a:r>
              <a:rPr lang="ro-RO" dirty="0" err="1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smtClean="0"/>
              <a:t>ii </a:t>
            </a:r>
            <a:r>
              <a:rPr lang="en-US" dirty="0" err="1"/>
              <a:t>fraudulente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reale</a:t>
            </a:r>
            <a:r>
              <a:rPr lang="en-US" dirty="0"/>
              <a:t>,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cream 2 </a:t>
            </a:r>
            <a:r>
              <a:rPr lang="en-US" dirty="0" err="1"/>
              <a:t>coloane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ro-RO" dirty="0" err="1"/>
              <a:t>î</a:t>
            </a:r>
            <a:r>
              <a:rPr lang="en-US" dirty="0" err="1" smtClean="0"/>
              <a:t>nregistra</a:t>
            </a:r>
            <a:r>
              <a:rPr lang="en-US" dirty="0" smtClean="0"/>
              <a:t> </a:t>
            </a:r>
            <a:r>
              <a:rPr lang="en-US" dirty="0" err="1"/>
              <a:t>errorile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originare</a:t>
            </a:r>
            <a:r>
              <a:rPr lang="en-US" dirty="0"/>
              <a:t> (</a:t>
            </a:r>
            <a:r>
              <a:rPr lang="en-US" dirty="0" err="1" smtClean="0"/>
              <a:t>ini</a:t>
            </a:r>
            <a:r>
              <a:rPr lang="ro-RO" dirty="0" smtClean="0"/>
              <a:t>ț</a:t>
            </a:r>
            <a:r>
              <a:rPr lang="en-US" dirty="0" err="1" smtClean="0"/>
              <a:t>iante</a:t>
            </a:r>
            <a:r>
              <a:rPr lang="en-US" dirty="0"/>
              <a:t>)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destinatare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/>
              <a:t>.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adeveri</a:t>
            </a:r>
            <a:r>
              <a:rPr lang="en-US" dirty="0"/>
              <a:t> a fi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efeciente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ML.</a:t>
            </a:r>
          </a:p>
        </p:txBody>
      </p:sp>
      <p:sp>
        <p:nvSpPr>
          <p:cNvPr id="1934" name="Google Shape;1934;p45"/>
          <p:cNvSpPr/>
          <p:nvPr/>
        </p:nvSpPr>
        <p:spPr>
          <a:xfrm>
            <a:off x="2108790" y="1428434"/>
            <a:ext cx="4926420" cy="3231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21" y="3420536"/>
            <a:ext cx="667795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50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2181" name="Google Shape;2181;p50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6" name="Google Shape;2186;p50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Vizualizarea</a:t>
            </a:r>
            <a:r>
              <a:rPr lang="en" dirty="0" smtClean="0"/>
              <a:t>Datei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Dispersia</a:t>
            </a:r>
            <a:r>
              <a:rPr lang="en" dirty="0" smtClean="0"/>
              <a:t> </a:t>
            </a:r>
            <a:r>
              <a:rPr lang="ro-RO" dirty="0" smtClean="0"/>
              <a:t>în timp</a:t>
            </a:r>
            <a:endParaRPr dirty="0"/>
          </a:p>
        </p:txBody>
      </p:sp>
      <p:sp>
        <p:nvSpPr>
          <p:cNvPr id="145" name="Google Shape;1922;p45"/>
          <p:cNvSpPr/>
          <p:nvPr/>
        </p:nvSpPr>
        <p:spPr>
          <a:xfrm>
            <a:off x="1228043" y="1775460"/>
            <a:ext cx="2116139" cy="123008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927;p45"/>
          <p:cNvSpPr txBox="1">
            <a:spLocks/>
          </p:cNvSpPr>
          <p:nvPr/>
        </p:nvSpPr>
        <p:spPr>
          <a:xfrm>
            <a:off x="720000" y="1775460"/>
            <a:ext cx="2690119" cy="255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dirty="0" smtClean="0"/>
              <a:t>	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Din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grafic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se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poate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observa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tranzac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iile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fraudulente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s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distribuite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omogen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comparat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cu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cele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reale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CASH_OUT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-uri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s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multe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dec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â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t TRANSFER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-uri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n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tranzac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ii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reale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n 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contrast cu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distribu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ia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balansat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 err="1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ntre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ele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n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tranzac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iile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fraudulente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34" y="1440084"/>
            <a:ext cx="5225838" cy="2788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Dispersia</a:t>
            </a:r>
            <a:r>
              <a:rPr lang="en" dirty="0" smtClean="0"/>
              <a:t> </a:t>
            </a:r>
            <a:r>
              <a:rPr lang="ro-RO" dirty="0" smtClean="0"/>
              <a:t>prin cantitate</a:t>
            </a:r>
            <a:endParaRPr dirty="0"/>
          </a:p>
        </p:txBody>
      </p:sp>
      <p:sp>
        <p:nvSpPr>
          <p:cNvPr id="145" name="Google Shape;1922;p45"/>
          <p:cNvSpPr/>
          <p:nvPr/>
        </p:nvSpPr>
        <p:spPr>
          <a:xfrm>
            <a:off x="6416570" y="1885733"/>
            <a:ext cx="2116139" cy="123008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927;p45"/>
          <p:cNvSpPr txBox="1">
            <a:spLocks/>
          </p:cNvSpPr>
          <p:nvPr/>
        </p:nvSpPr>
        <p:spPr>
          <a:xfrm>
            <a:off x="5925718" y="1991700"/>
            <a:ext cx="2690119" cy="176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dirty="0" smtClean="0"/>
              <a:t>	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Prezen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fraudei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n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tranzac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ii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poate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fi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distins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 err="1">
                <a:solidFill>
                  <a:schemeClr val="bg1"/>
                </a:solidFill>
                <a:latin typeface="Anaheim" panose="020B0604020202020204" charset="0"/>
              </a:rPr>
              <a:t>ș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din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graficul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coloana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naheim" panose="020B0604020202020204" charset="0"/>
              </a:rPr>
              <a:t>amount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dar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noua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coloan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naheim" panose="020B0604020202020204" charset="0"/>
              </a:rPr>
              <a:t>errorBalanceDest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efectiv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la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efectuarea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distinc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iei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 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0" y="1422784"/>
            <a:ext cx="5291775" cy="2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Dispersia</a:t>
            </a:r>
            <a:r>
              <a:rPr lang="en" dirty="0" smtClean="0"/>
              <a:t> </a:t>
            </a:r>
            <a:r>
              <a:rPr lang="ro-RO" dirty="0" smtClean="0"/>
              <a:t>prin coloana de eroare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22" y="1196339"/>
            <a:ext cx="6341356" cy="35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lt2"/>
                </a:solidFill>
              </a:rPr>
              <a:t>Separarea</a:t>
            </a:r>
            <a:r>
              <a:rPr lang="en" dirty="0" smtClean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tiilor</a:t>
            </a:r>
            <a:endParaRPr dirty="0"/>
          </a:p>
        </p:txBody>
      </p:sp>
      <p:sp>
        <p:nvSpPr>
          <p:cNvPr id="145" name="Google Shape;1922;p45"/>
          <p:cNvSpPr/>
          <p:nvPr/>
        </p:nvSpPr>
        <p:spPr>
          <a:xfrm>
            <a:off x="1228043" y="1775460"/>
            <a:ext cx="2116139" cy="123008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927;p45"/>
          <p:cNvSpPr txBox="1">
            <a:spLocks/>
          </p:cNvSpPr>
          <p:nvPr/>
        </p:nvSpPr>
        <p:spPr>
          <a:xfrm>
            <a:off x="654063" y="2052552"/>
            <a:ext cx="2690119" cy="176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dirty="0" smtClean="0"/>
              <a:t>	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Graficul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3D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distinge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cel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bine </a:t>
            </a:r>
            <a:r>
              <a:rPr lang="ro-RO" dirty="0" err="1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ntre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data 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fraud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 err="1">
                <a:solidFill>
                  <a:schemeClr val="bg1"/>
                </a:solidFill>
                <a:latin typeface="Anaheim" panose="020B0604020202020204" charset="0"/>
              </a:rPr>
              <a:t>ș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non-fraud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folosind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coloana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bazat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pe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eroare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. Este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clar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coloana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step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inefectiv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n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separarea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fraudelor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, din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cauza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naturii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dungelor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din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graficul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cu 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tranzac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dirty="0" err="1" smtClean="0">
                <a:solidFill>
                  <a:schemeClr val="bg1"/>
                </a:solidFill>
                <a:latin typeface="Anaheim" panose="020B0604020202020204" charset="0"/>
              </a:rPr>
              <a:t>iile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reale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Anaheim" panose="020B0604020202020204" charset="0"/>
              </a:rPr>
              <a:t>în</a:t>
            </a:r>
            <a:r>
              <a:rPr lang="en-US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timp.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46" y="1125081"/>
            <a:ext cx="4488148" cy="36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46"/>
          <p:cNvGrpSpPr/>
          <p:nvPr/>
        </p:nvGrpSpPr>
        <p:grpSpPr>
          <a:xfrm>
            <a:off x="1123350" y="1198050"/>
            <a:ext cx="6897300" cy="2747400"/>
            <a:chOff x="1123325" y="1089000"/>
            <a:chExt cx="6897300" cy="2747400"/>
          </a:xfrm>
        </p:grpSpPr>
        <p:sp>
          <p:nvSpPr>
            <p:cNvPr id="1940" name="Google Shape;1940;p46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46"/>
          <p:cNvSpPr txBox="1">
            <a:spLocks noGrp="1"/>
          </p:cNvSpPr>
          <p:nvPr>
            <p:ph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ML</a:t>
            </a:r>
            <a:endParaRPr dirty="0"/>
          </a:p>
        </p:txBody>
      </p:sp>
      <p:sp>
        <p:nvSpPr>
          <p:cNvPr id="1946" name="Google Shape;1946;p46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Detectarea fraudei din data deformată</a:t>
            </a:r>
            <a:endParaRPr dirty="0"/>
          </a:p>
        </p:txBody>
      </p:sp>
      <p:grpSp>
        <p:nvGrpSpPr>
          <p:cNvPr id="10" name="Google Shape;4356;p59"/>
          <p:cNvGrpSpPr/>
          <p:nvPr/>
        </p:nvGrpSpPr>
        <p:grpSpPr>
          <a:xfrm>
            <a:off x="7108278" y="166052"/>
            <a:ext cx="327049" cy="226231"/>
            <a:chOff x="4732223" y="3539745"/>
            <a:chExt cx="327049" cy="226231"/>
          </a:xfrm>
        </p:grpSpPr>
        <p:sp>
          <p:nvSpPr>
            <p:cNvPr id="11" name="Google Shape;4357;p59"/>
            <p:cNvSpPr/>
            <p:nvPr/>
          </p:nvSpPr>
          <p:spPr>
            <a:xfrm>
              <a:off x="4755478" y="3539745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8;p59"/>
            <p:cNvSpPr/>
            <p:nvPr/>
          </p:nvSpPr>
          <p:spPr>
            <a:xfrm>
              <a:off x="5011850" y="3539745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9;p59"/>
            <p:cNvSpPr/>
            <p:nvPr/>
          </p:nvSpPr>
          <p:spPr>
            <a:xfrm>
              <a:off x="4776816" y="3561473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0;p59"/>
            <p:cNvSpPr/>
            <p:nvPr/>
          </p:nvSpPr>
          <p:spPr>
            <a:xfrm>
              <a:off x="4993921" y="3557674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61;p59"/>
            <p:cNvSpPr/>
            <p:nvPr/>
          </p:nvSpPr>
          <p:spPr>
            <a:xfrm>
              <a:off x="4875338" y="3557674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62;p59"/>
            <p:cNvSpPr/>
            <p:nvPr/>
          </p:nvSpPr>
          <p:spPr>
            <a:xfrm>
              <a:off x="4993850" y="3557674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63;p59"/>
            <p:cNvSpPr/>
            <p:nvPr/>
          </p:nvSpPr>
          <p:spPr>
            <a:xfrm>
              <a:off x="4898274" y="3575319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64;p59"/>
            <p:cNvSpPr/>
            <p:nvPr/>
          </p:nvSpPr>
          <p:spPr>
            <a:xfrm>
              <a:off x="4977340" y="3575319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65;p59"/>
            <p:cNvSpPr/>
            <p:nvPr/>
          </p:nvSpPr>
          <p:spPr>
            <a:xfrm>
              <a:off x="4776816" y="3647002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66;p59"/>
            <p:cNvSpPr/>
            <p:nvPr/>
          </p:nvSpPr>
          <p:spPr>
            <a:xfrm>
              <a:off x="5001199" y="3647002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67;p59"/>
            <p:cNvSpPr/>
            <p:nvPr/>
          </p:nvSpPr>
          <p:spPr>
            <a:xfrm>
              <a:off x="4836284" y="3663901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8;p59"/>
            <p:cNvSpPr/>
            <p:nvPr/>
          </p:nvSpPr>
          <p:spPr>
            <a:xfrm>
              <a:off x="4917268" y="3663901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9;p59"/>
            <p:cNvSpPr/>
            <p:nvPr/>
          </p:nvSpPr>
          <p:spPr>
            <a:xfrm>
              <a:off x="4895007" y="3663901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70;p59"/>
            <p:cNvSpPr/>
            <p:nvPr/>
          </p:nvSpPr>
          <p:spPr>
            <a:xfrm>
              <a:off x="4975920" y="3663901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71;p59"/>
            <p:cNvSpPr/>
            <p:nvPr/>
          </p:nvSpPr>
          <p:spPr>
            <a:xfrm>
              <a:off x="4776816" y="3557638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72;p59"/>
            <p:cNvSpPr/>
            <p:nvPr/>
          </p:nvSpPr>
          <p:spPr>
            <a:xfrm>
              <a:off x="4789064" y="3576598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73;p59"/>
            <p:cNvSpPr/>
            <p:nvPr/>
          </p:nvSpPr>
          <p:spPr>
            <a:xfrm>
              <a:off x="4848746" y="3576598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74;p59"/>
            <p:cNvSpPr/>
            <p:nvPr/>
          </p:nvSpPr>
          <p:spPr>
            <a:xfrm>
              <a:off x="4789064" y="359754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75;p59"/>
            <p:cNvSpPr/>
            <p:nvPr/>
          </p:nvSpPr>
          <p:spPr>
            <a:xfrm>
              <a:off x="4848746" y="359754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76;p59"/>
            <p:cNvSpPr/>
            <p:nvPr/>
          </p:nvSpPr>
          <p:spPr>
            <a:xfrm>
              <a:off x="4789064" y="3618492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77;p59"/>
            <p:cNvSpPr/>
            <p:nvPr/>
          </p:nvSpPr>
          <p:spPr>
            <a:xfrm>
              <a:off x="4848746" y="3618492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8;p59"/>
            <p:cNvSpPr/>
            <p:nvPr/>
          </p:nvSpPr>
          <p:spPr>
            <a:xfrm>
              <a:off x="4732223" y="3731075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79;p59"/>
            <p:cNvSpPr/>
            <p:nvPr/>
          </p:nvSpPr>
          <p:spPr>
            <a:xfrm>
              <a:off x="5031909" y="3731075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80;p59"/>
            <p:cNvSpPr/>
            <p:nvPr/>
          </p:nvSpPr>
          <p:spPr>
            <a:xfrm>
              <a:off x="4862805" y="3731146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81;p59"/>
            <p:cNvSpPr/>
            <p:nvPr/>
          </p:nvSpPr>
          <p:spPr>
            <a:xfrm>
              <a:off x="4903528" y="3731075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03800" y="2937200"/>
            <a:ext cx="2336400" cy="1392300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87600" y="2937200"/>
            <a:ext cx="2336400" cy="1392300"/>
            <a:chOff x="6087600" y="3013400"/>
            <a:chExt cx="2336400" cy="1392300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0000" y="2937200"/>
            <a:ext cx="2336400" cy="1392300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Introducere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Partea practica</a:t>
            </a:r>
            <a:endParaRPr dirty="0"/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Originea isFlaggedFraud</a:t>
            </a:r>
            <a:endParaRPr dirty="0"/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Curatarea datei</a:t>
            </a:r>
            <a:endParaRPr dirty="0"/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Vizualizarea datei</a:t>
            </a:r>
            <a:endParaRPr dirty="0"/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ML</a:t>
            </a: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54"/>
          <p:cNvSpPr txBox="1">
            <a:spLocks noGrp="1"/>
          </p:cNvSpPr>
          <p:nvPr>
            <p:ph type="subTitle" idx="1"/>
          </p:nvPr>
        </p:nvSpPr>
        <p:spPr>
          <a:xfrm>
            <a:off x="824345" y="1489364"/>
            <a:ext cx="5642755" cy="1754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ro-RO" sz="1600" dirty="0" smtClean="0"/>
              <a:t>	</a:t>
            </a:r>
            <a:r>
              <a:rPr lang="en-US" sz="1600" dirty="0" err="1" smtClean="0"/>
              <a:t>Acum</a:t>
            </a:r>
            <a:r>
              <a:rPr lang="en-US" sz="1600" dirty="0" smtClean="0"/>
              <a:t> </a:t>
            </a:r>
            <a:r>
              <a:rPr lang="ro-RO" sz="1600" dirty="0" err="1"/>
              <a:t>ș</a:t>
            </a:r>
            <a:r>
              <a:rPr lang="en-US" sz="1600" dirty="0" err="1" smtClean="0"/>
              <a:t>tiind</a:t>
            </a:r>
            <a:r>
              <a:rPr lang="en-US" sz="1600" dirty="0" smtClean="0"/>
              <a:t> c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/>
              <a:t>data </a:t>
            </a:r>
            <a:r>
              <a:rPr lang="en-US" sz="1600" dirty="0" smtClean="0"/>
              <a:t>con</a:t>
            </a:r>
            <a:r>
              <a:rPr lang="ro-RO" sz="1600" dirty="0" smtClean="0"/>
              <a:t>ț</a:t>
            </a:r>
            <a:r>
              <a:rPr lang="en-US" sz="1600" dirty="0" err="1" smtClean="0"/>
              <a:t>ine</a:t>
            </a:r>
            <a:r>
              <a:rPr lang="en-US" sz="1600" dirty="0" smtClean="0"/>
              <a:t> </a:t>
            </a:r>
            <a:r>
              <a:rPr lang="en-US" sz="1600" dirty="0" err="1"/>
              <a:t>coloane</a:t>
            </a:r>
            <a:r>
              <a:rPr lang="en-US" sz="1600" dirty="0"/>
              <a:t> care </a:t>
            </a:r>
            <a:r>
              <a:rPr lang="en-US" sz="1600" dirty="0" err="1"/>
              <a:t>fac</a:t>
            </a:r>
            <a:r>
              <a:rPr lang="en-US" sz="1600" dirty="0"/>
              <a:t> ca </a:t>
            </a:r>
            <a:r>
              <a:rPr lang="en-US" sz="1600" dirty="0" err="1" smtClean="0"/>
              <a:t>tranzac</a:t>
            </a:r>
            <a:r>
              <a:rPr lang="ro-RO" sz="1600" dirty="0" smtClean="0"/>
              <a:t>ț</a:t>
            </a:r>
            <a:r>
              <a:rPr lang="en-US" sz="1600" dirty="0" err="1" smtClean="0"/>
              <a:t>iile</a:t>
            </a:r>
            <a:r>
              <a:rPr lang="en-US" sz="1600" dirty="0" smtClean="0"/>
              <a:t> </a:t>
            </a:r>
            <a:r>
              <a:rPr lang="en-US" sz="1600" dirty="0" err="1"/>
              <a:t>fraudulente</a:t>
            </a:r>
            <a:r>
              <a:rPr lang="en-US" sz="1600" dirty="0"/>
              <a:t> </a:t>
            </a:r>
            <a:r>
              <a:rPr lang="en-US" sz="1600" dirty="0" smtClean="0"/>
              <a:t>s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/>
              <a:t>fie </a:t>
            </a:r>
            <a:r>
              <a:rPr lang="en-US" sz="1600" dirty="0" err="1"/>
              <a:t>detectabile</a:t>
            </a:r>
            <a:r>
              <a:rPr lang="en-US" sz="1600" dirty="0"/>
              <a:t>, </a:t>
            </a:r>
            <a:r>
              <a:rPr lang="en-US" sz="1600" dirty="0" err="1" smtClean="0"/>
              <a:t>urm</a:t>
            </a:r>
            <a:r>
              <a:rPr lang="ro-RO" sz="1600" dirty="0" smtClean="0"/>
              <a:t>ă</a:t>
            </a:r>
            <a:r>
              <a:rPr lang="en-US" sz="1600" dirty="0" err="1" smtClean="0"/>
              <a:t>torul</a:t>
            </a:r>
            <a:r>
              <a:rPr lang="en-US" sz="1600" dirty="0" smtClean="0"/>
              <a:t> </a:t>
            </a:r>
            <a:r>
              <a:rPr lang="en-US" sz="1600" dirty="0" err="1" smtClean="0"/>
              <a:t>obstac</a:t>
            </a:r>
            <a:r>
              <a:rPr lang="ro-RO" sz="1600" dirty="0" smtClean="0"/>
              <a:t>o</a:t>
            </a:r>
            <a:r>
              <a:rPr lang="en-US" sz="1600" dirty="0" smtClean="0"/>
              <a:t>l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modelul</a:t>
            </a:r>
            <a:r>
              <a:rPr lang="en-US" sz="1600" dirty="0"/>
              <a:t> ML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smtClean="0"/>
              <a:t>d</a:t>
            </a:r>
            <a:r>
              <a:rPr lang="ro-RO" sz="1600" dirty="0" smtClean="0"/>
              <a:t>ezechilibrul</a:t>
            </a:r>
            <a:r>
              <a:rPr lang="en-US" sz="1600" dirty="0" smtClean="0"/>
              <a:t> </a:t>
            </a:r>
            <a:r>
              <a:rPr lang="ro-RO" sz="1600" dirty="0"/>
              <a:t>î</a:t>
            </a:r>
            <a:r>
              <a:rPr lang="en-US" sz="1600" dirty="0" err="1" smtClean="0"/>
              <a:t>nalt</a:t>
            </a:r>
            <a:r>
              <a:rPr lang="en-US" sz="1600" dirty="0" smtClean="0"/>
              <a:t> </a:t>
            </a:r>
            <a:r>
              <a:rPr lang="en-US" sz="1600" dirty="0"/>
              <a:t>a </a:t>
            </a:r>
            <a:r>
              <a:rPr lang="en-US" sz="1600" dirty="0" err="1"/>
              <a:t>datei</a:t>
            </a:r>
            <a:r>
              <a:rPr lang="en-US" sz="1600" dirty="0"/>
              <a:t>.</a:t>
            </a:r>
          </a:p>
          <a:p>
            <a:pPr marL="139700" indent="0"/>
            <a:r>
              <a:rPr lang="ro-RO" sz="1600" dirty="0" smtClean="0"/>
              <a:t>	</a:t>
            </a:r>
            <a:r>
              <a:rPr lang="en-US" sz="1600" dirty="0" err="1"/>
              <a:t>Deoarece</a:t>
            </a:r>
            <a:r>
              <a:rPr lang="en-US" sz="1600" dirty="0"/>
              <a:t> data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destul</a:t>
            </a:r>
            <a:r>
              <a:rPr lang="en-US" sz="1600" dirty="0"/>
              <a:t> de </a:t>
            </a:r>
            <a:r>
              <a:rPr lang="en-US" sz="1600" dirty="0" err="1" smtClean="0"/>
              <a:t>deformat</a:t>
            </a:r>
            <a:r>
              <a:rPr lang="ro-RO" sz="1600" dirty="0" smtClean="0"/>
              <a:t>ă</a:t>
            </a:r>
            <a:r>
              <a:rPr lang="en-US" sz="1600" dirty="0" smtClean="0"/>
              <a:t>, </a:t>
            </a:r>
            <a:r>
              <a:rPr lang="en-US" sz="1600" dirty="0"/>
              <a:t>se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folosi</a:t>
            </a:r>
            <a:r>
              <a:rPr lang="en-US" sz="1600" dirty="0"/>
              <a:t> AUPRC (aria under the precision-recall curve) </a:t>
            </a:r>
            <a:r>
              <a:rPr lang="ro-RO" sz="1600" dirty="0"/>
              <a:t>î</a:t>
            </a:r>
            <a:r>
              <a:rPr lang="en-US" sz="1600" dirty="0" smtClean="0"/>
              <a:t>n </a:t>
            </a:r>
            <a:r>
              <a:rPr lang="en-US" sz="1600" dirty="0" err="1"/>
              <a:t>favoarea</a:t>
            </a:r>
            <a:r>
              <a:rPr lang="en-US" sz="1600" dirty="0"/>
              <a:t> AUROC (area </a:t>
            </a:r>
            <a:r>
              <a:rPr lang="en-US" sz="1600" dirty="0" err="1"/>
              <a:t>unde</a:t>
            </a:r>
            <a:r>
              <a:rPr lang="en-US" sz="1600" dirty="0"/>
              <a:t> the receiver operating characteristic). </a:t>
            </a:r>
            <a:r>
              <a:rPr lang="en-US" sz="1600" dirty="0" err="1"/>
              <a:t>Asta</a:t>
            </a:r>
            <a:r>
              <a:rPr lang="en-US" sz="1600" dirty="0"/>
              <a:t> e din </a:t>
            </a:r>
            <a:r>
              <a:rPr lang="en-US" sz="1600" dirty="0" err="1"/>
              <a:t>cauza</a:t>
            </a:r>
            <a:r>
              <a:rPr lang="en-US" sz="1600" dirty="0"/>
              <a:t> </a:t>
            </a:r>
            <a:r>
              <a:rPr lang="en-US" sz="1600" dirty="0" smtClean="0"/>
              <a:t>c</a:t>
            </a:r>
            <a:r>
              <a:rPr lang="ro-RO" sz="1600" dirty="0" smtClean="0"/>
              <a:t>ă</a:t>
            </a:r>
            <a:r>
              <a:rPr lang="en-US" sz="1600" dirty="0" smtClean="0"/>
              <a:t> </a:t>
            </a:r>
            <a:r>
              <a:rPr lang="en-US" sz="1600" dirty="0"/>
              <a:t>AUPRC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sensibil</a:t>
            </a:r>
            <a:r>
              <a:rPr lang="en-US" sz="1600" dirty="0"/>
              <a:t> la </a:t>
            </a:r>
            <a:r>
              <a:rPr lang="en-US" sz="1600" dirty="0" err="1" smtClean="0"/>
              <a:t>diferen</a:t>
            </a:r>
            <a:r>
              <a:rPr lang="ro-RO" sz="1600" dirty="0" smtClean="0"/>
              <a:t>ț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r>
              <a:rPr lang="en-US" sz="1600" dirty="0"/>
              <a:t> </a:t>
            </a:r>
            <a:r>
              <a:rPr lang="ro-RO" sz="1600" dirty="0" err="1"/>
              <a:t>ș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/>
              <a:t>parametrii</a:t>
            </a:r>
            <a:r>
              <a:rPr lang="en-US" sz="1600" dirty="0"/>
              <a:t> </a:t>
            </a:r>
            <a:r>
              <a:rPr lang="en-US" sz="1600" dirty="0" smtClean="0"/>
              <a:t>set</a:t>
            </a:r>
            <a:r>
              <a:rPr lang="ro-RO" sz="1600" dirty="0"/>
              <a:t>ă</a:t>
            </a:r>
            <a:r>
              <a:rPr lang="en-US" sz="1600" dirty="0" err="1" smtClean="0"/>
              <a:t>rii</a:t>
            </a:r>
            <a:r>
              <a:rPr lang="en-US" sz="1600" dirty="0"/>
              <a:t>, </a:t>
            </a:r>
            <a:r>
              <a:rPr lang="en-US" sz="1600" dirty="0" err="1" smtClean="0"/>
              <a:t>dec</a:t>
            </a:r>
            <a:r>
              <a:rPr lang="ro-RO" sz="1600" dirty="0" smtClean="0"/>
              <a:t>â</a:t>
            </a:r>
            <a:r>
              <a:rPr lang="en-US" sz="1600" dirty="0" smtClean="0"/>
              <a:t>t </a:t>
            </a:r>
            <a:r>
              <a:rPr lang="en-US" sz="1600" dirty="0"/>
              <a:t>AUROC.</a:t>
            </a:r>
          </a:p>
        </p:txBody>
      </p:sp>
      <p:sp>
        <p:nvSpPr>
          <p:cNvPr id="2525" name="Google Shape;2525;p54"/>
          <p:cNvSpPr/>
          <p:nvPr/>
        </p:nvSpPr>
        <p:spPr>
          <a:xfrm>
            <a:off x="5662050" y="5070900"/>
            <a:ext cx="34750" cy="30525"/>
          </a:xfrm>
          <a:custGeom>
            <a:avLst/>
            <a:gdLst/>
            <a:ahLst/>
            <a:cxnLst/>
            <a:rect l="l" t="t" r="r" b="b"/>
            <a:pathLst>
              <a:path w="1390" h="1221" extrusionOk="0">
                <a:moveTo>
                  <a:pt x="695" y="1"/>
                </a:moveTo>
                <a:cubicBezTo>
                  <a:pt x="584" y="1"/>
                  <a:pt x="471" y="31"/>
                  <a:pt x="370" y="95"/>
                </a:cubicBezTo>
                <a:cubicBezTo>
                  <a:pt x="84" y="274"/>
                  <a:pt x="0" y="651"/>
                  <a:pt x="179" y="936"/>
                </a:cubicBezTo>
                <a:cubicBezTo>
                  <a:pt x="295" y="1119"/>
                  <a:pt x="493" y="1220"/>
                  <a:pt x="695" y="1220"/>
                </a:cubicBezTo>
                <a:cubicBezTo>
                  <a:pt x="807" y="1220"/>
                  <a:pt x="919" y="1190"/>
                  <a:pt x="1020" y="1126"/>
                </a:cubicBezTo>
                <a:cubicBezTo>
                  <a:pt x="1305" y="947"/>
                  <a:pt x="1390" y="569"/>
                  <a:pt x="1209" y="285"/>
                </a:cubicBezTo>
                <a:cubicBezTo>
                  <a:pt x="1094" y="101"/>
                  <a:pt x="897" y="1"/>
                  <a:pt x="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5542700" y="5071450"/>
            <a:ext cx="48725" cy="42700"/>
          </a:xfrm>
          <a:custGeom>
            <a:avLst/>
            <a:gdLst/>
            <a:ahLst/>
            <a:cxnLst/>
            <a:rect l="l" t="t" r="r" b="b"/>
            <a:pathLst>
              <a:path w="1949" h="1708" extrusionOk="0">
                <a:moveTo>
                  <a:pt x="974" y="0"/>
                </a:moveTo>
                <a:cubicBezTo>
                  <a:pt x="819" y="0"/>
                  <a:pt x="661" y="43"/>
                  <a:pt x="520" y="132"/>
                </a:cubicBezTo>
                <a:cubicBezTo>
                  <a:pt x="121" y="383"/>
                  <a:pt x="1" y="911"/>
                  <a:pt x="253" y="1309"/>
                </a:cubicBezTo>
                <a:cubicBezTo>
                  <a:pt x="415" y="1567"/>
                  <a:pt x="692" y="1708"/>
                  <a:pt x="975" y="1708"/>
                </a:cubicBezTo>
                <a:cubicBezTo>
                  <a:pt x="1131" y="1708"/>
                  <a:pt x="1288" y="1665"/>
                  <a:pt x="1430" y="1576"/>
                </a:cubicBezTo>
                <a:cubicBezTo>
                  <a:pt x="1829" y="1324"/>
                  <a:pt x="1949" y="797"/>
                  <a:pt x="1697" y="399"/>
                </a:cubicBezTo>
                <a:cubicBezTo>
                  <a:pt x="1535" y="141"/>
                  <a:pt x="1258" y="0"/>
                  <a:pt x="9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2" name="Google Shape;2372;p52"/>
          <p:cNvSpPr/>
          <p:nvPr/>
        </p:nvSpPr>
        <p:spPr>
          <a:xfrm>
            <a:off x="651164" y="1780436"/>
            <a:ext cx="4800600" cy="2604900"/>
          </a:xfrm>
          <a:prstGeom prst="rect">
            <a:avLst/>
          </a:prstGeom>
          <a:solidFill>
            <a:srgbClr val="7C7C7C">
              <a:alpha val="1421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52"/>
          <p:cNvSpPr/>
          <p:nvPr/>
        </p:nvSpPr>
        <p:spPr>
          <a:xfrm>
            <a:off x="651150" y="1540562"/>
            <a:ext cx="4800614" cy="2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52"/>
          <p:cNvSpPr/>
          <p:nvPr/>
        </p:nvSpPr>
        <p:spPr>
          <a:xfrm>
            <a:off x="5556863" y="1758670"/>
            <a:ext cx="28671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3" name="Google Shape;2383;p52"/>
          <p:cNvGrpSpPr/>
          <p:nvPr/>
        </p:nvGrpSpPr>
        <p:grpSpPr>
          <a:xfrm>
            <a:off x="5556888" y="1540570"/>
            <a:ext cx="2867100" cy="218100"/>
            <a:chOff x="1290775" y="1427529"/>
            <a:chExt cx="2867100" cy="218100"/>
          </a:xfrm>
        </p:grpSpPr>
        <p:sp>
          <p:nvSpPr>
            <p:cNvPr id="2384" name="Google Shape;2384;p52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9" name="Google Shape;2389;p52"/>
          <p:cNvSpPr txBox="1"/>
          <p:nvPr/>
        </p:nvSpPr>
        <p:spPr>
          <a:xfrm>
            <a:off x="5556877" y="1758612"/>
            <a:ext cx="2867100" cy="2626724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sz="1600" dirty="0" smtClean="0">
                <a:solidFill>
                  <a:schemeClr val="bg1"/>
                </a:solidFill>
                <a:latin typeface="Anaheim" panose="020B0604020202020204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Cel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bun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rezultat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ob</a:t>
            </a:r>
            <a:r>
              <a:rPr lang="ro-RO" sz="1600" dirty="0">
                <a:solidFill>
                  <a:schemeClr val="bg1"/>
                </a:solidFill>
                <a:latin typeface="Anaheim" panose="020B0604020202020204" charset="0"/>
              </a:rPr>
              <a:t>ț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ine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de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algoritmul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ML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bazat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copacii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decizii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A</a:t>
            </a:r>
            <a:r>
              <a:rPr lang="ro-RO" sz="1600" dirty="0" smtClean="0">
                <a:solidFill>
                  <a:schemeClr val="bg1"/>
                </a:solidFill>
                <a:latin typeface="Anaheim" panose="020B0604020202020204" charset="0"/>
              </a:rPr>
              <a:t>ș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a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algoritmi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nu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doar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descurc</a:t>
            </a:r>
            <a:r>
              <a:rPr lang="ro-RO" sz="1600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cu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lipsele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valorilor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din data,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ajut</a:t>
            </a:r>
            <a:r>
              <a:rPr lang="ro-RO" sz="1600" dirty="0" smtClean="0">
                <a:solidFill>
                  <a:schemeClr val="bg1"/>
                </a:solidFill>
                <a:latin typeface="Anaheim" panose="020B0604020202020204" charset="0"/>
              </a:rPr>
              <a:t>ă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la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accelerare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sz="1600" dirty="0" smtClean="0">
                <a:solidFill>
                  <a:schemeClr val="bg1"/>
                </a:solidFill>
                <a:latin typeface="Anaheim" panose="020B0604020202020204" charset="0"/>
              </a:rPr>
              <a:t>pr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in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procesarea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ro-RO" sz="1600" dirty="0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paralel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Printre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ace</a:t>
            </a:r>
            <a:r>
              <a:rPr lang="ro-RO" sz="1600" dirty="0">
                <a:solidFill>
                  <a:schemeClr val="bg1"/>
                </a:solidFill>
                <a:latin typeface="Anaheim" panose="020B0604020202020204" charset="0"/>
              </a:rPr>
              <a:t>ș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ti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algoritmi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, extreme gradient-boosted (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XGBoost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) </a:t>
            </a:r>
            <a:r>
              <a:rPr lang="ro-RO" sz="1600" dirty="0" err="1">
                <a:solidFill>
                  <a:schemeClr val="bg1"/>
                </a:solidFill>
                <a:latin typeface="Anaheim" panose="020B0604020202020204" charset="0"/>
              </a:rPr>
              <a:t>î</a:t>
            </a:r>
            <a:r>
              <a:rPr lang="en-US" sz="1600" dirty="0" err="1" smtClean="0">
                <a:solidFill>
                  <a:schemeClr val="bg1"/>
                </a:solidFill>
                <a:latin typeface="Anaheim" panose="020B0604020202020204" charset="0"/>
              </a:rPr>
              <a:t>ntrece</a:t>
            </a:r>
            <a:r>
              <a:rPr lang="en-US" sz="1600" dirty="0" smtClean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random-forest.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" y="2322220"/>
            <a:ext cx="4734090" cy="1379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47"/>
          <p:cNvSpPr/>
          <p:nvPr/>
        </p:nvSpPr>
        <p:spPr>
          <a:xfrm>
            <a:off x="708488" y="1613257"/>
            <a:ext cx="6135181" cy="1493527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4" name="Google Shape;1964;p47"/>
          <p:cNvGrpSpPr/>
          <p:nvPr/>
        </p:nvGrpSpPr>
        <p:grpSpPr>
          <a:xfrm>
            <a:off x="712380" y="1380677"/>
            <a:ext cx="6135155" cy="218100"/>
            <a:chOff x="1290775" y="1427529"/>
            <a:chExt cx="2867100" cy="218100"/>
          </a:xfrm>
        </p:grpSpPr>
        <p:sp>
          <p:nvSpPr>
            <p:cNvPr id="1965" name="Google Shape;1965;p47"/>
            <p:cNvSpPr/>
            <p:nvPr/>
          </p:nvSpPr>
          <p:spPr>
            <a:xfrm>
              <a:off x="1290775" y="1427529"/>
              <a:ext cx="28671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5" name="Google Shape;197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Concluzie</a:t>
            </a:r>
            <a:endParaRPr dirty="0"/>
          </a:p>
        </p:txBody>
      </p:sp>
      <p:sp>
        <p:nvSpPr>
          <p:cNvPr id="1976" name="Google Shape;1976;p47"/>
          <p:cNvSpPr txBox="1">
            <a:spLocks noGrp="1"/>
          </p:cNvSpPr>
          <p:nvPr>
            <p:ph type="title" idx="2"/>
          </p:nvPr>
        </p:nvSpPr>
        <p:spPr>
          <a:xfrm>
            <a:off x="720000" y="1590129"/>
            <a:ext cx="612366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</a:t>
            </a:r>
            <a:endParaRPr dirty="0"/>
          </a:p>
        </p:txBody>
      </p:sp>
      <p:sp>
        <p:nvSpPr>
          <p:cNvPr id="1977" name="Google Shape;1977;p47"/>
          <p:cNvSpPr txBox="1">
            <a:spLocks noGrp="1"/>
          </p:cNvSpPr>
          <p:nvPr>
            <p:ph type="subTitle" idx="1"/>
          </p:nvPr>
        </p:nvSpPr>
        <p:spPr>
          <a:xfrm>
            <a:off x="720026" y="2117828"/>
            <a:ext cx="6123643" cy="988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	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/>
              <a:t>nostru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ro-RO" dirty="0" smtClean="0"/>
              <a:t>vâ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un model cu </a:t>
            </a:r>
            <a:r>
              <a:rPr lang="en-US" dirty="0" err="1" smtClean="0"/>
              <a:t>acurate</a:t>
            </a:r>
            <a:r>
              <a:rPr lang="ro-RO" dirty="0" smtClean="0"/>
              <a:t>ț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 smtClean="0"/>
              <a:t>nalt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(0.99836). Cu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precizie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 smtClean="0"/>
              <a:t>nalt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ne </a:t>
            </a:r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smtClean="0"/>
              <a:t>ac</a:t>
            </a:r>
            <a:r>
              <a:rPr lang="ro-RO" dirty="0" smtClean="0"/>
              <a:t>ț</a:t>
            </a:r>
            <a:r>
              <a:rPr lang="en-US" dirty="0" err="1" smtClean="0"/>
              <a:t>iuni</a:t>
            </a:r>
            <a:r>
              <a:rPr lang="en-US" dirty="0" smtClean="0"/>
              <a:t> </a:t>
            </a:r>
            <a:r>
              <a:rPr lang="en-US" dirty="0"/>
              <a:t>de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frauda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cauz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blocarea</a:t>
            </a:r>
            <a:r>
              <a:rPr lang="en-US" dirty="0"/>
              <a:t> </a:t>
            </a:r>
            <a:r>
              <a:rPr lang="en-US" dirty="0" err="1"/>
              <a:t>cardului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ulterior </a:t>
            </a:r>
            <a:r>
              <a:rPr lang="en-US" dirty="0" err="1"/>
              <a:t>contactarea</a:t>
            </a:r>
            <a:r>
              <a:rPr lang="en-US" dirty="0"/>
              <a:t> </a:t>
            </a:r>
            <a:r>
              <a:rPr lang="en-US" dirty="0" err="1"/>
              <a:t>anumitor</a:t>
            </a:r>
            <a:r>
              <a:rPr lang="en-US" dirty="0"/>
              <a:t> </a:t>
            </a:r>
            <a:r>
              <a:rPr lang="en-US" dirty="0" err="1" smtClean="0"/>
              <a:t>instan</a:t>
            </a:r>
            <a:r>
              <a:rPr lang="ro-RO" dirty="0" smtClean="0"/>
              <a:t>ț</a:t>
            </a:r>
            <a:r>
              <a:rPr lang="en-US" dirty="0" smtClean="0"/>
              <a:t>e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458495"/>
            <a:ext cx="5668166" cy="46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53"/>
          <p:cNvSpPr/>
          <p:nvPr/>
        </p:nvSpPr>
        <p:spPr>
          <a:xfrm>
            <a:off x="759190" y="1626895"/>
            <a:ext cx="7737110" cy="1491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53"/>
          <p:cNvGrpSpPr/>
          <p:nvPr/>
        </p:nvGrpSpPr>
        <p:grpSpPr>
          <a:xfrm>
            <a:off x="759190" y="1626895"/>
            <a:ext cx="7737110" cy="218100"/>
            <a:chOff x="1290775" y="1427525"/>
            <a:chExt cx="4898700" cy="218100"/>
          </a:xfrm>
        </p:grpSpPr>
        <p:sp>
          <p:nvSpPr>
            <p:cNvPr id="2457" name="Google Shape;2457;p53"/>
            <p:cNvSpPr/>
            <p:nvPr/>
          </p:nvSpPr>
          <p:spPr>
            <a:xfrm>
              <a:off x="1290775" y="1427525"/>
              <a:ext cx="48987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9" name="Google Shape;2469;p53"/>
          <p:cNvSpPr txBox="1">
            <a:spLocks noGrp="1"/>
          </p:cNvSpPr>
          <p:nvPr>
            <p:ph type="title" idx="2"/>
          </p:nvPr>
        </p:nvSpPr>
        <p:spPr>
          <a:xfrm>
            <a:off x="759190" y="1844995"/>
            <a:ext cx="773711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Multumesc</a:t>
            </a:r>
            <a:endParaRPr dirty="0"/>
          </a:p>
        </p:txBody>
      </p:sp>
      <p:sp>
        <p:nvSpPr>
          <p:cNvPr id="2470" name="Google Shape;2470;p53"/>
          <p:cNvSpPr txBox="1">
            <a:spLocks noGrp="1"/>
          </p:cNvSpPr>
          <p:nvPr>
            <p:ph type="subTitle" idx="3"/>
          </p:nvPr>
        </p:nvSpPr>
        <p:spPr>
          <a:xfrm>
            <a:off x="759190" y="2673295"/>
            <a:ext cx="773711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p</a:t>
            </a:r>
            <a:r>
              <a:rPr lang="ro-RO" dirty="0" smtClean="0"/>
              <a:t>entru atenție</a:t>
            </a:r>
            <a:endParaRPr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53"/>
          <p:cNvSpPr/>
          <p:nvPr/>
        </p:nvSpPr>
        <p:spPr>
          <a:xfrm>
            <a:off x="705850" y="1626895"/>
            <a:ext cx="7737110" cy="1046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53"/>
          <p:cNvGrpSpPr/>
          <p:nvPr/>
        </p:nvGrpSpPr>
        <p:grpSpPr>
          <a:xfrm>
            <a:off x="759190" y="1626895"/>
            <a:ext cx="7737110" cy="218100"/>
            <a:chOff x="1290775" y="1427525"/>
            <a:chExt cx="4898700" cy="218100"/>
          </a:xfrm>
        </p:grpSpPr>
        <p:sp>
          <p:nvSpPr>
            <p:cNvPr id="2457" name="Google Shape;2457;p53"/>
            <p:cNvSpPr/>
            <p:nvPr/>
          </p:nvSpPr>
          <p:spPr>
            <a:xfrm>
              <a:off x="1290775" y="1427525"/>
              <a:ext cx="48987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9" name="Google Shape;2469;p53"/>
          <p:cNvSpPr txBox="1">
            <a:spLocks noGrp="1"/>
          </p:cNvSpPr>
          <p:nvPr>
            <p:ph type="title" idx="2"/>
          </p:nvPr>
        </p:nvSpPr>
        <p:spPr>
          <a:xfrm>
            <a:off x="759190" y="1844995"/>
            <a:ext cx="773711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La revedere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Introducere</a:t>
            </a:r>
            <a:r>
              <a:rPr lang="en" dirty="0" smtClean="0"/>
              <a:t> </a:t>
            </a:r>
            <a:r>
              <a:rPr lang="ro-RO" dirty="0" smtClean="0"/>
              <a:t>în subiect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63977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o-RO" sz="1200" dirty="0" smtClean="0"/>
              <a:t>	În ziua de azi globalizarea a ajuns la un nivel înalt. Iar odata cu globalizarea și avansarea tehnologiilor, p</a:t>
            </a:r>
            <a:r>
              <a:rPr lang="en-US" sz="1200" dirty="0" smtClean="0"/>
              <a:t>l</a:t>
            </a:r>
            <a:r>
              <a:rPr lang="ro-RO" sz="1200" dirty="0" smtClean="0"/>
              <a:t>ăț</a:t>
            </a:r>
            <a:r>
              <a:rPr lang="en-US" sz="1200" dirty="0" err="1" smtClean="0"/>
              <a:t>ile</a:t>
            </a:r>
            <a:r>
              <a:rPr lang="en-US" sz="1200" dirty="0" smtClean="0"/>
              <a:t> </a:t>
            </a:r>
            <a:r>
              <a:rPr lang="en-US" sz="1200" dirty="0" err="1"/>
              <a:t>prin</a:t>
            </a:r>
            <a:r>
              <a:rPr lang="en-US" sz="1200" dirty="0"/>
              <a:t> card </a:t>
            </a:r>
            <a:r>
              <a:rPr lang="ro-RO" sz="1200" dirty="0" smtClean="0"/>
              <a:t>au devenit</a:t>
            </a:r>
            <a:r>
              <a:rPr lang="en-US" sz="1200" dirty="0" smtClean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, </a:t>
            </a:r>
            <a:r>
              <a:rPr lang="en-US" sz="1200" dirty="0" err="1"/>
              <a:t>mai</a:t>
            </a:r>
            <a:r>
              <a:rPr lang="en-US" sz="1200" dirty="0"/>
              <a:t> ales </a:t>
            </a:r>
            <a:r>
              <a:rPr lang="en-US" sz="1200" dirty="0" smtClean="0"/>
              <a:t>dup</a:t>
            </a:r>
            <a:r>
              <a:rPr lang="ro-RO" sz="1200" dirty="0" smtClean="0"/>
              <a:t>ă</a:t>
            </a:r>
            <a:r>
              <a:rPr lang="en-US" sz="1200" dirty="0" smtClean="0"/>
              <a:t> </a:t>
            </a:r>
            <a:r>
              <a:rPr lang="en-US" sz="1200" dirty="0" err="1"/>
              <a:t>manifestarea</a:t>
            </a:r>
            <a:r>
              <a:rPr lang="en-US" sz="1200" dirty="0"/>
              <a:t> </a:t>
            </a:r>
            <a:r>
              <a:rPr lang="en-US" sz="1200" dirty="0" err="1"/>
              <a:t>pandemiei</a:t>
            </a:r>
            <a:r>
              <a:rPr lang="en-US" sz="1200" dirty="0"/>
              <a:t>, care a </a:t>
            </a:r>
            <a:r>
              <a:rPr lang="en-US" sz="1200" dirty="0" err="1" smtClean="0"/>
              <a:t>influen</a:t>
            </a:r>
            <a:r>
              <a:rPr lang="ro-RO" sz="1200" dirty="0" smtClean="0"/>
              <a:t>ț</a:t>
            </a:r>
            <a:r>
              <a:rPr lang="en-US" sz="1200" dirty="0" smtClean="0"/>
              <a:t>at </a:t>
            </a:r>
            <a:r>
              <a:rPr lang="en-US" sz="1200" dirty="0"/>
              <a:t>la </a:t>
            </a:r>
            <a:r>
              <a:rPr lang="en-US" sz="1200" dirty="0" err="1"/>
              <a:t>popularizarea</a:t>
            </a:r>
            <a:r>
              <a:rPr lang="en-US" sz="1200" dirty="0"/>
              <a:t> </a:t>
            </a:r>
            <a:r>
              <a:rPr lang="en-US" sz="1200" dirty="0" err="1"/>
              <a:t>acestei</a:t>
            </a:r>
            <a:r>
              <a:rPr lang="en-US" sz="1200" dirty="0"/>
              <a:t> </a:t>
            </a:r>
            <a:r>
              <a:rPr lang="en-US" sz="1200" dirty="0" err="1"/>
              <a:t>ramuri</a:t>
            </a:r>
            <a:r>
              <a:rPr lang="en-US" sz="1200" dirty="0"/>
              <a:t>, </a:t>
            </a:r>
            <a:r>
              <a:rPr lang="en-US" sz="1200" dirty="0" err="1"/>
              <a:t>deoarece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mult</a:t>
            </a:r>
            <a:r>
              <a:rPr lang="en-US" sz="1200" dirty="0"/>
              <a:t>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simplu</a:t>
            </a:r>
            <a:r>
              <a:rPr lang="en-US" sz="1200" dirty="0"/>
              <a:t> </a:t>
            </a:r>
            <a:r>
              <a:rPr lang="ro-RO" sz="1200" dirty="0" err="1"/>
              <a:t>ș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evit</a:t>
            </a:r>
            <a:r>
              <a:rPr lang="ro-RO" sz="1200" dirty="0" smtClean="0"/>
              <a:t>ă</a:t>
            </a:r>
            <a:r>
              <a:rPr lang="en-US" sz="1200" dirty="0" smtClean="0"/>
              <a:t> </a:t>
            </a:r>
            <a:r>
              <a:rPr lang="en-US" sz="1200" dirty="0" err="1"/>
              <a:t>contactul</a:t>
            </a:r>
            <a:r>
              <a:rPr lang="en-US" sz="1200" dirty="0"/>
              <a:t> cu </a:t>
            </a:r>
            <a:r>
              <a:rPr lang="en-US" sz="1200" dirty="0" err="1"/>
              <a:t>oamenii</a:t>
            </a:r>
            <a:r>
              <a:rPr lang="en-US" sz="12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	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6" y="2230847"/>
            <a:ext cx="3346909" cy="22128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Google Shape;1268;p33"/>
          <p:cNvSpPr txBox="1">
            <a:spLocks/>
          </p:cNvSpPr>
          <p:nvPr/>
        </p:nvSpPr>
        <p:spPr>
          <a:xfrm>
            <a:off x="4754880" y="2230847"/>
            <a:ext cx="3596640" cy="255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0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ro-RO" sz="1200" dirty="0" smtClean="0"/>
              <a:t>	Dar </a:t>
            </a:r>
            <a:r>
              <a:rPr lang="ro-RO" sz="1200" dirty="0"/>
              <a:t>din păcate, au și partea lor neplăcută. De exemplu, creșterea numărului de plăți bancare a dus și la mărirea numărului de fraude, care au un impact negativ atât asupra oamenilor, cât și a anumitor sectoare ale macro/micro economiei</a:t>
            </a:r>
            <a:r>
              <a:rPr lang="ro-RO" sz="1200" dirty="0" smtClean="0"/>
              <a:t>.</a:t>
            </a:r>
          </a:p>
          <a:p>
            <a:pPr marL="0" indent="0">
              <a:buNone/>
            </a:pPr>
            <a:endParaRPr lang="ro-RO" sz="1200" dirty="0" smtClean="0"/>
          </a:p>
          <a:p>
            <a:pPr marL="0" indent="0">
              <a:buNone/>
            </a:pPr>
            <a:r>
              <a:rPr lang="ro-RO" sz="1200" dirty="0"/>
              <a:t>	</a:t>
            </a:r>
            <a:r>
              <a:rPr lang="en-US" sz="1200" dirty="0" err="1" smtClean="0"/>
              <a:t>Noi</a:t>
            </a:r>
            <a:r>
              <a:rPr lang="en-US" sz="1200" dirty="0" smtClean="0"/>
              <a:t> </a:t>
            </a:r>
            <a:r>
              <a:rPr lang="en-US" sz="1200" dirty="0"/>
              <a:t>am </a:t>
            </a:r>
            <a:r>
              <a:rPr lang="en-US" sz="1200" dirty="0" err="1"/>
              <a:t>decis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cream un model care </a:t>
            </a:r>
            <a:r>
              <a:rPr lang="en-US" sz="1200" dirty="0" err="1"/>
              <a:t>ar</a:t>
            </a:r>
            <a:r>
              <a:rPr lang="en-US" sz="1200" dirty="0"/>
              <a:t> </a:t>
            </a:r>
            <a:r>
              <a:rPr lang="en-US" sz="1200" dirty="0" err="1"/>
              <a:t>putea</a:t>
            </a:r>
            <a:r>
              <a:rPr lang="en-US" sz="1200" dirty="0"/>
              <a:t> </a:t>
            </a:r>
            <a:r>
              <a:rPr lang="en-US" sz="1200" dirty="0" err="1"/>
              <a:t>prezice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ulterior </a:t>
            </a:r>
            <a:r>
              <a:rPr lang="en-US" sz="1200" dirty="0" err="1"/>
              <a:t>sa</a:t>
            </a:r>
            <a:r>
              <a:rPr lang="en-US" sz="1200" dirty="0"/>
              <a:t> evite o </a:t>
            </a:r>
            <a:r>
              <a:rPr lang="en-US" sz="1200" dirty="0" err="1"/>
              <a:t>viitoare</a:t>
            </a:r>
            <a:r>
              <a:rPr lang="en-US" sz="1200" dirty="0"/>
              <a:t> </a:t>
            </a:r>
            <a:r>
              <a:rPr lang="en-US" sz="1200" dirty="0" err="1"/>
              <a:t>frauda</a:t>
            </a:r>
            <a:r>
              <a:rPr lang="en-US" sz="1200" dirty="0"/>
              <a:t> </a:t>
            </a:r>
            <a:r>
              <a:rPr lang="en-US" sz="1200" dirty="0" err="1"/>
              <a:t>bancara</a:t>
            </a:r>
            <a:r>
              <a:rPr lang="en-US" sz="1200" dirty="0"/>
              <a:t>. El </a:t>
            </a:r>
            <a:r>
              <a:rPr lang="en-US" sz="1200" dirty="0" err="1"/>
              <a:t>fiind</a:t>
            </a:r>
            <a:r>
              <a:rPr lang="en-US" sz="1200" dirty="0"/>
              <a:t> </a:t>
            </a:r>
            <a:r>
              <a:rPr lang="en-US" sz="1200" dirty="0" err="1"/>
              <a:t>destul</a:t>
            </a:r>
            <a:r>
              <a:rPr lang="en-US" sz="1200" dirty="0"/>
              <a:t> de </a:t>
            </a:r>
            <a:r>
              <a:rPr lang="en-US" sz="1200" dirty="0" err="1"/>
              <a:t>folositor</a:t>
            </a:r>
            <a:r>
              <a:rPr lang="en-US" sz="1200" dirty="0"/>
              <a:t> in </a:t>
            </a:r>
            <a:r>
              <a:rPr lang="en-US" sz="1200" dirty="0" err="1"/>
              <a:t>zilele</a:t>
            </a:r>
            <a:r>
              <a:rPr lang="en-US" sz="1200" dirty="0"/>
              <a:t> </a:t>
            </a:r>
            <a:r>
              <a:rPr lang="en-US" sz="1200" dirty="0" err="1"/>
              <a:t>noastre</a:t>
            </a:r>
            <a:r>
              <a:rPr lang="en-US" sz="1200" dirty="0"/>
              <a:t>.</a:t>
            </a:r>
            <a:endParaRPr lang="ro-RO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Partea practica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5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 smtClean="0"/>
              <a:t>Descrierea proiectului</a:t>
            </a:r>
            <a:endParaRPr dirty="0"/>
          </a:p>
        </p:txBody>
      </p:sp>
      <p:grpSp>
        <p:nvGrpSpPr>
          <p:cNvPr id="5" name="Google Shape;2860;p58"/>
          <p:cNvGrpSpPr/>
          <p:nvPr/>
        </p:nvGrpSpPr>
        <p:grpSpPr>
          <a:xfrm>
            <a:off x="1070575" y="1894895"/>
            <a:ext cx="219237" cy="297659"/>
            <a:chOff x="2876854" y="4126926"/>
            <a:chExt cx="219237" cy="297659"/>
          </a:xfrm>
        </p:grpSpPr>
        <p:sp>
          <p:nvSpPr>
            <p:cNvPr id="6" name="Google Shape;2861;p58"/>
            <p:cNvSpPr/>
            <p:nvPr/>
          </p:nvSpPr>
          <p:spPr>
            <a:xfrm>
              <a:off x="2946981" y="4376465"/>
              <a:ext cx="97685" cy="31062"/>
            </a:xfrm>
            <a:custGeom>
              <a:avLst/>
              <a:gdLst/>
              <a:ahLst/>
              <a:cxnLst/>
              <a:rect l="l" t="t" r="r" b="b"/>
              <a:pathLst>
                <a:path w="3041" h="967" extrusionOk="0">
                  <a:moveTo>
                    <a:pt x="228" y="1"/>
                  </a:moveTo>
                  <a:lnTo>
                    <a:pt x="0" y="743"/>
                  </a:lnTo>
                  <a:lnTo>
                    <a:pt x="1520" y="966"/>
                  </a:lnTo>
                  <a:lnTo>
                    <a:pt x="3040" y="743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62;p58"/>
            <p:cNvSpPr/>
            <p:nvPr/>
          </p:nvSpPr>
          <p:spPr>
            <a:xfrm>
              <a:off x="2946821" y="4376465"/>
              <a:ext cx="97685" cy="25120"/>
            </a:xfrm>
            <a:custGeom>
              <a:avLst/>
              <a:gdLst/>
              <a:ahLst/>
              <a:cxnLst/>
              <a:rect l="l" t="t" r="r" b="b"/>
              <a:pathLst>
                <a:path w="3041" h="782" extrusionOk="0">
                  <a:moveTo>
                    <a:pt x="230" y="1"/>
                  </a:moveTo>
                  <a:lnTo>
                    <a:pt x="1" y="743"/>
                  </a:lnTo>
                  <a:lnTo>
                    <a:pt x="253" y="781"/>
                  </a:lnTo>
                  <a:lnTo>
                    <a:pt x="441" y="536"/>
                  </a:lnTo>
                  <a:cubicBezTo>
                    <a:pt x="477" y="492"/>
                    <a:pt x="531" y="464"/>
                    <a:pt x="589" y="464"/>
                  </a:cubicBezTo>
                  <a:lnTo>
                    <a:pt x="2456" y="464"/>
                  </a:lnTo>
                  <a:cubicBezTo>
                    <a:pt x="2514" y="464"/>
                    <a:pt x="2569" y="492"/>
                    <a:pt x="2605" y="536"/>
                  </a:cubicBezTo>
                  <a:lnTo>
                    <a:pt x="2789" y="781"/>
                  </a:lnTo>
                  <a:lnTo>
                    <a:pt x="3041" y="743"/>
                  </a:lnTo>
                  <a:lnTo>
                    <a:pt x="2734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3;p58"/>
            <p:cNvSpPr/>
            <p:nvPr/>
          </p:nvSpPr>
          <p:spPr>
            <a:xfrm>
              <a:off x="2930341" y="4363647"/>
              <a:ext cx="132505" cy="36716"/>
            </a:xfrm>
            <a:custGeom>
              <a:avLst/>
              <a:gdLst/>
              <a:ahLst/>
              <a:cxnLst/>
              <a:rect l="l" t="t" r="r" b="b"/>
              <a:pathLst>
                <a:path w="4125" h="1143" extrusionOk="0">
                  <a:moveTo>
                    <a:pt x="3794" y="0"/>
                  </a:moveTo>
                  <a:lnTo>
                    <a:pt x="167" y="22"/>
                  </a:lnTo>
                  <a:lnTo>
                    <a:pt x="4" y="48"/>
                  </a:lnTo>
                  <a:lnTo>
                    <a:pt x="0" y="935"/>
                  </a:lnTo>
                  <a:cubicBezTo>
                    <a:pt x="0" y="1038"/>
                    <a:pt x="28" y="1103"/>
                    <a:pt x="130" y="1103"/>
                  </a:cubicBezTo>
                  <a:lnTo>
                    <a:pt x="224" y="1142"/>
                  </a:lnTo>
                  <a:lnTo>
                    <a:pt x="514" y="1142"/>
                  </a:lnTo>
                  <a:lnTo>
                    <a:pt x="860" y="694"/>
                  </a:lnTo>
                  <a:cubicBezTo>
                    <a:pt x="896" y="647"/>
                    <a:pt x="950" y="621"/>
                    <a:pt x="1008" y="621"/>
                  </a:cubicBezTo>
                  <a:lnTo>
                    <a:pt x="3062" y="621"/>
                  </a:lnTo>
                  <a:cubicBezTo>
                    <a:pt x="3120" y="621"/>
                    <a:pt x="3176" y="647"/>
                    <a:pt x="3209" y="694"/>
                  </a:cubicBezTo>
                  <a:lnTo>
                    <a:pt x="3555" y="1142"/>
                  </a:lnTo>
                  <a:lnTo>
                    <a:pt x="3938" y="1142"/>
                  </a:lnTo>
                  <a:cubicBezTo>
                    <a:pt x="4040" y="1142"/>
                    <a:pt x="4124" y="1058"/>
                    <a:pt x="4119" y="956"/>
                  </a:cubicBezTo>
                  <a:lnTo>
                    <a:pt x="4119" y="340"/>
                  </a:lnTo>
                  <a:lnTo>
                    <a:pt x="4062" y="60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64;p58"/>
            <p:cNvSpPr/>
            <p:nvPr/>
          </p:nvSpPr>
          <p:spPr>
            <a:xfrm>
              <a:off x="2928638" y="4363647"/>
              <a:ext cx="134208" cy="36716"/>
            </a:xfrm>
            <a:custGeom>
              <a:avLst/>
              <a:gdLst/>
              <a:ahLst/>
              <a:cxnLst/>
              <a:rect l="l" t="t" r="r" b="b"/>
              <a:pathLst>
                <a:path w="4178" h="1143" extrusionOk="0">
                  <a:moveTo>
                    <a:pt x="3853" y="0"/>
                  </a:moveTo>
                  <a:lnTo>
                    <a:pt x="225" y="22"/>
                  </a:lnTo>
                  <a:lnTo>
                    <a:pt x="1" y="60"/>
                  </a:lnTo>
                  <a:lnTo>
                    <a:pt x="1" y="956"/>
                  </a:lnTo>
                  <a:cubicBezTo>
                    <a:pt x="1" y="1058"/>
                    <a:pt x="83" y="1142"/>
                    <a:pt x="188" y="1142"/>
                  </a:cubicBezTo>
                  <a:lnTo>
                    <a:pt x="282" y="1142"/>
                  </a:lnTo>
                  <a:lnTo>
                    <a:pt x="282" y="435"/>
                  </a:lnTo>
                  <a:cubicBezTo>
                    <a:pt x="282" y="382"/>
                    <a:pt x="322" y="340"/>
                    <a:pt x="373" y="340"/>
                  </a:cubicBezTo>
                  <a:lnTo>
                    <a:pt x="4177" y="340"/>
                  </a:lnTo>
                  <a:lnTo>
                    <a:pt x="4177" y="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5;p58"/>
            <p:cNvSpPr/>
            <p:nvPr/>
          </p:nvSpPr>
          <p:spPr>
            <a:xfrm>
              <a:off x="2946981" y="4400333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0" y="0"/>
                  </a:moveTo>
                  <a:lnTo>
                    <a:pt x="160" y="616"/>
                  </a:lnTo>
                  <a:cubicBezTo>
                    <a:pt x="181" y="697"/>
                    <a:pt x="255" y="755"/>
                    <a:pt x="340" y="755"/>
                  </a:cubicBezTo>
                  <a:lnTo>
                    <a:pt x="1239" y="755"/>
                  </a:lnTo>
                  <a:lnTo>
                    <a:pt x="1277" y="378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66;p58"/>
            <p:cNvSpPr/>
            <p:nvPr/>
          </p:nvSpPr>
          <p:spPr>
            <a:xfrm>
              <a:off x="3003520" y="4400333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38" y="0"/>
                  </a:moveTo>
                  <a:lnTo>
                    <a:pt x="1" y="378"/>
                  </a:lnTo>
                  <a:lnTo>
                    <a:pt x="38" y="755"/>
                  </a:lnTo>
                  <a:lnTo>
                    <a:pt x="937" y="755"/>
                  </a:lnTo>
                  <a:cubicBezTo>
                    <a:pt x="1023" y="755"/>
                    <a:pt x="1096" y="697"/>
                    <a:pt x="1118" y="616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67;p58"/>
            <p:cNvSpPr/>
            <p:nvPr/>
          </p:nvSpPr>
          <p:spPr>
            <a:xfrm>
              <a:off x="2986783" y="4400333"/>
              <a:ext cx="17989" cy="24252"/>
            </a:xfrm>
            <a:custGeom>
              <a:avLst/>
              <a:gdLst/>
              <a:ahLst/>
              <a:cxnLst/>
              <a:rect l="l" t="t" r="r" b="b"/>
              <a:pathLst>
                <a:path w="560" h="755" extrusionOk="0">
                  <a:moveTo>
                    <a:pt x="0" y="0"/>
                  </a:moveTo>
                  <a:lnTo>
                    <a:pt x="0" y="755"/>
                  </a:lnTo>
                  <a:lnTo>
                    <a:pt x="559" y="755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68;p58"/>
            <p:cNvSpPr/>
            <p:nvPr/>
          </p:nvSpPr>
          <p:spPr>
            <a:xfrm>
              <a:off x="2946981" y="4144016"/>
              <a:ext cx="97685" cy="31095"/>
            </a:xfrm>
            <a:custGeom>
              <a:avLst/>
              <a:gdLst/>
              <a:ahLst/>
              <a:cxnLst/>
              <a:rect l="l" t="t" r="r" b="b"/>
              <a:pathLst>
                <a:path w="3041" h="968" extrusionOk="0">
                  <a:moveTo>
                    <a:pt x="1520" y="0"/>
                  </a:moveTo>
                  <a:lnTo>
                    <a:pt x="0" y="224"/>
                  </a:lnTo>
                  <a:lnTo>
                    <a:pt x="228" y="967"/>
                  </a:lnTo>
                  <a:lnTo>
                    <a:pt x="2732" y="967"/>
                  </a:lnTo>
                  <a:lnTo>
                    <a:pt x="3040" y="224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69;p58"/>
            <p:cNvSpPr/>
            <p:nvPr/>
          </p:nvSpPr>
          <p:spPr>
            <a:xfrm>
              <a:off x="2946821" y="4149991"/>
              <a:ext cx="97685" cy="25120"/>
            </a:xfrm>
            <a:custGeom>
              <a:avLst/>
              <a:gdLst/>
              <a:ahLst/>
              <a:cxnLst/>
              <a:rect l="l" t="t" r="r" b="b"/>
              <a:pathLst>
                <a:path w="3041" h="782" extrusionOk="0">
                  <a:moveTo>
                    <a:pt x="253" y="1"/>
                  </a:moveTo>
                  <a:lnTo>
                    <a:pt x="1" y="38"/>
                  </a:lnTo>
                  <a:lnTo>
                    <a:pt x="230" y="781"/>
                  </a:lnTo>
                  <a:lnTo>
                    <a:pt x="2734" y="781"/>
                  </a:lnTo>
                  <a:lnTo>
                    <a:pt x="3041" y="38"/>
                  </a:lnTo>
                  <a:lnTo>
                    <a:pt x="2789" y="1"/>
                  </a:lnTo>
                  <a:lnTo>
                    <a:pt x="2605" y="245"/>
                  </a:lnTo>
                  <a:cubicBezTo>
                    <a:pt x="2569" y="290"/>
                    <a:pt x="2514" y="318"/>
                    <a:pt x="2456" y="318"/>
                  </a:cubicBezTo>
                  <a:lnTo>
                    <a:pt x="589" y="318"/>
                  </a:lnTo>
                  <a:cubicBezTo>
                    <a:pt x="531" y="318"/>
                    <a:pt x="477" y="290"/>
                    <a:pt x="441" y="245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70;p58"/>
            <p:cNvSpPr/>
            <p:nvPr/>
          </p:nvSpPr>
          <p:spPr>
            <a:xfrm>
              <a:off x="2930341" y="4151211"/>
              <a:ext cx="132505" cy="36716"/>
            </a:xfrm>
            <a:custGeom>
              <a:avLst/>
              <a:gdLst/>
              <a:ahLst/>
              <a:cxnLst/>
              <a:rect l="l" t="t" r="r" b="b"/>
              <a:pathLst>
                <a:path w="4125" h="1143" extrusionOk="0">
                  <a:moveTo>
                    <a:pt x="224" y="0"/>
                  </a:moveTo>
                  <a:lnTo>
                    <a:pt x="130" y="39"/>
                  </a:lnTo>
                  <a:cubicBezTo>
                    <a:pt x="28" y="39"/>
                    <a:pt x="0" y="105"/>
                    <a:pt x="0" y="207"/>
                  </a:cubicBezTo>
                  <a:lnTo>
                    <a:pt x="4" y="1093"/>
                  </a:lnTo>
                  <a:lnTo>
                    <a:pt x="167" y="1121"/>
                  </a:lnTo>
                  <a:lnTo>
                    <a:pt x="3794" y="1143"/>
                  </a:lnTo>
                  <a:lnTo>
                    <a:pt x="4062" y="1083"/>
                  </a:lnTo>
                  <a:lnTo>
                    <a:pt x="4119" y="802"/>
                  </a:lnTo>
                  <a:lnTo>
                    <a:pt x="4119" y="187"/>
                  </a:lnTo>
                  <a:cubicBezTo>
                    <a:pt x="4124" y="84"/>
                    <a:pt x="4040" y="0"/>
                    <a:pt x="3938" y="0"/>
                  </a:cubicBezTo>
                  <a:lnTo>
                    <a:pt x="3555" y="0"/>
                  </a:lnTo>
                  <a:lnTo>
                    <a:pt x="3209" y="449"/>
                  </a:lnTo>
                  <a:cubicBezTo>
                    <a:pt x="3176" y="495"/>
                    <a:pt x="3120" y="522"/>
                    <a:pt x="3062" y="522"/>
                  </a:cubicBezTo>
                  <a:lnTo>
                    <a:pt x="1008" y="522"/>
                  </a:lnTo>
                  <a:cubicBezTo>
                    <a:pt x="950" y="522"/>
                    <a:pt x="896" y="495"/>
                    <a:pt x="860" y="449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71;p58"/>
            <p:cNvSpPr/>
            <p:nvPr/>
          </p:nvSpPr>
          <p:spPr>
            <a:xfrm>
              <a:off x="2928638" y="4151211"/>
              <a:ext cx="134208" cy="36684"/>
            </a:xfrm>
            <a:custGeom>
              <a:avLst/>
              <a:gdLst/>
              <a:ahLst/>
              <a:cxnLst/>
              <a:rect l="l" t="t" r="r" b="b"/>
              <a:pathLst>
                <a:path w="4178" h="1142" extrusionOk="0">
                  <a:moveTo>
                    <a:pt x="188" y="0"/>
                  </a:moveTo>
                  <a:cubicBezTo>
                    <a:pt x="83" y="0"/>
                    <a:pt x="1" y="84"/>
                    <a:pt x="1" y="187"/>
                  </a:cubicBezTo>
                  <a:lnTo>
                    <a:pt x="1" y="1082"/>
                  </a:lnTo>
                  <a:lnTo>
                    <a:pt x="225" y="1119"/>
                  </a:lnTo>
                  <a:lnTo>
                    <a:pt x="3853" y="1141"/>
                  </a:lnTo>
                  <a:lnTo>
                    <a:pt x="4177" y="1082"/>
                  </a:lnTo>
                  <a:lnTo>
                    <a:pt x="4177" y="801"/>
                  </a:lnTo>
                  <a:lnTo>
                    <a:pt x="373" y="801"/>
                  </a:lnTo>
                  <a:cubicBezTo>
                    <a:pt x="372" y="801"/>
                    <a:pt x="371" y="801"/>
                    <a:pt x="370" y="801"/>
                  </a:cubicBezTo>
                  <a:cubicBezTo>
                    <a:pt x="321" y="801"/>
                    <a:pt x="282" y="760"/>
                    <a:pt x="282" y="708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72;p58"/>
            <p:cNvSpPr/>
            <p:nvPr/>
          </p:nvSpPr>
          <p:spPr>
            <a:xfrm>
              <a:off x="2946981" y="4126926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340" y="1"/>
                  </a:moveTo>
                  <a:cubicBezTo>
                    <a:pt x="255" y="1"/>
                    <a:pt x="181" y="59"/>
                    <a:pt x="160" y="140"/>
                  </a:cubicBezTo>
                  <a:lnTo>
                    <a:pt x="0" y="755"/>
                  </a:lnTo>
                  <a:lnTo>
                    <a:pt x="1239" y="755"/>
                  </a:lnTo>
                  <a:lnTo>
                    <a:pt x="1277" y="377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73;p58"/>
            <p:cNvSpPr/>
            <p:nvPr/>
          </p:nvSpPr>
          <p:spPr>
            <a:xfrm>
              <a:off x="3003520" y="4126926"/>
              <a:ext cx="41053" cy="24252"/>
            </a:xfrm>
            <a:custGeom>
              <a:avLst/>
              <a:gdLst/>
              <a:ahLst/>
              <a:cxnLst/>
              <a:rect l="l" t="t" r="r" b="b"/>
              <a:pathLst>
                <a:path w="1278" h="755" extrusionOk="0">
                  <a:moveTo>
                    <a:pt x="38" y="1"/>
                  </a:moveTo>
                  <a:lnTo>
                    <a:pt x="1" y="377"/>
                  </a:lnTo>
                  <a:lnTo>
                    <a:pt x="38" y="755"/>
                  </a:lnTo>
                  <a:lnTo>
                    <a:pt x="1277" y="755"/>
                  </a:lnTo>
                  <a:lnTo>
                    <a:pt x="1118" y="140"/>
                  </a:lnTo>
                  <a:cubicBezTo>
                    <a:pt x="1096" y="59"/>
                    <a:pt x="1023" y="1"/>
                    <a:pt x="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74;p58"/>
            <p:cNvSpPr/>
            <p:nvPr/>
          </p:nvSpPr>
          <p:spPr>
            <a:xfrm>
              <a:off x="2986783" y="4126926"/>
              <a:ext cx="17989" cy="24252"/>
            </a:xfrm>
            <a:custGeom>
              <a:avLst/>
              <a:gdLst/>
              <a:ahLst/>
              <a:cxnLst/>
              <a:rect l="l" t="t" r="r" b="b"/>
              <a:pathLst>
                <a:path w="560" h="755" extrusionOk="0">
                  <a:moveTo>
                    <a:pt x="0" y="1"/>
                  </a:moveTo>
                  <a:lnTo>
                    <a:pt x="0" y="755"/>
                  </a:lnTo>
                  <a:lnTo>
                    <a:pt x="559" y="75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75;p58"/>
            <p:cNvSpPr/>
            <p:nvPr/>
          </p:nvSpPr>
          <p:spPr>
            <a:xfrm>
              <a:off x="2878043" y="4240901"/>
              <a:ext cx="19241" cy="20494"/>
            </a:xfrm>
            <a:custGeom>
              <a:avLst/>
              <a:gdLst/>
              <a:ahLst/>
              <a:cxnLst/>
              <a:rect l="l" t="t" r="r" b="b"/>
              <a:pathLst>
                <a:path w="599" h="638" extrusionOk="0">
                  <a:moveTo>
                    <a:pt x="208" y="1"/>
                  </a:moveTo>
                  <a:lnTo>
                    <a:pt x="95" y="39"/>
                  </a:lnTo>
                  <a:cubicBezTo>
                    <a:pt x="43" y="39"/>
                    <a:pt x="1" y="82"/>
                    <a:pt x="1" y="133"/>
                  </a:cubicBezTo>
                  <a:lnTo>
                    <a:pt x="1" y="544"/>
                  </a:lnTo>
                  <a:cubicBezTo>
                    <a:pt x="1" y="596"/>
                    <a:pt x="44" y="638"/>
                    <a:pt x="95" y="638"/>
                  </a:cubicBezTo>
                  <a:lnTo>
                    <a:pt x="599" y="638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76;p58"/>
            <p:cNvSpPr/>
            <p:nvPr/>
          </p:nvSpPr>
          <p:spPr>
            <a:xfrm>
              <a:off x="2876854" y="4240966"/>
              <a:ext cx="20430" cy="21651"/>
            </a:xfrm>
            <a:custGeom>
              <a:avLst/>
              <a:gdLst/>
              <a:ahLst/>
              <a:cxnLst/>
              <a:rect l="l" t="t" r="r" b="b"/>
              <a:pathLst>
                <a:path w="636" h="674" extrusionOk="0">
                  <a:moveTo>
                    <a:pt x="94" y="0"/>
                  </a:moveTo>
                  <a:cubicBezTo>
                    <a:pt x="42" y="0"/>
                    <a:pt x="0" y="44"/>
                    <a:pt x="0" y="94"/>
                  </a:cubicBezTo>
                  <a:lnTo>
                    <a:pt x="0" y="579"/>
                  </a:lnTo>
                  <a:cubicBezTo>
                    <a:pt x="0" y="633"/>
                    <a:pt x="44" y="673"/>
                    <a:pt x="94" y="673"/>
                  </a:cubicBezTo>
                  <a:lnTo>
                    <a:pt x="636" y="673"/>
                  </a:lnTo>
                  <a:lnTo>
                    <a:pt x="636" y="432"/>
                  </a:lnTo>
                  <a:lnTo>
                    <a:pt x="636" y="430"/>
                  </a:lnTo>
                  <a:lnTo>
                    <a:pt x="281" y="430"/>
                  </a:lnTo>
                  <a:cubicBezTo>
                    <a:pt x="259" y="430"/>
                    <a:pt x="243" y="411"/>
                    <a:pt x="243" y="39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77;p58"/>
            <p:cNvSpPr/>
            <p:nvPr/>
          </p:nvSpPr>
          <p:spPr>
            <a:xfrm>
              <a:off x="2878043" y="4288863"/>
              <a:ext cx="19241" cy="20430"/>
            </a:xfrm>
            <a:custGeom>
              <a:avLst/>
              <a:gdLst/>
              <a:ahLst/>
              <a:cxnLst/>
              <a:rect l="l" t="t" r="r" b="b"/>
              <a:pathLst>
                <a:path w="599" h="636" extrusionOk="0">
                  <a:moveTo>
                    <a:pt x="208" y="0"/>
                  </a:moveTo>
                  <a:lnTo>
                    <a:pt x="95" y="39"/>
                  </a:lnTo>
                  <a:cubicBezTo>
                    <a:pt x="43" y="39"/>
                    <a:pt x="1" y="83"/>
                    <a:pt x="1" y="134"/>
                  </a:cubicBezTo>
                  <a:lnTo>
                    <a:pt x="1" y="524"/>
                  </a:lnTo>
                  <a:cubicBezTo>
                    <a:pt x="1" y="577"/>
                    <a:pt x="44" y="619"/>
                    <a:pt x="95" y="619"/>
                  </a:cubicBezTo>
                  <a:lnTo>
                    <a:pt x="599" y="63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78;p58"/>
            <p:cNvSpPr/>
            <p:nvPr/>
          </p:nvSpPr>
          <p:spPr>
            <a:xfrm>
              <a:off x="2876854" y="4288959"/>
              <a:ext cx="20430" cy="21554"/>
            </a:xfrm>
            <a:custGeom>
              <a:avLst/>
              <a:gdLst/>
              <a:ahLst/>
              <a:cxnLst/>
              <a:rect l="l" t="t" r="r" b="b"/>
              <a:pathLst>
                <a:path w="636" h="671" extrusionOk="0">
                  <a:moveTo>
                    <a:pt x="94" y="0"/>
                  </a:moveTo>
                  <a:cubicBezTo>
                    <a:pt x="42" y="0"/>
                    <a:pt x="0" y="44"/>
                    <a:pt x="0" y="94"/>
                  </a:cubicBezTo>
                  <a:lnTo>
                    <a:pt x="0" y="576"/>
                  </a:lnTo>
                  <a:cubicBezTo>
                    <a:pt x="0" y="630"/>
                    <a:pt x="44" y="671"/>
                    <a:pt x="94" y="671"/>
                  </a:cubicBezTo>
                  <a:lnTo>
                    <a:pt x="636" y="671"/>
                  </a:lnTo>
                  <a:lnTo>
                    <a:pt x="636" y="429"/>
                  </a:lnTo>
                  <a:lnTo>
                    <a:pt x="281" y="429"/>
                  </a:lnTo>
                  <a:cubicBezTo>
                    <a:pt x="259" y="429"/>
                    <a:pt x="243" y="410"/>
                    <a:pt x="243" y="39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79;p58"/>
            <p:cNvSpPr/>
            <p:nvPr/>
          </p:nvSpPr>
          <p:spPr>
            <a:xfrm>
              <a:off x="2897157" y="4186034"/>
              <a:ext cx="198935" cy="179565"/>
            </a:xfrm>
            <a:custGeom>
              <a:avLst/>
              <a:gdLst/>
              <a:ahLst/>
              <a:cxnLst/>
              <a:rect l="l" t="t" r="r" b="b"/>
              <a:pathLst>
                <a:path w="6193" h="5590" extrusionOk="0">
                  <a:moveTo>
                    <a:pt x="1380" y="1"/>
                  </a:moveTo>
                  <a:lnTo>
                    <a:pt x="981" y="103"/>
                  </a:lnTo>
                  <a:lnTo>
                    <a:pt x="188" y="963"/>
                  </a:lnTo>
                  <a:cubicBezTo>
                    <a:pt x="69" y="1099"/>
                    <a:pt x="1" y="1275"/>
                    <a:pt x="1" y="1456"/>
                  </a:cubicBezTo>
                  <a:lnTo>
                    <a:pt x="1" y="4135"/>
                  </a:lnTo>
                  <a:cubicBezTo>
                    <a:pt x="1" y="4316"/>
                    <a:pt x="69" y="4493"/>
                    <a:pt x="188" y="4627"/>
                  </a:cubicBezTo>
                  <a:lnTo>
                    <a:pt x="981" y="5484"/>
                  </a:lnTo>
                  <a:lnTo>
                    <a:pt x="1375" y="5590"/>
                  </a:lnTo>
                  <a:lnTo>
                    <a:pt x="5157" y="5590"/>
                  </a:lnTo>
                  <a:lnTo>
                    <a:pt x="6006" y="4627"/>
                  </a:lnTo>
                  <a:cubicBezTo>
                    <a:pt x="6126" y="4493"/>
                    <a:pt x="6192" y="4316"/>
                    <a:pt x="6192" y="4135"/>
                  </a:cubicBezTo>
                  <a:lnTo>
                    <a:pt x="6192" y="1456"/>
                  </a:lnTo>
                  <a:cubicBezTo>
                    <a:pt x="6192" y="1275"/>
                    <a:pt x="6126" y="1099"/>
                    <a:pt x="6006" y="963"/>
                  </a:cubicBezTo>
                  <a:lnTo>
                    <a:pt x="5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80;p58"/>
            <p:cNvSpPr/>
            <p:nvPr/>
          </p:nvSpPr>
          <p:spPr>
            <a:xfrm>
              <a:off x="2895390" y="4186034"/>
              <a:ext cx="46128" cy="179565"/>
            </a:xfrm>
            <a:custGeom>
              <a:avLst/>
              <a:gdLst/>
              <a:ahLst/>
              <a:cxnLst/>
              <a:rect l="l" t="t" r="r" b="b"/>
              <a:pathLst>
                <a:path w="1436" h="5590" extrusionOk="0">
                  <a:moveTo>
                    <a:pt x="1036" y="1"/>
                  </a:moveTo>
                  <a:lnTo>
                    <a:pt x="188" y="963"/>
                  </a:lnTo>
                  <a:cubicBezTo>
                    <a:pt x="67" y="1099"/>
                    <a:pt x="1" y="1275"/>
                    <a:pt x="1" y="1456"/>
                  </a:cubicBezTo>
                  <a:lnTo>
                    <a:pt x="1" y="4135"/>
                  </a:lnTo>
                  <a:cubicBezTo>
                    <a:pt x="1" y="4316"/>
                    <a:pt x="67" y="4493"/>
                    <a:pt x="188" y="4627"/>
                  </a:cubicBezTo>
                  <a:lnTo>
                    <a:pt x="1036" y="5590"/>
                  </a:lnTo>
                  <a:lnTo>
                    <a:pt x="1430" y="5590"/>
                  </a:lnTo>
                  <a:lnTo>
                    <a:pt x="412" y="4430"/>
                  </a:lnTo>
                  <a:cubicBezTo>
                    <a:pt x="340" y="4349"/>
                    <a:pt x="299" y="4244"/>
                    <a:pt x="299" y="4135"/>
                  </a:cubicBezTo>
                  <a:lnTo>
                    <a:pt x="299" y="1456"/>
                  </a:lnTo>
                  <a:cubicBezTo>
                    <a:pt x="299" y="1347"/>
                    <a:pt x="340" y="1243"/>
                    <a:pt x="412" y="1160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81;p58"/>
            <p:cNvSpPr/>
            <p:nvPr/>
          </p:nvSpPr>
          <p:spPr>
            <a:xfrm>
              <a:off x="2913411" y="4203895"/>
              <a:ext cx="164724" cy="143780"/>
            </a:xfrm>
            <a:custGeom>
              <a:avLst/>
              <a:gdLst/>
              <a:ahLst/>
              <a:cxnLst/>
              <a:rect l="l" t="t" r="r" b="b"/>
              <a:pathLst>
                <a:path w="5128" h="4476" extrusionOk="0">
                  <a:moveTo>
                    <a:pt x="921" y="1"/>
                  </a:moveTo>
                  <a:cubicBezTo>
                    <a:pt x="817" y="1"/>
                    <a:pt x="715" y="45"/>
                    <a:pt x="644" y="124"/>
                  </a:cubicBezTo>
                  <a:lnTo>
                    <a:pt x="96" y="733"/>
                  </a:lnTo>
                  <a:cubicBezTo>
                    <a:pt x="35" y="803"/>
                    <a:pt x="0" y="891"/>
                    <a:pt x="0" y="984"/>
                  </a:cubicBezTo>
                  <a:lnTo>
                    <a:pt x="0" y="3492"/>
                  </a:lnTo>
                  <a:cubicBezTo>
                    <a:pt x="0" y="3585"/>
                    <a:pt x="35" y="3673"/>
                    <a:pt x="96" y="3743"/>
                  </a:cubicBezTo>
                  <a:lnTo>
                    <a:pt x="644" y="4352"/>
                  </a:lnTo>
                  <a:cubicBezTo>
                    <a:pt x="715" y="4430"/>
                    <a:pt x="817" y="4475"/>
                    <a:pt x="921" y="4475"/>
                  </a:cubicBezTo>
                  <a:lnTo>
                    <a:pt x="4205" y="4475"/>
                  </a:lnTo>
                  <a:cubicBezTo>
                    <a:pt x="4311" y="4475"/>
                    <a:pt x="4413" y="4430"/>
                    <a:pt x="4482" y="4352"/>
                  </a:cubicBezTo>
                  <a:lnTo>
                    <a:pt x="5031" y="3743"/>
                  </a:lnTo>
                  <a:cubicBezTo>
                    <a:pt x="5093" y="3673"/>
                    <a:pt x="5128" y="3585"/>
                    <a:pt x="5128" y="3492"/>
                  </a:cubicBezTo>
                  <a:lnTo>
                    <a:pt x="5128" y="984"/>
                  </a:lnTo>
                  <a:cubicBezTo>
                    <a:pt x="5128" y="891"/>
                    <a:pt x="5093" y="803"/>
                    <a:pt x="5031" y="733"/>
                  </a:cubicBezTo>
                  <a:lnTo>
                    <a:pt x="4482" y="124"/>
                  </a:lnTo>
                  <a:cubicBezTo>
                    <a:pt x="4413" y="45"/>
                    <a:pt x="4311" y="1"/>
                    <a:pt x="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82;p58"/>
            <p:cNvSpPr/>
            <p:nvPr/>
          </p:nvSpPr>
          <p:spPr>
            <a:xfrm>
              <a:off x="2943351" y="4325227"/>
              <a:ext cx="104751" cy="8962"/>
            </a:xfrm>
            <a:custGeom>
              <a:avLst/>
              <a:gdLst/>
              <a:ahLst/>
              <a:cxnLst/>
              <a:rect l="l" t="t" r="r" b="b"/>
              <a:pathLst>
                <a:path w="3261" h="279" extrusionOk="0">
                  <a:moveTo>
                    <a:pt x="139" y="0"/>
                  </a:moveTo>
                  <a:cubicBezTo>
                    <a:pt x="64" y="0"/>
                    <a:pt x="0" y="63"/>
                    <a:pt x="0" y="139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3121" y="278"/>
                  </a:lnTo>
                  <a:cubicBezTo>
                    <a:pt x="3200" y="278"/>
                    <a:pt x="3260" y="215"/>
                    <a:pt x="3260" y="139"/>
                  </a:cubicBezTo>
                  <a:cubicBezTo>
                    <a:pt x="3260" y="63"/>
                    <a:pt x="3200" y="0"/>
                    <a:pt x="312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83;p58"/>
            <p:cNvSpPr/>
            <p:nvPr/>
          </p:nvSpPr>
          <p:spPr>
            <a:xfrm>
              <a:off x="2943351" y="4217419"/>
              <a:ext cx="68678" cy="9026"/>
            </a:xfrm>
            <a:custGeom>
              <a:avLst/>
              <a:gdLst/>
              <a:ahLst/>
              <a:cxnLst/>
              <a:rect l="l" t="t" r="r" b="b"/>
              <a:pathLst>
                <a:path w="2138" h="281" extrusionOk="0">
                  <a:moveTo>
                    <a:pt x="139" y="1"/>
                  </a:moveTo>
                  <a:cubicBezTo>
                    <a:pt x="64" y="1"/>
                    <a:pt x="0" y="65"/>
                    <a:pt x="0" y="140"/>
                  </a:cubicBezTo>
                  <a:cubicBezTo>
                    <a:pt x="0" y="217"/>
                    <a:pt x="63" y="280"/>
                    <a:pt x="139" y="280"/>
                  </a:cubicBezTo>
                  <a:lnTo>
                    <a:pt x="1998" y="280"/>
                  </a:lnTo>
                  <a:cubicBezTo>
                    <a:pt x="2076" y="280"/>
                    <a:pt x="2137" y="217"/>
                    <a:pt x="2137" y="140"/>
                  </a:cubicBezTo>
                  <a:cubicBezTo>
                    <a:pt x="2137" y="65"/>
                    <a:pt x="2076" y="1"/>
                    <a:pt x="199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84;p58"/>
            <p:cNvSpPr/>
            <p:nvPr/>
          </p:nvSpPr>
          <p:spPr>
            <a:xfrm>
              <a:off x="3021252" y="4217419"/>
              <a:ext cx="26854" cy="9026"/>
            </a:xfrm>
            <a:custGeom>
              <a:avLst/>
              <a:gdLst/>
              <a:ahLst/>
              <a:cxnLst/>
              <a:rect l="l" t="t" r="r" b="b"/>
              <a:pathLst>
                <a:path w="836" h="281" extrusionOk="0">
                  <a:moveTo>
                    <a:pt x="139" y="1"/>
                  </a:moveTo>
                  <a:cubicBezTo>
                    <a:pt x="64" y="1"/>
                    <a:pt x="0" y="65"/>
                    <a:pt x="0" y="140"/>
                  </a:cubicBezTo>
                  <a:cubicBezTo>
                    <a:pt x="0" y="217"/>
                    <a:pt x="61" y="280"/>
                    <a:pt x="139" y="280"/>
                  </a:cubicBezTo>
                  <a:lnTo>
                    <a:pt x="696" y="280"/>
                  </a:lnTo>
                  <a:cubicBezTo>
                    <a:pt x="775" y="280"/>
                    <a:pt x="835" y="217"/>
                    <a:pt x="835" y="140"/>
                  </a:cubicBezTo>
                  <a:cubicBezTo>
                    <a:pt x="835" y="65"/>
                    <a:pt x="775" y="1"/>
                    <a:pt x="6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85;p58"/>
            <p:cNvSpPr/>
            <p:nvPr/>
          </p:nvSpPr>
          <p:spPr>
            <a:xfrm>
              <a:off x="2937055" y="4239809"/>
              <a:ext cx="118564" cy="70702"/>
            </a:xfrm>
            <a:custGeom>
              <a:avLst/>
              <a:gdLst/>
              <a:ahLst/>
              <a:cxnLst/>
              <a:rect l="l" t="t" r="r" b="b"/>
              <a:pathLst>
                <a:path w="3691" h="2201" extrusionOk="0">
                  <a:moveTo>
                    <a:pt x="205" y="0"/>
                  </a:moveTo>
                  <a:lnTo>
                    <a:pt x="149" y="39"/>
                  </a:lnTo>
                  <a:cubicBezTo>
                    <a:pt x="49" y="39"/>
                    <a:pt x="1" y="122"/>
                    <a:pt x="1" y="225"/>
                  </a:cubicBezTo>
                  <a:lnTo>
                    <a:pt x="1" y="2015"/>
                  </a:lnTo>
                  <a:cubicBezTo>
                    <a:pt x="1" y="2118"/>
                    <a:pt x="85" y="2201"/>
                    <a:pt x="188" y="2201"/>
                  </a:cubicBezTo>
                  <a:lnTo>
                    <a:pt x="3468" y="2201"/>
                  </a:lnTo>
                  <a:cubicBezTo>
                    <a:pt x="3571" y="2201"/>
                    <a:pt x="3655" y="2154"/>
                    <a:pt x="3652" y="2051"/>
                  </a:cubicBezTo>
                  <a:lnTo>
                    <a:pt x="3691" y="1995"/>
                  </a:lnTo>
                  <a:lnTo>
                    <a:pt x="3691" y="187"/>
                  </a:lnTo>
                  <a:cubicBezTo>
                    <a:pt x="3691" y="84"/>
                    <a:pt x="3607" y="0"/>
                    <a:pt x="35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86;p58"/>
            <p:cNvSpPr/>
            <p:nvPr/>
          </p:nvSpPr>
          <p:spPr>
            <a:xfrm>
              <a:off x="2935898" y="4239906"/>
              <a:ext cx="119785" cy="71858"/>
            </a:xfrm>
            <a:custGeom>
              <a:avLst/>
              <a:gdLst/>
              <a:ahLst/>
              <a:cxnLst/>
              <a:rect l="l" t="t" r="r" b="b"/>
              <a:pathLst>
                <a:path w="3729" h="2237" extrusionOk="0">
                  <a:moveTo>
                    <a:pt x="188" y="0"/>
                  </a:moveTo>
                  <a:cubicBezTo>
                    <a:pt x="85" y="0"/>
                    <a:pt x="1" y="83"/>
                    <a:pt x="1" y="185"/>
                  </a:cubicBezTo>
                  <a:lnTo>
                    <a:pt x="1" y="2050"/>
                  </a:lnTo>
                  <a:cubicBezTo>
                    <a:pt x="1" y="2153"/>
                    <a:pt x="85" y="2237"/>
                    <a:pt x="188" y="2237"/>
                  </a:cubicBezTo>
                  <a:lnTo>
                    <a:pt x="3542" y="2237"/>
                  </a:lnTo>
                  <a:cubicBezTo>
                    <a:pt x="3646" y="2237"/>
                    <a:pt x="3728" y="2153"/>
                    <a:pt x="3728" y="2050"/>
                  </a:cubicBezTo>
                  <a:lnTo>
                    <a:pt x="3728" y="1995"/>
                  </a:lnTo>
                  <a:lnTo>
                    <a:pt x="355" y="1995"/>
                  </a:lnTo>
                  <a:cubicBezTo>
                    <a:pt x="295" y="1995"/>
                    <a:pt x="244" y="1944"/>
                    <a:pt x="244" y="188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87;p58"/>
            <p:cNvSpPr/>
            <p:nvPr/>
          </p:nvSpPr>
          <p:spPr>
            <a:xfrm>
              <a:off x="2985241" y="4253366"/>
              <a:ext cx="56921" cy="8962"/>
            </a:xfrm>
            <a:custGeom>
              <a:avLst/>
              <a:gdLst/>
              <a:ahLst/>
              <a:cxnLst/>
              <a:rect l="l" t="t" r="r" b="b"/>
              <a:pathLst>
                <a:path w="1772" h="279" extrusionOk="0">
                  <a:moveTo>
                    <a:pt x="141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9"/>
                    <a:pt x="141" y="279"/>
                  </a:cubicBezTo>
                  <a:lnTo>
                    <a:pt x="1632" y="279"/>
                  </a:lnTo>
                  <a:cubicBezTo>
                    <a:pt x="1709" y="279"/>
                    <a:pt x="1771" y="215"/>
                    <a:pt x="1771" y="140"/>
                  </a:cubicBezTo>
                  <a:cubicBezTo>
                    <a:pt x="1771" y="63"/>
                    <a:pt x="1709" y="1"/>
                    <a:pt x="163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88;p58"/>
            <p:cNvSpPr/>
            <p:nvPr/>
          </p:nvSpPr>
          <p:spPr>
            <a:xfrm>
              <a:off x="2953824" y="4275788"/>
              <a:ext cx="83872" cy="17989"/>
            </a:xfrm>
            <a:custGeom>
              <a:avLst/>
              <a:gdLst/>
              <a:ahLst/>
              <a:cxnLst/>
              <a:rect l="l" t="t" r="r" b="b"/>
              <a:pathLst>
                <a:path w="2611" h="560" extrusionOk="0">
                  <a:moveTo>
                    <a:pt x="74" y="1"/>
                  </a:moveTo>
                  <a:cubicBezTo>
                    <a:pt x="33" y="1"/>
                    <a:pt x="0" y="34"/>
                    <a:pt x="0" y="74"/>
                  </a:cubicBezTo>
                  <a:lnTo>
                    <a:pt x="0" y="486"/>
                  </a:lnTo>
                  <a:cubicBezTo>
                    <a:pt x="0" y="528"/>
                    <a:pt x="33" y="559"/>
                    <a:pt x="74" y="559"/>
                  </a:cubicBezTo>
                  <a:lnTo>
                    <a:pt x="2535" y="559"/>
                  </a:lnTo>
                  <a:cubicBezTo>
                    <a:pt x="2577" y="559"/>
                    <a:pt x="2610" y="526"/>
                    <a:pt x="2610" y="486"/>
                  </a:cubicBezTo>
                  <a:lnTo>
                    <a:pt x="2610" y="74"/>
                  </a:lnTo>
                  <a:cubicBezTo>
                    <a:pt x="2610" y="34"/>
                    <a:pt x="2577" y="1"/>
                    <a:pt x="253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670075" y="1415160"/>
            <a:ext cx="5727600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1670050" y="1633260"/>
            <a:ext cx="572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Prolog</a:t>
            </a:r>
            <a:endParaRPr dirty="0"/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1670050" y="2469600"/>
            <a:ext cx="5727600" cy="166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Am avut nevoie de o bază mare de date care indică fraudele bancare, pentru a antrena modelul. Această bază de date a fost găsită pe Kaggle. A urmat procesul lung de analiză, prin care trebuia să detectăm informația folositoare la </a:t>
            </a:r>
            <a:r>
              <a:rPr lang="en-US" dirty="0" err="1" smtClean="0"/>
              <a:t>identificarea</a:t>
            </a:r>
            <a:r>
              <a:rPr lang="ro-RO" dirty="0" smtClean="0"/>
              <a:t> </a:t>
            </a:r>
            <a:r>
              <a:rPr lang="ro-RO" dirty="0" smtClean="0"/>
              <a:t>unei fraude. Scopul acestei analize este rezolvarea neajunsurilor și curățirea datelor pentru crearea modelului corespunzător de machine-learning.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1196870" y="1892638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4581340" y="2051762"/>
            <a:ext cx="3960331" cy="1920195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Care tranzactii</a:t>
            </a:r>
            <a:r>
              <a:rPr lang="en" dirty="0" smtClean="0"/>
              <a:t> </a:t>
            </a:r>
            <a:r>
              <a:rPr lang="ro-RO" dirty="0" smtClean="0"/>
              <a:t>sunt fraudulente?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720000" y="1892638"/>
            <a:ext cx="3384470" cy="2237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ro-RO" dirty="0"/>
              <a:t>	</a:t>
            </a:r>
            <a:r>
              <a:rPr lang="en-US" dirty="0" smtClean="0"/>
              <a:t>Din </a:t>
            </a:r>
            <a:r>
              <a:rPr lang="en-US" dirty="0"/>
              <a:t>5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tranzactii</a:t>
            </a:r>
            <a:r>
              <a:rPr lang="en-US" dirty="0"/>
              <a:t>, </a:t>
            </a:r>
            <a:r>
              <a:rPr lang="en-US" dirty="0" err="1"/>
              <a:t>frauda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dou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/>
              <a:t>ele</a:t>
            </a:r>
            <a:r>
              <a:rPr lang="en-US" dirty="0"/>
              <a:t> : TRANSFER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banii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s </a:t>
            </a:r>
            <a:r>
              <a:rPr lang="en-US" dirty="0" err="1" smtClean="0"/>
              <a:t>trimi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err="1" smtClean="0"/>
              <a:t>tr</a:t>
            </a:r>
            <a:r>
              <a:rPr lang="ro-RO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utilizator</a:t>
            </a:r>
            <a:r>
              <a:rPr lang="en-US" dirty="0"/>
              <a:t>/</a:t>
            </a:r>
            <a:r>
              <a:rPr lang="en-US" dirty="0" err="1"/>
              <a:t>fraudator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smtClean="0"/>
              <a:t>n c</a:t>
            </a:r>
            <a:r>
              <a:rPr lang="ro-RO" dirty="0"/>
              <a:t>a</a:t>
            </a:r>
            <a:r>
              <a:rPr lang="en-US" dirty="0" smtClean="0"/>
              <a:t>sh</a:t>
            </a:r>
            <a:r>
              <a:rPr lang="en-US" dirty="0"/>
              <a:t>. De </a:t>
            </a:r>
            <a:r>
              <a:rPr lang="en-US" dirty="0" err="1"/>
              <a:t>notat</a:t>
            </a:r>
            <a:r>
              <a:rPr lang="en-US" dirty="0"/>
              <a:t> ca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transferurilor</a:t>
            </a:r>
            <a:r>
              <a:rPr lang="en-US" dirty="0"/>
              <a:t> </a:t>
            </a:r>
            <a:r>
              <a:rPr lang="en-US" dirty="0" err="1" smtClean="0"/>
              <a:t>fraudulente</a:t>
            </a:r>
            <a:r>
              <a:rPr lang="ro-RO" dirty="0" smtClean="0"/>
              <a:t> din</a:t>
            </a:r>
            <a:r>
              <a:rPr lang="en-US" dirty="0" smtClean="0"/>
              <a:t> </a:t>
            </a:r>
            <a:r>
              <a:rPr lang="en-US" dirty="0"/>
              <a:t>TRANSFER </a:t>
            </a:r>
            <a:r>
              <a:rPr lang="ro-RO" dirty="0" smtClean="0"/>
              <a:t>este aproape</a:t>
            </a:r>
            <a:r>
              <a:rPr lang="en-US" dirty="0" smtClean="0"/>
              <a:t> </a:t>
            </a:r>
            <a:r>
              <a:rPr lang="en-US" dirty="0" err="1"/>
              <a:t>egal</a:t>
            </a:r>
            <a:r>
              <a:rPr lang="en-US" dirty="0"/>
              <a:t> cu </a:t>
            </a:r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err="1" smtClean="0"/>
              <a:t>rul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ro-RO" dirty="0"/>
              <a:t>î</a:t>
            </a:r>
            <a:r>
              <a:rPr lang="en-US" dirty="0" err="1" smtClean="0"/>
              <a:t>ncas</a:t>
            </a:r>
            <a:r>
              <a:rPr lang="ro-RO" dirty="0"/>
              <a:t>ă</a:t>
            </a:r>
            <a:r>
              <a:rPr lang="en-US" dirty="0" err="1" smtClean="0"/>
              <a:t>ri</a:t>
            </a:r>
            <a:r>
              <a:rPr lang="ro-RO" dirty="0" smtClean="0"/>
              <a:t> în</a:t>
            </a:r>
            <a:r>
              <a:rPr lang="en-US" dirty="0" smtClean="0"/>
              <a:t> </a:t>
            </a:r>
            <a:r>
              <a:rPr lang="en-US" dirty="0"/>
              <a:t>CASH_OUT. Conform </a:t>
            </a:r>
            <a:r>
              <a:rPr lang="en-US" dirty="0" err="1"/>
              <a:t>datasetului</a:t>
            </a:r>
            <a:r>
              <a:rPr lang="en-US" dirty="0"/>
              <a:t> </a:t>
            </a:r>
            <a:r>
              <a:rPr lang="en-US" dirty="0" err="1"/>
              <a:t>frauda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 smtClean="0"/>
              <a:t>comis</a:t>
            </a:r>
            <a:r>
              <a:rPr lang="ro-RO" dirty="0" smtClean="0"/>
              <a:t>ă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 smtClean="0"/>
              <a:t>nt</a:t>
            </a:r>
            <a:r>
              <a:rPr lang="ro-RO" dirty="0" smtClean="0"/>
              <a:t>â</a:t>
            </a:r>
            <a:r>
              <a:rPr lang="en-US" dirty="0" err="1" smtClean="0"/>
              <a:t>i</a:t>
            </a:r>
            <a:r>
              <a:rPr lang="ro-RO" dirty="0" smtClean="0"/>
              <a:t> se</a:t>
            </a:r>
            <a:r>
              <a:rPr lang="en-US" dirty="0" smtClean="0"/>
              <a:t> transfer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un account care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scoate</a:t>
            </a:r>
            <a:r>
              <a:rPr lang="en-US" dirty="0"/>
              <a:t>.</a:t>
            </a:r>
          </a:p>
        </p:txBody>
      </p:sp>
      <p:grpSp>
        <p:nvGrpSpPr>
          <p:cNvPr id="1929" name="Google Shape;1929;p45"/>
          <p:cNvGrpSpPr/>
          <p:nvPr/>
        </p:nvGrpSpPr>
        <p:grpSpPr>
          <a:xfrm>
            <a:off x="4593030" y="1833713"/>
            <a:ext cx="3948640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720000" y="1569518"/>
            <a:ext cx="3384470" cy="3231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40" y="2051762"/>
            <a:ext cx="3969415" cy="1920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671508" y="708125"/>
            <a:ext cx="6214201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accent6"/>
                </a:solidFill>
              </a:rPr>
              <a:t>Originea</a:t>
            </a:r>
            <a:r>
              <a:rPr lang="en" dirty="0" smtClean="0">
                <a:solidFill>
                  <a:schemeClr val="accent6"/>
                </a:solidFill>
              </a:rPr>
              <a:t> </a:t>
            </a:r>
            <a:r>
              <a:rPr lang="ro-RO" b="1" dirty="0" smtClean="0"/>
              <a:t>isFlaggedFraud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7"/>
          <p:cNvSpPr/>
          <p:nvPr/>
        </p:nvSpPr>
        <p:spPr>
          <a:xfrm>
            <a:off x="1359525" y="1427524"/>
            <a:ext cx="2907600" cy="245867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512380" y="1427470"/>
            <a:ext cx="4168933" cy="324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610740" y="1536817"/>
            <a:ext cx="4051767" cy="341450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ro-RO" dirty="0" smtClean="0"/>
              <a:t>	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/>
              <a:t>16 </a:t>
            </a:r>
            <a:r>
              <a:rPr lang="en-US" dirty="0" smtClean="0"/>
              <a:t>set</a:t>
            </a:r>
            <a:r>
              <a:rPr lang="ro-RO" dirty="0" smtClean="0"/>
              <a:t>ă</a:t>
            </a: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 smtClean="0"/>
              <a:t>variabile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en-US" dirty="0"/>
              <a:t>nu </a:t>
            </a:r>
            <a:r>
              <a:rPr lang="en-US" dirty="0" err="1" smtClean="0"/>
              <a:t>coreleaz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cu </a:t>
            </a:r>
            <a:r>
              <a:rPr lang="en-US" dirty="0" err="1" smtClean="0"/>
              <a:t>explica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ro-RO" dirty="0" smtClean="0"/>
              <a:t>ei</a:t>
            </a:r>
            <a:r>
              <a:rPr lang="en-US" dirty="0" smtClean="0"/>
              <a:t>. </a:t>
            </a:r>
            <a:r>
              <a:rPr lang="en-US" dirty="0"/>
              <a:t>Data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 smtClean="0"/>
              <a:t>descris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 smtClean="0"/>
              <a:t>setat</a:t>
            </a:r>
            <a:r>
              <a:rPr lang="ro-RO" dirty="0" smtClean="0"/>
              <a:t>ă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/>
              <a:t>se face o </a:t>
            </a:r>
            <a:r>
              <a:rPr lang="ro-RO" dirty="0" err="1"/>
              <a:t>î</a:t>
            </a:r>
            <a:r>
              <a:rPr lang="en-US" dirty="0" err="1" smtClean="0"/>
              <a:t>ncercare</a:t>
            </a:r>
            <a:r>
              <a:rPr lang="en-US" dirty="0" smtClean="0"/>
              <a:t> </a:t>
            </a:r>
            <a:r>
              <a:rPr lang="en-US" dirty="0"/>
              <a:t>de a </a:t>
            </a:r>
            <a:r>
              <a:rPr lang="ro-RO" dirty="0" smtClean="0"/>
              <a:t>transfer</a:t>
            </a:r>
            <a:r>
              <a:rPr lang="en-US" dirty="0" smtClean="0"/>
              <a:t>a </a:t>
            </a:r>
            <a:r>
              <a:rPr lang="en-US" dirty="0"/>
              <a:t>un ‘amount’ </a:t>
            </a:r>
            <a:r>
              <a:rPr lang="en-US" dirty="0" err="1"/>
              <a:t>mai</a:t>
            </a:r>
            <a:r>
              <a:rPr lang="en-US" dirty="0"/>
              <a:t> mare de 200 000.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/>
              <a:t>realitate</a:t>
            </a:r>
            <a:r>
              <a:rPr lang="en-US" dirty="0"/>
              <a:t>, </a:t>
            </a:r>
            <a:r>
              <a:rPr lang="en-US" dirty="0" err="1"/>
              <a:t>isFlaggedFraud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r</a:t>
            </a:r>
            <a:r>
              <a:rPr lang="ro-RO" dirty="0" smtClean="0"/>
              <a:t>ă</a:t>
            </a:r>
            <a:r>
              <a:rPr lang="en-US" dirty="0" smtClean="0"/>
              <a:t>m</a:t>
            </a:r>
            <a:r>
              <a:rPr lang="ro-RO" dirty="0" smtClean="0"/>
              <a:t>â</a:t>
            </a:r>
            <a:r>
              <a:rPr lang="en-US" dirty="0" smtClean="0"/>
              <a:t>n</a:t>
            </a:r>
            <a:r>
              <a:rPr lang="ro-RO" dirty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nesetat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ro-RO" dirty="0"/>
              <a:t>î</a:t>
            </a:r>
            <a:r>
              <a:rPr lang="en-US" dirty="0" err="1" smtClean="0"/>
              <a:t>ndepline</a:t>
            </a:r>
            <a:r>
              <a:rPr lang="ro-RO" dirty="0"/>
              <a:t>ș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condi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 smtClean="0"/>
              <a:t>.</a:t>
            </a:r>
            <a:endParaRPr lang="ro-RO" dirty="0" smtClean="0"/>
          </a:p>
          <a:p>
            <a:pPr marL="0" lvl="0" indent="0" algn="l">
              <a:spcAft>
                <a:spcPts val="1600"/>
              </a:spcAft>
            </a:pPr>
            <a:r>
              <a:rPr lang="ro-RO" dirty="0" smtClean="0"/>
              <a:t>	Poate este legătură cu numărul de tranzacții efectuate de un cont bancar?</a:t>
            </a:r>
          </a:p>
          <a:p>
            <a:pPr marL="0" indent="0" algn="l">
              <a:spcAft>
                <a:spcPts val="1600"/>
              </a:spcAft>
            </a:pPr>
            <a:r>
              <a:rPr lang="ro-RO" dirty="0" smtClean="0"/>
              <a:t>	</a:t>
            </a:r>
            <a:r>
              <a:rPr lang="en-US" dirty="0" err="1" smtClean="0"/>
              <a:t>Deducem</a:t>
            </a: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cei</a:t>
            </a:r>
            <a:r>
              <a:rPr lang="en-US" dirty="0"/>
              <a:t> care au </a:t>
            </a:r>
            <a:r>
              <a:rPr lang="en-US" dirty="0" err="1"/>
              <a:t>isFlaggedFraud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au </a:t>
            </a:r>
            <a:r>
              <a:rPr lang="en-US" dirty="0" smtClean="0"/>
              <a:t>f</a:t>
            </a:r>
            <a:r>
              <a:rPr lang="ro-RO" dirty="0" smtClean="0"/>
              <a:t>ă</a:t>
            </a:r>
            <a:r>
              <a:rPr lang="en-US" dirty="0" smtClean="0"/>
              <a:t>cut </a:t>
            </a:r>
            <a:r>
              <a:rPr lang="en-US" dirty="0" err="1" smtClean="0"/>
              <a:t>tranzac</a:t>
            </a:r>
            <a:r>
              <a:rPr lang="ro-RO" dirty="0"/>
              <a:t>ț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singur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ro-RO" dirty="0" smtClean="0"/>
              <a:t>ă</a:t>
            </a:r>
            <a:r>
              <a:rPr lang="en-US" dirty="0" smtClean="0"/>
              <a:t>.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 smtClean="0"/>
              <a:t>pu</a:t>
            </a:r>
            <a:r>
              <a:rPr lang="ro-RO" dirty="0" smtClean="0"/>
              <a:t>ț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destinatari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err="1" smtClean="0"/>
              <a:t>iilor</a:t>
            </a:r>
            <a:r>
              <a:rPr lang="en-US" dirty="0" smtClean="0"/>
              <a:t> </a:t>
            </a:r>
            <a:r>
              <a:rPr lang="en-US" dirty="0"/>
              <a:t>care au </a:t>
            </a:r>
            <a:r>
              <a:rPr lang="en-US" dirty="0" err="1"/>
              <a:t>isFlaggedFraud</a:t>
            </a:r>
            <a:r>
              <a:rPr lang="en-US" dirty="0"/>
              <a:t>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o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/>
              <a:t>.</a:t>
            </a:r>
          </a:p>
          <a:p>
            <a:pPr marL="0" lvl="0" indent="0" algn="l">
              <a:spcAft>
                <a:spcPts val="1600"/>
              </a:spcAft>
            </a:pP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609381" y="543928"/>
            <a:ext cx="8043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lt2"/>
                </a:solidFill>
              </a:rPr>
              <a:t>Ce determina</a:t>
            </a:r>
            <a:r>
              <a:rPr lang="en" dirty="0" smtClean="0"/>
              <a:t> </a:t>
            </a:r>
            <a:r>
              <a:rPr lang="ro-RO" dirty="0" smtClean="0"/>
              <a:t>isFlaggedFraud setat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505690" y="1191491"/>
            <a:ext cx="4175623" cy="236033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994638" y="2916382"/>
            <a:ext cx="3657743" cy="1760087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681313" y="3051970"/>
            <a:ext cx="313325" cy="8899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5013444" y="3197284"/>
            <a:ext cx="3712944" cy="197505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ro-RO" dirty="0" smtClean="0"/>
              <a:t>	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isFraud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ro-RO" dirty="0" smtClean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/>
              <a:t>isFlaggedFraud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 smtClean="0"/>
              <a:t>isFlaggedFraud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16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mod </a:t>
            </a:r>
            <a:r>
              <a:rPr lang="en-US" dirty="0" err="1"/>
              <a:t>aleator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 smtClean="0"/>
              <a:t>aceast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variabil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ca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ro-RO" dirty="0" smtClean="0"/>
              <a:t>nesemnificativă </a:t>
            </a:r>
            <a:r>
              <a:rPr lang="ro-RO" dirty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ro-RO" dirty="0" err="1"/>
              <a:t>ș</a:t>
            </a:r>
            <a:r>
              <a:rPr lang="en-US" dirty="0" err="1" smtClean="0"/>
              <a:t>tergem</a:t>
            </a:r>
            <a:r>
              <a:rPr lang="en-US" dirty="0" smtClean="0"/>
              <a:t> </a:t>
            </a:r>
            <a:r>
              <a:rPr lang="en-US" dirty="0"/>
              <a:t>din dataset </a:t>
            </a:r>
            <a:r>
              <a:rPr lang="en-US" dirty="0" smtClean="0"/>
              <a:t>f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 smtClean="0"/>
              <a:t>informa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743438" y="1516171"/>
            <a:ext cx="3607106" cy="275207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0"/>
          <p:cNvSpPr/>
          <p:nvPr/>
        </p:nvSpPr>
        <p:spPr>
          <a:xfrm>
            <a:off x="5378072" y="1539281"/>
            <a:ext cx="2907600" cy="8637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1"/>
          </p:nvPr>
        </p:nvSpPr>
        <p:spPr>
          <a:xfrm>
            <a:off x="743438" y="1516168"/>
            <a:ext cx="3607106" cy="275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o-RO" dirty="0" smtClean="0"/>
              <a:t>	</a:t>
            </a:r>
            <a:r>
              <a:rPr lang="en-US" dirty="0" smtClean="0"/>
              <a:t>Din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datei</a:t>
            </a:r>
            <a:r>
              <a:rPr lang="en-US" dirty="0"/>
              <a:t>,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fraudei</a:t>
            </a:r>
            <a:r>
              <a:rPr lang="en-US" dirty="0"/>
              <a:t> </a:t>
            </a:r>
            <a:r>
              <a:rPr lang="en-US" dirty="0" err="1" smtClean="0"/>
              <a:t>implic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 smtClean="0"/>
              <a:t>nt</a:t>
            </a:r>
            <a:r>
              <a:rPr lang="ro-RO" dirty="0" smtClean="0"/>
              <a:t>â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transferului</a:t>
            </a:r>
            <a:r>
              <a:rPr lang="en-US" dirty="0"/>
              <a:t> la un </a:t>
            </a:r>
            <a:r>
              <a:rPr lang="en-US" dirty="0" err="1"/>
              <a:t>cont</a:t>
            </a:r>
            <a:r>
              <a:rPr lang="en-US" dirty="0"/>
              <a:t> (fraudulent) care </a:t>
            </a:r>
            <a:r>
              <a:rPr lang="en-US" dirty="0" err="1"/>
              <a:t>apoi</a:t>
            </a:r>
            <a:r>
              <a:rPr lang="en-US" dirty="0"/>
              <a:t> face CASH_OUT. </a:t>
            </a:r>
            <a:r>
              <a:rPr lang="ro-RO" dirty="0" smtClean="0"/>
              <a:t>CASH_OUT-ul </a:t>
            </a:r>
            <a:r>
              <a:rPr lang="ro-RO" dirty="0"/>
              <a:t>implică tranzacții cu un comerciant care plătește cash.</a:t>
            </a:r>
            <a:r>
              <a:rPr lang="en-US" dirty="0"/>
              <a:t> </a:t>
            </a:r>
            <a:r>
              <a:rPr lang="en-US" dirty="0" err="1" smtClean="0"/>
              <a:t>Prin</a:t>
            </a:r>
            <a:r>
              <a:rPr lang="ro-RO" dirty="0" smtClean="0"/>
              <a:t>tr-un</a:t>
            </a:r>
            <a:r>
              <a:rPr lang="en-US" dirty="0" smtClean="0"/>
              <a:t> </a:t>
            </a:r>
            <a:r>
              <a:rPr lang="en-US" dirty="0" err="1"/>
              <a:t>proces</a:t>
            </a:r>
            <a:r>
              <a:rPr lang="en-US" dirty="0"/>
              <a:t> din 2 </a:t>
            </a:r>
            <a:r>
              <a:rPr lang="en-US" dirty="0" err="1"/>
              <a:t>etape</a:t>
            </a:r>
            <a:r>
              <a:rPr lang="en-US" dirty="0"/>
              <a:t>, </a:t>
            </a:r>
            <a:r>
              <a:rPr lang="en-US" dirty="0" err="1"/>
              <a:t>contul</a:t>
            </a:r>
            <a:r>
              <a:rPr lang="en-US" dirty="0"/>
              <a:t> fraudulent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ambele</a:t>
            </a:r>
            <a:r>
              <a:rPr lang="en-US" dirty="0"/>
              <a:t>, </a:t>
            </a:r>
            <a:r>
              <a:rPr lang="en-US" dirty="0" err="1"/>
              <a:t>destinatarul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/>
              <a:t>TRANSFER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ro-RO" dirty="0" smtClean="0"/>
              <a:t>ț</a:t>
            </a:r>
            <a:r>
              <a:rPr lang="en-US" dirty="0" err="1" smtClean="0"/>
              <a:t>iatorul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/>
              <a:t>CASH_OUT. </a:t>
            </a:r>
            <a:r>
              <a:rPr lang="en-US" dirty="0" err="1"/>
              <a:t>Oricum</a:t>
            </a:r>
            <a:r>
              <a:rPr lang="en-US" dirty="0"/>
              <a:t>, data </a:t>
            </a:r>
            <a:r>
              <a:rPr lang="en-US" dirty="0" err="1" smtClean="0"/>
              <a:t>arat</a:t>
            </a:r>
            <a:r>
              <a:rPr lang="ro-RO" dirty="0" smtClean="0"/>
              <a:t>ă</a:t>
            </a:r>
            <a:r>
              <a:rPr lang="en-US" dirty="0" smtClean="0"/>
              <a:t> 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ro-RO" dirty="0" smtClean="0"/>
              <a:t>ș</a:t>
            </a:r>
            <a:r>
              <a:rPr lang="en-US" dirty="0" smtClean="0"/>
              <a:t>a </a:t>
            </a:r>
            <a:r>
              <a:rPr lang="en-US" dirty="0" err="1"/>
              <a:t>conturi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 smtClean="0"/>
              <a:t>tranzac</a:t>
            </a:r>
            <a:r>
              <a:rPr lang="ro-RO" dirty="0" smtClean="0"/>
              <a:t>ț</a:t>
            </a:r>
            <a:r>
              <a:rPr lang="en-US" dirty="0" err="1" smtClean="0"/>
              <a:t>iile</a:t>
            </a:r>
            <a:r>
              <a:rPr lang="en-US" dirty="0" smtClean="0"/>
              <a:t> </a:t>
            </a:r>
            <a:r>
              <a:rPr lang="en-US" dirty="0" err="1"/>
              <a:t>frauduloase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modus-operandi a </a:t>
            </a:r>
            <a:r>
              <a:rPr lang="en-US" dirty="0" err="1"/>
              <a:t>datei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smtClean="0"/>
              <a:t>exact.</a:t>
            </a:r>
            <a:endParaRPr lang="en-US" dirty="0"/>
          </a:p>
        </p:txBody>
      </p:sp>
      <p:sp>
        <p:nvSpPr>
          <p:cNvPr id="1511" name="Google Shape;1511;p40"/>
          <p:cNvSpPr txBox="1">
            <a:spLocks noGrp="1"/>
          </p:cNvSpPr>
          <p:nvPr>
            <p:ph type="subTitle" idx="2"/>
          </p:nvPr>
        </p:nvSpPr>
        <p:spPr>
          <a:xfrm>
            <a:off x="4859539" y="1524257"/>
            <a:ext cx="3463405" cy="1187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 smtClean="0"/>
              <a:t>Concluzie:</a:t>
            </a:r>
          </a:p>
          <a:p>
            <a:r>
              <a:rPr lang="en-US" dirty="0" err="1" smtClean="0"/>
              <a:t>Nici</a:t>
            </a:r>
            <a:r>
              <a:rPr lang="en-US" dirty="0" smtClean="0"/>
              <a:t> </a:t>
            </a:r>
            <a:r>
              <a:rPr lang="en-US" dirty="0" err="1"/>
              <a:t>nameOrig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nameDest</a:t>
            </a:r>
            <a:r>
              <a:rPr lang="en-US" dirty="0"/>
              <a:t> </a:t>
            </a:r>
            <a:r>
              <a:rPr lang="en-US" dirty="0" smtClean="0"/>
              <a:t>nu</a:t>
            </a:r>
            <a:endParaRPr lang="ro-RO" dirty="0" smtClean="0"/>
          </a:p>
          <a:p>
            <a:pPr marL="139700" indent="0"/>
            <a:r>
              <a:rPr lang="en-US" dirty="0" err="1" smtClean="0"/>
              <a:t>codific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 smtClean="0"/>
              <a:t>comercian</a:t>
            </a:r>
            <a:r>
              <a:rPr lang="ro-RO" dirty="0" smtClean="0"/>
              <a:t>ț</a:t>
            </a:r>
            <a:r>
              <a:rPr lang="en-US" dirty="0" err="1" smtClean="0"/>
              <a:t>ilor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 smtClean="0"/>
              <a:t>corespunz</a:t>
            </a:r>
            <a:r>
              <a:rPr lang="ro-RO" dirty="0" smtClean="0"/>
              <a:t>ă</a:t>
            </a:r>
            <a:r>
              <a:rPr lang="en-US" dirty="0" smtClean="0"/>
              <a:t>tor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exclude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ro-RO" dirty="0" smtClean="0"/>
              <a:t>coloane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sunt</a:t>
            </a:r>
            <a:r>
              <a:rPr lang="en-US" dirty="0"/>
              <a:t> inutile.</a:t>
            </a:r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318225" y="544082"/>
            <a:ext cx="8801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>
                <a:solidFill>
                  <a:schemeClr val="lt2"/>
                </a:solidFill>
              </a:rPr>
              <a:t>Conexiunea între</a:t>
            </a:r>
            <a:r>
              <a:rPr lang="en" sz="2400" dirty="0" smtClean="0"/>
              <a:t> </a:t>
            </a:r>
            <a:r>
              <a:rPr lang="ro-RO" sz="2400" dirty="0" smtClean="0"/>
              <a:t>TRANSFER si CASH_OUT</a:t>
            </a:r>
            <a:endParaRPr sz="2400" dirty="0"/>
          </a:p>
        </p:txBody>
      </p:sp>
      <p:sp>
        <p:nvSpPr>
          <p:cNvPr id="1513" name="Google Shape;1513;p40"/>
          <p:cNvSpPr/>
          <p:nvPr/>
        </p:nvSpPr>
        <p:spPr>
          <a:xfrm>
            <a:off x="743438" y="1285875"/>
            <a:ext cx="3607106" cy="23029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0"/>
          <p:cNvSpPr/>
          <p:nvPr/>
        </p:nvSpPr>
        <p:spPr>
          <a:xfrm>
            <a:off x="4859539" y="1298067"/>
            <a:ext cx="3463404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3" name="Google Shape;1523;p40"/>
          <p:cNvCxnSpPr>
            <a:stCxn id="1510" idx="3"/>
            <a:endCxn id="1511" idx="1"/>
          </p:cNvCxnSpPr>
          <p:nvPr/>
        </p:nvCxnSpPr>
        <p:spPr>
          <a:xfrm flipV="1">
            <a:off x="4350544" y="2117949"/>
            <a:ext cx="508995" cy="774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1" y="2819367"/>
            <a:ext cx="4510870" cy="1997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179</Words>
  <Application>Microsoft Office PowerPoint</Application>
  <PresentationFormat>On-screen Show (16:9)</PresentationFormat>
  <Paragraphs>67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Zen Dots</vt:lpstr>
      <vt:lpstr>Anaheim</vt:lpstr>
      <vt:lpstr> Computer Science Degree for College by Slidesgo</vt:lpstr>
      <vt:lpstr> Detectarea Fraudelor</vt:lpstr>
      <vt:lpstr>Introducere</vt:lpstr>
      <vt:lpstr>Introducere în subiect</vt:lpstr>
      <vt:lpstr>Partea practica</vt:lpstr>
      <vt:lpstr>Prolog</vt:lpstr>
      <vt:lpstr>Care tranzactii sunt fraudulente?</vt:lpstr>
      <vt:lpstr>Originea isFlaggedFraud</vt:lpstr>
      <vt:lpstr>Ce determina isFlaggedFraud setat</vt:lpstr>
      <vt:lpstr>Conexiunea între TRANSFER si CASH_OUT</vt:lpstr>
      <vt:lpstr>Curatarea Datei</vt:lpstr>
      <vt:lpstr>Pregatirea datei</vt:lpstr>
      <vt:lpstr>Exemplu din program</vt:lpstr>
      <vt:lpstr>Adaugarea noilor coloane</vt:lpstr>
      <vt:lpstr>VizualizareaDatei</vt:lpstr>
      <vt:lpstr>Dispersia în timp</vt:lpstr>
      <vt:lpstr>Dispersia prin cantitate</vt:lpstr>
      <vt:lpstr>Dispersia prin coloana de eroare</vt:lpstr>
      <vt:lpstr>Separarea tranzactiilor</vt:lpstr>
      <vt:lpstr>ML</vt:lpstr>
      <vt:lpstr>PowerPoint Presentation</vt:lpstr>
      <vt:lpstr>PowerPoint Presentation</vt:lpstr>
      <vt:lpstr>Concluzie</vt:lpstr>
      <vt:lpstr>Multumesc</vt:lpstr>
      <vt:lpstr>La revedere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Detectarea Fraudelor</dc:title>
  <cp:lastModifiedBy>soryn</cp:lastModifiedBy>
  <cp:revision>36</cp:revision>
  <dcterms:modified xsi:type="dcterms:W3CDTF">2022-04-07T21:35:02Z</dcterms:modified>
</cp:coreProperties>
</file>