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79225" y="1197600"/>
            <a:ext cx="8520600" cy="128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Projet Elcaro</a:t>
            </a:r>
            <a:endParaRPr sz="36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Simulateur de SGBDR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4420550" y="3543550"/>
            <a:ext cx="3389400" cy="14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B45F06"/>
                </a:solidFill>
                <a:latin typeface="Oswald"/>
                <a:ea typeface="Oswald"/>
                <a:cs typeface="Oswald"/>
                <a:sym typeface="Oswald"/>
              </a:rPr>
              <a:t>Réalisé par</a:t>
            </a:r>
            <a:r>
              <a:rPr lang="fr" sz="18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fr" sz="1800">
                <a:solidFill>
                  <a:srgbClr val="E69138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sz="1800">
              <a:solidFill>
                <a:srgbClr val="E69138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Diallo Thierno Ibrahima Sory</a:t>
            </a:r>
            <a:endParaRPr sz="18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Diallo Mamadou Dian</a:t>
            </a:r>
            <a:endParaRPr sz="18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Mourthadhoi Sultan</a:t>
            </a:r>
            <a:endParaRPr sz="18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7" name="Shape 57"/>
          <p:cNvCxnSpPr/>
          <p:nvPr/>
        </p:nvCxnSpPr>
        <p:spPr>
          <a:xfrm flipH="1" rot="10800000">
            <a:off x="3612825" y="2363225"/>
            <a:ext cx="2202900" cy="3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/>
          <p:nvPr/>
        </p:nvSpPr>
        <p:spPr>
          <a:xfrm>
            <a:off x="229100" y="212900"/>
            <a:ext cx="2368800" cy="9729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DD7E6B"/>
                </a:solidFill>
                <a:latin typeface="Oswald"/>
                <a:ea typeface="Oswald"/>
                <a:cs typeface="Oswald"/>
                <a:sym typeface="Oswald"/>
              </a:rPr>
              <a:t>UNIVERSITÉ GRENOBLE ALPES</a:t>
            </a:r>
            <a:endParaRPr b="1">
              <a:solidFill>
                <a:srgbClr val="DD7E6B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UFR-IM2AG | L3 MIAGE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rPr>
              <a:t>2017 - 2018</a:t>
            </a:r>
            <a:endParaRPr b="1">
              <a:solidFill>
                <a:srgbClr val="F1C23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101300" y="765325"/>
            <a:ext cx="8970300" cy="4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swald"/>
              <a:buChar char="★"/>
            </a:pPr>
            <a:r>
              <a:rPr lang="fr" sz="2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Exemple de projection avec quelques attributs</a:t>
            </a:r>
            <a:endParaRPr sz="24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swald"/>
              <a:buChar char="★"/>
            </a:pPr>
            <a:r>
              <a:rPr lang="fr" sz="2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Exemple de projection avec tous les attributs</a:t>
            </a:r>
            <a:endParaRPr sz="24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24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E69138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E6913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1" name="Shape 141"/>
          <p:cNvSpPr txBox="1"/>
          <p:nvPr>
            <p:ph idx="4294967295" type="ctrTitle"/>
          </p:nvPr>
        </p:nvSpPr>
        <p:spPr>
          <a:xfrm>
            <a:off x="360175" y="285950"/>
            <a:ext cx="85206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swald"/>
              <a:buChar char="❏"/>
            </a:pPr>
            <a:r>
              <a:rPr lang="fr" sz="2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JAVACC</a:t>
            </a:r>
            <a:endParaRPr sz="24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825" y="1582550"/>
            <a:ext cx="4299375" cy="137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350" y="3804150"/>
            <a:ext cx="3609975" cy="114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191325" y="821600"/>
            <a:ext cx="86895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swald"/>
              <a:buChar char="★"/>
            </a:pPr>
            <a:r>
              <a:rPr lang="fr" sz="2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Exemple de Selection</a:t>
            </a:r>
            <a:endParaRPr/>
          </a:p>
        </p:txBody>
      </p:sp>
      <p:sp>
        <p:nvSpPr>
          <p:cNvPr id="150" name="Shape 150"/>
          <p:cNvSpPr txBox="1"/>
          <p:nvPr>
            <p:ph idx="4294967295" type="ctrTitle"/>
          </p:nvPr>
        </p:nvSpPr>
        <p:spPr>
          <a:xfrm>
            <a:off x="360175" y="285950"/>
            <a:ext cx="85206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swald"/>
              <a:buChar char="❏"/>
            </a:pPr>
            <a:r>
              <a:rPr lang="fr" sz="2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JAVACC</a:t>
            </a:r>
            <a:endParaRPr sz="36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962" y="1694350"/>
            <a:ext cx="4063000" cy="77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825" y="2858750"/>
            <a:ext cx="4119275" cy="84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1249300" y="776600"/>
            <a:ext cx="6111300" cy="58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swald"/>
              <a:buChar char="❏"/>
            </a:pPr>
            <a:r>
              <a:rPr lang="fr" sz="36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Conception Noyau d’Elcaro</a:t>
            </a:r>
            <a:endParaRPr sz="36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" name="Shape 65"/>
          <p:cNvSpPr txBox="1"/>
          <p:nvPr>
            <p:ph type="ctrTitle"/>
          </p:nvPr>
        </p:nvSpPr>
        <p:spPr>
          <a:xfrm>
            <a:off x="1699500" y="2971300"/>
            <a:ext cx="3387600" cy="7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swald"/>
              <a:buChar char="❏"/>
            </a:pPr>
            <a:r>
              <a:rPr lang="fr" sz="36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Analyse lexical</a:t>
            </a:r>
            <a:endParaRPr sz="36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" name="Shape 66"/>
          <p:cNvSpPr txBox="1"/>
          <p:nvPr>
            <p:ph type="ctrTitle"/>
          </p:nvPr>
        </p:nvSpPr>
        <p:spPr>
          <a:xfrm>
            <a:off x="2298900" y="3534050"/>
            <a:ext cx="2352300" cy="122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swald"/>
              <a:buChar char="★"/>
            </a:pPr>
            <a:r>
              <a:rPr lang="fr" sz="2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Grammaire</a:t>
            </a:r>
            <a:endParaRPr sz="24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swald"/>
              <a:buChar char="★"/>
            </a:pPr>
            <a:r>
              <a:rPr lang="fr" sz="2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JAVACC</a:t>
            </a:r>
            <a:endParaRPr sz="24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Shape 67"/>
          <p:cNvSpPr txBox="1"/>
          <p:nvPr>
            <p:ph type="ctrTitle"/>
          </p:nvPr>
        </p:nvSpPr>
        <p:spPr>
          <a:xfrm>
            <a:off x="2298900" y="1283050"/>
            <a:ext cx="4851000" cy="15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swald"/>
              <a:buChar char="★"/>
            </a:pPr>
            <a:r>
              <a:rPr lang="fr" sz="2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Diagramme UML</a:t>
            </a:r>
            <a:endParaRPr sz="24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swald"/>
              <a:buChar char="★"/>
            </a:pPr>
            <a:r>
              <a:rPr lang="fr" sz="2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Implementation</a:t>
            </a:r>
            <a:endParaRPr sz="24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swald"/>
              <a:buChar char="★"/>
            </a:pPr>
            <a:r>
              <a:rPr lang="fr" sz="2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Test</a:t>
            </a:r>
            <a:endParaRPr sz="24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b="1" lang="fr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sz="24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4294967295" type="ctrTitle"/>
          </p:nvPr>
        </p:nvSpPr>
        <p:spPr>
          <a:xfrm>
            <a:off x="311700" y="1692825"/>
            <a:ext cx="8520600" cy="10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swald"/>
              <a:buChar char="❏"/>
            </a:pPr>
            <a:r>
              <a:rPr lang="fr" sz="3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Diagramme UML</a:t>
            </a:r>
            <a:r>
              <a:rPr lang="fr" sz="2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36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137550" y="90050"/>
            <a:ext cx="8868900" cy="48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swald"/>
              <a:buChar char="★"/>
            </a:pPr>
            <a:r>
              <a:rPr lang="fr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Analyse Syntaxique</a:t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           </a:t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swald"/>
              <a:buChar char="★"/>
            </a:pPr>
            <a:r>
              <a:rPr lang="fr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Base De Données</a:t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swald"/>
              <a:buChar char="★"/>
            </a:pPr>
            <a:r>
              <a:rPr lang="fr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Opérateurs </a:t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24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E69138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E6913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Shape 80"/>
          <p:cNvSpPr txBox="1"/>
          <p:nvPr>
            <p:ph idx="4294967295" type="ctrTitle"/>
          </p:nvPr>
        </p:nvSpPr>
        <p:spPr>
          <a:xfrm>
            <a:off x="360175" y="90050"/>
            <a:ext cx="85206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swald"/>
              <a:buChar char="❏"/>
            </a:pPr>
            <a:r>
              <a:rPr lang="fr" sz="2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Implementation </a:t>
            </a:r>
            <a:endParaRPr sz="36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755000" y="1224075"/>
            <a:ext cx="23862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swald"/>
              <a:buChar char="➢"/>
            </a:pPr>
            <a:r>
              <a:rPr lang="fr" sz="18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Reader.jj</a:t>
            </a:r>
            <a:endParaRPr sz="18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755000" y="2228475"/>
            <a:ext cx="2386200" cy="12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swald"/>
              <a:buChar char="➢"/>
            </a:pPr>
            <a:r>
              <a:rPr lang="fr" sz="18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BD</a:t>
            </a:r>
            <a:endParaRPr sz="18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swald"/>
              <a:buChar char="➢"/>
            </a:pPr>
            <a:r>
              <a:rPr lang="fr" sz="18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Relation</a:t>
            </a:r>
            <a:endParaRPr sz="18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swald"/>
              <a:buChar char="➢"/>
            </a:pPr>
            <a:r>
              <a:rPr lang="fr" sz="18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Schéma</a:t>
            </a:r>
            <a:endParaRPr sz="18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swald"/>
              <a:buChar char="➢"/>
            </a:pPr>
            <a:r>
              <a:rPr lang="fr" sz="18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Attribut</a:t>
            </a:r>
            <a:endParaRPr sz="18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698750" y="4243100"/>
            <a:ext cx="23862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swald"/>
              <a:buChar char="➢"/>
            </a:pPr>
            <a:r>
              <a:rPr lang="fr" sz="18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Unaire</a:t>
            </a:r>
            <a:endParaRPr sz="18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swald"/>
              <a:buChar char="➢"/>
            </a:pPr>
            <a:r>
              <a:rPr lang="fr" sz="18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Binaire</a:t>
            </a:r>
            <a:endParaRPr sz="18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1"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4294967295" type="ctrTitle"/>
          </p:nvPr>
        </p:nvSpPr>
        <p:spPr>
          <a:xfrm>
            <a:off x="360175" y="90050"/>
            <a:ext cx="85206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swald"/>
              <a:buChar char="❏"/>
            </a:pPr>
            <a:r>
              <a:rPr lang="fr" sz="2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Test</a:t>
            </a:r>
            <a:r>
              <a:rPr lang="fr" sz="2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36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37550" y="90050"/>
            <a:ext cx="8868900" cy="50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swald"/>
              <a:buChar char="★"/>
            </a:pPr>
            <a:r>
              <a:rPr lang="fr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Projection</a:t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           </a:t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swald"/>
              <a:buChar char="★"/>
            </a:pPr>
            <a:r>
              <a:rPr lang="fr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Selection</a:t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24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E69138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E6913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825" y="1037025"/>
            <a:ext cx="5323400" cy="206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824" y="3637000"/>
            <a:ext cx="3961725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4294967295" type="ctrTitle"/>
          </p:nvPr>
        </p:nvSpPr>
        <p:spPr>
          <a:xfrm>
            <a:off x="360175" y="90050"/>
            <a:ext cx="85206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swald"/>
              <a:buChar char="❏"/>
            </a:pPr>
            <a:r>
              <a:rPr lang="fr" sz="2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Test </a:t>
            </a:r>
            <a:endParaRPr sz="36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86025" y="90050"/>
            <a:ext cx="8868900" cy="50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          </a:t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24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E69138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E6913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150" y="974050"/>
            <a:ext cx="3894175" cy="393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1412438" y="483900"/>
            <a:ext cx="23862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swald"/>
              <a:buChar char="★"/>
            </a:pPr>
            <a:r>
              <a:rPr lang="fr" sz="18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Produit </a:t>
            </a:r>
            <a:endParaRPr sz="18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6021763" y="546250"/>
            <a:ext cx="23862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swald"/>
              <a:buChar char="★"/>
            </a:pPr>
            <a:r>
              <a:rPr lang="fr" sz="18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Différence</a:t>
            </a:r>
            <a:endParaRPr sz="18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5450" y="974050"/>
            <a:ext cx="2928300" cy="37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4294967295" type="ctrTitle"/>
          </p:nvPr>
        </p:nvSpPr>
        <p:spPr>
          <a:xfrm>
            <a:off x="360175" y="90050"/>
            <a:ext cx="85206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swald"/>
              <a:buChar char="❏"/>
            </a:pPr>
            <a:r>
              <a:rPr lang="fr" sz="2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Test </a:t>
            </a:r>
            <a:endParaRPr sz="36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7550" y="90050"/>
            <a:ext cx="8868900" cy="50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        </a:t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24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E69138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E6913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425" y="1313113"/>
            <a:ext cx="3096075" cy="33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1531575" y="737575"/>
            <a:ext cx="19911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swald"/>
              <a:buChar char="★"/>
            </a:pPr>
            <a:r>
              <a:rPr lang="fr" sz="18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Union  </a:t>
            </a:r>
            <a:endParaRPr sz="18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5465625" y="737575"/>
            <a:ext cx="23862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swald"/>
              <a:buChar char="★"/>
            </a:pPr>
            <a:r>
              <a:rPr lang="fr" sz="18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Intersection</a:t>
            </a:r>
            <a:r>
              <a:rPr lang="fr" sz="18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8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9800" y="1313125"/>
            <a:ext cx="3016325" cy="33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1"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769100" y="1069225"/>
            <a:ext cx="8156700" cy="3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swald"/>
              <a:buChar char="★"/>
            </a:pPr>
            <a:r>
              <a:rPr lang="fr" sz="2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Token et Skip</a:t>
            </a:r>
            <a:endParaRPr sz="2400"/>
          </a:p>
        </p:txBody>
      </p:sp>
      <p:sp>
        <p:nvSpPr>
          <p:cNvPr id="121" name="Shape 121"/>
          <p:cNvSpPr txBox="1"/>
          <p:nvPr>
            <p:ph idx="4294967295" type="ctrTitle"/>
          </p:nvPr>
        </p:nvSpPr>
        <p:spPr>
          <a:xfrm>
            <a:off x="360175" y="285950"/>
            <a:ext cx="85206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swald"/>
              <a:buChar char="❏"/>
            </a:pPr>
            <a:r>
              <a:rPr lang="fr" sz="36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Analyse lexicale</a:t>
            </a:r>
            <a:endParaRPr sz="36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600" y="1638588"/>
            <a:ext cx="4158400" cy="21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3425" y="3003200"/>
            <a:ext cx="2671275" cy="7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3425" y="1638602"/>
            <a:ext cx="2671275" cy="107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83362" y="3909100"/>
            <a:ext cx="517727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1" sz="1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112550" y="810350"/>
            <a:ext cx="8970300" cy="4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swald"/>
              <a:buChar char="★"/>
            </a:pPr>
            <a:r>
              <a:rPr lang="fr" sz="2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Opér</a:t>
            </a:r>
            <a:r>
              <a:rPr lang="fr" sz="2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a</a:t>
            </a:r>
            <a:r>
              <a:rPr lang="fr" sz="2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tion de</a:t>
            </a:r>
            <a:r>
              <a:rPr lang="fr" sz="2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 Sélection</a:t>
            </a:r>
            <a:endParaRPr sz="24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swald"/>
              <a:buChar char="★"/>
            </a:pPr>
            <a:r>
              <a:rPr lang="fr" sz="2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Opération de Projection</a:t>
            </a:r>
            <a:endParaRPr sz="24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2" name="Shape 132"/>
          <p:cNvSpPr txBox="1"/>
          <p:nvPr>
            <p:ph idx="4294967295" type="ctrTitle"/>
          </p:nvPr>
        </p:nvSpPr>
        <p:spPr>
          <a:xfrm>
            <a:off x="360175" y="285950"/>
            <a:ext cx="8520600" cy="6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swald"/>
              <a:buChar char="❏"/>
            </a:pPr>
            <a:r>
              <a:rPr lang="fr" sz="36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Analyse lexicale</a:t>
            </a:r>
            <a:endParaRPr sz="36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200" y="1355175"/>
            <a:ext cx="8332524" cy="19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500" y="3846525"/>
            <a:ext cx="8332526" cy="111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