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7C"/>
    <a:srgbClr val="004064"/>
    <a:srgbClr val="8CC14B"/>
    <a:srgbClr val="59A449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3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5023-A7F0-4405-9618-B9BA66BC2A47}" type="datetimeFigureOut">
              <a:rPr lang="es-419" smtClean="0"/>
              <a:t>29/1/2024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30F7-4CA4-460E-B902-8FFCE9DB98C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854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5023-A7F0-4405-9618-B9BA66BC2A47}" type="datetimeFigureOut">
              <a:rPr lang="es-419" smtClean="0"/>
              <a:t>29/1/2024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30F7-4CA4-460E-B902-8FFCE9DB98C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9379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5023-A7F0-4405-9618-B9BA66BC2A47}" type="datetimeFigureOut">
              <a:rPr lang="es-419" smtClean="0"/>
              <a:t>29/1/2024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30F7-4CA4-460E-B902-8FFCE9DB98C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9456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5023-A7F0-4405-9618-B9BA66BC2A47}" type="datetimeFigureOut">
              <a:rPr lang="es-419" smtClean="0"/>
              <a:t>29/1/2024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30F7-4CA4-460E-B902-8FFCE9DB98C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342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5023-A7F0-4405-9618-B9BA66BC2A47}" type="datetimeFigureOut">
              <a:rPr lang="es-419" smtClean="0"/>
              <a:t>29/1/2024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30F7-4CA4-460E-B902-8FFCE9DB98C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4033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5023-A7F0-4405-9618-B9BA66BC2A47}" type="datetimeFigureOut">
              <a:rPr lang="es-419" smtClean="0"/>
              <a:t>29/1/2024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30F7-4CA4-460E-B902-8FFCE9DB98C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92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5023-A7F0-4405-9618-B9BA66BC2A47}" type="datetimeFigureOut">
              <a:rPr lang="es-419" smtClean="0"/>
              <a:t>29/1/2024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30F7-4CA4-460E-B902-8FFCE9DB98C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7314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5023-A7F0-4405-9618-B9BA66BC2A47}" type="datetimeFigureOut">
              <a:rPr lang="es-419" smtClean="0"/>
              <a:t>29/1/2024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30F7-4CA4-460E-B902-8FFCE9DB98C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7204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5023-A7F0-4405-9618-B9BA66BC2A47}" type="datetimeFigureOut">
              <a:rPr lang="es-419" smtClean="0"/>
              <a:t>29/1/2024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30F7-4CA4-460E-B902-8FFCE9DB98C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210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5023-A7F0-4405-9618-B9BA66BC2A47}" type="datetimeFigureOut">
              <a:rPr lang="es-419" smtClean="0"/>
              <a:t>29/1/2024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30F7-4CA4-460E-B902-8FFCE9DB98C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902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5023-A7F0-4405-9618-B9BA66BC2A47}" type="datetimeFigureOut">
              <a:rPr lang="es-419" smtClean="0"/>
              <a:t>29/1/2024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30F7-4CA4-460E-B902-8FFCE9DB98C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626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5023-A7F0-4405-9618-B9BA66BC2A47}" type="datetimeFigureOut">
              <a:rPr lang="es-419" smtClean="0"/>
              <a:t>29/1/2024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30F7-4CA4-460E-B902-8FFCE9DB98C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444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9C64D69F-833F-F4CF-9844-13DB4C7FC27F}"/>
              </a:ext>
            </a:extLst>
          </p:cNvPr>
          <p:cNvGrpSpPr/>
          <p:nvPr/>
        </p:nvGrpSpPr>
        <p:grpSpPr>
          <a:xfrm>
            <a:off x="-1" y="-20581"/>
            <a:ext cx="9144001" cy="5188716"/>
            <a:chOff x="-1" y="-20581"/>
            <a:chExt cx="9144001" cy="518871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4EC8BC2-B1BA-2F21-25FC-BC370F6F90DF}"/>
                </a:ext>
              </a:extLst>
            </p:cNvPr>
            <p:cNvSpPr/>
            <p:nvPr/>
          </p:nvSpPr>
          <p:spPr>
            <a:xfrm>
              <a:off x="0" y="4705851"/>
              <a:ext cx="9144000" cy="452035"/>
            </a:xfrm>
            <a:prstGeom prst="rect">
              <a:avLst/>
            </a:prstGeom>
            <a:solidFill>
              <a:srgbClr val="0051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 dirty="0"/>
            </a:p>
          </p:txBody>
        </p:sp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292B6A7C-5F27-7B28-4928-A64CD9542E40}"/>
                </a:ext>
              </a:extLst>
            </p:cNvPr>
            <p:cNvSpPr/>
            <p:nvPr/>
          </p:nvSpPr>
          <p:spPr>
            <a:xfrm>
              <a:off x="488980" y="4781310"/>
              <a:ext cx="1729344" cy="316548"/>
            </a:xfrm>
            <a:prstGeom prst="parallelogram">
              <a:avLst>
                <a:gd name="adj" fmla="val 0"/>
              </a:avLst>
            </a:prstGeom>
            <a:solidFill>
              <a:srgbClr val="004064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64CB8E9B-CC63-45A0-5F9E-3CD124B28B1B}"/>
                </a:ext>
              </a:extLst>
            </p:cNvPr>
            <p:cNvSpPr/>
            <p:nvPr/>
          </p:nvSpPr>
          <p:spPr>
            <a:xfrm>
              <a:off x="-1" y="-20581"/>
              <a:ext cx="9144001" cy="472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DF7676B1-B748-6F8B-A5EE-5036585FB33C}"/>
                </a:ext>
              </a:extLst>
            </p:cNvPr>
            <p:cNvGrpSpPr/>
            <p:nvPr/>
          </p:nvGrpSpPr>
          <p:grpSpPr>
            <a:xfrm>
              <a:off x="133518" y="1602349"/>
              <a:ext cx="3562383" cy="3040461"/>
              <a:chOff x="3592640" y="1302054"/>
              <a:chExt cx="2768049" cy="3397911"/>
            </a:xfrm>
          </p:grpSpPr>
          <p:sp>
            <p:nvSpPr>
              <p:cNvPr id="16" name="Rectángulo: esquinas superiores redondeadas 15">
                <a:extLst>
                  <a:ext uri="{FF2B5EF4-FFF2-40B4-BE49-F238E27FC236}">
                    <a16:creationId xmlns:a16="http://schemas.microsoft.com/office/drawing/2014/main" id="{BDE414E5-39F0-E175-A167-F14030571686}"/>
                  </a:ext>
                </a:extLst>
              </p:cNvPr>
              <p:cNvSpPr/>
              <p:nvPr/>
            </p:nvSpPr>
            <p:spPr>
              <a:xfrm>
                <a:off x="3592641" y="1302054"/>
                <a:ext cx="2768045" cy="357451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00517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13"/>
              </a:p>
            </p:txBody>
          </p:sp>
          <p:sp>
            <p:nvSpPr>
              <p:cNvPr id="17" name="Rectángulo: esquinas superiores, una redondeada y la otra cortada 16">
                <a:extLst>
                  <a:ext uri="{FF2B5EF4-FFF2-40B4-BE49-F238E27FC236}">
                    <a16:creationId xmlns:a16="http://schemas.microsoft.com/office/drawing/2014/main" id="{8E750B94-0CE1-A89C-DCFE-4B23FF5CE412}"/>
                  </a:ext>
                </a:extLst>
              </p:cNvPr>
              <p:cNvSpPr/>
              <p:nvPr/>
            </p:nvSpPr>
            <p:spPr>
              <a:xfrm>
                <a:off x="3592643" y="1663241"/>
                <a:ext cx="2768046" cy="3036724"/>
              </a:xfrm>
              <a:prstGeom prst="snipRoundRect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13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010B5A9-DCAC-F40B-172C-9F624D35F659}"/>
                  </a:ext>
                </a:extLst>
              </p:cNvPr>
              <p:cNvSpPr txBox="1"/>
              <p:nvPr/>
            </p:nvSpPr>
            <p:spPr>
              <a:xfrm>
                <a:off x="3592640" y="1337282"/>
                <a:ext cx="27680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solidFill>
                      <a:schemeClr val="bg1"/>
                    </a:solidFill>
                  </a:rPr>
                  <a:t>Ingresos netos por país y ciudad</a:t>
                </a:r>
                <a:endParaRPr lang="es-419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Rectángulo: esquinas superiores redondeadas 36">
              <a:extLst>
                <a:ext uri="{FF2B5EF4-FFF2-40B4-BE49-F238E27FC236}">
                  <a16:creationId xmlns:a16="http://schemas.microsoft.com/office/drawing/2014/main" id="{5FE0C353-084F-AD4C-3043-8E97FC68B602}"/>
                </a:ext>
              </a:extLst>
            </p:cNvPr>
            <p:cNvSpPr/>
            <p:nvPr/>
          </p:nvSpPr>
          <p:spPr>
            <a:xfrm>
              <a:off x="133520" y="22855"/>
              <a:ext cx="6481213" cy="3771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51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 dirty="0"/>
            </a:p>
          </p:txBody>
        </p:sp>
        <p:sp>
          <p:nvSpPr>
            <p:cNvPr id="38" name="Rectángulo: esquinas superiores, una redondeada y la otra cortada 37">
              <a:extLst>
                <a:ext uri="{FF2B5EF4-FFF2-40B4-BE49-F238E27FC236}">
                  <a16:creationId xmlns:a16="http://schemas.microsoft.com/office/drawing/2014/main" id="{8E250562-E336-C834-7E76-E4E1A670DB91}"/>
                </a:ext>
              </a:extLst>
            </p:cNvPr>
            <p:cNvSpPr/>
            <p:nvPr/>
          </p:nvSpPr>
          <p:spPr>
            <a:xfrm>
              <a:off x="133525" y="399994"/>
              <a:ext cx="6481206" cy="1126895"/>
            </a:xfrm>
            <a:prstGeom prst="snipRound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 dirty="0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0BB5934-9C9D-E4E1-FDCE-5A9BDFD26DFD}"/>
                </a:ext>
              </a:extLst>
            </p:cNvPr>
            <p:cNvSpPr txBox="1"/>
            <p:nvPr/>
          </p:nvSpPr>
          <p:spPr>
            <a:xfrm>
              <a:off x="193479" y="52871"/>
              <a:ext cx="6481213" cy="377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Ordenes totales vs ingresos brutos por mes</a:t>
              </a:r>
              <a:endParaRPr lang="es-419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163BC6E8-BAA7-7EEF-CEAD-4DC669D41FF8}"/>
                </a:ext>
              </a:extLst>
            </p:cNvPr>
            <p:cNvSpPr txBox="1"/>
            <p:nvPr/>
          </p:nvSpPr>
          <p:spPr>
            <a:xfrm>
              <a:off x="483719" y="4789640"/>
              <a:ext cx="1724929" cy="30777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>
                      <a:lumMod val="85000"/>
                    </a:schemeClr>
                  </a:solidFill>
                  <a:ea typeface="Verdana" panose="020B0604030504040204" pitchFamily="34" charset="0"/>
                </a:rPr>
                <a:t>Vista General</a:t>
              </a:r>
              <a:endParaRPr lang="es-419" sz="1400" dirty="0">
                <a:solidFill>
                  <a:schemeClr val="bg1">
                    <a:lumMod val="85000"/>
                  </a:schemeClr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59" name="Paralelogramo 58">
              <a:extLst>
                <a:ext uri="{FF2B5EF4-FFF2-40B4-BE49-F238E27FC236}">
                  <a16:creationId xmlns:a16="http://schemas.microsoft.com/office/drawing/2014/main" id="{2187A28B-9708-4DED-C3D3-FC03A6ED22C5}"/>
                </a:ext>
              </a:extLst>
            </p:cNvPr>
            <p:cNvSpPr/>
            <p:nvPr/>
          </p:nvSpPr>
          <p:spPr>
            <a:xfrm>
              <a:off x="5117309" y="4781310"/>
              <a:ext cx="1729344" cy="316548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/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7145615A-5FC4-C5D7-5542-BC914E67C6BD}"/>
                </a:ext>
              </a:extLst>
            </p:cNvPr>
            <p:cNvSpPr txBox="1"/>
            <p:nvPr/>
          </p:nvSpPr>
          <p:spPr>
            <a:xfrm>
              <a:off x="5112048" y="4777979"/>
              <a:ext cx="1719668" cy="30777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ea typeface="Verdana" panose="020B0604030504040204" pitchFamily="34" charset="0"/>
                </a:rPr>
                <a:t>Empleados</a:t>
              </a:r>
              <a:endParaRPr lang="es-419" sz="1400" dirty="0">
                <a:ea typeface="Verdana" panose="020B0604030504040204" pitchFamily="34" charset="0"/>
              </a:endParaRPr>
            </a:p>
          </p:txBody>
        </p:sp>
        <p:sp>
          <p:nvSpPr>
            <p:cNvPr id="62" name="Paralelogramo 61">
              <a:extLst>
                <a:ext uri="{FF2B5EF4-FFF2-40B4-BE49-F238E27FC236}">
                  <a16:creationId xmlns:a16="http://schemas.microsoft.com/office/drawing/2014/main" id="{F2A5BFA8-0C7B-A7BA-D4B5-80272428CB5E}"/>
                </a:ext>
              </a:extLst>
            </p:cNvPr>
            <p:cNvSpPr/>
            <p:nvPr/>
          </p:nvSpPr>
          <p:spPr>
            <a:xfrm>
              <a:off x="2800937" y="4781310"/>
              <a:ext cx="1729344" cy="316548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/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2B5904FE-3509-4B3B-8A40-F787246D17E0}"/>
                </a:ext>
              </a:extLst>
            </p:cNvPr>
            <p:cNvSpPr txBox="1"/>
            <p:nvPr/>
          </p:nvSpPr>
          <p:spPr>
            <a:xfrm>
              <a:off x="2805352" y="4777979"/>
              <a:ext cx="1719668" cy="30777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ea typeface="Verdana" panose="020B0604030504040204" pitchFamily="34" charset="0"/>
                </a:rPr>
                <a:t>Productos</a:t>
              </a:r>
              <a:endParaRPr lang="es-419" sz="1400" dirty="0">
                <a:ea typeface="Verdana" panose="020B0604030504040204" pitchFamily="34" charset="0"/>
              </a:endParaRP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70C05220-CCEE-3D46-A2F0-D9A1D3ED1994}"/>
                </a:ext>
              </a:extLst>
            </p:cNvPr>
            <p:cNvSpPr txBox="1"/>
            <p:nvPr/>
          </p:nvSpPr>
          <p:spPr>
            <a:xfrm>
              <a:off x="7540700" y="4706470"/>
              <a:ext cx="1011011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i="1" dirty="0">
                  <a:solidFill>
                    <a:schemeClr val="bg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scadia Mono" panose="020B0609020000020004" pitchFamily="49" charset="0"/>
                </a:rPr>
                <a:t>Tablero</a:t>
              </a:r>
            </a:p>
            <a:p>
              <a:pPr algn="ctr"/>
              <a:r>
                <a:rPr lang="es-ES" sz="1200" i="1" dirty="0" err="1">
                  <a:solidFill>
                    <a:schemeClr val="bg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scadia Mono" panose="020B0609020000020004" pitchFamily="49" charset="0"/>
                </a:rPr>
                <a:t>Northwind</a:t>
              </a:r>
              <a:endParaRPr lang="es-419" sz="1200" i="1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scadia Mono" panose="020B0609020000020004" pitchFamily="49" charset="0"/>
              </a:endParaRPr>
            </a:p>
          </p:txBody>
        </p:sp>
        <p:sp>
          <p:nvSpPr>
            <p:cNvPr id="69" name="Rectángulo: esquinas superiores redondeadas 68">
              <a:extLst>
                <a:ext uri="{FF2B5EF4-FFF2-40B4-BE49-F238E27FC236}">
                  <a16:creationId xmlns:a16="http://schemas.microsoft.com/office/drawing/2014/main" id="{B6375AEE-E8D2-F1A2-A0EB-BEDF78F53CE9}"/>
                </a:ext>
              </a:extLst>
            </p:cNvPr>
            <p:cNvSpPr/>
            <p:nvPr/>
          </p:nvSpPr>
          <p:spPr>
            <a:xfrm>
              <a:off x="3833920" y="2498360"/>
              <a:ext cx="2780813" cy="22559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51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/>
            </a:p>
          </p:txBody>
        </p:sp>
        <p:sp>
          <p:nvSpPr>
            <p:cNvPr id="70" name="Rectángulo: esquinas superiores, una redondeada y la otra cortada 69">
              <a:extLst>
                <a:ext uri="{FF2B5EF4-FFF2-40B4-BE49-F238E27FC236}">
                  <a16:creationId xmlns:a16="http://schemas.microsoft.com/office/drawing/2014/main" id="{E47F7E48-3182-3483-320B-E82F400CF6CB}"/>
                </a:ext>
              </a:extLst>
            </p:cNvPr>
            <p:cNvSpPr/>
            <p:nvPr/>
          </p:nvSpPr>
          <p:spPr>
            <a:xfrm>
              <a:off x="3833922" y="2726308"/>
              <a:ext cx="2780814" cy="1916501"/>
            </a:xfrm>
            <a:prstGeom prst="snipRound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 dirty="0"/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E644788D-3796-7042-1A78-24F40C34BADF}"/>
                </a:ext>
              </a:extLst>
            </p:cNvPr>
            <p:cNvSpPr txBox="1"/>
            <p:nvPr/>
          </p:nvSpPr>
          <p:spPr>
            <a:xfrm>
              <a:off x="3897443" y="2472655"/>
              <a:ext cx="26432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Días promedio de envío por empresa</a:t>
              </a:r>
              <a:endParaRPr lang="es-419" sz="1200" dirty="0">
                <a:solidFill>
                  <a:schemeClr val="bg1"/>
                </a:solidFill>
              </a:endParaRPr>
            </a:p>
          </p:txBody>
        </p:sp>
        <p:sp>
          <p:nvSpPr>
            <p:cNvPr id="74" name="Trapecio 73">
              <a:extLst>
                <a:ext uri="{FF2B5EF4-FFF2-40B4-BE49-F238E27FC236}">
                  <a16:creationId xmlns:a16="http://schemas.microsoft.com/office/drawing/2014/main" id="{A450E76D-7D42-9253-EFC9-EDBAABA6BF86}"/>
                </a:ext>
              </a:extLst>
            </p:cNvPr>
            <p:cNvSpPr/>
            <p:nvPr/>
          </p:nvSpPr>
          <p:spPr>
            <a:xfrm>
              <a:off x="3829410" y="1599017"/>
              <a:ext cx="2780813" cy="827215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169142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4EC8BC2-B1BA-2F21-25FC-BC370F6F90DF}"/>
              </a:ext>
            </a:extLst>
          </p:cNvPr>
          <p:cNvSpPr/>
          <p:nvPr/>
        </p:nvSpPr>
        <p:spPr>
          <a:xfrm>
            <a:off x="0" y="4705851"/>
            <a:ext cx="9144000" cy="452035"/>
          </a:xfrm>
          <a:prstGeom prst="rect">
            <a:avLst/>
          </a:prstGeom>
          <a:solidFill>
            <a:srgbClr val="0051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13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4CB8E9B-CC63-45A0-5F9E-3CD124B28B1B}"/>
              </a:ext>
            </a:extLst>
          </p:cNvPr>
          <p:cNvSpPr/>
          <p:nvPr/>
        </p:nvSpPr>
        <p:spPr>
          <a:xfrm>
            <a:off x="-1" y="-20581"/>
            <a:ext cx="9144001" cy="4726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13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F7676B1-B748-6F8B-A5EE-5036585FB33C}"/>
              </a:ext>
            </a:extLst>
          </p:cNvPr>
          <p:cNvGrpSpPr/>
          <p:nvPr/>
        </p:nvGrpSpPr>
        <p:grpSpPr>
          <a:xfrm>
            <a:off x="133518" y="1602349"/>
            <a:ext cx="3562383" cy="3040461"/>
            <a:chOff x="3592640" y="1302054"/>
            <a:chExt cx="2768049" cy="3397911"/>
          </a:xfrm>
        </p:grpSpPr>
        <p:sp>
          <p:nvSpPr>
            <p:cNvPr id="16" name="Rectángulo: esquinas superiores redondeadas 15">
              <a:extLst>
                <a:ext uri="{FF2B5EF4-FFF2-40B4-BE49-F238E27FC236}">
                  <a16:creationId xmlns:a16="http://schemas.microsoft.com/office/drawing/2014/main" id="{BDE414E5-39F0-E175-A167-F14030571686}"/>
                </a:ext>
              </a:extLst>
            </p:cNvPr>
            <p:cNvSpPr/>
            <p:nvPr/>
          </p:nvSpPr>
          <p:spPr>
            <a:xfrm>
              <a:off x="3592641" y="1302054"/>
              <a:ext cx="2768045" cy="3574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51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/>
            </a:p>
          </p:txBody>
        </p:sp>
        <p:sp>
          <p:nvSpPr>
            <p:cNvPr id="17" name="Rectángulo: esquinas superiores, una redondeada y la otra cortada 16">
              <a:extLst>
                <a:ext uri="{FF2B5EF4-FFF2-40B4-BE49-F238E27FC236}">
                  <a16:creationId xmlns:a16="http://schemas.microsoft.com/office/drawing/2014/main" id="{8E750B94-0CE1-A89C-DCFE-4B23FF5CE412}"/>
                </a:ext>
              </a:extLst>
            </p:cNvPr>
            <p:cNvSpPr/>
            <p:nvPr/>
          </p:nvSpPr>
          <p:spPr>
            <a:xfrm>
              <a:off x="3592643" y="1663241"/>
              <a:ext cx="2768046" cy="3036724"/>
            </a:xfrm>
            <a:prstGeom prst="snipRound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E010B5A9-DCAC-F40B-172C-9F624D35F659}"/>
                </a:ext>
              </a:extLst>
            </p:cNvPr>
            <p:cNvSpPr txBox="1"/>
            <p:nvPr/>
          </p:nvSpPr>
          <p:spPr>
            <a:xfrm>
              <a:off x="3592640" y="1337282"/>
              <a:ext cx="2768045" cy="309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Rendimiento por categoría y productos</a:t>
              </a:r>
            </a:p>
          </p:txBody>
        </p:sp>
      </p:grpSp>
      <p:sp>
        <p:nvSpPr>
          <p:cNvPr id="37" name="Rectángulo: esquinas superiores redondeadas 36">
            <a:extLst>
              <a:ext uri="{FF2B5EF4-FFF2-40B4-BE49-F238E27FC236}">
                <a16:creationId xmlns:a16="http://schemas.microsoft.com/office/drawing/2014/main" id="{5FE0C353-084F-AD4C-3043-8E97FC68B602}"/>
              </a:ext>
            </a:extLst>
          </p:cNvPr>
          <p:cNvSpPr/>
          <p:nvPr/>
        </p:nvSpPr>
        <p:spPr>
          <a:xfrm>
            <a:off x="133520" y="22855"/>
            <a:ext cx="6481213" cy="37714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51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13" dirty="0"/>
          </a:p>
        </p:txBody>
      </p:sp>
      <p:sp>
        <p:nvSpPr>
          <p:cNvPr id="38" name="Rectángulo: esquinas superiores, una redondeada y la otra cortada 37">
            <a:extLst>
              <a:ext uri="{FF2B5EF4-FFF2-40B4-BE49-F238E27FC236}">
                <a16:creationId xmlns:a16="http://schemas.microsoft.com/office/drawing/2014/main" id="{8E250562-E336-C834-7E76-E4E1A670DB91}"/>
              </a:ext>
            </a:extLst>
          </p:cNvPr>
          <p:cNvSpPr/>
          <p:nvPr/>
        </p:nvSpPr>
        <p:spPr>
          <a:xfrm>
            <a:off x="133525" y="399994"/>
            <a:ext cx="6481206" cy="1126895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13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0BB5934-9C9D-E4E1-FDCE-5A9BDFD26DFD}"/>
              </a:ext>
            </a:extLst>
          </p:cNvPr>
          <p:cNvSpPr txBox="1"/>
          <p:nvPr/>
        </p:nvSpPr>
        <p:spPr>
          <a:xfrm>
            <a:off x="193479" y="52871"/>
            <a:ext cx="64812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Unidades en stock por categoría y producto</a:t>
            </a:r>
            <a:endParaRPr lang="es-419" sz="1200" dirty="0">
              <a:solidFill>
                <a:schemeClr val="bg1"/>
              </a:solidFill>
            </a:endParaRPr>
          </a:p>
        </p:txBody>
      </p:sp>
      <p:sp>
        <p:nvSpPr>
          <p:cNvPr id="59" name="Paralelogramo 58">
            <a:extLst>
              <a:ext uri="{FF2B5EF4-FFF2-40B4-BE49-F238E27FC236}">
                <a16:creationId xmlns:a16="http://schemas.microsoft.com/office/drawing/2014/main" id="{2187A28B-9708-4DED-C3D3-FC03A6ED22C5}"/>
              </a:ext>
            </a:extLst>
          </p:cNvPr>
          <p:cNvSpPr/>
          <p:nvPr/>
        </p:nvSpPr>
        <p:spPr>
          <a:xfrm>
            <a:off x="5117309" y="4781310"/>
            <a:ext cx="1729344" cy="316548"/>
          </a:xfrm>
          <a:prstGeom prst="parallelogram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13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145615A-5FC4-C5D7-5542-BC914E67C6BD}"/>
              </a:ext>
            </a:extLst>
          </p:cNvPr>
          <p:cNvSpPr txBox="1"/>
          <p:nvPr/>
        </p:nvSpPr>
        <p:spPr>
          <a:xfrm>
            <a:off x="5113517" y="4777979"/>
            <a:ext cx="1733135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ea typeface="Verdana" panose="020B0604030504040204" pitchFamily="34" charset="0"/>
              </a:rPr>
              <a:t>Empleados</a:t>
            </a:r>
            <a:endParaRPr lang="es-419" sz="1400" dirty="0">
              <a:ea typeface="Verdana" panose="020B0604030504040204" pitchFamily="34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0C05220-CCEE-3D46-A2F0-D9A1D3ED1994}"/>
              </a:ext>
            </a:extLst>
          </p:cNvPr>
          <p:cNvSpPr txBox="1"/>
          <p:nvPr/>
        </p:nvSpPr>
        <p:spPr>
          <a:xfrm>
            <a:off x="7540700" y="4706470"/>
            <a:ext cx="101101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ES" sz="1200" i="1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scadia Mono" panose="020B0609020000020004" pitchFamily="49" charset="0"/>
              </a:rPr>
              <a:t>Tablero</a:t>
            </a:r>
          </a:p>
          <a:p>
            <a:pPr algn="ctr"/>
            <a:r>
              <a:rPr lang="es-ES" sz="1200" i="1" dirty="0" err="1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scadia Mono" panose="020B0609020000020004" pitchFamily="49" charset="0"/>
              </a:rPr>
              <a:t>Northwind</a:t>
            </a:r>
            <a:endParaRPr lang="es-419" sz="1200" i="1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scadia Mono" panose="020B0609020000020004" pitchFamily="49" charset="0"/>
            </a:endParaRPr>
          </a:p>
        </p:txBody>
      </p:sp>
      <p:sp>
        <p:nvSpPr>
          <p:cNvPr id="69" name="Rectángulo: esquinas superiores redondeadas 68">
            <a:extLst>
              <a:ext uri="{FF2B5EF4-FFF2-40B4-BE49-F238E27FC236}">
                <a16:creationId xmlns:a16="http://schemas.microsoft.com/office/drawing/2014/main" id="{B6375AEE-E8D2-F1A2-A0EB-BEDF78F53CE9}"/>
              </a:ext>
            </a:extLst>
          </p:cNvPr>
          <p:cNvSpPr/>
          <p:nvPr/>
        </p:nvSpPr>
        <p:spPr>
          <a:xfrm>
            <a:off x="3833920" y="2498360"/>
            <a:ext cx="2780813" cy="22559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51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13"/>
          </a:p>
        </p:txBody>
      </p:sp>
      <p:sp>
        <p:nvSpPr>
          <p:cNvPr id="70" name="Rectángulo: esquinas superiores, una redondeada y la otra cortada 69">
            <a:extLst>
              <a:ext uri="{FF2B5EF4-FFF2-40B4-BE49-F238E27FC236}">
                <a16:creationId xmlns:a16="http://schemas.microsoft.com/office/drawing/2014/main" id="{E47F7E48-3182-3483-320B-E82F400CF6CB}"/>
              </a:ext>
            </a:extLst>
          </p:cNvPr>
          <p:cNvSpPr/>
          <p:nvPr/>
        </p:nvSpPr>
        <p:spPr>
          <a:xfrm>
            <a:off x="3833922" y="2726308"/>
            <a:ext cx="2780814" cy="1916501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13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644788D-3796-7042-1A78-24F40C34BADF}"/>
              </a:ext>
            </a:extLst>
          </p:cNvPr>
          <p:cNvSpPr txBox="1"/>
          <p:nvPr/>
        </p:nvSpPr>
        <p:spPr>
          <a:xfrm>
            <a:off x="3833920" y="2472655"/>
            <a:ext cx="2780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Unidades en stock y unidades pedidas</a:t>
            </a:r>
            <a:endParaRPr lang="es-419" sz="1200" dirty="0">
              <a:solidFill>
                <a:schemeClr val="bg1"/>
              </a:solidFill>
            </a:endParaRPr>
          </a:p>
        </p:txBody>
      </p:sp>
      <p:sp>
        <p:nvSpPr>
          <p:cNvPr id="74" name="Trapecio 73">
            <a:extLst>
              <a:ext uri="{FF2B5EF4-FFF2-40B4-BE49-F238E27FC236}">
                <a16:creationId xmlns:a16="http://schemas.microsoft.com/office/drawing/2014/main" id="{A450E76D-7D42-9253-EFC9-EDBAABA6BF86}"/>
              </a:ext>
            </a:extLst>
          </p:cNvPr>
          <p:cNvSpPr/>
          <p:nvPr/>
        </p:nvSpPr>
        <p:spPr>
          <a:xfrm>
            <a:off x="3829410" y="1599017"/>
            <a:ext cx="2780813" cy="827215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Paralelogramo 3">
            <a:extLst>
              <a:ext uri="{FF2B5EF4-FFF2-40B4-BE49-F238E27FC236}">
                <a16:creationId xmlns:a16="http://schemas.microsoft.com/office/drawing/2014/main" id="{F2A5BFA8-0C7B-A7BA-D4B5-80272428CB5E}"/>
              </a:ext>
            </a:extLst>
          </p:cNvPr>
          <p:cNvSpPr/>
          <p:nvPr/>
        </p:nvSpPr>
        <p:spPr>
          <a:xfrm>
            <a:off x="488357" y="4781310"/>
            <a:ext cx="1729344" cy="316548"/>
          </a:xfrm>
          <a:prstGeom prst="parallelogram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13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63BC6E8-BAA7-7EEF-CEAD-4DC669D41FF8}"/>
              </a:ext>
            </a:extLst>
          </p:cNvPr>
          <p:cNvSpPr txBox="1"/>
          <p:nvPr/>
        </p:nvSpPr>
        <p:spPr>
          <a:xfrm>
            <a:off x="488357" y="4789640"/>
            <a:ext cx="1720291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ea typeface="Verdana" panose="020B0604030504040204" pitchFamily="34" charset="0"/>
              </a:rPr>
              <a:t>Vista General</a:t>
            </a:r>
            <a:endParaRPr lang="es-419" sz="1400" dirty="0">
              <a:ea typeface="Verdana" panose="020B0604030504040204" pitchFamily="34" charset="0"/>
            </a:endParaRPr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EC4A9F74-9BCF-79D2-C7B3-E57027803606}"/>
              </a:ext>
            </a:extLst>
          </p:cNvPr>
          <p:cNvSpPr/>
          <p:nvPr/>
        </p:nvSpPr>
        <p:spPr>
          <a:xfrm>
            <a:off x="2800937" y="4779469"/>
            <a:ext cx="1729344" cy="316548"/>
          </a:xfrm>
          <a:prstGeom prst="parallelogram">
            <a:avLst>
              <a:gd name="adj" fmla="val 0"/>
            </a:avLst>
          </a:prstGeom>
          <a:solidFill>
            <a:srgbClr val="004064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13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5904FE-3509-4B3B-8A40-F787246D17E0}"/>
              </a:ext>
            </a:extLst>
          </p:cNvPr>
          <p:cNvSpPr txBox="1"/>
          <p:nvPr/>
        </p:nvSpPr>
        <p:spPr>
          <a:xfrm>
            <a:off x="2825116" y="4789640"/>
            <a:ext cx="1699904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es-ES" sz="1400" dirty="0">
                <a:solidFill>
                  <a:schemeClr val="bg1">
                    <a:lumMod val="85000"/>
                  </a:schemeClr>
                </a:solidFill>
                <a:ea typeface="Verdana" panose="020B0604030504040204" pitchFamily="34" charset="0"/>
              </a:rPr>
              <a:t>Productos</a:t>
            </a:r>
            <a:endParaRPr lang="es-419" sz="1400" dirty="0">
              <a:solidFill>
                <a:schemeClr val="bg1">
                  <a:lumMod val="85000"/>
                </a:schemeClr>
              </a:solidFill>
              <a:ea typeface="Verdana" panose="020B060403050404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061F0C9-9298-B88A-0578-46A5801C43DB}"/>
              </a:ext>
            </a:extLst>
          </p:cNvPr>
          <p:cNvGrpSpPr/>
          <p:nvPr/>
        </p:nvGrpSpPr>
        <p:grpSpPr>
          <a:xfrm>
            <a:off x="6734653" y="658059"/>
            <a:ext cx="2282623" cy="3984749"/>
            <a:chOff x="3592641" y="1269359"/>
            <a:chExt cx="2776318" cy="3430606"/>
          </a:xfrm>
        </p:grpSpPr>
        <p:sp>
          <p:nvSpPr>
            <p:cNvPr id="10" name="Rectángulo: esquinas superiores redondeadas 9">
              <a:extLst>
                <a:ext uri="{FF2B5EF4-FFF2-40B4-BE49-F238E27FC236}">
                  <a16:creationId xmlns:a16="http://schemas.microsoft.com/office/drawing/2014/main" id="{2F5407FF-6986-E0C5-286A-623853744AD1}"/>
                </a:ext>
              </a:extLst>
            </p:cNvPr>
            <p:cNvSpPr/>
            <p:nvPr/>
          </p:nvSpPr>
          <p:spPr>
            <a:xfrm>
              <a:off x="3592641" y="1302054"/>
              <a:ext cx="2768045" cy="3574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51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/>
            </a:p>
          </p:txBody>
        </p:sp>
        <p:sp>
          <p:nvSpPr>
            <p:cNvPr id="11" name="Rectángulo: esquinas superiores, una redondeada y la otra cortada 10">
              <a:extLst>
                <a:ext uri="{FF2B5EF4-FFF2-40B4-BE49-F238E27FC236}">
                  <a16:creationId xmlns:a16="http://schemas.microsoft.com/office/drawing/2014/main" id="{858B793C-628C-FA01-4300-0CD192FC40B8}"/>
                </a:ext>
              </a:extLst>
            </p:cNvPr>
            <p:cNvSpPr/>
            <p:nvPr/>
          </p:nvSpPr>
          <p:spPr>
            <a:xfrm>
              <a:off x="3592643" y="1663241"/>
              <a:ext cx="2768046" cy="3036724"/>
            </a:xfrm>
            <a:prstGeom prst="snipRound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7EDB900-5255-10DC-8D49-C6D25AAA43D8}"/>
                </a:ext>
              </a:extLst>
            </p:cNvPr>
            <p:cNvSpPr txBox="1"/>
            <p:nvPr/>
          </p:nvSpPr>
          <p:spPr>
            <a:xfrm>
              <a:off x="3600914" y="1269359"/>
              <a:ext cx="2768045" cy="3974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Mejores y peores 5 productos </a:t>
              </a:r>
            </a:p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por ordenes</a:t>
              </a:r>
              <a:endParaRPr lang="es-419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39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CD442914-C262-9D40-312F-E679032DF34A}"/>
              </a:ext>
            </a:extLst>
          </p:cNvPr>
          <p:cNvGrpSpPr/>
          <p:nvPr/>
        </p:nvGrpSpPr>
        <p:grpSpPr>
          <a:xfrm>
            <a:off x="-1" y="-20581"/>
            <a:ext cx="9144001" cy="5188716"/>
            <a:chOff x="-1" y="-20581"/>
            <a:chExt cx="9144001" cy="518871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4EC8BC2-B1BA-2F21-25FC-BC370F6F90DF}"/>
                </a:ext>
              </a:extLst>
            </p:cNvPr>
            <p:cNvSpPr/>
            <p:nvPr/>
          </p:nvSpPr>
          <p:spPr>
            <a:xfrm>
              <a:off x="0" y="4705851"/>
              <a:ext cx="9144000" cy="452035"/>
            </a:xfrm>
            <a:prstGeom prst="rect">
              <a:avLst/>
            </a:prstGeom>
            <a:solidFill>
              <a:srgbClr val="0051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64CB8E9B-CC63-45A0-5F9E-3CD124B28B1B}"/>
                </a:ext>
              </a:extLst>
            </p:cNvPr>
            <p:cNvSpPr/>
            <p:nvPr/>
          </p:nvSpPr>
          <p:spPr>
            <a:xfrm>
              <a:off x="-1" y="-20581"/>
              <a:ext cx="9144001" cy="4726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DF7676B1-B748-6F8B-A5EE-5036585FB33C}"/>
                </a:ext>
              </a:extLst>
            </p:cNvPr>
            <p:cNvGrpSpPr/>
            <p:nvPr/>
          </p:nvGrpSpPr>
          <p:grpSpPr>
            <a:xfrm>
              <a:off x="133518" y="1602349"/>
              <a:ext cx="3562379" cy="3040459"/>
              <a:chOff x="3592640" y="1302054"/>
              <a:chExt cx="2768046" cy="3397909"/>
            </a:xfrm>
          </p:grpSpPr>
          <p:sp>
            <p:nvSpPr>
              <p:cNvPr id="16" name="Rectángulo: esquinas superiores redondeadas 15">
                <a:extLst>
                  <a:ext uri="{FF2B5EF4-FFF2-40B4-BE49-F238E27FC236}">
                    <a16:creationId xmlns:a16="http://schemas.microsoft.com/office/drawing/2014/main" id="{BDE414E5-39F0-E175-A167-F14030571686}"/>
                  </a:ext>
                </a:extLst>
              </p:cNvPr>
              <p:cNvSpPr/>
              <p:nvPr/>
            </p:nvSpPr>
            <p:spPr>
              <a:xfrm>
                <a:off x="3592641" y="1302054"/>
                <a:ext cx="2768045" cy="357451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00517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13"/>
              </a:p>
            </p:txBody>
          </p:sp>
          <p:sp>
            <p:nvSpPr>
              <p:cNvPr id="17" name="Rectángulo: esquinas superiores, una redondeada y la otra cortada 16">
                <a:extLst>
                  <a:ext uri="{FF2B5EF4-FFF2-40B4-BE49-F238E27FC236}">
                    <a16:creationId xmlns:a16="http://schemas.microsoft.com/office/drawing/2014/main" id="{8E750B94-0CE1-A89C-DCFE-4B23FF5CE412}"/>
                  </a:ext>
                </a:extLst>
              </p:cNvPr>
              <p:cNvSpPr/>
              <p:nvPr/>
            </p:nvSpPr>
            <p:spPr>
              <a:xfrm>
                <a:off x="3592640" y="1663239"/>
                <a:ext cx="2768046" cy="3036724"/>
              </a:xfrm>
              <a:prstGeom prst="snipRoundRect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13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010B5A9-DCAC-F40B-172C-9F624D35F659}"/>
                  </a:ext>
                </a:extLst>
              </p:cNvPr>
              <p:cNvSpPr txBox="1"/>
              <p:nvPr/>
            </p:nvSpPr>
            <p:spPr>
              <a:xfrm>
                <a:off x="3592640" y="1337282"/>
                <a:ext cx="2768045" cy="309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solidFill>
                      <a:schemeClr val="bg1"/>
                    </a:solidFill>
                  </a:rPr>
                  <a:t>Rendimiento por puesto de trabajo y empleado</a:t>
                </a:r>
                <a:endParaRPr lang="es-419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Rectángulo: esquinas superiores redondeadas 36">
              <a:extLst>
                <a:ext uri="{FF2B5EF4-FFF2-40B4-BE49-F238E27FC236}">
                  <a16:creationId xmlns:a16="http://schemas.microsoft.com/office/drawing/2014/main" id="{5FE0C353-084F-AD4C-3043-8E97FC68B602}"/>
                </a:ext>
              </a:extLst>
            </p:cNvPr>
            <p:cNvSpPr/>
            <p:nvPr/>
          </p:nvSpPr>
          <p:spPr>
            <a:xfrm>
              <a:off x="133520" y="22855"/>
              <a:ext cx="6481213" cy="3771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51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 dirty="0"/>
            </a:p>
          </p:txBody>
        </p:sp>
        <p:sp>
          <p:nvSpPr>
            <p:cNvPr id="38" name="Rectángulo: esquinas superiores, una redondeada y la otra cortada 37">
              <a:extLst>
                <a:ext uri="{FF2B5EF4-FFF2-40B4-BE49-F238E27FC236}">
                  <a16:creationId xmlns:a16="http://schemas.microsoft.com/office/drawing/2014/main" id="{8E250562-E336-C834-7E76-E4E1A670DB91}"/>
                </a:ext>
              </a:extLst>
            </p:cNvPr>
            <p:cNvSpPr/>
            <p:nvPr/>
          </p:nvSpPr>
          <p:spPr>
            <a:xfrm>
              <a:off x="133525" y="399994"/>
              <a:ext cx="6481206" cy="1126895"/>
            </a:xfrm>
            <a:prstGeom prst="snipRound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 dirty="0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0BB5934-9C9D-E4E1-FDCE-5A9BDFD26DFD}"/>
                </a:ext>
              </a:extLst>
            </p:cNvPr>
            <p:cNvSpPr txBox="1"/>
            <p:nvPr/>
          </p:nvSpPr>
          <p:spPr>
            <a:xfrm>
              <a:off x="193479" y="52871"/>
              <a:ext cx="6481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Ingresos netos por orden por empleado</a:t>
              </a:r>
              <a:endParaRPr lang="es-419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Paralelogramo 61">
              <a:extLst>
                <a:ext uri="{FF2B5EF4-FFF2-40B4-BE49-F238E27FC236}">
                  <a16:creationId xmlns:a16="http://schemas.microsoft.com/office/drawing/2014/main" id="{F2A5BFA8-0C7B-A7BA-D4B5-80272428CB5E}"/>
                </a:ext>
              </a:extLst>
            </p:cNvPr>
            <p:cNvSpPr/>
            <p:nvPr/>
          </p:nvSpPr>
          <p:spPr>
            <a:xfrm>
              <a:off x="2800937" y="4781310"/>
              <a:ext cx="1729344" cy="316548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/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2B5904FE-3509-4B3B-8A40-F787246D17E0}"/>
                </a:ext>
              </a:extLst>
            </p:cNvPr>
            <p:cNvSpPr txBox="1"/>
            <p:nvPr/>
          </p:nvSpPr>
          <p:spPr>
            <a:xfrm>
              <a:off x="2805352" y="4777979"/>
              <a:ext cx="1719668" cy="30777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ea typeface="Verdana" panose="020B0604030504040204" pitchFamily="34" charset="0"/>
                </a:rPr>
                <a:t>Productos</a:t>
              </a:r>
              <a:endParaRPr lang="es-419" sz="1400" dirty="0">
                <a:ea typeface="Verdana" panose="020B0604030504040204" pitchFamily="34" charset="0"/>
              </a:endParaRP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70C05220-CCEE-3D46-A2F0-D9A1D3ED1994}"/>
                </a:ext>
              </a:extLst>
            </p:cNvPr>
            <p:cNvSpPr txBox="1"/>
            <p:nvPr/>
          </p:nvSpPr>
          <p:spPr>
            <a:xfrm>
              <a:off x="7540700" y="4706470"/>
              <a:ext cx="1011011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i="1" dirty="0">
                  <a:solidFill>
                    <a:schemeClr val="bg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scadia Mono" panose="020B0609020000020004" pitchFamily="49" charset="0"/>
                </a:rPr>
                <a:t>Tablero</a:t>
              </a:r>
            </a:p>
            <a:p>
              <a:pPr algn="ctr"/>
              <a:r>
                <a:rPr lang="es-ES" sz="1200" i="1" dirty="0" err="1">
                  <a:solidFill>
                    <a:schemeClr val="bg2">
                      <a:lumMod val="7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ascadia Mono" panose="020B0609020000020004" pitchFamily="49" charset="0"/>
                </a:rPr>
                <a:t>Northwind</a:t>
              </a:r>
              <a:endParaRPr lang="es-419" sz="1200" i="1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scadia Mono" panose="020B0609020000020004" pitchFamily="49" charset="0"/>
              </a:endParaRPr>
            </a:p>
          </p:txBody>
        </p:sp>
        <p:sp>
          <p:nvSpPr>
            <p:cNvPr id="69" name="Rectángulo: esquinas superiores redondeadas 68">
              <a:extLst>
                <a:ext uri="{FF2B5EF4-FFF2-40B4-BE49-F238E27FC236}">
                  <a16:creationId xmlns:a16="http://schemas.microsoft.com/office/drawing/2014/main" id="{B6375AEE-E8D2-F1A2-A0EB-BEDF78F53CE9}"/>
                </a:ext>
              </a:extLst>
            </p:cNvPr>
            <p:cNvSpPr/>
            <p:nvPr/>
          </p:nvSpPr>
          <p:spPr>
            <a:xfrm>
              <a:off x="3833920" y="2498360"/>
              <a:ext cx="2780813" cy="22559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51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/>
            </a:p>
          </p:txBody>
        </p:sp>
        <p:sp>
          <p:nvSpPr>
            <p:cNvPr id="70" name="Rectángulo: esquinas superiores, una redondeada y la otra cortada 69">
              <a:extLst>
                <a:ext uri="{FF2B5EF4-FFF2-40B4-BE49-F238E27FC236}">
                  <a16:creationId xmlns:a16="http://schemas.microsoft.com/office/drawing/2014/main" id="{E47F7E48-3182-3483-320B-E82F400CF6CB}"/>
                </a:ext>
              </a:extLst>
            </p:cNvPr>
            <p:cNvSpPr/>
            <p:nvPr/>
          </p:nvSpPr>
          <p:spPr>
            <a:xfrm>
              <a:off x="3833922" y="2726308"/>
              <a:ext cx="2780814" cy="1916501"/>
            </a:xfrm>
            <a:prstGeom prst="snipRound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 dirty="0"/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E644788D-3796-7042-1A78-24F40C34BADF}"/>
                </a:ext>
              </a:extLst>
            </p:cNvPr>
            <p:cNvSpPr txBox="1"/>
            <p:nvPr/>
          </p:nvSpPr>
          <p:spPr>
            <a:xfrm>
              <a:off x="3897443" y="2472655"/>
              <a:ext cx="26432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Ingresos netos por puesto de trabajo</a:t>
              </a:r>
              <a:endParaRPr lang="es-419" sz="1200" dirty="0">
                <a:solidFill>
                  <a:schemeClr val="bg1"/>
                </a:solidFill>
              </a:endParaRPr>
            </a:p>
          </p:txBody>
        </p:sp>
        <p:sp>
          <p:nvSpPr>
            <p:cNvPr id="74" name="Trapecio 73">
              <a:extLst>
                <a:ext uri="{FF2B5EF4-FFF2-40B4-BE49-F238E27FC236}">
                  <a16:creationId xmlns:a16="http://schemas.microsoft.com/office/drawing/2014/main" id="{A450E76D-7D42-9253-EFC9-EDBAABA6BF86}"/>
                </a:ext>
              </a:extLst>
            </p:cNvPr>
            <p:cNvSpPr/>
            <p:nvPr/>
          </p:nvSpPr>
          <p:spPr>
            <a:xfrm>
              <a:off x="3829410" y="1599017"/>
              <a:ext cx="2780813" cy="827215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" name="Paralelogramo 5">
              <a:extLst>
                <a:ext uri="{FF2B5EF4-FFF2-40B4-BE49-F238E27FC236}">
                  <a16:creationId xmlns:a16="http://schemas.microsoft.com/office/drawing/2014/main" id="{0D973F7D-9BA7-2616-BA47-DF639E00B1FB}"/>
                </a:ext>
              </a:extLst>
            </p:cNvPr>
            <p:cNvSpPr/>
            <p:nvPr/>
          </p:nvSpPr>
          <p:spPr>
            <a:xfrm>
              <a:off x="488980" y="4779469"/>
              <a:ext cx="1729344" cy="316548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63BC6E8-BAA7-7EEF-CEAD-4DC669D41FF8}"/>
                </a:ext>
              </a:extLst>
            </p:cNvPr>
            <p:cNvSpPr txBox="1"/>
            <p:nvPr/>
          </p:nvSpPr>
          <p:spPr>
            <a:xfrm>
              <a:off x="484297" y="4791625"/>
              <a:ext cx="1724929" cy="30777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ea typeface="Verdana" panose="020B0604030504040204" pitchFamily="34" charset="0"/>
                </a:rPr>
                <a:t>Vista General</a:t>
              </a:r>
              <a:endParaRPr lang="es-419" sz="1400" dirty="0">
                <a:ea typeface="Verdana" panose="020B0604030504040204" pitchFamily="34" charset="0"/>
              </a:endParaRPr>
            </a:p>
          </p:txBody>
        </p:sp>
        <p:sp>
          <p:nvSpPr>
            <p:cNvPr id="9" name="Paralelogramo 8">
              <a:extLst>
                <a:ext uri="{FF2B5EF4-FFF2-40B4-BE49-F238E27FC236}">
                  <a16:creationId xmlns:a16="http://schemas.microsoft.com/office/drawing/2014/main" id="{292B6A7C-5F27-7B28-4928-A64CD9542E40}"/>
                </a:ext>
              </a:extLst>
            </p:cNvPr>
            <p:cNvSpPr/>
            <p:nvPr/>
          </p:nvSpPr>
          <p:spPr>
            <a:xfrm>
              <a:off x="5117309" y="4781310"/>
              <a:ext cx="1729344" cy="316548"/>
            </a:xfrm>
            <a:prstGeom prst="parallelogram">
              <a:avLst>
                <a:gd name="adj" fmla="val 0"/>
              </a:avLst>
            </a:prstGeom>
            <a:solidFill>
              <a:srgbClr val="004064"/>
            </a:solidFill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13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7145615A-5FC4-C5D7-5542-BC914E67C6BD}"/>
                </a:ext>
              </a:extLst>
            </p:cNvPr>
            <p:cNvSpPr txBox="1"/>
            <p:nvPr/>
          </p:nvSpPr>
          <p:spPr>
            <a:xfrm>
              <a:off x="5116484" y="4792301"/>
              <a:ext cx="1730993" cy="30777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bg1">
                      <a:lumMod val="85000"/>
                    </a:schemeClr>
                  </a:solidFill>
                  <a:ea typeface="Verdana" panose="020B0604030504040204" pitchFamily="34" charset="0"/>
                </a:rPr>
                <a:t>Empleados</a:t>
              </a:r>
              <a:endParaRPr lang="es-419" sz="1400" dirty="0">
                <a:solidFill>
                  <a:schemeClr val="bg1">
                    <a:lumMod val="85000"/>
                  </a:schemeClr>
                </a:solidFill>
                <a:ea typeface="Verdana" panose="020B0604030504040204" pitchFamily="34" charset="0"/>
              </a:endParaRP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461847A6-2696-929E-CF8C-EA6AC09FFC2D}"/>
                </a:ext>
              </a:extLst>
            </p:cNvPr>
            <p:cNvGrpSpPr/>
            <p:nvPr/>
          </p:nvGrpSpPr>
          <p:grpSpPr>
            <a:xfrm>
              <a:off x="6734653" y="658059"/>
              <a:ext cx="2282623" cy="3984749"/>
              <a:chOff x="3592641" y="1269359"/>
              <a:chExt cx="2776318" cy="3430606"/>
            </a:xfrm>
          </p:grpSpPr>
          <p:sp>
            <p:nvSpPr>
              <p:cNvPr id="12" name="Rectángulo: esquinas superiores redondeadas 11">
                <a:extLst>
                  <a:ext uri="{FF2B5EF4-FFF2-40B4-BE49-F238E27FC236}">
                    <a16:creationId xmlns:a16="http://schemas.microsoft.com/office/drawing/2014/main" id="{7D5C5616-0D78-D4AE-45B0-0CCA39A5993E}"/>
                  </a:ext>
                </a:extLst>
              </p:cNvPr>
              <p:cNvSpPr/>
              <p:nvPr/>
            </p:nvSpPr>
            <p:spPr>
              <a:xfrm>
                <a:off x="3592641" y="1302054"/>
                <a:ext cx="2768045" cy="357451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00517C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13"/>
              </a:p>
            </p:txBody>
          </p:sp>
          <p:sp>
            <p:nvSpPr>
              <p:cNvPr id="13" name="Rectángulo: esquinas superiores, una redondeada y la otra cortada 12">
                <a:extLst>
                  <a:ext uri="{FF2B5EF4-FFF2-40B4-BE49-F238E27FC236}">
                    <a16:creationId xmlns:a16="http://schemas.microsoft.com/office/drawing/2014/main" id="{50511AA9-2BCA-972B-2CD5-508F6556E2A9}"/>
                  </a:ext>
                </a:extLst>
              </p:cNvPr>
              <p:cNvSpPr/>
              <p:nvPr/>
            </p:nvSpPr>
            <p:spPr>
              <a:xfrm>
                <a:off x="3592643" y="1663241"/>
                <a:ext cx="2768046" cy="3036724"/>
              </a:xfrm>
              <a:prstGeom prst="snipRoundRect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13" dirty="0"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980B8F1-393A-5363-9D48-DD76D4E2C6D4}"/>
                  </a:ext>
                </a:extLst>
              </p:cNvPr>
              <p:cNvSpPr txBox="1"/>
              <p:nvPr/>
            </p:nvSpPr>
            <p:spPr>
              <a:xfrm>
                <a:off x="3600914" y="1269359"/>
                <a:ext cx="2768045" cy="39746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s-ES" sz="1200" dirty="0">
                    <a:solidFill>
                      <a:schemeClr val="bg1"/>
                    </a:solidFill>
                  </a:rPr>
                  <a:t>Mejores y peores 5 empleados </a:t>
                </a:r>
              </a:p>
              <a:p>
                <a:pPr algn="ctr"/>
                <a:r>
                  <a:rPr lang="es-ES" sz="1200" dirty="0">
                    <a:solidFill>
                      <a:schemeClr val="bg1"/>
                    </a:solidFill>
                  </a:rPr>
                  <a:t>por ordenes</a:t>
                </a:r>
                <a:endParaRPr lang="es-419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073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2395</TotalTime>
  <Words>88</Words>
  <Application>Microsoft Office PowerPoint</Application>
  <PresentationFormat>Presentación en pantalla (16:9)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s</dc:creator>
  <cp:lastModifiedBy>matias s</cp:lastModifiedBy>
  <cp:revision>7</cp:revision>
  <dcterms:created xsi:type="dcterms:W3CDTF">2024-01-24T19:55:13Z</dcterms:created>
  <dcterms:modified xsi:type="dcterms:W3CDTF">2024-01-29T19:00:23Z</dcterms:modified>
</cp:coreProperties>
</file>