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
      <p:font typeface="Oswald"/>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33" Type="http://schemas.openxmlformats.org/officeDocument/2006/relationships/font" Target="fonts/Oswald-regular.fntdata"/><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slide" Target="slides/slide9.xml"/><Relationship Id="rId35" Type="http://schemas.openxmlformats.org/officeDocument/2006/relationships/font" Target="fonts/OpenSans-regular.fntdata"/><Relationship Id="rId12" Type="http://schemas.openxmlformats.org/officeDocument/2006/relationships/slide" Target="slides/slide8.xml"/><Relationship Id="rId34" Type="http://schemas.openxmlformats.org/officeDocument/2006/relationships/font" Target="fonts/Oswald-bold.fntdata"/><Relationship Id="rId15" Type="http://schemas.openxmlformats.org/officeDocument/2006/relationships/slide" Target="slides/slide11.xml"/><Relationship Id="rId37" Type="http://schemas.openxmlformats.org/officeDocument/2006/relationships/font" Target="fonts/OpenSans-italic.fntdata"/><Relationship Id="rId14" Type="http://schemas.openxmlformats.org/officeDocument/2006/relationships/slide" Target="slides/slide10.xml"/><Relationship Id="rId36" Type="http://schemas.openxmlformats.org/officeDocument/2006/relationships/font" Target="fonts/OpenSans-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Open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How to implement predictive machine learning models in baseball venue?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Strong trend in the beginning and end of the year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Skewness in innings, clear outliers… CARTs? </a:t>
            </a:r>
          </a:p>
          <a:p>
            <a:pPr indent="0" lvl="0" marL="0">
              <a:spcBef>
                <a:spcPts val="0"/>
              </a:spcBef>
              <a:buNone/>
            </a:pPr>
            <a:r>
              <a:rPr lang="en"/>
              <a:t>Correlations and </a:t>
            </a:r>
            <a:r>
              <a:rPr lang="en"/>
              <a:t>multicollinearity can be detected… Linear? </a:t>
            </a:r>
            <a:r>
              <a:rPr lang="en"/>
              <a:t> </a:t>
            </a:r>
          </a:p>
          <a:p>
            <a:pPr indent="0" lvl="0" marL="0">
              <a:spcBef>
                <a:spcPts val="0"/>
              </a:spcBef>
              <a:buNone/>
            </a:pPr>
            <a:r>
              <a:t/>
            </a:r>
            <a:endParaRPr/>
          </a:p>
          <a:p>
            <a:pPr indent="0" lvl="0" marL="0">
              <a:spcBef>
                <a:spcPts val="0"/>
              </a:spcBef>
              <a:buNone/>
            </a:pPr>
            <a:r>
              <a:rPr lang="en"/>
              <a:t>Feature eliminated.. We don’t know the individual factors importance. </a:t>
            </a:r>
          </a:p>
          <a:p>
            <a:pPr indent="0" lvl="0" marL="0">
              <a:spcBef>
                <a:spcPts val="0"/>
              </a:spcBef>
              <a:buNone/>
            </a:pPr>
            <a:r>
              <a:rPr lang="en"/>
              <a:t>Feature reduction.. We can’t </a:t>
            </a:r>
            <a:r>
              <a:rPr lang="en"/>
              <a:t>interpret</a:t>
            </a:r>
            <a:r>
              <a:rPr lang="en"/>
              <a:t> the result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50000"/>
              </a:lnSpc>
              <a:spcBef>
                <a:spcPts val="0"/>
              </a:spcBef>
              <a:spcAft>
                <a:spcPts val="1300"/>
              </a:spcAft>
              <a:buNone/>
            </a:pPr>
            <a:r>
              <a:rPr lang="en">
                <a:highlight>
                  <a:srgbClr val="FFFFFF"/>
                </a:highlight>
              </a:rPr>
              <a:t>The R^2 (or R Squared) metric provides an indication of the goodness of fit of a set of predictions to the actual values. In statistical literature, this measure is called the coefficient of determination.</a:t>
            </a:r>
          </a:p>
          <a:p>
            <a:pPr indent="0" lvl="0" marL="0" rtl="0">
              <a:lnSpc>
                <a:spcPct val="150000"/>
              </a:lnSpc>
              <a:spcBef>
                <a:spcPts val="0"/>
              </a:spcBef>
              <a:spcAft>
                <a:spcPts val="1300"/>
              </a:spcAft>
              <a:buNone/>
            </a:pPr>
            <a:r>
              <a:rPr lang="en">
                <a:highlight>
                  <a:srgbClr val="FFFFFF"/>
                </a:highlight>
              </a:rPr>
              <a:t>This is a value between 0 and 1 for no-fit and perfect fit respectively.</a:t>
            </a:r>
          </a:p>
          <a:p>
            <a:pPr indent="0" lvl="0" marL="0" rtl="0">
              <a:lnSpc>
                <a:spcPct val="150000"/>
              </a:lnSpc>
              <a:spcBef>
                <a:spcPts val="0"/>
              </a:spcBef>
              <a:spcAft>
                <a:spcPts val="1300"/>
              </a:spcAft>
              <a:buNone/>
            </a:pPr>
            <a:r>
              <a:rPr lang="en" sz="1200">
                <a:solidFill>
                  <a:srgbClr val="222222"/>
                </a:solidFill>
                <a:highlight>
                  <a:srgbClr val="FFFFFF"/>
                </a:highlight>
                <a:latin typeface="Roboto"/>
                <a:ea typeface="Roboto"/>
                <a:cs typeface="Roboto"/>
                <a:sym typeface="Roboto"/>
              </a:rPr>
              <a:t>R-squared is a statistical measure of how close the data are to the fitted regression line. It is also known as the coefficient of determination, or the coefficient of multiple determination for multiple regression. 0% indicates that the model explains none of the variability of the response data around its mean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200">
                <a:solidFill>
                  <a:srgbClr val="24292E"/>
                </a:solidFill>
                <a:highlight>
                  <a:srgbClr val="FFFFFF"/>
                </a:highlight>
              </a:rPr>
              <a:t>Both models were about the same in the performance metric. In a season where games are played day to day, pararmetric model will be able to be more flexible with the data. The model will be re-written with the newly acquired data that machine learns. If we were to use the same model again and again, it would be effecient to make prediction with Gradient Boosting. Moreover, the feature importance is also easily computed with the algorithm. With linear models, even though we will not have to suffer in performances right now, as season goes on and more games are played, the type of year to year variances that we can expect to see might not be able to captured. However, it is important to note that since with ANOVA testing feature selection and PCA together condensed down the feature to one principal component, the computation speed for prediction was instant. In a situation where short training time is required, this might serve as a good method to draw predictions.</a:t>
            </a:r>
          </a:p>
          <a:p>
            <a:pPr indent="0" lvl="0" marL="0">
              <a:spcBef>
                <a:spcPts val="0"/>
              </a:spcBef>
              <a:buNone/>
            </a:pPr>
            <a:r>
              <a:rPr lang="en"/>
              <a:t>Compared to simple averaging out, we will able to obtain in about 20% in accuracy in predicting attendance. Hopefully that would either capture 20% in potential revenue opportunity of cut out 20% in excess expenditure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With limited supply with venue capacity, understanding the demand will</a:t>
            </a:r>
          </a:p>
          <a:p>
            <a:pPr indent="-317500" lvl="0" marL="457200" rtl="0">
              <a:spcBef>
                <a:spcPts val="0"/>
              </a:spcBef>
              <a:spcAft>
                <a:spcPts val="0"/>
              </a:spcAft>
              <a:buSzPts val="1400"/>
              <a:buChar char="-"/>
            </a:pPr>
            <a:r>
              <a:rPr lang="en"/>
              <a:t>Help manage costs (#of people working per game, merchandize, food, beverage)</a:t>
            </a:r>
          </a:p>
          <a:p>
            <a:pPr indent="-317500" lvl="0" marL="457200" rtl="0">
              <a:spcBef>
                <a:spcPts val="0"/>
              </a:spcBef>
              <a:spcAft>
                <a:spcPts val="0"/>
              </a:spcAft>
              <a:buSzPts val="1400"/>
              <a:buChar char="-"/>
            </a:pPr>
            <a:r>
              <a:rPr lang="en"/>
              <a:t>Quality control</a:t>
            </a:r>
          </a:p>
          <a:p>
            <a:pPr indent="-317500" lvl="0" marL="457200" rtl="0">
              <a:spcBef>
                <a:spcPts val="0"/>
              </a:spcBef>
              <a:spcAft>
                <a:spcPts val="0"/>
              </a:spcAft>
              <a:buSzPts val="1400"/>
              <a:buChar char="-"/>
            </a:pPr>
            <a:r>
              <a:rPr lang="en"/>
              <a:t>Ticket pricing</a:t>
            </a:r>
          </a:p>
          <a:p>
            <a:pPr indent="-317500" lvl="0" marL="457200">
              <a:spcBef>
                <a:spcPts val="0"/>
              </a:spcBef>
              <a:buSzPts val="1400"/>
              <a:buChar char="-"/>
            </a:pPr>
            <a:r>
              <a:rPr lang="en"/>
              <a:t>Marketing (events within events)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Let’s focus on today. </a:t>
            </a:r>
          </a:p>
          <a:p>
            <a:pPr indent="0" lvl="0" marL="0">
              <a:spcBef>
                <a:spcPts val="0"/>
              </a:spcBef>
              <a:buNone/>
            </a:pPr>
            <a:r>
              <a:rPr lang="en"/>
              <a:t>We are closely looking at game to game data. Yesterday’s data will be used. </a:t>
            </a:r>
          </a:p>
          <a:p>
            <a:pPr indent="0" lvl="0" marL="0">
              <a:spcBef>
                <a:spcPts val="0"/>
              </a:spcBef>
              <a:buNone/>
            </a:pPr>
            <a:r>
              <a:rPr lang="en"/>
              <a:t>Micro, approach that is applicable to use during the season. On going </a:t>
            </a:r>
            <a:r>
              <a:rPr lang="en"/>
              <a:t>continuously</a:t>
            </a:r>
            <a:r>
              <a:rPr lang="e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How does each collected item impacting the prediction? We can largely divide them into three groups. Which component would give the fans most anticipation?</a:t>
            </a:r>
          </a:p>
          <a:p>
            <a:pPr indent="0" lvl="0" marL="0">
              <a:spcBef>
                <a:spcPts val="0"/>
              </a:spcBef>
              <a:buNone/>
            </a:pPr>
            <a:r>
              <a:rPr lang="en"/>
              <a:t>Previous </a:t>
            </a:r>
            <a:r>
              <a:rPr lang="en"/>
              <a:t>game</a:t>
            </a:r>
            <a:r>
              <a:rPr lang="en"/>
              <a:t> data: game log will have its </a:t>
            </a:r>
            <a:r>
              <a:rPr lang="en"/>
              <a:t>game</a:t>
            </a:r>
            <a:r>
              <a:rPr lang="en"/>
              <a:t> </a:t>
            </a:r>
            <a:r>
              <a:rPr lang="en"/>
              <a:t>results</a:t>
            </a:r>
            <a:r>
              <a:rPr lang="en"/>
              <a:t> stats listed for that game. </a:t>
            </a:r>
          </a:p>
          <a:p>
            <a:pPr indent="0" lvl="0" marL="0">
              <a:spcBef>
                <a:spcPts val="0"/>
              </a:spcBef>
              <a:buNone/>
            </a:pPr>
            <a:r>
              <a:rPr lang="en"/>
              <a:t>Since the crowd is already gathered by the time the game is being played, don’t think the live results impact # of attendance much. Instead shifting these stats down, </a:t>
            </a:r>
          </a:p>
          <a:p>
            <a:pPr indent="0" lvl="0" marL="0">
              <a:spcBef>
                <a:spcPts val="0"/>
              </a:spcBef>
              <a:buNone/>
            </a:pPr>
            <a:r>
              <a:rPr lang="en"/>
              <a:t>Today’s results = </a:t>
            </a:r>
            <a:r>
              <a:rPr lang="en"/>
              <a:t>Tomorrow's</a:t>
            </a:r>
            <a:r>
              <a:rPr lang="en"/>
              <a:t> anticipation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050">
                <a:highlight>
                  <a:srgbClr val="FFFFFF"/>
                </a:highlight>
              </a:rPr>
              <a:t>Why? Look at the mean and variance of that graph and sampling it such way randomly will generate such a discrepancy  </a:t>
            </a:r>
          </a:p>
          <a:p>
            <a:pPr indent="0" lvl="0" marL="0">
              <a:spcBef>
                <a:spcPts val="0"/>
              </a:spcBef>
              <a:buNone/>
            </a:pPr>
            <a:r>
              <a:rPr lang="en" sz="1050">
                <a:highlight>
                  <a:srgbClr val="FFFFFF"/>
                </a:highlight>
              </a:rPr>
              <a:t>Each team are too different. Their stadiums have different maximum capacity, team base and royalty, the essence and culture of team playing, and most importantly, they are in different cities with different population, income, weather, accessibility.. I can go forever how this should be treated. Let's see how their trend lines differ.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Within the same team, the year to year variance seems significant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To</a:t>
            </a:r>
            <a:r>
              <a:rPr lang="en"/>
              <a:t> detect skewness and what kind of </a:t>
            </a:r>
            <a:r>
              <a:rPr lang="en"/>
              <a:t>transformation</a:t>
            </a:r>
            <a:r>
              <a:rPr lang="en"/>
              <a:t> is </a:t>
            </a:r>
            <a:r>
              <a:rPr lang="en"/>
              <a:t>needed</a:t>
            </a:r>
            <a:r>
              <a:rPr lang="en"/>
              <a:t>, we ran distribution plot and residual plot of </a:t>
            </a:r>
            <a:r>
              <a:rPr lang="en"/>
              <a:t>numerical</a:t>
            </a:r>
            <a:r>
              <a:rPr lang="en"/>
              <a:t> features</a:t>
            </a:r>
          </a:p>
          <a:p>
            <a:pPr indent="0" lvl="0" marL="0">
              <a:spcBef>
                <a:spcPts val="0"/>
              </a:spcBef>
              <a:buNone/>
            </a:pPr>
            <a:r>
              <a:rPr lang="en"/>
              <a:t>Dist plot tells us the </a:t>
            </a:r>
            <a:r>
              <a:rPr lang="en"/>
              <a:t>density</a:t>
            </a:r>
            <a:r>
              <a:rPr lang="en"/>
              <a:t>, how many data points fall under corresponding value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Heatmap to see what characteristics of the game (feature) correlates with one another.</a:t>
            </a:r>
          </a:p>
          <a:p>
            <a:pPr indent="0" lvl="0" marL="0">
              <a:spcBef>
                <a:spcPts val="0"/>
              </a:spcBef>
              <a:buNone/>
            </a:pPr>
            <a:r>
              <a:rPr lang="en"/>
              <a:t>Ex. div_ranking, the root is the same and you can easily interpret that with domain knowledge which could be validated here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rtl="0">
              <a:spcBef>
                <a:spcPts val="0"/>
              </a:spcBef>
              <a:buClr>
                <a:schemeClr val="dk2"/>
              </a:buClr>
              <a:buSzPts val="4200"/>
              <a:buNone/>
              <a:defRPr sz="4200">
                <a:solidFill>
                  <a:schemeClr val="dk2"/>
                </a:solidFill>
              </a:defRPr>
            </a:lvl1pPr>
            <a:lvl2pPr lvl="1" rtl="0">
              <a:spcBef>
                <a:spcPts val="0"/>
              </a:spcBef>
              <a:buClr>
                <a:schemeClr val="dk2"/>
              </a:buClr>
              <a:buSzPts val="4200"/>
              <a:buNone/>
              <a:defRPr sz="4200">
                <a:solidFill>
                  <a:schemeClr val="dk2"/>
                </a:solidFill>
              </a:defRPr>
            </a:lvl2pPr>
            <a:lvl3pPr lvl="2" rtl="0">
              <a:spcBef>
                <a:spcPts val="0"/>
              </a:spcBef>
              <a:buClr>
                <a:schemeClr val="dk2"/>
              </a:buClr>
              <a:buSzPts val="4200"/>
              <a:buNone/>
              <a:defRPr sz="4200">
                <a:solidFill>
                  <a:schemeClr val="dk2"/>
                </a:solidFill>
              </a:defRPr>
            </a:lvl3pPr>
            <a:lvl4pPr lvl="3" rtl="0">
              <a:spcBef>
                <a:spcPts val="0"/>
              </a:spcBef>
              <a:buClr>
                <a:schemeClr val="dk2"/>
              </a:buClr>
              <a:buSzPts val="4200"/>
              <a:buNone/>
              <a:defRPr sz="4200">
                <a:solidFill>
                  <a:schemeClr val="dk2"/>
                </a:solidFill>
              </a:defRPr>
            </a:lvl4pPr>
            <a:lvl5pPr lvl="4" rtl="0">
              <a:spcBef>
                <a:spcPts val="0"/>
              </a:spcBef>
              <a:buClr>
                <a:schemeClr val="dk2"/>
              </a:buClr>
              <a:buSzPts val="4200"/>
              <a:buNone/>
              <a:defRPr sz="4200">
                <a:solidFill>
                  <a:schemeClr val="dk2"/>
                </a:solidFill>
              </a:defRPr>
            </a:lvl5pPr>
            <a:lvl6pPr lvl="5" rtl="0">
              <a:spcBef>
                <a:spcPts val="0"/>
              </a:spcBef>
              <a:buClr>
                <a:schemeClr val="dk2"/>
              </a:buClr>
              <a:buSzPts val="4200"/>
              <a:buNone/>
              <a:defRPr sz="4200">
                <a:solidFill>
                  <a:schemeClr val="dk2"/>
                </a:solidFill>
              </a:defRPr>
            </a:lvl6pPr>
            <a:lvl7pPr lvl="6" rtl="0">
              <a:spcBef>
                <a:spcPts val="0"/>
              </a:spcBef>
              <a:buClr>
                <a:schemeClr val="dk2"/>
              </a:buClr>
              <a:buSzPts val="4200"/>
              <a:buNone/>
              <a:defRPr sz="4200">
                <a:solidFill>
                  <a:schemeClr val="dk2"/>
                </a:solidFill>
              </a:defRPr>
            </a:lvl7pPr>
            <a:lvl8pPr lvl="7" rtl="0">
              <a:spcBef>
                <a:spcPts val="0"/>
              </a:spcBef>
              <a:buClr>
                <a:schemeClr val="dk2"/>
              </a:buClr>
              <a:buSzPts val="4200"/>
              <a:buNone/>
              <a:defRPr sz="4200">
                <a:solidFill>
                  <a:schemeClr val="dk2"/>
                </a:solidFill>
              </a:defRPr>
            </a:lvl8pPr>
            <a:lvl9pPr lvl="8" rtl="0">
              <a:spcBef>
                <a:spcPts val="0"/>
              </a:spcBef>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rtl="0">
              <a:spcBef>
                <a:spcPts val="0"/>
              </a:spcBef>
              <a:buClr>
                <a:schemeClr val="lt1"/>
              </a:buClr>
              <a:buSzPts val="8000"/>
              <a:buNone/>
              <a:defRPr sz="8000">
                <a:solidFill>
                  <a:schemeClr val="lt1"/>
                </a:solidFill>
              </a:defRPr>
            </a:lvl1pPr>
            <a:lvl2pPr lvl="1" rtl="0">
              <a:spcBef>
                <a:spcPts val="0"/>
              </a:spcBef>
              <a:buClr>
                <a:schemeClr val="lt1"/>
              </a:buClr>
              <a:buSzPts val="8000"/>
              <a:buNone/>
              <a:defRPr sz="8000">
                <a:solidFill>
                  <a:schemeClr val="lt1"/>
                </a:solidFill>
              </a:defRPr>
            </a:lvl2pPr>
            <a:lvl3pPr lvl="2" rtl="0">
              <a:spcBef>
                <a:spcPts val="0"/>
              </a:spcBef>
              <a:buClr>
                <a:schemeClr val="lt1"/>
              </a:buClr>
              <a:buSzPts val="8000"/>
              <a:buNone/>
              <a:defRPr sz="8000">
                <a:solidFill>
                  <a:schemeClr val="lt1"/>
                </a:solidFill>
              </a:defRPr>
            </a:lvl3pPr>
            <a:lvl4pPr lvl="3" rtl="0">
              <a:spcBef>
                <a:spcPts val="0"/>
              </a:spcBef>
              <a:buClr>
                <a:schemeClr val="lt1"/>
              </a:buClr>
              <a:buSzPts val="8000"/>
              <a:buNone/>
              <a:defRPr sz="8000">
                <a:solidFill>
                  <a:schemeClr val="lt1"/>
                </a:solidFill>
              </a:defRPr>
            </a:lvl4pPr>
            <a:lvl5pPr lvl="4" rtl="0">
              <a:spcBef>
                <a:spcPts val="0"/>
              </a:spcBef>
              <a:buClr>
                <a:schemeClr val="lt1"/>
              </a:buClr>
              <a:buSzPts val="8000"/>
              <a:buNone/>
              <a:defRPr sz="8000">
                <a:solidFill>
                  <a:schemeClr val="lt1"/>
                </a:solidFill>
              </a:defRPr>
            </a:lvl5pPr>
            <a:lvl6pPr lvl="5" rtl="0">
              <a:spcBef>
                <a:spcPts val="0"/>
              </a:spcBef>
              <a:buClr>
                <a:schemeClr val="lt1"/>
              </a:buClr>
              <a:buSzPts val="8000"/>
              <a:buNone/>
              <a:defRPr sz="8000">
                <a:solidFill>
                  <a:schemeClr val="lt1"/>
                </a:solidFill>
              </a:defRPr>
            </a:lvl6pPr>
            <a:lvl7pPr lvl="6" rtl="0">
              <a:spcBef>
                <a:spcPts val="0"/>
              </a:spcBef>
              <a:buClr>
                <a:schemeClr val="lt1"/>
              </a:buClr>
              <a:buSzPts val="8000"/>
              <a:buNone/>
              <a:defRPr sz="8000">
                <a:solidFill>
                  <a:schemeClr val="lt1"/>
                </a:solidFill>
              </a:defRPr>
            </a:lvl7pPr>
            <a:lvl8pPr lvl="7" rtl="0">
              <a:spcBef>
                <a:spcPts val="0"/>
              </a:spcBef>
              <a:buClr>
                <a:schemeClr val="lt1"/>
              </a:buClr>
              <a:buSzPts val="8000"/>
              <a:buNone/>
              <a:defRPr sz="8000">
                <a:solidFill>
                  <a:schemeClr val="lt1"/>
                </a:solidFill>
              </a:defRPr>
            </a:lvl8pPr>
            <a:lvl9pPr lvl="8" rtl="0">
              <a:spcBef>
                <a:spcPts val="0"/>
              </a:spcBef>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rtl="0">
              <a:spcBef>
                <a:spcPts val="0"/>
              </a:spcBef>
              <a:buClr>
                <a:schemeClr val="lt1"/>
              </a:buClr>
              <a:buSzPts val="1300"/>
              <a:buChar char="●"/>
              <a:defRPr>
                <a:solidFill>
                  <a:schemeClr val="lt1"/>
                </a:solidFill>
              </a:defRPr>
            </a:lvl1pPr>
            <a:lvl2pPr lvl="1" rtl="0">
              <a:spcBef>
                <a:spcPts val="0"/>
              </a:spcBef>
              <a:buClr>
                <a:schemeClr val="lt1"/>
              </a:buClr>
              <a:buSzPts val="1100"/>
              <a:buChar char="○"/>
              <a:defRPr>
                <a:solidFill>
                  <a:schemeClr val="lt1"/>
                </a:solidFill>
              </a:defRPr>
            </a:lvl2pPr>
            <a:lvl3pPr lvl="2" rtl="0">
              <a:spcBef>
                <a:spcPts val="0"/>
              </a:spcBef>
              <a:buClr>
                <a:schemeClr val="lt1"/>
              </a:buClr>
              <a:buSzPts val="1100"/>
              <a:buChar char="■"/>
              <a:defRPr>
                <a:solidFill>
                  <a:schemeClr val="lt1"/>
                </a:solidFill>
              </a:defRPr>
            </a:lvl3pPr>
            <a:lvl4pPr lvl="3" rtl="0">
              <a:spcBef>
                <a:spcPts val="0"/>
              </a:spcBef>
              <a:buClr>
                <a:schemeClr val="lt1"/>
              </a:buClr>
              <a:buSzPts val="1100"/>
              <a:buChar char="●"/>
              <a:defRPr>
                <a:solidFill>
                  <a:schemeClr val="lt1"/>
                </a:solidFill>
              </a:defRPr>
            </a:lvl4pPr>
            <a:lvl5pPr lvl="4" rtl="0">
              <a:spcBef>
                <a:spcPts val="0"/>
              </a:spcBef>
              <a:buClr>
                <a:schemeClr val="lt1"/>
              </a:buClr>
              <a:buSzPts val="1100"/>
              <a:buChar char="○"/>
              <a:defRPr>
                <a:solidFill>
                  <a:schemeClr val="lt1"/>
                </a:solidFill>
              </a:defRPr>
            </a:lvl5pPr>
            <a:lvl6pPr lvl="5" rtl="0">
              <a:spcBef>
                <a:spcPts val="0"/>
              </a:spcBef>
              <a:buClr>
                <a:schemeClr val="lt1"/>
              </a:buClr>
              <a:buSzPts val="1100"/>
              <a:buChar char="■"/>
              <a:defRPr>
                <a:solidFill>
                  <a:schemeClr val="lt1"/>
                </a:solidFill>
              </a:defRPr>
            </a:lvl6pPr>
            <a:lvl7pPr lvl="6" rtl="0">
              <a:spcBef>
                <a:spcPts val="0"/>
              </a:spcBef>
              <a:buClr>
                <a:schemeClr val="lt1"/>
              </a:buClr>
              <a:buSzPts val="1100"/>
              <a:buChar char="●"/>
              <a:defRPr>
                <a:solidFill>
                  <a:schemeClr val="lt1"/>
                </a:solidFill>
              </a:defRPr>
            </a:lvl7pPr>
            <a:lvl8pPr lvl="7" rtl="0">
              <a:spcBef>
                <a:spcPts val="0"/>
              </a:spcBef>
              <a:buClr>
                <a:schemeClr val="lt1"/>
              </a:buClr>
              <a:buSzPts val="1100"/>
              <a:buChar char="○"/>
              <a:defRPr>
                <a:solidFill>
                  <a:schemeClr val="lt1"/>
                </a:solidFill>
              </a:defRPr>
            </a:lvl8pPr>
            <a:lvl9pPr lvl="8" rtl="0">
              <a:spcBef>
                <a:spcPts val="0"/>
              </a:spcBef>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rtl="0">
              <a:spcBef>
                <a:spcPts val="0"/>
              </a:spcBef>
              <a:buClr>
                <a:schemeClr val="lt1"/>
              </a:buClr>
              <a:buSzPts val="3600"/>
              <a:buNone/>
              <a:defRPr sz="3600">
                <a:solidFill>
                  <a:schemeClr val="lt1"/>
                </a:solidFill>
              </a:defRPr>
            </a:lvl1pPr>
            <a:lvl2pPr lvl="1" rtl="0">
              <a:spcBef>
                <a:spcPts val="0"/>
              </a:spcBef>
              <a:buClr>
                <a:schemeClr val="lt1"/>
              </a:buClr>
              <a:buSzPts val="3600"/>
              <a:buNone/>
              <a:defRPr sz="3600">
                <a:solidFill>
                  <a:schemeClr val="lt1"/>
                </a:solidFill>
              </a:defRPr>
            </a:lvl2pPr>
            <a:lvl3pPr lvl="2" rtl="0">
              <a:spcBef>
                <a:spcPts val="0"/>
              </a:spcBef>
              <a:buClr>
                <a:schemeClr val="lt1"/>
              </a:buClr>
              <a:buSzPts val="3600"/>
              <a:buNone/>
              <a:defRPr sz="3600">
                <a:solidFill>
                  <a:schemeClr val="lt1"/>
                </a:solidFill>
              </a:defRPr>
            </a:lvl3pPr>
            <a:lvl4pPr lvl="3" rtl="0">
              <a:spcBef>
                <a:spcPts val="0"/>
              </a:spcBef>
              <a:buClr>
                <a:schemeClr val="lt1"/>
              </a:buClr>
              <a:buSzPts val="3600"/>
              <a:buNone/>
              <a:defRPr sz="3600">
                <a:solidFill>
                  <a:schemeClr val="lt1"/>
                </a:solidFill>
              </a:defRPr>
            </a:lvl4pPr>
            <a:lvl5pPr lvl="4" rtl="0">
              <a:spcBef>
                <a:spcPts val="0"/>
              </a:spcBef>
              <a:buClr>
                <a:schemeClr val="lt1"/>
              </a:buClr>
              <a:buSzPts val="3600"/>
              <a:buNone/>
              <a:defRPr sz="3600">
                <a:solidFill>
                  <a:schemeClr val="lt1"/>
                </a:solidFill>
              </a:defRPr>
            </a:lvl5pPr>
            <a:lvl6pPr lvl="5" rtl="0">
              <a:spcBef>
                <a:spcPts val="0"/>
              </a:spcBef>
              <a:buClr>
                <a:schemeClr val="lt1"/>
              </a:buClr>
              <a:buSzPts val="3600"/>
              <a:buNone/>
              <a:defRPr sz="3600">
                <a:solidFill>
                  <a:schemeClr val="lt1"/>
                </a:solidFill>
              </a:defRPr>
            </a:lvl6pPr>
            <a:lvl7pPr lvl="6" rtl="0">
              <a:spcBef>
                <a:spcPts val="0"/>
              </a:spcBef>
              <a:buClr>
                <a:schemeClr val="lt1"/>
              </a:buClr>
              <a:buSzPts val="3600"/>
              <a:buNone/>
              <a:defRPr sz="3600">
                <a:solidFill>
                  <a:schemeClr val="lt1"/>
                </a:solidFill>
              </a:defRPr>
            </a:lvl7pPr>
            <a:lvl8pPr lvl="7" rtl="0">
              <a:spcBef>
                <a:spcPts val="0"/>
              </a:spcBef>
              <a:buClr>
                <a:schemeClr val="lt1"/>
              </a:buClr>
              <a:buSzPts val="3600"/>
              <a:buNone/>
              <a:defRPr sz="3600">
                <a:solidFill>
                  <a:schemeClr val="lt1"/>
                </a:solidFill>
              </a:defRPr>
            </a:lvl8pPr>
            <a:lvl9pPr lvl="8" rtl="0">
              <a:spcBef>
                <a:spcPts val="0"/>
              </a:spcBef>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rtl="0">
              <a:spcBef>
                <a:spcPts val="0"/>
              </a:spcBef>
              <a:buClr>
                <a:schemeClr val="dk2"/>
              </a:buClr>
              <a:buSzPts val="2600"/>
              <a:buNone/>
              <a:defRPr sz="2600">
                <a:solidFill>
                  <a:schemeClr val="dk2"/>
                </a:solidFill>
              </a:defRPr>
            </a:lvl1pPr>
            <a:lvl2pPr lvl="1" rtl="0">
              <a:spcBef>
                <a:spcPts val="0"/>
              </a:spcBef>
              <a:buClr>
                <a:schemeClr val="dk2"/>
              </a:buClr>
              <a:buSzPts val="2600"/>
              <a:buNone/>
              <a:defRPr sz="2600">
                <a:solidFill>
                  <a:schemeClr val="dk2"/>
                </a:solidFill>
              </a:defRPr>
            </a:lvl2pPr>
            <a:lvl3pPr lvl="2" rtl="0">
              <a:spcBef>
                <a:spcPts val="0"/>
              </a:spcBef>
              <a:buClr>
                <a:schemeClr val="dk2"/>
              </a:buClr>
              <a:buSzPts val="2600"/>
              <a:buNone/>
              <a:defRPr sz="2600">
                <a:solidFill>
                  <a:schemeClr val="dk2"/>
                </a:solidFill>
              </a:defRPr>
            </a:lvl3pPr>
            <a:lvl4pPr lvl="3" rtl="0">
              <a:spcBef>
                <a:spcPts val="0"/>
              </a:spcBef>
              <a:buClr>
                <a:schemeClr val="dk2"/>
              </a:buClr>
              <a:buSzPts val="2600"/>
              <a:buNone/>
              <a:defRPr sz="2600">
                <a:solidFill>
                  <a:schemeClr val="dk2"/>
                </a:solidFill>
              </a:defRPr>
            </a:lvl4pPr>
            <a:lvl5pPr lvl="4" rtl="0">
              <a:spcBef>
                <a:spcPts val="0"/>
              </a:spcBef>
              <a:buClr>
                <a:schemeClr val="dk2"/>
              </a:buClr>
              <a:buSzPts val="2600"/>
              <a:buNone/>
              <a:defRPr sz="2600">
                <a:solidFill>
                  <a:schemeClr val="dk2"/>
                </a:solidFill>
              </a:defRPr>
            </a:lvl5pPr>
            <a:lvl6pPr lvl="5" rtl="0">
              <a:spcBef>
                <a:spcPts val="0"/>
              </a:spcBef>
              <a:buClr>
                <a:schemeClr val="dk2"/>
              </a:buClr>
              <a:buSzPts val="2600"/>
              <a:buNone/>
              <a:defRPr sz="2600">
                <a:solidFill>
                  <a:schemeClr val="dk2"/>
                </a:solidFill>
              </a:defRPr>
            </a:lvl6pPr>
            <a:lvl7pPr lvl="6" rtl="0">
              <a:spcBef>
                <a:spcPts val="0"/>
              </a:spcBef>
              <a:buClr>
                <a:schemeClr val="dk2"/>
              </a:buClr>
              <a:buSzPts val="2600"/>
              <a:buNone/>
              <a:defRPr sz="2600">
                <a:solidFill>
                  <a:schemeClr val="dk2"/>
                </a:solidFill>
              </a:defRPr>
            </a:lvl7pPr>
            <a:lvl8pPr lvl="7" rtl="0">
              <a:spcBef>
                <a:spcPts val="0"/>
              </a:spcBef>
              <a:buClr>
                <a:schemeClr val="dk2"/>
              </a:buClr>
              <a:buSzPts val="2600"/>
              <a:buNone/>
              <a:defRPr sz="2600">
                <a:solidFill>
                  <a:schemeClr val="dk2"/>
                </a:solidFill>
              </a:defRPr>
            </a:lvl8pPr>
            <a:lvl9pPr lvl="8" rtl="0">
              <a:spcBef>
                <a:spcPts val="0"/>
              </a:spcBef>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rtl="0">
              <a:spcBef>
                <a:spcPts val="0"/>
              </a:spcBef>
              <a:buClr>
                <a:schemeClr val="dk2"/>
              </a:buClr>
              <a:buSzPts val="2600"/>
              <a:buNone/>
              <a:defRPr sz="2600">
                <a:solidFill>
                  <a:schemeClr val="dk2"/>
                </a:solidFill>
              </a:defRPr>
            </a:lvl1pPr>
            <a:lvl2pPr lvl="1" rtl="0">
              <a:spcBef>
                <a:spcPts val="0"/>
              </a:spcBef>
              <a:buClr>
                <a:schemeClr val="dk2"/>
              </a:buClr>
              <a:buSzPts val="2600"/>
              <a:buNone/>
              <a:defRPr sz="2600">
                <a:solidFill>
                  <a:schemeClr val="dk2"/>
                </a:solidFill>
              </a:defRPr>
            </a:lvl2pPr>
            <a:lvl3pPr lvl="2" rtl="0">
              <a:spcBef>
                <a:spcPts val="0"/>
              </a:spcBef>
              <a:buClr>
                <a:schemeClr val="dk2"/>
              </a:buClr>
              <a:buSzPts val="2600"/>
              <a:buNone/>
              <a:defRPr sz="2600">
                <a:solidFill>
                  <a:schemeClr val="dk2"/>
                </a:solidFill>
              </a:defRPr>
            </a:lvl3pPr>
            <a:lvl4pPr lvl="3" rtl="0">
              <a:spcBef>
                <a:spcPts val="0"/>
              </a:spcBef>
              <a:buClr>
                <a:schemeClr val="dk2"/>
              </a:buClr>
              <a:buSzPts val="2600"/>
              <a:buNone/>
              <a:defRPr sz="2600">
                <a:solidFill>
                  <a:schemeClr val="dk2"/>
                </a:solidFill>
              </a:defRPr>
            </a:lvl4pPr>
            <a:lvl5pPr lvl="4" rtl="0">
              <a:spcBef>
                <a:spcPts val="0"/>
              </a:spcBef>
              <a:buClr>
                <a:schemeClr val="dk2"/>
              </a:buClr>
              <a:buSzPts val="2600"/>
              <a:buNone/>
              <a:defRPr sz="2600">
                <a:solidFill>
                  <a:schemeClr val="dk2"/>
                </a:solidFill>
              </a:defRPr>
            </a:lvl5pPr>
            <a:lvl6pPr lvl="5" rtl="0">
              <a:spcBef>
                <a:spcPts val="0"/>
              </a:spcBef>
              <a:buClr>
                <a:schemeClr val="dk2"/>
              </a:buClr>
              <a:buSzPts val="2600"/>
              <a:buNone/>
              <a:defRPr sz="2600">
                <a:solidFill>
                  <a:schemeClr val="dk2"/>
                </a:solidFill>
              </a:defRPr>
            </a:lvl6pPr>
            <a:lvl7pPr lvl="6" rtl="0">
              <a:spcBef>
                <a:spcPts val="0"/>
              </a:spcBef>
              <a:buClr>
                <a:schemeClr val="dk2"/>
              </a:buClr>
              <a:buSzPts val="2600"/>
              <a:buNone/>
              <a:defRPr sz="2600">
                <a:solidFill>
                  <a:schemeClr val="dk2"/>
                </a:solidFill>
              </a:defRPr>
            </a:lvl7pPr>
            <a:lvl8pPr lvl="7" rtl="0">
              <a:spcBef>
                <a:spcPts val="0"/>
              </a:spcBef>
              <a:buClr>
                <a:schemeClr val="dk2"/>
              </a:buClr>
              <a:buSzPts val="2600"/>
              <a:buNone/>
              <a:defRPr sz="2600">
                <a:solidFill>
                  <a:schemeClr val="dk2"/>
                </a:solidFill>
              </a:defRPr>
            </a:lvl8pPr>
            <a:lvl9pPr lvl="8" rtl="0">
              <a:spcBef>
                <a:spcPts val="0"/>
              </a:spcBef>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rtl="0">
              <a:spcBef>
                <a:spcPts val="0"/>
              </a:spcBef>
              <a:buClr>
                <a:schemeClr val="dk2"/>
              </a:buClr>
              <a:buSzPts val="2600"/>
              <a:buNone/>
              <a:defRPr sz="2600">
                <a:solidFill>
                  <a:schemeClr val="dk2"/>
                </a:solidFill>
              </a:defRPr>
            </a:lvl1pPr>
            <a:lvl2pPr lvl="1" rtl="0">
              <a:spcBef>
                <a:spcPts val="0"/>
              </a:spcBef>
              <a:buClr>
                <a:schemeClr val="dk2"/>
              </a:buClr>
              <a:buSzPts val="2600"/>
              <a:buNone/>
              <a:defRPr sz="2600">
                <a:solidFill>
                  <a:schemeClr val="dk2"/>
                </a:solidFill>
              </a:defRPr>
            </a:lvl2pPr>
            <a:lvl3pPr lvl="2" rtl="0">
              <a:spcBef>
                <a:spcPts val="0"/>
              </a:spcBef>
              <a:buClr>
                <a:schemeClr val="dk2"/>
              </a:buClr>
              <a:buSzPts val="2600"/>
              <a:buNone/>
              <a:defRPr sz="2600">
                <a:solidFill>
                  <a:schemeClr val="dk2"/>
                </a:solidFill>
              </a:defRPr>
            </a:lvl3pPr>
            <a:lvl4pPr lvl="3" rtl="0">
              <a:spcBef>
                <a:spcPts val="0"/>
              </a:spcBef>
              <a:buClr>
                <a:schemeClr val="dk2"/>
              </a:buClr>
              <a:buSzPts val="2600"/>
              <a:buNone/>
              <a:defRPr sz="2600">
                <a:solidFill>
                  <a:schemeClr val="dk2"/>
                </a:solidFill>
              </a:defRPr>
            </a:lvl4pPr>
            <a:lvl5pPr lvl="4" rtl="0">
              <a:spcBef>
                <a:spcPts val="0"/>
              </a:spcBef>
              <a:buClr>
                <a:schemeClr val="dk2"/>
              </a:buClr>
              <a:buSzPts val="2600"/>
              <a:buNone/>
              <a:defRPr sz="2600">
                <a:solidFill>
                  <a:schemeClr val="dk2"/>
                </a:solidFill>
              </a:defRPr>
            </a:lvl5pPr>
            <a:lvl6pPr lvl="5" rtl="0">
              <a:spcBef>
                <a:spcPts val="0"/>
              </a:spcBef>
              <a:buClr>
                <a:schemeClr val="dk2"/>
              </a:buClr>
              <a:buSzPts val="2600"/>
              <a:buNone/>
              <a:defRPr sz="2600">
                <a:solidFill>
                  <a:schemeClr val="dk2"/>
                </a:solidFill>
              </a:defRPr>
            </a:lvl6pPr>
            <a:lvl7pPr lvl="6" rtl="0">
              <a:spcBef>
                <a:spcPts val="0"/>
              </a:spcBef>
              <a:buClr>
                <a:schemeClr val="dk2"/>
              </a:buClr>
              <a:buSzPts val="2600"/>
              <a:buNone/>
              <a:defRPr sz="2600">
                <a:solidFill>
                  <a:schemeClr val="dk2"/>
                </a:solidFill>
              </a:defRPr>
            </a:lvl7pPr>
            <a:lvl8pPr lvl="7" rtl="0">
              <a:spcBef>
                <a:spcPts val="0"/>
              </a:spcBef>
              <a:buClr>
                <a:schemeClr val="dk2"/>
              </a:buClr>
              <a:buSzPts val="2600"/>
              <a:buNone/>
              <a:defRPr sz="2600">
                <a:solidFill>
                  <a:schemeClr val="dk2"/>
                </a:solidFill>
              </a:defRPr>
            </a:lvl8pPr>
            <a:lvl9pPr lvl="8" rtl="0">
              <a:spcBef>
                <a:spcPts val="0"/>
              </a:spcBef>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rtl="0">
              <a:spcBef>
                <a:spcPts val="0"/>
              </a:spcBef>
              <a:buClr>
                <a:schemeClr val="dk2"/>
              </a:buClr>
              <a:buSzPts val="2600"/>
              <a:buNone/>
              <a:defRPr sz="2600">
                <a:solidFill>
                  <a:schemeClr val="dk2"/>
                </a:solidFill>
              </a:defRPr>
            </a:lvl1pPr>
            <a:lvl2pPr lvl="1" rtl="0">
              <a:spcBef>
                <a:spcPts val="0"/>
              </a:spcBef>
              <a:buClr>
                <a:schemeClr val="dk2"/>
              </a:buClr>
              <a:buSzPts val="2600"/>
              <a:buNone/>
              <a:defRPr sz="2600">
                <a:solidFill>
                  <a:schemeClr val="dk2"/>
                </a:solidFill>
              </a:defRPr>
            </a:lvl2pPr>
            <a:lvl3pPr lvl="2" rtl="0">
              <a:spcBef>
                <a:spcPts val="0"/>
              </a:spcBef>
              <a:buClr>
                <a:schemeClr val="dk2"/>
              </a:buClr>
              <a:buSzPts val="2600"/>
              <a:buNone/>
              <a:defRPr sz="2600">
                <a:solidFill>
                  <a:schemeClr val="dk2"/>
                </a:solidFill>
              </a:defRPr>
            </a:lvl3pPr>
            <a:lvl4pPr lvl="3" rtl="0">
              <a:spcBef>
                <a:spcPts val="0"/>
              </a:spcBef>
              <a:buClr>
                <a:schemeClr val="dk2"/>
              </a:buClr>
              <a:buSzPts val="2600"/>
              <a:buNone/>
              <a:defRPr sz="2600">
                <a:solidFill>
                  <a:schemeClr val="dk2"/>
                </a:solidFill>
              </a:defRPr>
            </a:lvl4pPr>
            <a:lvl5pPr lvl="4" rtl="0">
              <a:spcBef>
                <a:spcPts val="0"/>
              </a:spcBef>
              <a:buClr>
                <a:schemeClr val="dk2"/>
              </a:buClr>
              <a:buSzPts val="2600"/>
              <a:buNone/>
              <a:defRPr sz="2600">
                <a:solidFill>
                  <a:schemeClr val="dk2"/>
                </a:solidFill>
              </a:defRPr>
            </a:lvl5pPr>
            <a:lvl6pPr lvl="5" rtl="0">
              <a:spcBef>
                <a:spcPts val="0"/>
              </a:spcBef>
              <a:buClr>
                <a:schemeClr val="dk2"/>
              </a:buClr>
              <a:buSzPts val="2600"/>
              <a:buNone/>
              <a:defRPr sz="2600">
                <a:solidFill>
                  <a:schemeClr val="dk2"/>
                </a:solidFill>
              </a:defRPr>
            </a:lvl6pPr>
            <a:lvl7pPr lvl="6" rtl="0">
              <a:spcBef>
                <a:spcPts val="0"/>
              </a:spcBef>
              <a:buClr>
                <a:schemeClr val="dk2"/>
              </a:buClr>
              <a:buSzPts val="2600"/>
              <a:buNone/>
              <a:defRPr sz="2600">
                <a:solidFill>
                  <a:schemeClr val="dk2"/>
                </a:solidFill>
              </a:defRPr>
            </a:lvl7pPr>
            <a:lvl8pPr lvl="7" rtl="0">
              <a:spcBef>
                <a:spcPts val="0"/>
              </a:spcBef>
              <a:buClr>
                <a:schemeClr val="dk2"/>
              </a:buClr>
              <a:buSzPts val="2600"/>
              <a:buNone/>
              <a:defRPr sz="2600">
                <a:solidFill>
                  <a:schemeClr val="dk2"/>
                </a:solidFill>
              </a:defRPr>
            </a:lvl8pPr>
            <a:lvl9pPr lvl="8" rtl="0">
              <a:spcBef>
                <a:spcPts val="0"/>
              </a:spcBef>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rtl="0">
              <a:spcBef>
                <a:spcPts val="0"/>
              </a:spcBef>
              <a:buClr>
                <a:schemeClr val="lt1"/>
              </a:buClr>
              <a:buSzPts val="3600"/>
              <a:buNone/>
              <a:defRPr sz="3600">
                <a:solidFill>
                  <a:schemeClr val="lt1"/>
                </a:solidFill>
              </a:defRPr>
            </a:lvl1pPr>
            <a:lvl2pPr lvl="1" rtl="0">
              <a:spcBef>
                <a:spcPts val="0"/>
              </a:spcBef>
              <a:buClr>
                <a:schemeClr val="lt1"/>
              </a:buClr>
              <a:buSzPts val="3600"/>
              <a:buNone/>
              <a:defRPr sz="3600">
                <a:solidFill>
                  <a:schemeClr val="lt1"/>
                </a:solidFill>
              </a:defRPr>
            </a:lvl2pPr>
            <a:lvl3pPr lvl="2" rtl="0">
              <a:spcBef>
                <a:spcPts val="0"/>
              </a:spcBef>
              <a:buClr>
                <a:schemeClr val="lt1"/>
              </a:buClr>
              <a:buSzPts val="3600"/>
              <a:buNone/>
              <a:defRPr sz="3600">
                <a:solidFill>
                  <a:schemeClr val="lt1"/>
                </a:solidFill>
              </a:defRPr>
            </a:lvl3pPr>
            <a:lvl4pPr lvl="3" rtl="0">
              <a:spcBef>
                <a:spcPts val="0"/>
              </a:spcBef>
              <a:buClr>
                <a:schemeClr val="lt1"/>
              </a:buClr>
              <a:buSzPts val="3600"/>
              <a:buNone/>
              <a:defRPr sz="3600">
                <a:solidFill>
                  <a:schemeClr val="lt1"/>
                </a:solidFill>
              </a:defRPr>
            </a:lvl4pPr>
            <a:lvl5pPr lvl="4" rtl="0">
              <a:spcBef>
                <a:spcPts val="0"/>
              </a:spcBef>
              <a:buClr>
                <a:schemeClr val="lt1"/>
              </a:buClr>
              <a:buSzPts val="3600"/>
              <a:buNone/>
              <a:defRPr sz="3600">
                <a:solidFill>
                  <a:schemeClr val="lt1"/>
                </a:solidFill>
              </a:defRPr>
            </a:lvl5pPr>
            <a:lvl6pPr lvl="5" rtl="0">
              <a:spcBef>
                <a:spcPts val="0"/>
              </a:spcBef>
              <a:buClr>
                <a:schemeClr val="lt1"/>
              </a:buClr>
              <a:buSzPts val="3600"/>
              <a:buNone/>
              <a:defRPr sz="3600">
                <a:solidFill>
                  <a:schemeClr val="lt1"/>
                </a:solidFill>
              </a:defRPr>
            </a:lvl6pPr>
            <a:lvl7pPr lvl="6" rtl="0">
              <a:spcBef>
                <a:spcPts val="0"/>
              </a:spcBef>
              <a:buClr>
                <a:schemeClr val="lt1"/>
              </a:buClr>
              <a:buSzPts val="3600"/>
              <a:buNone/>
              <a:defRPr sz="3600">
                <a:solidFill>
                  <a:schemeClr val="lt1"/>
                </a:solidFill>
              </a:defRPr>
            </a:lvl7pPr>
            <a:lvl8pPr lvl="7" rtl="0">
              <a:spcBef>
                <a:spcPts val="0"/>
              </a:spcBef>
              <a:buClr>
                <a:schemeClr val="lt1"/>
              </a:buClr>
              <a:buSzPts val="3600"/>
              <a:buNone/>
              <a:defRPr sz="3600">
                <a:solidFill>
                  <a:schemeClr val="lt1"/>
                </a:solidFill>
              </a:defRPr>
            </a:lvl8pPr>
            <a:lvl9pPr lvl="8" rtl="0">
              <a:spcBef>
                <a:spcPts val="0"/>
              </a:spcBef>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rtl="0">
              <a:spcBef>
                <a:spcPts val="0"/>
              </a:spcBef>
              <a:buClr>
                <a:schemeClr val="dk2"/>
              </a:buClr>
              <a:buSzPts val="2600"/>
              <a:buNone/>
              <a:defRPr sz="2600">
                <a:solidFill>
                  <a:schemeClr val="dk2"/>
                </a:solidFill>
              </a:defRPr>
            </a:lvl1pPr>
            <a:lvl2pPr lvl="1" rtl="0">
              <a:spcBef>
                <a:spcPts val="0"/>
              </a:spcBef>
              <a:buClr>
                <a:schemeClr val="dk2"/>
              </a:buClr>
              <a:buSzPts val="2600"/>
              <a:buNone/>
              <a:defRPr sz="2600">
                <a:solidFill>
                  <a:schemeClr val="dk2"/>
                </a:solidFill>
              </a:defRPr>
            </a:lvl2pPr>
            <a:lvl3pPr lvl="2" rtl="0">
              <a:spcBef>
                <a:spcPts val="0"/>
              </a:spcBef>
              <a:buClr>
                <a:schemeClr val="dk2"/>
              </a:buClr>
              <a:buSzPts val="2600"/>
              <a:buNone/>
              <a:defRPr sz="2600">
                <a:solidFill>
                  <a:schemeClr val="dk2"/>
                </a:solidFill>
              </a:defRPr>
            </a:lvl3pPr>
            <a:lvl4pPr lvl="3" rtl="0">
              <a:spcBef>
                <a:spcPts val="0"/>
              </a:spcBef>
              <a:buClr>
                <a:schemeClr val="dk2"/>
              </a:buClr>
              <a:buSzPts val="2600"/>
              <a:buNone/>
              <a:defRPr sz="2600">
                <a:solidFill>
                  <a:schemeClr val="dk2"/>
                </a:solidFill>
              </a:defRPr>
            </a:lvl4pPr>
            <a:lvl5pPr lvl="4" rtl="0">
              <a:spcBef>
                <a:spcPts val="0"/>
              </a:spcBef>
              <a:buClr>
                <a:schemeClr val="dk2"/>
              </a:buClr>
              <a:buSzPts val="2600"/>
              <a:buNone/>
              <a:defRPr sz="2600">
                <a:solidFill>
                  <a:schemeClr val="dk2"/>
                </a:solidFill>
              </a:defRPr>
            </a:lvl5pPr>
            <a:lvl6pPr lvl="5" rtl="0">
              <a:spcBef>
                <a:spcPts val="0"/>
              </a:spcBef>
              <a:buClr>
                <a:schemeClr val="dk2"/>
              </a:buClr>
              <a:buSzPts val="2600"/>
              <a:buNone/>
              <a:defRPr sz="2600">
                <a:solidFill>
                  <a:schemeClr val="dk2"/>
                </a:solidFill>
              </a:defRPr>
            </a:lvl6pPr>
            <a:lvl7pPr lvl="6" rtl="0">
              <a:spcBef>
                <a:spcPts val="0"/>
              </a:spcBef>
              <a:buClr>
                <a:schemeClr val="dk2"/>
              </a:buClr>
              <a:buSzPts val="2600"/>
              <a:buNone/>
              <a:defRPr sz="2600">
                <a:solidFill>
                  <a:schemeClr val="dk2"/>
                </a:solidFill>
              </a:defRPr>
            </a:lvl7pPr>
            <a:lvl8pPr lvl="7" rtl="0">
              <a:spcBef>
                <a:spcPts val="0"/>
              </a:spcBef>
              <a:buClr>
                <a:schemeClr val="dk2"/>
              </a:buClr>
              <a:buSzPts val="2600"/>
              <a:buNone/>
              <a:defRPr sz="2600">
                <a:solidFill>
                  <a:schemeClr val="dk2"/>
                </a:solidFill>
              </a:defRPr>
            </a:lvl8pPr>
            <a:lvl9pPr lvl="8" rtl="0">
              <a:spcBef>
                <a:spcPts val="0"/>
              </a:spcBef>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rtl="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SzPts val="2800"/>
              <a:buFont typeface="Raleway"/>
              <a:buNone/>
              <a:defRPr b="1" sz="2800">
                <a:latin typeface="Raleway"/>
                <a:ea typeface="Raleway"/>
                <a:cs typeface="Raleway"/>
                <a:sym typeface="Raleway"/>
              </a:defRPr>
            </a:lvl1pPr>
            <a:lvl2pPr lvl="1" rtl="0">
              <a:spcBef>
                <a:spcPts val="0"/>
              </a:spcBef>
              <a:buSzPts val="2800"/>
              <a:buFont typeface="Raleway"/>
              <a:buNone/>
              <a:defRPr b="1" sz="2800">
                <a:latin typeface="Raleway"/>
                <a:ea typeface="Raleway"/>
                <a:cs typeface="Raleway"/>
                <a:sym typeface="Raleway"/>
              </a:defRPr>
            </a:lvl2pPr>
            <a:lvl3pPr lvl="2" rtl="0">
              <a:spcBef>
                <a:spcPts val="0"/>
              </a:spcBef>
              <a:buSzPts val="2800"/>
              <a:buFont typeface="Raleway"/>
              <a:buNone/>
              <a:defRPr b="1" sz="2800">
                <a:latin typeface="Raleway"/>
                <a:ea typeface="Raleway"/>
                <a:cs typeface="Raleway"/>
                <a:sym typeface="Raleway"/>
              </a:defRPr>
            </a:lvl3pPr>
            <a:lvl4pPr lvl="3" rtl="0">
              <a:spcBef>
                <a:spcPts val="0"/>
              </a:spcBef>
              <a:buSzPts val="2800"/>
              <a:buFont typeface="Raleway"/>
              <a:buNone/>
              <a:defRPr b="1" sz="2800">
                <a:latin typeface="Raleway"/>
                <a:ea typeface="Raleway"/>
                <a:cs typeface="Raleway"/>
                <a:sym typeface="Raleway"/>
              </a:defRPr>
            </a:lvl4pPr>
            <a:lvl5pPr lvl="4" rtl="0">
              <a:spcBef>
                <a:spcPts val="0"/>
              </a:spcBef>
              <a:buSzPts val="2800"/>
              <a:buFont typeface="Raleway"/>
              <a:buNone/>
              <a:defRPr b="1" sz="2800">
                <a:latin typeface="Raleway"/>
                <a:ea typeface="Raleway"/>
                <a:cs typeface="Raleway"/>
                <a:sym typeface="Raleway"/>
              </a:defRPr>
            </a:lvl5pPr>
            <a:lvl6pPr lvl="5" rtl="0">
              <a:spcBef>
                <a:spcPts val="0"/>
              </a:spcBef>
              <a:buSzPts val="2800"/>
              <a:buFont typeface="Raleway"/>
              <a:buNone/>
              <a:defRPr b="1" sz="2800">
                <a:latin typeface="Raleway"/>
                <a:ea typeface="Raleway"/>
                <a:cs typeface="Raleway"/>
                <a:sym typeface="Raleway"/>
              </a:defRPr>
            </a:lvl6pPr>
            <a:lvl7pPr lvl="6" rtl="0">
              <a:spcBef>
                <a:spcPts val="0"/>
              </a:spcBef>
              <a:buSzPts val="2800"/>
              <a:buFont typeface="Raleway"/>
              <a:buNone/>
              <a:defRPr b="1" sz="2800">
                <a:latin typeface="Raleway"/>
                <a:ea typeface="Raleway"/>
                <a:cs typeface="Raleway"/>
                <a:sym typeface="Raleway"/>
              </a:defRPr>
            </a:lvl7pPr>
            <a:lvl8pPr lvl="7" rtl="0">
              <a:spcBef>
                <a:spcPts val="0"/>
              </a:spcBef>
              <a:buSzPts val="2800"/>
              <a:buFont typeface="Raleway"/>
              <a:buNone/>
              <a:defRPr b="1" sz="2800">
                <a:latin typeface="Raleway"/>
                <a:ea typeface="Raleway"/>
                <a:cs typeface="Raleway"/>
                <a:sym typeface="Raleway"/>
              </a:defRPr>
            </a:lvl8pPr>
            <a:lvl9pPr lvl="8" rtl="0">
              <a:spcBef>
                <a:spcPts val="0"/>
              </a:spcBef>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accent1"/>
              </a:buClr>
              <a:buSzPts val="1300"/>
              <a:buFont typeface="Lato"/>
              <a:buChar char="●"/>
              <a:defRPr sz="1300">
                <a:solidFill>
                  <a:schemeClr val="accent1"/>
                </a:solidFill>
                <a:latin typeface="Lato"/>
                <a:ea typeface="Lato"/>
                <a:cs typeface="Lato"/>
                <a:sym typeface="Lato"/>
              </a:defRPr>
            </a:lvl1pPr>
            <a:lvl2pPr lvl="1" rtl="0">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2pPr>
            <a:lvl3pPr lvl="2" rtl="0">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3pPr>
            <a:lvl4pPr lvl="3" rtl="0">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4pPr>
            <a:lvl5pPr lvl="4" rtl="0">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5pPr>
            <a:lvl6pPr lvl="5" rtl="0">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6pPr>
            <a:lvl7pPr lvl="6" rtl="0">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7pPr>
            <a:lvl8pPr lvl="7" rtl="0">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8pPr>
            <a:lvl9pPr lvl="8" rtl="0">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indent="0" lvl="0" marL="0">
              <a:spcBef>
                <a:spcPts val="0"/>
              </a:spcBef>
              <a:buNone/>
            </a:pPr>
            <a:r>
              <a:rPr lang="en"/>
              <a:t>Predicting MLB Game Attendance</a:t>
            </a:r>
          </a:p>
        </p:txBody>
      </p:sp>
      <p:sp>
        <p:nvSpPr>
          <p:cNvPr id="87" name="Shape 87"/>
          <p:cNvSpPr txBox="1"/>
          <p:nvPr>
            <p:ph idx="1" type="subTitle"/>
          </p:nvPr>
        </p:nvSpPr>
        <p:spPr>
          <a:xfrm>
            <a:off x="729625" y="3052525"/>
            <a:ext cx="7688100" cy="661500"/>
          </a:xfrm>
          <a:prstGeom prst="rect">
            <a:avLst/>
          </a:prstGeom>
        </p:spPr>
        <p:txBody>
          <a:bodyPr anchorCtr="0" anchor="t" bIns="91425" lIns="91425" rIns="91425" wrap="square" tIns="91425">
            <a:noAutofit/>
          </a:bodyPr>
          <a:lstStyle/>
          <a:p>
            <a:pPr indent="0" lvl="0" marL="0">
              <a:spcBef>
                <a:spcPts val="0"/>
              </a:spcBef>
              <a:buNone/>
            </a:pPr>
            <a:r>
              <a:rPr lang="en"/>
              <a:t>Game to game prediction on attendance with Linear and CARTs /Gradient Boosting models. </a:t>
            </a:r>
          </a:p>
        </p:txBody>
      </p:sp>
      <p:sp>
        <p:nvSpPr>
          <p:cNvPr id="88" name="Shape 88"/>
          <p:cNvSpPr txBox="1"/>
          <p:nvPr/>
        </p:nvSpPr>
        <p:spPr>
          <a:xfrm>
            <a:off x="230650" y="4188875"/>
            <a:ext cx="1872300" cy="831000"/>
          </a:xfrm>
          <a:prstGeom prst="rect">
            <a:avLst/>
          </a:prstGeom>
          <a:noFill/>
          <a:ln>
            <a:noFill/>
          </a:ln>
        </p:spPr>
        <p:txBody>
          <a:bodyPr anchorCtr="0" anchor="t" bIns="91425" lIns="91425" rIns="91425" wrap="square" tIns="91425">
            <a:noAutofit/>
          </a:bodyPr>
          <a:lstStyle/>
          <a:p>
            <a:pPr indent="0" lvl="0" marL="0">
              <a:spcBef>
                <a:spcPts val="0"/>
              </a:spcBef>
              <a:buNone/>
            </a:pPr>
            <a:r>
              <a:rPr lang="en">
                <a:latin typeface="Lato"/>
                <a:ea typeface="Lato"/>
                <a:cs typeface="Lato"/>
                <a:sym typeface="Lato"/>
              </a:rPr>
              <a:t>Jun Won Kim</a:t>
            </a:r>
          </a:p>
          <a:p>
            <a:pPr indent="0" lvl="0" marL="0">
              <a:spcBef>
                <a:spcPts val="0"/>
              </a:spcBef>
              <a:buNone/>
            </a:pPr>
            <a:r>
              <a:rPr lang="en">
                <a:latin typeface="Lato"/>
                <a:ea typeface="Lato"/>
                <a:cs typeface="Lato"/>
                <a:sym typeface="Lato"/>
              </a:rPr>
              <a:t>DSI PLUS 2</a:t>
            </a:r>
          </a:p>
          <a:p>
            <a:pPr indent="0" lvl="0" marL="0">
              <a:spcBef>
                <a:spcPts val="0"/>
              </a:spcBef>
              <a:buNone/>
            </a:pPr>
            <a:r>
              <a:rPr lang="en">
                <a:latin typeface="Lato"/>
                <a:ea typeface="Lato"/>
                <a:cs typeface="Lato"/>
                <a:sym typeface="Lato"/>
              </a:rPr>
              <a:t>12/19/17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2" name="Shape 162"/>
        <p:cNvGrpSpPr/>
        <p:nvPr/>
      </p:nvGrpSpPr>
      <p:grpSpPr>
        <a:xfrm>
          <a:off x="0" y="0"/>
          <a:ext cx="0" cy="0"/>
          <a:chOff x="0" y="0"/>
          <a:chExt cx="0" cy="0"/>
        </a:xfrm>
      </p:grpSpPr>
      <p:pic>
        <p:nvPicPr>
          <p:cNvPr id="163" name="Shape 163"/>
          <p:cNvPicPr preferRelativeResize="0"/>
          <p:nvPr/>
        </p:nvPicPr>
        <p:blipFill>
          <a:blip r:embed="rId3">
            <a:alphaModFix/>
          </a:blip>
          <a:stretch>
            <a:fillRect/>
          </a:stretch>
        </p:blipFill>
        <p:spPr>
          <a:xfrm>
            <a:off x="0" y="0"/>
            <a:ext cx="5125076" cy="2649200"/>
          </a:xfrm>
          <a:prstGeom prst="rect">
            <a:avLst/>
          </a:prstGeom>
          <a:noFill/>
          <a:ln>
            <a:noFill/>
          </a:ln>
        </p:spPr>
      </p:pic>
      <p:pic>
        <p:nvPicPr>
          <p:cNvPr id="164" name="Shape 164"/>
          <p:cNvPicPr preferRelativeResize="0"/>
          <p:nvPr/>
        </p:nvPicPr>
        <p:blipFill>
          <a:blip r:embed="rId4">
            <a:alphaModFix/>
          </a:blip>
          <a:stretch>
            <a:fillRect/>
          </a:stretch>
        </p:blipFill>
        <p:spPr>
          <a:xfrm>
            <a:off x="3557625" y="2550550"/>
            <a:ext cx="5498599" cy="2535500"/>
          </a:xfrm>
          <a:prstGeom prst="rect">
            <a:avLst/>
          </a:prstGeom>
          <a:noFill/>
          <a:ln>
            <a:noFill/>
          </a:ln>
        </p:spPr>
      </p:pic>
      <p:sp>
        <p:nvSpPr>
          <p:cNvPr id="165" name="Shape 165"/>
          <p:cNvSpPr txBox="1"/>
          <p:nvPr/>
        </p:nvSpPr>
        <p:spPr>
          <a:xfrm>
            <a:off x="420575" y="3601250"/>
            <a:ext cx="2957400" cy="9708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434343"/>
                </a:solidFill>
              </a:rPr>
              <a:t>Point plot Month v. Attendance with weekday labeled</a:t>
            </a:r>
          </a:p>
        </p:txBody>
      </p:sp>
      <p:sp>
        <p:nvSpPr>
          <p:cNvPr id="166" name="Shape 166"/>
          <p:cNvSpPr txBox="1"/>
          <p:nvPr/>
        </p:nvSpPr>
        <p:spPr>
          <a:xfrm>
            <a:off x="5263925" y="271350"/>
            <a:ext cx="3228900" cy="4071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434343"/>
                </a:solidFill>
              </a:rPr>
              <a:t>Point plot weekday v. attendance with month labeled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0" name="Shape 170"/>
        <p:cNvGrpSpPr/>
        <p:nvPr/>
      </p:nvGrpSpPr>
      <p:grpSpPr>
        <a:xfrm>
          <a:off x="0" y="0"/>
          <a:ext cx="0" cy="0"/>
          <a:chOff x="0" y="0"/>
          <a:chExt cx="0" cy="0"/>
        </a:xfrm>
      </p:grpSpPr>
      <p:sp>
        <p:nvSpPr>
          <p:cNvPr id="171" name="Shape 171"/>
          <p:cNvSpPr txBox="1"/>
          <p:nvPr>
            <p:ph type="title"/>
          </p:nvPr>
        </p:nvSpPr>
        <p:spPr>
          <a:xfrm>
            <a:off x="730000" y="1318650"/>
            <a:ext cx="3300900" cy="1687200"/>
          </a:xfrm>
          <a:prstGeom prst="rect">
            <a:avLst/>
          </a:prstGeom>
        </p:spPr>
        <p:txBody>
          <a:bodyPr anchorCtr="0" anchor="t" bIns="91425" lIns="91425" rIns="91425" wrap="square" tIns="91425">
            <a:noAutofit/>
          </a:bodyPr>
          <a:lstStyle/>
          <a:p>
            <a:pPr indent="0" lvl="0" marL="0">
              <a:spcBef>
                <a:spcPts val="0"/>
              </a:spcBef>
              <a:buNone/>
            </a:pPr>
            <a:r>
              <a:rPr lang="en"/>
              <a:t>Linear and CARTs</a:t>
            </a:r>
          </a:p>
        </p:txBody>
      </p:sp>
      <p:sp>
        <p:nvSpPr>
          <p:cNvPr id="172" name="Shape 172"/>
          <p:cNvSpPr txBox="1"/>
          <p:nvPr>
            <p:ph idx="1" type="subTitle"/>
          </p:nvPr>
        </p:nvSpPr>
        <p:spPr>
          <a:xfrm>
            <a:off x="643550" y="2049050"/>
            <a:ext cx="3300900" cy="759000"/>
          </a:xfrm>
          <a:prstGeom prst="rect">
            <a:avLst/>
          </a:prstGeom>
        </p:spPr>
        <p:txBody>
          <a:bodyPr anchorCtr="0" anchor="t" bIns="91425" lIns="91425" rIns="91425" wrap="square" tIns="91425">
            <a:noAutofit/>
          </a:bodyPr>
          <a:lstStyle/>
          <a:p>
            <a:pPr indent="0" lvl="0" marL="0">
              <a:spcBef>
                <a:spcPts val="0"/>
              </a:spcBef>
              <a:buNone/>
            </a:pPr>
            <a:r>
              <a:rPr lang="en"/>
              <a:t>Domain Knowledge or computational feature selection?</a:t>
            </a:r>
          </a:p>
        </p:txBody>
      </p:sp>
      <p:sp>
        <p:nvSpPr>
          <p:cNvPr id="173" name="Shape 173"/>
          <p:cNvSpPr txBox="1"/>
          <p:nvPr>
            <p:ph idx="2" type="body"/>
          </p:nvPr>
        </p:nvSpPr>
        <p:spPr>
          <a:xfrm>
            <a:off x="5174225" y="1352625"/>
            <a:ext cx="3374400" cy="3025500"/>
          </a:xfrm>
          <a:prstGeom prst="rect">
            <a:avLst/>
          </a:prstGeom>
        </p:spPr>
        <p:txBody>
          <a:bodyPr anchorCtr="0" anchor="t" bIns="91425" lIns="91425" rIns="91425" wrap="square" tIns="91425">
            <a:noAutofit/>
          </a:bodyPr>
          <a:lstStyle/>
          <a:p>
            <a:pPr indent="0" lvl="0" marL="0">
              <a:spcBef>
                <a:spcPts val="0"/>
              </a:spcBef>
              <a:buNone/>
            </a:pPr>
            <a:r>
              <a:rPr lang="en"/>
              <a:t>They are ways we can evaluate our prediction. </a:t>
            </a:r>
          </a:p>
          <a:p>
            <a:pPr indent="-311150" lvl="0" marL="457200" rtl="0">
              <a:spcBef>
                <a:spcPts val="0"/>
              </a:spcBef>
              <a:spcAft>
                <a:spcPts val="0"/>
              </a:spcAft>
              <a:buSzPts val="1300"/>
              <a:buAutoNum type="arabicPeriod"/>
            </a:pPr>
            <a:r>
              <a:rPr lang="en"/>
              <a:t>Performance Metric Accuracy</a:t>
            </a:r>
          </a:p>
          <a:p>
            <a:pPr indent="-311150" lvl="0" marL="457200" rtl="0">
              <a:spcBef>
                <a:spcPts val="0"/>
              </a:spcBef>
              <a:buSzPts val="1300"/>
              <a:buAutoNum type="arabicPeriod"/>
            </a:pPr>
            <a:r>
              <a:rPr lang="en"/>
              <a:t>Duration of time needed</a:t>
            </a:r>
          </a:p>
          <a:p>
            <a:pPr indent="0" lvl="0" marL="0" rtl="0">
              <a:spcBef>
                <a:spcPts val="0"/>
              </a:spcBef>
              <a:buNone/>
            </a:pPr>
            <a:r>
              <a:rPr lang="en"/>
              <a:t>Domain knowledge dictates that all the features have nuances that they hold and should not be eliminated. </a:t>
            </a:r>
          </a:p>
          <a:p>
            <a:pPr indent="0" lvl="0" marL="0" rtl="0">
              <a:spcBef>
                <a:spcPts val="0"/>
              </a:spcBef>
              <a:buNone/>
            </a:pPr>
            <a:r>
              <a:rPr lang="en"/>
              <a:t>Let’s take both way. </a:t>
            </a:r>
          </a:p>
          <a:p>
            <a:pPr indent="0" lvl="0" mar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indent="0" lvl="0" marL="0">
              <a:spcBef>
                <a:spcPts val="0"/>
              </a:spcBef>
              <a:buNone/>
            </a:pPr>
            <a:r>
              <a:rPr lang="en"/>
              <a:t>Linear and CARTs</a:t>
            </a:r>
          </a:p>
        </p:txBody>
      </p:sp>
      <p:sp>
        <p:nvSpPr>
          <p:cNvPr id="179" name="Shape 179"/>
          <p:cNvSpPr txBox="1"/>
          <p:nvPr>
            <p:ph idx="1" type="body"/>
          </p:nvPr>
        </p:nvSpPr>
        <p:spPr>
          <a:xfrm>
            <a:off x="729325" y="2078875"/>
            <a:ext cx="3774300" cy="2261100"/>
          </a:xfrm>
          <a:prstGeom prst="rect">
            <a:avLst/>
          </a:prstGeom>
        </p:spPr>
        <p:txBody>
          <a:bodyPr anchorCtr="0" anchor="t" bIns="91425" lIns="91425" rIns="91425" wrap="square" tIns="91425">
            <a:noAutofit/>
          </a:bodyPr>
          <a:lstStyle/>
          <a:p>
            <a:pPr indent="0" lvl="0" marL="0">
              <a:spcBef>
                <a:spcPts val="0"/>
              </a:spcBef>
              <a:buNone/>
            </a:pPr>
            <a:r>
              <a:rPr lang="en"/>
              <a:t>Linear Algorithm</a:t>
            </a:r>
          </a:p>
        </p:txBody>
      </p:sp>
      <p:sp>
        <p:nvSpPr>
          <p:cNvPr id="180" name="Shape 180"/>
          <p:cNvSpPr txBox="1"/>
          <p:nvPr>
            <p:ph idx="2" type="body"/>
          </p:nvPr>
        </p:nvSpPr>
        <p:spPr>
          <a:xfrm>
            <a:off x="4643604" y="2078875"/>
            <a:ext cx="3774300" cy="2261100"/>
          </a:xfrm>
          <a:prstGeom prst="rect">
            <a:avLst/>
          </a:prstGeom>
        </p:spPr>
        <p:txBody>
          <a:bodyPr anchorCtr="0" anchor="t" bIns="91425" lIns="91425" rIns="91425" wrap="square" tIns="91425">
            <a:noAutofit/>
          </a:bodyPr>
          <a:lstStyle/>
          <a:p>
            <a:pPr indent="0" lvl="0" marL="0">
              <a:spcBef>
                <a:spcPts val="0"/>
              </a:spcBef>
              <a:buNone/>
            </a:pPr>
            <a:r>
              <a:rPr lang="en"/>
              <a:t>Tree Based Algorithm</a:t>
            </a:r>
          </a:p>
        </p:txBody>
      </p:sp>
      <p:pic>
        <p:nvPicPr>
          <p:cNvPr id="181" name="Shape 181"/>
          <p:cNvPicPr preferRelativeResize="0"/>
          <p:nvPr/>
        </p:nvPicPr>
        <p:blipFill>
          <a:blip r:embed="rId3">
            <a:alphaModFix/>
          </a:blip>
          <a:stretch>
            <a:fillRect/>
          </a:stretch>
        </p:blipFill>
        <p:spPr>
          <a:xfrm>
            <a:off x="4963638" y="2503038"/>
            <a:ext cx="2771775" cy="1647825"/>
          </a:xfrm>
          <a:prstGeom prst="rect">
            <a:avLst/>
          </a:prstGeom>
          <a:noFill/>
          <a:ln>
            <a:noFill/>
          </a:ln>
        </p:spPr>
      </p:pic>
      <p:pic>
        <p:nvPicPr>
          <p:cNvPr id="182" name="Shape 182"/>
          <p:cNvPicPr preferRelativeResize="0"/>
          <p:nvPr/>
        </p:nvPicPr>
        <p:blipFill>
          <a:blip r:embed="rId4">
            <a:alphaModFix/>
          </a:blip>
          <a:stretch>
            <a:fillRect/>
          </a:stretch>
        </p:blipFill>
        <p:spPr>
          <a:xfrm>
            <a:off x="639600" y="2503050"/>
            <a:ext cx="3281075" cy="246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descr="Background pointer shape in timeline graphic" id="187" name="Shape 187"/>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indent="0" lvl="0" marL="0">
              <a:spcBef>
                <a:spcPts val="0"/>
              </a:spcBef>
              <a:buNone/>
            </a:pPr>
            <a:r>
              <a:t/>
            </a:r>
            <a:endParaRPr/>
          </a:p>
        </p:txBody>
      </p:sp>
      <p:sp>
        <p:nvSpPr>
          <p:cNvPr id="188" name="Shape 188"/>
          <p:cNvSpPr txBox="1"/>
          <p:nvPr>
            <p:ph idx="4294967295" type="body"/>
          </p:nvPr>
        </p:nvSpPr>
        <p:spPr>
          <a:xfrm>
            <a:off x="340923" y="2336550"/>
            <a:ext cx="1455600" cy="470400"/>
          </a:xfrm>
          <a:prstGeom prst="rect">
            <a:avLst/>
          </a:prstGeom>
        </p:spPr>
        <p:txBody>
          <a:bodyPr anchorCtr="0" anchor="ctr" bIns="91425" lIns="91425" rIns="91425" wrap="square" tIns="91425">
            <a:noAutofit/>
          </a:bodyPr>
          <a:lstStyle/>
          <a:p>
            <a:pPr indent="0" lvl="0" marL="0" rtl="0">
              <a:spcBef>
                <a:spcPts val="0"/>
              </a:spcBef>
              <a:spcAft>
                <a:spcPts val="0"/>
              </a:spcAft>
              <a:buNone/>
            </a:pPr>
            <a:r>
              <a:rPr lang="en" sz="1800">
                <a:solidFill>
                  <a:srgbClr val="EFEFEF"/>
                </a:solidFill>
                <a:latin typeface="Arial"/>
                <a:ea typeface="Arial"/>
                <a:cs typeface="Arial"/>
                <a:sym typeface="Arial"/>
              </a:rPr>
              <a:t>0.682002</a:t>
            </a:r>
          </a:p>
        </p:txBody>
      </p:sp>
      <p:grpSp>
        <p:nvGrpSpPr>
          <p:cNvPr id="189" name="Shape 189"/>
          <p:cNvGrpSpPr/>
          <p:nvPr/>
        </p:nvGrpSpPr>
        <p:grpSpPr>
          <a:xfrm>
            <a:off x="969270" y="1610215"/>
            <a:ext cx="198900" cy="593656"/>
            <a:chOff x="777447" y="1610215"/>
            <a:chExt cx="198900" cy="593656"/>
          </a:xfrm>
        </p:grpSpPr>
        <p:cxnSp>
          <p:nvCxnSpPr>
            <p:cNvPr id="190" name="Shape 190"/>
            <p:cNvCxnSpPr/>
            <p:nvPr/>
          </p:nvCxnSpPr>
          <p:spPr>
            <a:xfrm>
              <a:off x="876909"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91" name="Shape 191"/>
            <p:cNvSpPr/>
            <p:nvPr/>
          </p:nvSpPr>
          <p:spPr>
            <a:xfrm>
              <a:off x="777447" y="1610215"/>
              <a:ext cx="198900" cy="198900"/>
            </a:xfrm>
            <a:prstGeom prst="ellips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92" name="Shape 192"/>
          <p:cNvSpPr txBox="1"/>
          <p:nvPr>
            <p:ph idx="4294967295" type="body"/>
          </p:nvPr>
        </p:nvSpPr>
        <p:spPr>
          <a:xfrm>
            <a:off x="340925" y="901217"/>
            <a:ext cx="2242800" cy="906300"/>
          </a:xfrm>
          <a:prstGeom prst="rect">
            <a:avLst/>
          </a:prstGeom>
        </p:spPr>
        <p:txBody>
          <a:bodyPr anchorCtr="0" anchor="t" bIns="91425" lIns="91425" rIns="91425" wrap="square" tIns="91425">
            <a:noAutofit/>
          </a:bodyPr>
          <a:lstStyle/>
          <a:p>
            <a:pPr indent="0" lvl="0" marL="0">
              <a:spcBef>
                <a:spcPts val="0"/>
              </a:spcBef>
              <a:buNone/>
            </a:pPr>
            <a:r>
              <a:rPr lang="en" sz="1600"/>
              <a:t>Bagging Regressor</a:t>
            </a:r>
          </a:p>
        </p:txBody>
      </p:sp>
      <p:sp>
        <p:nvSpPr>
          <p:cNvPr descr="Background pointer shape in timeline graphic" id="193" name="Shape 193"/>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indent="0" lvl="0" marL="0">
              <a:spcBef>
                <a:spcPts val="0"/>
              </a:spcBef>
              <a:buNone/>
            </a:pPr>
            <a:r>
              <a:t/>
            </a:r>
            <a:endParaRPr/>
          </a:p>
        </p:txBody>
      </p:sp>
      <p:sp>
        <p:nvSpPr>
          <p:cNvPr id="194" name="Shape 194"/>
          <p:cNvSpPr txBox="1"/>
          <p:nvPr>
            <p:ph idx="4294967295" type="body"/>
          </p:nvPr>
        </p:nvSpPr>
        <p:spPr>
          <a:xfrm>
            <a:off x="2126317" y="2336550"/>
            <a:ext cx="1315500" cy="470400"/>
          </a:xfrm>
          <a:prstGeom prst="rect">
            <a:avLst/>
          </a:prstGeom>
        </p:spPr>
        <p:txBody>
          <a:bodyPr anchorCtr="0" anchor="ctr" bIns="91425" lIns="91425" rIns="91425" wrap="square" tIns="91425">
            <a:noAutofit/>
          </a:bodyPr>
          <a:lstStyle/>
          <a:p>
            <a:pPr indent="0" lvl="0" marL="0" rtl="0">
              <a:spcBef>
                <a:spcPts val="0"/>
              </a:spcBef>
              <a:spcAft>
                <a:spcPts val="0"/>
              </a:spcAft>
              <a:buNone/>
            </a:pPr>
            <a:r>
              <a:rPr lang="en" sz="1800">
                <a:solidFill>
                  <a:srgbClr val="EFEFEF"/>
                </a:solidFill>
                <a:latin typeface="Arial"/>
                <a:ea typeface="Arial"/>
                <a:cs typeface="Arial"/>
                <a:sym typeface="Arial"/>
              </a:rPr>
              <a:t>0.684849</a:t>
            </a:r>
          </a:p>
        </p:txBody>
      </p:sp>
      <p:grpSp>
        <p:nvGrpSpPr>
          <p:cNvPr id="195" name="Shape 195"/>
          <p:cNvGrpSpPr/>
          <p:nvPr/>
        </p:nvGrpSpPr>
        <p:grpSpPr>
          <a:xfrm>
            <a:off x="2684632" y="2938958"/>
            <a:ext cx="198900" cy="593656"/>
            <a:chOff x="2223534" y="2938958"/>
            <a:chExt cx="198900" cy="593656"/>
          </a:xfrm>
        </p:grpSpPr>
        <p:cxnSp>
          <p:nvCxnSpPr>
            <p:cNvPr id="196" name="Shape 196"/>
            <p:cNvCxnSpPr/>
            <p:nvPr/>
          </p:nvCxnSpPr>
          <p:spPr>
            <a:xfrm rot="10800000">
              <a:off x="2322997" y="2938958"/>
              <a:ext cx="0" cy="554700"/>
            </a:xfrm>
            <a:prstGeom prst="straightConnector1">
              <a:avLst/>
            </a:prstGeom>
            <a:noFill/>
            <a:ln cap="flat" cmpd="sng" w="9525">
              <a:solidFill>
                <a:schemeClr val="dk2"/>
              </a:solidFill>
              <a:prstDash val="solid"/>
              <a:round/>
              <a:headEnd len="med" w="med" type="none"/>
              <a:tailEnd len="med" w="med" type="none"/>
            </a:ln>
          </p:spPr>
        </p:cxnSp>
        <p:sp>
          <p:nvSpPr>
            <p:cNvPr id="197" name="Shape 197"/>
            <p:cNvSpPr/>
            <p:nvPr/>
          </p:nvSpPr>
          <p:spPr>
            <a:xfrm flipH="1" rot="10800000">
              <a:off x="2223534" y="3333714"/>
              <a:ext cx="198900" cy="198900"/>
            </a:xfrm>
            <a:prstGeom prst="ellips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98" name="Shape 198"/>
          <p:cNvSpPr txBox="1"/>
          <p:nvPr>
            <p:ph idx="4294967295" type="body"/>
          </p:nvPr>
        </p:nvSpPr>
        <p:spPr>
          <a:xfrm>
            <a:off x="1244337" y="3757725"/>
            <a:ext cx="2242800" cy="906300"/>
          </a:xfrm>
          <a:prstGeom prst="rect">
            <a:avLst/>
          </a:prstGeom>
        </p:spPr>
        <p:txBody>
          <a:bodyPr anchorCtr="0" anchor="t" bIns="91425" lIns="91425" rIns="91425" wrap="square" tIns="91425">
            <a:noAutofit/>
          </a:bodyPr>
          <a:lstStyle/>
          <a:p>
            <a:pPr indent="0" lvl="0" marL="0">
              <a:spcBef>
                <a:spcPts val="0"/>
              </a:spcBef>
              <a:buNone/>
            </a:pPr>
            <a:r>
              <a:rPr lang="en" sz="1600"/>
              <a:t>Random Forest Regressor</a:t>
            </a:r>
          </a:p>
        </p:txBody>
      </p:sp>
      <p:sp>
        <p:nvSpPr>
          <p:cNvPr descr="Background pointer shape in timeline graphic" id="199" name="Shape 199"/>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indent="0" lvl="0" marL="0">
              <a:spcBef>
                <a:spcPts val="0"/>
              </a:spcBef>
              <a:buNone/>
            </a:pPr>
            <a:r>
              <a:t/>
            </a:r>
            <a:endParaRPr/>
          </a:p>
        </p:txBody>
      </p:sp>
      <p:sp>
        <p:nvSpPr>
          <p:cNvPr id="200" name="Shape 200"/>
          <p:cNvSpPr txBox="1"/>
          <p:nvPr>
            <p:ph idx="4294967295" type="body"/>
          </p:nvPr>
        </p:nvSpPr>
        <p:spPr>
          <a:xfrm>
            <a:off x="3839780" y="2336550"/>
            <a:ext cx="1315500" cy="470400"/>
          </a:xfrm>
          <a:prstGeom prst="rect">
            <a:avLst/>
          </a:prstGeom>
        </p:spPr>
        <p:txBody>
          <a:bodyPr anchorCtr="0" anchor="ctr" bIns="91425" lIns="91425" rIns="91425" wrap="square" tIns="91425">
            <a:noAutofit/>
          </a:bodyPr>
          <a:lstStyle/>
          <a:p>
            <a:pPr indent="0" lvl="0" marL="0" rtl="0">
              <a:spcBef>
                <a:spcPts val="0"/>
              </a:spcBef>
              <a:spcAft>
                <a:spcPts val="0"/>
              </a:spcAft>
              <a:buNone/>
            </a:pPr>
            <a:r>
              <a:rPr lang="en" sz="1800">
                <a:solidFill>
                  <a:srgbClr val="EFEFEF"/>
                </a:solidFill>
                <a:latin typeface="Arial"/>
                <a:ea typeface="Arial"/>
                <a:cs typeface="Arial"/>
                <a:sym typeface="Arial"/>
              </a:rPr>
              <a:t>0.712732</a:t>
            </a:r>
          </a:p>
        </p:txBody>
      </p:sp>
      <p:grpSp>
        <p:nvGrpSpPr>
          <p:cNvPr id="201" name="Shape 201"/>
          <p:cNvGrpSpPr/>
          <p:nvPr/>
        </p:nvGrpSpPr>
        <p:grpSpPr>
          <a:xfrm>
            <a:off x="4319545" y="1610215"/>
            <a:ext cx="198900" cy="593656"/>
            <a:chOff x="3918084" y="1610215"/>
            <a:chExt cx="198900" cy="593656"/>
          </a:xfrm>
        </p:grpSpPr>
        <p:cxnSp>
          <p:nvCxnSpPr>
            <p:cNvPr id="202" name="Shape 202"/>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203" name="Shape 203"/>
            <p:cNvSpPr/>
            <p:nvPr/>
          </p:nvSpPr>
          <p:spPr>
            <a:xfrm>
              <a:off x="3918084" y="1610215"/>
              <a:ext cx="198900" cy="198900"/>
            </a:xfrm>
            <a:prstGeom prst="ellips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04" name="Shape 204"/>
          <p:cNvSpPr txBox="1"/>
          <p:nvPr>
            <p:ph idx="4294967295" type="body"/>
          </p:nvPr>
        </p:nvSpPr>
        <p:spPr>
          <a:xfrm>
            <a:off x="3304094" y="385667"/>
            <a:ext cx="2242800" cy="906300"/>
          </a:xfrm>
          <a:prstGeom prst="rect">
            <a:avLst/>
          </a:prstGeom>
        </p:spPr>
        <p:txBody>
          <a:bodyPr anchorCtr="0" anchor="t" bIns="91425" lIns="91425" rIns="91425" wrap="square" tIns="91425">
            <a:noAutofit/>
          </a:bodyPr>
          <a:lstStyle/>
          <a:p>
            <a:pPr indent="0" lvl="0" marL="0">
              <a:spcBef>
                <a:spcPts val="0"/>
              </a:spcBef>
              <a:buNone/>
            </a:pPr>
            <a:r>
              <a:rPr lang="en" sz="1600"/>
              <a:t>Support Vector Machine w/ Variance inflation factor feature selection</a:t>
            </a:r>
          </a:p>
        </p:txBody>
      </p:sp>
      <p:sp>
        <p:nvSpPr>
          <p:cNvPr descr="Background pointer shape in timeline graphic" id="205" name="Shape 205"/>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indent="0" lvl="0" marL="0">
              <a:spcBef>
                <a:spcPts val="0"/>
              </a:spcBef>
              <a:buNone/>
            </a:pPr>
            <a:r>
              <a:t/>
            </a:r>
            <a:endParaRPr/>
          </a:p>
        </p:txBody>
      </p:sp>
      <p:sp>
        <p:nvSpPr>
          <p:cNvPr id="206" name="Shape 206"/>
          <p:cNvSpPr txBox="1"/>
          <p:nvPr>
            <p:ph idx="4294967295" type="body"/>
          </p:nvPr>
        </p:nvSpPr>
        <p:spPr>
          <a:xfrm>
            <a:off x="5553224" y="2336550"/>
            <a:ext cx="1315500" cy="470400"/>
          </a:xfrm>
          <a:prstGeom prst="rect">
            <a:avLst/>
          </a:prstGeom>
        </p:spPr>
        <p:txBody>
          <a:bodyPr anchorCtr="0" anchor="ctr" bIns="91425" lIns="91425" rIns="91425" wrap="square" tIns="91425">
            <a:noAutofit/>
          </a:bodyPr>
          <a:lstStyle/>
          <a:p>
            <a:pPr indent="0" lvl="0" marL="0" rtl="0">
              <a:spcBef>
                <a:spcPts val="0"/>
              </a:spcBef>
              <a:spcAft>
                <a:spcPts val="0"/>
              </a:spcAft>
              <a:buNone/>
            </a:pPr>
            <a:r>
              <a:rPr lang="en" sz="1800">
                <a:solidFill>
                  <a:srgbClr val="EFEFEF"/>
                </a:solidFill>
                <a:latin typeface="Arial"/>
                <a:ea typeface="Arial"/>
                <a:cs typeface="Arial"/>
                <a:sym typeface="Arial"/>
              </a:rPr>
              <a:t>0.721027</a:t>
            </a:r>
          </a:p>
        </p:txBody>
      </p:sp>
      <p:grpSp>
        <p:nvGrpSpPr>
          <p:cNvPr id="207" name="Shape 207"/>
          <p:cNvGrpSpPr/>
          <p:nvPr/>
        </p:nvGrpSpPr>
        <p:grpSpPr>
          <a:xfrm>
            <a:off x="5973070" y="2938958"/>
            <a:ext cx="198900" cy="593656"/>
            <a:chOff x="5958946" y="2938958"/>
            <a:chExt cx="198900" cy="593656"/>
          </a:xfrm>
        </p:grpSpPr>
        <p:cxnSp>
          <p:nvCxnSpPr>
            <p:cNvPr id="208" name="Shape 208"/>
            <p:cNvCxnSpPr/>
            <p:nvPr/>
          </p:nvCxnSpPr>
          <p:spPr>
            <a:xfrm rot="10800000">
              <a:off x="6058409" y="2938958"/>
              <a:ext cx="0" cy="554700"/>
            </a:xfrm>
            <a:prstGeom prst="straightConnector1">
              <a:avLst/>
            </a:prstGeom>
            <a:noFill/>
            <a:ln cap="flat" cmpd="sng" w="9525">
              <a:solidFill>
                <a:schemeClr val="dk2"/>
              </a:solidFill>
              <a:prstDash val="solid"/>
              <a:round/>
              <a:headEnd len="med" w="med" type="none"/>
              <a:tailEnd len="med" w="med" type="none"/>
            </a:ln>
          </p:spPr>
        </p:cxnSp>
        <p:sp>
          <p:nvSpPr>
            <p:cNvPr id="209" name="Shape 209"/>
            <p:cNvSpPr/>
            <p:nvPr/>
          </p:nvSpPr>
          <p:spPr>
            <a:xfrm flipH="1" rot="10800000">
              <a:off x="5958946" y="3333714"/>
              <a:ext cx="198900" cy="198900"/>
            </a:xfrm>
            <a:prstGeom prst="ellips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10" name="Shape 210"/>
          <p:cNvSpPr txBox="1"/>
          <p:nvPr>
            <p:ph idx="4294967295" type="body"/>
          </p:nvPr>
        </p:nvSpPr>
        <p:spPr>
          <a:xfrm>
            <a:off x="5126902" y="3757725"/>
            <a:ext cx="2242800" cy="906300"/>
          </a:xfrm>
          <a:prstGeom prst="rect">
            <a:avLst/>
          </a:prstGeom>
        </p:spPr>
        <p:txBody>
          <a:bodyPr anchorCtr="0" anchor="t" bIns="91425" lIns="91425" rIns="91425" wrap="square" tIns="91425">
            <a:noAutofit/>
          </a:bodyPr>
          <a:lstStyle/>
          <a:p>
            <a:pPr indent="0" lvl="0" marL="0">
              <a:spcBef>
                <a:spcPts val="0"/>
              </a:spcBef>
              <a:buNone/>
            </a:pPr>
            <a:r>
              <a:rPr lang="en" sz="1600"/>
              <a:t>Support Vector Machine w/ ANOVA feature selection</a:t>
            </a:r>
          </a:p>
        </p:txBody>
      </p:sp>
      <p:sp>
        <p:nvSpPr>
          <p:cNvPr descr="Background pointer shape in timeline graphic" id="211" name="Shape 211"/>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indent="0" lvl="0" marL="0">
              <a:spcBef>
                <a:spcPts val="0"/>
              </a:spcBef>
              <a:buNone/>
            </a:pPr>
            <a:r>
              <a:t/>
            </a:r>
            <a:endParaRPr/>
          </a:p>
        </p:txBody>
      </p:sp>
      <p:sp>
        <p:nvSpPr>
          <p:cNvPr id="212" name="Shape 212"/>
          <p:cNvSpPr txBox="1"/>
          <p:nvPr>
            <p:ph idx="4294967295" type="body"/>
          </p:nvPr>
        </p:nvSpPr>
        <p:spPr>
          <a:xfrm>
            <a:off x="7221662" y="2336550"/>
            <a:ext cx="1315500" cy="470400"/>
          </a:xfrm>
          <a:prstGeom prst="rect">
            <a:avLst/>
          </a:prstGeom>
        </p:spPr>
        <p:txBody>
          <a:bodyPr anchorCtr="0" anchor="ctr" bIns="91425" lIns="91425" rIns="91425" wrap="square" tIns="91425">
            <a:noAutofit/>
          </a:bodyPr>
          <a:lstStyle/>
          <a:p>
            <a:pPr indent="0" lvl="0" marL="0" rtl="0">
              <a:spcBef>
                <a:spcPts val="0"/>
              </a:spcBef>
              <a:spcAft>
                <a:spcPts val="0"/>
              </a:spcAft>
              <a:buNone/>
            </a:pPr>
            <a:r>
              <a:rPr lang="en" sz="1800">
                <a:solidFill>
                  <a:srgbClr val="EFEFEF"/>
                </a:solidFill>
                <a:latin typeface="Arial"/>
                <a:ea typeface="Arial"/>
                <a:cs typeface="Arial"/>
                <a:sym typeface="Arial"/>
              </a:rPr>
              <a:t>0.728155</a:t>
            </a:r>
          </a:p>
        </p:txBody>
      </p:sp>
      <p:grpSp>
        <p:nvGrpSpPr>
          <p:cNvPr id="213" name="Shape 213"/>
          <p:cNvGrpSpPr/>
          <p:nvPr/>
        </p:nvGrpSpPr>
        <p:grpSpPr>
          <a:xfrm>
            <a:off x="7669807" y="1610215"/>
            <a:ext cx="198900" cy="593656"/>
            <a:chOff x="3918084" y="1610215"/>
            <a:chExt cx="198900" cy="593656"/>
          </a:xfrm>
        </p:grpSpPr>
        <p:cxnSp>
          <p:nvCxnSpPr>
            <p:cNvPr id="214" name="Shape 214"/>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215" name="Shape 215"/>
            <p:cNvSpPr/>
            <p:nvPr/>
          </p:nvSpPr>
          <p:spPr>
            <a:xfrm>
              <a:off x="3918084" y="1610215"/>
              <a:ext cx="198900" cy="198900"/>
            </a:xfrm>
            <a:prstGeom prst="ellips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16" name="Shape 216"/>
          <p:cNvSpPr txBox="1"/>
          <p:nvPr>
            <p:ph idx="4294967295" type="body"/>
          </p:nvPr>
        </p:nvSpPr>
        <p:spPr>
          <a:xfrm>
            <a:off x="6685979" y="846942"/>
            <a:ext cx="2242800" cy="906300"/>
          </a:xfrm>
          <a:prstGeom prst="rect">
            <a:avLst/>
          </a:prstGeom>
        </p:spPr>
        <p:txBody>
          <a:bodyPr anchorCtr="0" anchor="t" bIns="91425" lIns="91425" rIns="91425" wrap="square" tIns="91425">
            <a:noAutofit/>
          </a:bodyPr>
          <a:lstStyle/>
          <a:p>
            <a:pPr indent="0" lvl="0" marL="0">
              <a:spcBef>
                <a:spcPts val="0"/>
              </a:spcBef>
              <a:buNone/>
            </a:pPr>
            <a:r>
              <a:rPr lang="en" sz="1600"/>
              <a:t>Gradient Boosting Regressor</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729450" y="864300"/>
            <a:ext cx="7021200" cy="2985000"/>
          </a:xfrm>
          <a:prstGeom prst="rect">
            <a:avLst/>
          </a:prstGeom>
        </p:spPr>
        <p:txBody>
          <a:bodyPr anchorCtr="0" anchor="ctr" bIns="91425" lIns="91425" rIns="91425" wrap="square" tIns="91425">
            <a:noAutofit/>
          </a:bodyPr>
          <a:lstStyle/>
          <a:p>
            <a:pPr indent="0" lvl="0" marL="0">
              <a:spcBef>
                <a:spcPts val="0"/>
              </a:spcBef>
              <a:buNone/>
            </a:pPr>
            <a:r>
              <a:rPr lang="en"/>
              <a:t>Important Features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25" name="Shape 225"/>
        <p:cNvGrpSpPr/>
        <p:nvPr/>
      </p:nvGrpSpPr>
      <p:grpSpPr>
        <a:xfrm>
          <a:off x="0" y="0"/>
          <a:ext cx="0" cy="0"/>
          <a:chOff x="0" y="0"/>
          <a:chExt cx="0" cy="0"/>
        </a:xfrm>
      </p:grpSpPr>
      <p:sp>
        <p:nvSpPr>
          <p:cNvPr id="226" name="Shape 226"/>
          <p:cNvSpPr txBox="1"/>
          <p:nvPr>
            <p:ph type="title"/>
          </p:nvPr>
        </p:nvSpPr>
        <p:spPr>
          <a:xfrm>
            <a:off x="569800" y="1786825"/>
            <a:ext cx="7021200" cy="2985000"/>
          </a:xfrm>
          <a:prstGeom prst="rect">
            <a:avLst/>
          </a:prstGeom>
        </p:spPr>
        <p:txBody>
          <a:bodyPr anchorCtr="0" anchor="ctr" bIns="91425" lIns="91425" rIns="91425" wrap="square" tIns="91425">
            <a:noAutofit/>
          </a:bodyPr>
          <a:lstStyle/>
          <a:p>
            <a:pPr indent="0" lvl="0" marL="0">
              <a:spcBef>
                <a:spcPts val="0"/>
              </a:spcBef>
              <a:buNone/>
            </a:pPr>
            <a:r>
              <a:t/>
            </a:r>
            <a:endParaRPr/>
          </a:p>
        </p:txBody>
      </p:sp>
      <p:pic>
        <p:nvPicPr>
          <p:cNvPr id="227" name="Shape 227"/>
          <p:cNvPicPr preferRelativeResize="0"/>
          <p:nvPr/>
        </p:nvPicPr>
        <p:blipFill>
          <a:blip r:embed="rId3">
            <a:alphaModFix/>
          </a:blip>
          <a:stretch>
            <a:fillRect/>
          </a:stretch>
        </p:blipFill>
        <p:spPr>
          <a:xfrm>
            <a:off x="0" y="620100"/>
            <a:ext cx="8709851" cy="4585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grpSp>
        <p:nvGrpSpPr>
          <p:cNvPr id="232" name="Shape 232"/>
          <p:cNvGrpSpPr/>
          <p:nvPr/>
        </p:nvGrpSpPr>
        <p:grpSpPr>
          <a:xfrm>
            <a:off x="4939500" y="1219611"/>
            <a:ext cx="3837000" cy="2704200"/>
            <a:chOff x="4939500" y="1219611"/>
            <a:chExt cx="3837000" cy="2704200"/>
          </a:xfrm>
        </p:grpSpPr>
        <p:cxnSp>
          <p:nvCxnSpPr>
            <p:cNvPr id="233" name="Shape 233"/>
            <p:cNvCxnSpPr/>
            <p:nvPr/>
          </p:nvCxnSpPr>
          <p:spPr>
            <a:xfrm>
              <a:off x="4939500" y="1219611"/>
              <a:ext cx="0" cy="2704200"/>
            </a:xfrm>
            <a:prstGeom prst="straightConnector1">
              <a:avLst/>
            </a:prstGeom>
            <a:noFill/>
            <a:ln cap="flat" cmpd="sng" w="9525">
              <a:solidFill>
                <a:schemeClr val="lt1"/>
              </a:solidFill>
              <a:prstDash val="dash"/>
              <a:round/>
              <a:headEnd len="med" w="med" type="none"/>
              <a:tailEnd len="med" w="med" type="none"/>
            </a:ln>
          </p:spPr>
        </p:cxnSp>
        <p:cxnSp>
          <p:nvCxnSpPr>
            <p:cNvPr id="234" name="Shape 234"/>
            <p:cNvCxnSpPr/>
            <p:nvPr/>
          </p:nvCxnSpPr>
          <p:spPr>
            <a:xfrm>
              <a:off x="5365833" y="1219611"/>
              <a:ext cx="0" cy="2704200"/>
            </a:xfrm>
            <a:prstGeom prst="straightConnector1">
              <a:avLst/>
            </a:prstGeom>
            <a:noFill/>
            <a:ln cap="flat" cmpd="sng" w="9525">
              <a:solidFill>
                <a:schemeClr val="lt1"/>
              </a:solidFill>
              <a:prstDash val="dash"/>
              <a:round/>
              <a:headEnd len="med" w="med" type="none"/>
              <a:tailEnd len="med" w="med" type="none"/>
            </a:ln>
          </p:spPr>
        </p:cxnSp>
        <p:cxnSp>
          <p:nvCxnSpPr>
            <p:cNvPr id="235" name="Shape 235"/>
            <p:cNvCxnSpPr/>
            <p:nvPr/>
          </p:nvCxnSpPr>
          <p:spPr>
            <a:xfrm>
              <a:off x="5792167" y="1219611"/>
              <a:ext cx="0" cy="2704200"/>
            </a:xfrm>
            <a:prstGeom prst="straightConnector1">
              <a:avLst/>
            </a:prstGeom>
            <a:noFill/>
            <a:ln cap="flat" cmpd="sng" w="9525">
              <a:solidFill>
                <a:schemeClr val="lt1"/>
              </a:solidFill>
              <a:prstDash val="dash"/>
              <a:round/>
              <a:headEnd len="med" w="med" type="none"/>
              <a:tailEnd len="med" w="med" type="none"/>
            </a:ln>
          </p:spPr>
        </p:cxnSp>
        <p:cxnSp>
          <p:nvCxnSpPr>
            <p:cNvPr id="236" name="Shape 236"/>
            <p:cNvCxnSpPr/>
            <p:nvPr/>
          </p:nvCxnSpPr>
          <p:spPr>
            <a:xfrm>
              <a:off x="6218500" y="1219611"/>
              <a:ext cx="0" cy="2704200"/>
            </a:xfrm>
            <a:prstGeom prst="straightConnector1">
              <a:avLst/>
            </a:prstGeom>
            <a:noFill/>
            <a:ln cap="flat" cmpd="sng" w="9525">
              <a:solidFill>
                <a:schemeClr val="lt1"/>
              </a:solidFill>
              <a:prstDash val="dash"/>
              <a:round/>
              <a:headEnd len="med" w="med" type="none"/>
              <a:tailEnd len="med" w="med" type="none"/>
            </a:ln>
          </p:spPr>
        </p:cxnSp>
        <p:cxnSp>
          <p:nvCxnSpPr>
            <p:cNvPr id="237" name="Shape 237"/>
            <p:cNvCxnSpPr/>
            <p:nvPr/>
          </p:nvCxnSpPr>
          <p:spPr>
            <a:xfrm>
              <a:off x="6644834" y="1219611"/>
              <a:ext cx="0" cy="2704200"/>
            </a:xfrm>
            <a:prstGeom prst="straightConnector1">
              <a:avLst/>
            </a:prstGeom>
            <a:noFill/>
            <a:ln cap="flat" cmpd="sng" w="9525">
              <a:solidFill>
                <a:schemeClr val="lt1"/>
              </a:solidFill>
              <a:prstDash val="dash"/>
              <a:round/>
              <a:headEnd len="med" w="med" type="none"/>
              <a:tailEnd len="med" w="med" type="none"/>
            </a:ln>
          </p:spPr>
        </p:cxnSp>
        <p:cxnSp>
          <p:nvCxnSpPr>
            <p:cNvPr id="238" name="Shape 238"/>
            <p:cNvCxnSpPr/>
            <p:nvPr/>
          </p:nvCxnSpPr>
          <p:spPr>
            <a:xfrm>
              <a:off x="7071166" y="1219611"/>
              <a:ext cx="0" cy="2704200"/>
            </a:xfrm>
            <a:prstGeom prst="straightConnector1">
              <a:avLst/>
            </a:prstGeom>
            <a:noFill/>
            <a:ln cap="flat" cmpd="sng" w="9525">
              <a:solidFill>
                <a:schemeClr val="lt1"/>
              </a:solidFill>
              <a:prstDash val="dash"/>
              <a:round/>
              <a:headEnd len="med" w="med" type="none"/>
              <a:tailEnd len="med" w="med" type="none"/>
            </a:ln>
          </p:spPr>
        </p:cxnSp>
        <p:cxnSp>
          <p:nvCxnSpPr>
            <p:cNvPr id="239" name="Shape 239"/>
            <p:cNvCxnSpPr/>
            <p:nvPr/>
          </p:nvCxnSpPr>
          <p:spPr>
            <a:xfrm>
              <a:off x="7497500" y="1219611"/>
              <a:ext cx="0" cy="2704200"/>
            </a:xfrm>
            <a:prstGeom prst="straightConnector1">
              <a:avLst/>
            </a:prstGeom>
            <a:noFill/>
            <a:ln cap="flat" cmpd="sng" w="9525">
              <a:solidFill>
                <a:schemeClr val="lt1"/>
              </a:solidFill>
              <a:prstDash val="dash"/>
              <a:round/>
              <a:headEnd len="med" w="med" type="none"/>
              <a:tailEnd len="med" w="med" type="none"/>
            </a:ln>
          </p:spPr>
        </p:cxnSp>
        <p:cxnSp>
          <p:nvCxnSpPr>
            <p:cNvPr id="240" name="Shape 240"/>
            <p:cNvCxnSpPr/>
            <p:nvPr/>
          </p:nvCxnSpPr>
          <p:spPr>
            <a:xfrm>
              <a:off x="7923834" y="1219611"/>
              <a:ext cx="0" cy="2704200"/>
            </a:xfrm>
            <a:prstGeom prst="straightConnector1">
              <a:avLst/>
            </a:prstGeom>
            <a:noFill/>
            <a:ln cap="flat" cmpd="sng" w="9525">
              <a:solidFill>
                <a:schemeClr val="lt1"/>
              </a:solidFill>
              <a:prstDash val="dash"/>
              <a:round/>
              <a:headEnd len="med" w="med" type="none"/>
              <a:tailEnd len="med" w="med" type="none"/>
            </a:ln>
          </p:spPr>
        </p:cxnSp>
        <p:cxnSp>
          <p:nvCxnSpPr>
            <p:cNvPr id="241" name="Shape 241"/>
            <p:cNvCxnSpPr/>
            <p:nvPr/>
          </p:nvCxnSpPr>
          <p:spPr>
            <a:xfrm>
              <a:off x="8350166" y="1219611"/>
              <a:ext cx="0" cy="2704200"/>
            </a:xfrm>
            <a:prstGeom prst="straightConnector1">
              <a:avLst/>
            </a:prstGeom>
            <a:noFill/>
            <a:ln cap="flat" cmpd="sng" w="9525">
              <a:solidFill>
                <a:schemeClr val="lt1"/>
              </a:solidFill>
              <a:prstDash val="dash"/>
              <a:round/>
              <a:headEnd len="med" w="med" type="none"/>
              <a:tailEnd len="med" w="med" type="none"/>
            </a:ln>
          </p:spPr>
        </p:cxnSp>
        <p:cxnSp>
          <p:nvCxnSpPr>
            <p:cNvPr id="242" name="Shape 242"/>
            <p:cNvCxnSpPr/>
            <p:nvPr/>
          </p:nvCxnSpPr>
          <p:spPr>
            <a:xfrm>
              <a:off x="8776500" y="1219611"/>
              <a:ext cx="0" cy="2704200"/>
            </a:xfrm>
            <a:prstGeom prst="straightConnector1">
              <a:avLst/>
            </a:prstGeom>
            <a:noFill/>
            <a:ln cap="flat" cmpd="sng" w="9525">
              <a:solidFill>
                <a:schemeClr val="lt1"/>
              </a:solidFill>
              <a:prstDash val="dash"/>
              <a:round/>
              <a:headEnd len="med" w="med" type="none"/>
              <a:tailEnd len="med" w="med" type="none"/>
            </a:ln>
          </p:spPr>
        </p:cxnSp>
      </p:grpSp>
      <p:sp>
        <p:nvSpPr>
          <p:cNvPr id="243" name="Shape 243"/>
          <p:cNvSpPr/>
          <p:nvPr/>
        </p:nvSpPr>
        <p:spPr>
          <a:xfrm>
            <a:off x="7014920" y="2133119"/>
            <a:ext cx="286500" cy="286500"/>
          </a:xfrm>
          <a:prstGeom prst="ellipse">
            <a:avLst/>
          </a:prstGeom>
          <a:noFill/>
          <a:ln cap="flat" cmpd="sng" w="19050">
            <a:solidFill>
              <a:schemeClr val="accent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4" name="Shape 244"/>
          <p:cNvSpPr txBox="1"/>
          <p:nvPr>
            <p:ph type="title"/>
          </p:nvPr>
        </p:nvSpPr>
        <p:spPr>
          <a:xfrm>
            <a:off x="730000" y="1318650"/>
            <a:ext cx="3300900" cy="1687200"/>
          </a:xfrm>
          <a:prstGeom prst="rect">
            <a:avLst/>
          </a:prstGeom>
        </p:spPr>
        <p:txBody>
          <a:bodyPr anchorCtr="0" anchor="t" bIns="91425" lIns="91425" rIns="91425" wrap="square" tIns="91425">
            <a:noAutofit/>
          </a:bodyPr>
          <a:lstStyle/>
          <a:p>
            <a:pPr indent="0" lvl="0" marL="0">
              <a:spcBef>
                <a:spcPts val="0"/>
              </a:spcBef>
              <a:buNone/>
            </a:pPr>
            <a:r>
              <a:rPr lang="en"/>
              <a:t>Impact</a:t>
            </a:r>
          </a:p>
        </p:txBody>
      </p:sp>
      <p:sp>
        <p:nvSpPr>
          <p:cNvPr id="245" name="Shape 245"/>
          <p:cNvSpPr txBox="1"/>
          <p:nvPr>
            <p:ph idx="1" type="subTitle"/>
          </p:nvPr>
        </p:nvSpPr>
        <p:spPr>
          <a:xfrm>
            <a:off x="670675" y="2150525"/>
            <a:ext cx="3300900" cy="759000"/>
          </a:xfrm>
          <a:prstGeom prst="rect">
            <a:avLst/>
          </a:prstGeom>
        </p:spPr>
        <p:txBody>
          <a:bodyPr anchorCtr="0" anchor="t" bIns="91425" lIns="91425" rIns="91425" wrap="square" tIns="91425">
            <a:noAutofit/>
          </a:bodyPr>
          <a:lstStyle/>
          <a:p>
            <a:pPr indent="0" lvl="0" marL="0">
              <a:spcBef>
                <a:spcPts val="0"/>
              </a:spcBef>
              <a:buNone/>
            </a:pPr>
            <a:r>
              <a:rPr lang="en"/>
              <a:t>52% when using year average as a prediction.</a:t>
            </a:r>
          </a:p>
        </p:txBody>
      </p:sp>
      <p:grpSp>
        <p:nvGrpSpPr>
          <p:cNvPr id="246" name="Shape 246"/>
          <p:cNvGrpSpPr/>
          <p:nvPr/>
        </p:nvGrpSpPr>
        <p:grpSpPr>
          <a:xfrm>
            <a:off x="4939534" y="2017046"/>
            <a:ext cx="3825543" cy="1573620"/>
            <a:chOff x="1000000" y="2393988"/>
            <a:chExt cx="4144235" cy="1704713"/>
          </a:xfrm>
        </p:grpSpPr>
        <p:sp>
          <p:nvSpPr>
            <p:cNvPr id="247" name="Shape 247"/>
            <p:cNvSpPr/>
            <p:nvPr/>
          </p:nvSpPr>
          <p:spPr>
            <a:xfrm>
              <a:off x="1000000" y="2440003"/>
              <a:ext cx="4144235" cy="1631269"/>
            </a:xfrm>
            <a:custGeom>
              <a:pathLst>
                <a:path extrusionOk="0" h="90088" w="165422">
                  <a:moveTo>
                    <a:pt x="0" y="65550"/>
                  </a:moveTo>
                  <a:cubicBezTo>
                    <a:pt x="3559" y="56002"/>
                    <a:pt x="14632" y="11595"/>
                    <a:pt x="21355" y="8262"/>
                  </a:cubicBezTo>
                  <a:cubicBezTo>
                    <a:pt x="28078" y="4928"/>
                    <a:pt x="34066" y="46905"/>
                    <a:pt x="40338" y="45550"/>
                  </a:cubicBezTo>
                  <a:cubicBezTo>
                    <a:pt x="46609" y="44194"/>
                    <a:pt x="52710" y="2160"/>
                    <a:pt x="58982" y="127"/>
                  </a:cubicBezTo>
                  <a:cubicBezTo>
                    <a:pt x="65253" y="-1906"/>
                    <a:pt x="71806" y="30974"/>
                    <a:pt x="77965" y="33347"/>
                  </a:cubicBezTo>
                  <a:cubicBezTo>
                    <a:pt x="84123" y="35719"/>
                    <a:pt x="90055" y="6285"/>
                    <a:pt x="95931" y="14364"/>
                  </a:cubicBezTo>
                  <a:cubicBezTo>
                    <a:pt x="101806" y="22443"/>
                    <a:pt x="107625" y="77414"/>
                    <a:pt x="113219" y="81821"/>
                  </a:cubicBezTo>
                  <a:cubicBezTo>
                    <a:pt x="118812" y="86227"/>
                    <a:pt x="123670" y="39448"/>
                    <a:pt x="129490" y="40804"/>
                  </a:cubicBezTo>
                  <a:cubicBezTo>
                    <a:pt x="135309" y="42160"/>
                    <a:pt x="142145" y="92047"/>
                    <a:pt x="148134" y="89957"/>
                  </a:cubicBezTo>
                  <a:cubicBezTo>
                    <a:pt x="154122" y="87866"/>
                    <a:pt x="162540" y="38544"/>
                    <a:pt x="165422" y="28262"/>
                  </a:cubicBezTo>
                </a:path>
              </a:pathLst>
            </a:custGeom>
            <a:noFill/>
            <a:ln cap="flat" cmpd="sng" w="19050">
              <a:solidFill>
                <a:schemeClr val="lt1"/>
              </a:solidFill>
              <a:prstDash val="solid"/>
              <a:round/>
              <a:headEnd len="lg" w="lg" type="oval"/>
              <a:tailEnd len="lg" w="lg" type="oval"/>
            </a:ln>
          </p:spPr>
        </p:sp>
        <p:sp>
          <p:nvSpPr>
            <p:cNvPr id="248" name="Shape 248"/>
            <p:cNvSpPr/>
            <p:nvPr/>
          </p:nvSpPr>
          <p:spPr>
            <a:xfrm>
              <a:off x="4658400" y="4014100"/>
              <a:ext cx="84600" cy="84600"/>
            </a:xfrm>
            <a:prstGeom prst="ellipse">
              <a:avLst/>
            </a:prstGeom>
            <a:solidFill>
              <a:schemeClr val="lt1"/>
            </a:solidFill>
            <a:ln cap="flat" cmpd="sng" w="19050">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9" name="Shape 249"/>
            <p:cNvSpPr/>
            <p:nvPr/>
          </p:nvSpPr>
          <p:spPr>
            <a:xfrm>
              <a:off x="4195525" y="3147350"/>
              <a:ext cx="84600" cy="84600"/>
            </a:xfrm>
            <a:prstGeom prst="ellipse">
              <a:avLst/>
            </a:prstGeom>
            <a:solidFill>
              <a:schemeClr val="lt1"/>
            </a:solidFill>
            <a:ln cap="flat" cmpd="sng" w="19050">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50" name="Shape 250"/>
            <p:cNvSpPr/>
            <p:nvPr/>
          </p:nvSpPr>
          <p:spPr>
            <a:xfrm>
              <a:off x="3800700" y="3868900"/>
              <a:ext cx="84600" cy="84600"/>
            </a:xfrm>
            <a:prstGeom prst="ellipse">
              <a:avLst/>
            </a:prstGeom>
            <a:solidFill>
              <a:schemeClr val="lt1"/>
            </a:solidFill>
            <a:ln cap="flat" cmpd="sng" w="19050">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51" name="Shape 251"/>
            <p:cNvSpPr/>
            <p:nvPr/>
          </p:nvSpPr>
          <p:spPr>
            <a:xfrm>
              <a:off x="3358650" y="2637813"/>
              <a:ext cx="84600" cy="84600"/>
            </a:xfrm>
            <a:prstGeom prst="ellipse">
              <a:avLst/>
            </a:prstGeom>
            <a:solidFill>
              <a:schemeClr val="lt1"/>
            </a:solidFill>
            <a:ln cap="flat" cmpd="sng" w="19050">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52" name="Shape 252"/>
            <p:cNvSpPr/>
            <p:nvPr/>
          </p:nvSpPr>
          <p:spPr>
            <a:xfrm>
              <a:off x="2909400" y="2993013"/>
              <a:ext cx="84600" cy="84600"/>
            </a:xfrm>
            <a:prstGeom prst="ellipse">
              <a:avLst/>
            </a:prstGeom>
            <a:solidFill>
              <a:schemeClr val="lt1"/>
            </a:solidFill>
            <a:ln cap="flat" cmpd="sng" w="19050">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53" name="Shape 253"/>
            <p:cNvSpPr/>
            <p:nvPr/>
          </p:nvSpPr>
          <p:spPr>
            <a:xfrm>
              <a:off x="2437450" y="2393988"/>
              <a:ext cx="84600" cy="84600"/>
            </a:xfrm>
            <a:prstGeom prst="ellipse">
              <a:avLst/>
            </a:prstGeom>
            <a:solidFill>
              <a:schemeClr val="lt1"/>
            </a:solidFill>
            <a:ln cap="flat" cmpd="sng" w="19050">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54" name="Shape 254"/>
            <p:cNvSpPr/>
            <p:nvPr/>
          </p:nvSpPr>
          <p:spPr>
            <a:xfrm>
              <a:off x="1974575" y="3213325"/>
              <a:ext cx="84600" cy="84600"/>
            </a:xfrm>
            <a:prstGeom prst="ellipse">
              <a:avLst/>
            </a:prstGeom>
            <a:solidFill>
              <a:schemeClr val="lt1"/>
            </a:solidFill>
            <a:ln cap="flat" cmpd="sng" w="19050">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55" name="Shape 255"/>
            <p:cNvSpPr/>
            <p:nvPr/>
          </p:nvSpPr>
          <p:spPr>
            <a:xfrm>
              <a:off x="1500000" y="2553225"/>
              <a:ext cx="84600" cy="84600"/>
            </a:xfrm>
            <a:prstGeom prst="ellipse">
              <a:avLst/>
            </a:prstGeom>
            <a:solidFill>
              <a:schemeClr val="lt1"/>
            </a:solidFill>
            <a:ln cap="flat" cmpd="sng" w="19050">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sp>
        <p:nvSpPr>
          <p:cNvPr id="256" name="Shape 256"/>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257" name="Shape 257"/>
          <p:cNvGrpSpPr/>
          <p:nvPr/>
        </p:nvGrpSpPr>
        <p:grpSpPr>
          <a:xfrm>
            <a:off x="4939557" y="1778136"/>
            <a:ext cx="3836911" cy="1503799"/>
            <a:chOff x="1000025" y="2059300"/>
            <a:chExt cx="4156550" cy="1629075"/>
          </a:xfrm>
        </p:grpSpPr>
        <p:sp>
          <p:nvSpPr>
            <p:cNvPr id="258" name="Shape 258"/>
            <p:cNvSpPr/>
            <p:nvPr/>
          </p:nvSpPr>
          <p:spPr>
            <a:xfrm>
              <a:off x="1000025" y="2083952"/>
              <a:ext cx="4156550" cy="1576975"/>
            </a:xfrm>
            <a:custGeom>
              <a:pathLst>
                <a:path extrusionOk="0" h="63079" w="166262">
                  <a:moveTo>
                    <a:pt x="0" y="34952"/>
                  </a:moveTo>
                  <a:cubicBezTo>
                    <a:pt x="3623" y="29132"/>
                    <a:pt x="14946" y="1167"/>
                    <a:pt x="21740" y="37"/>
                  </a:cubicBezTo>
                  <a:cubicBezTo>
                    <a:pt x="28533" y="-1093"/>
                    <a:pt x="34477" y="24047"/>
                    <a:pt x="40762" y="28172"/>
                  </a:cubicBezTo>
                  <a:cubicBezTo>
                    <a:pt x="47046" y="32296"/>
                    <a:pt x="53256" y="18985"/>
                    <a:pt x="59446" y="24782"/>
                  </a:cubicBezTo>
                  <a:cubicBezTo>
                    <a:pt x="65635" y="30578"/>
                    <a:pt x="71730" y="60803"/>
                    <a:pt x="77901" y="62950"/>
                  </a:cubicBezTo>
                  <a:cubicBezTo>
                    <a:pt x="84072" y="65097"/>
                    <a:pt x="90489" y="39675"/>
                    <a:pt x="96472" y="37664"/>
                  </a:cubicBezTo>
                  <a:cubicBezTo>
                    <a:pt x="102454" y="35653"/>
                    <a:pt x="108077" y="54725"/>
                    <a:pt x="113796" y="50884"/>
                  </a:cubicBezTo>
                  <a:cubicBezTo>
                    <a:pt x="119514" y="47042"/>
                    <a:pt x="125062" y="18059"/>
                    <a:pt x="130781" y="14613"/>
                  </a:cubicBezTo>
                  <a:cubicBezTo>
                    <a:pt x="136499" y="11166"/>
                    <a:pt x="142191" y="30515"/>
                    <a:pt x="148105" y="30206"/>
                  </a:cubicBezTo>
                  <a:cubicBezTo>
                    <a:pt x="154018" y="29896"/>
                    <a:pt x="163235" y="15665"/>
                    <a:pt x="166262" y="12757"/>
                  </a:cubicBezTo>
                </a:path>
              </a:pathLst>
            </a:custGeom>
            <a:noFill/>
            <a:ln cap="flat" cmpd="sng" w="19050">
              <a:solidFill>
                <a:schemeClr val="accent4"/>
              </a:solidFill>
              <a:prstDash val="solid"/>
              <a:round/>
              <a:headEnd len="lg" w="lg" type="oval"/>
              <a:tailEnd len="lg" w="lg" type="oval"/>
            </a:ln>
          </p:spPr>
        </p:sp>
        <p:sp>
          <p:nvSpPr>
            <p:cNvPr id="259" name="Shape 259"/>
            <p:cNvSpPr/>
            <p:nvPr/>
          </p:nvSpPr>
          <p:spPr>
            <a:xfrm>
              <a:off x="1500000" y="2059300"/>
              <a:ext cx="84600" cy="84600"/>
            </a:xfrm>
            <a:prstGeom prst="ellipse">
              <a:avLst/>
            </a:prstGeom>
            <a:solidFill>
              <a:schemeClr val="accent4"/>
            </a:solidFill>
            <a:ln cap="flat" cmpd="sng" w="19050">
              <a:solidFill>
                <a:schemeClr val="accent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60" name="Shape 260"/>
            <p:cNvSpPr/>
            <p:nvPr/>
          </p:nvSpPr>
          <p:spPr>
            <a:xfrm>
              <a:off x="1974575" y="2737275"/>
              <a:ext cx="84600" cy="84600"/>
            </a:xfrm>
            <a:prstGeom prst="ellipse">
              <a:avLst/>
            </a:prstGeom>
            <a:solidFill>
              <a:schemeClr val="accent4"/>
            </a:solidFill>
            <a:ln cap="flat" cmpd="sng" w="19050">
              <a:solidFill>
                <a:schemeClr val="accent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61" name="Shape 261"/>
            <p:cNvSpPr/>
            <p:nvPr/>
          </p:nvSpPr>
          <p:spPr>
            <a:xfrm>
              <a:off x="2437450" y="2652675"/>
              <a:ext cx="84600" cy="84600"/>
            </a:xfrm>
            <a:prstGeom prst="ellipse">
              <a:avLst/>
            </a:prstGeom>
            <a:solidFill>
              <a:schemeClr val="accent4"/>
            </a:solidFill>
            <a:ln cap="flat" cmpd="sng" w="19050">
              <a:solidFill>
                <a:schemeClr val="accent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62" name="Shape 262"/>
            <p:cNvSpPr/>
            <p:nvPr/>
          </p:nvSpPr>
          <p:spPr>
            <a:xfrm>
              <a:off x="2909400" y="3603775"/>
              <a:ext cx="84600" cy="84600"/>
            </a:xfrm>
            <a:prstGeom prst="ellipse">
              <a:avLst/>
            </a:prstGeom>
            <a:solidFill>
              <a:schemeClr val="accent4"/>
            </a:solidFill>
            <a:ln cap="flat" cmpd="sng" w="19050">
              <a:solidFill>
                <a:schemeClr val="accent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63" name="Shape 263"/>
            <p:cNvSpPr/>
            <p:nvPr/>
          </p:nvSpPr>
          <p:spPr>
            <a:xfrm>
              <a:off x="3358650" y="2993025"/>
              <a:ext cx="84600" cy="84600"/>
            </a:xfrm>
            <a:prstGeom prst="ellipse">
              <a:avLst/>
            </a:prstGeom>
            <a:solidFill>
              <a:schemeClr val="accent4"/>
            </a:solidFill>
            <a:ln cap="flat" cmpd="sng" w="19050">
              <a:solidFill>
                <a:schemeClr val="accent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64" name="Shape 264"/>
            <p:cNvSpPr/>
            <p:nvPr/>
          </p:nvSpPr>
          <p:spPr>
            <a:xfrm>
              <a:off x="3780700" y="3315225"/>
              <a:ext cx="84600" cy="84600"/>
            </a:xfrm>
            <a:prstGeom prst="ellipse">
              <a:avLst/>
            </a:prstGeom>
            <a:solidFill>
              <a:schemeClr val="accent4"/>
            </a:solidFill>
            <a:ln cap="flat" cmpd="sng" w="19050">
              <a:solidFill>
                <a:schemeClr val="accent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65" name="Shape 265"/>
            <p:cNvSpPr/>
            <p:nvPr/>
          </p:nvSpPr>
          <p:spPr>
            <a:xfrm>
              <a:off x="4216350" y="2412175"/>
              <a:ext cx="84600" cy="84600"/>
            </a:xfrm>
            <a:prstGeom prst="ellipse">
              <a:avLst/>
            </a:prstGeom>
            <a:solidFill>
              <a:schemeClr val="accent4"/>
            </a:solidFill>
            <a:ln cap="flat" cmpd="sng" w="19050">
              <a:solidFill>
                <a:schemeClr val="accent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66" name="Shape 266"/>
            <p:cNvSpPr/>
            <p:nvPr/>
          </p:nvSpPr>
          <p:spPr>
            <a:xfrm>
              <a:off x="4658400" y="2802450"/>
              <a:ext cx="84600" cy="84600"/>
            </a:xfrm>
            <a:prstGeom prst="ellipse">
              <a:avLst/>
            </a:prstGeom>
            <a:solidFill>
              <a:schemeClr val="accent4"/>
            </a:solidFill>
            <a:ln cap="flat" cmpd="sng" w="19050">
              <a:solidFill>
                <a:schemeClr val="accent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sp>
        <p:nvSpPr>
          <p:cNvPr id="267" name="Shape 267"/>
          <p:cNvSpPr txBox="1"/>
          <p:nvPr>
            <p:ph idx="2" type="body"/>
          </p:nvPr>
        </p:nvSpPr>
        <p:spPr>
          <a:xfrm>
            <a:off x="6847150" y="1606395"/>
            <a:ext cx="1179600" cy="286500"/>
          </a:xfrm>
          <a:prstGeom prst="rect">
            <a:avLst/>
          </a:prstGeom>
        </p:spPr>
        <p:txBody>
          <a:bodyPr anchorCtr="0" anchor="t" bIns="91425" lIns="91425" rIns="91425" wrap="square" tIns="91425">
            <a:noAutofit/>
          </a:bodyPr>
          <a:lstStyle/>
          <a:p>
            <a:pPr indent="0" lvl="0" marL="0" algn="ctr">
              <a:spcBef>
                <a:spcPts val="0"/>
              </a:spcBef>
              <a:spcAft>
                <a:spcPts val="0"/>
              </a:spcAft>
              <a:buNone/>
            </a:pPr>
            <a:r>
              <a:rPr lang="en" sz="1300">
                <a:solidFill>
                  <a:schemeClr val="dk1"/>
                </a:solidFill>
              </a:rPr>
              <a:t>max growth</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546625" y="421450"/>
            <a:ext cx="7688400" cy="731700"/>
          </a:xfrm>
          <a:prstGeom prst="rect">
            <a:avLst/>
          </a:prstGeom>
        </p:spPr>
        <p:txBody>
          <a:bodyPr anchorCtr="0" anchor="t" bIns="91425" lIns="91425" rIns="91425" wrap="square" tIns="91425">
            <a:noAutofit/>
          </a:bodyPr>
          <a:lstStyle/>
          <a:p>
            <a:pPr indent="0" lvl="0" marL="0">
              <a:spcBef>
                <a:spcPts val="0"/>
              </a:spcBef>
              <a:buNone/>
            </a:pPr>
            <a:r>
              <a:rPr lang="en"/>
              <a:t>Introduction</a:t>
            </a:r>
          </a:p>
        </p:txBody>
      </p:sp>
      <p:sp>
        <p:nvSpPr>
          <p:cNvPr id="94" name="Shape 94"/>
          <p:cNvSpPr txBox="1"/>
          <p:nvPr/>
        </p:nvSpPr>
        <p:spPr>
          <a:xfrm>
            <a:off x="474825" y="1980750"/>
            <a:ext cx="7366800" cy="30390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EFEFEF"/>
                </a:solidFill>
              </a:rPr>
              <a:t>Jim Collins, business writer, points Rubbermaid for illustration of failed revenue control.</a:t>
            </a:r>
          </a:p>
          <a:p>
            <a:pPr indent="0" lvl="0" marL="0">
              <a:spcBef>
                <a:spcPts val="0"/>
              </a:spcBef>
              <a:buNone/>
            </a:pPr>
            <a:r>
              <a:t/>
            </a:r>
            <a:endParaRPr>
              <a:solidFill>
                <a:srgbClr val="EFEFEF"/>
              </a:solidFill>
            </a:endParaRPr>
          </a:p>
          <a:p>
            <a:pPr indent="0" lvl="0" marL="0">
              <a:spcBef>
                <a:spcPts val="0"/>
              </a:spcBef>
              <a:buNone/>
            </a:pPr>
            <a:r>
              <a:rPr lang="en">
                <a:solidFill>
                  <a:srgbClr val="EFEFEF"/>
                </a:solidFill>
              </a:rPr>
              <a:t>"In How the Mighty Fall, Collins offers the example of household item manufacturer, Rubbermaid.  The company took its much-admired levels of innovation to an extreme, aiming to introduce one new product to their range per day: a strategy that led it to create nearly 1,000 new products in just three years. But this innovation came at a cost: in pushing so hard for new products, Rubbermaid lost control of its costs and failed to meet orders. The lack of discipline undermined the innovations, and the company suffered a rapid decline until it was eventually taken over by a rival."</a:t>
            </a:r>
          </a:p>
          <a:p>
            <a:pPr indent="0" lvl="0" marL="0">
              <a:spcBef>
                <a:spcPts val="0"/>
              </a:spcBef>
              <a:buNone/>
            </a:pPr>
            <a:r>
              <a:t/>
            </a:r>
            <a:endParaRPr>
              <a:solidFill>
                <a:srgbClr val="EFEFEF"/>
              </a:solidFill>
            </a:endParaRPr>
          </a:p>
          <a:p>
            <a:pPr indent="0" lvl="0" marL="0">
              <a:spcBef>
                <a:spcPts val="0"/>
              </a:spcBef>
              <a:buNone/>
            </a:pPr>
            <a:r>
              <a:rPr lang="en">
                <a:solidFill>
                  <a:srgbClr val="EFEFEF"/>
                </a:solidFill>
              </a:rPr>
              <a:t>Read more at: https://www.blinkist.com/magazine/posts/the-10-commandments-of-business-from-jim-collins?utm_source=cpp"</a:t>
            </a:r>
          </a:p>
          <a:p>
            <a:pPr indent="0" lvl="0" marL="0">
              <a:spcBef>
                <a:spcPts val="0"/>
              </a:spcBef>
              <a:buNone/>
            </a:pPr>
            <a:r>
              <a:t/>
            </a:r>
            <a:endParaRPr/>
          </a:p>
        </p:txBody>
      </p:sp>
      <p:sp>
        <p:nvSpPr>
          <p:cNvPr id="95" name="Shape 95"/>
          <p:cNvSpPr txBox="1"/>
          <p:nvPr/>
        </p:nvSpPr>
        <p:spPr>
          <a:xfrm>
            <a:off x="2082525" y="1282100"/>
            <a:ext cx="4151400" cy="559500"/>
          </a:xfrm>
          <a:prstGeom prst="rect">
            <a:avLst/>
          </a:prstGeom>
          <a:noFill/>
          <a:ln>
            <a:noFill/>
          </a:ln>
        </p:spPr>
        <p:txBody>
          <a:bodyPr anchorCtr="0" anchor="t" bIns="91425" lIns="91425" rIns="91425" wrap="square" tIns="91425">
            <a:noAutofit/>
          </a:bodyPr>
          <a:lstStyle/>
          <a:p>
            <a:pPr indent="0" lvl="0" marL="0">
              <a:spcBef>
                <a:spcPts val="0"/>
              </a:spcBef>
              <a:buNone/>
            </a:pPr>
            <a:r>
              <a:rPr lang="en" sz="2400">
                <a:solidFill>
                  <a:srgbClr val="EFEFEF"/>
                </a:solidFill>
              </a:rPr>
              <a:t>“Revenue - Cost = Profit”</a:t>
            </a:r>
          </a:p>
        </p:txBody>
      </p:sp>
      <p:sp>
        <p:nvSpPr>
          <p:cNvPr id="96" name="Shape 96"/>
          <p:cNvSpPr txBox="1"/>
          <p:nvPr/>
        </p:nvSpPr>
        <p:spPr>
          <a:xfrm>
            <a:off x="5345300" y="2333475"/>
            <a:ext cx="7336800" cy="8559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727800" y="1169425"/>
            <a:ext cx="7688400" cy="535200"/>
          </a:xfrm>
          <a:prstGeom prst="rect">
            <a:avLst/>
          </a:prstGeom>
        </p:spPr>
        <p:txBody>
          <a:bodyPr anchorCtr="0" anchor="t" bIns="91425" lIns="91425" rIns="91425" wrap="square" tIns="91425">
            <a:noAutofit/>
          </a:bodyPr>
          <a:lstStyle/>
          <a:p>
            <a:pPr indent="0" lvl="0" marL="0" rtl="0">
              <a:lnSpc>
                <a:spcPct val="150000"/>
              </a:lnSpc>
              <a:spcBef>
                <a:spcPts val="1000"/>
              </a:spcBef>
              <a:buNone/>
            </a:pPr>
            <a:r>
              <a:rPr lang="en" sz="1600">
                <a:solidFill>
                  <a:srgbClr val="000000"/>
                </a:solidFill>
                <a:latin typeface="Open Sans"/>
                <a:ea typeface="Open Sans"/>
                <a:cs typeface="Open Sans"/>
                <a:sym typeface="Open Sans"/>
              </a:rPr>
              <a:t>Agenda</a:t>
            </a:r>
          </a:p>
          <a:p>
            <a:pPr indent="0" lvl="0" marL="0">
              <a:spcBef>
                <a:spcPts val="0"/>
              </a:spcBef>
              <a:buNone/>
            </a:pPr>
            <a:r>
              <a:t/>
            </a:r>
            <a:endParaRPr/>
          </a:p>
        </p:txBody>
      </p:sp>
      <p:sp>
        <p:nvSpPr>
          <p:cNvPr id="102" name="Shape 102"/>
          <p:cNvSpPr txBox="1"/>
          <p:nvPr/>
        </p:nvSpPr>
        <p:spPr>
          <a:xfrm>
            <a:off x="746175" y="1940050"/>
            <a:ext cx="6118500" cy="25233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AutoNum type="arabicPeriod"/>
            </a:pPr>
            <a:r>
              <a:rPr lang="en"/>
              <a:t>Problem Statement </a:t>
            </a:r>
          </a:p>
          <a:p>
            <a:pPr indent="-317500" lvl="0" marL="457200" rtl="0">
              <a:spcBef>
                <a:spcPts val="0"/>
              </a:spcBef>
              <a:spcAft>
                <a:spcPts val="0"/>
              </a:spcAft>
              <a:buSzPts val="1400"/>
              <a:buAutoNum type="arabicPeriod"/>
            </a:pPr>
            <a:r>
              <a:rPr lang="en"/>
              <a:t>Introducing the data</a:t>
            </a:r>
          </a:p>
          <a:p>
            <a:pPr indent="-317500" lvl="0" marL="457200" rtl="0">
              <a:spcBef>
                <a:spcPts val="0"/>
              </a:spcBef>
              <a:spcAft>
                <a:spcPts val="0"/>
              </a:spcAft>
              <a:buSzPts val="1400"/>
              <a:buAutoNum type="arabicPeriod"/>
            </a:pPr>
            <a:r>
              <a:rPr lang="en"/>
              <a:t>Team Sample Split</a:t>
            </a:r>
          </a:p>
          <a:p>
            <a:pPr indent="-317500" lvl="0" marL="457200" rtl="0">
              <a:spcBef>
                <a:spcPts val="0"/>
              </a:spcBef>
              <a:spcAft>
                <a:spcPts val="0"/>
              </a:spcAft>
              <a:buSzPts val="1400"/>
              <a:buAutoNum type="arabicPeriod"/>
            </a:pPr>
            <a:r>
              <a:rPr lang="en"/>
              <a:t>Explore Houston Astros data</a:t>
            </a:r>
          </a:p>
          <a:p>
            <a:pPr indent="-317500" lvl="0" marL="457200" rtl="0">
              <a:spcBef>
                <a:spcPts val="0"/>
              </a:spcBef>
              <a:spcAft>
                <a:spcPts val="0"/>
              </a:spcAft>
              <a:buSzPts val="1400"/>
              <a:buAutoNum type="arabicPeriod"/>
            </a:pPr>
            <a:r>
              <a:rPr lang="en"/>
              <a:t>Model fitting outline</a:t>
            </a:r>
          </a:p>
          <a:p>
            <a:pPr indent="-317500" lvl="0" marL="457200" rtl="0">
              <a:spcBef>
                <a:spcPts val="0"/>
              </a:spcBef>
              <a:buSzPts val="1400"/>
              <a:buAutoNum type="arabicPeriod"/>
            </a:pPr>
            <a:r>
              <a:rPr lang="en"/>
              <a:t>Results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730000" y="1318650"/>
            <a:ext cx="3300900" cy="1687200"/>
          </a:xfrm>
          <a:prstGeom prst="rect">
            <a:avLst/>
          </a:prstGeom>
        </p:spPr>
        <p:txBody>
          <a:bodyPr anchorCtr="0" anchor="t" bIns="91425" lIns="91425" rIns="91425" wrap="square" tIns="91425">
            <a:noAutofit/>
          </a:bodyPr>
          <a:lstStyle/>
          <a:p>
            <a:pPr indent="0" lvl="0" marL="0">
              <a:spcBef>
                <a:spcPts val="0"/>
              </a:spcBef>
              <a:buNone/>
            </a:pPr>
            <a:r>
              <a:rPr lang="en"/>
              <a:t>Problem Statement</a:t>
            </a:r>
          </a:p>
        </p:txBody>
      </p:sp>
      <p:sp>
        <p:nvSpPr>
          <p:cNvPr id="108" name="Shape 108"/>
          <p:cNvSpPr txBox="1"/>
          <p:nvPr>
            <p:ph idx="2" type="body"/>
          </p:nvPr>
        </p:nvSpPr>
        <p:spPr>
          <a:xfrm>
            <a:off x="5174225" y="1352625"/>
            <a:ext cx="3374400" cy="3025500"/>
          </a:xfrm>
          <a:prstGeom prst="rect">
            <a:avLst/>
          </a:prstGeom>
        </p:spPr>
        <p:txBody>
          <a:bodyPr anchorCtr="0" anchor="t" bIns="91425" lIns="91425" rIns="91425" wrap="square" tIns="91425">
            <a:noAutofit/>
          </a:bodyPr>
          <a:lstStyle/>
          <a:p>
            <a:pPr indent="0" lvl="0" marL="0">
              <a:spcBef>
                <a:spcPts val="0"/>
              </a:spcBef>
              <a:buNone/>
            </a:pPr>
            <a:r>
              <a:rPr lang="en" sz="1600"/>
              <a:t>With historical game log data, predict the attendance of today’s game.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92500" y="586075"/>
            <a:ext cx="7688400" cy="535200"/>
          </a:xfrm>
          <a:prstGeom prst="rect">
            <a:avLst/>
          </a:prstGeom>
        </p:spPr>
        <p:txBody>
          <a:bodyPr anchorCtr="0" anchor="t" bIns="91425" lIns="91425" rIns="91425" wrap="square" tIns="91425">
            <a:noAutofit/>
          </a:bodyPr>
          <a:lstStyle/>
          <a:p>
            <a:pPr indent="0" lvl="0" marL="0">
              <a:spcBef>
                <a:spcPts val="0"/>
              </a:spcBef>
              <a:buNone/>
            </a:pPr>
            <a:r>
              <a:rPr lang="en"/>
              <a:t>The DATA (1990-2017)</a:t>
            </a:r>
          </a:p>
        </p:txBody>
      </p:sp>
      <p:grpSp>
        <p:nvGrpSpPr>
          <p:cNvPr id="114" name="Shape 114"/>
          <p:cNvGrpSpPr/>
          <p:nvPr/>
        </p:nvGrpSpPr>
        <p:grpSpPr>
          <a:xfrm>
            <a:off x="372000" y="1304875"/>
            <a:ext cx="2628925" cy="3416400"/>
            <a:chOff x="431925" y="1304875"/>
            <a:chExt cx="2628925" cy="3416400"/>
          </a:xfrm>
        </p:grpSpPr>
        <p:sp>
          <p:nvSpPr>
            <p:cNvPr id="115" name="Shape 115"/>
            <p:cNvSpPr txBox="1"/>
            <p:nvPr/>
          </p:nvSpPr>
          <p:spPr>
            <a:xfrm>
              <a:off x="431925" y="1304875"/>
              <a:ext cx="2628900" cy="4641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a:off x="431950" y="1304875"/>
              <a:ext cx="2628900"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sp>
        <p:nvSpPr>
          <p:cNvPr id="117" name="Shape 117"/>
          <p:cNvSpPr txBox="1"/>
          <p:nvPr>
            <p:ph idx="4294967295" type="body"/>
          </p:nvPr>
        </p:nvSpPr>
        <p:spPr>
          <a:xfrm>
            <a:off x="492500" y="1996775"/>
            <a:ext cx="2494500" cy="4614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solidFill>
                  <a:schemeClr val="lt1"/>
                </a:solidFill>
              </a:rPr>
              <a:t>Company</a:t>
            </a:r>
          </a:p>
        </p:txBody>
      </p:sp>
      <p:sp>
        <p:nvSpPr>
          <p:cNvPr id="118" name="Shape 118"/>
          <p:cNvSpPr txBox="1"/>
          <p:nvPr>
            <p:ph idx="4294967295" type="body"/>
          </p:nvPr>
        </p:nvSpPr>
        <p:spPr>
          <a:xfrm>
            <a:off x="379950" y="1850300"/>
            <a:ext cx="2478600" cy="27948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Char char="●"/>
            </a:pPr>
            <a:r>
              <a:rPr lang="en" sz="1600"/>
              <a:t>Runs</a:t>
            </a:r>
          </a:p>
          <a:p>
            <a:pPr indent="-330200" lvl="0" marL="457200" rtl="0">
              <a:spcBef>
                <a:spcPts val="0"/>
              </a:spcBef>
              <a:spcAft>
                <a:spcPts val="0"/>
              </a:spcAft>
              <a:buSzPts val="1600"/>
              <a:buChar char="●"/>
            </a:pPr>
            <a:r>
              <a:rPr lang="en" sz="1600"/>
              <a:t>Runs Allowed</a:t>
            </a:r>
          </a:p>
          <a:p>
            <a:pPr indent="-330200" lvl="0" marL="457200" rtl="0">
              <a:spcBef>
                <a:spcPts val="0"/>
              </a:spcBef>
              <a:spcAft>
                <a:spcPts val="0"/>
              </a:spcAft>
              <a:buSzPts val="1600"/>
              <a:buChar char="●"/>
            </a:pPr>
            <a:r>
              <a:rPr lang="en" sz="1600"/>
              <a:t># of Innings</a:t>
            </a:r>
          </a:p>
          <a:p>
            <a:pPr indent="-330200" lvl="0" marL="457200" rtl="0">
              <a:spcBef>
                <a:spcPts val="0"/>
              </a:spcBef>
              <a:spcAft>
                <a:spcPts val="0"/>
              </a:spcAft>
              <a:buSzPts val="1600"/>
              <a:buChar char="●"/>
            </a:pPr>
            <a:r>
              <a:rPr lang="en" sz="1600"/>
              <a:t>Duration </a:t>
            </a:r>
          </a:p>
          <a:p>
            <a:pPr indent="-330200" lvl="0" marL="457200" rtl="0">
              <a:spcBef>
                <a:spcPts val="0"/>
              </a:spcBef>
              <a:spcAft>
                <a:spcPts val="0"/>
              </a:spcAft>
              <a:buSzPts val="1600"/>
              <a:buChar char="●"/>
            </a:pPr>
            <a:r>
              <a:rPr lang="en" sz="1600"/>
              <a:t>Result</a:t>
            </a:r>
          </a:p>
          <a:p>
            <a:pPr indent="-330200" lvl="0" marL="457200">
              <a:spcBef>
                <a:spcPts val="0"/>
              </a:spcBef>
              <a:buSzPts val="1600"/>
              <a:buChar char="●"/>
            </a:pPr>
            <a:r>
              <a:rPr lang="en" sz="1600"/>
              <a:t>Attendance</a:t>
            </a:r>
          </a:p>
        </p:txBody>
      </p:sp>
      <p:sp>
        <p:nvSpPr>
          <p:cNvPr id="119" name="Shape 119"/>
          <p:cNvSpPr txBox="1"/>
          <p:nvPr>
            <p:ph idx="4294967295" type="body"/>
          </p:nvPr>
        </p:nvSpPr>
        <p:spPr>
          <a:xfrm>
            <a:off x="372000" y="1328313"/>
            <a:ext cx="2494500" cy="4614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solidFill>
                  <a:schemeClr val="lt1"/>
                </a:solidFill>
              </a:rPr>
              <a:t>Previous Game Data</a:t>
            </a:r>
          </a:p>
        </p:txBody>
      </p:sp>
      <p:sp>
        <p:nvSpPr>
          <p:cNvPr id="120" name="Shape 120"/>
          <p:cNvSpPr txBox="1"/>
          <p:nvPr>
            <p:ph idx="4294967295" type="body"/>
          </p:nvPr>
        </p:nvSpPr>
        <p:spPr>
          <a:xfrm>
            <a:off x="3396775" y="1850300"/>
            <a:ext cx="2478600" cy="27948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Char char="●"/>
            </a:pPr>
            <a:r>
              <a:rPr lang="en" sz="1600"/>
              <a:t>Runs per game</a:t>
            </a:r>
          </a:p>
          <a:p>
            <a:pPr indent="-330200" lvl="0" marL="457200" rtl="0">
              <a:spcBef>
                <a:spcPts val="0"/>
              </a:spcBef>
              <a:spcAft>
                <a:spcPts val="0"/>
              </a:spcAft>
              <a:buSzPts val="1600"/>
              <a:buChar char="●"/>
            </a:pPr>
            <a:r>
              <a:rPr lang="en" sz="1600"/>
              <a:t>5 games runs moving average</a:t>
            </a:r>
          </a:p>
          <a:p>
            <a:pPr indent="-330200" lvl="0" marL="457200" rtl="0">
              <a:spcBef>
                <a:spcPts val="0"/>
              </a:spcBef>
              <a:spcAft>
                <a:spcPts val="0"/>
              </a:spcAft>
              <a:buSzPts val="1600"/>
              <a:buChar char="●"/>
            </a:pPr>
            <a:r>
              <a:rPr lang="en" sz="1600"/>
              <a:t>5 games runs allowed moving average</a:t>
            </a:r>
          </a:p>
          <a:p>
            <a:pPr indent="-330200" lvl="0" marL="457200" rtl="0">
              <a:spcBef>
                <a:spcPts val="0"/>
              </a:spcBef>
              <a:spcAft>
                <a:spcPts val="0"/>
              </a:spcAft>
              <a:buSzPts val="1600"/>
              <a:buChar char="●"/>
            </a:pPr>
            <a:r>
              <a:rPr lang="en" sz="1600"/>
              <a:t>Winning %</a:t>
            </a:r>
          </a:p>
          <a:p>
            <a:pPr indent="-330200" lvl="0" marL="457200" rtl="0">
              <a:spcBef>
                <a:spcPts val="0"/>
              </a:spcBef>
              <a:spcAft>
                <a:spcPts val="0"/>
              </a:spcAft>
              <a:buSzPts val="1600"/>
              <a:buChar char="●"/>
            </a:pPr>
            <a:r>
              <a:rPr lang="en" sz="1600"/>
              <a:t>Division Rank</a:t>
            </a:r>
          </a:p>
          <a:p>
            <a:pPr indent="-330200" lvl="0" marL="457200" rtl="0">
              <a:spcBef>
                <a:spcPts val="0"/>
              </a:spcBef>
              <a:spcAft>
                <a:spcPts val="0"/>
              </a:spcAft>
              <a:buSzPts val="1600"/>
              <a:buChar char="●"/>
            </a:pPr>
            <a:r>
              <a:rPr lang="en" sz="1600"/>
              <a:t>Game back</a:t>
            </a:r>
          </a:p>
          <a:p>
            <a:pPr indent="-330200" lvl="0" marL="457200" rtl="0">
              <a:spcBef>
                <a:spcPts val="0"/>
              </a:spcBef>
              <a:buSzPts val="1600"/>
              <a:buChar char="●"/>
            </a:pPr>
            <a:r>
              <a:rPr lang="en" sz="1600"/>
              <a:t>Streak</a:t>
            </a:r>
          </a:p>
        </p:txBody>
      </p:sp>
      <p:grpSp>
        <p:nvGrpSpPr>
          <p:cNvPr id="121" name="Shape 121"/>
          <p:cNvGrpSpPr/>
          <p:nvPr/>
        </p:nvGrpSpPr>
        <p:grpSpPr>
          <a:xfrm>
            <a:off x="3292000" y="1328325"/>
            <a:ext cx="2629463" cy="3484225"/>
            <a:chOff x="3323488" y="1304875"/>
            <a:chExt cx="2629463" cy="3484225"/>
          </a:xfrm>
        </p:grpSpPr>
        <p:sp>
          <p:nvSpPr>
            <p:cNvPr id="122" name="Shape 122"/>
            <p:cNvSpPr txBox="1"/>
            <p:nvPr/>
          </p:nvSpPr>
          <p:spPr>
            <a:xfrm>
              <a:off x="3324050" y="1304875"/>
              <a:ext cx="2628900" cy="4641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 name="Shape 123"/>
            <p:cNvSpPr/>
            <p:nvPr/>
          </p:nvSpPr>
          <p:spPr>
            <a:xfrm>
              <a:off x="3323488" y="1372700"/>
              <a:ext cx="2628900"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grpSp>
        <p:nvGrpSpPr>
          <p:cNvPr id="124" name="Shape 124"/>
          <p:cNvGrpSpPr/>
          <p:nvPr/>
        </p:nvGrpSpPr>
        <p:grpSpPr>
          <a:xfrm>
            <a:off x="6212550" y="1304875"/>
            <a:ext cx="2632500" cy="3416400"/>
            <a:chOff x="6212550" y="1304875"/>
            <a:chExt cx="2632500" cy="3416400"/>
          </a:xfrm>
        </p:grpSpPr>
        <p:sp>
          <p:nvSpPr>
            <p:cNvPr id="125" name="Shape 125"/>
            <p:cNvSpPr/>
            <p:nvPr/>
          </p:nvSpPr>
          <p:spPr>
            <a:xfrm>
              <a:off x="6215400" y="1304875"/>
              <a:ext cx="2628900"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26" name="Shape 126"/>
            <p:cNvSpPr txBox="1"/>
            <p:nvPr/>
          </p:nvSpPr>
          <p:spPr>
            <a:xfrm>
              <a:off x="6212550" y="1304875"/>
              <a:ext cx="2632500" cy="4641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27" name="Shape 127"/>
          <p:cNvSpPr txBox="1"/>
          <p:nvPr>
            <p:ph idx="4294967295" type="body"/>
          </p:nvPr>
        </p:nvSpPr>
        <p:spPr>
          <a:xfrm>
            <a:off x="6272475" y="1304875"/>
            <a:ext cx="2494500" cy="4614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solidFill>
                  <a:schemeClr val="lt1"/>
                </a:solidFill>
              </a:rPr>
              <a:t>Time-specific Factors</a:t>
            </a:r>
          </a:p>
        </p:txBody>
      </p:sp>
      <p:sp>
        <p:nvSpPr>
          <p:cNvPr id="128" name="Shape 128"/>
          <p:cNvSpPr txBox="1"/>
          <p:nvPr>
            <p:ph idx="4294967295" type="body"/>
          </p:nvPr>
        </p:nvSpPr>
        <p:spPr>
          <a:xfrm>
            <a:off x="6271225" y="2080950"/>
            <a:ext cx="2478600" cy="27948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Char char="●"/>
            </a:pPr>
            <a:r>
              <a:rPr lang="en" sz="1600"/>
              <a:t>Weekday</a:t>
            </a:r>
          </a:p>
          <a:p>
            <a:pPr indent="-330200" lvl="0" marL="457200" rtl="0">
              <a:spcBef>
                <a:spcPts val="0"/>
              </a:spcBef>
              <a:spcAft>
                <a:spcPts val="0"/>
              </a:spcAft>
              <a:buSzPts val="1600"/>
              <a:buChar char="●"/>
            </a:pPr>
            <a:r>
              <a:rPr lang="en" sz="1600"/>
              <a:t>Month</a:t>
            </a:r>
          </a:p>
          <a:p>
            <a:pPr indent="-330200" lvl="0" marL="457200" rtl="0">
              <a:spcBef>
                <a:spcPts val="0"/>
              </a:spcBef>
              <a:spcAft>
                <a:spcPts val="0"/>
              </a:spcAft>
              <a:buSzPts val="1600"/>
              <a:buChar char="●"/>
            </a:pPr>
            <a:r>
              <a:rPr lang="en" sz="1600"/>
              <a:t>Opening game</a:t>
            </a:r>
          </a:p>
          <a:p>
            <a:pPr indent="-330200" lvl="0" marL="457200" rtl="0">
              <a:spcBef>
                <a:spcPts val="0"/>
              </a:spcBef>
              <a:spcAft>
                <a:spcPts val="0"/>
              </a:spcAft>
              <a:buSzPts val="1600"/>
              <a:buChar char="●"/>
            </a:pPr>
            <a:r>
              <a:rPr lang="en" sz="1600"/>
              <a:t>Double Header</a:t>
            </a:r>
          </a:p>
          <a:p>
            <a:pPr indent="-330200" lvl="0" marL="457200">
              <a:spcBef>
                <a:spcPts val="0"/>
              </a:spcBef>
              <a:buSzPts val="1600"/>
              <a:buChar char="●"/>
            </a:pPr>
            <a:r>
              <a:rPr lang="en" sz="1600"/>
              <a:t>Day or Night </a:t>
            </a:r>
          </a:p>
        </p:txBody>
      </p:sp>
      <p:sp>
        <p:nvSpPr>
          <p:cNvPr id="129" name="Shape 129"/>
          <p:cNvSpPr txBox="1"/>
          <p:nvPr/>
        </p:nvSpPr>
        <p:spPr>
          <a:xfrm>
            <a:off x="732600" y="2401325"/>
            <a:ext cx="271500" cy="1356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p:txBody>
      </p:sp>
      <p:sp>
        <p:nvSpPr>
          <p:cNvPr id="130" name="Shape 130"/>
          <p:cNvSpPr txBox="1"/>
          <p:nvPr/>
        </p:nvSpPr>
        <p:spPr>
          <a:xfrm>
            <a:off x="3551475" y="1304875"/>
            <a:ext cx="2110500" cy="2511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FFFFFF"/>
                </a:solidFill>
              </a:rPr>
              <a:t>Season Team Data</a:t>
            </a:r>
          </a:p>
        </p:txBody>
      </p:sp>
      <p:sp>
        <p:nvSpPr>
          <p:cNvPr id="131" name="Shape 131"/>
          <p:cNvSpPr txBox="1"/>
          <p:nvPr/>
        </p:nvSpPr>
        <p:spPr>
          <a:xfrm>
            <a:off x="6526575" y="4721275"/>
            <a:ext cx="3771600" cy="251100"/>
          </a:xfrm>
          <a:prstGeom prst="rect">
            <a:avLst/>
          </a:prstGeom>
          <a:noFill/>
          <a:ln>
            <a:noFill/>
          </a:ln>
        </p:spPr>
        <p:txBody>
          <a:bodyPr anchorCtr="0" anchor="t" bIns="91425" lIns="91425" rIns="91425" wrap="square" tIns="91425">
            <a:noAutofit/>
          </a:bodyPr>
          <a:lstStyle/>
          <a:p>
            <a:pPr indent="0" lvl="0" marL="0">
              <a:spcBef>
                <a:spcPts val="0"/>
              </a:spcBef>
              <a:buNone/>
            </a:pPr>
            <a:r>
              <a:rPr lang="en"/>
              <a:t>(baseball-reference.com)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5"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1343075" y="152400"/>
            <a:ext cx="7576511" cy="4838700"/>
          </a:xfrm>
          <a:prstGeom prst="rect">
            <a:avLst/>
          </a:prstGeom>
          <a:noFill/>
          <a:ln>
            <a:noFill/>
          </a:ln>
        </p:spPr>
      </p:pic>
      <p:sp>
        <p:nvSpPr>
          <p:cNvPr id="137" name="Shape 137"/>
          <p:cNvSpPr txBox="1"/>
          <p:nvPr/>
        </p:nvSpPr>
        <p:spPr>
          <a:xfrm>
            <a:off x="162800" y="257775"/>
            <a:ext cx="1404600" cy="34053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solidFill>
                  <a:srgbClr val="D9D9D9"/>
                </a:solidFill>
                <a:latin typeface="Oswald"/>
                <a:ea typeface="Oswald"/>
                <a:cs typeface="Oswald"/>
                <a:sym typeface="Oswald"/>
              </a:rPr>
              <a:t>Data Split</a:t>
            </a:r>
          </a:p>
        </p:txBody>
      </p:sp>
      <p:cxnSp>
        <p:nvCxnSpPr>
          <p:cNvPr id="138" name="Shape 138"/>
          <p:cNvCxnSpPr/>
          <p:nvPr/>
        </p:nvCxnSpPr>
        <p:spPr>
          <a:xfrm>
            <a:off x="162800" y="732600"/>
            <a:ext cx="1044600" cy="0"/>
          </a:xfrm>
          <a:prstGeom prst="straightConnector1">
            <a:avLst/>
          </a:prstGeom>
          <a:noFill/>
          <a:ln cap="flat" cmpd="sng" w="38100">
            <a:solidFill>
              <a:schemeClr val="dk2"/>
            </a:solidFill>
            <a:prstDash val="solid"/>
            <a:round/>
            <a:headEnd len="lg" w="lg" type="none"/>
            <a:tailEnd len="lg" w="lg" type="none"/>
          </a:ln>
        </p:spPr>
      </p:cxnSp>
      <p:sp>
        <p:nvSpPr>
          <p:cNvPr id="139" name="Shape 139"/>
          <p:cNvSpPr txBox="1"/>
          <p:nvPr/>
        </p:nvSpPr>
        <p:spPr>
          <a:xfrm>
            <a:off x="515525" y="895400"/>
            <a:ext cx="7336800" cy="8559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43" name="Shape 143"/>
        <p:cNvGrpSpPr/>
        <p:nvPr/>
      </p:nvGrpSpPr>
      <p:grpSpPr>
        <a:xfrm>
          <a:off x="0" y="0"/>
          <a:ext cx="0" cy="0"/>
          <a:chOff x="0" y="0"/>
          <a:chExt cx="0" cy="0"/>
        </a:xfrm>
      </p:grpSpPr>
      <p:pic>
        <p:nvPicPr>
          <p:cNvPr id="144" name="Shape 144"/>
          <p:cNvPicPr preferRelativeResize="0"/>
          <p:nvPr/>
        </p:nvPicPr>
        <p:blipFill>
          <a:blip r:embed="rId3">
            <a:alphaModFix/>
          </a:blip>
          <a:stretch>
            <a:fillRect/>
          </a:stretch>
        </p:blipFill>
        <p:spPr>
          <a:xfrm>
            <a:off x="152400" y="559400"/>
            <a:ext cx="8839199" cy="4415851"/>
          </a:xfrm>
          <a:prstGeom prst="rect">
            <a:avLst/>
          </a:prstGeom>
          <a:noFill/>
          <a:ln>
            <a:noFill/>
          </a:ln>
        </p:spPr>
      </p:pic>
      <p:sp>
        <p:nvSpPr>
          <p:cNvPr id="145" name="Shape 145"/>
          <p:cNvSpPr txBox="1"/>
          <p:nvPr/>
        </p:nvSpPr>
        <p:spPr>
          <a:xfrm>
            <a:off x="556225" y="162800"/>
            <a:ext cx="4897500" cy="312000"/>
          </a:xfrm>
          <a:prstGeom prst="rect">
            <a:avLst/>
          </a:prstGeom>
          <a:noFill/>
          <a:ln>
            <a:noFill/>
          </a:ln>
        </p:spPr>
        <p:txBody>
          <a:bodyPr anchorCtr="0" anchor="t" bIns="91425" lIns="91425" rIns="91425" wrap="square" tIns="91425">
            <a:noAutofit/>
          </a:bodyPr>
          <a:lstStyle/>
          <a:p>
            <a:pPr indent="0" lvl="0" marL="0">
              <a:spcBef>
                <a:spcPts val="0"/>
              </a:spcBef>
              <a:buNone/>
            </a:pPr>
            <a:r>
              <a:rPr b="1" lang="en"/>
              <a:t>Astros Yearly Box Plot for attendance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Shape 150"/>
          <p:cNvPicPr preferRelativeResize="0"/>
          <p:nvPr/>
        </p:nvPicPr>
        <p:blipFill>
          <a:blip r:embed="rId3">
            <a:alphaModFix/>
          </a:blip>
          <a:stretch>
            <a:fillRect/>
          </a:stretch>
        </p:blipFill>
        <p:spPr>
          <a:xfrm>
            <a:off x="152400" y="152400"/>
            <a:ext cx="4107574" cy="4838701"/>
          </a:xfrm>
          <a:prstGeom prst="rect">
            <a:avLst/>
          </a:prstGeom>
          <a:noFill/>
          <a:ln>
            <a:noFill/>
          </a:ln>
        </p:spPr>
      </p:pic>
      <p:sp>
        <p:nvSpPr>
          <p:cNvPr id="151" name="Shape 151"/>
          <p:cNvSpPr txBox="1"/>
          <p:nvPr/>
        </p:nvSpPr>
        <p:spPr>
          <a:xfrm>
            <a:off x="4585575" y="2618375"/>
            <a:ext cx="4042800" cy="3798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p:txBody>
      </p:sp>
      <p:pic>
        <p:nvPicPr>
          <p:cNvPr id="152" name="Shape 152"/>
          <p:cNvPicPr preferRelativeResize="0"/>
          <p:nvPr/>
        </p:nvPicPr>
        <p:blipFill>
          <a:blip r:embed="rId4">
            <a:alphaModFix/>
          </a:blip>
          <a:stretch>
            <a:fillRect/>
          </a:stretch>
        </p:blipFill>
        <p:spPr>
          <a:xfrm>
            <a:off x="4358100" y="152401"/>
            <a:ext cx="4725949" cy="4514574"/>
          </a:xfrm>
          <a:prstGeom prst="rect">
            <a:avLst/>
          </a:prstGeom>
          <a:noFill/>
          <a:ln>
            <a:noFill/>
          </a:ln>
        </p:spPr>
      </p:pic>
      <p:sp>
        <p:nvSpPr>
          <p:cNvPr id="153" name="Shape 153"/>
          <p:cNvSpPr txBox="1"/>
          <p:nvPr/>
        </p:nvSpPr>
        <p:spPr>
          <a:xfrm>
            <a:off x="2903275" y="4666975"/>
            <a:ext cx="5413200" cy="379800"/>
          </a:xfrm>
          <a:prstGeom prst="rect">
            <a:avLst/>
          </a:prstGeom>
          <a:noFill/>
          <a:ln>
            <a:noFill/>
          </a:ln>
        </p:spPr>
        <p:txBody>
          <a:bodyPr anchorCtr="0" anchor="t" bIns="91425" lIns="91425" rIns="91425" wrap="square" tIns="91425">
            <a:noAutofit/>
          </a:bodyPr>
          <a:lstStyle/>
          <a:p>
            <a:pPr indent="0" lvl="0" marL="0">
              <a:spcBef>
                <a:spcPts val="0"/>
              </a:spcBef>
              <a:buNone/>
            </a:pPr>
            <a:r>
              <a:rPr lang="en"/>
              <a:t>Numerical feature distribution and residual plot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Shape 158"/>
          <p:cNvPicPr preferRelativeResize="0"/>
          <p:nvPr/>
        </p:nvPicPr>
        <p:blipFill>
          <a:blip r:embed="rId3">
            <a:alphaModFix/>
          </a:blip>
          <a:stretch>
            <a:fillRect/>
          </a:stretch>
        </p:blipFill>
        <p:spPr>
          <a:xfrm>
            <a:off x="152400" y="152400"/>
            <a:ext cx="8839200" cy="46121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