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6"/>
  </p:notesMasterIdLst>
  <p:sldIdLst>
    <p:sldId id="258" r:id="rId2"/>
    <p:sldId id="265" r:id="rId3"/>
    <p:sldId id="262" r:id="rId4"/>
    <p:sldId id="264" r:id="rId5"/>
    <p:sldId id="266" r:id="rId6"/>
    <p:sldId id="273" r:id="rId7"/>
    <p:sldId id="272" r:id="rId8"/>
    <p:sldId id="274" r:id="rId9"/>
    <p:sldId id="263" r:id="rId10"/>
    <p:sldId id="278" r:id="rId11"/>
    <p:sldId id="260" r:id="rId12"/>
    <p:sldId id="261" r:id="rId13"/>
    <p:sldId id="277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D9A"/>
    <a:srgbClr val="0D88BF"/>
    <a:srgbClr val="0099CC"/>
    <a:srgbClr val="FFFFFF"/>
    <a:srgbClr val="000000"/>
    <a:srgbClr val="EBFFEB"/>
    <a:srgbClr val="CCFFCC"/>
    <a:srgbClr val="FFDF85"/>
    <a:srgbClr val="CC99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2" autoAdjust="0"/>
    <p:restoredTop sz="94364" autoAdjust="0"/>
  </p:normalViewPr>
  <p:slideViewPr>
    <p:cSldViewPr>
      <p:cViewPr varScale="1">
        <p:scale>
          <a:sx n="70" d="100"/>
          <a:sy n="70" d="100"/>
        </p:scale>
        <p:origin x="3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81755329364317"/>
          <c:y val="0.1097841007954769"/>
          <c:w val="0.76046699955188524"/>
          <c:h val="0.63613901598075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Correct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B2-4E6D-9F87-822541C2857F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0.28125</c:v>
                </c:pt>
                <c:pt idx="1">
                  <c:v>0.24625</c:v>
                </c:pt>
                <c:pt idx="2">
                  <c:v>0.2475</c:v>
                </c:pt>
                <c:pt idx="3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2-4E6D-9F87-822541C28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479912"/>
        <c:axId val="429474008"/>
      </c:barChart>
      <c:catAx>
        <c:axId val="429479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474008"/>
        <c:crosses val="autoZero"/>
        <c:auto val="1"/>
        <c:lblAlgn val="ctr"/>
        <c:lblOffset val="100"/>
        <c:noMultiLvlLbl val="0"/>
      </c:catAx>
      <c:valAx>
        <c:axId val="429474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% Correct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479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Best Submission</c:v>
                </c:pt>
              </c:strCache>
            </c:strRef>
          </c:tx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Sheet1!$A$2:$A$33</c:f>
              <c:strCache>
                <c:ptCount val="32"/>
                <c:pt idx="0">
                  <c:v>Sample Submission = 0.24625</c:v>
                </c:pt>
                <c:pt idx="1">
                  <c:v>All B's = 0.24125</c:v>
                </c:pt>
                <c:pt idx="2">
                  <c:v>All A's = 0.28125</c:v>
                </c:pt>
                <c:pt idx="3">
                  <c:v>All C's = 0.24750</c:v>
                </c:pt>
                <c:pt idx="4">
                  <c:v>All D's = 0.23000</c:v>
                </c:pt>
                <c:pt idx="5">
                  <c:v>All A's &amp; choose all "All of the above", etc. = 0.28375</c:v>
                </c:pt>
                <c:pt idx="6">
                  <c:v>All A's &amp; choose disproportionately long answers = 0.28125</c:v>
                </c:pt>
                <c:pt idx="7">
                  <c:v>All A's + choose all "All of the above", etc. + choose disproportionately long answers = 0.28375</c:v>
                </c:pt>
                <c:pt idx="8">
                  <c:v>Initial Word2Vec (training set only) = 0.26000</c:v>
                </c:pt>
                <c:pt idx="9">
                  <c:v>Initial Word2Vec (training set only) &amp; choose all "All of the above", etc. = 0.26125</c:v>
                </c:pt>
                <c:pt idx="10">
                  <c:v>Initial Word2Vec (training set only) using min. similarity = 0.24125</c:v>
                </c:pt>
                <c:pt idx="11">
                  <c:v>Word2Vec (training set + wiki) = 0.33500</c:v>
                </c:pt>
                <c:pt idx="12">
                  <c:v>Word2Vec (training set + wiki) &amp; choose all "All of the above", etc. = 0.33625</c:v>
                </c:pt>
                <c:pt idx="13">
                  <c:v>Deeper Word2Vec (size=200) = 0.36625</c:v>
                </c:pt>
                <c:pt idx="14">
                  <c:v>Deeper Word2Vec (size=200) &amp; choose all "All of the above", etc. = 0.36750</c:v>
                </c:pt>
                <c:pt idx="15">
                  <c:v>Even Deeper Word2Vec (size=300) = 0.36125 ---(No more submission left for the day)---</c:v>
                </c:pt>
                <c:pt idx="16">
                  <c:v>Bigger Window Word2Vec (window=15) = 0.35875</c:v>
                </c:pt>
                <c:pt idx="17">
                  <c:v>Deeper Word2Vec (size=200) with Bigger SG (sg=2) = 0.35375</c:v>
                </c:pt>
                <c:pt idx="18">
                  <c:v>Freebase Word2Vec = 0.27500</c:v>
                </c:pt>
                <c:pt idx="19">
                  <c:v>Google Word2Vec = 0.29000</c:v>
                </c:pt>
                <c:pt idx="20">
                  <c:v>Smaller Window Word2Vec (window=5) = 0.35375 ---(No more submission left for the day)---</c:v>
                </c:pt>
                <c:pt idx="21">
                  <c:v>Word2Vec Ensemble = 0.29125</c:v>
                </c:pt>
                <c:pt idx="22">
                  <c:v>Bigger Window Word2Vec (window=12) = 0.35250</c:v>
                </c:pt>
                <c:pt idx="23">
                  <c:v>Even Deeper Word2Vec (size=248) = 0.36125</c:v>
                </c:pt>
                <c:pt idx="24">
                  <c:v>Slightly Less Deep Word2Vec (size=160) = 0.35500</c:v>
                </c:pt>
                <c:pt idx="25">
                  <c:v>Word2Vec (training set + wiki + glossary info) = 0.36000</c:v>
                </c:pt>
                <c:pt idx="26">
                  <c:v>Word Vector Sum Cosine Similarity = 0.36250</c:v>
                </c:pt>
                <c:pt idx="27">
                  <c:v>Word Vector Average Cosine Similarity = 0.35375</c:v>
                </c:pt>
                <c:pt idx="28">
                  <c:v>Weighted Word Vector Sum Cosine Similarity = 0.36125</c:v>
                </c:pt>
                <c:pt idx="29">
                  <c:v>Weighted Word Vector Average Cosine Similarity = 0.34750</c:v>
                </c:pt>
                <c:pt idx="30">
                  <c:v>Stemmed Word2Vec = 0.34000</c:v>
                </c:pt>
                <c:pt idx="31">
                  <c:v>TFIDF Similarity = 0.28250</c:v>
                </c:pt>
              </c:strCache>
            </c:str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0.24625</c:v>
                </c:pt>
                <c:pt idx="1">
                  <c:v>0.24625</c:v>
                </c:pt>
                <c:pt idx="2">
                  <c:v>0.28125</c:v>
                </c:pt>
                <c:pt idx="3">
                  <c:v>0.28125</c:v>
                </c:pt>
                <c:pt idx="4">
                  <c:v>0.28125</c:v>
                </c:pt>
                <c:pt idx="5">
                  <c:v>0.28375</c:v>
                </c:pt>
                <c:pt idx="6">
                  <c:v>0.28375</c:v>
                </c:pt>
                <c:pt idx="7">
                  <c:v>0.28375</c:v>
                </c:pt>
                <c:pt idx="8">
                  <c:v>0.28375</c:v>
                </c:pt>
                <c:pt idx="9">
                  <c:v>0.28375</c:v>
                </c:pt>
                <c:pt idx="10">
                  <c:v>0.28375</c:v>
                </c:pt>
                <c:pt idx="11">
                  <c:v>0.33500000000000002</c:v>
                </c:pt>
                <c:pt idx="12">
                  <c:v>0.33624999999999999</c:v>
                </c:pt>
                <c:pt idx="13">
                  <c:v>0.36625000000000002</c:v>
                </c:pt>
                <c:pt idx="14">
                  <c:v>0.36749999999999999</c:v>
                </c:pt>
                <c:pt idx="15">
                  <c:v>0.36749999999999999</c:v>
                </c:pt>
                <c:pt idx="16">
                  <c:v>0.36749999999999999</c:v>
                </c:pt>
                <c:pt idx="17">
                  <c:v>0.36749999999999999</c:v>
                </c:pt>
                <c:pt idx="18">
                  <c:v>0.36749999999999999</c:v>
                </c:pt>
                <c:pt idx="19">
                  <c:v>0.36749999999999999</c:v>
                </c:pt>
                <c:pt idx="20">
                  <c:v>0.36749999999999999</c:v>
                </c:pt>
                <c:pt idx="21">
                  <c:v>0.36749999999999999</c:v>
                </c:pt>
                <c:pt idx="22">
                  <c:v>0.36749999999999999</c:v>
                </c:pt>
                <c:pt idx="23">
                  <c:v>0.36749999999999999</c:v>
                </c:pt>
                <c:pt idx="24">
                  <c:v>0.36749999999999999</c:v>
                </c:pt>
                <c:pt idx="25">
                  <c:v>0.36749999999999999</c:v>
                </c:pt>
                <c:pt idx="26">
                  <c:v>0.36749999999999999</c:v>
                </c:pt>
                <c:pt idx="27">
                  <c:v>0.36749999999999999</c:v>
                </c:pt>
                <c:pt idx="28">
                  <c:v>0.36749999999999999</c:v>
                </c:pt>
                <c:pt idx="29">
                  <c:v>0.36749999999999999</c:v>
                </c:pt>
                <c:pt idx="30">
                  <c:v>0.36749999999999999</c:v>
                </c:pt>
                <c:pt idx="31">
                  <c:v>0.36749999999999999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27-4A7E-9C23-147DCA236E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9174416"/>
        <c:axId val="369183272"/>
      </c:line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Submission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strRef>
              <c:f>Sheet1!$A$2:$A$33</c:f>
              <c:strCache>
                <c:ptCount val="32"/>
                <c:pt idx="0">
                  <c:v>Sample Submission = 0.24625</c:v>
                </c:pt>
                <c:pt idx="1">
                  <c:v>All B's = 0.24125</c:v>
                </c:pt>
                <c:pt idx="2">
                  <c:v>All A's = 0.28125</c:v>
                </c:pt>
                <c:pt idx="3">
                  <c:v>All C's = 0.24750</c:v>
                </c:pt>
                <c:pt idx="4">
                  <c:v>All D's = 0.23000</c:v>
                </c:pt>
                <c:pt idx="5">
                  <c:v>All A's &amp; choose all "All of the above", etc. = 0.28375</c:v>
                </c:pt>
                <c:pt idx="6">
                  <c:v>All A's &amp; choose disproportionately long answers = 0.28125</c:v>
                </c:pt>
                <c:pt idx="7">
                  <c:v>All A's + choose all "All of the above", etc. + choose disproportionately long answers = 0.28375</c:v>
                </c:pt>
                <c:pt idx="8">
                  <c:v>Initial Word2Vec (training set only) = 0.26000</c:v>
                </c:pt>
                <c:pt idx="9">
                  <c:v>Initial Word2Vec (training set only) &amp; choose all "All of the above", etc. = 0.26125</c:v>
                </c:pt>
                <c:pt idx="10">
                  <c:v>Initial Word2Vec (training set only) using min. similarity = 0.24125</c:v>
                </c:pt>
                <c:pt idx="11">
                  <c:v>Word2Vec (training set + wiki) = 0.33500</c:v>
                </c:pt>
                <c:pt idx="12">
                  <c:v>Word2Vec (training set + wiki) &amp; choose all "All of the above", etc. = 0.33625</c:v>
                </c:pt>
                <c:pt idx="13">
                  <c:v>Deeper Word2Vec (size=200) = 0.36625</c:v>
                </c:pt>
                <c:pt idx="14">
                  <c:v>Deeper Word2Vec (size=200) &amp; choose all "All of the above", etc. = 0.36750</c:v>
                </c:pt>
                <c:pt idx="15">
                  <c:v>Even Deeper Word2Vec (size=300) = 0.36125 ---(No more submission left for the day)---</c:v>
                </c:pt>
                <c:pt idx="16">
                  <c:v>Bigger Window Word2Vec (window=15) = 0.35875</c:v>
                </c:pt>
                <c:pt idx="17">
                  <c:v>Deeper Word2Vec (size=200) with Bigger SG (sg=2) = 0.35375</c:v>
                </c:pt>
                <c:pt idx="18">
                  <c:v>Freebase Word2Vec = 0.27500</c:v>
                </c:pt>
                <c:pt idx="19">
                  <c:v>Google Word2Vec = 0.29000</c:v>
                </c:pt>
                <c:pt idx="20">
                  <c:v>Smaller Window Word2Vec (window=5) = 0.35375 ---(No more submission left for the day)---</c:v>
                </c:pt>
                <c:pt idx="21">
                  <c:v>Word2Vec Ensemble = 0.29125</c:v>
                </c:pt>
                <c:pt idx="22">
                  <c:v>Bigger Window Word2Vec (window=12) = 0.35250</c:v>
                </c:pt>
                <c:pt idx="23">
                  <c:v>Even Deeper Word2Vec (size=248) = 0.36125</c:v>
                </c:pt>
                <c:pt idx="24">
                  <c:v>Slightly Less Deep Word2Vec (size=160) = 0.35500</c:v>
                </c:pt>
                <c:pt idx="25">
                  <c:v>Word2Vec (training set + wiki + glossary info) = 0.36000</c:v>
                </c:pt>
                <c:pt idx="26">
                  <c:v>Word Vector Sum Cosine Similarity = 0.36250</c:v>
                </c:pt>
                <c:pt idx="27">
                  <c:v>Word Vector Average Cosine Similarity = 0.35375</c:v>
                </c:pt>
                <c:pt idx="28">
                  <c:v>Weighted Word Vector Sum Cosine Similarity = 0.36125</c:v>
                </c:pt>
                <c:pt idx="29">
                  <c:v>Weighted Word Vector Average Cosine Similarity = 0.34750</c:v>
                </c:pt>
                <c:pt idx="30">
                  <c:v>Stemmed Word2Vec = 0.34000</c:v>
                </c:pt>
                <c:pt idx="31">
                  <c:v>TFIDF Similarity = 0.28250</c:v>
                </c:pt>
              </c:strCache>
            </c:str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0.24625</c:v>
                </c:pt>
                <c:pt idx="1">
                  <c:v>0.24124999999999999</c:v>
                </c:pt>
                <c:pt idx="2">
                  <c:v>0.28125</c:v>
                </c:pt>
                <c:pt idx="3">
                  <c:v>0.2475</c:v>
                </c:pt>
                <c:pt idx="4">
                  <c:v>0.23</c:v>
                </c:pt>
                <c:pt idx="5">
                  <c:v>0.28375</c:v>
                </c:pt>
                <c:pt idx="6">
                  <c:v>0.28125</c:v>
                </c:pt>
                <c:pt idx="7">
                  <c:v>0.28375</c:v>
                </c:pt>
                <c:pt idx="8">
                  <c:v>0.26</c:v>
                </c:pt>
                <c:pt idx="9">
                  <c:v>0.26124999999999998</c:v>
                </c:pt>
                <c:pt idx="10">
                  <c:v>0.24124999999999999</c:v>
                </c:pt>
                <c:pt idx="11">
                  <c:v>0.33500000000000002</c:v>
                </c:pt>
                <c:pt idx="12">
                  <c:v>0.33624999999999999</c:v>
                </c:pt>
                <c:pt idx="13">
                  <c:v>0.36625000000000002</c:v>
                </c:pt>
                <c:pt idx="14">
                  <c:v>0.36749999999999999</c:v>
                </c:pt>
                <c:pt idx="15">
                  <c:v>0.36125000000000002</c:v>
                </c:pt>
                <c:pt idx="16">
                  <c:v>0.35875000000000001</c:v>
                </c:pt>
                <c:pt idx="17">
                  <c:v>0.35375000000000001</c:v>
                </c:pt>
                <c:pt idx="18">
                  <c:v>0.27500000000000002</c:v>
                </c:pt>
                <c:pt idx="19">
                  <c:v>0.28999999999999998</c:v>
                </c:pt>
                <c:pt idx="20">
                  <c:v>0.35375000000000001</c:v>
                </c:pt>
                <c:pt idx="21">
                  <c:v>0.29125000000000001</c:v>
                </c:pt>
                <c:pt idx="22">
                  <c:v>0.35249999999999998</c:v>
                </c:pt>
                <c:pt idx="23">
                  <c:v>0.36125000000000002</c:v>
                </c:pt>
                <c:pt idx="24">
                  <c:v>0.35499999999999998</c:v>
                </c:pt>
                <c:pt idx="25">
                  <c:v>0.36</c:v>
                </c:pt>
                <c:pt idx="26">
                  <c:v>0.36249999999999999</c:v>
                </c:pt>
                <c:pt idx="27">
                  <c:v>0.35375000000000001</c:v>
                </c:pt>
                <c:pt idx="28">
                  <c:v>0.36125000000000002</c:v>
                </c:pt>
                <c:pt idx="29">
                  <c:v>0.34749999999999998</c:v>
                </c:pt>
                <c:pt idx="30">
                  <c:v>0.34</c:v>
                </c:pt>
                <c:pt idx="31">
                  <c:v>0.28249999999999997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27-4A7E-9C23-147DCA236E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74416"/>
        <c:axId val="369183272"/>
      </c:scatterChart>
      <c:catAx>
        <c:axId val="36917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83272"/>
        <c:crosses val="autoZero"/>
        <c:auto val="1"/>
        <c:lblAlgn val="ctr"/>
        <c:lblOffset val="100"/>
        <c:noMultiLvlLbl val="0"/>
      </c:catAx>
      <c:valAx>
        <c:axId val="369183272"/>
        <c:scaling>
          <c:orientation val="minMax"/>
          <c:max val="0.60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%</a:t>
                </a:r>
                <a:r>
                  <a:rPr lang="en-US" baseline="0" dirty="0" smtClean="0"/>
                  <a:t> Correct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7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Best Submission</c:v>
                </c:pt>
              </c:strCache>
            </c:strRef>
          </c:tx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Sheet1!$A$2:$A$33</c:f>
              <c:strCache>
                <c:ptCount val="32"/>
                <c:pt idx="0">
                  <c:v>Sample Submission = 0.24625</c:v>
                </c:pt>
                <c:pt idx="1">
                  <c:v>All B's = 0.24125</c:v>
                </c:pt>
                <c:pt idx="2">
                  <c:v>All A's = 0.28125</c:v>
                </c:pt>
                <c:pt idx="3">
                  <c:v>All C's = 0.24750</c:v>
                </c:pt>
                <c:pt idx="4">
                  <c:v>All D's = 0.23000</c:v>
                </c:pt>
                <c:pt idx="5">
                  <c:v>All A's &amp; choose all "All of the above", etc. = 0.28375</c:v>
                </c:pt>
                <c:pt idx="6">
                  <c:v>All A's &amp; choose disproportionately long answers = 0.28125</c:v>
                </c:pt>
                <c:pt idx="7">
                  <c:v>All A's + choose all "All of the above", etc. + choose disproportionately long answers = 0.28375</c:v>
                </c:pt>
                <c:pt idx="8">
                  <c:v>Initial Word2Vec (training set only) = 0.26000</c:v>
                </c:pt>
                <c:pt idx="9">
                  <c:v>Initial Word2Vec (training set only) &amp; choose all "All of the above", etc. = 0.26125</c:v>
                </c:pt>
                <c:pt idx="10">
                  <c:v>Initial Word2Vec (training set only) using min. similarity = 0.24125</c:v>
                </c:pt>
                <c:pt idx="11">
                  <c:v>Word2Vec (training set + wiki) = 0.33500</c:v>
                </c:pt>
                <c:pt idx="12">
                  <c:v>Word2Vec (training set + wiki) &amp; choose all "All of the above", etc. = 0.33625</c:v>
                </c:pt>
                <c:pt idx="13">
                  <c:v>Deeper Word2Vec (size=200) = 0.36625</c:v>
                </c:pt>
                <c:pt idx="14">
                  <c:v>Deeper Word2Vec (size=200) &amp; choose all "All of the above", etc. = 0.36750</c:v>
                </c:pt>
                <c:pt idx="15">
                  <c:v>Even Deeper Word2Vec (size=300) = 0.36125 ---(No more submission left for the day)---</c:v>
                </c:pt>
                <c:pt idx="16">
                  <c:v>Bigger Window Word2Vec (window=15) = 0.35875</c:v>
                </c:pt>
                <c:pt idx="17">
                  <c:v>Deeper Word2Vec (size=200) with Bigger SG (sg=2) = 0.35375</c:v>
                </c:pt>
                <c:pt idx="18">
                  <c:v>Freebase Word2Vec = 0.27500</c:v>
                </c:pt>
                <c:pt idx="19">
                  <c:v>Google Word2Vec = 0.29000</c:v>
                </c:pt>
                <c:pt idx="20">
                  <c:v>Smaller Window Word2Vec (window=5) = 0.35375 ---(No more submission left for the day)---</c:v>
                </c:pt>
                <c:pt idx="21">
                  <c:v>Word2Vec Ensemble = 0.29125</c:v>
                </c:pt>
                <c:pt idx="22">
                  <c:v>Bigger Window Word2Vec (window=12) = 0.35250</c:v>
                </c:pt>
                <c:pt idx="23">
                  <c:v>Even Deeper Word2Vec (size=248) = 0.36125</c:v>
                </c:pt>
                <c:pt idx="24">
                  <c:v>Slightly Less Deep Word2Vec (size=160) = 0.35500</c:v>
                </c:pt>
                <c:pt idx="25">
                  <c:v>Word2Vec (training set + wiki + glossary info) = 0.36000</c:v>
                </c:pt>
                <c:pt idx="26">
                  <c:v>Word Vector Sum Cosine Similarity = 0.36250</c:v>
                </c:pt>
                <c:pt idx="27">
                  <c:v>Word Vector Average Cosine Similarity = 0.35375</c:v>
                </c:pt>
                <c:pt idx="28">
                  <c:v>Weighted Word Vector Sum Cosine Similarity = 0.36125</c:v>
                </c:pt>
                <c:pt idx="29">
                  <c:v>Weighted Word Vector Average Cosine Similarity = 0.34750</c:v>
                </c:pt>
                <c:pt idx="30">
                  <c:v>Stemmed Word2Vec = 0.34000</c:v>
                </c:pt>
                <c:pt idx="31">
                  <c:v>TFIDF Similarity = 0.28250</c:v>
                </c:pt>
              </c:strCache>
            </c:str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0.24625</c:v>
                </c:pt>
                <c:pt idx="1">
                  <c:v>0.24625</c:v>
                </c:pt>
                <c:pt idx="2">
                  <c:v>0.28125</c:v>
                </c:pt>
                <c:pt idx="3">
                  <c:v>0.28125</c:v>
                </c:pt>
                <c:pt idx="4">
                  <c:v>0.28125</c:v>
                </c:pt>
                <c:pt idx="5">
                  <c:v>0.28375</c:v>
                </c:pt>
                <c:pt idx="6">
                  <c:v>0.28375</c:v>
                </c:pt>
                <c:pt idx="7">
                  <c:v>0.28375</c:v>
                </c:pt>
                <c:pt idx="8">
                  <c:v>0.28375</c:v>
                </c:pt>
                <c:pt idx="9">
                  <c:v>0.28375</c:v>
                </c:pt>
                <c:pt idx="10">
                  <c:v>0.28375</c:v>
                </c:pt>
                <c:pt idx="11">
                  <c:v>0.33500000000000002</c:v>
                </c:pt>
                <c:pt idx="12">
                  <c:v>0.33624999999999999</c:v>
                </c:pt>
                <c:pt idx="13">
                  <c:v>0.36625000000000002</c:v>
                </c:pt>
                <c:pt idx="14">
                  <c:v>0.36749999999999999</c:v>
                </c:pt>
                <c:pt idx="15">
                  <c:v>0.36749999999999999</c:v>
                </c:pt>
                <c:pt idx="16">
                  <c:v>0.36749999999999999</c:v>
                </c:pt>
                <c:pt idx="17">
                  <c:v>0.36749999999999999</c:v>
                </c:pt>
                <c:pt idx="18">
                  <c:v>0.36749999999999999</c:v>
                </c:pt>
                <c:pt idx="19">
                  <c:v>0.36749999999999999</c:v>
                </c:pt>
                <c:pt idx="20">
                  <c:v>0.36749999999999999</c:v>
                </c:pt>
                <c:pt idx="21">
                  <c:v>0.36749999999999999</c:v>
                </c:pt>
                <c:pt idx="22">
                  <c:v>0.36749999999999999</c:v>
                </c:pt>
                <c:pt idx="23">
                  <c:v>0.36749999999999999</c:v>
                </c:pt>
                <c:pt idx="24">
                  <c:v>0.36749999999999999</c:v>
                </c:pt>
                <c:pt idx="25">
                  <c:v>0.36749999999999999</c:v>
                </c:pt>
                <c:pt idx="26">
                  <c:v>0.36749999999999999</c:v>
                </c:pt>
                <c:pt idx="27">
                  <c:v>0.36749999999999999</c:v>
                </c:pt>
                <c:pt idx="28">
                  <c:v>0.36749999999999999</c:v>
                </c:pt>
                <c:pt idx="29">
                  <c:v>0.36749999999999999</c:v>
                </c:pt>
                <c:pt idx="30">
                  <c:v>0.36749999999999999</c:v>
                </c:pt>
                <c:pt idx="31">
                  <c:v>0.36749999999999999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27-4A7E-9C23-147DCA236E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9174416"/>
        <c:axId val="369183272"/>
      </c:line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Submission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strRef>
              <c:f>Sheet1!$A$2:$A$33</c:f>
              <c:strCache>
                <c:ptCount val="32"/>
                <c:pt idx="0">
                  <c:v>Sample Submission = 0.24625</c:v>
                </c:pt>
                <c:pt idx="1">
                  <c:v>All B's = 0.24125</c:v>
                </c:pt>
                <c:pt idx="2">
                  <c:v>All A's = 0.28125</c:v>
                </c:pt>
                <c:pt idx="3">
                  <c:v>All C's = 0.24750</c:v>
                </c:pt>
                <c:pt idx="4">
                  <c:v>All D's = 0.23000</c:v>
                </c:pt>
                <c:pt idx="5">
                  <c:v>All A's &amp; choose all "All of the above", etc. = 0.28375</c:v>
                </c:pt>
                <c:pt idx="6">
                  <c:v>All A's &amp; choose disproportionately long answers = 0.28125</c:v>
                </c:pt>
                <c:pt idx="7">
                  <c:v>All A's + choose all "All of the above", etc. + choose disproportionately long answers = 0.28375</c:v>
                </c:pt>
                <c:pt idx="8">
                  <c:v>Initial Word2Vec (training set only) = 0.26000</c:v>
                </c:pt>
                <c:pt idx="9">
                  <c:v>Initial Word2Vec (training set only) &amp; choose all "All of the above", etc. = 0.26125</c:v>
                </c:pt>
                <c:pt idx="10">
                  <c:v>Initial Word2Vec (training set only) using min. similarity = 0.24125</c:v>
                </c:pt>
                <c:pt idx="11">
                  <c:v>Word2Vec (training set + wiki) = 0.33500</c:v>
                </c:pt>
                <c:pt idx="12">
                  <c:v>Word2Vec (training set + wiki) &amp; choose all "All of the above", etc. = 0.33625</c:v>
                </c:pt>
                <c:pt idx="13">
                  <c:v>Deeper Word2Vec (size=200) = 0.36625</c:v>
                </c:pt>
                <c:pt idx="14">
                  <c:v>Deeper Word2Vec (size=200) &amp; choose all "All of the above", etc. = 0.36750</c:v>
                </c:pt>
                <c:pt idx="15">
                  <c:v>Even Deeper Word2Vec (size=300) = 0.36125 ---(No more submission left for the day)---</c:v>
                </c:pt>
                <c:pt idx="16">
                  <c:v>Bigger Window Word2Vec (window=15) = 0.35875</c:v>
                </c:pt>
                <c:pt idx="17">
                  <c:v>Deeper Word2Vec (size=200) with Bigger SG (sg=2) = 0.35375</c:v>
                </c:pt>
                <c:pt idx="18">
                  <c:v>Freebase Word2Vec = 0.27500</c:v>
                </c:pt>
                <c:pt idx="19">
                  <c:v>Google Word2Vec = 0.29000</c:v>
                </c:pt>
                <c:pt idx="20">
                  <c:v>Smaller Window Word2Vec (window=5) = 0.35375 ---(No more submission left for the day)---</c:v>
                </c:pt>
                <c:pt idx="21">
                  <c:v>Word2Vec Ensemble = 0.29125</c:v>
                </c:pt>
                <c:pt idx="22">
                  <c:v>Bigger Window Word2Vec (window=12) = 0.35250</c:v>
                </c:pt>
                <c:pt idx="23">
                  <c:v>Even Deeper Word2Vec (size=248) = 0.36125</c:v>
                </c:pt>
                <c:pt idx="24">
                  <c:v>Slightly Less Deep Word2Vec (size=160) = 0.35500</c:v>
                </c:pt>
                <c:pt idx="25">
                  <c:v>Word2Vec (training set + wiki + glossary info) = 0.36000</c:v>
                </c:pt>
                <c:pt idx="26">
                  <c:v>Word Vector Sum Cosine Similarity = 0.36250</c:v>
                </c:pt>
                <c:pt idx="27">
                  <c:v>Word Vector Average Cosine Similarity = 0.35375</c:v>
                </c:pt>
                <c:pt idx="28">
                  <c:v>Weighted Word Vector Sum Cosine Similarity = 0.36125</c:v>
                </c:pt>
                <c:pt idx="29">
                  <c:v>Weighted Word Vector Average Cosine Similarity = 0.34750</c:v>
                </c:pt>
                <c:pt idx="30">
                  <c:v>Stemmed Word2Vec = 0.34000</c:v>
                </c:pt>
                <c:pt idx="31">
                  <c:v>TFIDF Similarity = 0.28250</c:v>
                </c:pt>
              </c:strCache>
            </c:str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0.24625</c:v>
                </c:pt>
                <c:pt idx="1">
                  <c:v>0.24124999999999999</c:v>
                </c:pt>
                <c:pt idx="2">
                  <c:v>0.28125</c:v>
                </c:pt>
                <c:pt idx="3">
                  <c:v>0.2475</c:v>
                </c:pt>
                <c:pt idx="4">
                  <c:v>0.23</c:v>
                </c:pt>
                <c:pt idx="5">
                  <c:v>0.28375</c:v>
                </c:pt>
                <c:pt idx="6">
                  <c:v>0.28125</c:v>
                </c:pt>
                <c:pt idx="7">
                  <c:v>0.28375</c:v>
                </c:pt>
                <c:pt idx="8">
                  <c:v>0.26</c:v>
                </c:pt>
                <c:pt idx="9">
                  <c:v>0.26124999999999998</c:v>
                </c:pt>
                <c:pt idx="10">
                  <c:v>0.24124999999999999</c:v>
                </c:pt>
                <c:pt idx="11">
                  <c:v>0.33500000000000002</c:v>
                </c:pt>
                <c:pt idx="12">
                  <c:v>0.33624999999999999</c:v>
                </c:pt>
                <c:pt idx="13">
                  <c:v>0.36625000000000002</c:v>
                </c:pt>
                <c:pt idx="14">
                  <c:v>0.36749999999999999</c:v>
                </c:pt>
                <c:pt idx="15">
                  <c:v>0.36125000000000002</c:v>
                </c:pt>
                <c:pt idx="16">
                  <c:v>0.35875000000000001</c:v>
                </c:pt>
                <c:pt idx="17">
                  <c:v>0.35375000000000001</c:v>
                </c:pt>
                <c:pt idx="18">
                  <c:v>0.27500000000000002</c:v>
                </c:pt>
                <c:pt idx="19">
                  <c:v>0.28999999999999998</c:v>
                </c:pt>
                <c:pt idx="20">
                  <c:v>0.35375000000000001</c:v>
                </c:pt>
                <c:pt idx="21">
                  <c:v>0.29125000000000001</c:v>
                </c:pt>
                <c:pt idx="22">
                  <c:v>0.35249999999999998</c:v>
                </c:pt>
                <c:pt idx="23">
                  <c:v>0.36125000000000002</c:v>
                </c:pt>
                <c:pt idx="24">
                  <c:v>0.35499999999999998</c:v>
                </c:pt>
                <c:pt idx="25">
                  <c:v>0.36</c:v>
                </c:pt>
                <c:pt idx="26">
                  <c:v>0.36249999999999999</c:v>
                </c:pt>
                <c:pt idx="27">
                  <c:v>0.35375000000000001</c:v>
                </c:pt>
                <c:pt idx="28">
                  <c:v>0.36125000000000002</c:v>
                </c:pt>
                <c:pt idx="29">
                  <c:v>0.34749999999999998</c:v>
                </c:pt>
                <c:pt idx="30">
                  <c:v>0.34</c:v>
                </c:pt>
                <c:pt idx="31">
                  <c:v>0.28249999999999997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27-4A7E-9C23-147DCA236E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74416"/>
        <c:axId val="369183272"/>
      </c:scatterChart>
      <c:catAx>
        <c:axId val="36917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83272"/>
        <c:crosses val="autoZero"/>
        <c:auto val="1"/>
        <c:lblAlgn val="ctr"/>
        <c:lblOffset val="100"/>
        <c:noMultiLvlLbl val="0"/>
      </c:catAx>
      <c:valAx>
        <c:axId val="369183272"/>
        <c:scaling>
          <c:orientation val="minMax"/>
          <c:max val="0.60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%</a:t>
                </a:r>
                <a:r>
                  <a:rPr lang="en-US" baseline="0" dirty="0" smtClean="0"/>
                  <a:t> Correct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7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93F6D-6A86-4613-A871-E225E0C69E74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73721-C074-42AC-859F-4088B633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73721-C074-42AC-859F-4088B6334A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the text</a:t>
            </a:r>
          </a:p>
          <a:p>
            <a:r>
              <a:rPr lang="en-US" baseline="0" dirty="0" smtClean="0"/>
              <a:t>No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73721-C074-42AC-859F-4088B6334A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9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# articles scraped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73721-C074-42AC-859F-4088B6334A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8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Sporadic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73721-C074-42AC-859F-4088B6334A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4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Sporadic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73721-C074-42AC-859F-4088B6334A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3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73721-C074-42AC-859F-4088B6334A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2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# articles scraped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73721-C074-42AC-859F-4088B6334A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6268278"/>
            <a:ext cx="9144000" cy="589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21286"/>
            <a:ext cx="9144000" cy="5367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Footer Placeholder 4"/>
          <p:cNvSpPr txBox="1">
            <a:spLocks/>
          </p:cNvSpPr>
          <p:nvPr/>
        </p:nvSpPr>
        <p:spPr>
          <a:xfrm>
            <a:off x="454833" y="6470005"/>
            <a:ext cx="6293514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Sean Osier © 2015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0" y="0"/>
            <a:ext cx="9144000" cy="586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3A393B"/>
              </a:clrFrom>
              <a:clrTo>
                <a:srgbClr val="3A393B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675" b="83652" l="37483" r="623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10" t="40495" r="36211" b="14728"/>
          <a:stretch/>
        </p:blipFill>
        <p:spPr>
          <a:xfrm>
            <a:off x="76200" y="6365488"/>
            <a:ext cx="421943" cy="432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100" y="3733800"/>
            <a:ext cx="7543800" cy="913824"/>
          </a:xfrm>
        </p:spPr>
        <p:txBody>
          <a:bodyPr anchor="t">
            <a:normAutofit/>
          </a:bodyPr>
          <a:lstStyle>
            <a:lvl1pPr algn="ctr">
              <a:defRPr sz="2800" b="1" i="1" cap="none" baseline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b="1" dirty="0" smtClean="0"/>
              <a:t>Is your model smarter than an 8th grader?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597400"/>
            <a:ext cx="5486400" cy="1041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13" y="1524000"/>
            <a:ext cx="3184574" cy="1447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4" y="1295134"/>
            <a:ext cx="405821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0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8229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17"/>
          <p:cNvSpPr>
            <a:spLocks noGrp="1"/>
          </p:cNvSpPr>
          <p:nvPr>
            <p:ph type="dt" sz="half" idx="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17"/>
          <p:cNvSpPr>
            <a:spLocks noGrp="1"/>
          </p:cNvSpPr>
          <p:nvPr>
            <p:ph type="dt" sz="half" idx="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24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9774"/>
            <a:ext cx="8229600" cy="4456389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8229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17"/>
          <p:cNvSpPr>
            <a:spLocks noGrp="1"/>
          </p:cNvSpPr>
          <p:nvPr>
            <p:ph type="dt" sz="half" idx="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6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8229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17"/>
          <p:cNvSpPr>
            <a:spLocks noGrp="1"/>
          </p:cNvSpPr>
          <p:nvPr>
            <p:ph type="dt" sz="half" idx="14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3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4038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4648200" y="1219200"/>
            <a:ext cx="4038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17"/>
          <p:cNvSpPr>
            <a:spLocks noGrp="1"/>
          </p:cNvSpPr>
          <p:nvPr>
            <p:ph type="dt" sz="half" idx="15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2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64901"/>
            <a:ext cx="4040188" cy="4615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64900"/>
            <a:ext cx="4041775" cy="4615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8229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17"/>
          <p:cNvSpPr>
            <a:spLocks noGrp="1"/>
          </p:cNvSpPr>
          <p:nvPr>
            <p:ph type="dt" sz="half" idx="15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2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270487"/>
            <a:ext cx="9144000" cy="5367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321286"/>
            <a:ext cx="9144000" cy="5367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34992" y="6391275"/>
            <a:ext cx="679940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018442"/>
            <a:ext cx="9144000" cy="586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9" cstate="print">
            <a:clrChange>
              <a:clrFrom>
                <a:srgbClr val="3A393B"/>
              </a:clrFrom>
              <a:clrTo>
                <a:srgbClr val="3A393B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2675" b="83652" l="37483" r="623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10" t="40495" r="36211" b="14728"/>
          <a:stretch/>
        </p:blipFill>
        <p:spPr>
          <a:xfrm>
            <a:off x="76200" y="6365488"/>
            <a:ext cx="421943" cy="432180"/>
          </a:xfrm>
          <a:prstGeom prst="rect">
            <a:avLst/>
          </a:prstGeom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454833" y="6470005"/>
            <a:ext cx="128016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Sean Osier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5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3" r:id="rId2"/>
    <p:sldLayoutId id="2147483667" r:id="rId3"/>
    <p:sldLayoutId id="2147483664" r:id="rId4"/>
    <p:sldLayoutId id="2147483665" r:id="rId5"/>
    <p:sldLayoutId id="2147483668" r:id="rId6"/>
    <p:sldLayoutId id="2147483666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2400" b="1" kern="1200">
          <a:solidFill>
            <a:schemeClr val="accent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llenai.org/" TargetMode="External"/><Relationship Id="rId2" Type="http://schemas.openxmlformats.org/officeDocument/2006/relationships/hyperlink" Target="https://www.kaggle.com/c/the-allen-ai-science-challeng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sosier" TargetMode="External"/><Relationship Id="rId5" Type="http://schemas.openxmlformats.org/officeDocument/2006/relationships/hyperlink" Target="https://www.linkedin.com/in/seanosier" TargetMode="External"/><Relationship Id="rId4" Type="http://schemas.openxmlformats.org/officeDocument/2006/relationships/hyperlink" Target="mailto:sean@seanosier.co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83576"/>
            <a:ext cx="7772400" cy="913824"/>
          </a:xfrm>
        </p:spPr>
        <p:txBody>
          <a:bodyPr>
            <a:normAutofit/>
          </a:bodyPr>
          <a:lstStyle/>
          <a:p>
            <a:r>
              <a:rPr lang="en-US" dirty="0"/>
              <a:t>The Allen AI Science </a:t>
            </a:r>
            <a:r>
              <a:rPr lang="en-US" dirty="0" smtClean="0"/>
              <a:t>Challenge</a:t>
            </a:r>
            <a:br>
              <a:rPr lang="en-US" dirty="0" smtClean="0"/>
            </a:br>
            <a:r>
              <a:rPr lang="en-US" sz="2200" b="0" dirty="0"/>
              <a:t>or: Is your model smarter than an 8th grader?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597400"/>
            <a:ext cx="5486400" cy="1041400"/>
          </a:xfrm>
        </p:spPr>
        <p:txBody>
          <a:bodyPr/>
          <a:lstStyle/>
          <a:p>
            <a:r>
              <a:rPr lang="en-US" b="1" i="1" dirty="0" smtClean="0"/>
              <a:t>Sean Osier</a:t>
            </a:r>
          </a:p>
          <a:p>
            <a:r>
              <a:rPr lang="en-US" sz="1600" dirty="0" smtClean="0"/>
              <a:t>12/15/2015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34992" y="6391275"/>
            <a:ext cx="6799408" cy="365125"/>
          </a:xfrm>
        </p:spPr>
        <p:txBody>
          <a:bodyPr/>
          <a:lstStyle/>
          <a:p>
            <a:r>
              <a:rPr lang="en-US" dirty="0" smtClean="0"/>
              <a:t>Note: Kaggle limits competitors to at most 5 submission per day, so to preserve submissions some models that performed poorly in cross-validation were never submitted to Kaggle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192492"/>
              </p:ext>
            </p:extLst>
          </p:nvPr>
        </p:nvGraphicFramePr>
        <p:xfrm>
          <a:off x="457200" y="1670050"/>
          <a:ext cx="8229600" cy="4456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8229600" cy="397242"/>
          </a:xfrm>
        </p:spPr>
        <p:txBody>
          <a:bodyPr/>
          <a:lstStyle/>
          <a:p>
            <a:r>
              <a:rPr lang="en-US" dirty="0" smtClean="0"/>
              <a:t>Kaggle Submissions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295400" y="5121320"/>
            <a:ext cx="7239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6724" y="2397456"/>
            <a:ext cx="7239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45841" y="2411104"/>
            <a:ext cx="2249883" cy="2286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r">
              <a:buNone/>
            </a:pPr>
            <a:r>
              <a:rPr lang="en-US" sz="1200" b="1" dirty="0" smtClean="0"/>
              <a:t>Competition Leader (~54%)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89052" y="5139577"/>
            <a:ext cx="2045348" cy="2286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r">
              <a:buNone/>
            </a:pPr>
            <a:r>
              <a:rPr lang="en-US" sz="1200" b="1" dirty="0" smtClean="0"/>
              <a:t>Random Guess (~25%)</a:t>
            </a:r>
            <a:endParaRPr lang="en-US" sz="1200" b="1" dirty="0"/>
          </a:p>
        </p:txBody>
      </p:sp>
      <p:sp>
        <p:nvSpPr>
          <p:cNvPr id="17" name="Rectangular Callout 16"/>
          <p:cNvSpPr/>
          <p:nvPr/>
        </p:nvSpPr>
        <p:spPr>
          <a:xfrm>
            <a:off x="1443990" y="4230283"/>
            <a:ext cx="1600200" cy="431565"/>
          </a:xfrm>
          <a:prstGeom prst="wedgeRectCallout">
            <a:avLst>
              <a:gd name="adj1" fmla="val -25178"/>
              <a:gd name="adj2" fmla="val 7516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“Simple” Model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2914985" y="3683235"/>
            <a:ext cx="1202254" cy="431565"/>
          </a:xfrm>
          <a:prstGeom prst="wedgeRectCallout">
            <a:avLst>
              <a:gd name="adj1" fmla="val 37286"/>
              <a:gd name="adj2" fmla="val 84648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Word2Vec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5867400" y="3505201"/>
            <a:ext cx="2698242" cy="304800"/>
          </a:xfrm>
          <a:prstGeom prst="wedgeRectCallout">
            <a:avLst>
              <a:gd name="adj1" fmla="val 37286"/>
              <a:gd name="adj2" fmla="val 84648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Currently ~37% =  Top 20%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8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" y="228600"/>
            <a:ext cx="9052560" cy="762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Opportunities for Improvement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57200" y="1219200"/>
            <a:ext cx="4038600" cy="39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Improved Question Analysis</a:t>
            </a:r>
            <a:endParaRPr lang="en-US" sz="1800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4648200" y="1219200"/>
            <a:ext cx="4038600" cy="39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2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 sz="2000" b="1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600" b="1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600" b="1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600" b="1"/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600" b="1"/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600" b="1"/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600" b="1"/>
            </a:lvl9pPr>
          </a:lstStyle>
          <a:p>
            <a:r>
              <a:rPr lang="en-US" sz="1800" dirty="0" smtClean="0"/>
              <a:t>Knowledge Graph</a:t>
            </a:r>
            <a:endParaRPr lang="en-US" sz="1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1752600"/>
            <a:ext cx="0" cy="42529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5" r="52884" b="6996"/>
          <a:stretch/>
        </p:blipFill>
        <p:spPr>
          <a:xfrm>
            <a:off x="454567" y="2231403"/>
            <a:ext cx="4043867" cy="3278418"/>
          </a:xfrm>
          <a:prstGeom prst="rect">
            <a:avLst/>
          </a:prstGeom>
        </p:spPr>
      </p:pic>
      <p:grpSp>
        <p:nvGrpSpPr>
          <p:cNvPr id="2081" name="Group 2080"/>
          <p:cNvGrpSpPr/>
          <p:nvPr/>
        </p:nvGrpSpPr>
        <p:grpSpPr>
          <a:xfrm>
            <a:off x="4907931" y="2026225"/>
            <a:ext cx="3769206" cy="3688775"/>
            <a:chOff x="4907931" y="2172717"/>
            <a:chExt cx="3769206" cy="3688775"/>
          </a:xfrm>
        </p:grpSpPr>
        <p:sp>
          <p:nvSpPr>
            <p:cNvPr id="13" name="Oval 12"/>
            <p:cNvSpPr/>
            <p:nvPr/>
          </p:nvSpPr>
          <p:spPr>
            <a:xfrm>
              <a:off x="6324600" y="3276600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82541" y="2863666"/>
              <a:ext cx="342900" cy="342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58000" y="2692216"/>
              <a:ext cx="342900" cy="342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535140" y="3187427"/>
              <a:ext cx="342900" cy="342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363690" y="3906075"/>
              <a:ext cx="342900" cy="342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496050" y="4015299"/>
              <a:ext cx="342900" cy="342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535140" y="4846848"/>
              <a:ext cx="342900" cy="3429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981700" y="4896528"/>
              <a:ext cx="342900" cy="342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297467" y="4089349"/>
              <a:ext cx="342900" cy="342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07931" y="3225489"/>
              <a:ext cx="342900" cy="3429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44772" y="2344167"/>
              <a:ext cx="342900" cy="3429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535140" y="2172717"/>
              <a:ext cx="342900" cy="3429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334237" y="2606726"/>
              <a:ext cx="342900" cy="3429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334237" y="3943021"/>
              <a:ext cx="342900" cy="3429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838950" y="4553628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831980" y="3495913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191125" y="5184515"/>
              <a:ext cx="342900" cy="3429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003430" y="5518592"/>
              <a:ext cx="342900" cy="3429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urved Connector 14"/>
            <p:cNvCxnSpPr>
              <a:stCxn id="25" idx="4"/>
              <a:endCxn id="24" idx="6"/>
            </p:cNvCxnSpPr>
            <p:nvPr/>
          </p:nvCxnSpPr>
          <p:spPr>
            <a:xfrm rot="5400000">
              <a:off x="4928591" y="3009308"/>
              <a:ext cx="709872" cy="65391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25" idx="6"/>
              <a:endCxn id="16" idx="0"/>
            </p:cNvCxnSpPr>
            <p:nvPr/>
          </p:nvCxnSpPr>
          <p:spPr>
            <a:xfrm>
              <a:off x="5487672" y="2515617"/>
              <a:ext cx="466319" cy="348049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Curved Connector 2052"/>
            <p:cNvCxnSpPr>
              <a:stCxn id="16" idx="5"/>
              <a:endCxn id="13" idx="1"/>
            </p:cNvCxnSpPr>
            <p:nvPr/>
          </p:nvCxnSpPr>
          <p:spPr>
            <a:xfrm rot="16200000" flipH="1">
              <a:off x="6139786" y="3091786"/>
              <a:ext cx="170468" cy="299593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5" name="Curved Connector 2054"/>
            <p:cNvCxnSpPr>
              <a:stCxn id="13" idx="6"/>
              <a:endCxn id="17" idx="4"/>
            </p:cNvCxnSpPr>
            <p:nvPr/>
          </p:nvCxnSpPr>
          <p:spPr>
            <a:xfrm flipV="1">
              <a:off x="6667500" y="3035116"/>
              <a:ext cx="361950" cy="412934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Curved Connector 2056"/>
            <p:cNvCxnSpPr>
              <a:stCxn id="20" idx="0"/>
              <a:endCxn id="13" idx="4"/>
            </p:cNvCxnSpPr>
            <p:nvPr/>
          </p:nvCxnSpPr>
          <p:spPr>
            <a:xfrm rot="16200000" flipV="1">
              <a:off x="6383876" y="3731675"/>
              <a:ext cx="395799" cy="17145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Curved Connector 2058"/>
            <p:cNvCxnSpPr>
              <a:stCxn id="20" idx="2"/>
              <a:endCxn id="23" idx="6"/>
            </p:cNvCxnSpPr>
            <p:nvPr/>
          </p:nvCxnSpPr>
          <p:spPr>
            <a:xfrm rot="10800000" flipV="1">
              <a:off x="5640368" y="4186749"/>
              <a:ext cx="855683" cy="7405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Curved Connector 2060"/>
            <p:cNvCxnSpPr>
              <a:stCxn id="20" idx="3"/>
              <a:endCxn id="22" idx="0"/>
            </p:cNvCxnSpPr>
            <p:nvPr/>
          </p:nvCxnSpPr>
          <p:spPr>
            <a:xfrm rot="5400000">
              <a:off x="6055436" y="4405697"/>
              <a:ext cx="588546" cy="393117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Curved Connector 2062"/>
            <p:cNvCxnSpPr>
              <a:stCxn id="22" idx="2"/>
              <a:endCxn id="23" idx="5"/>
            </p:cNvCxnSpPr>
            <p:nvPr/>
          </p:nvCxnSpPr>
          <p:spPr>
            <a:xfrm rot="10800000">
              <a:off x="5590150" y="4382032"/>
              <a:ext cx="391550" cy="685946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Curved Connector 2064"/>
            <p:cNvCxnSpPr>
              <a:stCxn id="22" idx="6"/>
              <a:endCxn id="29" idx="3"/>
            </p:cNvCxnSpPr>
            <p:nvPr/>
          </p:nvCxnSpPr>
          <p:spPr>
            <a:xfrm flipV="1">
              <a:off x="6324600" y="4846311"/>
              <a:ext cx="564567" cy="221667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7" name="Curved Connector 2066"/>
            <p:cNvCxnSpPr>
              <a:stCxn id="22" idx="3"/>
              <a:endCxn id="31" idx="6"/>
            </p:cNvCxnSpPr>
            <p:nvPr/>
          </p:nvCxnSpPr>
          <p:spPr>
            <a:xfrm rot="5400000">
              <a:off x="5699594" y="5023642"/>
              <a:ext cx="166754" cy="497892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9" name="Curved Connector 2068"/>
            <p:cNvCxnSpPr>
              <a:stCxn id="20" idx="7"/>
              <a:endCxn id="30" idx="4"/>
            </p:cNvCxnSpPr>
            <p:nvPr/>
          </p:nvCxnSpPr>
          <p:spPr>
            <a:xfrm rot="5400000" flipH="1" flipV="1">
              <a:off x="6782730" y="3844817"/>
              <a:ext cx="226703" cy="214697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1" name="Curved Connector 2070"/>
            <p:cNvCxnSpPr>
              <a:stCxn id="20" idx="6"/>
              <a:endCxn id="19" idx="2"/>
            </p:cNvCxnSpPr>
            <p:nvPr/>
          </p:nvCxnSpPr>
          <p:spPr>
            <a:xfrm flipV="1">
              <a:off x="6838950" y="4077525"/>
              <a:ext cx="524740" cy="109224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3" name="Curved Connector 2072"/>
            <p:cNvCxnSpPr>
              <a:stCxn id="19" idx="4"/>
              <a:endCxn id="29" idx="6"/>
            </p:cNvCxnSpPr>
            <p:nvPr/>
          </p:nvCxnSpPr>
          <p:spPr>
            <a:xfrm rot="5400000">
              <a:off x="7120444" y="4310381"/>
              <a:ext cx="476103" cy="353290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5" name="Curved Connector 2074"/>
            <p:cNvCxnSpPr>
              <a:stCxn id="19" idx="6"/>
              <a:endCxn id="28" idx="2"/>
            </p:cNvCxnSpPr>
            <p:nvPr/>
          </p:nvCxnSpPr>
          <p:spPr>
            <a:xfrm>
              <a:off x="7706590" y="4077525"/>
              <a:ext cx="627647" cy="36946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7" name="Curved Connector 2076"/>
            <p:cNvCxnSpPr>
              <a:stCxn id="30" idx="7"/>
              <a:endCxn id="18" idx="2"/>
            </p:cNvCxnSpPr>
            <p:nvPr/>
          </p:nvCxnSpPr>
          <p:spPr>
            <a:xfrm rot="5400000" flipH="1" flipV="1">
              <a:off x="7236275" y="3247266"/>
              <a:ext cx="187253" cy="410477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9" name="Curved Connector 2078"/>
            <p:cNvCxnSpPr>
              <a:stCxn id="18" idx="6"/>
              <a:endCxn id="27" idx="4"/>
            </p:cNvCxnSpPr>
            <p:nvPr/>
          </p:nvCxnSpPr>
          <p:spPr>
            <a:xfrm flipV="1">
              <a:off x="7878040" y="2949626"/>
              <a:ext cx="627647" cy="409251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17" idx="0"/>
              <a:endCxn id="26" idx="2"/>
            </p:cNvCxnSpPr>
            <p:nvPr/>
          </p:nvCxnSpPr>
          <p:spPr>
            <a:xfrm rot="5400000" flipH="1" flipV="1">
              <a:off x="7108271" y="2265347"/>
              <a:ext cx="348049" cy="505690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26" idx="6"/>
              <a:endCxn id="27" idx="0"/>
            </p:cNvCxnSpPr>
            <p:nvPr/>
          </p:nvCxnSpPr>
          <p:spPr>
            <a:xfrm>
              <a:off x="7878040" y="2344167"/>
              <a:ext cx="627647" cy="262559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29" idx="5"/>
              <a:endCxn id="21" idx="2"/>
            </p:cNvCxnSpPr>
            <p:nvPr/>
          </p:nvCxnSpPr>
          <p:spPr>
            <a:xfrm rot="16200000" flipH="1">
              <a:off x="7247393" y="4730550"/>
              <a:ext cx="171987" cy="403507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>
              <a:stCxn id="32" idx="0"/>
              <a:endCxn id="29" idx="4"/>
            </p:cNvCxnSpPr>
            <p:nvPr/>
          </p:nvCxnSpPr>
          <p:spPr>
            <a:xfrm rot="16200000" flipV="1">
              <a:off x="6781608" y="5125320"/>
              <a:ext cx="622064" cy="16448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35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8144" y="1752600"/>
            <a:ext cx="6477000" cy="17526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www.kaggle.com/c/the-allen-ai-science-challenge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http://allenai.org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98144" y="3875964"/>
            <a:ext cx="4607256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Contact </a:t>
            </a:r>
            <a:r>
              <a:rPr lang="en-US" dirty="0"/>
              <a:t>me at: </a:t>
            </a:r>
            <a:r>
              <a:rPr lang="en-US" dirty="0">
                <a:hlinkClick r:id="rId4"/>
              </a:rPr>
              <a:t>sean@seanosier.com</a:t>
            </a:r>
            <a:r>
              <a:rPr lang="en-US" dirty="0"/>
              <a:t> </a:t>
            </a:r>
          </a:p>
          <a:p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www.linkedin.com/in/seanosier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github.com/sosier</a:t>
            </a:r>
            <a:r>
              <a:rPr lang="en-US" dirty="0" smtClean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4038600" cy="39724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To Learn More About the Challenge: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>
          <a:xfrm>
            <a:off x="457200" y="3342564"/>
            <a:ext cx="4038600" cy="397242"/>
          </a:xfrm>
        </p:spPr>
        <p:txBody>
          <a:bodyPr>
            <a:normAutofit/>
          </a:bodyPr>
          <a:lstStyle/>
          <a:p>
            <a:pPr algn="l"/>
            <a:r>
              <a:rPr lang="en-US" sz="1700" dirty="0" smtClean="0"/>
              <a:t>To Learn More About Sean Osier:</a:t>
            </a:r>
            <a:endParaRPr lang="en-US" sz="1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83576"/>
            <a:ext cx="7772400" cy="913824"/>
          </a:xfrm>
        </p:spPr>
        <p:txBody>
          <a:bodyPr>
            <a:normAutofit/>
          </a:bodyPr>
          <a:lstStyle/>
          <a:p>
            <a:r>
              <a:rPr lang="en-US" dirty="0" smtClean="0"/>
              <a:t>Appendix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84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" y="228600"/>
            <a:ext cx="9052560" cy="762000"/>
          </a:xfrm>
        </p:spPr>
        <p:txBody>
          <a:bodyPr>
            <a:noAutofit/>
          </a:bodyPr>
          <a:lstStyle/>
          <a:p>
            <a:r>
              <a:rPr lang="en-US" dirty="0"/>
              <a:t>Word2Vec Model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idx="13"/>
          </p:nvPr>
        </p:nvSpPr>
        <p:spPr>
          <a:xfrm>
            <a:off x="457200" y="1309190"/>
            <a:ext cx="8229600" cy="39724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10636"/>
              </p:ext>
            </p:extLst>
          </p:nvPr>
        </p:nvGraphicFramePr>
        <p:xfrm>
          <a:off x="457200" y="2025021"/>
          <a:ext cx="8229598" cy="340908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560662608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4452293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502838569"/>
                    </a:ext>
                  </a:extLst>
                </a:gridCol>
                <a:gridCol w="1600198">
                  <a:extLst>
                    <a:ext uri="{9D8B030D-6E8A-4147-A177-3AD203B41FA5}">
                      <a16:colId xmlns:a16="http://schemas.microsoft.com/office/drawing/2014/main" val="1813785292"/>
                    </a:ext>
                  </a:extLst>
                </a:gridCol>
              </a:tblGrid>
              <a:tr h="5552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Raw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Computer Reads As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Similarity 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with Q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809009"/>
                  </a:ext>
                </a:extLst>
              </a:tr>
              <a:tr h="60911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Question</a:t>
                      </a:r>
                      <a:r>
                        <a:rPr lang="en-US" sz="1400" b="1" baseline="0" dirty="0" smtClean="0"/>
                        <a:t> (Q)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Which cellular structure allows nutrients to pass into cells?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cellular structure allows nutrients pass cells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100%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528327"/>
                  </a:ext>
                </a:extLst>
              </a:tr>
              <a:tr h="55521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mitochondrion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mitochondrion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58%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586114"/>
                  </a:ext>
                </a:extLst>
              </a:tr>
              <a:tr h="55521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nucleus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nucleus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56%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8698"/>
                  </a:ext>
                </a:extLst>
              </a:tr>
              <a:tr h="55521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membrane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membrane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76%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00148"/>
                  </a:ext>
                </a:extLst>
              </a:tr>
              <a:tr h="55521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chloroplast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chloroplast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61%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787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1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" y="228600"/>
            <a:ext cx="9052560" cy="762000"/>
          </a:xfrm>
        </p:spPr>
        <p:txBody>
          <a:bodyPr>
            <a:no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 descr="https://upload.wikimedia.org/wikipedia/commons/6/6a/Maching_Reading_Robot_Auto-Text_to_Knowledg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2" t="19814" r="19132" b="33700"/>
          <a:stretch/>
        </p:blipFill>
        <p:spPr bwMode="auto">
          <a:xfrm>
            <a:off x="1828799" y="1366837"/>
            <a:ext cx="548640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3209822" y="3260409"/>
            <a:ext cx="2129866" cy="764543"/>
          </a:xfrm>
          <a:prstGeom prst="wedgeRectCallout">
            <a:avLst>
              <a:gd name="adj1" fmla="val 32382"/>
              <a:gd name="adj2" fmla="val -80380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 have no idea what I’m doing.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" y="228600"/>
            <a:ext cx="9052560" cy="762000"/>
          </a:xfrm>
        </p:spPr>
        <p:txBody>
          <a:bodyPr>
            <a:noAutofit/>
          </a:bodyPr>
          <a:lstStyle/>
          <a:p>
            <a:r>
              <a:rPr lang="en-US" dirty="0"/>
              <a:t>The Challenge</a:t>
            </a:r>
            <a:endParaRPr lang="en-US" b="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8229600" cy="397242"/>
          </a:xfrm>
        </p:spPr>
        <p:txBody>
          <a:bodyPr/>
          <a:lstStyle/>
          <a:p>
            <a:r>
              <a:rPr lang="en-US" dirty="0" smtClean="0"/>
              <a:t>Example Questions</a:t>
            </a:r>
            <a:endParaRPr lang="en-US" b="0" i="1" dirty="0"/>
          </a:p>
        </p:txBody>
      </p:sp>
      <p:sp>
        <p:nvSpPr>
          <p:cNvPr id="8" name="Rectangle 7"/>
          <p:cNvSpPr/>
          <p:nvPr/>
        </p:nvSpPr>
        <p:spPr>
          <a:xfrm>
            <a:off x="457200" y="1725304"/>
            <a:ext cx="82296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When athletes begin to exercise, their heart rates and respiration rates increase.  At what level of organization does the human body coordinate these functions</a:t>
            </a:r>
            <a:r>
              <a:rPr lang="en-US" b="1" dirty="0" smtClean="0">
                <a:solidFill>
                  <a:schemeClr val="tx1"/>
                </a:solidFill>
              </a:rPr>
              <a:t>?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 smtClean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at the tissue </a:t>
            </a:r>
            <a:r>
              <a:rPr lang="en-US" dirty="0" smtClean="0">
                <a:solidFill>
                  <a:schemeClr val="tx1"/>
                </a:solidFill>
              </a:rPr>
              <a:t>level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at the organ level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at the system level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at the cellular level</a:t>
            </a:r>
          </a:p>
          <a:p>
            <a:pPr marL="800100" lvl="1" indent="-342900">
              <a:buFont typeface="+mj-lt"/>
              <a:buAutoNum type="alphaUcPeriod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190431"/>
            <a:ext cx="8229600" cy="1802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solidFill>
                  <a:schemeClr val="tx1"/>
                </a:solidFill>
              </a:rPr>
              <a:t>Which example describes a learned behavior in a dog?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 smtClean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smelling the air for odors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barking when </a:t>
            </a:r>
            <a:r>
              <a:rPr lang="en-US" dirty="0" smtClean="0">
                <a:solidFill>
                  <a:schemeClr val="tx1"/>
                </a:solidFill>
              </a:rPr>
              <a:t>disturbed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sitting on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command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digging in </a:t>
            </a:r>
            <a:r>
              <a:rPr lang="en-US" dirty="0" smtClean="0">
                <a:solidFill>
                  <a:schemeClr val="tx1"/>
                </a:solidFill>
              </a:rPr>
              <a:t>soil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3"/>
          </p:nvPr>
        </p:nvSpPr>
        <p:spPr>
          <a:xfrm>
            <a:off x="457200" y="1660158"/>
            <a:ext cx="8229600" cy="397242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ttps://efareport.files.wordpress.com/2011/10/block-c-blue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0" r="17247"/>
          <a:stretch/>
        </p:blipFill>
        <p:spPr bwMode="auto">
          <a:xfrm>
            <a:off x="2813320" y="3320982"/>
            <a:ext cx="1133200" cy="117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802648" y="2507330"/>
            <a:ext cx="1154545" cy="392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b="1" dirty="0" smtClean="0"/>
              <a:t>Simple </a:t>
            </a:r>
            <a:br>
              <a:rPr lang="en-US" b="1" dirty="0" smtClean="0"/>
            </a:br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23115" y="2507330"/>
            <a:ext cx="1536700" cy="63168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b="1" dirty="0" smtClean="0"/>
              <a:t>Wikipedia </a:t>
            </a:r>
            <a:br>
              <a:rPr lang="en-US" b="1" dirty="0" smtClean="0"/>
            </a:br>
            <a:r>
              <a:rPr lang="en-US" b="1" dirty="0" smtClean="0"/>
              <a:t>Corpus</a:t>
            </a:r>
            <a:endParaRPr lang="en-US" b="1" dirty="0"/>
          </a:p>
        </p:txBody>
      </p:sp>
      <p:pic>
        <p:nvPicPr>
          <p:cNvPr id="1030" name="Picture 6" descr="http://www.wired.com/images_blogs/business/2009/05/wikipedia-logo-en-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353" y="3217690"/>
            <a:ext cx="1292225" cy="158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995126" y="2627058"/>
            <a:ext cx="1536700" cy="392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b="1" dirty="0" smtClean="0"/>
              <a:t>Word2Vec</a:t>
            </a:r>
            <a:endParaRPr lang="en-US" b="1" dirty="0"/>
          </a:p>
        </p:txBody>
      </p:sp>
      <p:pic>
        <p:nvPicPr>
          <p:cNvPr id="1032" name="Picture 8" descr="http://3.bp.blogspot.com/-1eEVxzPtohw/VVcne4VATtI/AAAAAAAABT4/zBOJmnPMkL8/s1600/word2vecGrIntepr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897" y="3293065"/>
            <a:ext cx="1961158" cy="143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411970" y="3581400"/>
            <a:ext cx="445127" cy="392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99897" y="2520978"/>
            <a:ext cx="445127" cy="392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9395" y="2507330"/>
            <a:ext cx="1154545" cy="392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b="1" dirty="0" smtClean="0"/>
              <a:t>Random </a:t>
            </a:r>
            <a:br>
              <a:rPr lang="en-US" b="1" dirty="0" smtClean="0"/>
            </a:br>
            <a:r>
              <a:rPr lang="en-US" b="1" dirty="0" smtClean="0"/>
              <a:t>Guess</a:t>
            </a:r>
            <a:endParaRPr lang="en-US" b="1" dirty="0"/>
          </a:p>
        </p:txBody>
      </p:sp>
      <p:pic>
        <p:nvPicPr>
          <p:cNvPr id="1034" name="Picture 10" descr="http://www.quickanddirtytips.com/sites/default/files/images/4348/dice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6" y="3223305"/>
            <a:ext cx="1368425" cy="124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>
            <a:off x="2010076" y="3534316"/>
            <a:ext cx="536438" cy="48639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178425" y="3534316"/>
            <a:ext cx="536438" cy="48639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Simple Model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3"/>
          </p:nvPr>
        </p:nvSpPr>
        <p:spPr>
          <a:xfrm>
            <a:off x="457200" y="1660158"/>
            <a:ext cx="8229600" cy="397242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https://efareport.files.wordpress.com/2011/10/block-c-blue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0" r="17247"/>
          <a:stretch/>
        </p:blipFill>
        <p:spPr bwMode="auto">
          <a:xfrm>
            <a:off x="2813320" y="3320982"/>
            <a:ext cx="1133200" cy="117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802648" y="2507330"/>
            <a:ext cx="1154545" cy="392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b="1" dirty="0" smtClean="0"/>
              <a:t>Simple </a:t>
            </a:r>
            <a:br>
              <a:rPr lang="en-US" b="1" dirty="0" smtClean="0"/>
            </a:br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23115" y="2507330"/>
            <a:ext cx="1536700" cy="63168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Wikipedia 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Corpus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30" name="Picture 6" descr="http://www.wired.com/images_blogs/business/2009/05/wikipedia-logo-en-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353" y="3217690"/>
            <a:ext cx="1292225" cy="158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995126" y="2627058"/>
            <a:ext cx="1536700" cy="392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Word2Vec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32" name="Picture 8" descr="http://3.bp.blogspot.com/-1eEVxzPtohw/VVcne4VATtI/AAAAAAAABT4/zBOJmnPMkL8/s1600/word2vecGrIntepr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897" y="3293065"/>
            <a:ext cx="1961158" cy="143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399897" y="2520978"/>
            <a:ext cx="445127" cy="392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en-US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9395" y="2507330"/>
            <a:ext cx="1154545" cy="392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Random 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Guess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34" name="Picture 10" descr="http://www.quickanddirtytips.com/sites/default/files/images/4348/dice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6" y="3223305"/>
            <a:ext cx="1368425" cy="124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>
            <a:off x="2010076" y="3534316"/>
            <a:ext cx="536438" cy="48639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178425" y="3534316"/>
            <a:ext cx="536438" cy="48639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14863" y="3139013"/>
            <a:ext cx="4327537" cy="176987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9914" y="3124154"/>
            <a:ext cx="1378886" cy="146270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11970" y="3581400"/>
            <a:ext cx="445127" cy="392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en-US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Simple Model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77842" y="3020110"/>
            <a:ext cx="2631700" cy="1831713"/>
            <a:chOff x="4560164" y="4183286"/>
            <a:chExt cx="2631700" cy="1831713"/>
          </a:xfrm>
        </p:grpSpPr>
        <p:pic>
          <p:nvPicPr>
            <p:cNvPr id="3074" name="Picture 2" descr="http://thumbs.dreamstime.com/z/multiple-choice-all-above-options-test-quiz-uncertainty-gues-words-touch-screen-wall-man-selecting-option-47965130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7" t="11437" r="34135" b="45609"/>
            <a:stretch/>
          </p:blipFill>
          <p:spPr bwMode="auto">
            <a:xfrm>
              <a:off x="4560164" y="4213495"/>
              <a:ext cx="2631700" cy="1801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4635833" y="4183286"/>
              <a:ext cx="707586" cy="968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 Placeholder 5"/>
          <p:cNvSpPr txBox="1">
            <a:spLocks/>
          </p:cNvSpPr>
          <p:nvPr/>
        </p:nvSpPr>
        <p:spPr>
          <a:xfrm>
            <a:off x="457200" y="2559888"/>
            <a:ext cx="4038600" cy="39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/>
              <a:t>I</a:t>
            </a:r>
            <a:r>
              <a:rPr lang="en-US" sz="1800" i="1" dirty="0" smtClean="0"/>
              <a:t>f </a:t>
            </a:r>
            <a:r>
              <a:rPr lang="en-US" sz="1800" i="1" dirty="0" smtClean="0">
                <a:solidFill>
                  <a:schemeClr val="accent6"/>
                </a:solidFill>
              </a:rPr>
              <a:t>“All / None of the Above”</a:t>
            </a:r>
            <a:r>
              <a:rPr lang="en-US" sz="1800" i="1" dirty="0" smtClean="0"/>
              <a:t>:</a:t>
            </a:r>
            <a:endParaRPr lang="en-US" sz="1800" i="1" dirty="0"/>
          </a:p>
        </p:txBody>
      </p:sp>
      <p:sp>
        <p:nvSpPr>
          <p:cNvPr id="71" name="Text Placeholder 8"/>
          <p:cNvSpPr txBox="1">
            <a:spLocks/>
          </p:cNvSpPr>
          <p:nvPr/>
        </p:nvSpPr>
        <p:spPr>
          <a:xfrm>
            <a:off x="4648200" y="2559888"/>
            <a:ext cx="4038600" cy="39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2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 sz="2000" b="1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600" b="1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600" b="1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600" b="1"/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600" b="1"/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600" b="1"/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600" b="1"/>
            </a:lvl9pPr>
          </a:lstStyle>
          <a:p>
            <a:pPr algn="l"/>
            <a:r>
              <a:rPr lang="en-US" sz="1800" i="1" dirty="0"/>
              <a:t>E</a:t>
            </a:r>
            <a:r>
              <a:rPr lang="en-US" sz="1800" i="1" dirty="0" smtClean="0"/>
              <a:t>lse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843792000"/>
              </p:ext>
            </p:extLst>
          </p:nvPr>
        </p:nvGraphicFramePr>
        <p:xfrm>
          <a:off x="4495800" y="2957129"/>
          <a:ext cx="4038600" cy="2148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2" name="Rectangular Callout 71"/>
          <p:cNvSpPr/>
          <p:nvPr/>
        </p:nvSpPr>
        <p:spPr>
          <a:xfrm>
            <a:off x="5666096" y="2756254"/>
            <a:ext cx="1739303" cy="431565"/>
          </a:xfrm>
          <a:prstGeom prst="wedgeRectCallout">
            <a:avLst>
              <a:gd name="adj1" fmla="val -43312"/>
              <a:gd name="adj2" fmla="val 7516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Always pick “A”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3529073" y="3674078"/>
            <a:ext cx="1145005" cy="12595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Placeholder 10"/>
          <p:cNvSpPr>
            <a:spLocks noGrp="1"/>
          </p:cNvSpPr>
          <p:nvPr>
            <p:ph type="body" idx="13"/>
          </p:nvPr>
        </p:nvSpPr>
        <p:spPr>
          <a:xfrm>
            <a:off x="457200" y="1660158"/>
            <a:ext cx="8229600" cy="397242"/>
          </a:xfrm>
        </p:spPr>
        <p:txBody>
          <a:bodyPr/>
          <a:lstStyle/>
          <a:p>
            <a:r>
              <a:rPr lang="en-US" dirty="0" smtClean="0"/>
              <a:t>Simple (Rule-Based)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Word2Vec Model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3"/>
          </p:nvPr>
        </p:nvSpPr>
        <p:spPr>
          <a:xfrm>
            <a:off x="457200" y="1660158"/>
            <a:ext cx="8229600" cy="397242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https://efareport.files.wordpress.com/2011/10/block-c-blue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0" r="17247"/>
          <a:stretch/>
        </p:blipFill>
        <p:spPr bwMode="auto">
          <a:xfrm>
            <a:off x="2813320" y="3320982"/>
            <a:ext cx="1133200" cy="117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802648" y="2507330"/>
            <a:ext cx="1154545" cy="392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Simple 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Model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3115" y="2507330"/>
            <a:ext cx="1536700" cy="63168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b="1" dirty="0" smtClean="0"/>
              <a:t>Wikipedia </a:t>
            </a:r>
            <a:br>
              <a:rPr lang="en-US" b="1" dirty="0" smtClean="0"/>
            </a:br>
            <a:r>
              <a:rPr lang="en-US" b="1" dirty="0" smtClean="0"/>
              <a:t>Corpus</a:t>
            </a:r>
            <a:endParaRPr lang="en-US" b="1" dirty="0"/>
          </a:p>
        </p:txBody>
      </p:sp>
      <p:pic>
        <p:nvPicPr>
          <p:cNvPr id="1030" name="Picture 6" descr="http://www.wired.com/images_blogs/business/2009/05/wikipedia-logo-en-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353" y="3217690"/>
            <a:ext cx="1292225" cy="158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995126" y="2627058"/>
            <a:ext cx="1536700" cy="392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b="1" dirty="0" smtClean="0"/>
              <a:t>Word2Vec</a:t>
            </a:r>
            <a:endParaRPr lang="en-US" b="1" dirty="0"/>
          </a:p>
        </p:txBody>
      </p:sp>
      <p:pic>
        <p:nvPicPr>
          <p:cNvPr id="1032" name="Picture 8" descr="http://3.bp.blogspot.com/-1eEVxzPtohw/VVcne4VATtI/AAAAAAAABT4/zBOJmnPMkL8/s1600/word2vecGrIntepr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897" y="3293065"/>
            <a:ext cx="1961158" cy="143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411970" y="3581400"/>
            <a:ext cx="445127" cy="392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99897" y="2520978"/>
            <a:ext cx="445127" cy="392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9395" y="2507330"/>
            <a:ext cx="1154545" cy="392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Random 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Guess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34" name="Picture 10" descr="http://www.quickanddirtytips.com/sites/default/files/images/4348/dice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6" y="3223305"/>
            <a:ext cx="1368425" cy="124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>
            <a:off x="2010076" y="3534316"/>
            <a:ext cx="536438" cy="48639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178425" y="3534316"/>
            <a:ext cx="536438" cy="48639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913" y="3124154"/>
            <a:ext cx="3688429" cy="146270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555980"/>
            <a:ext cx="4272082" cy="21371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" y="228600"/>
            <a:ext cx="9052560" cy="762000"/>
          </a:xfrm>
        </p:spPr>
        <p:txBody>
          <a:bodyPr>
            <a:noAutofit/>
          </a:bodyPr>
          <a:lstStyle/>
          <a:p>
            <a:r>
              <a:rPr lang="en-US" dirty="0"/>
              <a:t>Word2Vec Model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10352" y="3474928"/>
            <a:ext cx="445127" cy="392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+</a:t>
            </a:r>
            <a:endParaRPr lang="en-US" sz="2800" b="1" dirty="0"/>
          </a:p>
        </p:txBody>
      </p:sp>
      <p:pic>
        <p:nvPicPr>
          <p:cNvPr id="6146" name="Picture 2" descr="https://upload.wikimedia.org/wikipedia/commons/d/df/Wikipedia-logo-si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05" y="3248025"/>
            <a:ext cx="12858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http://www.wired.com/images_blogs/business/2009/05/wikipedia-logo-en-bi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14" y="3324590"/>
            <a:ext cx="1063842" cy="130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book-clipart.com/free_book_clipart/textbooks_in_a_stack_0071-0907-2807-3505_SMU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04" y="3417884"/>
            <a:ext cx="10668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073726" y="3474928"/>
            <a:ext cx="445127" cy="392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48691" y="2571312"/>
            <a:ext cx="1536700" cy="35656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b="1" u="sng" dirty="0" smtClean="0"/>
              <a:t>Corpus</a:t>
            </a:r>
            <a:endParaRPr lang="en-US" b="1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391804" y="2930136"/>
            <a:ext cx="1270000" cy="32415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1400" b="1" i="1" dirty="0" smtClean="0"/>
              <a:t>Simple Wiki</a:t>
            </a:r>
            <a:endParaRPr lang="en-US" sz="1400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833926" y="2930136"/>
            <a:ext cx="1270000" cy="32415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1400" b="1" i="1" dirty="0" smtClean="0"/>
              <a:t>English Wiki</a:t>
            </a:r>
            <a:endParaRPr lang="en-US" sz="1400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3376304" y="2835719"/>
            <a:ext cx="1270000" cy="32415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1400" b="1" i="1" dirty="0" smtClean="0"/>
              <a:t>Textbook Glossaries</a:t>
            </a:r>
            <a:endParaRPr lang="en-US" sz="1400" b="1" i="1" dirty="0"/>
          </a:p>
        </p:txBody>
      </p:sp>
      <p:sp>
        <p:nvSpPr>
          <p:cNvPr id="35" name="Right Arrow 34"/>
          <p:cNvSpPr/>
          <p:nvPr/>
        </p:nvSpPr>
        <p:spPr>
          <a:xfrm>
            <a:off x="4664187" y="3381350"/>
            <a:ext cx="536438" cy="4863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81600" y="3134082"/>
            <a:ext cx="1171315" cy="980928"/>
            <a:chOff x="5681482" y="4833404"/>
            <a:chExt cx="1171315" cy="98092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3A393B"/>
                </a:clrFrom>
                <a:clrTo>
                  <a:srgbClr val="3A393B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2675" b="83652" l="37483" r="623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10" t="40495" r="36211" b="14728"/>
            <a:stretch/>
          </p:blipFill>
          <p:spPr>
            <a:xfrm>
              <a:off x="5681482" y="4833404"/>
              <a:ext cx="678333" cy="69479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3A393B"/>
                </a:clrFrom>
                <a:clrTo>
                  <a:srgbClr val="3A393B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2675" b="83652" l="37483" r="623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10" t="40495" r="36211" b="14728"/>
            <a:stretch/>
          </p:blipFill>
          <p:spPr>
            <a:xfrm>
              <a:off x="6174464" y="5119542"/>
              <a:ext cx="678333" cy="69479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4979639" y="2571312"/>
            <a:ext cx="1536700" cy="392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b="1" u="sng" dirty="0" smtClean="0"/>
              <a:t>Word2Vec</a:t>
            </a:r>
            <a:endParaRPr lang="en-US" b="1" u="sng" dirty="0"/>
          </a:p>
        </p:txBody>
      </p:sp>
      <p:sp>
        <p:nvSpPr>
          <p:cNvPr id="40" name="Right Arrow 39"/>
          <p:cNvSpPr/>
          <p:nvPr/>
        </p:nvSpPr>
        <p:spPr>
          <a:xfrm>
            <a:off x="6404650" y="3381350"/>
            <a:ext cx="536438" cy="48639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79458" y="2571312"/>
            <a:ext cx="1536700" cy="3922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b="1" u="sng" dirty="0" smtClean="0"/>
              <a:t>Word2Vec</a:t>
            </a:r>
            <a:endParaRPr lang="en-US" b="1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43190"/>
              </p:ext>
            </p:extLst>
          </p:nvPr>
        </p:nvGraphicFramePr>
        <p:xfrm>
          <a:off x="7174892" y="2862546"/>
          <a:ext cx="1572954" cy="1524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51916">
                  <a:extLst>
                    <a:ext uri="{9D8B030D-6E8A-4147-A177-3AD203B41FA5}">
                      <a16:colId xmlns:a16="http://schemas.microsoft.com/office/drawing/2014/main" val="1560662608"/>
                    </a:ext>
                  </a:extLst>
                </a:gridCol>
                <a:gridCol w="721038">
                  <a:extLst>
                    <a:ext uri="{9D8B030D-6E8A-4147-A177-3AD203B41FA5}">
                      <a16:colId xmlns:a16="http://schemas.microsoft.com/office/drawing/2014/main" val="1813785292"/>
                    </a:ext>
                  </a:extLst>
                </a:gridCol>
              </a:tblGrid>
              <a:tr h="1323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Answer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Score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809009"/>
                  </a:ext>
                </a:extLst>
              </a:tr>
              <a:tr h="13235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0.678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528327"/>
                  </a:ext>
                </a:extLst>
              </a:tr>
              <a:tr h="13235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0.601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78698"/>
                  </a:ext>
                </a:extLst>
              </a:tr>
              <a:tr h="132354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0.723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00148"/>
                  </a:ext>
                </a:extLst>
              </a:tr>
              <a:tr h="13235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0.599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787534"/>
                  </a:ext>
                </a:extLst>
              </a:tr>
            </a:tbl>
          </a:graphicData>
        </a:graphic>
      </p:graphicFrame>
      <p:sp>
        <p:nvSpPr>
          <p:cNvPr id="38" name="Text Placeholder 10"/>
          <p:cNvSpPr>
            <a:spLocks noGrp="1"/>
          </p:cNvSpPr>
          <p:nvPr>
            <p:ph type="body" idx="13"/>
          </p:nvPr>
        </p:nvSpPr>
        <p:spPr>
          <a:xfrm>
            <a:off x="457200" y="1660158"/>
            <a:ext cx="8229600" cy="397242"/>
          </a:xfrm>
        </p:spPr>
        <p:txBody>
          <a:bodyPr/>
          <a:lstStyle/>
          <a:p>
            <a:r>
              <a:rPr lang="en-US" dirty="0" smtClean="0"/>
              <a:t>Word2Vec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8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34992" y="6391275"/>
            <a:ext cx="6799408" cy="365125"/>
          </a:xfrm>
        </p:spPr>
        <p:txBody>
          <a:bodyPr/>
          <a:lstStyle/>
          <a:p>
            <a:r>
              <a:rPr lang="en-US" dirty="0" smtClean="0"/>
              <a:t>Note: Kaggle limits competitors to at most 5 submission per day, so to preserve submissions some models that performed poorly in cross-validation were never submitted to Kaggle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192492"/>
              </p:ext>
            </p:extLst>
          </p:nvPr>
        </p:nvGraphicFramePr>
        <p:xfrm>
          <a:off x="457200" y="1670050"/>
          <a:ext cx="8229600" cy="4456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8229600" cy="397242"/>
          </a:xfrm>
        </p:spPr>
        <p:txBody>
          <a:bodyPr/>
          <a:lstStyle/>
          <a:p>
            <a:r>
              <a:rPr lang="en-US" dirty="0" smtClean="0"/>
              <a:t>Kaggle Submissions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295400" y="5121320"/>
            <a:ext cx="7239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89052" y="5139577"/>
            <a:ext cx="2045348" cy="2286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r">
              <a:buNone/>
            </a:pPr>
            <a:r>
              <a:rPr lang="en-US" sz="1200" b="1" dirty="0" smtClean="0"/>
              <a:t>Random Guess (~25%)</a:t>
            </a:r>
            <a:endParaRPr lang="en-US" sz="1200" b="1" dirty="0"/>
          </a:p>
        </p:txBody>
      </p:sp>
      <p:sp>
        <p:nvSpPr>
          <p:cNvPr id="17" name="Rectangular Callout 16"/>
          <p:cNvSpPr/>
          <p:nvPr/>
        </p:nvSpPr>
        <p:spPr>
          <a:xfrm>
            <a:off x="1443990" y="4230283"/>
            <a:ext cx="1600200" cy="431565"/>
          </a:xfrm>
          <a:prstGeom prst="wedgeRectCallout">
            <a:avLst>
              <a:gd name="adj1" fmla="val -25178"/>
              <a:gd name="adj2" fmla="val 7516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“Simple” Model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2914985" y="3683235"/>
            <a:ext cx="1202254" cy="431565"/>
          </a:xfrm>
          <a:prstGeom prst="wedgeRectCallout">
            <a:avLst>
              <a:gd name="adj1" fmla="val 37286"/>
              <a:gd name="adj2" fmla="val 84648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Word2Vec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5867400" y="3505201"/>
            <a:ext cx="2698242" cy="304800"/>
          </a:xfrm>
          <a:prstGeom prst="wedgeRectCallout">
            <a:avLst>
              <a:gd name="adj1" fmla="val 37286"/>
              <a:gd name="adj2" fmla="val 84648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Currently ~37% =  Top 20%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41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ier Enterprises Theme">
  <a:themeElements>
    <a:clrScheme name="Custom 2">
      <a:dk1>
        <a:sysClr val="windowText" lastClr="000000"/>
      </a:dk1>
      <a:lt1>
        <a:sysClr val="window" lastClr="FFFFFF"/>
      </a:lt1>
      <a:dk2>
        <a:srgbClr val="002060"/>
      </a:dk2>
      <a:lt2>
        <a:srgbClr val="B4DCFA"/>
      </a:lt2>
      <a:accent1>
        <a:srgbClr val="0070C0"/>
      </a:accent1>
      <a:accent2>
        <a:srgbClr val="00B0F0"/>
      </a:accent2>
      <a:accent3>
        <a:srgbClr val="00B050"/>
      </a:accent3>
      <a:accent4>
        <a:srgbClr val="FFC000"/>
      </a:accent4>
      <a:accent5>
        <a:srgbClr val="FF8021"/>
      </a:accent5>
      <a:accent6>
        <a:srgbClr val="C00000"/>
      </a:accent6>
      <a:hlink>
        <a:srgbClr val="0070C0"/>
      </a:hlink>
      <a:folHlink>
        <a:srgbClr val="59A8D1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 algn="r">
          <a:buNone/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2150</TotalTime>
  <Words>389</Words>
  <Application>Microsoft Office PowerPoint</Application>
  <PresentationFormat>On-screen Show (4:3)</PresentationFormat>
  <Paragraphs>149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UI</vt:lpstr>
      <vt:lpstr>Osier Enterprises Theme</vt:lpstr>
      <vt:lpstr>The Allen AI Science Challenge or: Is your model smarter than an 8th grader?</vt:lpstr>
      <vt:lpstr>The Problem</vt:lpstr>
      <vt:lpstr>The Challenge</vt:lpstr>
      <vt:lpstr>Approach</vt:lpstr>
      <vt:lpstr>Simple Model</vt:lpstr>
      <vt:lpstr>Simple Model</vt:lpstr>
      <vt:lpstr>Word2Vec Model</vt:lpstr>
      <vt:lpstr>Word2Vec Model</vt:lpstr>
      <vt:lpstr>Results</vt:lpstr>
      <vt:lpstr>Results</vt:lpstr>
      <vt:lpstr>Opportunities for Improvement</vt:lpstr>
      <vt:lpstr>Thank You!</vt:lpstr>
      <vt:lpstr>Appendix</vt:lpstr>
      <vt:lpstr>Word2Vec Model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Osier</dc:creator>
  <cp:lastModifiedBy>Sean Osier</cp:lastModifiedBy>
  <cp:revision>146</cp:revision>
  <dcterms:created xsi:type="dcterms:W3CDTF">2013-02-13T05:13:14Z</dcterms:created>
  <dcterms:modified xsi:type="dcterms:W3CDTF">2015-12-12T21:02:07Z</dcterms:modified>
</cp:coreProperties>
</file>