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EBFFEB"/>
    <a:srgbClr val="CCFFCC"/>
    <a:srgbClr val="FFDF85"/>
    <a:srgbClr val="CC9900"/>
    <a:srgbClr val="595959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1" autoAdjust="0"/>
    <p:restoredTop sz="94660"/>
  </p:normalViewPr>
  <p:slideViewPr>
    <p:cSldViewPr>
      <p:cViewPr varScale="1">
        <p:scale>
          <a:sx n="71" d="100"/>
          <a:sy n="71" d="100"/>
        </p:scale>
        <p:origin x="4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93F6D-6A86-4613-A871-E225E0C69E74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73721-C074-42AC-859F-4088B6334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2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68278"/>
            <a:ext cx="9144000" cy="5897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454833" y="6470005"/>
            <a:ext cx="6293514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 © 2015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89400"/>
            <a:ext cx="6858000" cy="913824"/>
          </a:xfrm>
        </p:spPr>
        <p:txBody>
          <a:bodyPr anchor="t">
            <a:normAutofit/>
          </a:bodyPr>
          <a:lstStyle>
            <a:lvl1pPr algn="l">
              <a:defRPr sz="2800" b="1" cap="none" baseline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05" y="914400"/>
            <a:ext cx="3859991" cy="25146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7400"/>
            <a:ext cx="5486400" cy="10414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9144000" cy="58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33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17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6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3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 Placeholder 17"/>
          <p:cNvSpPr>
            <a:spLocks noGrp="1"/>
          </p:cNvSpPr>
          <p:nvPr>
            <p:ph type="dt" sz="half" idx="1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/>
          </p:nvPr>
        </p:nvSpPr>
        <p:spPr>
          <a:xfrm>
            <a:off x="4648200" y="1219200"/>
            <a:ext cx="4038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2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64901"/>
            <a:ext cx="4040188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64900"/>
            <a:ext cx="4041775" cy="4615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219200"/>
            <a:ext cx="8229600" cy="39724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270487"/>
            <a:ext cx="9144000" cy="53671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321286"/>
            <a:ext cx="9144000" cy="536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4992" y="6391275"/>
            <a:ext cx="679940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91275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| </a:t>
            </a:r>
            <a:fld id="{94E1FC67-1754-415D-AF4C-7275E076CB0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018442"/>
            <a:ext cx="9144000" cy="58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2"/>
          </p:nvPr>
        </p:nvSpPr>
        <p:spPr>
          <a:xfrm>
            <a:off x="6997700" y="-9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Road 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0" cstate="print">
            <a:clrChange>
              <a:clrFrom>
                <a:srgbClr val="3A393B"/>
              </a:clrFrom>
              <a:clrTo>
                <a:srgbClr val="3A393B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675" b="83652" l="37483" r="623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10" t="40495" r="36211" b="14728"/>
          <a:stretch/>
        </p:blipFill>
        <p:spPr>
          <a:xfrm>
            <a:off x="76200" y="6365488"/>
            <a:ext cx="421943" cy="43218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454833" y="6470005"/>
            <a:ext cx="128016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Osier Enterprises</a:t>
            </a: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63" r:id="rId3"/>
    <p:sldLayoutId id="2147483667" r:id="rId4"/>
    <p:sldLayoutId id="2147483664" r:id="rId5"/>
    <p:sldLayoutId id="2147483665" r:id="rId6"/>
    <p:sldLayoutId id="2147483668" r:id="rId7"/>
    <p:sldLayoutId id="2147483666" r:id="rId8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rgbClr val="00B05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089400"/>
            <a:ext cx="7848600" cy="913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Best Picture Nominees and Winners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97400"/>
            <a:ext cx="5486400" cy="1041400"/>
          </a:xfrm>
        </p:spPr>
        <p:txBody>
          <a:bodyPr/>
          <a:lstStyle/>
          <a:p>
            <a:r>
              <a:rPr lang="en-US" i="1" dirty="0" smtClean="0"/>
              <a:t>A Preliminary Analysis</a:t>
            </a:r>
          </a:p>
          <a:p>
            <a:r>
              <a:rPr lang="en-US" sz="1600" dirty="0" smtClean="0"/>
              <a:t>10/9/2015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500" y="1752600"/>
            <a:ext cx="3429000" cy="3581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3900" b="1" i="1" dirty="0" smtClean="0"/>
              <a:t>?</a:t>
            </a:r>
            <a:endParaRPr lang="en-US" sz="23900" b="1" i="1" dirty="0"/>
          </a:p>
        </p:txBody>
      </p:sp>
    </p:spTree>
    <p:extLst>
      <p:ext uri="{BB962C8B-B14F-4D97-AF65-F5344CB8AC3E}">
        <p14:creationId xmlns:p14="http://schemas.microsoft.com/office/powerpoint/2010/main" val="33741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4" y="1598513"/>
            <a:ext cx="2147276" cy="38925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*Source: </a:t>
            </a:r>
            <a:r>
              <a:rPr lang="en-US" dirty="0"/>
              <a:t>http://www.bloomberg.com/bw/articles/2013-01-10/how-oscar-nominations-affect-the-box-office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Best Picture nomination or win is very prestigious </a:t>
            </a:r>
            <a:br>
              <a:rPr lang="en-US" dirty="0" smtClean="0"/>
            </a:br>
            <a:r>
              <a:rPr lang="en-US" dirty="0" smtClean="0"/>
              <a:t>and can substantially increase box office revenue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84612" y="1537447"/>
            <a:ext cx="5029200" cy="1877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 Academy Awards</a:t>
            </a:r>
            <a:r>
              <a:rPr lang="en-US" dirty="0"/>
              <a:t> or </a:t>
            </a:r>
            <a:r>
              <a:rPr lang="en-US" b="1" dirty="0"/>
              <a:t>The Oscars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an annual American awards ceremony honoring cinematic achievements in the film </a:t>
            </a:r>
            <a:r>
              <a:rPr lang="en-US" dirty="0" smtClean="0"/>
              <a:t>industry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Awards are given in various categories, with perhaps the most prestigious being the award for </a:t>
            </a:r>
            <a:r>
              <a:rPr lang="en-US" b="1" dirty="0" smtClean="0"/>
              <a:t>Best Picture 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537448"/>
            <a:ext cx="1952232" cy="18770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About the </a:t>
            </a:r>
          </a:p>
          <a:p>
            <a:pPr algn="ctr"/>
            <a:r>
              <a:rPr lang="en-US" sz="2000" b="1" dirty="0" smtClean="0"/>
              <a:t>Academy Awards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3927993"/>
            <a:ext cx="1952232" cy="18770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They Matter</a:t>
            </a:r>
            <a:endParaRPr lang="en-US" sz="2000" b="1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2384612" y="3927992"/>
            <a:ext cx="5029200" cy="18770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Oscars are generally regarded as the </a:t>
            </a:r>
            <a:r>
              <a:rPr lang="en-US" b="1" dirty="0" smtClean="0"/>
              <a:t>most prestigious</a:t>
            </a:r>
            <a:r>
              <a:rPr lang="en-US" dirty="0" smtClean="0"/>
              <a:t> awards in film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Additionally the nominations and awards provide </a:t>
            </a:r>
            <a:r>
              <a:rPr lang="en-US" b="1" dirty="0" smtClean="0"/>
              <a:t>tremendous exposure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Best Picture nomination alone has been estimated to </a:t>
            </a:r>
            <a:r>
              <a:rPr lang="en-US" b="1" dirty="0" smtClean="0"/>
              <a:t>increase box office revenue by ~$</a:t>
            </a:r>
            <a:r>
              <a:rPr lang="en-US" b="1" dirty="0"/>
              <a:t>6.9 </a:t>
            </a:r>
            <a:r>
              <a:rPr lang="en-US" b="1" dirty="0" smtClean="0"/>
              <a:t>million</a:t>
            </a:r>
            <a:r>
              <a:rPr lang="en-US" dirty="0" smtClean="0"/>
              <a:t>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19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Unfortunately, there is no “magic formula” </a:t>
            </a:r>
            <a:br>
              <a:rPr lang="en-US" dirty="0" smtClean="0"/>
            </a:br>
            <a:r>
              <a:rPr lang="en-US" dirty="0" smtClean="0"/>
              <a:t>for predicting Best Picture success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47365" y="1669775"/>
            <a:ext cx="6400800" cy="1116335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smtClean="0"/>
              <a:t>My best model is </a:t>
            </a:r>
            <a:r>
              <a:rPr lang="en-US" b="1" dirty="0" smtClean="0">
                <a:solidFill>
                  <a:srgbClr val="00B050"/>
                </a:solidFill>
              </a:rPr>
              <a:t>98% accurate</a:t>
            </a:r>
            <a:r>
              <a:rPr lang="en-US" b="1" dirty="0" smtClean="0"/>
              <a:t> </a:t>
            </a:r>
            <a:r>
              <a:rPr lang="en-US" dirty="0" smtClean="0"/>
              <a:t>at predicting Best Picture winner / nominee status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Best Picture Prediction Model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620630"/>
            <a:ext cx="1952232" cy="1165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Good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381000" y="2882153"/>
            <a:ext cx="1952232" cy="1165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Bad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" y="4141694"/>
            <a:ext cx="1952232" cy="1165480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The Ugly</a:t>
            </a:r>
            <a:endParaRPr lang="en-US" sz="2000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447364" y="2882153"/>
            <a:ext cx="6414745" cy="116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BUT…</a:t>
            </a:r>
            <a:r>
              <a:rPr lang="en-US" dirty="0"/>
              <a:t> </a:t>
            </a:r>
            <a:r>
              <a:rPr lang="en-US" dirty="0" smtClean="0"/>
              <a:t>does so by saying </a:t>
            </a:r>
            <a:r>
              <a:rPr lang="en-US" b="1" dirty="0" smtClean="0">
                <a:solidFill>
                  <a:srgbClr val="C00000"/>
                </a:solidFill>
              </a:rPr>
              <a:t>no movies are ever nominated</a:t>
            </a:r>
            <a:r>
              <a:rPr lang="en-US" dirty="0" smtClean="0"/>
              <a:t> (much less picking a winner) yielding a </a:t>
            </a:r>
            <a:r>
              <a:rPr lang="en-US" b="1" dirty="0" smtClean="0">
                <a:solidFill>
                  <a:srgbClr val="C00000"/>
                </a:solidFill>
              </a:rPr>
              <a:t>0% true positive rate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2447365" y="4143653"/>
            <a:ext cx="6400800" cy="1163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“Forcing” the model to make predictions leads to </a:t>
            </a:r>
            <a:r>
              <a:rPr lang="en-US" b="1" dirty="0" smtClean="0">
                <a:solidFill>
                  <a:srgbClr val="663300"/>
                </a:solidFill>
              </a:rPr>
              <a:t>strong overfitting</a:t>
            </a:r>
            <a:r>
              <a:rPr lang="en-US" dirty="0" smtClean="0"/>
              <a:t>, and simply </a:t>
            </a:r>
            <a:r>
              <a:rPr lang="en-US" b="1" dirty="0" smtClean="0">
                <a:solidFill>
                  <a:srgbClr val="663300"/>
                </a:solidFill>
              </a:rPr>
              <a:t>increases the number of false positives</a:t>
            </a:r>
            <a:r>
              <a:rPr lang="en-US" dirty="0" smtClean="0"/>
              <a:t> without any increase in true positives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5504233"/>
            <a:ext cx="9144000" cy="672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There is simply </a:t>
            </a:r>
            <a:r>
              <a:rPr lang="en-US" sz="2000" b="1" dirty="0" smtClean="0">
                <a:solidFill>
                  <a:schemeClr val="tx1"/>
                </a:solidFill>
              </a:rPr>
              <a:t>too much variability</a:t>
            </a:r>
            <a:r>
              <a:rPr lang="en-US" sz="2000" dirty="0" smtClean="0">
                <a:solidFill>
                  <a:schemeClr val="tx1"/>
                </a:solidFill>
              </a:rPr>
              <a:t> movie to movie to accurately, and consistently predict Best Picture nominations with a single model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081857"/>
            <a:ext cx="9144000" cy="1302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             Decent	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5273138"/>
            <a:ext cx="9144000" cy="80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Marginal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425020"/>
            <a:ext cx="9144000" cy="808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Gatekeepers	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38223"/>
            <a:ext cx="9144000" cy="13020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 smtClean="0">
                <a:solidFill>
                  <a:schemeClr val="tx1"/>
                </a:solidFill>
              </a:rPr>
              <a:t>Strongest	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" y="228600"/>
            <a:ext cx="9052560" cy="762000"/>
          </a:xfrm>
        </p:spPr>
        <p:txBody>
          <a:bodyPr>
            <a:noAutofit/>
          </a:bodyPr>
          <a:lstStyle/>
          <a:p>
            <a:r>
              <a:rPr lang="en-US" dirty="0" smtClean="0"/>
              <a:t>There are however some factors 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i="1" dirty="0" smtClean="0"/>
              <a:t>do</a:t>
            </a:r>
            <a:r>
              <a:rPr lang="en-US" dirty="0" smtClean="0"/>
              <a:t> improve a movie’s chances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38223"/>
            <a:ext cx="8229600" cy="44563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Director(s)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Actors / Actresses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Writer(s)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Genre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Country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Language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Critical Opinion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Public Opinion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Number of nominees in year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Month of release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Factors that are Good Predictors of Best Picture Success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matter!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0642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</a:rPr>
              <a:t>Terrence </a:t>
            </a:r>
            <a:r>
              <a:rPr lang="en-US" sz="1600" b="1" dirty="0" err="1" smtClean="0">
                <a:solidFill>
                  <a:srgbClr val="00B050"/>
                </a:solidFill>
              </a:rPr>
              <a:t>Malick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600" dirty="0" smtClean="0"/>
              <a:t>Frank </a:t>
            </a:r>
            <a:r>
              <a:rPr lang="en-US" sz="1600" dirty="0" err="1" smtClean="0"/>
              <a:t>Darabont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Peter Jackson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Martin Scorsese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Worst: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C00000"/>
                </a:solidFill>
              </a:rPr>
              <a:t>Tim Burton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Note: Complete model Director, Actor, Actress, and Writer details available upon request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>
          <a:xfrm>
            <a:off x="-4482" y="1591235"/>
            <a:ext cx="2507653" cy="397242"/>
          </a:xfrm>
        </p:spPr>
        <p:txBody>
          <a:bodyPr/>
          <a:lstStyle/>
          <a:p>
            <a:r>
              <a:rPr lang="en-US" sz="1800" i="1" u="sng" dirty="0" smtClean="0"/>
              <a:t>Directors</a:t>
            </a:r>
            <a:endParaRPr lang="en-US" sz="1800" i="1" u="sn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>
          <a:xfrm>
            <a:off x="2210621" y="1591235"/>
            <a:ext cx="2507653" cy="397242"/>
          </a:xfrm>
        </p:spPr>
        <p:txBody>
          <a:bodyPr/>
          <a:lstStyle/>
          <a:p>
            <a:r>
              <a:rPr lang="en-US" sz="1800" i="1" u="sng" dirty="0" smtClean="0"/>
              <a:t>Actors</a:t>
            </a:r>
            <a:endParaRPr lang="en-US" sz="1800" i="1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25724" y="1591235"/>
            <a:ext cx="2507653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 smtClean="0"/>
              <a:t>Actresses</a:t>
            </a:r>
            <a:endParaRPr lang="en-US" sz="1800" i="1" u="sng" dirty="0"/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6640829" y="1591235"/>
            <a:ext cx="2507653" cy="39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 smtClean="0"/>
              <a:t>Writers</a:t>
            </a:r>
            <a:endParaRPr lang="en-US" sz="1800" i="1" u="sng" dirty="0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5720" y="1219200"/>
            <a:ext cx="9052560" cy="397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People that Most Contribute to the Likelihood of Best Picture Success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4" y="2427747"/>
            <a:ext cx="1224939" cy="1814512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sz="half" idx="1"/>
          </p:nvPr>
        </p:nvSpPr>
        <p:spPr>
          <a:xfrm>
            <a:off x="2435747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Jack Nicholson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Tom Hanks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Russell Crowe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Daniel Day-Lewis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Worst:</a:t>
            </a: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C00000"/>
                </a:solidFill>
              </a:rPr>
              <a:t>Philip Seymour Hoffman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"/>
          </p:nvPr>
        </p:nvSpPr>
        <p:spPr>
          <a:xfrm>
            <a:off x="4648704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Ellen Page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Jodie Foster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Mila </a:t>
            </a:r>
            <a:r>
              <a:rPr lang="en-US" sz="1600" dirty="0" err="1" smtClean="0"/>
              <a:t>Kunis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Amy Adams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Sandra Bullock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Keira Knightley</a:t>
            </a:r>
          </a:p>
          <a:p>
            <a:pPr marL="0" indent="0">
              <a:buNone/>
            </a:pPr>
            <a:r>
              <a:rPr lang="en-US" sz="1600" dirty="0" smtClean="0"/>
              <a:t>…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"/>
          </p:nvPr>
        </p:nvSpPr>
        <p:spPr>
          <a:xfrm>
            <a:off x="6868101" y="1981200"/>
            <a:ext cx="2057400" cy="44497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Oliver Stone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James Cameron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Jason Reitman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Ben Affleck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Spike </a:t>
            </a:r>
            <a:r>
              <a:rPr lang="en-US" sz="1600" dirty="0" err="1" smtClean="0"/>
              <a:t>Jonze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dirty="0" smtClean="0"/>
              <a:t>M. Night Shyamalan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85" y="2427748"/>
            <a:ext cx="1224939" cy="181451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77" y="2427748"/>
            <a:ext cx="1224939" cy="18145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08" y="2427747"/>
            <a:ext cx="1212083" cy="17954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356896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1999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87102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9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genres are created equal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Western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Biography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War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Romance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>
                <a:solidFill>
                  <a:schemeClr val="accent6"/>
                </a:solidFill>
              </a:rPr>
              <a:t>Animated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3"/>
                </a:solidFill>
              </a:rPr>
              <a:t>Best</a:t>
            </a:r>
            <a:r>
              <a:rPr lang="en-US" u="sng" dirty="0" smtClean="0"/>
              <a:t> Genres for Success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u="sng" dirty="0" smtClean="0">
                <a:solidFill>
                  <a:schemeClr val="accent6"/>
                </a:solidFill>
              </a:rPr>
              <a:t>Worst</a:t>
            </a:r>
            <a:r>
              <a:rPr lang="en-US" u="sng" dirty="0" smtClean="0"/>
              <a:t> Genres for Success</a:t>
            </a:r>
            <a:endParaRPr lang="en-US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5504233"/>
            <a:ext cx="9144000" cy="672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There is a clear bias towards more adult and historical topics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7" b="10379"/>
          <a:stretch/>
        </p:blipFill>
        <p:spPr>
          <a:xfrm>
            <a:off x="5152615" y="2438399"/>
            <a:ext cx="2747833" cy="2833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r="3467"/>
          <a:stretch/>
        </p:blipFill>
        <p:spPr>
          <a:xfrm>
            <a:off x="287113" y="3702997"/>
            <a:ext cx="3980087" cy="16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be foreign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1"/>
            <a:ext cx="4038600" cy="990600"/>
          </a:xfrm>
        </p:spPr>
        <p:txBody>
          <a:bodyPr/>
          <a:lstStyle/>
          <a:p>
            <a:r>
              <a:rPr lang="en-US" dirty="0" smtClean="0"/>
              <a:t>Despite their overwhelming number each US movie gets a </a:t>
            </a:r>
            <a:r>
              <a:rPr lang="en-US" b="1" dirty="0" smtClean="0">
                <a:solidFill>
                  <a:srgbClr val="00B050"/>
                </a:solidFill>
              </a:rPr>
              <a:t>bump just for being American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2953161"/>
            <a:ext cx="3702424" cy="2847431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Country of Origin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2953162"/>
            <a:ext cx="3810000" cy="2838450"/>
          </a:xfrm>
          <a:prstGeom prst="rect">
            <a:avLst/>
          </a:prstGeom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4864100" y="1676401"/>
            <a:ext cx="4038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Similarly, English language movies also get a</a:t>
            </a:r>
            <a:r>
              <a:rPr lang="en-US" b="1" dirty="0" smtClean="0">
                <a:solidFill>
                  <a:schemeClr val="accent3"/>
                </a:solidFill>
              </a:rPr>
              <a:t> bump just for being in English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>
            <a:off x="556899" y="2736074"/>
            <a:ext cx="0" cy="23050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*Note: Chart is an illustration only. Features have been exaggerated to convey point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 opinion of critics and the public </a:t>
            </a:r>
            <a:br>
              <a:rPr lang="en-US" dirty="0" smtClean="0"/>
            </a:br>
            <a:r>
              <a:rPr lang="en-US" dirty="0" smtClean="0"/>
              <a:t>matter, but </a:t>
            </a:r>
            <a:r>
              <a:rPr lang="en-US" i="1" dirty="0" smtClean="0"/>
              <a:t>not</a:t>
            </a:r>
            <a:r>
              <a:rPr lang="en-US" dirty="0" smtClean="0"/>
              <a:t> as much as might be thought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69774"/>
            <a:ext cx="8229600" cy="4456389"/>
          </a:xfrm>
        </p:spPr>
        <p:txBody>
          <a:bodyPr/>
          <a:lstStyle/>
          <a:p>
            <a:r>
              <a:rPr lang="en-US" dirty="0" smtClean="0"/>
              <a:t>Even for the very best movies, critic and public ratings </a:t>
            </a:r>
            <a:r>
              <a:rPr lang="en-US" b="1" dirty="0" smtClean="0">
                <a:solidFill>
                  <a:srgbClr val="00B050"/>
                </a:solidFill>
              </a:rPr>
              <a:t>provide relatively little positive boost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/>
              <a:t>T</a:t>
            </a:r>
            <a:r>
              <a:rPr lang="en-US" dirty="0" smtClean="0"/>
              <a:t>hey act more as a “gatekeeper” and </a:t>
            </a:r>
            <a:r>
              <a:rPr lang="en-US" b="1" dirty="0" smtClean="0">
                <a:solidFill>
                  <a:srgbClr val="C00000"/>
                </a:solidFill>
              </a:rPr>
              <a:t>punish movies below a certain threshold</a:t>
            </a:r>
            <a:r>
              <a:rPr lang="en-US" dirty="0" smtClean="0"/>
              <a:t> (~7/10)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Ratings by Critics and the General Public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70346" y="3850499"/>
            <a:ext cx="8229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0346" y="3420193"/>
            <a:ext cx="2934854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0 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4504" y="3420193"/>
            <a:ext cx="490884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97240" y="3733958"/>
            <a:ext cx="8054788" cy="577315"/>
          </a:xfrm>
          <a:custGeom>
            <a:avLst/>
            <a:gdLst>
              <a:gd name="connsiteX0" fmla="*/ 8054788 w 8054788"/>
              <a:gd name="connsiteY0" fmla="*/ 0 h 577315"/>
              <a:gd name="connsiteX1" fmla="*/ 0 w 8054788"/>
              <a:gd name="connsiteY1" fmla="*/ 564776 h 57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54788" h="577315">
                <a:moveTo>
                  <a:pt x="8054788" y="0"/>
                </a:moveTo>
                <a:cubicBezTo>
                  <a:pt x="4706470" y="322729"/>
                  <a:pt x="1358153" y="645458"/>
                  <a:pt x="0" y="56477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7401452" y="3733958"/>
            <a:ext cx="1264024" cy="12102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14692"/>
              </p:ext>
            </p:extLst>
          </p:nvPr>
        </p:nvGraphicFramePr>
        <p:xfrm>
          <a:off x="7352690" y="2386678"/>
          <a:ext cx="153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9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Illustration*</a:t>
                      </a:r>
                      <a:endParaRPr lang="en-US" sz="1600" b="1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ular Callout 18"/>
          <p:cNvSpPr/>
          <p:nvPr/>
        </p:nvSpPr>
        <p:spPr>
          <a:xfrm>
            <a:off x="5549152" y="2936099"/>
            <a:ext cx="2577138" cy="631854"/>
          </a:xfrm>
          <a:prstGeom prst="wedgeRectCallout">
            <a:avLst>
              <a:gd name="adj1" fmla="val 28215"/>
              <a:gd name="adj2" fmla="val 8052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Relatively little boost even at high values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2322946" y="4536299"/>
            <a:ext cx="2129866" cy="631854"/>
          </a:xfrm>
          <a:prstGeom prst="wedgeRectCallout">
            <a:avLst>
              <a:gd name="adj1" fmla="val -38051"/>
              <a:gd name="adj2" fmla="val -7140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Poorly rated movies punished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-283630" y="3097376"/>
            <a:ext cx="1259716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accent3"/>
                </a:solidFill>
              </a:rPr>
              <a:t>Nomination More Likely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236478" y="4256151"/>
            <a:ext cx="1165412" cy="38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Nomination Less Likely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There are still areas for additional exploration that could yield further insight and improve prediction power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More directors, actors, actresses, writers, etc.?</a:t>
            </a:r>
          </a:p>
          <a:p>
            <a:r>
              <a:rPr lang="en-US" dirty="0" smtClean="0"/>
              <a:t>Composers?</a:t>
            </a:r>
          </a:p>
          <a:p>
            <a:r>
              <a:rPr lang="en-US" dirty="0" smtClean="0"/>
              <a:t>Cinematographers?</a:t>
            </a:r>
          </a:p>
          <a:p>
            <a:r>
              <a:rPr lang="en-US" dirty="0" smtClean="0"/>
              <a:t>Reach (# of screens)?</a:t>
            </a:r>
          </a:p>
          <a:p>
            <a:r>
              <a:rPr lang="en-US" dirty="0" smtClean="0"/>
              <a:t>Data on other award nominations / wins?</a:t>
            </a:r>
          </a:p>
          <a:p>
            <a:r>
              <a:rPr lang="en-US" dirty="0" smtClean="0"/>
              <a:t>More historical data?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Logistic regression?</a:t>
            </a:r>
          </a:p>
          <a:p>
            <a:r>
              <a:rPr lang="en-US" dirty="0" smtClean="0"/>
              <a:t>Classification?</a:t>
            </a:r>
          </a:p>
          <a:p>
            <a:r>
              <a:rPr lang="en-US" dirty="0" smtClean="0"/>
              <a:t>Regression / classifications trees?</a:t>
            </a:r>
          </a:p>
          <a:p>
            <a:r>
              <a:rPr lang="en-US" dirty="0" smtClean="0"/>
              <a:t>KNN?</a:t>
            </a:r>
          </a:p>
          <a:p>
            <a:r>
              <a:rPr lang="en-US" dirty="0" smtClean="0"/>
              <a:t>Bayesian probability based approach?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94E1FC67-1754-415D-AF4C-7275E076CB07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616442"/>
            <a:ext cx="0" cy="455575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ier Enterprises Theme">
  <a:themeElements>
    <a:clrScheme name="Osier Custom">
      <a:dk1>
        <a:sysClr val="windowText" lastClr="000000"/>
      </a:dk1>
      <a:lt1>
        <a:sysClr val="window" lastClr="FFFFFF"/>
      </a:lt1>
      <a:dk2>
        <a:srgbClr val="002060"/>
      </a:dk2>
      <a:lt2>
        <a:srgbClr val="B4DCFA"/>
      </a:lt2>
      <a:accent1>
        <a:srgbClr val="0070C0"/>
      </a:accent1>
      <a:accent2>
        <a:srgbClr val="00B0F0"/>
      </a:accent2>
      <a:accent3>
        <a:srgbClr val="00B050"/>
      </a:accent3>
      <a:accent4>
        <a:srgbClr val="FFC000"/>
      </a:accent4>
      <a:accent5>
        <a:srgbClr val="FF8021"/>
      </a:accent5>
      <a:accent6>
        <a:srgbClr val="C00000"/>
      </a:accent6>
      <a:hlink>
        <a:srgbClr val="00B050"/>
      </a:hlink>
      <a:folHlink>
        <a:srgbClr val="59A8D1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 algn="r">
          <a:buNone/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588</Words>
  <Application>Microsoft Office PowerPoint</Application>
  <PresentationFormat>On-screen Show 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Wingdings</vt:lpstr>
      <vt:lpstr>Osier Enterprises Theme</vt:lpstr>
      <vt:lpstr>Predicting Best Picture Nominees and Winners</vt:lpstr>
      <vt:lpstr>A Best Picture nomination or win is very prestigious  and can substantially increase box office revenue</vt:lpstr>
      <vt:lpstr>Unfortunately, there is no “magic formula”  for predicting Best Picture success</vt:lpstr>
      <vt:lpstr>There are however some factors  that do improve a movie’s chances</vt:lpstr>
      <vt:lpstr>People matter!</vt:lpstr>
      <vt:lpstr>Not all genres are created equal</vt:lpstr>
      <vt:lpstr>Don’t be foreign</vt:lpstr>
      <vt:lpstr>The opinion of critics and the public  matter, but not as much as might be thought </vt:lpstr>
      <vt:lpstr>There are still areas for additional exploration that could yield further insight and improve prediction power</vt:lpstr>
      <vt:lpstr>Questions?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 Osier</cp:lastModifiedBy>
  <cp:revision>72</cp:revision>
  <dcterms:created xsi:type="dcterms:W3CDTF">2013-02-13T05:13:14Z</dcterms:created>
  <dcterms:modified xsi:type="dcterms:W3CDTF">2015-10-12T18:27:25Z</dcterms:modified>
</cp:coreProperties>
</file>