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EBFFEB"/>
    <a:srgbClr val="CCFFCC"/>
    <a:srgbClr val="FFDF85"/>
    <a:srgbClr val="CC9900"/>
    <a:srgbClr val="595959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/>
    <p:restoredTop sz="96058"/>
  </p:normalViewPr>
  <p:slideViewPr>
    <p:cSldViewPr>
      <p:cViewPr varScale="1">
        <p:scale>
          <a:sx n="71" d="100"/>
          <a:sy n="71" d="100"/>
        </p:scale>
        <p:origin x="4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8818766404199476"/>
          <c:y val="2.9255319148936171E-2"/>
          <c:w val="0.46524458661417317"/>
          <c:h val="0.862446808510638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alpha val="9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3">
                  <a:alpha val="6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3">
                  <a:alpha val="40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3">
                  <a:alpha val="30000"/>
                </a:schemeClr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Enesemble Logistic + Linear SVM
(Fully Optimized)</c:v>
                </c:pt>
                <c:pt idx="1">
                  <c:v>Enesemble Logistic + Linear SVM
(Fully Optimized)</c:v>
                </c:pt>
                <c:pt idx="2">
                  <c:v>Enesemble Logistic + Linear SVM
(Optimized PCA + Logistic)</c:v>
                </c:pt>
                <c:pt idx="3">
                  <c:v>Enesemble Logistic + Linear SVM
(Optimized PCA)</c:v>
                </c:pt>
                <c:pt idx="4">
                  <c:v>Enesemble Logistic + Linear SVM
(with PCA)</c:v>
                </c:pt>
                <c:pt idx="5">
                  <c:v>Enesemble Logistic + Linear SVM</c:v>
                </c:pt>
                <c:pt idx="6">
                  <c:v>Logistic Regression</c:v>
                </c:pt>
                <c:pt idx="7">
                  <c:v>Logistic Regression</c:v>
                </c:pt>
                <c:pt idx="8">
                  <c:v>Multinomial Naïve Bayes</c:v>
                </c:pt>
                <c:pt idx="9">
                  <c:v>Random Guess</c:v>
                </c:pt>
              </c:strCache>
            </c:strRef>
          </c:cat>
          <c:val>
            <c:numRef>
              <c:f>Sheet1!$B$2:$B$11</c:f>
              <c:numCache>
                <c:formatCode>0.0%</c:formatCode>
                <c:ptCount val="10"/>
                <c:pt idx="0">
                  <c:v>0.38800000000000001</c:v>
                </c:pt>
                <c:pt idx="1">
                  <c:v>0.38500000000000001</c:v>
                </c:pt>
                <c:pt idx="2">
                  <c:v>0.38400000000000001</c:v>
                </c:pt>
                <c:pt idx="3">
                  <c:v>0.379</c:v>
                </c:pt>
                <c:pt idx="4">
                  <c:v>0.35499999999999998</c:v>
                </c:pt>
                <c:pt idx="5">
                  <c:v>0.33900000000000002</c:v>
                </c:pt>
                <c:pt idx="6">
                  <c:v>0.33800000000000002</c:v>
                </c:pt>
                <c:pt idx="7">
                  <c:v>0.32600000000000001</c:v>
                </c:pt>
                <c:pt idx="8">
                  <c:v>0.3</c:v>
                </c:pt>
                <c:pt idx="9">
                  <c:v>0.16666666666666666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1400288"/>
        <c:axId val="330160064"/>
      </c:barChart>
      <c:catAx>
        <c:axId val="331400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160064"/>
        <c:crosses val="autoZero"/>
        <c:auto val="1"/>
        <c:lblAlgn val="ctr"/>
        <c:lblOffset val="100"/>
        <c:noMultiLvlLbl val="0"/>
      </c:catAx>
      <c:valAx>
        <c:axId val="330160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65792979002624674"/>
              <c:y val="0.907739361702127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400288"/>
        <c:crosses val="max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93F6D-6A86-4613-A871-E225E0C69E7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73721-C074-42AC-859F-4088B633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68278"/>
            <a:ext cx="9144000" cy="5897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21286"/>
            <a:ext cx="9144000" cy="536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454833" y="6470005"/>
            <a:ext cx="6293514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Osier Enterprises © 2015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89400"/>
            <a:ext cx="6858000" cy="913824"/>
          </a:xfrm>
        </p:spPr>
        <p:txBody>
          <a:bodyPr anchor="t">
            <a:normAutofit/>
          </a:bodyPr>
          <a:lstStyle>
            <a:lvl1pPr algn="l">
              <a:defRPr sz="2800" b="1" cap="none" baseline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5" y="914400"/>
            <a:ext cx="3859991" cy="25146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7400"/>
            <a:ext cx="5486400" cy="1041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9144000" cy="586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3A393B"/>
              </a:clrFrom>
              <a:clrTo>
                <a:srgbClr val="3A393B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675" b="83652" l="37483" r="623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0495" r="36211" b="14728"/>
          <a:stretch/>
        </p:blipFill>
        <p:spPr>
          <a:xfrm>
            <a:off x="76200" y="6365488"/>
            <a:ext cx="421943" cy="4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0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68278"/>
            <a:ext cx="9144000" cy="5897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454833" y="6470005"/>
            <a:ext cx="6293514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Osier Enterprises © 2015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89400"/>
            <a:ext cx="6858000" cy="913824"/>
          </a:xfrm>
        </p:spPr>
        <p:txBody>
          <a:bodyPr anchor="t">
            <a:normAutofit/>
          </a:bodyPr>
          <a:lstStyle>
            <a:lvl1pPr algn="l">
              <a:defRPr sz="2800" b="1" cap="none" baseline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5" y="914400"/>
            <a:ext cx="3859991" cy="25146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7400"/>
            <a:ext cx="5486400" cy="1041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9144000" cy="586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3A393B"/>
              </a:clrFrom>
              <a:clrTo>
                <a:srgbClr val="3A393B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675" b="83652" l="37483" r="623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0495" r="36211" b="14728"/>
          <a:stretch/>
        </p:blipFill>
        <p:spPr>
          <a:xfrm>
            <a:off x="76200" y="6365488"/>
            <a:ext cx="421943" cy="4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3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9774"/>
            <a:ext cx="8229600" cy="445638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6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3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4038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648200" y="1219200"/>
            <a:ext cx="4038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2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4901"/>
            <a:ext cx="4040188" cy="4615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64900"/>
            <a:ext cx="4041775" cy="4615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270487"/>
            <a:ext cx="9144000" cy="5367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321286"/>
            <a:ext cx="9144000" cy="536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4992" y="6391275"/>
            <a:ext cx="679940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18442"/>
            <a:ext cx="9144000" cy="58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clrChange>
              <a:clrFrom>
                <a:srgbClr val="3A393B"/>
              </a:clrFrom>
              <a:clrTo>
                <a:srgbClr val="3A393B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675" b="83652" l="37483" r="623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0495" r="36211" b="14728"/>
          <a:stretch/>
        </p:blipFill>
        <p:spPr>
          <a:xfrm>
            <a:off x="76200" y="6365488"/>
            <a:ext cx="421943" cy="432180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54833" y="6470005"/>
            <a:ext cx="128016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Osier Enterprises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2" r:id="rId2"/>
    <p:sldLayoutId id="2147483663" r:id="rId3"/>
    <p:sldLayoutId id="2147483667" r:id="rId4"/>
    <p:sldLayoutId id="2147483664" r:id="rId5"/>
    <p:sldLayoutId id="2147483665" r:id="rId6"/>
    <p:sldLayoutId id="2147483668" r:id="rId7"/>
    <p:sldLayoutId id="2147483666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00B05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247" y="4089400"/>
            <a:ext cx="7772400" cy="913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Identifying Sign Language Characters from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247" y="4597400"/>
            <a:ext cx="5486400" cy="1041400"/>
          </a:xfrm>
        </p:spPr>
        <p:txBody>
          <a:bodyPr/>
          <a:lstStyle/>
          <a:p>
            <a:r>
              <a:rPr lang="en-US" i="1" dirty="0" smtClean="0"/>
              <a:t>Exploratory Analysis</a:t>
            </a:r>
          </a:p>
          <a:p>
            <a:r>
              <a:rPr lang="en-US" sz="1600" dirty="0" smtClean="0"/>
              <a:t>10/30/2015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Image Source</a:t>
            </a:r>
            <a:r>
              <a:rPr lang="en-US" dirty="0"/>
              <a:t>: http://www.idiap.ch/resource/gestures/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" y="228600"/>
            <a:ext cx="905256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The challenge is to have computers recognize and “translate” sign language characters from diverse, complex images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3" y="2088824"/>
            <a:ext cx="1109616" cy="1299835"/>
          </a:xfrm>
        </p:spPr>
      </p:pic>
      <p:sp>
        <p:nvSpPr>
          <p:cNvPr id="10" name="TextBox 9"/>
          <p:cNvSpPr txBox="1"/>
          <p:nvPr/>
        </p:nvSpPr>
        <p:spPr>
          <a:xfrm>
            <a:off x="236561" y="4726133"/>
            <a:ext cx="1219200" cy="9888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600" b="1" dirty="0" smtClean="0"/>
              <a:t>A</a:t>
            </a:r>
            <a:endParaRPr lang="en-US" sz="6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75" y="2088824"/>
            <a:ext cx="1299835" cy="12998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16" y="2088824"/>
            <a:ext cx="1104860" cy="12998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82" y="2093306"/>
            <a:ext cx="1727137" cy="12953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25" y="2093307"/>
            <a:ext cx="1298448" cy="12984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2" y="2088824"/>
            <a:ext cx="1298448" cy="12984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82780" y="4726133"/>
            <a:ext cx="1219200" cy="9888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600" b="1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8999" y="4726133"/>
            <a:ext cx="1219200" cy="9888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600" b="1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0953" y="4726133"/>
            <a:ext cx="1219200" cy="9888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600" b="1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70483" y="4726133"/>
            <a:ext cx="1219200" cy="9888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Point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75176" y="4726133"/>
            <a:ext cx="1219200" cy="9888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600" b="1" dirty="0" smtClean="0"/>
              <a:t>V</a:t>
            </a:r>
            <a:endParaRPr lang="en-US" sz="6600" b="1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503261" y="3886200"/>
            <a:ext cx="685800" cy="1524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flipV="1">
            <a:off x="1849480" y="3886200"/>
            <a:ext cx="685800" cy="1524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flipV="1">
            <a:off x="3195699" y="3886200"/>
            <a:ext cx="685800" cy="1524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V="1">
            <a:off x="4767653" y="3886200"/>
            <a:ext cx="685800" cy="1524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flipV="1">
            <a:off x="6427553" y="3886200"/>
            <a:ext cx="685800" cy="1524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flipV="1">
            <a:off x="7837287" y="3886200"/>
            <a:ext cx="685800" cy="1524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5"/>
          <p:cNvSpPr txBox="1">
            <a:spLocks/>
          </p:cNvSpPr>
          <p:nvPr/>
        </p:nvSpPr>
        <p:spPr>
          <a:xfrm>
            <a:off x="291353" y="1594518"/>
            <a:ext cx="3856846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 smtClean="0"/>
              <a:t>In:</a:t>
            </a:r>
            <a:r>
              <a:rPr lang="en-US" sz="1800" b="0" i="1" dirty="0" smtClean="0"/>
              <a:t> Raw Sign Language Images</a:t>
            </a:r>
            <a:endParaRPr lang="en-US" sz="1800" b="0" i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72194" y="2088824"/>
            <a:ext cx="4656" cy="35661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19135" y="2088824"/>
            <a:ext cx="4656" cy="35661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71101" y="2088824"/>
            <a:ext cx="4656" cy="35661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45344" y="2088824"/>
            <a:ext cx="4656" cy="35661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90898" y="2088824"/>
            <a:ext cx="4656" cy="35661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5"/>
          <p:cNvSpPr txBox="1">
            <a:spLocks/>
          </p:cNvSpPr>
          <p:nvPr/>
        </p:nvSpPr>
        <p:spPr>
          <a:xfrm>
            <a:off x="291353" y="4280647"/>
            <a:ext cx="4547391" cy="39724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 smtClean="0"/>
              <a:t>Out:</a:t>
            </a:r>
            <a:r>
              <a:rPr lang="en-US" sz="1800" b="0" i="1" dirty="0" smtClean="0"/>
              <a:t> Identified / “Translated” Characters</a:t>
            </a:r>
            <a:endParaRPr lang="en-US" sz="1800" b="0" i="1" dirty="0"/>
          </a:p>
        </p:txBody>
      </p:sp>
    </p:spTree>
    <p:extLst>
      <p:ext uri="{BB962C8B-B14F-4D97-AF65-F5344CB8AC3E}">
        <p14:creationId xmlns:p14="http://schemas.microsoft.com/office/powerpoint/2010/main" val="7419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624588" y="1929774"/>
            <a:ext cx="887832" cy="887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*Examples only. </a:t>
            </a:r>
            <a:r>
              <a:rPr lang="en-US" dirty="0"/>
              <a:t>R</a:t>
            </a:r>
            <a:r>
              <a:rPr lang="en-US" dirty="0" smtClean="0"/>
              <a:t>eal processed images vary somewhat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this exploratory analysis, we achieved ~40% accuracy, over 100% better than baseline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322504" y="1382252"/>
            <a:ext cx="690508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 smtClean="0"/>
              <a:t>Rank</a:t>
            </a:r>
            <a:endParaRPr lang="en-US" sz="1400" u="sn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261791" y="1382252"/>
            <a:ext cx="835515" cy="397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 smtClean="0"/>
              <a:t>Model</a:t>
            </a:r>
            <a:endParaRPr lang="en-US" sz="1400" u="sng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162800" y="1382252"/>
            <a:ext cx="1804719" cy="397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 smtClean="0"/>
              <a:t>Image Processing*</a:t>
            </a:r>
            <a:endParaRPr lang="en-US" sz="1400" u="sng" dirty="0"/>
          </a:p>
        </p:txBody>
      </p:sp>
      <p:pic>
        <p:nvPicPr>
          <p:cNvPr id="16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7" b="7317"/>
          <a:stretch/>
        </p:blipFill>
        <p:spPr>
          <a:xfrm>
            <a:off x="7640696" y="1945882"/>
            <a:ext cx="855616" cy="855616"/>
          </a:xfrm>
          <a:prstGeom prst="ellipse">
            <a:avLst/>
          </a:prstGeom>
        </p:spPr>
      </p:pic>
      <p:pic>
        <p:nvPicPr>
          <p:cNvPr id="17" name="Content Placeholder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7" b="7317"/>
          <a:stretch/>
        </p:blipFill>
        <p:spPr>
          <a:xfrm>
            <a:off x="7651890" y="2927546"/>
            <a:ext cx="855616" cy="85561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624588" y="3876994"/>
            <a:ext cx="887832" cy="887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7" b="7317"/>
          <a:stretch/>
        </p:blipFill>
        <p:spPr>
          <a:xfrm>
            <a:off x="7640696" y="3893102"/>
            <a:ext cx="855616" cy="855616"/>
          </a:xfrm>
          <a:prstGeom prst="ellipse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624588" y="4917942"/>
            <a:ext cx="887832" cy="887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7317"/>
          <a:stretch/>
        </p:blipFill>
        <p:spPr>
          <a:xfrm>
            <a:off x="7640696" y="4934050"/>
            <a:ext cx="855616" cy="855616"/>
          </a:xfrm>
          <a:prstGeom prst="ellipse">
            <a:avLst/>
          </a:prstGeom>
          <a:solidFill>
            <a:schemeClr val="bg1"/>
          </a:solidFill>
        </p:spPr>
      </p:pic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623014112"/>
              </p:ext>
            </p:extLst>
          </p:nvPr>
        </p:nvGraphicFramePr>
        <p:xfrm>
          <a:off x="878541" y="1648012"/>
          <a:ext cx="6096000" cy="47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92764"/>
              </p:ext>
            </p:extLst>
          </p:nvPr>
        </p:nvGraphicFramePr>
        <p:xfrm>
          <a:off x="380998" y="1779496"/>
          <a:ext cx="3352802" cy="410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416"/>
                <a:gridCol w="2910386"/>
              </a:tblGrid>
              <a:tr h="41013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Ensemble Logistic + Linear SVM</a:t>
                      </a:r>
                      <a:r>
                        <a:rPr lang="en-US" sz="120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20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Fully Optimized</a:t>
                      </a:r>
                      <a:endParaRPr lang="en-US" sz="1200" b="0" i="1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1013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Ensemble Logistic + Linear SVM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Fully Optimized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1013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Ensemble Logistic + Linear SVM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Optimized PCA + Logistic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1013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4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Ensemble Logistic + Linear SVM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Optimized PCA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1013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Ensemble Logistic + Linear SVM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 PCA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1013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6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Ensemble Logistic + Linear SVM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1013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7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1013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1013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9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Multinomial Naïve Bayes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1013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/>
                        <a:t>10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Guess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16" idx="2"/>
            <a:endCxn id="34" idx="2"/>
          </p:cNvCxnSpPr>
          <p:nvPr/>
        </p:nvCxnSpPr>
        <p:spPr>
          <a:xfrm flipH="1" flipV="1">
            <a:off x="6768540" y="1979370"/>
            <a:ext cx="872156" cy="394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1"/>
            <a:endCxn id="4" idx="2"/>
          </p:cNvCxnSpPr>
          <p:nvPr/>
        </p:nvCxnSpPr>
        <p:spPr>
          <a:xfrm flipH="1" flipV="1">
            <a:off x="6768540" y="3026486"/>
            <a:ext cx="883350" cy="328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2"/>
          </p:cNvCxnSpPr>
          <p:nvPr/>
        </p:nvCxnSpPr>
        <p:spPr>
          <a:xfrm flipH="1" flipV="1">
            <a:off x="6768540" y="4267200"/>
            <a:ext cx="872156" cy="537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2"/>
            <a:endCxn id="32" idx="2"/>
          </p:cNvCxnSpPr>
          <p:nvPr/>
        </p:nvCxnSpPr>
        <p:spPr>
          <a:xfrm flipH="1" flipV="1">
            <a:off x="6768540" y="5103719"/>
            <a:ext cx="872156" cy="2581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ket 3"/>
          <p:cNvSpPr/>
          <p:nvPr/>
        </p:nvSpPr>
        <p:spPr>
          <a:xfrm>
            <a:off x="6616140" y="2243743"/>
            <a:ext cx="152400" cy="156548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ket 29"/>
          <p:cNvSpPr/>
          <p:nvPr/>
        </p:nvSpPr>
        <p:spPr>
          <a:xfrm>
            <a:off x="6616140" y="3934975"/>
            <a:ext cx="152400" cy="66391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/>
          <p:cNvSpPr/>
          <p:nvPr/>
        </p:nvSpPr>
        <p:spPr>
          <a:xfrm>
            <a:off x="6616140" y="4771759"/>
            <a:ext cx="152400" cy="66391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/>
          <p:cNvSpPr/>
          <p:nvPr/>
        </p:nvSpPr>
        <p:spPr>
          <a:xfrm>
            <a:off x="6616140" y="1838587"/>
            <a:ext cx="152400" cy="2815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" y="228600"/>
            <a:ext cx="905256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Given more time, the accuracy could be improved even further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Opportunities for Improvement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2133600"/>
            <a:ext cx="4038600" cy="380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The current best approach uses relatively little image processing</a:t>
            </a:r>
          </a:p>
          <a:p>
            <a:r>
              <a:rPr lang="en-US" sz="1600" dirty="0" smtClean="0"/>
              <a:t>The current model could benefit greatly from </a:t>
            </a:r>
            <a:r>
              <a:rPr lang="en-US" sz="1600" b="1" dirty="0" smtClean="0"/>
              <a:t>better isolating the hand</a:t>
            </a:r>
            <a:r>
              <a:rPr lang="en-US" sz="1600" dirty="0" smtClean="0"/>
              <a:t> in the images</a:t>
            </a:r>
          </a:p>
          <a:p>
            <a:pPr lvl="1"/>
            <a:r>
              <a:rPr lang="en-US" sz="1400" dirty="0" smtClean="0"/>
              <a:t>More fine-tuned, accurate (rule based?) skin detection</a:t>
            </a:r>
          </a:p>
          <a:p>
            <a:pPr lvl="1"/>
            <a:r>
              <a:rPr lang="en-US" sz="1400" dirty="0" smtClean="0"/>
              <a:t>Scaling the identified hands to a consistent size</a:t>
            </a:r>
          </a:p>
          <a:p>
            <a:pPr lvl="1"/>
            <a:r>
              <a:rPr lang="en-US" sz="1400" dirty="0" smtClean="0"/>
              <a:t>Rotating / jittering the hands</a:t>
            </a:r>
          </a:p>
          <a:p>
            <a:r>
              <a:rPr lang="en-US" b="1" dirty="0" smtClean="0"/>
              <a:t>Example:</a:t>
            </a:r>
            <a:endParaRPr lang="en-US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648200" y="2133600"/>
            <a:ext cx="4038600" cy="380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600" dirty="0" smtClean="0"/>
              <a:t>Though computationally intensive and slow to train, neural networks (specifically convolutional neural networks) are the </a:t>
            </a:r>
            <a:r>
              <a:rPr lang="en-US" sz="1600" b="1" dirty="0" smtClean="0"/>
              <a:t>current gold standard</a:t>
            </a:r>
            <a:r>
              <a:rPr lang="en-US" sz="1600" dirty="0" smtClean="0"/>
              <a:t> in many image classification problems</a:t>
            </a:r>
            <a:endParaRPr lang="en-US" sz="16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7200" y="1676400"/>
            <a:ext cx="4038600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u="sng" dirty="0" smtClean="0"/>
              <a:t>Image Processing</a:t>
            </a:r>
            <a:endParaRPr lang="en-US" sz="1800" b="0" i="1" u="sng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4648200" y="1676400"/>
            <a:ext cx="4038600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600" b="1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600" b="1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600" b="1"/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600" b="1"/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600" b="1"/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600" b="1"/>
            </a:lvl9pPr>
          </a:lstStyle>
          <a:p>
            <a:r>
              <a:rPr lang="en-US" sz="1800" b="0" i="1" u="sng" dirty="0" smtClean="0"/>
              <a:t>Neural Networks</a:t>
            </a:r>
            <a:endParaRPr lang="en-US" sz="1800" b="0" i="1" u="sn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073642"/>
            <a:ext cx="0" cy="39319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800600" y="3843683"/>
            <a:ext cx="4088915" cy="1947517"/>
            <a:chOff x="4894087" y="3168439"/>
            <a:chExt cx="4088915" cy="2851361"/>
          </a:xfrm>
        </p:grpSpPr>
        <p:sp>
          <p:nvSpPr>
            <p:cNvPr id="13" name="Oval 12"/>
            <p:cNvSpPr/>
            <p:nvPr/>
          </p:nvSpPr>
          <p:spPr>
            <a:xfrm>
              <a:off x="5184109" y="3921203"/>
              <a:ext cx="299783" cy="4389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84109" y="4585076"/>
              <a:ext cx="299783" cy="4389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184109" y="5248951"/>
              <a:ext cx="299783" cy="4389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765745" y="3589268"/>
              <a:ext cx="299783" cy="4389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765745" y="4253141"/>
              <a:ext cx="299783" cy="4389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65745" y="4917014"/>
              <a:ext cx="299783" cy="4389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65745" y="5580888"/>
              <a:ext cx="299783" cy="4389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93653" y="4585076"/>
              <a:ext cx="299783" cy="4389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13" idx="6"/>
              <a:endCxn id="17" idx="2"/>
            </p:cNvCxnSpPr>
            <p:nvPr/>
          </p:nvCxnSpPr>
          <p:spPr>
            <a:xfrm flipV="1">
              <a:off x="5483892" y="3808725"/>
              <a:ext cx="1281853" cy="331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8" idx="2"/>
            </p:cNvCxnSpPr>
            <p:nvPr/>
          </p:nvCxnSpPr>
          <p:spPr>
            <a:xfrm>
              <a:off x="5483892" y="4140660"/>
              <a:ext cx="1281853" cy="331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6"/>
              <a:endCxn id="19" idx="2"/>
            </p:cNvCxnSpPr>
            <p:nvPr/>
          </p:nvCxnSpPr>
          <p:spPr>
            <a:xfrm>
              <a:off x="5483892" y="4140660"/>
              <a:ext cx="1281853" cy="9958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3" idx="6"/>
              <a:endCxn id="20" idx="2"/>
            </p:cNvCxnSpPr>
            <p:nvPr/>
          </p:nvCxnSpPr>
          <p:spPr>
            <a:xfrm>
              <a:off x="5483892" y="4140660"/>
              <a:ext cx="1281853" cy="1659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5" idx="6"/>
              <a:endCxn id="17" idx="2"/>
            </p:cNvCxnSpPr>
            <p:nvPr/>
          </p:nvCxnSpPr>
          <p:spPr>
            <a:xfrm flipV="1">
              <a:off x="5483892" y="3808725"/>
              <a:ext cx="1281853" cy="995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6"/>
              <a:endCxn id="18" idx="2"/>
            </p:cNvCxnSpPr>
            <p:nvPr/>
          </p:nvCxnSpPr>
          <p:spPr>
            <a:xfrm flipV="1">
              <a:off x="5483892" y="4472598"/>
              <a:ext cx="1281853" cy="331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5" idx="6"/>
              <a:endCxn id="19" idx="2"/>
            </p:cNvCxnSpPr>
            <p:nvPr/>
          </p:nvCxnSpPr>
          <p:spPr>
            <a:xfrm>
              <a:off x="5483892" y="4804533"/>
              <a:ext cx="1281853" cy="331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6"/>
              <a:endCxn id="20" idx="2"/>
            </p:cNvCxnSpPr>
            <p:nvPr/>
          </p:nvCxnSpPr>
          <p:spPr>
            <a:xfrm>
              <a:off x="5483892" y="4804533"/>
              <a:ext cx="1281853" cy="9958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6" idx="6"/>
              <a:endCxn id="17" idx="2"/>
            </p:cNvCxnSpPr>
            <p:nvPr/>
          </p:nvCxnSpPr>
          <p:spPr>
            <a:xfrm flipV="1">
              <a:off x="5483892" y="3808725"/>
              <a:ext cx="1281853" cy="1659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6" idx="6"/>
              <a:endCxn id="18" idx="2"/>
            </p:cNvCxnSpPr>
            <p:nvPr/>
          </p:nvCxnSpPr>
          <p:spPr>
            <a:xfrm flipV="1">
              <a:off x="5483892" y="4472598"/>
              <a:ext cx="1281853" cy="9958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6" idx="6"/>
              <a:endCxn id="19" idx="2"/>
            </p:cNvCxnSpPr>
            <p:nvPr/>
          </p:nvCxnSpPr>
          <p:spPr>
            <a:xfrm flipV="1">
              <a:off x="5483892" y="5136471"/>
              <a:ext cx="1281853" cy="3319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6"/>
              <a:endCxn id="20" idx="2"/>
            </p:cNvCxnSpPr>
            <p:nvPr/>
          </p:nvCxnSpPr>
          <p:spPr>
            <a:xfrm>
              <a:off x="5483892" y="5468408"/>
              <a:ext cx="1281853" cy="3319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7" idx="6"/>
              <a:endCxn id="21" idx="2"/>
            </p:cNvCxnSpPr>
            <p:nvPr/>
          </p:nvCxnSpPr>
          <p:spPr>
            <a:xfrm>
              <a:off x="7065528" y="3808725"/>
              <a:ext cx="1328125" cy="995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8" idx="6"/>
              <a:endCxn id="21" idx="2"/>
            </p:cNvCxnSpPr>
            <p:nvPr/>
          </p:nvCxnSpPr>
          <p:spPr>
            <a:xfrm>
              <a:off x="7065528" y="4472598"/>
              <a:ext cx="1328125" cy="331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9" idx="6"/>
              <a:endCxn id="21" idx="2"/>
            </p:cNvCxnSpPr>
            <p:nvPr/>
          </p:nvCxnSpPr>
          <p:spPr>
            <a:xfrm flipV="1">
              <a:off x="7065528" y="4804533"/>
              <a:ext cx="1328125" cy="331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0" idx="6"/>
              <a:endCxn id="21" idx="2"/>
            </p:cNvCxnSpPr>
            <p:nvPr/>
          </p:nvCxnSpPr>
          <p:spPr>
            <a:xfrm flipV="1">
              <a:off x="7065528" y="4804533"/>
              <a:ext cx="1328125" cy="9958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Placeholder 8"/>
            <p:cNvSpPr txBox="1">
              <a:spLocks/>
            </p:cNvSpPr>
            <p:nvPr/>
          </p:nvSpPr>
          <p:spPr>
            <a:xfrm>
              <a:off x="4894087" y="3503127"/>
              <a:ext cx="878917" cy="39724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20000"/>
            </a:bodyPr>
            <a:lstStyle>
              <a:defPPr>
                <a:defRPr lang="en-US"/>
              </a:defPPr>
              <a:lvl1pPr indent="0" algn="ctr">
                <a:spcBef>
                  <a:spcPct val="20000"/>
                </a:spcBef>
                <a:buFont typeface="Arial" pitchFamily="34" charset="0"/>
                <a:buNone/>
                <a:defRPr sz="2000" b="1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indent="0">
                <a:spcBef>
                  <a:spcPct val="20000"/>
                </a:spcBef>
                <a:buFont typeface="Arial" pitchFamily="34" charset="0"/>
                <a:buNone/>
                <a:defRPr sz="2000" b="1"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indent="0">
                <a:spcBef>
                  <a:spcPct val="20000"/>
                </a:spcBef>
                <a:buFont typeface="Arial" pitchFamily="34" charset="0"/>
                <a:buNone/>
                <a:defRPr b="1"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indent="0">
                <a:spcBef>
                  <a:spcPct val="20000"/>
                </a:spcBef>
                <a:buFont typeface="Arial" pitchFamily="34" charset="0"/>
                <a:buNone/>
                <a:defRPr sz="1600" b="1"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indent="0">
                <a:spcBef>
                  <a:spcPct val="20000"/>
                </a:spcBef>
                <a:buFont typeface="Arial" pitchFamily="34" charset="0"/>
                <a:buNone/>
                <a:defRPr sz="1600" b="1"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6pPr>
              <a:lvl7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7pPr>
              <a:lvl8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8pPr>
              <a:lvl9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9pPr>
            </a:lstStyle>
            <a:p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82" name="Text Placeholder 8"/>
            <p:cNvSpPr txBox="1">
              <a:spLocks/>
            </p:cNvSpPr>
            <p:nvPr/>
          </p:nvSpPr>
          <p:spPr>
            <a:xfrm>
              <a:off x="6476177" y="3168439"/>
              <a:ext cx="878917" cy="39724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7500" lnSpcReduction="20000"/>
            </a:bodyPr>
            <a:lstStyle>
              <a:defPPr>
                <a:defRPr lang="en-US"/>
              </a:defPPr>
              <a:lvl1pPr indent="0" algn="ctr">
                <a:spcBef>
                  <a:spcPct val="20000"/>
                </a:spcBef>
                <a:buFont typeface="Arial" pitchFamily="34" charset="0"/>
                <a:buNone/>
                <a:defRPr sz="2000" b="1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indent="0">
                <a:spcBef>
                  <a:spcPct val="20000"/>
                </a:spcBef>
                <a:buFont typeface="Arial" pitchFamily="34" charset="0"/>
                <a:buNone/>
                <a:defRPr sz="2000" b="1"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indent="0">
                <a:spcBef>
                  <a:spcPct val="20000"/>
                </a:spcBef>
                <a:buFont typeface="Arial" pitchFamily="34" charset="0"/>
                <a:buNone/>
                <a:defRPr b="1"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indent="0">
                <a:spcBef>
                  <a:spcPct val="20000"/>
                </a:spcBef>
                <a:buFont typeface="Arial" pitchFamily="34" charset="0"/>
                <a:buNone/>
                <a:defRPr sz="1600" b="1"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indent="0">
                <a:spcBef>
                  <a:spcPct val="20000"/>
                </a:spcBef>
                <a:buFont typeface="Arial" pitchFamily="34" charset="0"/>
                <a:buNone/>
                <a:defRPr sz="1600" b="1"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6pPr>
              <a:lvl7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7pPr>
              <a:lvl8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8pPr>
              <a:lvl9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9pPr>
            </a:lstStyle>
            <a:p>
              <a:r>
                <a:rPr lang="en-US" sz="1800" dirty="0" smtClean="0"/>
                <a:t>Hidden</a:t>
              </a:r>
              <a:endParaRPr lang="en-US" sz="1800" dirty="0"/>
            </a:p>
          </p:txBody>
        </p:sp>
        <p:sp>
          <p:nvSpPr>
            <p:cNvPr id="83" name="Text Placeholder 8"/>
            <p:cNvSpPr txBox="1">
              <a:spLocks/>
            </p:cNvSpPr>
            <p:nvPr/>
          </p:nvSpPr>
          <p:spPr>
            <a:xfrm>
              <a:off x="8104085" y="4200719"/>
              <a:ext cx="878917" cy="39724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7500" lnSpcReduction="20000"/>
            </a:bodyPr>
            <a:lstStyle>
              <a:defPPr>
                <a:defRPr lang="en-US"/>
              </a:defPPr>
              <a:lvl1pPr indent="0" algn="ctr">
                <a:spcBef>
                  <a:spcPct val="20000"/>
                </a:spcBef>
                <a:buFont typeface="Arial" pitchFamily="34" charset="0"/>
                <a:buNone/>
                <a:defRPr sz="2000" b="1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indent="0">
                <a:spcBef>
                  <a:spcPct val="20000"/>
                </a:spcBef>
                <a:buFont typeface="Arial" pitchFamily="34" charset="0"/>
                <a:buNone/>
                <a:defRPr sz="2000" b="1"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indent="0">
                <a:spcBef>
                  <a:spcPct val="20000"/>
                </a:spcBef>
                <a:buFont typeface="Arial" pitchFamily="34" charset="0"/>
                <a:buNone/>
                <a:defRPr b="1"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indent="0">
                <a:spcBef>
                  <a:spcPct val="20000"/>
                </a:spcBef>
                <a:buFont typeface="Arial" pitchFamily="34" charset="0"/>
                <a:buNone/>
                <a:defRPr sz="1600" b="1"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indent="0">
                <a:spcBef>
                  <a:spcPct val="20000"/>
                </a:spcBef>
                <a:buFont typeface="Arial" pitchFamily="34" charset="0"/>
                <a:buNone/>
                <a:defRPr sz="1600" b="1"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6pPr>
              <a:lvl7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7pPr>
              <a:lvl8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8pPr>
              <a:lvl9pPr indent="0">
                <a:spcBef>
                  <a:spcPct val="20000"/>
                </a:spcBef>
                <a:buFont typeface="Arial" pitchFamily="34" charset="0"/>
                <a:buNone/>
                <a:defRPr sz="1600" b="1"/>
              </a:lvl9pPr>
            </a:lstStyle>
            <a:p>
              <a:r>
                <a:rPr lang="en-US" sz="1800" dirty="0" smtClean="0"/>
                <a:t>Output</a:t>
              </a:r>
              <a:endParaRPr lang="en-US" sz="18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369096" y="4706830"/>
            <a:ext cx="1368675" cy="1317910"/>
            <a:chOff x="2774287" y="4374587"/>
            <a:chExt cx="1368675" cy="1317910"/>
          </a:xfrm>
        </p:grpSpPr>
        <p:sp>
          <p:nvSpPr>
            <p:cNvPr id="84" name="Rectangle 83"/>
            <p:cNvSpPr/>
            <p:nvPr/>
          </p:nvSpPr>
          <p:spPr>
            <a:xfrm>
              <a:off x="2811012" y="4430216"/>
              <a:ext cx="1317910" cy="12041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79" t="22926" r="38773" b="46841"/>
            <a:stretch/>
          </p:blipFill>
          <p:spPr>
            <a:xfrm>
              <a:off x="2774287" y="4374587"/>
              <a:ext cx="1368675" cy="1317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5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500" y="1752600"/>
            <a:ext cx="3429000" cy="3581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3900" b="1" i="1" dirty="0" smtClean="0"/>
              <a:t>?</a:t>
            </a:r>
            <a:endParaRPr lang="en-US" sz="23900" b="1" i="1" dirty="0"/>
          </a:p>
        </p:txBody>
      </p:sp>
    </p:spTree>
    <p:extLst>
      <p:ext uri="{BB962C8B-B14F-4D97-AF65-F5344CB8AC3E}">
        <p14:creationId xmlns:p14="http://schemas.microsoft.com/office/powerpoint/2010/main" val="18345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ier Enterprises Theme">
  <a:themeElements>
    <a:clrScheme name="Osier Custom">
      <a:dk1>
        <a:sysClr val="windowText" lastClr="000000"/>
      </a:dk1>
      <a:lt1>
        <a:sysClr val="window" lastClr="FFFFFF"/>
      </a:lt1>
      <a:dk2>
        <a:srgbClr val="002060"/>
      </a:dk2>
      <a:lt2>
        <a:srgbClr val="B4DCFA"/>
      </a:lt2>
      <a:accent1>
        <a:srgbClr val="0070C0"/>
      </a:accent1>
      <a:accent2>
        <a:srgbClr val="00B0F0"/>
      </a:accent2>
      <a:accent3>
        <a:srgbClr val="00B050"/>
      </a:accent3>
      <a:accent4>
        <a:srgbClr val="FFC000"/>
      </a:accent4>
      <a:accent5>
        <a:srgbClr val="FF8021"/>
      </a:accent5>
      <a:accent6>
        <a:srgbClr val="C00000"/>
      </a:accent6>
      <a:hlink>
        <a:srgbClr val="00B050"/>
      </a:hlink>
      <a:folHlink>
        <a:srgbClr val="59A8D1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 algn="r">
          <a:buNone/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246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</vt:lpstr>
      <vt:lpstr>Osier Enterprises Theme</vt:lpstr>
      <vt:lpstr>Identifying Sign Language Characters from Images</vt:lpstr>
      <vt:lpstr>The challenge is to have computers recognize and “translate” sign language characters from diverse, complex images</vt:lpstr>
      <vt:lpstr>In this exploratory analysis, we achieved ~40% accuracy, over 100% better than baseline</vt:lpstr>
      <vt:lpstr>Given more time, the accuracy could be improved even further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 Osier</cp:lastModifiedBy>
  <cp:revision>64</cp:revision>
  <dcterms:created xsi:type="dcterms:W3CDTF">2013-02-13T05:13:14Z</dcterms:created>
  <dcterms:modified xsi:type="dcterms:W3CDTF">2015-10-30T15:13:53Z</dcterms:modified>
</cp:coreProperties>
</file>