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312" r:id="rId3"/>
    <p:sldId id="311" r:id="rId4"/>
    <p:sldId id="316" r:id="rId5"/>
    <p:sldId id="317" r:id="rId6"/>
    <p:sldId id="323" r:id="rId7"/>
    <p:sldId id="318" r:id="rId8"/>
    <p:sldId id="319" r:id="rId9"/>
    <p:sldId id="320" r:id="rId10"/>
    <p:sldId id="321" r:id="rId11"/>
    <p:sldId id="322" r:id="rId12"/>
  </p:sldIdLst>
  <p:sldSz cx="12192000" cy="6858000"/>
  <p:notesSz cx="6858000" cy="9144000"/>
  <p:defaultTextStyle>
    <a:defPPr marL="0" marR="0" indent="0" algn="l" defTabSz="7652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507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48887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ヒラギノ角ゴ ProN W6"/>
        <a:ea typeface="ヒラギノ角ゴ ProN W6"/>
        <a:cs typeface="ヒラギノ角ゴ ProN W6"/>
        <a:sym typeface="ヒラギノ角ゴ ProN W6"/>
      </a:defRPr>
    </a:lvl1pPr>
    <a:lvl2pPr marL="0" marR="0" indent="191300" algn="ctr" defTabSz="48887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ヒラギノ角ゴ ProN W6"/>
        <a:ea typeface="ヒラギノ角ゴ ProN W6"/>
        <a:cs typeface="ヒラギノ角ゴ ProN W6"/>
        <a:sym typeface="ヒラギノ角ゴ ProN W6"/>
      </a:defRPr>
    </a:lvl2pPr>
    <a:lvl3pPr marL="0" marR="0" indent="382599" algn="ctr" defTabSz="48887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ヒラギノ角ゴ ProN W6"/>
        <a:ea typeface="ヒラギノ角ゴ ProN W6"/>
        <a:cs typeface="ヒラギノ角ゴ ProN W6"/>
        <a:sym typeface="ヒラギノ角ゴ ProN W6"/>
      </a:defRPr>
    </a:lvl3pPr>
    <a:lvl4pPr marL="0" marR="0" indent="573901" algn="ctr" defTabSz="48887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ヒラギノ角ゴ ProN W6"/>
        <a:ea typeface="ヒラギノ角ゴ ProN W6"/>
        <a:cs typeface="ヒラギノ角ゴ ProN W6"/>
        <a:sym typeface="ヒラギノ角ゴ ProN W6"/>
      </a:defRPr>
    </a:lvl4pPr>
    <a:lvl5pPr marL="0" marR="0" indent="765200" algn="ctr" defTabSz="48887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ヒラギノ角ゴ ProN W6"/>
        <a:ea typeface="ヒラギノ角ゴ ProN W6"/>
        <a:cs typeface="ヒラギノ角ゴ ProN W6"/>
        <a:sym typeface="ヒラギノ角ゴ ProN W6"/>
      </a:defRPr>
    </a:lvl5pPr>
    <a:lvl6pPr marL="0" marR="0" indent="956500" algn="ctr" defTabSz="48887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ヒラギノ角ゴ ProN W6"/>
        <a:ea typeface="ヒラギノ角ゴ ProN W6"/>
        <a:cs typeface="ヒラギノ角ゴ ProN W6"/>
        <a:sym typeface="ヒラギノ角ゴ ProN W6"/>
      </a:defRPr>
    </a:lvl6pPr>
    <a:lvl7pPr marL="0" marR="0" indent="1147800" algn="ctr" defTabSz="48887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ヒラギノ角ゴ ProN W6"/>
        <a:ea typeface="ヒラギノ角ゴ ProN W6"/>
        <a:cs typeface="ヒラギノ角ゴ ProN W6"/>
        <a:sym typeface="ヒラギノ角ゴ ProN W6"/>
      </a:defRPr>
    </a:lvl7pPr>
    <a:lvl8pPr marL="0" marR="0" indent="1339101" algn="ctr" defTabSz="48887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ヒラギノ角ゴ ProN W6"/>
        <a:ea typeface="ヒラギノ角ゴ ProN W6"/>
        <a:cs typeface="ヒラギノ角ゴ ProN W6"/>
        <a:sym typeface="ヒラギノ角ゴ ProN W6"/>
      </a:defRPr>
    </a:lvl8pPr>
    <a:lvl9pPr marL="0" marR="0" indent="1530401" algn="ctr" defTabSz="48887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ヒラギノ角ゴ ProN W6"/>
        <a:ea typeface="ヒラギノ角ゴ ProN W6"/>
        <a:cs typeface="ヒラギノ角ゴ ProN W6"/>
        <a:sym typeface="ヒラギノ角ゴ ProN W6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175"/>
    <a:srgbClr val="004AD3"/>
    <a:srgbClr val="D3D3D3"/>
    <a:srgbClr val="0058F4"/>
    <a:srgbClr val="0432FF"/>
    <a:srgbClr val="FF8685"/>
    <a:srgbClr val="FF9B9C"/>
    <a:srgbClr val="009051"/>
    <a:srgbClr val="FFFFFF"/>
    <a:srgbClr val="B5E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ヒラギノ角ゴ ProN W6"/>
          <a:ea typeface="ヒラギノ角ゴ ProN W6"/>
          <a:cs typeface="ヒラギノ角ゴ ProN W6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843"/>
    <p:restoredTop sz="83109"/>
  </p:normalViewPr>
  <p:slideViewPr>
    <p:cSldViewPr snapToGrid="0" snapToObjects="1">
      <p:cViewPr varScale="1">
        <p:scale>
          <a:sx n="93" d="100"/>
          <a:sy n="93" d="100"/>
        </p:scale>
        <p:origin x="216" y="2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65" d="100"/>
          <a:sy n="65" d="100"/>
        </p:scale>
        <p:origin x="297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E4E9FB22-5966-6A4D-B4F2-90D5E96B36C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E0BC3B7-DEED-0840-B819-E3B41050107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89BC1D-D517-EC4E-BCC0-32CE6B4F03D0}" type="datetimeFigureOut">
              <a:rPr kumimoji="1" lang="ja-JP" altLang="en-US" smtClean="0"/>
              <a:t>2020/12/20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2692537-870E-C047-B11F-49A135B50A3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C9A89CB-5F87-C04E-B6A5-B0592A5DCC0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F3F449-C208-374E-962F-4264152440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3172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defTabSz="382599" latinLnBrk="0">
      <a:lnSpc>
        <a:spcPct val="117999"/>
      </a:lnSpc>
      <a:defRPr sz="1841">
        <a:latin typeface="+mj-lt"/>
        <a:ea typeface="+mj-ea"/>
        <a:cs typeface="+mj-cs"/>
        <a:sym typeface="ヒラギノ角ゴ ProN W3"/>
      </a:defRPr>
    </a:lvl1pPr>
    <a:lvl2pPr indent="191300" defTabSz="382599" latinLnBrk="0">
      <a:lnSpc>
        <a:spcPct val="117999"/>
      </a:lnSpc>
      <a:defRPr sz="1841">
        <a:latin typeface="+mj-lt"/>
        <a:ea typeface="+mj-ea"/>
        <a:cs typeface="+mj-cs"/>
        <a:sym typeface="ヒラギノ角ゴ ProN W3"/>
      </a:defRPr>
    </a:lvl2pPr>
    <a:lvl3pPr indent="382599" defTabSz="382599" latinLnBrk="0">
      <a:lnSpc>
        <a:spcPct val="117999"/>
      </a:lnSpc>
      <a:defRPr sz="1841">
        <a:latin typeface="+mj-lt"/>
        <a:ea typeface="+mj-ea"/>
        <a:cs typeface="+mj-cs"/>
        <a:sym typeface="ヒラギノ角ゴ ProN W3"/>
      </a:defRPr>
    </a:lvl3pPr>
    <a:lvl4pPr indent="573901" defTabSz="382599" latinLnBrk="0">
      <a:lnSpc>
        <a:spcPct val="117999"/>
      </a:lnSpc>
      <a:defRPr sz="1841">
        <a:latin typeface="+mj-lt"/>
        <a:ea typeface="+mj-ea"/>
        <a:cs typeface="+mj-cs"/>
        <a:sym typeface="ヒラギノ角ゴ ProN W3"/>
      </a:defRPr>
    </a:lvl4pPr>
    <a:lvl5pPr indent="765200" defTabSz="382599" latinLnBrk="0">
      <a:lnSpc>
        <a:spcPct val="117999"/>
      </a:lnSpc>
      <a:defRPr sz="1841">
        <a:latin typeface="+mj-lt"/>
        <a:ea typeface="+mj-ea"/>
        <a:cs typeface="+mj-cs"/>
        <a:sym typeface="ヒラギノ角ゴ ProN W3"/>
      </a:defRPr>
    </a:lvl5pPr>
    <a:lvl6pPr indent="956500" defTabSz="382599" latinLnBrk="0">
      <a:lnSpc>
        <a:spcPct val="117999"/>
      </a:lnSpc>
      <a:defRPr sz="1841">
        <a:latin typeface="+mj-lt"/>
        <a:ea typeface="+mj-ea"/>
        <a:cs typeface="+mj-cs"/>
        <a:sym typeface="ヒラギノ角ゴ ProN W3"/>
      </a:defRPr>
    </a:lvl6pPr>
    <a:lvl7pPr indent="1147800" defTabSz="382599" latinLnBrk="0">
      <a:lnSpc>
        <a:spcPct val="117999"/>
      </a:lnSpc>
      <a:defRPr sz="1841">
        <a:latin typeface="+mj-lt"/>
        <a:ea typeface="+mj-ea"/>
        <a:cs typeface="+mj-cs"/>
        <a:sym typeface="ヒラギノ角ゴ ProN W3"/>
      </a:defRPr>
    </a:lvl7pPr>
    <a:lvl8pPr indent="1339101" defTabSz="382599" latinLnBrk="0">
      <a:lnSpc>
        <a:spcPct val="117999"/>
      </a:lnSpc>
      <a:defRPr sz="1841">
        <a:latin typeface="+mj-lt"/>
        <a:ea typeface="+mj-ea"/>
        <a:cs typeface="+mj-cs"/>
        <a:sym typeface="ヒラギノ角ゴ ProN W3"/>
      </a:defRPr>
    </a:lvl8pPr>
    <a:lvl9pPr indent="1530401" defTabSz="382599" latinLnBrk="0">
      <a:lnSpc>
        <a:spcPct val="117999"/>
      </a:lnSpc>
      <a:defRPr sz="1841">
        <a:latin typeface="+mj-lt"/>
        <a:ea typeface="+mj-ea"/>
        <a:cs typeface="+mj-cs"/>
        <a:sym typeface="ヒラギノ角ゴ ProN W3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5" name="Shape 12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200"/>
            </a:lvl1pPr>
          </a:lstStyle>
          <a:p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6" name="Shape 15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defRPr sz="1200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0092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6" name="Shape 15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defRPr sz="1200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129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6" name="Shape 15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defRPr sz="1200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1461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6" name="Shape 15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defRPr sz="1200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1378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6" name="Shape 15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defRPr sz="1200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3881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6" name="Shape 15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defRPr sz="1200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7129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6" name="Shape 15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defRPr sz="1200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666061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6" name="Shape 15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defRPr sz="1200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8405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6" name="Shape 15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defRPr sz="1200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729061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6" name="Shape 15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defRPr sz="1200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13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タイトル&amp;サブ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タイトルテキスト"/>
          <p:cNvSpPr txBox="1">
            <a:spLocks noGrp="1"/>
          </p:cNvSpPr>
          <p:nvPr>
            <p:ph type="title"/>
          </p:nvPr>
        </p:nvSpPr>
        <p:spPr>
          <a:xfrm>
            <a:off x="1190626" y="1151930"/>
            <a:ext cx="9810751" cy="2321719"/>
          </a:xfrm>
          <a:prstGeom prst="rect">
            <a:avLst/>
          </a:prstGeom>
        </p:spPr>
        <p:txBody>
          <a:bodyPr anchor="b"/>
          <a:lstStyle/>
          <a:p>
            <a:r>
              <a:t>タイトルテキスト</a:t>
            </a:r>
          </a:p>
        </p:txBody>
      </p:sp>
      <p:sp>
        <p:nvSpPr>
          <p:cNvPr id="12" name="本文レベル1…"/>
          <p:cNvSpPr txBox="1">
            <a:spLocks noGrp="1"/>
          </p:cNvSpPr>
          <p:nvPr>
            <p:ph type="body" sz="quarter" idx="1"/>
          </p:nvPr>
        </p:nvSpPr>
        <p:spPr>
          <a:xfrm>
            <a:off x="1190626" y="3545086"/>
            <a:ext cx="9810751" cy="794743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>
                <a:latin typeface="+mj-lt"/>
                <a:ea typeface="+mj-ea"/>
                <a:cs typeface="+mj-cs"/>
                <a:sym typeface="ヒラギノ角ゴ ProN W3"/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3700">
                <a:latin typeface="+mj-lt"/>
                <a:ea typeface="+mj-ea"/>
                <a:cs typeface="+mj-cs"/>
                <a:sym typeface="ヒラギノ角ゴ ProN W3"/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3700">
                <a:latin typeface="+mj-lt"/>
                <a:ea typeface="+mj-ea"/>
                <a:cs typeface="+mj-cs"/>
                <a:sym typeface="ヒラギノ角ゴ ProN W3"/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3700">
                <a:latin typeface="+mj-lt"/>
                <a:ea typeface="+mj-ea"/>
                <a:cs typeface="+mj-cs"/>
                <a:sym typeface="ヒラギノ角ゴ ProN W3"/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3700">
                <a:latin typeface="+mj-lt"/>
                <a:ea typeface="+mj-ea"/>
                <a:cs typeface="+mj-cs"/>
                <a:sym typeface="ヒラギノ角ゴ ProN W3"/>
              </a:defRPr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13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190626" y="4473773"/>
            <a:ext cx="9810751" cy="471924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+mj-lt"/>
                <a:ea typeface="+mj-ea"/>
                <a:cs typeface="+mj-cs"/>
                <a:sym typeface="ヒラギノ角ゴ ProN W3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ここに引用を入力してください。”"/>
          <p:cNvSpPr txBox="1">
            <a:spLocks noGrp="1"/>
          </p:cNvSpPr>
          <p:nvPr>
            <p:ph type="body" sz="quarter" idx="14"/>
          </p:nvPr>
        </p:nvSpPr>
        <p:spPr>
          <a:xfrm>
            <a:off x="1190626" y="2901782"/>
            <a:ext cx="9810751" cy="62581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j-lt"/>
                <a:ea typeface="+mj-ea"/>
                <a:cs typeface="+mj-cs"/>
                <a:sym typeface="ヒラギノ角ゴ ProN W3"/>
              </a:defRPr>
            </a:lvl1pPr>
          </a:lstStyle>
          <a:p>
            <a:r>
              <a:t>“ここに引用を入力してください。”</a:t>
            </a:r>
          </a:p>
        </p:txBody>
      </p:sp>
      <p:sp>
        <p:nvSpPr>
          <p:cNvPr id="95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写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イメージ"/>
          <p:cNvSpPr>
            <a:spLocks noGrp="1"/>
          </p:cNvSpPr>
          <p:nvPr>
            <p:ph type="pic" idx="13"/>
          </p:nvPr>
        </p:nvSpPr>
        <p:spPr>
          <a:xfrm>
            <a:off x="-890487" y="1"/>
            <a:ext cx="13972974" cy="699194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画像（横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イメージ"/>
          <p:cNvSpPr>
            <a:spLocks noGrp="1"/>
          </p:cNvSpPr>
          <p:nvPr>
            <p:ph type="pic" idx="13"/>
          </p:nvPr>
        </p:nvSpPr>
        <p:spPr>
          <a:xfrm>
            <a:off x="1520708" y="203274"/>
            <a:ext cx="9144003" cy="457438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タイトルテキスト"/>
          <p:cNvSpPr txBox="1">
            <a:spLocks noGrp="1"/>
          </p:cNvSpPr>
          <p:nvPr>
            <p:ph type="title"/>
          </p:nvPr>
        </p:nvSpPr>
        <p:spPr>
          <a:xfrm>
            <a:off x="1190626" y="4723804"/>
            <a:ext cx="9810751" cy="1000125"/>
          </a:xfrm>
          <a:prstGeom prst="rect">
            <a:avLst/>
          </a:prstGeom>
        </p:spPr>
        <p:txBody>
          <a:bodyPr anchor="b"/>
          <a:lstStyle/>
          <a:p>
            <a:r>
              <a:t>タイトルテキスト</a:t>
            </a:r>
          </a:p>
        </p:txBody>
      </p:sp>
      <p:sp>
        <p:nvSpPr>
          <p:cNvPr id="22" name="本文レベル1…"/>
          <p:cNvSpPr txBox="1">
            <a:spLocks noGrp="1"/>
          </p:cNvSpPr>
          <p:nvPr>
            <p:ph type="body" sz="quarter" idx="1"/>
          </p:nvPr>
        </p:nvSpPr>
        <p:spPr>
          <a:xfrm>
            <a:off x="1190626" y="5732860"/>
            <a:ext cx="9810751" cy="794743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>
                <a:latin typeface="+mj-lt"/>
                <a:ea typeface="+mj-ea"/>
                <a:cs typeface="+mj-cs"/>
                <a:sym typeface="ヒラギノ角ゴ ProN W3"/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3700">
                <a:latin typeface="+mj-lt"/>
                <a:ea typeface="+mj-ea"/>
                <a:cs typeface="+mj-cs"/>
                <a:sym typeface="ヒラギノ角ゴ ProN W3"/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3700">
                <a:latin typeface="+mj-lt"/>
                <a:ea typeface="+mj-ea"/>
                <a:cs typeface="+mj-cs"/>
                <a:sym typeface="ヒラギノ角ゴ ProN W3"/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3700">
                <a:latin typeface="+mj-lt"/>
                <a:ea typeface="+mj-ea"/>
                <a:cs typeface="+mj-cs"/>
                <a:sym typeface="ヒラギノ角ゴ ProN W3"/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3700">
                <a:latin typeface="+mj-lt"/>
                <a:ea typeface="+mj-ea"/>
                <a:cs typeface="+mj-cs"/>
                <a:sym typeface="ヒラギノ角ゴ ProN W3"/>
              </a:defRPr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23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タイトル（中央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タイトルテキスト"/>
          <p:cNvSpPr txBox="1">
            <a:spLocks noGrp="1"/>
          </p:cNvSpPr>
          <p:nvPr>
            <p:ph type="title"/>
          </p:nvPr>
        </p:nvSpPr>
        <p:spPr>
          <a:xfrm>
            <a:off x="1190626" y="2268142"/>
            <a:ext cx="9810751" cy="2321719"/>
          </a:xfrm>
          <a:prstGeom prst="rect">
            <a:avLst/>
          </a:prstGeom>
        </p:spPr>
        <p:txBody>
          <a:bodyPr/>
          <a:lstStyle/>
          <a:p>
            <a:r>
              <a:t>タイトルテキスト</a:t>
            </a:r>
          </a:p>
        </p:txBody>
      </p:sp>
      <p:sp>
        <p:nvSpPr>
          <p:cNvPr id="31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画像（縦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イメージ"/>
          <p:cNvSpPr>
            <a:spLocks noGrp="1"/>
          </p:cNvSpPr>
          <p:nvPr>
            <p:ph type="pic" idx="13"/>
          </p:nvPr>
        </p:nvSpPr>
        <p:spPr>
          <a:xfrm>
            <a:off x="2122289" y="431601"/>
            <a:ext cx="11626453" cy="581322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タイトルテキスト"/>
          <p:cNvSpPr txBox="1">
            <a:spLocks noGrp="1"/>
          </p:cNvSpPr>
          <p:nvPr>
            <p:ph type="title"/>
          </p:nvPr>
        </p:nvSpPr>
        <p:spPr>
          <a:xfrm>
            <a:off x="892969" y="446486"/>
            <a:ext cx="5000625" cy="2803921"/>
          </a:xfrm>
          <a:prstGeom prst="rect">
            <a:avLst/>
          </a:prstGeom>
        </p:spPr>
        <p:txBody>
          <a:bodyPr anchor="b"/>
          <a:lstStyle>
            <a:lvl1pPr>
              <a:defRPr sz="6000">
                <a:latin typeface="+mn-lt"/>
                <a:ea typeface="+mn-ea"/>
                <a:cs typeface="+mn-cs"/>
                <a:sym typeface="Lato Regular"/>
              </a:defRPr>
            </a:lvl1pPr>
          </a:lstStyle>
          <a:p>
            <a:r>
              <a:t>タイトルテキスト</a:t>
            </a:r>
          </a:p>
        </p:txBody>
      </p:sp>
      <p:sp>
        <p:nvSpPr>
          <p:cNvPr id="40" name="本文レベル1…"/>
          <p:cNvSpPr txBox="1">
            <a:spLocks noGrp="1"/>
          </p:cNvSpPr>
          <p:nvPr>
            <p:ph type="body" sz="quarter" idx="1"/>
          </p:nvPr>
        </p:nvSpPr>
        <p:spPr>
          <a:xfrm>
            <a:off x="892969" y="3321844"/>
            <a:ext cx="5000625" cy="2893219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>
                <a:latin typeface="+mj-lt"/>
                <a:ea typeface="+mj-ea"/>
                <a:cs typeface="+mj-cs"/>
                <a:sym typeface="ヒラギノ角ゴ ProN W3"/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3700">
                <a:latin typeface="+mj-lt"/>
                <a:ea typeface="+mj-ea"/>
                <a:cs typeface="+mj-cs"/>
                <a:sym typeface="ヒラギノ角ゴ ProN W3"/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3700">
                <a:latin typeface="+mj-lt"/>
                <a:ea typeface="+mj-ea"/>
                <a:cs typeface="+mj-cs"/>
                <a:sym typeface="ヒラギノ角ゴ ProN W3"/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3700">
                <a:latin typeface="+mj-lt"/>
                <a:ea typeface="+mj-ea"/>
                <a:cs typeface="+mj-cs"/>
                <a:sym typeface="ヒラギノ角ゴ ProN W3"/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3700">
                <a:latin typeface="+mj-lt"/>
                <a:ea typeface="+mj-ea"/>
                <a:cs typeface="+mj-cs"/>
                <a:sym typeface="ヒラギノ角ゴ ProN W3"/>
              </a:defRPr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41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タイトル（上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タイトルテキスト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タイトルテキスト</a:t>
            </a:r>
          </a:p>
        </p:txBody>
      </p:sp>
      <p:sp>
        <p:nvSpPr>
          <p:cNvPr id="49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タイトル&amp;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タイトルテキスト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タイトルテキスト</a:t>
            </a:r>
          </a:p>
        </p:txBody>
      </p:sp>
      <p:sp>
        <p:nvSpPr>
          <p:cNvPr id="57" name="本文レベル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58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タイトル、箇条書き、画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イメージ"/>
          <p:cNvSpPr>
            <a:spLocks noGrp="1"/>
          </p:cNvSpPr>
          <p:nvPr>
            <p:ph type="pic" idx="13"/>
          </p:nvPr>
        </p:nvSpPr>
        <p:spPr>
          <a:xfrm>
            <a:off x="3830837" y="1818681"/>
            <a:ext cx="8840391" cy="442019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タイトルテキスト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タイトルテキスト</a:t>
            </a:r>
          </a:p>
        </p:txBody>
      </p:sp>
      <p:sp>
        <p:nvSpPr>
          <p:cNvPr id="67" name="本文レベル1…"/>
          <p:cNvSpPr txBox="1">
            <a:spLocks noGrp="1"/>
          </p:cNvSpPr>
          <p:nvPr>
            <p:ph type="body" sz="half" idx="1"/>
          </p:nvPr>
        </p:nvSpPr>
        <p:spPr>
          <a:xfrm>
            <a:off x="892969" y="1821656"/>
            <a:ext cx="5000625" cy="4420195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>
                <a:latin typeface="+mj-lt"/>
                <a:ea typeface="+mj-ea"/>
                <a:cs typeface="+mj-cs"/>
                <a:sym typeface="ヒラギノ角ゴ ProN W3"/>
              </a:defRPr>
            </a:lvl1pPr>
            <a:lvl2pPr marL="685800" indent="-342900">
              <a:spcBef>
                <a:spcPts val="3200"/>
              </a:spcBef>
              <a:defRPr sz="2800">
                <a:latin typeface="+mj-lt"/>
                <a:ea typeface="+mj-ea"/>
                <a:cs typeface="+mj-cs"/>
                <a:sym typeface="ヒラギノ角ゴ ProN W3"/>
              </a:defRPr>
            </a:lvl2pPr>
            <a:lvl3pPr marL="1028700" indent="-342900">
              <a:spcBef>
                <a:spcPts val="3200"/>
              </a:spcBef>
              <a:defRPr sz="2800">
                <a:latin typeface="+mj-lt"/>
                <a:ea typeface="+mj-ea"/>
                <a:cs typeface="+mj-cs"/>
                <a:sym typeface="ヒラギノ角ゴ ProN W3"/>
              </a:defRPr>
            </a:lvl3pPr>
            <a:lvl4pPr marL="1371600" indent="-342900">
              <a:spcBef>
                <a:spcPts val="3200"/>
              </a:spcBef>
              <a:defRPr sz="2800">
                <a:latin typeface="+mj-lt"/>
                <a:ea typeface="+mj-ea"/>
                <a:cs typeface="+mj-cs"/>
                <a:sym typeface="ヒラギノ角ゴ ProN W3"/>
              </a:defRPr>
            </a:lvl4pPr>
            <a:lvl5pPr marL="1714500" indent="-342900">
              <a:spcBef>
                <a:spcPts val="3200"/>
              </a:spcBef>
              <a:defRPr sz="2800">
                <a:latin typeface="+mj-lt"/>
                <a:ea typeface="+mj-ea"/>
                <a:cs typeface="+mj-cs"/>
                <a:sym typeface="ヒラギノ角ゴ ProN W3"/>
              </a:defRPr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68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5911686" y="6536533"/>
            <a:ext cx="362279" cy="34881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ヒラギノ角ゴ ProN W3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本文レベル1…"/>
          <p:cNvSpPr txBox="1">
            <a:spLocks noGrp="1"/>
          </p:cNvSpPr>
          <p:nvPr>
            <p:ph type="body" idx="1"/>
          </p:nvPr>
        </p:nvSpPr>
        <p:spPr>
          <a:xfrm>
            <a:off x="892969" y="892970"/>
            <a:ext cx="10406063" cy="5072063"/>
          </a:xfrm>
          <a:prstGeom prst="rect">
            <a:avLst/>
          </a:prstGeom>
        </p:spPr>
        <p:txBody>
          <a:bodyPr/>
          <a:lstStyle/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76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画像（3点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イメージ"/>
          <p:cNvSpPr>
            <a:spLocks noGrp="1"/>
          </p:cNvSpPr>
          <p:nvPr>
            <p:ph type="pic" sz="quarter" idx="13"/>
          </p:nvPr>
        </p:nvSpPr>
        <p:spPr>
          <a:xfrm>
            <a:off x="6262688" y="3536157"/>
            <a:ext cx="5676326" cy="28396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イメージ"/>
          <p:cNvSpPr>
            <a:spLocks noGrp="1"/>
          </p:cNvSpPr>
          <p:nvPr>
            <p:ph type="pic" sz="quarter" idx="14"/>
          </p:nvPr>
        </p:nvSpPr>
        <p:spPr>
          <a:xfrm>
            <a:off x="6096001" y="625079"/>
            <a:ext cx="5500688" cy="275034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イメージ"/>
          <p:cNvSpPr>
            <a:spLocks noGrp="1"/>
          </p:cNvSpPr>
          <p:nvPr>
            <p:ph type="pic" idx="15"/>
          </p:nvPr>
        </p:nvSpPr>
        <p:spPr>
          <a:xfrm>
            <a:off x="-2226468" y="625079"/>
            <a:ext cx="11233547" cy="561677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テキスト"/>
          <p:cNvSpPr txBox="1">
            <a:spLocks noGrp="1"/>
          </p:cNvSpPr>
          <p:nvPr>
            <p:ph type="title"/>
          </p:nvPr>
        </p:nvSpPr>
        <p:spPr>
          <a:xfrm>
            <a:off x="892969" y="178594"/>
            <a:ext cx="10406063" cy="15180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タイトルテキスト</a:t>
            </a:r>
          </a:p>
        </p:txBody>
      </p:sp>
      <p:sp>
        <p:nvSpPr>
          <p:cNvPr id="3" name="本文レベル1…"/>
          <p:cNvSpPr txBox="1">
            <a:spLocks noGrp="1"/>
          </p:cNvSpPr>
          <p:nvPr>
            <p:ph type="body" idx="1"/>
          </p:nvPr>
        </p:nvSpPr>
        <p:spPr>
          <a:xfrm>
            <a:off x="892969" y="1821656"/>
            <a:ext cx="10406063" cy="44201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4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5931725" y="6536532"/>
            <a:ext cx="322204" cy="348813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ヒラギノ角ゴ ProN W3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ヒラギノ角ゴ ProN W3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ヒラギノ角ゴ ProN W3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ヒラギノ角ゴ ProN W3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ヒラギノ角ゴ ProN W3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ヒラギノ角ゴ ProN W3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ヒラギノ角ゴ ProN W3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ヒラギノ角ゴ ProN W3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ヒラギノ角ゴ ProN W3"/>
        </a:defRPr>
      </a:lvl9pPr>
    </p:titleStyle>
    <p:bodyStyle>
      <a:lvl1pPr marL="555625" marR="0" indent="-555625" algn="l" defTabSz="584200" rtl="0" latinLnBrk="0">
        <a:lnSpc>
          <a:spcPct val="100000"/>
        </a:lnSpc>
        <a:spcBef>
          <a:spcPts val="2500"/>
        </a:spcBef>
        <a:spcAft>
          <a:spcPts val="0"/>
        </a:spcAft>
        <a:buClrTx/>
        <a:buSzPct val="145000"/>
        <a:buFontTx/>
        <a:buChar char="•"/>
        <a:tabLst/>
        <a:defRPr sz="4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Lato Regular"/>
        </a:defRPr>
      </a:lvl1pPr>
      <a:lvl2pPr marL="1000125" marR="0" indent="-555625" algn="l" defTabSz="584200" rtl="0" latinLnBrk="0">
        <a:lnSpc>
          <a:spcPct val="100000"/>
        </a:lnSpc>
        <a:spcBef>
          <a:spcPts val="2500"/>
        </a:spcBef>
        <a:spcAft>
          <a:spcPts val="0"/>
        </a:spcAft>
        <a:buClrTx/>
        <a:buSzPct val="145000"/>
        <a:buFontTx/>
        <a:buChar char="•"/>
        <a:tabLst/>
        <a:defRPr sz="4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Lato Regular"/>
        </a:defRPr>
      </a:lvl2pPr>
      <a:lvl3pPr marL="1444625" marR="0" indent="-555625" algn="l" defTabSz="584200" rtl="0" latinLnBrk="0">
        <a:lnSpc>
          <a:spcPct val="100000"/>
        </a:lnSpc>
        <a:spcBef>
          <a:spcPts val="2500"/>
        </a:spcBef>
        <a:spcAft>
          <a:spcPts val="0"/>
        </a:spcAft>
        <a:buClrTx/>
        <a:buSzPct val="145000"/>
        <a:buFontTx/>
        <a:buChar char="•"/>
        <a:tabLst/>
        <a:defRPr sz="4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Lato Regular"/>
        </a:defRPr>
      </a:lvl3pPr>
      <a:lvl4pPr marL="1889125" marR="0" indent="-555625" algn="l" defTabSz="584200" rtl="0" latinLnBrk="0">
        <a:lnSpc>
          <a:spcPct val="100000"/>
        </a:lnSpc>
        <a:spcBef>
          <a:spcPts val="2500"/>
        </a:spcBef>
        <a:spcAft>
          <a:spcPts val="0"/>
        </a:spcAft>
        <a:buClrTx/>
        <a:buSzPct val="145000"/>
        <a:buFontTx/>
        <a:buChar char="•"/>
        <a:tabLst/>
        <a:defRPr sz="4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Lato Regular"/>
        </a:defRPr>
      </a:lvl4pPr>
      <a:lvl5pPr marL="2333625" marR="0" indent="-555625" algn="l" defTabSz="584200" rtl="0" latinLnBrk="0">
        <a:lnSpc>
          <a:spcPct val="100000"/>
        </a:lnSpc>
        <a:spcBef>
          <a:spcPts val="2500"/>
        </a:spcBef>
        <a:spcAft>
          <a:spcPts val="0"/>
        </a:spcAft>
        <a:buClrTx/>
        <a:buSzPct val="145000"/>
        <a:buFontTx/>
        <a:buChar char="•"/>
        <a:tabLst/>
        <a:defRPr sz="4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Lato Regular"/>
        </a:defRPr>
      </a:lvl5pPr>
      <a:lvl6pPr marL="2778125" marR="0" indent="-555625" algn="l" defTabSz="584200" rtl="0" latinLnBrk="0">
        <a:lnSpc>
          <a:spcPct val="100000"/>
        </a:lnSpc>
        <a:spcBef>
          <a:spcPts val="2500"/>
        </a:spcBef>
        <a:spcAft>
          <a:spcPts val="0"/>
        </a:spcAft>
        <a:buClrTx/>
        <a:buSzPct val="145000"/>
        <a:buFontTx/>
        <a:buChar char="•"/>
        <a:tabLst/>
        <a:defRPr sz="4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Lato Regular"/>
        </a:defRPr>
      </a:lvl6pPr>
      <a:lvl7pPr marL="3222625" marR="0" indent="-555625" algn="l" defTabSz="584200" rtl="0" latinLnBrk="0">
        <a:lnSpc>
          <a:spcPct val="100000"/>
        </a:lnSpc>
        <a:spcBef>
          <a:spcPts val="2500"/>
        </a:spcBef>
        <a:spcAft>
          <a:spcPts val="0"/>
        </a:spcAft>
        <a:buClrTx/>
        <a:buSzPct val="145000"/>
        <a:buFontTx/>
        <a:buChar char="•"/>
        <a:tabLst/>
        <a:defRPr sz="4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Lato Regular"/>
        </a:defRPr>
      </a:lvl7pPr>
      <a:lvl8pPr marL="3667125" marR="0" indent="-555625" algn="l" defTabSz="584200" rtl="0" latinLnBrk="0">
        <a:lnSpc>
          <a:spcPct val="100000"/>
        </a:lnSpc>
        <a:spcBef>
          <a:spcPts val="2500"/>
        </a:spcBef>
        <a:spcAft>
          <a:spcPts val="0"/>
        </a:spcAft>
        <a:buClrTx/>
        <a:buSzPct val="145000"/>
        <a:buFontTx/>
        <a:buChar char="•"/>
        <a:tabLst/>
        <a:defRPr sz="4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Lato Regular"/>
        </a:defRPr>
      </a:lvl8pPr>
      <a:lvl9pPr marL="4111625" marR="0" indent="-555625" algn="l" defTabSz="584200" rtl="0" latinLnBrk="0">
        <a:lnSpc>
          <a:spcPct val="100000"/>
        </a:lnSpc>
        <a:spcBef>
          <a:spcPts val="2500"/>
        </a:spcBef>
        <a:spcAft>
          <a:spcPts val="0"/>
        </a:spcAft>
        <a:buClrTx/>
        <a:buSzPct val="145000"/>
        <a:buFontTx/>
        <a:buChar char="•"/>
        <a:tabLst/>
        <a:defRPr sz="4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Lato Regular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A Neural Language Model for Dynamically Representing the Meanings of Unknown Words and Entities in a Discourse"/>
          <p:cNvSpPr txBox="1">
            <a:spLocks noGrp="1"/>
          </p:cNvSpPr>
          <p:nvPr>
            <p:ph type="ctrTitle"/>
          </p:nvPr>
        </p:nvSpPr>
        <p:spPr>
          <a:xfrm>
            <a:off x="824831" y="1227721"/>
            <a:ext cx="10542338" cy="2448738"/>
          </a:xfrm>
          <a:prstGeom prst="rect">
            <a:avLst/>
          </a:prstGeom>
        </p:spPr>
        <p:txBody>
          <a:bodyPr>
            <a:normAutofit/>
          </a:bodyPr>
          <a:lstStyle>
            <a:lvl1pPr defTabSz="385572">
              <a:defRPr sz="5280">
                <a:latin typeface="Lato Bold"/>
                <a:ea typeface="Lato Bold"/>
                <a:cs typeface="Lato Bold"/>
                <a:sym typeface="Lato Bold"/>
              </a:defRPr>
            </a:lvl1pPr>
          </a:lstStyle>
          <a:p>
            <a:r>
              <a:rPr lang="en" sz="5000" dirty="0"/>
              <a:t>Efficient Estimation of</a:t>
            </a:r>
            <a:br>
              <a:rPr lang="en" sz="5000" dirty="0"/>
            </a:br>
            <a:r>
              <a:rPr lang="en" sz="5000" dirty="0"/>
              <a:t>Influence of a Training Instance</a:t>
            </a:r>
            <a:endParaRPr sz="3500" dirty="0"/>
          </a:p>
        </p:txBody>
      </p:sp>
      <p:sp>
        <p:nvSpPr>
          <p:cNvPr id="122" name="Kentaro Inui…"/>
          <p:cNvSpPr txBox="1"/>
          <p:nvPr/>
        </p:nvSpPr>
        <p:spPr>
          <a:xfrm>
            <a:off x="-10160" y="4015563"/>
            <a:ext cx="12212320" cy="615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defRPr sz="4500">
                <a:latin typeface="+mn-lt"/>
                <a:ea typeface="+mn-ea"/>
                <a:cs typeface="+mn-cs"/>
                <a:sym typeface="Lato Regular"/>
              </a:defRPr>
            </a:pPr>
            <a:r>
              <a:rPr lang="en" sz="3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Sosuke Kobayashi         </a:t>
            </a:r>
            <a:r>
              <a:rPr lang="en" sz="3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Sho</a:t>
            </a:r>
            <a:r>
              <a:rPr lang="en" sz="3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Yokoi   Jun Suzuki   </a:t>
            </a:r>
            <a:r>
              <a:rPr lang="en" sz="3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Kentaro</a:t>
            </a:r>
            <a:r>
              <a:rPr lang="en" sz="3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Inui</a:t>
            </a:r>
            <a:endParaRPr lang="en" sz="2500" u="sng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34D76837-A871-2B42-BD24-EDEAAFC9EAA0}"/>
              </a:ext>
            </a:extLst>
          </p:cNvPr>
          <p:cNvSpPr/>
          <p:nvPr/>
        </p:nvSpPr>
        <p:spPr>
          <a:xfrm>
            <a:off x="4954501" y="6400808"/>
            <a:ext cx="2282997" cy="4493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ja-JP" sz="232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 panose="020F0502020204030203" pitchFamily="34" charset="0"/>
              </a:rPr>
              <a:t>SustaiNLP</a:t>
            </a:r>
            <a:r>
              <a:rPr lang="en" altLang="ja-JP" sz="2320" dirty="0">
                <a:solidFill>
                  <a:schemeClr val="tx1">
                    <a:lumMod val="50000"/>
                    <a:lumOff val="50000"/>
                  </a:schemeClr>
                </a:solidFill>
                <a:latin typeface="Lato" panose="020F0502020204030203" pitchFamily="34" charset="0"/>
              </a:rPr>
              <a:t> 2020</a:t>
            </a:r>
            <a:endParaRPr lang="ja-JP" altLang="en-US" sz="2320">
              <a:solidFill>
                <a:schemeClr val="tx1">
                  <a:lumMod val="50000"/>
                  <a:lumOff val="50000"/>
                </a:schemeClr>
              </a:solidFill>
              <a:latin typeface="Lato" panose="020F0502020204030203" pitchFamily="34" charset="0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006DB4F-9FA1-D441-971B-9FC121844627}"/>
              </a:ext>
            </a:extLst>
          </p:cNvPr>
          <p:cNvSpPr/>
          <p:nvPr/>
        </p:nvSpPr>
        <p:spPr>
          <a:xfrm>
            <a:off x="-240890" y="4571032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 sz="2500">
                <a:solidFill>
                  <a:srgbClr val="27285D"/>
                </a:solidFill>
                <a:latin typeface="+mn-lt"/>
                <a:ea typeface="+mn-ea"/>
                <a:cs typeface="+mn-cs"/>
                <a:sym typeface="Lato Regular"/>
              </a:defRPr>
            </a:pPr>
            <a:r>
              <a:rPr lang="en" altLang="ja-JP" sz="2400" dirty="0">
                <a:solidFill>
                  <a:schemeClr val="accent1">
                    <a:lumMod val="75000"/>
                  </a:schemeClr>
                </a:solidFill>
                <a:sym typeface="Lato Regular"/>
              </a:rPr>
              <a:t>Tohoku University</a:t>
            </a:r>
            <a:br>
              <a:rPr lang="en" altLang="ja-JP" sz="2400" dirty="0">
                <a:solidFill>
                  <a:schemeClr val="accent1">
                    <a:lumMod val="75000"/>
                  </a:schemeClr>
                </a:solidFill>
                <a:sym typeface="Lato Regular"/>
              </a:rPr>
            </a:br>
            <a:r>
              <a:rPr lang="en" altLang="ja-JP" sz="2400" dirty="0">
                <a:solidFill>
                  <a:schemeClr val="accent1">
                    <a:lumMod val="75000"/>
                  </a:schemeClr>
                </a:solidFill>
                <a:sym typeface="Lato Regular"/>
              </a:rPr>
              <a:t>Preferred Networks, Inc.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256EA859-BB2F-ED43-96ED-13E20CC3FBAD}"/>
              </a:ext>
            </a:extLst>
          </p:cNvPr>
          <p:cNvSpPr/>
          <p:nvPr/>
        </p:nvSpPr>
        <p:spPr>
          <a:xfrm>
            <a:off x="4704736" y="4571031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 sz="2500">
                <a:solidFill>
                  <a:srgbClr val="27285D"/>
                </a:solidFill>
                <a:latin typeface="+mn-lt"/>
                <a:ea typeface="+mn-ea"/>
                <a:cs typeface="+mn-cs"/>
                <a:sym typeface="Lato Regular"/>
              </a:defRPr>
            </a:pPr>
            <a:r>
              <a:rPr lang="en" altLang="ja-JP" sz="2400" dirty="0">
                <a:solidFill>
                  <a:schemeClr val="accent1">
                    <a:lumMod val="75000"/>
                  </a:schemeClr>
                </a:solidFill>
                <a:sym typeface="Lato Regular"/>
              </a:rPr>
              <a:t>Tohoku University</a:t>
            </a:r>
            <a:br>
              <a:rPr lang="en" altLang="ja-JP" sz="2400" dirty="0">
                <a:solidFill>
                  <a:schemeClr val="accent1">
                    <a:lumMod val="75000"/>
                  </a:schemeClr>
                </a:solidFill>
                <a:sym typeface="Lato Regular"/>
              </a:rPr>
            </a:br>
            <a:r>
              <a:rPr lang="en" altLang="ja-JP" sz="2400" dirty="0">
                <a:solidFill>
                  <a:schemeClr val="accent1">
                    <a:lumMod val="75000"/>
                  </a:schemeClr>
                </a:solidFill>
                <a:sym typeface="Lato Regular"/>
              </a:rPr>
              <a:t>RIKEN AIP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Dynamic Entity Representation"/>
          <p:cNvSpPr txBox="1">
            <a:spLocks noGrp="1"/>
          </p:cNvSpPr>
          <p:nvPr>
            <p:ph type="title"/>
          </p:nvPr>
        </p:nvSpPr>
        <p:spPr>
          <a:xfrm>
            <a:off x="546103" y="179177"/>
            <a:ext cx="11434876" cy="12014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6000">
                <a:latin typeface="+mn-lt"/>
                <a:ea typeface="+mn-ea"/>
                <a:cs typeface="+mn-cs"/>
                <a:sym typeface="Lato Regular"/>
              </a:defRPr>
            </a:lvl1pPr>
          </a:lstStyle>
          <a:p>
            <a:pPr algn="l"/>
            <a:r>
              <a:rPr lang="en-US" sz="4000" dirty="0"/>
              <a:t>Experiment: Data Filtering for Domain Adaptation</a:t>
            </a:r>
            <a:endParaRPr sz="4000" dirty="0"/>
          </a:p>
        </p:txBody>
      </p:sp>
      <p:sp>
        <p:nvSpPr>
          <p:cNvPr id="152" name="Unknown’s meaning representation cannot be obtained statically…                                              ↓ Dynamically update meaning representation while reading text…"/>
          <p:cNvSpPr txBox="1">
            <a:spLocks noGrp="1"/>
          </p:cNvSpPr>
          <p:nvPr>
            <p:ph type="body" idx="1"/>
          </p:nvPr>
        </p:nvSpPr>
        <p:spPr>
          <a:xfrm>
            <a:off x="546102" y="1498648"/>
            <a:ext cx="11434876" cy="5180175"/>
          </a:xfrm>
          <a:prstGeom prst="rect">
            <a:avLst/>
          </a:prstGeom>
        </p:spPr>
        <p:txBody>
          <a:bodyPr lIns="50400" anchor="t">
            <a:noAutofit/>
          </a:bodyPr>
          <a:lstStyle/>
          <a:p>
            <a:pPr indent="-360000">
              <a:buClr>
                <a:srgbClr val="0D0F29">
                  <a:alpha val="70364"/>
                </a:srgbClr>
              </a:buClr>
              <a:buSzPct val="120000"/>
              <a:buFont typeface="Arial" panose="020B0604020202020204" pitchFamily="34" charset="0"/>
              <a:buChar char="•"/>
            </a:pPr>
            <a:r>
              <a:rPr lang="en-US" altLang="ja-JP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Remove training instances with the largest negative influences on validation set</a:t>
            </a:r>
            <a:br>
              <a:rPr lang="en-US" altLang="ja-JP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ja-JP" altLang="en-US" sz="2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→</a:t>
            </a:r>
            <a:r>
              <a:rPr lang="en-US" altLang="ja-JP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retraining on the filtered set is improved</a:t>
            </a:r>
          </a:p>
        </p:txBody>
      </p:sp>
      <p:pic>
        <p:nvPicPr>
          <p:cNvPr id="6" name="図 5" descr="テーブル&#10;&#10;自動的に生成された説明">
            <a:extLst>
              <a:ext uri="{FF2B5EF4-FFF2-40B4-BE49-F238E27FC236}">
                <a16:creationId xmlns:a16="http://schemas.microsoft.com/office/drawing/2014/main" id="{C623DEAB-D6F7-3C40-843A-136327C277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390" y="2943764"/>
            <a:ext cx="9512300" cy="2451100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1A36149-0775-594C-A052-81F030FFDCB0}"/>
              </a:ext>
            </a:extLst>
          </p:cNvPr>
          <p:cNvSpPr/>
          <p:nvPr/>
        </p:nvSpPr>
        <p:spPr>
          <a:xfrm>
            <a:off x="2349648" y="5580705"/>
            <a:ext cx="782778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ja-JP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Training set: Movie review (to be filtered)</a:t>
            </a:r>
            <a:br>
              <a:rPr lang="en-US" altLang="ja-JP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ja-JP" altLang="en-US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→</a:t>
            </a:r>
            <a:r>
              <a:rPr lang="en-US" altLang="ja-JP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Validation/Test set: Electronics product review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7874981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Dynamic Entity Representation"/>
          <p:cNvSpPr txBox="1">
            <a:spLocks noGrp="1"/>
          </p:cNvSpPr>
          <p:nvPr>
            <p:ph type="title"/>
          </p:nvPr>
        </p:nvSpPr>
        <p:spPr>
          <a:xfrm>
            <a:off x="546103" y="179177"/>
            <a:ext cx="11434876" cy="12014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6000">
                <a:latin typeface="+mn-lt"/>
                <a:ea typeface="+mn-ea"/>
                <a:cs typeface="+mn-cs"/>
                <a:sym typeface="Lato Regular"/>
              </a:defRPr>
            </a:lvl1pPr>
          </a:lstStyle>
          <a:p>
            <a:pPr algn="l"/>
            <a:r>
              <a:rPr lang="en-US" sz="4000" dirty="0"/>
              <a:t>Conclusion</a:t>
            </a:r>
            <a:endParaRPr sz="4000" dirty="0"/>
          </a:p>
        </p:txBody>
      </p:sp>
      <p:sp>
        <p:nvSpPr>
          <p:cNvPr id="152" name="Unknown’s meaning representation cannot be obtained statically…                                              ↓ Dynamically update meaning representation while reading text…"/>
          <p:cNvSpPr txBox="1">
            <a:spLocks noGrp="1"/>
          </p:cNvSpPr>
          <p:nvPr>
            <p:ph type="body" idx="1"/>
          </p:nvPr>
        </p:nvSpPr>
        <p:spPr>
          <a:xfrm>
            <a:off x="546102" y="1498648"/>
            <a:ext cx="11645897" cy="5180175"/>
          </a:xfrm>
          <a:prstGeom prst="rect">
            <a:avLst/>
          </a:prstGeom>
        </p:spPr>
        <p:txBody>
          <a:bodyPr lIns="50400" anchor="t">
            <a:noAutofit/>
          </a:bodyPr>
          <a:lstStyle/>
          <a:p>
            <a:pPr indent="-360000">
              <a:buClr>
                <a:srgbClr val="0D0F29">
                  <a:alpha val="70364"/>
                </a:srgbClr>
              </a:buClr>
              <a:buSzPct val="120000"/>
              <a:buFont typeface="Arial" panose="020B0604020202020204" pitchFamily="34" charset="0"/>
              <a:buChar char="•"/>
            </a:pPr>
            <a:r>
              <a:rPr lang="en-US" altLang="ja-JP" sz="2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Goal</a:t>
            </a:r>
            <a:r>
              <a:rPr lang="en-US" altLang="ja-JP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estimate the influence of a training instance</a:t>
            </a:r>
            <a:br>
              <a:rPr lang="en-US" altLang="ja-JP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altLang="ja-JP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= “how a model prediction or loss would be changed</a:t>
            </a:r>
            <a:br>
              <a:rPr lang="en-US" altLang="ja-JP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altLang="ja-JP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IF it was not used for training”</a:t>
            </a:r>
            <a:endParaRPr lang="en-US" altLang="ja-JP" sz="2800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indent="-360000">
              <a:buClr>
                <a:srgbClr val="0D0F29">
                  <a:alpha val="70364"/>
                </a:srgbClr>
              </a:buClr>
              <a:buSzPct val="120000"/>
              <a:buFont typeface="Arial" panose="020B0604020202020204" pitchFamily="34" charset="0"/>
              <a:buChar char="•"/>
            </a:pPr>
            <a:r>
              <a:rPr lang="en-US" altLang="ja-JP" sz="2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Our Approach</a:t>
            </a:r>
            <a:r>
              <a:rPr lang="en-US" altLang="ja-JP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estimate it using dropout as</a:t>
            </a:r>
            <a:br>
              <a:rPr lang="en-US" altLang="ja-JP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altLang="ja-JP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generator of instance-specific ignorant sub-networks </a:t>
            </a:r>
          </a:p>
          <a:p>
            <a:pPr lvl="1" indent="-360000">
              <a:buClr>
                <a:srgbClr val="0D0F29">
                  <a:alpha val="70364"/>
                </a:srgbClr>
              </a:buClr>
              <a:buSzPct val="120000"/>
              <a:buFont typeface="Arial" panose="020B0604020202020204" pitchFamily="34" charset="0"/>
              <a:buChar char="•"/>
            </a:pPr>
            <a:r>
              <a:rPr lang="en-US" altLang="ja-JP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worked for data filtering and model interpretation</a:t>
            </a:r>
          </a:p>
          <a:p>
            <a:pPr lvl="1" indent="-360000">
              <a:buClr>
                <a:srgbClr val="0D0F29">
                  <a:alpha val="70364"/>
                </a:srgbClr>
              </a:buClr>
              <a:buSzPct val="120000"/>
              <a:buFont typeface="Arial" panose="020B0604020202020204" pitchFamily="34" charset="0"/>
              <a:buChar char="•"/>
            </a:pPr>
            <a:r>
              <a:rPr lang="en-US" altLang="ja-JP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 the most efficient ever (see the paper in detail)</a:t>
            </a:r>
          </a:p>
        </p:txBody>
      </p:sp>
    </p:spTree>
    <p:extLst>
      <p:ext uri="{BB962C8B-B14F-4D97-AF65-F5344CB8AC3E}">
        <p14:creationId xmlns:p14="http://schemas.microsoft.com/office/powerpoint/2010/main" val="163824613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Dynamic Entity Representation"/>
          <p:cNvSpPr txBox="1">
            <a:spLocks noGrp="1"/>
          </p:cNvSpPr>
          <p:nvPr>
            <p:ph type="title"/>
          </p:nvPr>
        </p:nvSpPr>
        <p:spPr>
          <a:xfrm>
            <a:off x="546103" y="179177"/>
            <a:ext cx="11434876" cy="12014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6000">
                <a:latin typeface="+mn-lt"/>
                <a:ea typeface="+mn-ea"/>
                <a:cs typeface="+mn-cs"/>
                <a:sym typeface="Lato Regular"/>
              </a:defRPr>
            </a:lvl1pPr>
          </a:lstStyle>
          <a:p>
            <a:pPr algn="l"/>
            <a:r>
              <a:rPr lang="en-US" sz="4000" dirty="0"/>
              <a:t>Introduction</a:t>
            </a:r>
            <a:endParaRPr sz="4000" dirty="0"/>
          </a:p>
        </p:txBody>
      </p:sp>
      <p:sp>
        <p:nvSpPr>
          <p:cNvPr id="152" name="Unknown’s meaning representation cannot be obtained statically…                                              ↓ Dynamically update meaning representation while reading text…"/>
          <p:cNvSpPr txBox="1">
            <a:spLocks noGrp="1"/>
          </p:cNvSpPr>
          <p:nvPr>
            <p:ph type="body" idx="1"/>
          </p:nvPr>
        </p:nvSpPr>
        <p:spPr>
          <a:xfrm>
            <a:off x="546102" y="1498648"/>
            <a:ext cx="11124967" cy="5180175"/>
          </a:xfrm>
          <a:prstGeom prst="rect">
            <a:avLst/>
          </a:prstGeom>
        </p:spPr>
        <p:txBody>
          <a:bodyPr lIns="50400" anchor="t">
            <a:noAutofit/>
          </a:bodyPr>
          <a:lstStyle/>
          <a:p>
            <a:pPr indent="-360000">
              <a:buClr>
                <a:srgbClr val="0D0F29">
                  <a:alpha val="70364"/>
                </a:srgbClr>
              </a:buClr>
              <a:buSzPct val="120000"/>
              <a:buFont typeface="Arial" panose="020B0604020202020204" pitchFamily="34" charset="0"/>
              <a:buChar char="•"/>
            </a:pPr>
            <a:r>
              <a:rPr lang="en-US" altLang="ja-JP" sz="2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Goal</a:t>
            </a:r>
            <a:r>
              <a:rPr lang="en-US" altLang="ja-JP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estimate the influence of a training instance z</a:t>
            </a:r>
            <a:br>
              <a:rPr lang="en-US" altLang="ja-JP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altLang="ja-JP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= “how a model prediction or loss would be changed</a:t>
            </a:r>
            <a:br>
              <a:rPr lang="en-US" altLang="ja-JP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altLang="ja-JP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IF     was NOT used for training”</a:t>
            </a:r>
          </a:p>
          <a:p>
            <a:pPr indent="-360000">
              <a:buClr>
                <a:srgbClr val="0D0F29">
                  <a:alpha val="70364"/>
                </a:srgbClr>
              </a:buClr>
              <a:buSzPct val="120000"/>
              <a:buFont typeface="Arial" panose="020B0604020202020204" pitchFamily="34" charset="0"/>
              <a:buChar char="•"/>
            </a:pPr>
            <a:endParaRPr lang="en-US" altLang="ja-JP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indent="-360000">
              <a:buClr>
                <a:srgbClr val="0D0F29">
                  <a:alpha val="70364"/>
                </a:srgbClr>
              </a:buClr>
              <a:buSzPct val="120000"/>
              <a:buFont typeface="Arial" panose="020B0604020202020204" pitchFamily="34" charset="0"/>
              <a:buChar char="•"/>
            </a:pPr>
            <a:r>
              <a:rPr lang="en-US" altLang="ja-JP" sz="2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What for?</a:t>
            </a:r>
            <a:endParaRPr lang="en-US" altLang="ja-JP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 indent="-360000">
              <a:buClr>
                <a:srgbClr val="0D0F29">
                  <a:alpha val="70364"/>
                </a:srgbClr>
              </a:buClr>
              <a:buSzPct val="120000"/>
              <a:buFont typeface="Arial" panose="020B0604020202020204" pitchFamily="34" charset="0"/>
              <a:buChar char="•"/>
            </a:pPr>
            <a:r>
              <a:rPr lang="en-US" altLang="ja-JP" sz="2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Interpretability</a:t>
            </a:r>
            <a:r>
              <a:rPr lang="en-US" altLang="ja-JP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analyze bad training instances</a:t>
            </a:r>
            <a:br>
              <a:rPr lang="en-US" altLang="ja-JP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altLang="ja-JP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               contributing to error prediction</a:t>
            </a:r>
          </a:p>
          <a:p>
            <a:pPr lvl="1" indent="-360000">
              <a:buClr>
                <a:srgbClr val="0D0F29">
                  <a:alpha val="70364"/>
                </a:srgbClr>
              </a:buClr>
              <a:buSzPct val="120000"/>
              <a:buFont typeface="Arial" panose="020B0604020202020204" pitchFamily="34" charset="0"/>
              <a:buChar char="•"/>
            </a:pPr>
            <a:r>
              <a:rPr lang="en-US" altLang="ja-JP" sz="2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 filtering</a:t>
            </a:r>
            <a:r>
              <a:rPr lang="en-US" altLang="ja-JP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ignore bad training instances </a:t>
            </a:r>
            <a:br>
              <a:rPr lang="en-US" altLang="ja-JP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altLang="ja-JP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           contributing to high validation error</a:t>
            </a:r>
          </a:p>
          <a:p>
            <a:pPr indent="-360000">
              <a:buClr>
                <a:srgbClr val="0D0F29">
                  <a:alpha val="70364"/>
                </a:srgbClr>
              </a:buClr>
              <a:buSzPct val="120000"/>
              <a:buFont typeface="Arial" panose="020B0604020202020204" pitchFamily="34" charset="0"/>
              <a:buChar char="•"/>
            </a:pPr>
            <a:endParaRPr lang="en-US" altLang="ja-JP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B5E5E9B1-2830-C84A-8532-AAFA581558A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1"/>
          <a:stretch/>
        </p:blipFill>
        <p:spPr>
          <a:xfrm>
            <a:off x="2568391" y="2864098"/>
            <a:ext cx="6064325" cy="81280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79DE5C01-35A4-014A-A824-30E0524F93E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18" t="31897" r="77636" b="19517"/>
          <a:stretch/>
        </p:blipFill>
        <p:spPr>
          <a:xfrm>
            <a:off x="10293424" y="1526990"/>
            <a:ext cx="343199" cy="479948"/>
          </a:xfrm>
          <a:prstGeom prst="rect">
            <a:avLst/>
          </a:prstGeom>
        </p:spPr>
      </p:pic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0624F745-6235-7847-9DAE-7006B3EE3A0A}"/>
              </a:ext>
            </a:extLst>
          </p:cNvPr>
          <p:cNvSpPr/>
          <p:nvPr/>
        </p:nvSpPr>
        <p:spPr>
          <a:xfrm>
            <a:off x="3671051" y="3221600"/>
            <a:ext cx="941294" cy="349624"/>
          </a:xfrm>
          <a:prstGeom prst="rect">
            <a:avLst/>
          </a:prstGeom>
          <a:solidFill>
            <a:srgbClr val="0058F4">
              <a:alpha val="20392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ヒラギノ角ゴ ProN W3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5CD6E67-D437-9647-83FA-1C5B419A8BAF}"/>
              </a:ext>
            </a:extLst>
          </p:cNvPr>
          <p:cNvSpPr/>
          <p:nvPr/>
        </p:nvSpPr>
        <p:spPr>
          <a:xfrm>
            <a:off x="7037298" y="3221600"/>
            <a:ext cx="264459" cy="349624"/>
          </a:xfrm>
          <a:prstGeom prst="rect">
            <a:avLst/>
          </a:prstGeom>
          <a:solidFill>
            <a:srgbClr val="FF7175">
              <a:alpha val="20392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ヒラギノ角ゴ ProN W3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51AD3E84-567D-F349-9767-E1CD62415B9B}"/>
              </a:ext>
            </a:extLst>
          </p:cNvPr>
          <p:cNvSpPr/>
          <p:nvPr/>
        </p:nvSpPr>
        <p:spPr>
          <a:xfrm>
            <a:off x="4211170" y="2792098"/>
            <a:ext cx="3814482" cy="72000"/>
          </a:xfrm>
          <a:prstGeom prst="rect">
            <a:avLst/>
          </a:prstGeom>
          <a:solidFill>
            <a:srgbClr val="0058F4">
              <a:alpha val="20392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ヒラギノ角ゴ ProN W3"/>
            </a:endParaRP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DD5F317D-FCBE-1F4F-A38D-A54E39F0681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18" t="31897" r="77636" b="19517"/>
          <a:stretch/>
        </p:blipFill>
        <p:spPr>
          <a:xfrm>
            <a:off x="2888429" y="2374495"/>
            <a:ext cx="343199" cy="479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79699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Dynamic Entity Representation"/>
          <p:cNvSpPr txBox="1">
            <a:spLocks noGrp="1"/>
          </p:cNvSpPr>
          <p:nvPr>
            <p:ph type="title"/>
          </p:nvPr>
        </p:nvSpPr>
        <p:spPr>
          <a:xfrm>
            <a:off x="546103" y="179177"/>
            <a:ext cx="11434876" cy="12014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6000">
                <a:latin typeface="+mn-lt"/>
                <a:ea typeface="+mn-ea"/>
                <a:cs typeface="+mn-cs"/>
                <a:sym typeface="Lato Regular"/>
              </a:defRPr>
            </a:lvl1pPr>
          </a:lstStyle>
          <a:p>
            <a:pPr algn="l"/>
            <a:r>
              <a:rPr lang="en-US" sz="4000" dirty="0"/>
              <a:t>Introduction</a:t>
            </a:r>
            <a:endParaRPr sz="4000" dirty="0"/>
          </a:p>
        </p:txBody>
      </p:sp>
      <p:sp>
        <p:nvSpPr>
          <p:cNvPr id="152" name="Unknown’s meaning representation cannot be obtained statically…                                              ↓ Dynamically update meaning representation while reading text…"/>
          <p:cNvSpPr txBox="1">
            <a:spLocks noGrp="1"/>
          </p:cNvSpPr>
          <p:nvPr>
            <p:ph type="body" idx="1"/>
          </p:nvPr>
        </p:nvSpPr>
        <p:spPr>
          <a:xfrm>
            <a:off x="546102" y="1498648"/>
            <a:ext cx="11645897" cy="5180175"/>
          </a:xfrm>
          <a:prstGeom prst="rect">
            <a:avLst/>
          </a:prstGeom>
        </p:spPr>
        <p:txBody>
          <a:bodyPr lIns="50400" anchor="t">
            <a:noAutofit/>
          </a:bodyPr>
          <a:lstStyle/>
          <a:p>
            <a:pPr indent="-360000">
              <a:buClr>
                <a:srgbClr val="0D0F29">
                  <a:alpha val="70364"/>
                </a:srgbClr>
              </a:buClr>
              <a:buSzPct val="120000"/>
              <a:buFont typeface="Arial" panose="020B0604020202020204" pitchFamily="34" charset="0"/>
              <a:buChar char="•"/>
            </a:pPr>
            <a:r>
              <a:rPr lang="en-US" altLang="ja-JP" sz="2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Goal</a:t>
            </a:r>
            <a:r>
              <a:rPr lang="en-US" altLang="ja-JP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estimate the influence of a training instance</a:t>
            </a:r>
            <a:br>
              <a:rPr lang="en-US" altLang="ja-JP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altLang="ja-JP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= “how a model prediction or loss would be changed</a:t>
            </a:r>
            <a:br>
              <a:rPr lang="en-US" altLang="ja-JP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altLang="ja-JP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IF     was NOT used for training”</a:t>
            </a:r>
          </a:p>
          <a:p>
            <a:pPr indent="-360000">
              <a:buClr>
                <a:srgbClr val="0D0F29">
                  <a:alpha val="70364"/>
                </a:srgbClr>
              </a:buClr>
              <a:buSzPct val="120000"/>
              <a:buFont typeface="Arial" panose="020B0604020202020204" pitchFamily="34" charset="0"/>
              <a:buChar char="•"/>
            </a:pPr>
            <a:r>
              <a:rPr lang="en-US" altLang="ja-JP" sz="2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Naïve approach</a:t>
            </a:r>
            <a:r>
              <a:rPr lang="en-US" altLang="ja-JP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leave-one-out retraining: train two</a:t>
            </a:r>
            <a:br>
              <a:rPr lang="en-US" altLang="ja-JP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altLang="ja-JP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models on two dataset with or without the instance </a:t>
            </a:r>
            <a:br>
              <a:rPr lang="en-US" altLang="ja-JP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altLang="ja-JP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</a:t>
            </a:r>
            <a:r>
              <a:rPr lang="ja-JP" altLang="en-US" sz="2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→</a:t>
            </a:r>
            <a:r>
              <a:rPr lang="en-US" altLang="ja-JP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However, computation cost is high…</a:t>
            </a:r>
            <a:endParaRPr lang="en-US" altLang="ja-JP" sz="2800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indent="-360000">
              <a:buClr>
                <a:srgbClr val="0D0F29">
                  <a:alpha val="70364"/>
                </a:srgbClr>
              </a:buClr>
              <a:buSzPct val="120000"/>
              <a:buFont typeface="Arial" panose="020B0604020202020204" pitchFamily="34" charset="0"/>
              <a:buChar char="•"/>
            </a:pPr>
            <a:r>
              <a:rPr lang="en-US" altLang="ja-JP" sz="2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Our Approach</a:t>
            </a:r>
            <a:r>
              <a:rPr lang="en-US" altLang="ja-JP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estimate the influence based on</a:t>
            </a:r>
            <a:br>
              <a:rPr lang="en-US" altLang="ja-JP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altLang="ja-JP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            </a:t>
            </a:r>
            <a:r>
              <a:rPr lang="en-US" altLang="ja-JP" sz="28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two dropout sub-networks</a:t>
            </a:r>
            <a:r>
              <a:rPr lang="en-US" altLang="ja-JP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</a:t>
            </a:r>
            <a:br>
              <a:rPr lang="en-US" altLang="ja-JP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altLang="ja-JP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            which learned     or not</a:t>
            </a:r>
          </a:p>
          <a:p>
            <a:pPr indent="-360000">
              <a:buClr>
                <a:srgbClr val="0D0F29">
                  <a:alpha val="70364"/>
                </a:srgbClr>
              </a:buClr>
              <a:buSzPct val="120000"/>
              <a:buFont typeface="Arial" panose="020B0604020202020204" pitchFamily="34" charset="0"/>
              <a:buChar char="•"/>
            </a:pPr>
            <a:endParaRPr lang="en-US" altLang="ja-JP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9B87D42C-7606-8449-B1BC-8016C362245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18" t="31897" r="77636" b="19517"/>
          <a:stretch/>
        </p:blipFill>
        <p:spPr>
          <a:xfrm>
            <a:off x="10293424" y="1526990"/>
            <a:ext cx="343199" cy="479948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AF91640-2EBF-E240-9696-079EB77D73BE}"/>
              </a:ext>
            </a:extLst>
          </p:cNvPr>
          <p:cNvSpPr/>
          <p:nvPr/>
        </p:nvSpPr>
        <p:spPr>
          <a:xfrm>
            <a:off x="4211170" y="2792098"/>
            <a:ext cx="3814482" cy="72000"/>
          </a:xfrm>
          <a:prstGeom prst="rect">
            <a:avLst/>
          </a:prstGeom>
          <a:solidFill>
            <a:srgbClr val="0058F4">
              <a:alpha val="20392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ヒラギノ角ゴ ProN W3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95563AE-6CC3-7A4C-8CD0-23F02F8DCBD5}"/>
              </a:ext>
            </a:extLst>
          </p:cNvPr>
          <p:cNvSpPr/>
          <p:nvPr/>
        </p:nvSpPr>
        <p:spPr>
          <a:xfrm>
            <a:off x="7752229" y="3957903"/>
            <a:ext cx="1292400" cy="72000"/>
          </a:xfrm>
          <a:prstGeom prst="rect">
            <a:avLst/>
          </a:prstGeom>
          <a:solidFill>
            <a:srgbClr val="0058F4">
              <a:alpha val="20392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ヒラギノ角ゴ ProN W3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6B83BB2-3BE0-D747-815B-F257D0D152E1}"/>
              </a:ext>
            </a:extLst>
          </p:cNvPr>
          <p:cNvSpPr/>
          <p:nvPr/>
        </p:nvSpPr>
        <p:spPr>
          <a:xfrm>
            <a:off x="6342156" y="3959754"/>
            <a:ext cx="752400" cy="72000"/>
          </a:xfrm>
          <a:prstGeom prst="rect">
            <a:avLst/>
          </a:prstGeom>
          <a:solidFill>
            <a:srgbClr val="FF7175">
              <a:alpha val="20392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ヒラギノ角ゴ ProN W3"/>
            </a:endParaRP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5DFE8A9C-0988-0942-87FF-94AEC77F7D3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18" t="31897" r="77636" b="19517"/>
          <a:stretch/>
        </p:blipFill>
        <p:spPr>
          <a:xfrm>
            <a:off x="11447404" y="3576849"/>
            <a:ext cx="343199" cy="479948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11130522-BABF-DB4A-89E3-527B374BA8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18" t="31897" r="77636" b="19517"/>
          <a:stretch/>
        </p:blipFill>
        <p:spPr>
          <a:xfrm>
            <a:off x="6737910" y="5605932"/>
            <a:ext cx="343199" cy="479948"/>
          </a:xfrm>
          <a:prstGeom prst="rect">
            <a:avLst/>
          </a:prstGeom>
        </p:spPr>
      </p:pic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04365E4-D727-044B-9D3C-253B68D869DA}"/>
              </a:ext>
            </a:extLst>
          </p:cNvPr>
          <p:cNvSpPr/>
          <p:nvPr/>
        </p:nvSpPr>
        <p:spPr>
          <a:xfrm>
            <a:off x="5266391" y="6013880"/>
            <a:ext cx="1828800" cy="72000"/>
          </a:xfrm>
          <a:prstGeom prst="rect">
            <a:avLst/>
          </a:prstGeom>
          <a:solidFill>
            <a:srgbClr val="FF7175">
              <a:alpha val="20392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ヒラギノ角ゴ ProN W3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DF22356E-0CA7-F848-AF92-AF512B3C2057}"/>
              </a:ext>
            </a:extLst>
          </p:cNvPr>
          <p:cNvSpPr/>
          <p:nvPr/>
        </p:nvSpPr>
        <p:spPr>
          <a:xfrm>
            <a:off x="7752377" y="6013880"/>
            <a:ext cx="644400" cy="72000"/>
          </a:xfrm>
          <a:prstGeom prst="rect">
            <a:avLst/>
          </a:prstGeom>
          <a:solidFill>
            <a:srgbClr val="0058F4">
              <a:alpha val="20392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ヒラギノ角ゴ ProN W3"/>
            </a:endParaRPr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DADDBD62-7449-BD4F-8D26-81EDE760DC7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18" t="31897" r="77636" b="19517"/>
          <a:stretch/>
        </p:blipFill>
        <p:spPr>
          <a:xfrm>
            <a:off x="2888429" y="2374495"/>
            <a:ext cx="343199" cy="479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75627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Dynamic Entity Representation"/>
          <p:cNvSpPr txBox="1">
            <a:spLocks noGrp="1"/>
          </p:cNvSpPr>
          <p:nvPr>
            <p:ph type="title"/>
          </p:nvPr>
        </p:nvSpPr>
        <p:spPr>
          <a:xfrm>
            <a:off x="546103" y="179177"/>
            <a:ext cx="11434876" cy="12014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6000">
                <a:latin typeface="+mn-lt"/>
                <a:ea typeface="+mn-ea"/>
                <a:cs typeface="+mn-cs"/>
                <a:sym typeface="Lato Regular"/>
              </a:defRPr>
            </a:lvl1pPr>
          </a:lstStyle>
          <a:p>
            <a:pPr algn="l"/>
            <a:r>
              <a:rPr lang="en-US" sz="4000" dirty="0"/>
              <a:t>Idea: Dropout Makes Ignorant Sub-networks</a:t>
            </a:r>
            <a:endParaRPr sz="4000" dirty="0"/>
          </a:p>
        </p:txBody>
      </p:sp>
      <p:sp>
        <p:nvSpPr>
          <p:cNvPr id="152" name="Unknown’s meaning representation cannot be obtained statically…                                              ↓ Dynamically update meaning representation while reading text…"/>
          <p:cNvSpPr txBox="1">
            <a:spLocks noGrp="1"/>
          </p:cNvSpPr>
          <p:nvPr>
            <p:ph type="body" idx="1"/>
          </p:nvPr>
        </p:nvSpPr>
        <p:spPr>
          <a:xfrm>
            <a:off x="546102" y="1498648"/>
            <a:ext cx="11645898" cy="5180175"/>
          </a:xfrm>
          <a:prstGeom prst="rect">
            <a:avLst/>
          </a:prstGeom>
        </p:spPr>
        <p:txBody>
          <a:bodyPr lIns="50400" anchor="t">
            <a:noAutofit/>
          </a:bodyPr>
          <a:lstStyle/>
          <a:p>
            <a:pPr indent="-360000">
              <a:buClr>
                <a:srgbClr val="0D0F29">
                  <a:alpha val="70364"/>
                </a:srgbClr>
              </a:buClr>
              <a:buSzPct val="120000"/>
              <a:buFont typeface="Arial" panose="020B0604020202020204" pitchFamily="34" charset="0"/>
              <a:buChar char="•"/>
            </a:pPr>
            <a:r>
              <a:rPr lang="en-US" altLang="ja-JP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random set of parameters is </a:t>
            </a:r>
            <a:r>
              <a:rPr lang="en-US" altLang="ja-JP" sz="2800" dirty="0">
                <a:highlight>
                  <a:srgbClr val="D3D3D3"/>
                </a:highligh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zero-masked</a:t>
            </a:r>
            <a:r>
              <a:rPr lang="en-US" altLang="ja-JP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at each update</a:t>
            </a:r>
          </a:p>
          <a:p>
            <a:pPr indent="-360000">
              <a:buClr>
                <a:srgbClr val="0D0F29">
                  <a:alpha val="70364"/>
                </a:srgbClr>
              </a:buClr>
              <a:buSzPct val="120000"/>
              <a:buFont typeface="Arial" panose="020B0604020202020204" pitchFamily="34" charset="0"/>
              <a:buChar char="•"/>
            </a:pPr>
            <a:endParaRPr lang="en-US" altLang="ja-JP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indent="-360000">
              <a:buClr>
                <a:srgbClr val="0D0F29">
                  <a:alpha val="70364"/>
                </a:srgbClr>
              </a:buClr>
              <a:buSzPct val="120000"/>
              <a:buFont typeface="Arial" panose="020B0604020202020204" pitchFamily="34" charset="0"/>
              <a:buChar char="•"/>
            </a:pPr>
            <a:endParaRPr lang="en-US" altLang="ja-JP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95625" indent="0">
              <a:buClr>
                <a:srgbClr val="0D0F29">
                  <a:alpha val="70364"/>
                </a:srgbClr>
              </a:buClr>
              <a:buSzPct val="120000"/>
              <a:buNone/>
            </a:pPr>
            <a:endParaRPr lang="en-US" altLang="ja-JP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indent="-360000">
              <a:buClr>
                <a:srgbClr val="0D0F29">
                  <a:alpha val="70364"/>
                </a:srgbClr>
              </a:buClr>
              <a:buSzPct val="120000"/>
              <a:buFont typeface="Arial" panose="020B0604020202020204" pitchFamily="34" charset="0"/>
              <a:buChar char="•"/>
            </a:pPr>
            <a:r>
              <a:rPr lang="en-US" altLang="ja-JP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Insight: the hidden (pruned) sub-network with the zero-masked parameters does NOT learn the instance</a:t>
            </a:r>
          </a:p>
          <a:p>
            <a:pPr indent="-360000">
              <a:spcBef>
                <a:spcPts val="100"/>
              </a:spcBef>
              <a:buClr>
                <a:srgbClr val="0D0F29">
                  <a:alpha val="70364"/>
                </a:srgbClr>
              </a:buClr>
              <a:buSzPct val="120000"/>
              <a:buFont typeface="Arial" panose="020B0604020202020204" pitchFamily="34" charset="0"/>
              <a:buChar char="•"/>
            </a:pPr>
            <a:r>
              <a:rPr lang="en-US" altLang="ja-JP" sz="2800" dirty="0">
                <a:solidFill>
                  <a:srgbClr val="004AD3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If we </a:t>
            </a:r>
            <a:r>
              <a:rPr lang="en-US" altLang="ja-JP" sz="2800" i="1" dirty="0">
                <a:solidFill>
                  <a:srgbClr val="004AD3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deterministically</a:t>
            </a:r>
            <a:r>
              <a:rPr lang="en-US" altLang="ja-JP" sz="2800" dirty="0">
                <a:solidFill>
                  <a:srgbClr val="004AD3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use the same mask for an instance, its hidden sub-network NEVER learn the instance</a:t>
            </a:r>
          </a:p>
        </p:txBody>
      </p:sp>
      <p:pic>
        <p:nvPicPr>
          <p:cNvPr id="7" name="図 6" descr="ダイアグラム&#10;&#10;自動的に生成された説明">
            <a:extLst>
              <a:ext uri="{FF2B5EF4-FFF2-40B4-BE49-F238E27FC236}">
                <a16:creationId xmlns:a16="http://schemas.microsoft.com/office/drawing/2014/main" id="{A1455C96-C659-FF41-9C51-0FBB53312B1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117"/>
          <a:stretch/>
        </p:blipFill>
        <p:spPr>
          <a:xfrm>
            <a:off x="371291" y="2095002"/>
            <a:ext cx="8647855" cy="2369421"/>
          </a:xfrm>
          <a:prstGeom prst="rect">
            <a:avLst/>
          </a:prstGeom>
        </p:spPr>
      </p:pic>
      <p:pic>
        <p:nvPicPr>
          <p:cNvPr id="8" name="図 7" descr="ダイアグラム&#10;&#10;自動的に生成された説明">
            <a:extLst>
              <a:ext uri="{FF2B5EF4-FFF2-40B4-BE49-F238E27FC236}">
                <a16:creationId xmlns:a16="http://schemas.microsoft.com/office/drawing/2014/main" id="{06ECCD9B-CDBD-9543-87A1-5FEF02BC6BD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62" t="61874" b="-312"/>
          <a:stretch/>
        </p:blipFill>
        <p:spPr>
          <a:xfrm>
            <a:off x="9008527" y="1977019"/>
            <a:ext cx="3133816" cy="1984969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A054ACE-3A4D-234C-919A-CE2DE4C3500F}"/>
              </a:ext>
            </a:extLst>
          </p:cNvPr>
          <p:cNvSpPr/>
          <p:nvPr/>
        </p:nvSpPr>
        <p:spPr>
          <a:xfrm>
            <a:off x="2651311" y="4903287"/>
            <a:ext cx="6044400" cy="72000"/>
          </a:xfrm>
          <a:prstGeom prst="rect">
            <a:avLst/>
          </a:prstGeom>
          <a:solidFill>
            <a:srgbClr val="0058F4">
              <a:alpha val="20392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ヒラギノ角ゴ ProN W3"/>
            </a:endParaRPr>
          </a:p>
        </p:txBody>
      </p:sp>
    </p:spTree>
    <p:extLst>
      <p:ext uri="{BB962C8B-B14F-4D97-AF65-F5344CB8AC3E}">
        <p14:creationId xmlns:p14="http://schemas.microsoft.com/office/powerpoint/2010/main" val="327589488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 descr="ダイアグラム&#10;&#10;自動的に生成された説明">
            <a:extLst>
              <a:ext uri="{FF2B5EF4-FFF2-40B4-BE49-F238E27FC236}">
                <a16:creationId xmlns:a16="http://schemas.microsoft.com/office/drawing/2014/main" id="{701B4BD9-E3ED-D747-A187-E18C3D7FF7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154" y="1477903"/>
            <a:ext cx="6683302" cy="4391164"/>
          </a:xfrm>
          <a:prstGeom prst="rect">
            <a:avLst/>
          </a:prstGeom>
        </p:spPr>
      </p:pic>
      <p:sp>
        <p:nvSpPr>
          <p:cNvPr id="151" name="Dynamic Entity Representation"/>
          <p:cNvSpPr txBox="1">
            <a:spLocks noGrp="1"/>
          </p:cNvSpPr>
          <p:nvPr>
            <p:ph type="title"/>
          </p:nvPr>
        </p:nvSpPr>
        <p:spPr>
          <a:xfrm>
            <a:off x="546103" y="179177"/>
            <a:ext cx="11434876" cy="12014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6000">
                <a:latin typeface="+mn-lt"/>
                <a:ea typeface="+mn-ea"/>
                <a:cs typeface="+mn-cs"/>
                <a:sym typeface="Lato Regular"/>
              </a:defRPr>
            </a:lvl1pPr>
          </a:lstStyle>
          <a:p>
            <a:pPr algn="l"/>
            <a:r>
              <a:rPr lang="en-US" sz="4000" dirty="0"/>
              <a:t>Proposed: Turn-Over Dropout</a:t>
            </a:r>
            <a:endParaRPr sz="4000" dirty="0"/>
          </a:p>
        </p:txBody>
      </p:sp>
      <p:sp>
        <p:nvSpPr>
          <p:cNvPr id="152" name="Unknown’s meaning representation cannot be obtained statically…                                              ↓ Dynamically update meaning representation while reading text…"/>
          <p:cNvSpPr txBox="1">
            <a:spLocks noGrp="1"/>
          </p:cNvSpPr>
          <p:nvPr>
            <p:ph type="body" idx="1"/>
          </p:nvPr>
        </p:nvSpPr>
        <p:spPr>
          <a:xfrm>
            <a:off x="546101" y="1498648"/>
            <a:ext cx="6518042" cy="5180175"/>
          </a:xfrm>
          <a:prstGeom prst="rect">
            <a:avLst/>
          </a:prstGeom>
        </p:spPr>
        <p:txBody>
          <a:bodyPr lIns="50400" anchor="t">
            <a:noAutofit/>
          </a:bodyPr>
          <a:lstStyle/>
          <a:p>
            <a:pPr indent="-360000">
              <a:buClr>
                <a:srgbClr val="0D0F29">
                  <a:alpha val="70364"/>
                </a:srgbClr>
              </a:buClr>
              <a:buSzPct val="120000"/>
              <a:buFont typeface="Arial" panose="020B0604020202020204" pitchFamily="34" charset="0"/>
              <a:buChar char="•"/>
            </a:pPr>
            <a:r>
              <a:rPr lang="en-US" altLang="ja-JP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Make instance-specific </a:t>
            </a:r>
            <a:br>
              <a:rPr lang="en-US" altLang="ja-JP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altLang="ja-JP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dropout masks </a:t>
            </a:r>
            <a:br>
              <a:rPr lang="en-US" altLang="ja-JP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altLang="ja-JP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 each instance</a:t>
            </a:r>
          </a:p>
          <a:p>
            <a:pPr indent="-360000">
              <a:buClr>
                <a:srgbClr val="0D0F29">
                  <a:alpha val="70364"/>
                </a:srgbClr>
              </a:buClr>
              <a:buSzPct val="120000"/>
              <a:buFont typeface="Arial" panose="020B0604020202020204" pitchFamily="34" charset="0"/>
              <a:buChar char="•"/>
            </a:pPr>
            <a:r>
              <a:rPr lang="en-US" altLang="ja-JP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Train a model with </a:t>
            </a:r>
            <a:br>
              <a:rPr lang="en-US" altLang="ja-JP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altLang="ja-JP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instance-specific </a:t>
            </a:r>
            <a:br>
              <a:rPr lang="en-US" altLang="ja-JP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altLang="ja-JP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masks and dropout</a:t>
            </a:r>
          </a:p>
          <a:p>
            <a:pPr indent="-360000">
              <a:buClr>
                <a:srgbClr val="0D0F29">
                  <a:alpha val="70364"/>
                </a:srgbClr>
              </a:buClr>
              <a:buSzPct val="120000"/>
              <a:buFont typeface="Arial" panose="020B0604020202020204" pitchFamily="34" charset="0"/>
              <a:buChar char="•"/>
            </a:pPr>
            <a:r>
              <a:rPr lang="en-US" altLang="ja-JP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Compare the outputs of the instance-specific hidden and exposed sub-networks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654C784E-F303-174C-BEDE-73907EC07A4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54" t="-24388" b="-1"/>
          <a:stretch/>
        </p:blipFill>
        <p:spPr>
          <a:xfrm>
            <a:off x="6629399" y="5975882"/>
            <a:ext cx="3611905" cy="646331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D25EA7A9-D290-DE4B-96D8-0D9A9AA7673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51" t="9478"/>
          <a:stretch/>
        </p:blipFill>
        <p:spPr>
          <a:xfrm>
            <a:off x="1062174" y="6179677"/>
            <a:ext cx="4176583" cy="455172"/>
          </a:xfrm>
          <a:prstGeom prst="rect">
            <a:avLst/>
          </a:prstGeom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392208A-9774-394C-A354-C41D2AD3DFCD}"/>
              </a:ext>
            </a:extLst>
          </p:cNvPr>
          <p:cNvSpPr/>
          <p:nvPr/>
        </p:nvSpPr>
        <p:spPr>
          <a:xfrm>
            <a:off x="5306048" y="6212540"/>
            <a:ext cx="13292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instead of</a:t>
            </a:r>
            <a:endParaRPr lang="ja-JP" altLang="en-US" sz="180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D5DE33C4-075B-6940-9448-C6C00E274D69}"/>
              </a:ext>
            </a:extLst>
          </p:cNvPr>
          <p:cNvSpPr/>
          <p:nvPr/>
        </p:nvSpPr>
        <p:spPr>
          <a:xfrm>
            <a:off x="7064143" y="6325566"/>
            <a:ext cx="614127" cy="232234"/>
          </a:xfrm>
          <a:prstGeom prst="rect">
            <a:avLst/>
          </a:prstGeom>
          <a:solidFill>
            <a:srgbClr val="0058F4">
              <a:alpha val="20392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ヒラギノ角ゴ ProN W3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86D6C1F6-1A4E-4349-9F9F-BC0009CE321E}"/>
              </a:ext>
            </a:extLst>
          </p:cNvPr>
          <p:cNvSpPr/>
          <p:nvPr/>
        </p:nvSpPr>
        <p:spPr>
          <a:xfrm>
            <a:off x="1528439" y="6142588"/>
            <a:ext cx="529834" cy="244765"/>
          </a:xfrm>
          <a:prstGeom prst="rect">
            <a:avLst/>
          </a:prstGeom>
          <a:solidFill>
            <a:srgbClr val="0058F4">
              <a:alpha val="20392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ヒラギノ角ゴ ProN W3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706A6B9E-CE9A-E843-B86B-1146F10C08A9}"/>
              </a:ext>
            </a:extLst>
          </p:cNvPr>
          <p:cNvSpPr/>
          <p:nvPr/>
        </p:nvSpPr>
        <p:spPr>
          <a:xfrm>
            <a:off x="3756123" y="6142588"/>
            <a:ext cx="529834" cy="244765"/>
          </a:xfrm>
          <a:prstGeom prst="rect">
            <a:avLst/>
          </a:prstGeom>
          <a:solidFill>
            <a:srgbClr val="FF7175">
              <a:alpha val="20392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ヒラギノ角ゴ ProN W3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71AA1425-6A64-974A-B404-DC8601EDEEDD}"/>
              </a:ext>
            </a:extLst>
          </p:cNvPr>
          <p:cNvSpPr/>
          <p:nvPr/>
        </p:nvSpPr>
        <p:spPr>
          <a:xfrm>
            <a:off x="9225585" y="6321201"/>
            <a:ext cx="180000" cy="232234"/>
          </a:xfrm>
          <a:prstGeom prst="rect">
            <a:avLst/>
          </a:prstGeom>
          <a:solidFill>
            <a:srgbClr val="FF7175">
              <a:alpha val="20392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ヒラギノ角ゴ ProN W3"/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2C9814B6-2A0B-0B4A-83EB-680C9A94EB1E}"/>
              </a:ext>
            </a:extLst>
          </p:cNvPr>
          <p:cNvSpPr/>
          <p:nvPr/>
        </p:nvSpPr>
        <p:spPr>
          <a:xfrm>
            <a:off x="4223798" y="5535298"/>
            <a:ext cx="1220400" cy="72000"/>
          </a:xfrm>
          <a:prstGeom prst="rect">
            <a:avLst/>
          </a:prstGeom>
          <a:solidFill>
            <a:srgbClr val="0058F4">
              <a:alpha val="20392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ヒラギノ角ゴ ProN W3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73ECAEDE-3383-B548-BCF7-EDF1F912740E}"/>
              </a:ext>
            </a:extLst>
          </p:cNvPr>
          <p:cNvSpPr/>
          <p:nvPr/>
        </p:nvSpPr>
        <p:spPr>
          <a:xfrm>
            <a:off x="1136674" y="5962150"/>
            <a:ext cx="1476000" cy="72000"/>
          </a:xfrm>
          <a:prstGeom prst="rect">
            <a:avLst/>
          </a:prstGeom>
          <a:solidFill>
            <a:srgbClr val="FF7175">
              <a:alpha val="20392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ヒラギノ角ゴ ProN W3"/>
            </a:endParaRPr>
          </a:p>
        </p:txBody>
      </p:sp>
    </p:spTree>
    <p:extLst>
      <p:ext uri="{BB962C8B-B14F-4D97-AF65-F5344CB8AC3E}">
        <p14:creationId xmlns:p14="http://schemas.microsoft.com/office/powerpoint/2010/main" val="282117965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Dynamic Entity Representation"/>
          <p:cNvSpPr txBox="1">
            <a:spLocks noGrp="1"/>
          </p:cNvSpPr>
          <p:nvPr>
            <p:ph type="title"/>
          </p:nvPr>
        </p:nvSpPr>
        <p:spPr>
          <a:xfrm>
            <a:off x="546103" y="179177"/>
            <a:ext cx="11434876" cy="12014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6000">
                <a:latin typeface="+mn-lt"/>
                <a:ea typeface="+mn-ea"/>
                <a:cs typeface="+mn-cs"/>
                <a:sym typeface="Lato Regular"/>
              </a:defRPr>
            </a:lvl1pPr>
          </a:lstStyle>
          <a:p>
            <a:pPr algn="l"/>
            <a:r>
              <a:rPr lang="en-US" sz="4000" dirty="0"/>
              <a:t> Challenge: Instance-specific Dropout Masks</a:t>
            </a:r>
            <a:endParaRPr sz="4000" dirty="0"/>
          </a:p>
        </p:txBody>
      </p:sp>
      <p:sp>
        <p:nvSpPr>
          <p:cNvPr id="152" name="Unknown’s meaning representation cannot be obtained statically…                                              ↓ Dynamically update meaning representation while reading text…"/>
          <p:cNvSpPr txBox="1">
            <a:spLocks noGrp="1"/>
          </p:cNvSpPr>
          <p:nvPr>
            <p:ph type="body" idx="1"/>
          </p:nvPr>
        </p:nvSpPr>
        <p:spPr>
          <a:xfrm>
            <a:off x="546101" y="1498648"/>
            <a:ext cx="11645899" cy="5180175"/>
          </a:xfrm>
          <a:prstGeom prst="rect">
            <a:avLst/>
          </a:prstGeom>
        </p:spPr>
        <p:txBody>
          <a:bodyPr lIns="50400" anchor="t">
            <a:noAutofit/>
          </a:bodyPr>
          <a:lstStyle/>
          <a:p>
            <a:pPr indent="-360000">
              <a:buClr>
                <a:srgbClr val="0D0F29">
                  <a:alpha val="70364"/>
                </a:srgbClr>
              </a:buClr>
              <a:buSzPct val="120000"/>
              <a:buFont typeface="Arial" panose="020B0604020202020204" pitchFamily="34" charset="0"/>
              <a:buChar char="•"/>
            </a:pPr>
            <a:r>
              <a:rPr lang="en-US" altLang="ja-JP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Random mask for each instance z </a:t>
            </a:r>
            <a:r>
              <a:rPr lang="ja-JP" altLang="en-US" sz="2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∈</a:t>
            </a:r>
            <a:r>
              <a:rPr lang="en-US" altLang="ja-JP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</a:t>
            </a:r>
            <a:br>
              <a:rPr lang="en-US" altLang="ja-JP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ja-JP" altLang="en-US" sz="2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→</a:t>
            </a:r>
            <a:r>
              <a:rPr lang="en-US" altLang="ja-JP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naively, it costs O(|D||</a:t>
            </a:r>
            <a:r>
              <a:rPr lang="en-US" altLang="ja-JP" sz="2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θ</a:t>
            </a:r>
            <a:r>
              <a:rPr lang="en-US" altLang="ja-JP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|) to store…</a:t>
            </a:r>
          </a:p>
          <a:p>
            <a:pPr indent="-360000">
              <a:buClr>
                <a:srgbClr val="0D0F29">
                  <a:alpha val="70364"/>
                </a:srgbClr>
              </a:buClr>
              <a:buSzPct val="120000"/>
              <a:buFont typeface="Arial" panose="020B0604020202020204" pitchFamily="34" charset="0"/>
              <a:buChar char="•"/>
            </a:pPr>
            <a:r>
              <a:rPr lang="en-US" altLang="ja-JP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However, instead of storing it,</a:t>
            </a:r>
            <a:br>
              <a:rPr lang="en-US" altLang="ja-JP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altLang="ja-JP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 can deterministically generate it from a random seed (e.g., we can set instance indices as the seeds)</a:t>
            </a:r>
            <a:br>
              <a:rPr lang="en-US" altLang="ja-JP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ja-JP" altLang="en-US" sz="2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→</a:t>
            </a:r>
            <a:r>
              <a:rPr lang="en-US" altLang="ja-JP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reduced to O(1)</a:t>
            </a:r>
          </a:p>
          <a:p>
            <a:pPr marL="195625" indent="0">
              <a:buClr>
                <a:srgbClr val="0D0F29">
                  <a:alpha val="70364"/>
                </a:srgbClr>
              </a:buClr>
              <a:buSzPct val="120000"/>
              <a:buNone/>
            </a:pPr>
            <a:r>
              <a:rPr lang="en-US" altLang="ja-JP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Thus,</a:t>
            </a:r>
            <a:br>
              <a:rPr lang="en-US" altLang="ja-JP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altLang="ja-JP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 can use turn-over dropout with minimum additional costs  on top of the usual training of a single model</a:t>
            </a:r>
          </a:p>
        </p:txBody>
      </p:sp>
    </p:spTree>
    <p:extLst>
      <p:ext uri="{BB962C8B-B14F-4D97-AF65-F5344CB8AC3E}">
        <p14:creationId xmlns:p14="http://schemas.microsoft.com/office/powerpoint/2010/main" val="409003376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グラフ が含まれている画像&#10;&#10;自動的に生成された説明">
            <a:extLst>
              <a:ext uri="{FF2B5EF4-FFF2-40B4-BE49-F238E27FC236}">
                <a16:creationId xmlns:a16="http://schemas.microsoft.com/office/drawing/2014/main" id="{8AFB9B8D-5923-F043-9FD7-61AE59FA23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578" y="1498648"/>
            <a:ext cx="7137400" cy="4439932"/>
          </a:xfrm>
          <a:prstGeom prst="rect">
            <a:avLst/>
          </a:prstGeom>
        </p:spPr>
      </p:pic>
      <p:sp>
        <p:nvSpPr>
          <p:cNvPr id="151" name="Dynamic Entity Representation"/>
          <p:cNvSpPr txBox="1">
            <a:spLocks noGrp="1"/>
          </p:cNvSpPr>
          <p:nvPr>
            <p:ph type="title"/>
          </p:nvPr>
        </p:nvSpPr>
        <p:spPr>
          <a:xfrm>
            <a:off x="546102" y="179176"/>
            <a:ext cx="11645897" cy="146674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6000">
                <a:latin typeface="+mn-lt"/>
                <a:ea typeface="+mn-ea"/>
                <a:cs typeface="+mn-cs"/>
                <a:sym typeface="Lato Regular"/>
              </a:defRPr>
            </a:lvl1pPr>
          </a:lstStyle>
          <a:p>
            <a:pPr algn="l"/>
            <a:r>
              <a:rPr lang="en-US" sz="4000" dirty="0"/>
              <a:t>Experiment: Hidden Sub-networks Didn’t Learn the Corresponding Instances?</a:t>
            </a:r>
            <a:r>
              <a:rPr lang="ja-JP" altLang="en-US" sz="4000"/>
              <a:t>　→　</a:t>
            </a:r>
            <a:r>
              <a:rPr lang="en-US" altLang="ja-JP" sz="4000" dirty="0"/>
              <a:t>Actually, Yes!</a:t>
            </a:r>
            <a:endParaRPr sz="4000" dirty="0"/>
          </a:p>
        </p:txBody>
      </p:sp>
      <p:sp>
        <p:nvSpPr>
          <p:cNvPr id="152" name="Unknown’s meaning representation cannot be obtained statically…                                              ↓ Dynamically update meaning representation while reading text…"/>
          <p:cNvSpPr txBox="1">
            <a:spLocks noGrp="1"/>
          </p:cNvSpPr>
          <p:nvPr>
            <p:ph type="body" idx="1"/>
          </p:nvPr>
        </p:nvSpPr>
        <p:spPr>
          <a:xfrm>
            <a:off x="546102" y="1788160"/>
            <a:ext cx="4818378" cy="4890663"/>
          </a:xfrm>
          <a:prstGeom prst="rect">
            <a:avLst/>
          </a:prstGeom>
        </p:spPr>
        <p:txBody>
          <a:bodyPr lIns="50400" anchor="t">
            <a:noAutofit/>
          </a:bodyPr>
          <a:lstStyle/>
          <a:p>
            <a:pPr marL="195625" indent="0">
              <a:buClr>
                <a:srgbClr val="0D0F29">
                  <a:alpha val="70364"/>
                </a:srgbClr>
              </a:buClr>
              <a:buSzPct val="120000"/>
              <a:buNone/>
            </a:pPr>
            <a:r>
              <a:rPr lang="en-US" altLang="ja-JP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Dotted: test loss</a:t>
            </a:r>
            <a:br>
              <a:rPr lang="en-US" altLang="ja-JP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altLang="ja-JP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Solid: training loss</a:t>
            </a:r>
          </a:p>
          <a:p>
            <a:pPr indent="-360000">
              <a:buClr>
                <a:srgbClr val="0D0F29">
                  <a:alpha val="70364"/>
                </a:srgbClr>
              </a:buClr>
              <a:buSzPct val="120000"/>
              <a:buFont typeface="Arial" panose="020B0604020202020204" pitchFamily="34" charset="0"/>
              <a:buChar char="•"/>
            </a:pPr>
            <a:r>
              <a:rPr lang="en-US" altLang="ja-JP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Hidden sub-networks did NOT overfit to training dataset</a:t>
            </a:r>
            <a:br>
              <a:rPr lang="en-US" altLang="ja-JP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altLang="ja-JP" sz="2800" dirty="0">
                <a:solidFill>
                  <a:srgbClr val="0432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(blue solid)</a:t>
            </a:r>
          </a:p>
          <a:p>
            <a:pPr indent="-360000">
              <a:buClr>
                <a:srgbClr val="0D0F29">
                  <a:alpha val="70364"/>
                </a:srgbClr>
              </a:buClr>
              <a:buSzPct val="120000"/>
              <a:buFont typeface="Arial" panose="020B0604020202020204" pitchFamily="34" charset="0"/>
              <a:buChar char="•"/>
            </a:pPr>
            <a:r>
              <a:rPr lang="en-US" altLang="ja-JP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Exposed sub-networks did overfit as usual </a:t>
            </a:r>
            <a:r>
              <a:rPr lang="en-US" altLang="ja-JP" sz="2800" dirty="0">
                <a:solidFill>
                  <a:srgbClr val="FF717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(red solid)</a:t>
            </a:r>
          </a:p>
          <a:p>
            <a:pPr indent="-360000">
              <a:buClr>
                <a:srgbClr val="0D0F29">
                  <a:alpha val="70364"/>
                </a:srgbClr>
              </a:buClr>
              <a:buSzPct val="120000"/>
              <a:buFont typeface="Arial" panose="020B0604020202020204" pitchFamily="34" charset="0"/>
              <a:buChar char="•"/>
            </a:pPr>
            <a:endParaRPr lang="en-US" altLang="ja-JP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B93C002-DABF-6246-9601-C5D7F867E13C}"/>
              </a:ext>
            </a:extLst>
          </p:cNvPr>
          <p:cNvSpPr/>
          <p:nvPr/>
        </p:nvSpPr>
        <p:spPr>
          <a:xfrm>
            <a:off x="5018763" y="5928420"/>
            <a:ext cx="689163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Loss curve when finetuning BERT on SST-2</a:t>
            </a:r>
            <a:br>
              <a:rPr lang="en-US" altLang="ja-JP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altLang="ja-JP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with turn-over dropout</a:t>
            </a:r>
            <a:endParaRPr lang="ja-JP" altLang="en-US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2CCCC10B-7B52-4A44-91AA-1253C5164588}"/>
              </a:ext>
            </a:extLst>
          </p:cNvPr>
          <p:cNvCxnSpPr>
            <a:cxnSpLocks/>
          </p:cNvCxnSpPr>
          <p:nvPr/>
        </p:nvCxnSpPr>
        <p:spPr>
          <a:xfrm flipV="1">
            <a:off x="3677920" y="4185920"/>
            <a:ext cx="5039360" cy="264160"/>
          </a:xfrm>
          <a:prstGeom prst="straightConnector1">
            <a:avLst/>
          </a:prstGeom>
          <a:noFill/>
          <a:ln w="28575" cap="flat">
            <a:solidFill>
              <a:srgbClr val="0432FF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282D7225-B9FE-B045-B078-E9C5F1604475}"/>
              </a:ext>
            </a:extLst>
          </p:cNvPr>
          <p:cNvCxnSpPr>
            <a:cxnSpLocks/>
          </p:cNvCxnSpPr>
          <p:nvPr/>
        </p:nvCxnSpPr>
        <p:spPr>
          <a:xfrm flipV="1">
            <a:off x="3677920" y="4836160"/>
            <a:ext cx="4836160" cy="1290320"/>
          </a:xfrm>
          <a:prstGeom prst="straightConnector1">
            <a:avLst/>
          </a:prstGeom>
          <a:noFill/>
          <a:ln w="28575" cap="flat">
            <a:solidFill>
              <a:srgbClr val="FF7175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CDB9E43-6F4E-BE4D-B6C1-EA9F6A19C762}"/>
              </a:ext>
            </a:extLst>
          </p:cNvPr>
          <p:cNvSpPr/>
          <p:nvPr/>
        </p:nvSpPr>
        <p:spPr>
          <a:xfrm>
            <a:off x="1131794" y="3799840"/>
            <a:ext cx="2736000" cy="72000"/>
          </a:xfrm>
          <a:prstGeom prst="rect">
            <a:avLst/>
          </a:prstGeom>
          <a:solidFill>
            <a:srgbClr val="0058F4">
              <a:alpha val="20392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ヒラギノ角ゴ ProN W3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668E9C0-C708-2348-A273-576ECC1C7147}"/>
              </a:ext>
            </a:extLst>
          </p:cNvPr>
          <p:cNvSpPr/>
          <p:nvPr/>
        </p:nvSpPr>
        <p:spPr>
          <a:xfrm>
            <a:off x="8357347" y="802912"/>
            <a:ext cx="2736000" cy="72000"/>
          </a:xfrm>
          <a:prstGeom prst="rect">
            <a:avLst/>
          </a:prstGeom>
          <a:solidFill>
            <a:srgbClr val="0058F4">
              <a:alpha val="20392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ヒラギノ角ゴ ProN W3"/>
            </a:endParaRPr>
          </a:p>
        </p:txBody>
      </p:sp>
    </p:spTree>
    <p:extLst>
      <p:ext uri="{BB962C8B-B14F-4D97-AF65-F5344CB8AC3E}">
        <p14:creationId xmlns:p14="http://schemas.microsoft.com/office/powerpoint/2010/main" val="359677093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Dynamic Entity Representation"/>
          <p:cNvSpPr txBox="1">
            <a:spLocks noGrp="1"/>
          </p:cNvSpPr>
          <p:nvPr>
            <p:ph type="title"/>
          </p:nvPr>
        </p:nvSpPr>
        <p:spPr>
          <a:xfrm>
            <a:off x="546103" y="179177"/>
            <a:ext cx="11434876" cy="12014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6000">
                <a:latin typeface="+mn-lt"/>
                <a:ea typeface="+mn-ea"/>
                <a:cs typeface="+mn-cs"/>
                <a:sym typeface="Lato Regular"/>
              </a:defRPr>
            </a:lvl1pPr>
          </a:lstStyle>
          <a:p>
            <a:pPr algn="l"/>
            <a:r>
              <a:rPr lang="en-US" sz="4000" dirty="0"/>
              <a:t>Experiment: Interpretation of Error Prediction</a:t>
            </a:r>
            <a:endParaRPr sz="4000" dirty="0"/>
          </a:p>
        </p:txBody>
      </p:sp>
      <p:sp>
        <p:nvSpPr>
          <p:cNvPr id="152" name="Unknown’s meaning representation cannot be obtained statically…                                              ↓ Dynamically update meaning representation while reading text…"/>
          <p:cNvSpPr txBox="1">
            <a:spLocks noGrp="1"/>
          </p:cNvSpPr>
          <p:nvPr>
            <p:ph type="body" idx="1"/>
          </p:nvPr>
        </p:nvSpPr>
        <p:spPr>
          <a:xfrm>
            <a:off x="546102" y="1498648"/>
            <a:ext cx="11434876" cy="5180175"/>
          </a:xfrm>
          <a:prstGeom prst="rect">
            <a:avLst/>
          </a:prstGeom>
        </p:spPr>
        <p:txBody>
          <a:bodyPr lIns="50400" anchor="t">
            <a:noAutofit/>
          </a:bodyPr>
          <a:lstStyle/>
          <a:p>
            <a:pPr indent="-360000">
              <a:buClr>
                <a:srgbClr val="0D0F29">
                  <a:alpha val="70364"/>
                </a:srgbClr>
              </a:buClr>
              <a:buSzPct val="120000"/>
              <a:buFont typeface="Arial" panose="020B0604020202020204" pitchFamily="34" charset="0"/>
              <a:buChar char="•"/>
            </a:pPr>
            <a:r>
              <a:rPr lang="en-US" altLang="ja-JP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Analyze training instances with the largest influences for the misclassified label </a:t>
            </a:r>
            <a:r>
              <a:rPr lang="ja-JP" altLang="en-US" sz="2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→</a:t>
            </a:r>
            <a:r>
              <a:rPr lang="en-US" altLang="ja-JP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we can guess the reason</a:t>
            </a:r>
            <a:br>
              <a:rPr lang="en-US" altLang="ja-JP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br>
              <a:rPr lang="en-US" altLang="ja-JP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altLang="ja-JP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e.g.</a:t>
            </a:r>
          </a:p>
          <a:p>
            <a:pPr indent="-360000">
              <a:buClr>
                <a:srgbClr val="0D0F29">
                  <a:alpha val="70364"/>
                </a:srgbClr>
              </a:buClr>
              <a:buSzPct val="120000"/>
              <a:buFont typeface="Arial" panose="020B0604020202020204" pitchFamily="34" charset="0"/>
              <a:buChar char="•"/>
            </a:pPr>
            <a:r>
              <a:rPr lang="en-US" altLang="ja-JP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badly-influential</a:t>
            </a:r>
            <a:br>
              <a:rPr lang="en-US" altLang="ja-JP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altLang="ja-JP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training instances</a:t>
            </a:r>
            <a:br>
              <a:rPr lang="en-US" altLang="ja-JP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altLang="ja-JP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share the phrase</a:t>
            </a:r>
            <a:br>
              <a:rPr lang="en-US" altLang="ja-JP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altLang="ja-JP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“</a:t>
            </a:r>
            <a:r>
              <a:rPr lang="en-US" altLang="ja-JP" sz="2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</a:t>
            </a:r>
            <a:r>
              <a:rPr lang="en-US" altLang="ja-JP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##</a:t>
            </a:r>
            <a:r>
              <a:rPr lang="en-US" altLang="ja-JP" sz="2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rist</a:t>
            </a:r>
            <a:r>
              <a:rPr lang="en-US" altLang="ja-JP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” with</a:t>
            </a:r>
            <a:br>
              <a:rPr lang="en-US" altLang="ja-JP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altLang="ja-JP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test instance</a:t>
            </a:r>
          </a:p>
        </p:txBody>
      </p:sp>
      <p:pic>
        <p:nvPicPr>
          <p:cNvPr id="3" name="図 2" descr="テキスト&#10;&#10;自動的に生成された説明">
            <a:extLst>
              <a:ext uri="{FF2B5EF4-FFF2-40B4-BE49-F238E27FC236}">
                <a16:creationId xmlns:a16="http://schemas.microsoft.com/office/drawing/2014/main" id="{9A966796-0E5E-1D46-BD4E-5154FA9534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7820" y="2560319"/>
            <a:ext cx="7103798" cy="3590183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72F58F3-A1CC-DC42-BC4C-3F6FC3670CFE}"/>
              </a:ext>
            </a:extLst>
          </p:cNvPr>
          <p:cNvSpPr/>
          <p:nvPr/>
        </p:nvSpPr>
        <p:spPr>
          <a:xfrm>
            <a:off x="4939754" y="6078292"/>
            <a:ext cx="70599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Yahoo! Answers question topic classification</a:t>
            </a:r>
            <a:endParaRPr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2A5F7A2-CC86-D340-A730-02D4EE1F57D4}"/>
              </a:ext>
            </a:extLst>
          </p:cNvPr>
          <p:cNvSpPr/>
          <p:nvPr/>
        </p:nvSpPr>
        <p:spPr>
          <a:xfrm>
            <a:off x="1295311" y="4905459"/>
            <a:ext cx="1743724" cy="338894"/>
          </a:xfrm>
          <a:prstGeom prst="rect">
            <a:avLst/>
          </a:prstGeom>
          <a:solidFill>
            <a:srgbClr val="FF7175">
              <a:alpha val="20392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ヒラギノ角ゴ ProN W3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DD2B851E-CBE9-F241-8058-06E95687EC8D}"/>
              </a:ext>
            </a:extLst>
          </p:cNvPr>
          <p:cNvSpPr/>
          <p:nvPr/>
        </p:nvSpPr>
        <p:spPr>
          <a:xfrm>
            <a:off x="10018058" y="3524894"/>
            <a:ext cx="784411" cy="240282"/>
          </a:xfrm>
          <a:prstGeom prst="rect">
            <a:avLst/>
          </a:prstGeom>
          <a:solidFill>
            <a:srgbClr val="FF7175">
              <a:alpha val="20392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ヒラギノ角ゴ ProN W3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EA51F24-F52F-1A46-BCAB-3F3669EE2988}"/>
              </a:ext>
            </a:extLst>
          </p:cNvPr>
          <p:cNvSpPr/>
          <p:nvPr/>
        </p:nvSpPr>
        <p:spPr>
          <a:xfrm>
            <a:off x="5506023" y="4932353"/>
            <a:ext cx="840989" cy="231318"/>
          </a:xfrm>
          <a:prstGeom prst="rect">
            <a:avLst/>
          </a:prstGeom>
          <a:solidFill>
            <a:srgbClr val="FF7175">
              <a:alpha val="20392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ヒラギノ角ゴ ProN W3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5AF55A1-29C9-BC40-A91E-E3D8AF914593}"/>
              </a:ext>
            </a:extLst>
          </p:cNvPr>
          <p:cNvSpPr/>
          <p:nvPr/>
        </p:nvSpPr>
        <p:spPr>
          <a:xfrm>
            <a:off x="11265745" y="4932353"/>
            <a:ext cx="715234" cy="231318"/>
          </a:xfrm>
          <a:prstGeom prst="rect">
            <a:avLst/>
          </a:prstGeom>
          <a:solidFill>
            <a:srgbClr val="FF7175">
              <a:alpha val="20392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ヒラギノ角ゴ ProN W3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E5502E41-54F0-F142-9623-AB33A47190EC}"/>
              </a:ext>
            </a:extLst>
          </p:cNvPr>
          <p:cNvSpPr/>
          <p:nvPr/>
        </p:nvSpPr>
        <p:spPr>
          <a:xfrm>
            <a:off x="4958162" y="5212805"/>
            <a:ext cx="689604" cy="231318"/>
          </a:xfrm>
          <a:prstGeom prst="rect">
            <a:avLst/>
          </a:prstGeom>
          <a:solidFill>
            <a:srgbClr val="FF7175">
              <a:alpha val="20392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ヒラギノ角ゴ ProN W3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14E9221A-7B35-194D-950B-90A2CB690000}"/>
              </a:ext>
            </a:extLst>
          </p:cNvPr>
          <p:cNvSpPr/>
          <p:nvPr/>
        </p:nvSpPr>
        <p:spPr>
          <a:xfrm>
            <a:off x="8440036" y="5212805"/>
            <a:ext cx="840989" cy="231318"/>
          </a:xfrm>
          <a:prstGeom prst="rect">
            <a:avLst/>
          </a:prstGeom>
          <a:solidFill>
            <a:srgbClr val="FF7175">
              <a:alpha val="20392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ヒラギノ角ゴ ProN W3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45ADA52D-70BA-0445-A7A4-F0CB828B2707}"/>
              </a:ext>
            </a:extLst>
          </p:cNvPr>
          <p:cNvSpPr/>
          <p:nvPr/>
        </p:nvSpPr>
        <p:spPr>
          <a:xfrm>
            <a:off x="6559376" y="5479049"/>
            <a:ext cx="840989" cy="231318"/>
          </a:xfrm>
          <a:prstGeom prst="rect">
            <a:avLst/>
          </a:prstGeom>
          <a:solidFill>
            <a:srgbClr val="FF7175">
              <a:alpha val="20392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ヒラギノ角ゴ ProN W3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DAE20A0D-8C0D-2D45-8914-18F310A9B95B}"/>
              </a:ext>
            </a:extLst>
          </p:cNvPr>
          <p:cNvSpPr/>
          <p:nvPr/>
        </p:nvSpPr>
        <p:spPr>
          <a:xfrm>
            <a:off x="9746329" y="5479049"/>
            <a:ext cx="840989" cy="231318"/>
          </a:xfrm>
          <a:prstGeom prst="rect">
            <a:avLst/>
          </a:prstGeom>
          <a:solidFill>
            <a:srgbClr val="FF7175">
              <a:alpha val="20392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ヒラギノ角ゴ ProN W3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4731FF50-35B8-D749-B51C-593B7FC7E379}"/>
              </a:ext>
            </a:extLst>
          </p:cNvPr>
          <p:cNvSpPr/>
          <p:nvPr/>
        </p:nvSpPr>
        <p:spPr>
          <a:xfrm>
            <a:off x="5702399" y="5782779"/>
            <a:ext cx="840989" cy="231318"/>
          </a:xfrm>
          <a:prstGeom prst="rect">
            <a:avLst/>
          </a:prstGeom>
          <a:solidFill>
            <a:srgbClr val="FF7175">
              <a:alpha val="20392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ヒラギノ角ゴ ProN W3"/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469D5CD1-E5DF-FE43-907B-8F70E0BBCAE3}"/>
              </a:ext>
            </a:extLst>
          </p:cNvPr>
          <p:cNvSpPr/>
          <p:nvPr/>
        </p:nvSpPr>
        <p:spPr>
          <a:xfrm>
            <a:off x="7538054" y="5778180"/>
            <a:ext cx="840989" cy="231318"/>
          </a:xfrm>
          <a:prstGeom prst="rect">
            <a:avLst/>
          </a:prstGeom>
          <a:solidFill>
            <a:srgbClr val="FF7175">
              <a:alpha val="20392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ヒラギノ角ゴ ProN W3"/>
            </a:endParaRPr>
          </a:p>
        </p:txBody>
      </p:sp>
    </p:spTree>
    <p:extLst>
      <p:ext uri="{BB962C8B-B14F-4D97-AF65-F5344CB8AC3E}">
        <p14:creationId xmlns:p14="http://schemas.microsoft.com/office/powerpoint/2010/main" val="68995292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Dynamic Entity Representation"/>
          <p:cNvSpPr txBox="1">
            <a:spLocks noGrp="1"/>
          </p:cNvSpPr>
          <p:nvPr>
            <p:ph type="title"/>
          </p:nvPr>
        </p:nvSpPr>
        <p:spPr>
          <a:xfrm>
            <a:off x="546103" y="179177"/>
            <a:ext cx="11434876" cy="12014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6000">
                <a:latin typeface="+mn-lt"/>
                <a:ea typeface="+mn-ea"/>
                <a:cs typeface="+mn-cs"/>
                <a:sym typeface="Lato Regular"/>
              </a:defRPr>
            </a:lvl1pPr>
          </a:lstStyle>
          <a:p>
            <a:pPr algn="l"/>
            <a:r>
              <a:rPr lang="en-US" sz="4000" dirty="0"/>
              <a:t>Experiment: Interpretation of Error Prediction</a:t>
            </a:r>
            <a:endParaRPr sz="4000" dirty="0"/>
          </a:p>
        </p:txBody>
      </p:sp>
      <p:sp>
        <p:nvSpPr>
          <p:cNvPr id="152" name="Unknown’s meaning representation cannot be obtained statically…                                              ↓ Dynamically update meaning representation while reading text…"/>
          <p:cNvSpPr txBox="1">
            <a:spLocks noGrp="1"/>
          </p:cNvSpPr>
          <p:nvPr>
            <p:ph type="body" idx="1"/>
          </p:nvPr>
        </p:nvSpPr>
        <p:spPr>
          <a:xfrm>
            <a:off x="546102" y="1498648"/>
            <a:ext cx="11434876" cy="5180175"/>
          </a:xfrm>
          <a:prstGeom prst="rect">
            <a:avLst/>
          </a:prstGeom>
        </p:spPr>
        <p:txBody>
          <a:bodyPr lIns="50400" anchor="t">
            <a:noAutofit/>
          </a:bodyPr>
          <a:lstStyle/>
          <a:p>
            <a:pPr indent="-360000">
              <a:buClr>
                <a:srgbClr val="0D0F29">
                  <a:alpha val="70364"/>
                </a:srgbClr>
              </a:buClr>
              <a:buSzPct val="120000"/>
              <a:buFont typeface="Arial" panose="020B0604020202020204" pitchFamily="34" charset="0"/>
              <a:buChar char="•"/>
            </a:pPr>
            <a:r>
              <a:rPr lang="en-US" altLang="ja-JP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Analyze training instances with the largest influences for the misclassified label </a:t>
            </a:r>
            <a:r>
              <a:rPr lang="ja-JP" altLang="en-US" sz="2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→</a:t>
            </a:r>
            <a:r>
              <a:rPr lang="en-US" altLang="ja-JP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we can guess the reason</a:t>
            </a:r>
            <a:br>
              <a:rPr lang="en-US" altLang="ja-JP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br>
              <a:rPr lang="en-US" altLang="ja-JP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altLang="ja-JP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e.g.</a:t>
            </a:r>
          </a:p>
          <a:p>
            <a:pPr indent="-360000">
              <a:buClr>
                <a:srgbClr val="0D0F29">
                  <a:alpha val="70364"/>
                </a:srgbClr>
              </a:buClr>
              <a:buSzPct val="120000"/>
              <a:buFont typeface="Arial" panose="020B0604020202020204" pitchFamily="34" charset="0"/>
              <a:buChar char="•"/>
            </a:pPr>
            <a:r>
              <a:rPr lang="en-US" altLang="ja-JP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badly-influential</a:t>
            </a:r>
            <a:br>
              <a:rPr lang="en-US" altLang="ja-JP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altLang="ja-JP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training instances</a:t>
            </a:r>
            <a:br>
              <a:rPr lang="en-US" altLang="ja-JP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altLang="ja-JP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share the similar</a:t>
            </a:r>
            <a:br>
              <a:rPr lang="en-US" altLang="ja-JP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altLang="ja-JP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visual appearances</a:t>
            </a:r>
            <a:br>
              <a:rPr lang="en-US" altLang="ja-JP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altLang="ja-JP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(shape, color, layout)</a:t>
            </a:r>
            <a:br>
              <a:rPr lang="en-US" altLang="ja-JP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altLang="ja-JP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individually</a:t>
            </a:r>
          </a:p>
        </p:txBody>
      </p:sp>
      <p:pic>
        <p:nvPicPr>
          <p:cNvPr id="4" name="図 3" descr="動物, 鳥, 水鳥 が含まれている画像&#10;&#10;自動的に生成された説明">
            <a:extLst>
              <a:ext uri="{FF2B5EF4-FFF2-40B4-BE49-F238E27FC236}">
                <a16:creationId xmlns:a16="http://schemas.microsoft.com/office/drawing/2014/main" id="{941C9DA9-9F9A-0747-9964-7314CF5AF9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2568" y="2560319"/>
            <a:ext cx="7039049" cy="3799841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F347F6FB-C75F-3D49-BF30-17DDA0CA1204}"/>
              </a:ext>
            </a:extLst>
          </p:cNvPr>
          <p:cNvSpPr/>
          <p:nvPr/>
        </p:nvSpPr>
        <p:spPr>
          <a:xfrm>
            <a:off x="6192500" y="6240852"/>
            <a:ext cx="45544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CIFAR-10 object recognition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0653181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ヒラギノ角ゴ ProN W3"/>
        <a:ea typeface="ヒラギノ角ゴ ProN W3"/>
        <a:cs typeface="ヒラギノ角ゴ ProN W3"/>
      </a:majorFont>
      <a:minorFont>
        <a:latin typeface="Lato Regular"/>
        <a:ea typeface="Lato Regular"/>
        <a:cs typeface="Lato Regular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j-lt"/>
            <a:ea typeface="+mj-ea"/>
            <a:cs typeface="+mj-cs"/>
            <a:sym typeface="ヒラギノ角ゴ ProN W3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ヒラギノ角ゴ ProN W6"/>
            <a:ea typeface="ヒラギノ角ゴ ProN W6"/>
            <a:cs typeface="ヒラギノ角ゴ ProN W6"/>
            <a:sym typeface="ヒラギノ角ゴ ProN W6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ヒラギノ角ゴ ProN W3"/>
        <a:ea typeface="ヒラギノ角ゴ ProN W3"/>
        <a:cs typeface="ヒラギノ角ゴ ProN W3"/>
      </a:majorFont>
      <a:minorFont>
        <a:latin typeface="Lato Regular"/>
        <a:ea typeface="Lato Regular"/>
        <a:cs typeface="Lato Regular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j-lt"/>
            <a:ea typeface="+mj-ea"/>
            <a:cs typeface="+mj-cs"/>
            <a:sym typeface="ヒラギノ角ゴ ProN W3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ヒラギノ角ゴ ProN W6"/>
            <a:ea typeface="ヒラギノ角ゴ ProN W6"/>
            <a:cs typeface="ヒラギノ角ゴ ProN W6"/>
            <a:sym typeface="ヒラギノ角ゴ ProN W6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24086</TotalTime>
  <Words>633</Words>
  <Application>Microsoft Macintosh PowerPoint</Application>
  <PresentationFormat>ワイド画面</PresentationFormat>
  <Paragraphs>52</Paragraphs>
  <Slides>11</Slides>
  <Notes>11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21" baseType="lpstr">
      <vt:lpstr>ヒラギノ角ゴ ProN W3</vt:lpstr>
      <vt:lpstr>ヒラギノ角ゴ ProN W6</vt:lpstr>
      <vt:lpstr>Arial</vt:lpstr>
      <vt:lpstr>Helvetica Neue Light</vt:lpstr>
      <vt:lpstr>Helvetica Neue Thin</vt:lpstr>
      <vt:lpstr>Lato</vt:lpstr>
      <vt:lpstr>Lato Bold</vt:lpstr>
      <vt:lpstr>Lato Regular</vt:lpstr>
      <vt:lpstr>Verdana</vt:lpstr>
      <vt:lpstr>White</vt:lpstr>
      <vt:lpstr>Efficient Estimation of Influence of a Training Instance</vt:lpstr>
      <vt:lpstr>Introduction</vt:lpstr>
      <vt:lpstr>Introduction</vt:lpstr>
      <vt:lpstr>Idea: Dropout Makes Ignorant Sub-networks</vt:lpstr>
      <vt:lpstr>Proposed: Turn-Over Dropout</vt:lpstr>
      <vt:lpstr> Challenge: Instance-specific Dropout Masks</vt:lpstr>
      <vt:lpstr>Experiment: Hidden Sub-networks Didn’t Learn the Corresponding Instances?　→　Actually, Yes!</vt:lpstr>
      <vt:lpstr>Experiment: Interpretation of Error Prediction</vt:lpstr>
      <vt:lpstr>Experiment: Interpretation of Error Prediction</vt:lpstr>
      <vt:lpstr>Experiment: Data Filtering for Domain Adaptation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Achieving Verified Robustness to Symbol Substitutions via Interval Bound Propagation</dc:title>
  <cp:lastModifiedBy>Sosuke Kobayashi</cp:lastModifiedBy>
  <cp:revision>492</cp:revision>
  <cp:lastPrinted>2020-11-02T14:25:43Z</cp:lastPrinted>
  <dcterms:modified xsi:type="dcterms:W3CDTF">2020-12-20T04:28:05Z</dcterms:modified>
</cp:coreProperties>
</file>