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Pacifico"/>
      <p:regular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Pacific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4f0b5732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4f0b5732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brightness: where does your eye go in this movie still.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Cary Grant in Alfred Hitchcock’s </a:t>
            </a:r>
            <a:r>
              <a:rPr i="1" lang="en"/>
              <a:t>Suspicion</a:t>
            </a:r>
            <a:r>
              <a:rPr lang="en"/>
              <a:t> (1941)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4c49290d1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4c49290d1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these examples, brightness is coupled with geometric area to convey information about the relative strength/size/importance of each data element. Visualization software has color-blind </a:t>
            </a:r>
            <a:r>
              <a:rPr lang="en"/>
              <a:t>palettes. I use these frequently.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4c49290d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4c49290d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helps as pick details out of a crowd.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4c49290d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4c49290d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eyes are drawn to the color.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see this technique used in crowd scenes in movies and TV shows.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4c49290d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4c49290d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 much color is as bad as none at all.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Remember: colors are accents. Also, black is an accent color in visualizations.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4c49290d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4c49290d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another visual explaining the difference between hue, saturation and brightness.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4f0b5732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4f0b5732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blindness 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affects approximately 1 in 12 men (8%) and 1 in 200 women in the world. There are 3 types (only 2 are shown), with red-green being the most common. Be aware of this when combining colors.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4c49290d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4c49290d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4f0b573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4f0b573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4c49290d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4c49290d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c49290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c49290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highlight>
                  <a:srgbClr val="F9F9F9"/>
                </a:highlight>
                <a:latin typeface="Roboto"/>
                <a:ea typeface="Roboto"/>
                <a:cs typeface="Roboto"/>
                <a:sym typeface="Roboto"/>
              </a:rPr>
              <a:t>Definition: </a:t>
            </a:r>
            <a:r>
              <a:rPr lang="en" sz="1200">
                <a:solidFill>
                  <a:srgbClr val="404040"/>
                </a:solidFill>
                <a:highlight>
                  <a:srgbClr val="F9F9F9"/>
                </a:highlight>
                <a:latin typeface="Roboto"/>
                <a:ea typeface="Roboto"/>
                <a:cs typeface="Roboto"/>
                <a:sym typeface="Roboto"/>
              </a:rPr>
              <a:t>Visual property which is processed in spatial memory without our conscious action. </a:t>
            </a:r>
            <a:endParaRPr sz="1200">
              <a:solidFill>
                <a:srgbClr val="404040"/>
              </a:solidFill>
              <a:highlight>
                <a:srgbClr val="F9F9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highlight>
                  <a:srgbClr val="F9F9F9"/>
                </a:highlight>
                <a:latin typeface="Roboto"/>
                <a:ea typeface="Roboto"/>
                <a:cs typeface="Roboto"/>
                <a:sym typeface="Roboto"/>
              </a:rPr>
              <a:t>Think: immediate, instinctive, automatic</a:t>
            </a:r>
            <a:endParaRPr sz="1200">
              <a:solidFill>
                <a:srgbClr val="404040"/>
              </a:solidFill>
              <a:highlight>
                <a:srgbClr val="F9F9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highlight>
                  <a:srgbClr val="F9F9F9"/>
                </a:highlight>
                <a:latin typeface="Roboto"/>
                <a:ea typeface="Roboto"/>
                <a:cs typeface="Roboto"/>
                <a:sym typeface="Roboto"/>
              </a:rPr>
              <a:t>Or, what your eye is drawn to</a:t>
            </a:r>
            <a:endParaRPr sz="1200">
              <a:solidFill>
                <a:srgbClr val="404040"/>
              </a:solidFill>
              <a:highlight>
                <a:srgbClr val="F9F9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highlight>
                <a:srgbClr val="F9F9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04040"/>
                </a:solidFill>
                <a:highlight>
                  <a:srgbClr val="F9F9F9"/>
                </a:highlight>
                <a:latin typeface="Roboto"/>
                <a:ea typeface="Roboto"/>
                <a:cs typeface="Roboto"/>
                <a:sym typeface="Roboto"/>
              </a:rPr>
              <a:t>And, FAST!</a:t>
            </a:r>
            <a:endParaRPr sz="1200">
              <a:solidFill>
                <a:srgbClr val="404040"/>
              </a:solidFill>
              <a:highlight>
                <a:srgbClr val="F9F9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04040"/>
              </a:solidFill>
              <a:highlight>
                <a:srgbClr val="F9F9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4c49290d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4c49290d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4c49290d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4c49290d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4c49290d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4c49290d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4c49290d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4c49290d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brain does some things faster than others. How long do you think it takes for your brain to respond to preattentive attributes?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Half  a second. Time enough to react without thinking.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Split-second decisions are real.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4c49290d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4c49290d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4 properities of preattentive attributes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4c49290d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4c49290d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is comprised of 3 elements.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4c49290d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4c49290d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Let’s explore what we mean by these 3 concepts.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Hue is a measure of the color that we give a name to such as “Red” or “Violet”. </a:t>
            </a:r>
            <a:endParaRPr sz="14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Saturation and lightness/brightness are a measure of color intensity.</a:t>
            </a:r>
            <a:endParaRPr sz="14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Hues and intensities help us separate visual elements from their surroundings. </a:t>
            </a:r>
            <a:endParaRPr sz="14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6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This saves the user from having to perform a visual search through data.</a:t>
            </a:r>
            <a:endParaRPr sz="14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6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Here are some examples</a:t>
            </a:r>
            <a:endParaRPr sz="14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4c49290d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4c49290d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Hue is the easiest color concept to understand.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how hue changes during the ripening process.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number represents your ideal eating banana? Making banana bread?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4c49290d1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4c49290d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Color saturation is the intensity of a hue. It is the amount of grey in a color. 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Maximum saturation is pure color.  Minimum is washed out, faded, pastel, etc. 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</a:rPr>
              <a:t>Why does saturation matter?  Our eyes are drawn to pure, intense colors. Also, using a continuum of saturations for a single color allows us to add variety to a presentation without overwhelming our eyes with too many colors.  </a:t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4c49290d1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4c49290d1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Brightness</a:t>
            </a:r>
            <a:r>
              <a:rPr lang="en" sz="1400">
                <a:solidFill>
                  <a:schemeClr val="dk1"/>
                </a:solidFill>
              </a:rPr>
              <a:t> is the relative lightness or darkness of a particular color, from black (no brightness) to white (full brightness).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Brightness is also called </a:t>
            </a:r>
            <a:r>
              <a:rPr b="1" lang="en" sz="1400">
                <a:solidFill>
                  <a:schemeClr val="dk1"/>
                </a:solidFill>
              </a:rPr>
              <a:t>Lightness</a:t>
            </a:r>
            <a:r>
              <a:rPr lang="en" sz="1400">
                <a:solidFill>
                  <a:schemeClr val="dk1"/>
                </a:solidFill>
              </a:rPr>
              <a:t> in some contexts.   </a:t>
            </a: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In Tableau, saturation is called Opacity and is measure as a percent. 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The difference between saturation and brightness is very important in photography and image processing applications. It is less important in creating visualizations using charts and graphs.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</a:rPr>
              <a:t>The takeaway: if you want turn a blue sky grey, lessen the saturation. If you want to make a dark blue sky a lighter shade of blue, increase the brightness. </a:t>
            </a:r>
            <a:endParaRPr sz="14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Preattentive attributes and visual design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Sean Oslin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DRAFT 2 10/16/19</a:t>
            </a:r>
            <a:endParaRPr sz="18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575" y="373350"/>
            <a:ext cx="5511200" cy="240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brightness to convey information</a:t>
            </a:r>
            <a:endParaRPr/>
          </a:p>
        </p:txBody>
      </p:sp>
      <p:pic>
        <p:nvPicPr>
          <p:cNvPr id="114" name="Google Shape;1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2924175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7750" y="3086350"/>
            <a:ext cx="5762624" cy="192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9s?</a:t>
            </a:r>
            <a:endParaRPr/>
          </a:p>
        </p:txBody>
      </p:sp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9100" y="1125300"/>
            <a:ext cx="376639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Easier?</a:t>
            </a:r>
            <a:endParaRPr/>
          </a:p>
        </p:txBody>
      </p:sp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2275" y="1181325"/>
            <a:ext cx="3779443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about now?</a:t>
            </a:r>
            <a:endParaRPr/>
          </a:p>
        </p:txBody>
      </p:sp>
      <p:pic>
        <p:nvPicPr>
          <p:cNvPr id="133" name="Google Shape;13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5125" y="1158925"/>
            <a:ext cx="387696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Hue, saturation, brightness (lightness)</a:t>
            </a:r>
            <a:endParaRPr/>
          </a:p>
        </p:txBody>
      </p:sp>
      <p:pic>
        <p:nvPicPr>
          <p:cNvPr id="139" name="Google Shape;1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5350" y="1114100"/>
            <a:ext cx="5156774" cy="38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/>
        </p:nvSpPr>
        <p:spPr>
          <a:xfrm>
            <a:off x="0" y="3004900"/>
            <a:ext cx="9144000" cy="127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Color blindness</a:t>
            </a:r>
            <a:endParaRPr sz="7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</a:t>
            </a:r>
            <a:endParaRPr/>
          </a:p>
        </p:txBody>
      </p:sp>
      <p:sp>
        <p:nvSpPr>
          <p:cNvPr id="150" name="Google Shape;15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Colors are for emphasis,/accent - use sparingly!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Contrast gives a sense of balance (red/blue, orange/purple)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Black is an accent color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Color code your visuals to the type of graph (e.g. bar charts are blue, line charts are red, treemaps are green)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Be aware of colorblindness.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Be conservative, use (develop!) some taste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and working with clients</a:t>
            </a:r>
            <a:endParaRPr/>
          </a:p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you create a draft of a data viz, only use </a:t>
            </a:r>
            <a:r>
              <a:rPr lang="en"/>
              <a:t>grayscale</a:t>
            </a:r>
            <a:r>
              <a:rPr lang="en"/>
              <a:t> colors.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Your customers often become preoccupied with color choice and ignore what is being communicated.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Take color out of the mix to help focus their attention on the content. Add color once all decisions are made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</a:t>
            </a:r>
            <a:endParaRPr/>
          </a:p>
        </p:txBody>
      </p:sp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311700" y="117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404040"/>
                </a:solidFill>
                <a:highlight>
                  <a:srgbClr val="F9F9F9"/>
                </a:highlight>
                <a:latin typeface="Roboto"/>
                <a:ea typeface="Roboto"/>
                <a:cs typeface="Roboto"/>
                <a:sym typeface="Roboto"/>
              </a:rPr>
              <a:t>Form can be manipulated to either call attention to a member of the data set or to reduce our attention on it.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preattentive attributes?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/>
              <a:t>Pre</a:t>
            </a:r>
            <a:r>
              <a:rPr lang="en" sz="2400"/>
              <a:t> - before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2400"/>
              <a:t>Attentive</a:t>
            </a:r>
            <a:r>
              <a:rPr lang="en" sz="2400"/>
              <a:t> - what you notice on a conscious level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i="1" lang="en" sz="2400"/>
              <a:t>Attributes</a:t>
            </a:r>
            <a:r>
              <a:rPr lang="en" sz="2400"/>
              <a:t> - characteristics</a:t>
            </a:r>
            <a:endParaRPr sz="2400"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11857" l="0" r="0" t="11934"/>
          <a:stretch/>
        </p:blipFill>
        <p:spPr>
          <a:xfrm>
            <a:off x="6321525" y="3354075"/>
            <a:ext cx="2510776" cy="14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675" y="152400"/>
            <a:ext cx="4221743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2"/>
          <p:cNvSpPr txBox="1"/>
          <p:nvPr/>
        </p:nvSpPr>
        <p:spPr>
          <a:xfrm>
            <a:off x="5658975" y="1423150"/>
            <a:ext cx="3249600" cy="28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seems to be missing?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500" y="1048875"/>
            <a:ext cx="5753100" cy="37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3"/>
          <p:cNvSpPr txBox="1"/>
          <p:nvPr/>
        </p:nvSpPr>
        <p:spPr>
          <a:xfrm>
            <a:off x="6689900" y="1048875"/>
            <a:ext cx="2286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Proportions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nd 3D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(also, too much color and no labels)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would be a better chart type?</a:t>
            </a:r>
            <a:endParaRPr/>
          </a:p>
        </p:txBody>
      </p:sp>
      <p:sp>
        <p:nvSpPr>
          <p:cNvPr id="175" name="Google Shape;17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No,   NO,   NO!!!!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334250" cy="39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fast your brain processes PAA?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5 	seconds?</a:t>
            </a:r>
            <a:endParaRPr sz="2400"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1 	second?</a:t>
            </a:r>
            <a:endParaRPr sz="2400"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.5 	seconds?</a:t>
            </a:r>
            <a:endParaRPr sz="2400"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.05 	seconds?</a:t>
            </a:r>
            <a:endParaRPr sz="2400"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2900" y="2341725"/>
            <a:ext cx="2389400" cy="25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PAA properties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255675" y="1163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</a:rPr>
              <a:t>Color</a:t>
            </a:r>
            <a:endParaRPr b="1"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en" sz="2400">
                <a:latin typeface="Pacifico"/>
                <a:ea typeface="Pacifico"/>
                <a:cs typeface="Pacifico"/>
                <a:sym typeface="Pacifico"/>
              </a:rPr>
              <a:t>Form</a:t>
            </a:r>
            <a:endParaRPr b="1" i="1" sz="2400"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 sz="2400"/>
              <a:t>Mo--v---em----en-------t</a:t>
            </a:r>
            <a:endParaRPr i="1" sz="2400"/>
          </a:p>
          <a:p>
            <a:pPr indent="457200" lvl="0" marL="22860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457200" lvl="0" marL="5029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Spatial Positioning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406075" y="0"/>
            <a:ext cx="38712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</a:rPr>
              <a:t>Color</a:t>
            </a:r>
            <a:endParaRPr b="1" sz="4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properties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7338" y="1125325"/>
            <a:ext cx="508931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Hue: how ripe are my bananas?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79550" cy="372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Saturation: same hue, different intensity</a:t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1400" y="1237375"/>
            <a:ext cx="6335826" cy="362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Brightness: it’s black &amp; white</a:t>
            </a: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4850" y="1573525"/>
            <a:ext cx="5338475" cy="289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