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62" r:id="rId5"/>
    <p:sldId id="259" r:id="rId6"/>
    <p:sldId id="260" r:id="rId7"/>
    <p:sldId id="261" r:id="rId8"/>
    <p:sldId id="263" r:id="rId9"/>
    <p:sldId id="265" r:id="rId10"/>
    <p:sldId id="264" r:id="rId11"/>
    <p:sldId id="266" r:id="rId12"/>
    <p:sldId id="267" r:id="rId13"/>
    <p:sldId id="268" r:id="rId14"/>
    <p:sldId id="269" r:id="rId15"/>
    <p:sldId id="270" r:id="rId16"/>
    <p:sldId id="272" r:id="rId17"/>
    <p:sldId id="271" r:id="rId18"/>
    <p:sldId id="274" r:id="rId19"/>
    <p:sldId id="275" r:id="rId20"/>
    <p:sldId id="276" r:id="rId21"/>
    <p:sldId id="277" r:id="rId22"/>
    <p:sldId id="278" r:id="rId2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l-PL" smtClean="0"/>
              <a:t>Kliknij, aby edytować styl</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dirty="0"/>
          </a:p>
        </p:txBody>
      </p:sp>
      <p:sp>
        <p:nvSpPr>
          <p:cNvPr id="4" name="Date Placeholder 3"/>
          <p:cNvSpPr>
            <a:spLocks noGrp="1"/>
          </p:cNvSpPr>
          <p:nvPr>
            <p:ph type="dt" sz="half" idx="10"/>
          </p:nvPr>
        </p:nvSpPr>
        <p:spPr/>
        <p:txBody>
          <a:bodyPr/>
          <a:lstStyle/>
          <a:p>
            <a:fld id="{88F71D01-3120-4DBA-8C00-F36F22A9C321}" type="datetimeFigureOut">
              <a:rPr lang="pl-PL" smtClean="0"/>
              <a:t>2015-08-20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6372ABE-3627-4C54-B046-4295836FDA3C}" type="slidenum">
              <a:rPr lang="pl-PL" smtClean="0"/>
              <a:t>‹#›</a:t>
            </a:fld>
            <a:endParaRPr lang="pl-PL"/>
          </a:p>
        </p:txBody>
      </p:sp>
    </p:spTree>
    <p:extLst>
      <p:ext uri="{BB962C8B-B14F-4D97-AF65-F5344CB8AC3E}">
        <p14:creationId xmlns:p14="http://schemas.microsoft.com/office/powerpoint/2010/main" val="182770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88F71D01-3120-4DBA-8C00-F36F22A9C321}" type="datetimeFigureOut">
              <a:rPr lang="pl-PL" smtClean="0"/>
              <a:t>2015-08-20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16372ABE-3627-4C54-B046-4295836FDA3C}" type="slidenum">
              <a:rPr lang="pl-PL" smtClean="0"/>
              <a:t>‹#›</a:t>
            </a:fld>
            <a:endParaRPr lang="pl-PL"/>
          </a:p>
        </p:txBody>
      </p:sp>
    </p:spTree>
    <p:extLst>
      <p:ext uri="{BB962C8B-B14F-4D97-AF65-F5344CB8AC3E}">
        <p14:creationId xmlns:p14="http://schemas.microsoft.com/office/powerpoint/2010/main" val="192473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l-PL" smtClean="0"/>
              <a:t>Kliknij, aby edytować styl</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88F71D01-3120-4DBA-8C00-F36F22A9C321}" type="datetimeFigureOut">
              <a:rPr lang="pl-PL" smtClean="0"/>
              <a:t>2015-08-20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6372ABE-3627-4C54-B046-4295836FDA3C}" type="slidenum">
              <a:rPr lang="pl-PL" smtClean="0"/>
              <a:t>‹#›</a:t>
            </a:fld>
            <a:endParaRPr lang="pl-PL"/>
          </a:p>
        </p:txBody>
      </p:sp>
    </p:spTree>
    <p:extLst>
      <p:ext uri="{BB962C8B-B14F-4D97-AF65-F5344CB8AC3E}">
        <p14:creationId xmlns:p14="http://schemas.microsoft.com/office/powerpoint/2010/main" val="3772378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l-PL" smtClean="0"/>
              <a:t>Kliknij, aby edytować styl</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l-PL" smtClean="0"/>
              <a:t>Kliknij, aby edytować style wzorca tekstu</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88F71D01-3120-4DBA-8C00-F36F22A9C321}" type="datetimeFigureOut">
              <a:rPr lang="pl-PL" smtClean="0"/>
              <a:t>2015-08-20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6372ABE-3627-4C54-B046-4295836FDA3C}" type="slidenum">
              <a:rPr lang="pl-PL" smtClean="0"/>
              <a:t>‹#›</a:t>
            </a:fld>
            <a:endParaRPr lang="pl-P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61613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l-PL" smtClean="0"/>
              <a:t>Kliknij, aby edytować styl</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88F71D01-3120-4DBA-8C00-F36F22A9C321}" type="datetimeFigureOut">
              <a:rPr lang="pl-PL" smtClean="0"/>
              <a:t>2015-08-20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6372ABE-3627-4C54-B046-4295836FDA3C}" type="slidenum">
              <a:rPr lang="pl-PL" smtClean="0"/>
              <a:t>‹#›</a:t>
            </a:fld>
            <a:endParaRPr lang="pl-PL"/>
          </a:p>
        </p:txBody>
      </p:sp>
    </p:spTree>
    <p:extLst>
      <p:ext uri="{BB962C8B-B14F-4D97-AF65-F5344CB8AC3E}">
        <p14:creationId xmlns:p14="http://schemas.microsoft.com/office/powerpoint/2010/main" val="693995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l-PL" smtClean="0"/>
              <a:t>Kliknij, aby edytować styl</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F71D01-3120-4DBA-8C00-F36F22A9C321}" type="datetimeFigureOut">
              <a:rPr lang="pl-PL" smtClean="0"/>
              <a:t>2015-08-20</a:t>
            </a:fld>
            <a:endParaRPr lang="pl-PL"/>
          </a:p>
        </p:txBody>
      </p:sp>
      <p:sp>
        <p:nvSpPr>
          <p:cNvPr id="4"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6372ABE-3627-4C54-B046-4295836FDA3C}" type="slidenum">
              <a:rPr lang="pl-PL" smtClean="0"/>
              <a:t>‹#›</a:t>
            </a:fld>
            <a:endParaRPr lang="pl-PL"/>
          </a:p>
        </p:txBody>
      </p:sp>
    </p:spTree>
    <p:extLst>
      <p:ext uri="{BB962C8B-B14F-4D97-AF65-F5344CB8AC3E}">
        <p14:creationId xmlns:p14="http://schemas.microsoft.com/office/powerpoint/2010/main" val="1831862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l-PL" smtClean="0"/>
              <a:t>Kliknij, aby edytować styl</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F71D01-3120-4DBA-8C00-F36F22A9C321}" type="datetimeFigureOut">
              <a:rPr lang="pl-PL" smtClean="0"/>
              <a:t>2015-08-20</a:t>
            </a:fld>
            <a:endParaRPr lang="pl-PL"/>
          </a:p>
        </p:txBody>
      </p:sp>
      <p:sp>
        <p:nvSpPr>
          <p:cNvPr id="4"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6372ABE-3627-4C54-B046-4295836FDA3C}" type="slidenum">
              <a:rPr lang="pl-PL" smtClean="0"/>
              <a:t>‹#›</a:t>
            </a:fld>
            <a:endParaRPr lang="pl-PL"/>
          </a:p>
        </p:txBody>
      </p:sp>
    </p:spTree>
    <p:extLst>
      <p:ext uri="{BB962C8B-B14F-4D97-AF65-F5344CB8AC3E}">
        <p14:creationId xmlns:p14="http://schemas.microsoft.com/office/powerpoint/2010/main" val="1647213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p:txBody>
          <a:bodyPr vert="eaVert" anchor="t" anchorCtr="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88F71D01-3120-4DBA-8C00-F36F22A9C321}" type="datetimeFigureOut">
              <a:rPr lang="pl-PL" smtClean="0"/>
              <a:t>2015-08-20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6372ABE-3627-4C54-B046-4295836FDA3C}" type="slidenum">
              <a:rPr lang="pl-PL" smtClean="0"/>
              <a:t>‹#›</a:t>
            </a:fld>
            <a:endParaRPr lang="pl-PL"/>
          </a:p>
        </p:txBody>
      </p:sp>
    </p:spTree>
    <p:extLst>
      <p:ext uri="{BB962C8B-B14F-4D97-AF65-F5344CB8AC3E}">
        <p14:creationId xmlns:p14="http://schemas.microsoft.com/office/powerpoint/2010/main" val="1632573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l-PL" smtClean="0"/>
              <a:t>Kliknij, aby edytować styl</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88F71D01-3120-4DBA-8C00-F36F22A9C321}" type="datetimeFigureOut">
              <a:rPr lang="pl-PL" smtClean="0"/>
              <a:t>2015-08-20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6372ABE-3627-4C54-B046-4295836FDA3C}" type="slidenum">
              <a:rPr lang="pl-PL" smtClean="0"/>
              <a:t>‹#›</a:t>
            </a:fld>
            <a:endParaRPr lang="pl-PL"/>
          </a:p>
        </p:txBody>
      </p:sp>
    </p:spTree>
    <p:extLst>
      <p:ext uri="{BB962C8B-B14F-4D97-AF65-F5344CB8AC3E}">
        <p14:creationId xmlns:p14="http://schemas.microsoft.com/office/powerpoint/2010/main" val="23316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3"/>
          <p:cNvSpPr>
            <a:spLocks noGrp="1"/>
          </p:cNvSpPr>
          <p:nvPr>
            <p:ph type="dt" sz="half" idx="10"/>
          </p:nvPr>
        </p:nvSpPr>
        <p:spPr/>
        <p:txBody>
          <a:bodyPr/>
          <a:lstStyle/>
          <a:p>
            <a:fld id="{88F71D01-3120-4DBA-8C00-F36F22A9C321}" type="datetimeFigureOut">
              <a:rPr lang="pl-PL" smtClean="0"/>
              <a:t>2015-08-20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6372ABE-3627-4C54-B046-4295836FDA3C}" type="slidenum">
              <a:rPr lang="pl-PL" smtClean="0"/>
              <a:t>‹#›</a:t>
            </a:fld>
            <a:endParaRPr lang="pl-PL"/>
          </a:p>
        </p:txBody>
      </p:sp>
    </p:spTree>
    <p:extLst>
      <p:ext uri="{BB962C8B-B14F-4D97-AF65-F5344CB8AC3E}">
        <p14:creationId xmlns:p14="http://schemas.microsoft.com/office/powerpoint/2010/main" val="191517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l-PL" smtClean="0"/>
              <a:t>Kliknij, aby edytować styl</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88F71D01-3120-4DBA-8C00-F36F22A9C321}" type="datetimeFigureOut">
              <a:rPr lang="pl-PL" smtClean="0"/>
              <a:t>2015-08-20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6372ABE-3627-4C54-B046-4295836FDA3C}" type="slidenum">
              <a:rPr lang="pl-PL" smtClean="0"/>
              <a:t>‹#›</a:t>
            </a:fld>
            <a:endParaRPr lang="pl-PL"/>
          </a:p>
        </p:txBody>
      </p:sp>
    </p:spTree>
    <p:extLst>
      <p:ext uri="{BB962C8B-B14F-4D97-AF65-F5344CB8AC3E}">
        <p14:creationId xmlns:p14="http://schemas.microsoft.com/office/powerpoint/2010/main" val="131816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p:txBody>
          <a:bodyPr/>
          <a:lstStyle/>
          <a:p>
            <a:fld id="{88F71D01-3120-4DBA-8C00-F36F22A9C321}" type="datetimeFigureOut">
              <a:rPr lang="pl-PL" smtClean="0"/>
              <a:t>2015-08-20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16372ABE-3627-4C54-B046-4295836FDA3C}" type="slidenum">
              <a:rPr lang="pl-PL" smtClean="0"/>
              <a:t>‹#›</a:t>
            </a:fld>
            <a:endParaRPr lang="pl-PL"/>
          </a:p>
        </p:txBody>
      </p:sp>
    </p:spTree>
    <p:extLst>
      <p:ext uri="{BB962C8B-B14F-4D97-AF65-F5344CB8AC3E}">
        <p14:creationId xmlns:p14="http://schemas.microsoft.com/office/powerpoint/2010/main" val="1777722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Kliknij, aby edytować styl</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p>
            <a:fld id="{88F71D01-3120-4DBA-8C00-F36F22A9C321}" type="datetimeFigureOut">
              <a:rPr lang="pl-PL" smtClean="0"/>
              <a:t>2015-08-20</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16372ABE-3627-4C54-B046-4295836FDA3C}" type="slidenum">
              <a:rPr lang="pl-PL" smtClean="0"/>
              <a:t>‹#›</a:t>
            </a:fld>
            <a:endParaRPr lang="pl-PL"/>
          </a:p>
        </p:txBody>
      </p:sp>
    </p:spTree>
    <p:extLst>
      <p:ext uri="{BB962C8B-B14F-4D97-AF65-F5344CB8AC3E}">
        <p14:creationId xmlns:p14="http://schemas.microsoft.com/office/powerpoint/2010/main" val="1312204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7" name="Date Placeholder 2"/>
          <p:cNvSpPr>
            <a:spLocks noGrp="1"/>
          </p:cNvSpPr>
          <p:nvPr>
            <p:ph type="dt" sz="half" idx="10"/>
          </p:nvPr>
        </p:nvSpPr>
        <p:spPr/>
        <p:txBody>
          <a:bodyPr/>
          <a:lstStyle/>
          <a:p>
            <a:fld id="{88F71D01-3120-4DBA-8C00-F36F22A9C321}" type="datetimeFigureOut">
              <a:rPr lang="pl-PL" smtClean="0"/>
              <a:t>2015-08-20</a:t>
            </a:fld>
            <a:endParaRPr lang="pl-PL"/>
          </a:p>
        </p:txBody>
      </p:sp>
      <p:sp>
        <p:nvSpPr>
          <p:cNvPr id="5" name="Footer Placeholder 3"/>
          <p:cNvSpPr>
            <a:spLocks noGrp="1"/>
          </p:cNvSpPr>
          <p:nvPr>
            <p:ph type="ftr" sz="quarter" idx="11"/>
          </p:nvPr>
        </p:nvSpPr>
        <p:spPr/>
        <p:txBody>
          <a:bodyPr/>
          <a:lstStyle/>
          <a:p>
            <a:endParaRPr lang="pl-PL"/>
          </a:p>
        </p:txBody>
      </p:sp>
      <p:sp>
        <p:nvSpPr>
          <p:cNvPr id="6" name="Slide Number Placeholder 4"/>
          <p:cNvSpPr>
            <a:spLocks noGrp="1"/>
          </p:cNvSpPr>
          <p:nvPr>
            <p:ph type="sldNum" sz="quarter" idx="12"/>
          </p:nvPr>
        </p:nvSpPr>
        <p:spPr/>
        <p:txBody>
          <a:bodyPr/>
          <a:lstStyle/>
          <a:p>
            <a:fld id="{16372ABE-3627-4C54-B046-4295836FDA3C}" type="slidenum">
              <a:rPr lang="pl-PL" smtClean="0"/>
              <a:t>‹#›</a:t>
            </a:fld>
            <a:endParaRPr lang="pl-PL"/>
          </a:p>
        </p:txBody>
      </p:sp>
    </p:spTree>
    <p:extLst>
      <p:ext uri="{BB962C8B-B14F-4D97-AF65-F5344CB8AC3E}">
        <p14:creationId xmlns:p14="http://schemas.microsoft.com/office/powerpoint/2010/main" val="2096682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F71D01-3120-4DBA-8C00-F36F22A9C321}" type="datetimeFigureOut">
              <a:rPr lang="pl-PL" smtClean="0"/>
              <a:t>2015-08-20</a:t>
            </a:fld>
            <a:endParaRPr lang="pl-PL"/>
          </a:p>
        </p:txBody>
      </p:sp>
      <p:sp>
        <p:nvSpPr>
          <p:cNvPr id="5" name="Footer Placeholder 2"/>
          <p:cNvSpPr>
            <a:spLocks noGrp="1"/>
          </p:cNvSpPr>
          <p:nvPr>
            <p:ph type="ftr" sz="quarter" idx="11"/>
          </p:nvPr>
        </p:nvSpPr>
        <p:spPr/>
        <p:txBody>
          <a:bodyPr/>
          <a:lstStyle/>
          <a:p>
            <a:endParaRPr lang="pl-PL"/>
          </a:p>
        </p:txBody>
      </p:sp>
      <p:sp>
        <p:nvSpPr>
          <p:cNvPr id="6" name="Slide Number Placeholder 3"/>
          <p:cNvSpPr>
            <a:spLocks noGrp="1"/>
          </p:cNvSpPr>
          <p:nvPr>
            <p:ph type="sldNum" sz="quarter" idx="12"/>
          </p:nvPr>
        </p:nvSpPr>
        <p:spPr/>
        <p:txBody>
          <a:bodyPr/>
          <a:lstStyle/>
          <a:p>
            <a:fld id="{16372ABE-3627-4C54-B046-4295836FDA3C}" type="slidenum">
              <a:rPr lang="pl-PL" smtClean="0"/>
              <a:t>‹#›</a:t>
            </a:fld>
            <a:endParaRPr lang="pl-PL"/>
          </a:p>
        </p:txBody>
      </p:sp>
    </p:spTree>
    <p:extLst>
      <p:ext uri="{BB962C8B-B14F-4D97-AF65-F5344CB8AC3E}">
        <p14:creationId xmlns:p14="http://schemas.microsoft.com/office/powerpoint/2010/main" val="2092067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l-PL" smtClean="0"/>
              <a:t>Kliknij, aby edytować styl</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7" name="Date Placeholder 4"/>
          <p:cNvSpPr>
            <a:spLocks noGrp="1"/>
          </p:cNvSpPr>
          <p:nvPr>
            <p:ph type="dt" sz="half" idx="10"/>
          </p:nvPr>
        </p:nvSpPr>
        <p:spPr/>
        <p:txBody>
          <a:bodyPr/>
          <a:lstStyle/>
          <a:p>
            <a:fld id="{88F71D01-3120-4DBA-8C00-F36F22A9C321}" type="datetimeFigureOut">
              <a:rPr lang="pl-PL" smtClean="0"/>
              <a:t>2015-08-20</a:t>
            </a:fld>
            <a:endParaRPr lang="pl-PL"/>
          </a:p>
        </p:txBody>
      </p:sp>
      <p:sp>
        <p:nvSpPr>
          <p:cNvPr id="5" name="Footer Placeholder 5"/>
          <p:cNvSpPr>
            <a:spLocks noGrp="1"/>
          </p:cNvSpPr>
          <p:nvPr>
            <p:ph type="ftr" sz="quarter" idx="11"/>
          </p:nvPr>
        </p:nvSpPr>
        <p:spPr/>
        <p:txBody>
          <a:bodyPr/>
          <a:lstStyle/>
          <a:p>
            <a:endParaRPr lang="pl-PL"/>
          </a:p>
        </p:txBody>
      </p:sp>
      <p:sp>
        <p:nvSpPr>
          <p:cNvPr id="6" name="Slide Number Placeholder 6"/>
          <p:cNvSpPr>
            <a:spLocks noGrp="1"/>
          </p:cNvSpPr>
          <p:nvPr>
            <p:ph type="sldNum" sz="quarter" idx="12"/>
          </p:nvPr>
        </p:nvSpPr>
        <p:spPr/>
        <p:txBody>
          <a:bodyPr/>
          <a:lstStyle/>
          <a:p>
            <a:fld id="{16372ABE-3627-4C54-B046-4295836FDA3C}" type="slidenum">
              <a:rPr lang="pl-PL" smtClean="0"/>
              <a:t>‹#›</a:t>
            </a:fld>
            <a:endParaRPr lang="pl-PL"/>
          </a:p>
        </p:txBody>
      </p:sp>
    </p:spTree>
    <p:extLst>
      <p:ext uri="{BB962C8B-B14F-4D97-AF65-F5344CB8AC3E}">
        <p14:creationId xmlns:p14="http://schemas.microsoft.com/office/powerpoint/2010/main" val="1970482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88F71D01-3120-4DBA-8C00-F36F22A9C321}" type="datetimeFigureOut">
              <a:rPr lang="pl-PL" smtClean="0"/>
              <a:t>2015-08-20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16372ABE-3627-4C54-B046-4295836FDA3C}" type="slidenum">
              <a:rPr lang="pl-PL" smtClean="0"/>
              <a:t>‹#›</a:t>
            </a:fld>
            <a:endParaRPr lang="pl-PL"/>
          </a:p>
        </p:txBody>
      </p:sp>
    </p:spTree>
    <p:extLst>
      <p:ext uri="{BB962C8B-B14F-4D97-AF65-F5344CB8AC3E}">
        <p14:creationId xmlns:p14="http://schemas.microsoft.com/office/powerpoint/2010/main" val="64847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l-PL" smtClean="0"/>
              <a:t>Kliknij, aby edytować styl</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8F71D01-3120-4DBA-8C00-F36F22A9C321}" type="datetimeFigureOut">
              <a:rPr lang="pl-PL" smtClean="0"/>
              <a:t>2015-08-20</a:t>
            </a:fld>
            <a:endParaRPr lang="pl-PL"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pl-PL" dirty="0" smtClean="0"/>
              <a:t>E2E </a:t>
            </a:r>
            <a:r>
              <a:rPr lang="pl-PL" dirty="0" err="1" smtClean="0"/>
              <a:t>course</a:t>
            </a:r>
            <a:endParaRPr lang="pl-PL"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372ABE-3627-4C54-B046-4295836FDA3C}" type="slidenum">
              <a:rPr lang="pl-PL" smtClean="0"/>
              <a:t>‹#›</a:t>
            </a:fld>
            <a:endParaRPr lang="pl-PL"/>
          </a:p>
        </p:txBody>
      </p:sp>
    </p:spTree>
    <p:extLst>
      <p:ext uri="{BB962C8B-B14F-4D97-AF65-F5344CB8AC3E}">
        <p14:creationId xmlns:p14="http://schemas.microsoft.com/office/powerpoint/2010/main" val="1999985893"/>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s://angular.github.io/protractor/#/api"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54954" y="1447800"/>
            <a:ext cx="9955631" cy="3329581"/>
          </a:xfrm>
        </p:spPr>
        <p:txBody>
          <a:bodyPr/>
          <a:lstStyle/>
          <a:p>
            <a:r>
              <a:rPr lang="en-GB" dirty="0" smtClean="0"/>
              <a:t>Protractor</a:t>
            </a:r>
            <a:r>
              <a:rPr lang="pl-PL" dirty="0" smtClean="0"/>
              <a:t> \ E2E </a:t>
            </a:r>
            <a:r>
              <a:rPr lang="pl-PL" dirty="0" err="1" smtClean="0"/>
              <a:t>tests</a:t>
            </a:r>
            <a:endParaRPr lang="pl-PL" dirty="0"/>
          </a:p>
        </p:txBody>
      </p:sp>
      <p:sp>
        <p:nvSpPr>
          <p:cNvPr id="3" name="Podtytuł 2"/>
          <p:cNvSpPr>
            <a:spLocks noGrp="1"/>
          </p:cNvSpPr>
          <p:nvPr>
            <p:ph type="subTitle" idx="1"/>
          </p:nvPr>
        </p:nvSpPr>
        <p:spPr/>
        <p:txBody>
          <a:bodyPr/>
          <a:lstStyle/>
          <a:p>
            <a:r>
              <a:rPr lang="pl-PL" dirty="0" smtClean="0"/>
              <a:t>E2e </a:t>
            </a:r>
            <a:r>
              <a:rPr lang="pl-PL" dirty="0" err="1" smtClean="0"/>
              <a:t>testing</a:t>
            </a:r>
            <a:r>
              <a:rPr lang="pl-PL" dirty="0" smtClean="0"/>
              <a:t> for </a:t>
            </a:r>
            <a:r>
              <a:rPr lang="pl-PL" dirty="0" err="1" smtClean="0"/>
              <a:t>angular</a:t>
            </a:r>
            <a:r>
              <a:rPr lang="pl-PL" dirty="0" smtClean="0"/>
              <a:t> </a:t>
            </a:r>
            <a:r>
              <a:rPr lang="pl-PL" dirty="0" err="1" smtClean="0"/>
              <a:t>Js</a:t>
            </a:r>
            <a:endParaRPr lang="pl-PL" dirty="0"/>
          </a:p>
        </p:txBody>
      </p:sp>
    </p:spTree>
    <p:extLst>
      <p:ext uri="{BB962C8B-B14F-4D97-AF65-F5344CB8AC3E}">
        <p14:creationId xmlns:p14="http://schemas.microsoft.com/office/powerpoint/2010/main" val="689504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Web </a:t>
            </a:r>
            <a:r>
              <a:rPr lang="pl-PL" dirty="0" err="1" smtClean="0"/>
              <a:t>elements</a:t>
            </a:r>
            <a:r>
              <a:rPr lang="pl-PL" dirty="0" smtClean="0"/>
              <a:t> </a:t>
            </a:r>
            <a:r>
              <a:rPr lang="pl-PL" dirty="0" err="1" smtClean="0"/>
              <a:t>locators</a:t>
            </a:r>
            <a:endParaRPr lang="en-GB" dirty="0"/>
          </a:p>
        </p:txBody>
      </p:sp>
      <p:sp>
        <p:nvSpPr>
          <p:cNvPr id="3" name="Symbol zastępczy tekstu 2"/>
          <p:cNvSpPr>
            <a:spLocks noGrp="1"/>
          </p:cNvSpPr>
          <p:nvPr>
            <p:ph type="body" idx="1"/>
          </p:nvPr>
        </p:nvSpPr>
        <p:spPr>
          <a:xfrm>
            <a:off x="1103312" y="1353106"/>
            <a:ext cx="10345476" cy="1098864"/>
          </a:xfrm>
        </p:spPr>
        <p:txBody>
          <a:bodyPr/>
          <a:lstStyle/>
          <a:p>
            <a:r>
              <a:rPr lang="pl-PL" dirty="0" err="1" smtClean="0"/>
              <a:t>Protractor</a:t>
            </a:r>
            <a:r>
              <a:rPr lang="pl-PL" dirty="0" smtClean="0"/>
              <a:t> </a:t>
            </a:r>
            <a:r>
              <a:rPr lang="pl-PL" dirty="0" err="1" smtClean="0"/>
              <a:t>supports</a:t>
            </a:r>
            <a:r>
              <a:rPr lang="pl-PL" dirty="0" smtClean="0"/>
              <a:t> </a:t>
            </a:r>
            <a:r>
              <a:rPr lang="pl-PL" dirty="0" err="1" smtClean="0"/>
              <a:t>it’s</a:t>
            </a:r>
            <a:r>
              <a:rPr lang="pl-PL" dirty="0" smtClean="0"/>
              <a:t> </a:t>
            </a:r>
            <a:r>
              <a:rPr lang="pl-PL" dirty="0" err="1" smtClean="0"/>
              <a:t>own</a:t>
            </a:r>
            <a:r>
              <a:rPr lang="pl-PL" dirty="0" smtClean="0"/>
              <a:t> </a:t>
            </a:r>
            <a:r>
              <a:rPr lang="pl-PL" dirty="0" err="1" smtClean="0"/>
              <a:t>implementation</a:t>
            </a:r>
            <a:r>
              <a:rPr lang="pl-PL" dirty="0" smtClean="0"/>
              <a:t> of web </a:t>
            </a:r>
            <a:r>
              <a:rPr lang="pl-PL" dirty="0" err="1" smtClean="0"/>
              <a:t>elements</a:t>
            </a:r>
            <a:r>
              <a:rPr lang="pl-PL" dirty="0" smtClean="0"/>
              <a:t> </a:t>
            </a:r>
            <a:r>
              <a:rPr lang="pl-PL" dirty="0" err="1" smtClean="0"/>
              <a:t>locators</a:t>
            </a:r>
            <a:r>
              <a:rPr lang="pl-PL" dirty="0" smtClean="0"/>
              <a:t>, </a:t>
            </a:r>
            <a:r>
              <a:rPr lang="pl-PL" dirty="0" err="1" smtClean="0"/>
              <a:t>which</a:t>
            </a:r>
            <a:r>
              <a:rPr lang="pl-PL" dirty="0" smtClean="0"/>
              <a:t> </a:t>
            </a:r>
            <a:r>
              <a:rPr lang="pl-PL" dirty="0" err="1" smtClean="0"/>
              <a:t>is</a:t>
            </a:r>
            <a:r>
              <a:rPr lang="pl-PL" dirty="0" smtClean="0"/>
              <a:t> </a:t>
            </a:r>
            <a:r>
              <a:rPr lang="pl-PL" dirty="0" err="1" smtClean="0"/>
              <a:t>fully</a:t>
            </a:r>
            <a:r>
              <a:rPr lang="pl-PL" dirty="0" smtClean="0"/>
              <a:t> </a:t>
            </a:r>
            <a:r>
              <a:rPr lang="pl-PL" dirty="0" err="1" smtClean="0"/>
              <a:t>compilant</a:t>
            </a:r>
            <a:r>
              <a:rPr lang="pl-PL" dirty="0" smtClean="0"/>
              <a:t> with </a:t>
            </a:r>
            <a:r>
              <a:rPr lang="pl-PL" dirty="0" err="1" smtClean="0"/>
              <a:t>webdrivers</a:t>
            </a:r>
            <a:r>
              <a:rPr lang="pl-PL" dirty="0" smtClean="0"/>
              <a:t> </a:t>
            </a:r>
            <a:r>
              <a:rPr lang="pl-PL" dirty="0" err="1" smtClean="0"/>
              <a:t>implementation</a:t>
            </a:r>
            <a:r>
              <a:rPr lang="pl-PL" dirty="0"/>
              <a:t> </a:t>
            </a:r>
            <a:r>
              <a:rPr lang="pl-PL" dirty="0" smtClean="0"/>
              <a:t>and </a:t>
            </a:r>
            <a:r>
              <a:rPr lang="pl-PL" dirty="0" err="1" smtClean="0"/>
              <a:t>extended</a:t>
            </a:r>
            <a:r>
              <a:rPr lang="pl-PL" dirty="0" smtClean="0"/>
              <a:t> by </a:t>
            </a:r>
            <a:r>
              <a:rPr lang="pl-PL" dirty="0" err="1" smtClean="0"/>
              <a:t>Angular-specific</a:t>
            </a:r>
            <a:r>
              <a:rPr lang="pl-PL" dirty="0" smtClean="0"/>
              <a:t> </a:t>
            </a:r>
            <a:r>
              <a:rPr lang="pl-PL" dirty="0" err="1" smtClean="0"/>
              <a:t>locators</a:t>
            </a:r>
            <a:r>
              <a:rPr lang="pl-PL" dirty="0" smtClean="0"/>
              <a:t>:</a:t>
            </a:r>
            <a:endParaRPr lang="pl-PL" dirty="0" smtClean="0">
              <a:latin typeface="Courier New" panose="02070309020205020404" pitchFamily="49" charset="0"/>
              <a:cs typeface="Courier New" panose="02070309020205020404" pitchFamily="49" charset="0"/>
            </a:endParaRPr>
          </a:p>
        </p:txBody>
      </p:sp>
      <p:sp>
        <p:nvSpPr>
          <p:cNvPr id="10" name="pole tekstowe 9"/>
          <p:cNvSpPr txBox="1"/>
          <p:nvPr/>
        </p:nvSpPr>
        <p:spPr>
          <a:xfrm>
            <a:off x="1227551" y="2451970"/>
            <a:ext cx="6087649" cy="4524315"/>
          </a:xfrm>
          <a:prstGeom prst="rect">
            <a:avLst/>
          </a:prstGeom>
          <a:noFill/>
        </p:spPr>
        <p:txBody>
          <a:bodyPr wrap="square" rtlCol="0">
            <a:spAutoFit/>
          </a:bodyPr>
          <a:lstStyle/>
          <a:p>
            <a:r>
              <a:rPr lang="pl-PL" dirty="0" err="1" smtClean="0"/>
              <a:t>Locators</a:t>
            </a:r>
            <a:r>
              <a:rPr lang="pl-PL" dirty="0"/>
              <a:t> </a:t>
            </a:r>
            <a:r>
              <a:rPr lang="pl-PL" dirty="0" smtClean="0"/>
              <a:t>in </a:t>
            </a:r>
            <a:r>
              <a:rPr lang="pl-PL" dirty="0" err="1" smtClean="0"/>
              <a:t>protractor</a:t>
            </a:r>
            <a:r>
              <a:rPr lang="pl-PL" dirty="0" smtClean="0"/>
              <a:t> </a:t>
            </a:r>
            <a:r>
              <a:rPr lang="pl-PL" dirty="0" err="1" smtClean="0"/>
              <a:t>are</a:t>
            </a:r>
            <a:r>
              <a:rPr lang="pl-PL" dirty="0" smtClean="0"/>
              <a:t> </a:t>
            </a:r>
            <a:r>
              <a:rPr lang="pl-PL" dirty="0" err="1" smtClean="0"/>
              <a:t>defined</a:t>
            </a:r>
            <a:r>
              <a:rPr lang="pl-PL" dirty="0" smtClean="0"/>
              <a:t> as </a:t>
            </a:r>
            <a:r>
              <a:rPr lang="pl-PL" dirty="0" err="1" smtClean="0"/>
              <a:t>follows</a:t>
            </a:r>
            <a:r>
              <a:rPr lang="pl-PL" dirty="0" smtClean="0"/>
              <a:t>: </a:t>
            </a:r>
          </a:p>
          <a:p>
            <a:endParaRPr lang="pl-PL" dirty="0" smtClean="0"/>
          </a:p>
          <a:p>
            <a:r>
              <a:rPr lang="pl-PL" b="1" dirty="0" smtClean="0">
                <a:latin typeface="Courier New" panose="02070309020205020404" pitchFamily="49" charset="0"/>
                <a:cs typeface="Courier New" panose="02070309020205020404" pitchFamily="49" charset="0"/>
              </a:rPr>
              <a:t>element/</a:t>
            </a:r>
            <a:r>
              <a:rPr lang="pl-PL" b="1" dirty="0" err="1" smtClean="0">
                <a:latin typeface="Courier New" panose="02070309020205020404" pitchFamily="49" charset="0"/>
                <a:cs typeface="Courier New" panose="02070309020205020404" pitchFamily="49" charset="0"/>
              </a:rPr>
              <a:t>all</a:t>
            </a:r>
            <a:r>
              <a:rPr lang="pl-PL" b="1" dirty="0" smtClean="0">
                <a:latin typeface="Courier New" panose="02070309020205020404" pitchFamily="49" charset="0"/>
                <a:cs typeface="Courier New" panose="02070309020205020404" pitchFamily="49" charset="0"/>
              </a:rPr>
              <a:t> (</a:t>
            </a:r>
            <a:r>
              <a:rPr lang="pl-PL" b="1" dirty="0" err="1" smtClean="0">
                <a:latin typeface="Courier New" panose="02070309020205020404" pitchFamily="49" charset="0"/>
                <a:cs typeface="Courier New" panose="02070309020205020404" pitchFamily="49" charset="0"/>
              </a:rPr>
              <a:t>by.locator</a:t>
            </a:r>
            <a:r>
              <a:rPr lang="pl-PL" b="1" dirty="0" smtClean="0">
                <a:latin typeface="Courier New" panose="02070309020205020404" pitchFamily="49" charset="0"/>
                <a:cs typeface="Courier New" panose="02070309020205020404" pitchFamily="49" charset="0"/>
              </a:rPr>
              <a:t>(&lt;</a:t>
            </a:r>
            <a:r>
              <a:rPr lang="pl-PL" b="1" dirty="0" err="1" smtClean="0">
                <a:latin typeface="Courier New" panose="02070309020205020404" pitchFamily="49" charset="0"/>
                <a:cs typeface="Courier New" panose="02070309020205020404" pitchFamily="49" charset="0"/>
              </a:rPr>
              <a:t>locator</a:t>
            </a:r>
            <a:r>
              <a:rPr lang="pl-PL" b="1" dirty="0" smtClean="0">
                <a:latin typeface="Courier New" panose="02070309020205020404" pitchFamily="49" charset="0"/>
                <a:cs typeface="Courier New" panose="02070309020205020404" pitchFamily="49" charset="0"/>
              </a:rPr>
              <a:t> string&gt;))</a:t>
            </a:r>
          </a:p>
          <a:p>
            <a:endParaRPr lang="pl-PL" b="1" dirty="0">
              <a:latin typeface="Courier New" panose="02070309020205020404" pitchFamily="49" charset="0"/>
              <a:cs typeface="Courier New" panose="02070309020205020404" pitchFamily="49" charset="0"/>
            </a:endParaRPr>
          </a:p>
          <a:p>
            <a:r>
              <a:rPr lang="pl-PL" dirty="0" err="1" smtClean="0"/>
              <a:t>Avaliable</a:t>
            </a:r>
            <a:r>
              <a:rPr lang="pl-PL" dirty="0" smtClean="0"/>
              <a:t> </a:t>
            </a:r>
            <a:r>
              <a:rPr lang="pl-PL" dirty="0" err="1" smtClean="0"/>
              <a:t>locators</a:t>
            </a:r>
            <a:r>
              <a:rPr lang="pl-PL" dirty="0" smtClean="0"/>
              <a:t>:</a:t>
            </a:r>
          </a:p>
          <a:p>
            <a:r>
              <a:rPr lang="pl-PL" b="1" dirty="0" smtClean="0">
                <a:latin typeface="Courier New" panose="02070309020205020404" pitchFamily="49" charset="0"/>
                <a:cs typeface="Courier New" panose="02070309020205020404" pitchFamily="49" charset="0"/>
              </a:rPr>
              <a:t>- </a:t>
            </a:r>
            <a:r>
              <a:rPr lang="pl-PL" b="1" dirty="0" err="1" smtClean="0">
                <a:latin typeface="Courier New" panose="02070309020205020404" pitchFamily="49" charset="0"/>
                <a:cs typeface="Courier New" panose="02070309020205020404" pitchFamily="49" charset="0"/>
              </a:rPr>
              <a:t>css</a:t>
            </a:r>
            <a:endParaRPr lang="pl-PL" b="1" dirty="0" smtClean="0">
              <a:latin typeface="Courier New" panose="02070309020205020404" pitchFamily="49" charset="0"/>
              <a:cs typeface="Courier New" panose="02070309020205020404" pitchFamily="49" charset="0"/>
            </a:endParaRPr>
          </a:p>
          <a:p>
            <a:r>
              <a:rPr lang="pl-PL" b="1" dirty="0" smtClean="0">
                <a:latin typeface="Courier New" panose="02070309020205020404" pitchFamily="49" charset="0"/>
                <a:cs typeface="Courier New" panose="02070309020205020404" pitchFamily="49" charset="0"/>
              </a:rPr>
              <a:t>- id</a:t>
            </a:r>
          </a:p>
          <a:p>
            <a:pPr marL="285750" indent="-285750">
              <a:buFontTx/>
              <a:buChar char="-"/>
            </a:pPr>
            <a:r>
              <a:rPr lang="pl-PL" b="1" dirty="0" err="1" smtClean="0">
                <a:latin typeface="Courier New" panose="02070309020205020404" pitchFamily="49" charset="0"/>
                <a:cs typeface="Courier New" panose="02070309020205020404" pitchFamily="49" charset="0"/>
              </a:rPr>
              <a:t>xpath</a:t>
            </a:r>
            <a:endParaRPr lang="pl-PL" b="1" dirty="0" smtClean="0">
              <a:latin typeface="Courier New" panose="02070309020205020404" pitchFamily="49" charset="0"/>
              <a:cs typeface="Courier New" panose="02070309020205020404" pitchFamily="49" charset="0"/>
            </a:endParaRPr>
          </a:p>
          <a:p>
            <a:pPr marL="285750" indent="-285750">
              <a:buFontTx/>
              <a:buChar char="-"/>
            </a:pPr>
            <a:r>
              <a:rPr lang="pl-PL" b="1" dirty="0" err="1" smtClean="0">
                <a:latin typeface="Courier New" panose="02070309020205020404" pitchFamily="49" charset="0"/>
                <a:cs typeface="Courier New" panose="02070309020205020404" pitchFamily="49" charset="0"/>
              </a:rPr>
              <a:t>tagName</a:t>
            </a:r>
            <a:endParaRPr lang="pl-PL" b="1" dirty="0" smtClean="0">
              <a:latin typeface="Courier New" panose="02070309020205020404" pitchFamily="49" charset="0"/>
              <a:cs typeface="Courier New" panose="02070309020205020404" pitchFamily="49" charset="0"/>
            </a:endParaRPr>
          </a:p>
          <a:p>
            <a:pPr marL="285750" indent="-285750">
              <a:buFontTx/>
              <a:buChar char="-"/>
            </a:pPr>
            <a:r>
              <a:rPr lang="pl-PL" b="1" dirty="0" err="1" smtClean="0">
                <a:latin typeface="Courier New" panose="02070309020205020404" pitchFamily="49" charset="0"/>
                <a:cs typeface="Courier New" panose="02070309020205020404" pitchFamily="49" charset="0"/>
              </a:rPr>
              <a:t>Binding</a:t>
            </a:r>
            <a:r>
              <a:rPr lang="pl-PL" b="1" dirty="0" smtClean="0">
                <a:latin typeface="Courier New" panose="02070309020205020404" pitchFamily="49" charset="0"/>
                <a:cs typeface="Courier New" panose="02070309020205020404" pitchFamily="49" charset="0"/>
              </a:rPr>
              <a:t> (</a:t>
            </a:r>
            <a:r>
              <a:rPr lang="pl-PL" b="1" dirty="0" err="1" smtClean="0">
                <a:latin typeface="Courier New" panose="02070309020205020404" pitchFamily="49" charset="0"/>
                <a:cs typeface="Courier New" panose="02070309020205020404" pitchFamily="49" charset="0"/>
              </a:rPr>
              <a:t>ng-binding</a:t>
            </a:r>
            <a:r>
              <a:rPr lang="pl-PL" b="1" dirty="0" smtClean="0">
                <a:latin typeface="Courier New" panose="02070309020205020404" pitchFamily="49" charset="0"/>
                <a:cs typeface="Courier New" panose="02070309020205020404" pitchFamily="49" charset="0"/>
              </a:rPr>
              <a:t>)</a:t>
            </a:r>
          </a:p>
          <a:p>
            <a:pPr marL="285750" indent="-285750">
              <a:buFontTx/>
              <a:buChar char="-"/>
            </a:pPr>
            <a:r>
              <a:rPr lang="pl-PL" b="1" dirty="0" err="1" smtClean="0">
                <a:latin typeface="Courier New" panose="02070309020205020404" pitchFamily="49" charset="0"/>
                <a:cs typeface="Courier New" panose="02070309020205020404" pitchFamily="49" charset="0"/>
              </a:rPr>
              <a:t>Repeater</a:t>
            </a:r>
            <a:r>
              <a:rPr lang="pl-PL" b="1" dirty="0" smtClean="0">
                <a:latin typeface="Courier New" panose="02070309020205020404" pitchFamily="49" charset="0"/>
                <a:cs typeface="Courier New" panose="02070309020205020404" pitchFamily="49" charset="0"/>
              </a:rPr>
              <a:t> (</a:t>
            </a:r>
            <a:r>
              <a:rPr lang="pl-PL" b="1" dirty="0" err="1" smtClean="0">
                <a:latin typeface="Courier New" panose="02070309020205020404" pitchFamily="49" charset="0"/>
                <a:cs typeface="Courier New" panose="02070309020205020404" pitchFamily="49" charset="0"/>
              </a:rPr>
              <a:t>ng-repeat</a:t>
            </a:r>
            <a:r>
              <a:rPr lang="pl-PL" b="1" dirty="0" smtClean="0">
                <a:latin typeface="Courier New" panose="02070309020205020404" pitchFamily="49" charset="0"/>
                <a:cs typeface="Courier New" panose="02070309020205020404" pitchFamily="49" charset="0"/>
              </a:rPr>
              <a:t>)</a:t>
            </a:r>
          </a:p>
          <a:p>
            <a:pPr marL="285750" indent="-285750">
              <a:buFontTx/>
              <a:buChar char="-"/>
            </a:pPr>
            <a:r>
              <a:rPr lang="pl-PL" b="1" dirty="0">
                <a:latin typeface="Courier New" panose="02070309020205020404" pitchFamily="49" charset="0"/>
                <a:cs typeface="Courier New" panose="02070309020205020404" pitchFamily="49" charset="0"/>
              </a:rPr>
              <a:t>m</a:t>
            </a:r>
            <a:r>
              <a:rPr lang="pl-PL" b="1" dirty="0" smtClean="0">
                <a:latin typeface="Courier New" panose="02070309020205020404" pitchFamily="49" charset="0"/>
                <a:cs typeface="Courier New" panose="02070309020205020404" pitchFamily="49" charset="0"/>
              </a:rPr>
              <a:t>odel (</a:t>
            </a:r>
            <a:r>
              <a:rPr lang="pl-PL" b="1" dirty="0" err="1" smtClean="0">
                <a:latin typeface="Courier New" panose="02070309020205020404" pitchFamily="49" charset="0"/>
                <a:cs typeface="Courier New" panose="02070309020205020404" pitchFamily="49" charset="0"/>
              </a:rPr>
              <a:t>ng</a:t>
            </a:r>
            <a:r>
              <a:rPr lang="pl-PL" b="1" dirty="0" smtClean="0">
                <a:latin typeface="Courier New" panose="02070309020205020404" pitchFamily="49" charset="0"/>
                <a:cs typeface="Courier New" panose="02070309020205020404" pitchFamily="49" charset="0"/>
              </a:rPr>
              <a:t>-model)</a:t>
            </a:r>
          </a:p>
          <a:p>
            <a:pPr marL="285750" indent="-285750">
              <a:buFontTx/>
              <a:buChar char="-"/>
            </a:pPr>
            <a:r>
              <a:rPr lang="pl-PL" b="1" dirty="0" err="1" smtClean="0">
                <a:latin typeface="Courier New" panose="02070309020205020404" pitchFamily="49" charset="0"/>
                <a:cs typeface="Courier New" panose="02070309020205020404" pitchFamily="49" charset="0"/>
              </a:rPr>
              <a:t>Name</a:t>
            </a:r>
            <a:endParaRPr lang="pl-PL" b="1" dirty="0" smtClean="0">
              <a:latin typeface="Courier New" panose="02070309020205020404" pitchFamily="49" charset="0"/>
              <a:cs typeface="Courier New" panose="02070309020205020404" pitchFamily="49" charset="0"/>
            </a:endParaRPr>
          </a:p>
          <a:p>
            <a:pPr marL="285750" indent="-285750">
              <a:buFontTx/>
              <a:buChar char="-"/>
            </a:pPr>
            <a:r>
              <a:rPr lang="pl-PL" b="1" dirty="0" err="1" smtClean="0">
                <a:latin typeface="Courier New" panose="02070309020205020404" pitchFamily="49" charset="0"/>
                <a:cs typeface="Courier New" panose="02070309020205020404" pitchFamily="49" charset="0"/>
              </a:rPr>
              <a:t>exactBinding</a:t>
            </a:r>
            <a:endParaRPr lang="pl-PL" b="1" dirty="0" smtClean="0">
              <a:latin typeface="Courier New" panose="02070309020205020404" pitchFamily="49" charset="0"/>
              <a:cs typeface="Courier New" panose="02070309020205020404" pitchFamily="49" charset="0"/>
            </a:endParaRPr>
          </a:p>
          <a:p>
            <a:pPr marL="285750" indent="-285750">
              <a:buFontTx/>
              <a:buChar char="-"/>
            </a:pPr>
            <a:r>
              <a:rPr lang="pl-PL" b="1" dirty="0" err="1" smtClean="0">
                <a:latin typeface="Courier New" panose="02070309020205020404" pitchFamily="49" charset="0"/>
                <a:cs typeface="Courier New" panose="02070309020205020404" pitchFamily="49" charset="0"/>
              </a:rPr>
              <a:t>buttonText</a:t>
            </a:r>
            <a:endParaRPr lang="pl-PL" b="1" dirty="0" smtClean="0">
              <a:latin typeface="Courier New" panose="02070309020205020404" pitchFamily="49" charset="0"/>
              <a:cs typeface="Courier New" panose="02070309020205020404" pitchFamily="49" charset="0"/>
            </a:endParaRPr>
          </a:p>
          <a:p>
            <a:endParaRPr lang="en-GB" dirty="0"/>
          </a:p>
        </p:txBody>
      </p:sp>
    </p:spTree>
    <p:extLst>
      <p:ext uri="{BB962C8B-B14F-4D97-AF65-F5344CB8AC3E}">
        <p14:creationId xmlns:p14="http://schemas.microsoft.com/office/powerpoint/2010/main" val="1699209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46111" y="452718"/>
            <a:ext cx="9875752" cy="1400530"/>
          </a:xfrm>
        </p:spPr>
        <p:txBody>
          <a:bodyPr/>
          <a:lstStyle/>
          <a:p>
            <a:r>
              <a:rPr lang="pl-PL" dirty="0" smtClean="0"/>
              <a:t>L</a:t>
            </a:r>
            <a:r>
              <a:rPr lang="en-GB" dirty="0" err="1" smtClean="0"/>
              <a:t>ocators</a:t>
            </a:r>
            <a:r>
              <a:rPr lang="en-GB" dirty="0" smtClean="0"/>
              <a:t> </a:t>
            </a:r>
            <a:r>
              <a:rPr lang="en-GB" dirty="0"/>
              <a:t>tricks &amp; tips, good practices for using locators, examples</a:t>
            </a:r>
            <a:endParaRPr lang="en-GB" dirty="0"/>
          </a:p>
        </p:txBody>
      </p:sp>
      <p:sp>
        <p:nvSpPr>
          <p:cNvPr id="3" name="Symbol zastępczy tekstu 2"/>
          <p:cNvSpPr>
            <a:spLocks noGrp="1"/>
          </p:cNvSpPr>
          <p:nvPr>
            <p:ph type="body" idx="1"/>
          </p:nvPr>
        </p:nvSpPr>
        <p:spPr>
          <a:xfrm>
            <a:off x="740057" y="2092143"/>
            <a:ext cx="10345476" cy="475693"/>
          </a:xfrm>
        </p:spPr>
        <p:txBody>
          <a:bodyPr/>
          <a:lstStyle/>
          <a:p>
            <a:r>
              <a:rPr lang="pl-PL" dirty="0" err="1" smtClean="0"/>
              <a:t>Locators</a:t>
            </a:r>
            <a:r>
              <a:rPr lang="pl-PL" dirty="0" smtClean="0"/>
              <a:t> </a:t>
            </a:r>
            <a:r>
              <a:rPr lang="pl-PL" dirty="0" err="1" smtClean="0"/>
              <a:t>can</a:t>
            </a:r>
            <a:r>
              <a:rPr lang="pl-PL" dirty="0" smtClean="0"/>
              <a:t> be </a:t>
            </a:r>
            <a:r>
              <a:rPr lang="pl-PL" dirty="0" err="1" smtClean="0"/>
              <a:t>combined</a:t>
            </a:r>
            <a:r>
              <a:rPr lang="pl-PL" dirty="0" smtClean="0"/>
              <a:t>:</a:t>
            </a:r>
            <a:endParaRPr lang="pl-PL" dirty="0" smtClean="0">
              <a:latin typeface="Courier New" panose="02070309020205020404" pitchFamily="49" charset="0"/>
              <a:cs typeface="Courier New" panose="02070309020205020404" pitchFamily="49" charset="0"/>
            </a:endParaRPr>
          </a:p>
        </p:txBody>
      </p:sp>
      <p:sp>
        <p:nvSpPr>
          <p:cNvPr id="4" name="pole tekstowe 3"/>
          <p:cNvSpPr txBox="1"/>
          <p:nvPr/>
        </p:nvSpPr>
        <p:spPr>
          <a:xfrm>
            <a:off x="851770" y="2705622"/>
            <a:ext cx="6851737" cy="2031325"/>
          </a:xfrm>
          <a:prstGeom prst="rect">
            <a:avLst/>
          </a:prstGeom>
          <a:noFill/>
        </p:spPr>
        <p:txBody>
          <a:bodyPr wrap="square" rtlCol="0">
            <a:spAutoFit/>
          </a:bodyPr>
          <a:lstStyle/>
          <a:p>
            <a:r>
              <a:rPr lang="pl-PL" dirty="0" smtClean="0">
                <a:latin typeface="Courier New" panose="02070309020205020404" pitchFamily="49" charset="0"/>
                <a:cs typeface="Courier New" panose="02070309020205020404" pitchFamily="49" charset="0"/>
              </a:rPr>
              <a:t>element(by.id(&lt;</a:t>
            </a:r>
            <a:r>
              <a:rPr lang="pl-PL" dirty="0" err="1" smtClean="0">
                <a:latin typeface="Courier New" panose="02070309020205020404" pitchFamily="49" charset="0"/>
                <a:cs typeface="Courier New" panose="02070309020205020404" pitchFamily="49" charset="0"/>
              </a:rPr>
              <a:t>someId</a:t>
            </a:r>
            <a:r>
              <a:rPr lang="pl-PL" dirty="0" smtClean="0">
                <a:latin typeface="Courier New" panose="02070309020205020404" pitchFamily="49" charset="0"/>
                <a:cs typeface="Courier New" panose="02070309020205020404" pitchFamily="49" charset="0"/>
              </a:rPr>
              <a:t>&gt;)).</a:t>
            </a:r>
            <a:r>
              <a:rPr lang="pl-PL" dirty="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element(by.css(&lt;</a:t>
            </a:r>
            <a:r>
              <a:rPr lang="pl-PL" dirty="0" err="1" smtClean="0">
                <a:latin typeface="Courier New" panose="02070309020205020404" pitchFamily="49" charset="0"/>
                <a:cs typeface="Courier New" panose="02070309020205020404" pitchFamily="49" charset="0"/>
              </a:rPr>
              <a:t>someCss</a:t>
            </a:r>
            <a:r>
              <a:rPr lang="pl-PL" dirty="0" smtClean="0">
                <a:latin typeface="Courier New" panose="02070309020205020404" pitchFamily="49" charset="0"/>
                <a:cs typeface="Courier New" panose="02070309020205020404" pitchFamily="49" charset="0"/>
              </a:rPr>
              <a:t>&gt;)).</a:t>
            </a:r>
            <a:endParaRPr lang="en-GB" dirty="0">
              <a:latin typeface="Courier New" panose="02070309020205020404" pitchFamily="49" charset="0"/>
              <a:cs typeface="Courier New" panose="02070309020205020404" pitchFamily="49" charset="0"/>
            </a:endParaRPr>
          </a:p>
          <a:p>
            <a:r>
              <a:rPr lang="pl-PL" dirty="0" smtClean="0">
                <a:latin typeface="Courier New" panose="02070309020205020404" pitchFamily="49" charset="0"/>
                <a:cs typeface="Courier New" panose="02070309020205020404" pitchFamily="49" charset="0"/>
              </a:rPr>
              <a:t>element(</a:t>
            </a:r>
            <a:r>
              <a:rPr lang="pl-PL" dirty="0" err="1" smtClean="0">
                <a:latin typeface="Courier New" panose="02070309020205020404" pitchFamily="49" charset="0"/>
                <a:cs typeface="Courier New" panose="02070309020205020404" pitchFamily="49" charset="0"/>
              </a:rPr>
              <a:t>by.tagName</a:t>
            </a:r>
            <a:r>
              <a:rPr lang="pl-PL" dirty="0" smtClean="0">
                <a:latin typeface="Courier New" panose="02070309020205020404" pitchFamily="49" charset="0"/>
                <a:cs typeface="Courier New" panose="02070309020205020404" pitchFamily="49" charset="0"/>
              </a:rPr>
              <a:t>(&lt;</a:t>
            </a:r>
            <a:r>
              <a:rPr lang="pl-PL" dirty="0" err="1" smtClean="0">
                <a:latin typeface="Courier New" panose="02070309020205020404" pitchFamily="49" charset="0"/>
                <a:cs typeface="Courier New" panose="02070309020205020404" pitchFamily="49" charset="0"/>
              </a:rPr>
              <a:t>someTag</a:t>
            </a:r>
            <a:r>
              <a:rPr lang="pl-PL" dirty="0" smtClean="0">
                <a:latin typeface="Courier New" panose="02070309020205020404" pitchFamily="49" charset="0"/>
                <a:cs typeface="Courier New" panose="02070309020205020404" pitchFamily="49" charset="0"/>
              </a:rPr>
              <a:t>&gt;)).</a:t>
            </a:r>
            <a:endParaRPr lang="en-GB" dirty="0">
              <a:latin typeface="Courier New" panose="02070309020205020404" pitchFamily="49" charset="0"/>
              <a:cs typeface="Courier New" panose="02070309020205020404" pitchFamily="49" charset="0"/>
            </a:endParaRPr>
          </a:p>
          <a:p>
            <a:r>
              <a:rPr lang="pl-PL" dirty="0" err="1" smtClean="0">
                <a:latin typeface="Courier New" panose="02070309020205020404" pitchFamily="49" charset="0"/>
                <a:cs typeface="Courier New" panose="02070309020205020404" pitchFamily="49" charset="0"/>
              </a:rPr>
              <a:t>all</a:t>
            </a:r>
            <a:r>
              <a:rPr lang="pl-PL" dirty="0" smtClean="0">
                <a:latin typeface="Courier New" panose="02070309020205020404" pitchFamily="49" charset="0"/>
                <a:cs typeface="Courier New" panose="02070309020205020404" pitchFamily="49" charset="0"/>
              </a:rPr>
              <a:t>(</a:t>
            </a:r>
            <a:r>
              <a:rPr lang="pl-PL" dirty="0" err="1" smtClean="0">
                <a:latin typeface="Courier New" panose="02070309020205020404" pitchFamily="49" charset="0"/>
                <a:cs typeface="Courier New" panose="02070309020205020404" pitchFamily="49" charset="0"/>
              </a:rPr>
              <a:t>by.repeater</a:t>
            </a:r>
            <a:r>
              <a:rPr lang="pl-PL" dirty="0" smtClean="0">
                <a:latin typeface="Courier New" panose="02070309020205020404" pitchFamily="49" charset="0"/>
                <a:cs typeface="Courier New" panose="02070309020205020404" pitchFamily="49" charset="0"/>
              </a:rPr>
              <a:t>(&lt;</a:t>
            </a:r>
            <a:r>
              <a:rPr lang="pl-PL" dirty="0" err="1" smtClean="0">
                <a:latin typeface="Courier New" panose="02070309020205020404" pitchFamily="49" charset="0"/>
                <a:cs typeface="Courier New" panose="02070309020205020404" pitchFamily="49" charset="0"/>
              </a:rPr>
              <a:t>someRepeater</a:t>
            </a:r>
            <a:r>
              <a:rPr lang="pl-PL" dirty="0" smtClean="0">
                <a:latin typeface="Courier New" panose="02070309020205020404" pitchFamily="49" charset="0"/>
                <a:cs typeface="Courier New" panose="02070309020205020404" pitchFamily="49" charset="0"/>
              </a:rPr>
              <a:t>&gt;))</a:t>
            </a:r>
          </a:p>
          <a:p>
            <a:endParaRPr lang="pl-PL" dirty="0">
              <a:latin typeface="Courier New" panose="02070309020205020404" pitchFamily="49" charset="0"/>
              <a:cs typeface="Courier New" panose="02070309020205020404" pitchFamily="49" charset="0"/>
            </a:endParaRPr>
          </a:p>
          <a:p>
            <a:r>
              <a:rPr lang="pl-PL" dirty="0">
                <a:latin typeface="Courier New" panose="02070309020205020404" pitchFamily="49" charset="0"/>
                <a:cs typeface="Courier New" panose="02070309020205020404" pitchFamily="49" charset="0"/>
              </a:rPr>
              <a:t>e</a:t>
            </a:r>
            <a:r>
              <a:rPr lang="pl-PL" dirty="0" smtClean="0">
                <a:latin typeface="Courier New" panose="02070309020205020404" pitchFamily="49" charset="0"/>
                <a:cs typeface="Courier New" panose="02070309020205020404" pitchFamily="49" charset="0"/>
              </a:rPr>
              <a:t>tc.</a:t>
            </a:r>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06026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46111" y="452718"/>
            <a:ext cx="9875752" cy="1400530"/>
          </a:xfrm>
        </p:spPr>
        <p:txBody>
          <a:bodyPr/>
          <a:lstStyle/>
          <a:p>
            <a:r>
              <a:rPr lang="pl-PL" dirty="0" smtClean="0"/>
              <a:t>L</a:t>
            </a:r>
            <a:r>
              <a:rPr lang="en-GB" dirty="0" err="1" smtClean="0"/>
              <a:t>ocators</a:t>
            </a:r>
            <a:r>
              <a:rPr lang="en-GB" dirty="0" smtClean="0"/>
              <a:t> </a:t>
            </a:r>
            <a:r>
              <a:rPr lang="en-GB" dirty="0"/>
              <a:t>tricks &amp; tips, good practices for using locators, examples</a:t>
            </a:r>
            <a:endParaRPr lang="en-GB" dirty="0"/>
          </a:p>
        </p:txBody>
      </p:sp>
      <p:sp>
        <p:nvSpPr>
          <p:cNvPr id="3" name="Symbol zastępczy tekstu 2"/>
          <p:cNvSpPr>
            <a:spLocks noGrp="1"/>
          </p:cNvSpPr>
          <p:nvPr>
            <p:ph type="body" idx="1"/>
          </p:nvPr>
        </p:nvSpPr>
        <p:spPr>
          <a:xfrm>
            <a:off x="740057" y="2092143"/>
            <a:ext cx="10345476" cy="475693"/>
          </a:xfrm>
        </p:spPr>
        <p:txBody>
          <a:bodyPr/>
          <a:lstStyle/>
          <a:p>
            <a:r>
              <a:rPr lang="pl-PL" dirty="0" smtClean="0"/>
              <a:t>CSS </a:t>
            </a:r>
            <a:r>
              <a:rPr lang="pl-PL" dirty="0" err="1" smtClean="0"/>
              <a:t>Locators</a:t>
            </a:r>
            <a:r>
              <a:rPr lang="pl-PL" dirty="0" smtClean="0"/>
              <a:t> </a:t>
            </a:r>
            <a:r>
              <a:rPr lang="pl-PL" dirty="0" err="1" smtClean="0"/>
              <a:t>can</a:t>
            </a:r>
            <a:r>
              <a:rPr lang="pl-PL" dirty="0"/>
              <a:t> </a:t>
            </a:r>
            <a:r>
              <a:rPr lang="pl-PL" dirty="0" smtClean="0"/>
              <a:t>be </a:t>
            </a:r>
            <a:r>
              <a:rPr lang="pl-PL" dirty="0" err="1" smtClean="0"/>
              <a:t>used</a:t>
            </a:r>
            <a:r>
              <a:rPr lang="pl-PL" dirty="0" smtClean="0"/>
              <a:t> as </a:t>
            </a:r>
            <a:r>
              <a:rPr lang="pl-PL" dirty="0" err="1" smtClean="0"/>
              <a:t>other</a:t>
            </a:r>
            <a:r>
              <a:rPr lang="pl-PL" dirty="0" smtClean="0"/>
              <a:t> </a:t>
            </a:r>
            <a:r>
              <a:rPr lang="pl-PL" dirty="0" err="1" smtClean="0"/>
              <a:t>basic</a:t>
            </a:r>
            <a:r>
              <a:rPr lang="pl-PL" dirty="0" smtClean="0"/>
              <a:t> </a:t>
            </a:r>
            <a:r>
              <a:rPr lang="pl-PL" dirty="0" err="1" smtClean="0"/>
              <a:t>locators</a:t>
            </a:r>
            <a:r>
              <a:rPr lang="pl-PL" dirty="0" smtClean="0"/>
              <a:t> :</a:t>
            </a:r>
            <a:endParaRPr lang="pl-PL" dirty="0" smtClean="0">
              <a:latin typeface="Courier New" panose="02070309020205020404" pitchFamily="49" charset="0"/>
              <a:cs typeface="Courier New" panose="02070309020205020404" pitchFamily="49" charset="0"/>
            </a:endParaRPr>
          </a:p>
        </p:txBody>
      </p:sp>
      <p:sp>
        <p:nvSpPr>
          <p:cNvPr id="4" name="pole tekstowe 3"/>
          <p:cNvSpPr txBox="1"/>
          <p:nvPr/>
        </p:nvSpPr>
        <p:spPr>
          <a:xfrm>
            <a:off x="851770" y="2743200"/>
            <a:ext cx="6851737" cy="923330"/>
          </a:xfrm>
          <a:prstGeom prst="rect">
            <a:avLst/>
          </a:prstGeom>
          <a:noFill/>
        </p:spPr>
        <p:txBody>
          <a:bodyPr wrap="square" rtlCol="0">
            <a:spAutoFit/>
          </a:bodyPr>
          <a:lstStyle/>
          <a:p>
            <a:r>
              <a:rPr lang="pl-PL" dirty="0" smtClean="0">
                <a:latin typeface="Courier New" panose="02070309020205020404" pitchFamily="49" charset="0"/>
                <a:cs typeface="Courier New" panose="02070309020205020404" pitchFamily="49" charset="0"/>
              </a:rPr>
              <a:t>element(by.css(„.</a:t>
            </a:r>
            <a:r>
              <a:rPr lang="pl-PL" dirty="0" err="1" smtClean="0">
                <a:latin typeface="Courier New" panose="02070309020205020404" pitchFamily="49" charset="0"/>
                <a:cs typeface="Courier New" panose="02070309020205020404" pitchFamily="49" charset="0"/>
              </a:rPr>
              <a:t>class</a:t>
            </a:r>
            <a:r>
              <a:rPr lang="pl-PL" dirty="0" smtClean="0">
                <a:latin typeface="Courier New" panose="02070309020205020404" pitchFamily="49" charset="0"/>
                <a:cs typeface="Courier New" panose="02070309020205020404" pitchFamily="49" charset="0"/>
              </a:rPr>
              <a:t>”)) = </a:t>
            </a:r>
            <a:r>
              <a:rPr lang="pl-PL" dirty="0" err="1" smtClean="0">
                <a:latin typeface="Courier New" panose="02070309020205020404" pitchFamily="49" charset="0"/>
                <a:cs typeface="Courier New" panose="02070309020205020404" pitchFamily="49" charset="0"/>
              </a:rPr>
              <a:t>css</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locator</a:t>
            </a:r>
            <a:endParaRPr lang="en-GB" dirty="0" smtClean="0">
              <a:latin typeface="Courier New" panose="02070309020205020404" pitchFamily="49" charset="0"/>
              <a:cs typeface="Courier New" panose="02070309020205020404" pitchFamily="49" charset="0"/>
            </a:endParaRPr>
          </a:p>
          <a:p>
            <a:r>
              <a:rPr lang="pl-PL" dirty="0" smtClean="0">
                <a:latin typeface="Courier New" panose="02070309020205020404" pitchFamily="49" charset="0"/>
                <a:cs typeface="Courier New" panose="02070309020205020404" pitchFamily="49" charset="0"/>
              </a:rPr>
              <a:t>element(by.css(„</a:t>
            </a:r>
            <a:r>
              <a:rPr lang="pl-PL" dirty="0" err="1" smtClean="0">
                <a:latin typeface="Courier New" panose="02070309020205020404" pitchFamily="49" charset="0"/>
                <a:cs typeface="Courier New" panose="02070309020205020404" pitchFamily="49" charset="0"/>
              </a:rPr>
              <a:t>button</a:t>
            </a:r>
            <a:r>
              <a:rPr lang="pl-PL" dirty="0" smtClean="0">
                <a:latin typeface="Courier New" panose="02070309020205020404" pitchFamily="49" charset="0"/>
                <a:cs typeface="Courier New" panose="02070309020205020404" pitchFamily="49" charset="0"/>
              </a:rPr>
              <a:t>”)) = </a:t>
            </a:r>
            <a:r>
              <a:rPr lang="pl-PL" dirty="0" err="1" smtClean="0">
                <a:latin typeface="Courier New" panose="02070309020205020404" pitchFamily="49" charset="0"/>
                <a:cs typeface="Courier New" panose="02070309020205020404" pitchFamily="49" charset="0"/>
              </a:rPr>
              <a:t>tag</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locator</a:t>
            </a:r>
            <a:endParaRPr lang="pl-PL" dirty="0" smtClean="0">
              <a:latin typeface="Courier New" panose="02070309020205020404" pitchFamily="49" charset="0"/>
              <a:cs typeface="Courier New" panose="02070309020205020404" pitchFamily="49" charset="0"/>
            </a:endParaRPr>
          </a:p>
          <a:p>
            <a:r>
              <a:rPr lang="pl-PL" dirty="0">
                <a:latin typeface="Courier New" panose="02070309020205020404" pitchFamily="49" charset="0"/>
                <a:cs typeface="Courier New" panose="02070309020205020404" pitchFamily="49" charset="0"/>
              </a:rPr>
              <a:t>element(by.css</a:t>
            </a:r>
            <a:r>
              <a:rPr lang="pl-PL" dirty="0" smtClean="0">
                <a:latin typeface="Courier New" panose="02070309020205020404" pitchFamily="49" charset="0"/>
                <a:cs typeface="Courier New" panose="02070309020205020404" pitchFamily="49" charset="0"/>
              </a:rPr>
              <a:t>(„#</a:t>
            </a:r>
            <a:r>
              <a:rPr lang="pl-PL" dirty="0" err="1" smtClean="0">
                <a:latin typeface="Courier New" panose="02070309020205020404" pitchFamily="49" charset="0"/>
                <a:cs typeface="Courier New" panose="02070309020205020404" pitchFamily="49" charset="0"/>
              </a:rPr>
              <a:t>ideee</a:t>
            </a:r>
            <a:r>
              <a:rPr lang="pl-PL" dirty="0" smtClean="0">
                <a:latin typeface="Courier New" panose="02070309020205020404" pitchFamily="49" charset="0"/>
                <a:cs typeface="Courier New" panose="02070309020205020404" pitchFamily="49" charset="0"/>
              </a:rPr>
              <a:t>”)) </a:t>
            </a:r>
            <a:r>
              <a:rPr lang="pl-PL" dirty="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id </a:t>
            </a:r>
            <a:r>
              <a:rPr lang="pl-PL" dirty="0" err="1" smtClean="0">
                <a:latin typeface="Courier New" panose="02070309020205020404" pitchFamily="49" charset="0"/>
                <a:cs typeface="Courier New" panose="02070309020205020404" pitchFamily="49" charset="0"/>
              </a:rPr>
              <a:t>locator</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7635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46111" y="452718"/>
            <a:ext cx="9875752" cy="1400530"/>
          </a:xfrm>
        </p:spPr>
        <p:txBody>
          <a:bodyPr/>
          <a:lstStyle/>
          <a:p>
            <a:r>
              <a:rPr lang="pl-PL" dirty="0" smtClean="0"/>
              <a:t>L</a:t>
            </a:r>
            <a:r>
              <a:rPr lang="en-GB" dirty="0" err="1" smtClean="0"/>
              <a:t>ocators</a:t>
            </a:r>
            <a:r>
              <a:rPr lang="en-GB" dirty="0" smtClean="0"/>
              <a:t> </a:t>
            </a:r>
            <a:r>
              <a:rPr lang="en-GB" dirty="0"/>
              <a:t>tricks &amp; tips, good practices for using locators, examples</a:t>
            </a:r>
            <a:endParaRPr lang="en-GB" dirty="0"/>
          </a:p>
        </p:txBody>
      </p:sp>
      <p:sp>
        <p:nvSpPr>
          <p:cNvPr id="3" name="Symbol zastępczy tekstu 2"/>
          <p:cNvSpPr>
            <a:spLocks noGrp="1"/>
          </p:cNvSpPr>
          <p:nvPr>
            <p:ph type="body" idx="1"/>
          </p:nvPr>
        </p:nvSpPr>
        <p:spPr>
          <a:xfrm>
            <a:off x="740057" y="2092143"/>
            <a:ext cx="10345476" cy="475693"/>
          </a:xfrm>
        </p:spPr>
        <p:txBody>
          <a:bodyPr/>
          <a:lstStyle/>
          <a:p>
            <a:r>
              <a:rPr lang="pl-PL" dirty="0" smtClean="0"/>
              <a:t>CSS </a:t>
            </a:r>
            <a:r>
              <a:rPr lang="pl-PL" dirty="0" err="1" smtClean="0"/>
              <a:t>Locators</a:t>
            </a:r>
            <a:r>
              <a:rPr lang="pl-PL" dirty="0" smtClean="0"/>
              <a:t> </a:t>
            </a:r>
            <a:r>
              <a:rPr lang="pl-PL" dirty="0" err="1" smtClean="0"/>
              <a:t>can</a:t>
            </a:r>
            <a:r>
              <a:rPr lang="pl-PL" dirty="0"/>
              <a:t> </a:t>
            </a:r>
            <a:r>
              <a:rPr lang="pl-PL" dirty="0" smtClean="0"/>
              <a:t>be </a:t>
            </a:r>
            <a:r>
              <a:rPr lang="pl-PL" dirty="0" err="1" smtClean="0"/>
              <a:t>combined</a:t>
            </a:r>
            <a:r>
              <a:rPr lang="pl-PL" dirty="0" smtClean="0"/>
              <a:t>:</a:t>
            </a:r>
            <a:endParaRPr lang="pl-PL" dirty="0" smtClean="0">
              <a:latin typeface="Courier New" panose="02070309020205020404" pitchFamily="49" charset="0"/>
              <a:cs typeface="Courier New" panose="02070309020205020404" pitchFamily="49" charset="0"/>
            </a:endParaRPr>
          </a:p>
        </p:txBody>
      </p:sp>
      <p:sp>
        <p:nvSpPr>
          <p:cNvPr id="4" name="pole tekstowe 3"/>
          <p:cNvSpPr txBox="1"/>
          <p:nvPr/>
        </p:nvSpPr>
        <p:spPr>
          <a:xfrm>
            <a:off x="851770" y="2743200"/>
            <a:ext cx="6851737" cy="369332"/>
          </a:xfrm>
          <a:prstGeom prst="rect">
            <a:avLst/>
          </a:prstGeom>
          <a:noFill/>
        </p:spPr>
        <p:txBody>
          <a:bodyPr wrap="square" rtlCol="0">
            <a:spAutoFit/>
          </a:bodyPr>
          <a:lstStyle/>
          <a:p>
            <a:r>
              <a:rPr lang="pl-PL" dirty="0" smtClean="0">
                <a:latin typeface="Courier New" panose="02070309020205020404" pitchFamily="49" charset="0"/>
                <a:cs typeface="Courier New" panose="02070309020205020404" pitchFamily="49" charset="0"/>
              </a:rPr>
              <a:t>element(by.css(„.</a:t>
            </a:r>
            <a:r>
              <a:rPr lang="pl-PL" dirty="0" err="1" smtClean="0">
                <a:latin typeface="Courier New" panose="02070309020205020404" pitchFamily="49" charset="0"/>
                <a:cs typeface="Courier New" panose="02070309020205020404" pitchFamily="49" charset="0"/>
              </a:rPr>
              <a:t>class</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button</a:t>
            </a:r>
            <a:r>
              <a:rPr lang="pl-PL" dirty="0" smtClean="0">
                <a:latin typeface="Courier New" panose="02070309020205020404" pitchFamily="49" charset="0"/>
                <a:cs typeface="Courier New" panose="02070309020205020404" pitchFamily="49" charset="0"/>
              </a:rPr>
              <a:t> #id”))</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29152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46111" y="452718"/>
            <a:ext cx="9875752" cy="1400530"/>
          </a:xfrm>
        </p:spPr>
        <p:txBody>
          <a:bodyPr/>
          <a:lstStyle/>
          <a:p>
            <a:r>
              <a:rPr lang="pl-PL" dirty="0" smtClean="0"/>
              <a:t>L</a:t>
            </a:r>
            <a:r>
              <a:rPr lang="en-GB" dirty="0" err="1" smtClean="0"/>
              <a:t>ocators</a:t>
            </a:r>
            <a:r>
              <a:rPr lang="en-GB" dirty="0" smtClean="0"/>
              <a:t> </a:t>
            </a:r>
            <a:r>
              <a:rPr lang="en-GB" dirty="0"/>
              <a:t>tricks &amp; tips, good practices for using locators, examples</a:t>
            </a:r>
            <a:endParaRPr lang="en-GB" dirty="0"/>
          </a:p>
        </p:txBody>
      </p:sp>
      <p:sp>
        <p:nvSpPr>
          <p:cNvPr id="3" name="Symbol zastępczy tekstu 2"/>
          <p:cNvSpPr>
            <a:spLocks noGrp="1"/>
          </p:cNvSpPr>
          <p:nvPr>
            <p:ph type="body" idx="1"/>
          </p:nvPr>
        </p:nvSpPr>
        <p:spPr>
          <a:xfrm>
            <a:off x="740057" y="2092143"/>
            <a:ext cx="10345476" cy="475693"/>
          </a:xfrm>
        </p:spPr>
        <p:txBody>
          <a:bodyPr/>
          <a:lstStyle/>
          <a:p>
            <a:r>
              <a:rPr lang="pl-PL" dirty="0" smtClean="0"/>
              <a:t>CSS </a:t>
            </a:r>
            <a:r>
              <a:rPr lang="pl-PL" dirty="0" err="1" smtClean="0"/>
              <a:t>Locators</a:t>
            </a:r>
            <a:r>
              <a:rPr lang="pl-PL" dirty="0" smtClean="0"/>
              <a:t> </a:t>
            </a:r>
            <a:r>
              <a:rPr lang="pl-PL" dirty="0" err="1" smtClean="0"/>
              <a:t>can</a:t>
            </a:r>
            <a:r>
              <a:rPr lang="pl-PL" dirty="0"/>
              <a:t> </a:t>
            </a:r>
            <a:r>
              <a:rPr lang="pl-PL" dirty="0" smtClean="0"/>
              <a:t>be </a:t>
            </a:r>
            <a:r>
              <a:rPr lang="pl-PL" dirty="0" err="1" smtClean="0"/>
              <a:t>used</a:t>
            </a:r>
            <a:r>
              <a:rPr lang="pl-PL" dirty="0" smtClean="0"/>
              <a:t> for </a:t>
            </a:r>
            <a:r>
              <a:rPr lang="pl-PL" dirty="0" err="1" smtClean="0"/>
              <a:t>advanced</a:t>
            </a:r>
            <a:r>
              <a:rPr lang="pl-PL" dirty="0" smtClean="0"/>
              <a:t> </a:t>
            </a:r>
            <a:r>
              <a:rPr lang="pl-PL" dirty="0" err="1" smtClean="0"/>
              <a:t>search</a:t>
            </a:r>
            <a:r>
              <a:rPr lang="pl-PL" dirty="0" smtClean="0"/>
              <a:t>:</a:t>
            </a:r>
            <a:endParaRPr lang="pl-PL" dirty="0" smtClean="0">
              <a:latin typeface="Courier New" panose="02070309020205020404" pitchFamily="49" charset="0"/>
              <a:cs typeface="Courier New" panose="02070309020205020404" pitchFamily="49" charset="0"/>
            </a:endParaRPr>
          </a:p>
        </p:txBody>
      </p:sp>
      <p:sp>
        <p:nvSpPr>
          <p:cNvPr id="4" name="pole tekstowe 3"/>
          <p:cNvSpPr txBox="1"/>
          <p:nvPr/>
        </p:nvSpPr>
        <p:spPr>
          <a:xfrm>
            <a:off x="851770" y="2743200"/>
            <a:ext cx="9920614" cy="646331"/>
          </a:xfrm>
          <a:prstGeom prst="rect">
            <a:avLst/>
          </a:prstGeom>
          <a:noFill/>
        </p:spPr>
        <p:txBody>
          <a:bodyPr wrap="square" rtlCol="0">
            <a:spAutoFit/>
          </a:bodyPr>
          <a:lstStyle/>
          <a:p>
            <a:r>
              <a:rPr lang="pl-PL" dirty="0" smtClean="0">
                <a:latin typeface="Courier New" panose="02070309020205020404" pitchFamily="49" charset="0"/>
                <a:cs typeface="Courier New" panose="02070309020205020404" pitchFamily="49" charset="0"/>
              </a:rPr>
              <a:t>element(by.css(`buton[</a:t>
            </a:r>
            <a:r>
              <a:rPr lang="pl-PL" dirty="0" err="1" smtClean="0">
                <a:latin typeface="Courier New" panose="02070309020205020404" pitchFamily="49" charset="0"/>
                <a:cs typeface="Courier New" panose="02070309020205020404" pitchFamily="49" charset="0"/>
              </a:rPr>
              <a:t>class</a:t>
            </a:r>
            <a:r>
              <a:rPr lang="pl-PL" dirty="0" smtClean="0">
                <a:latin typeface="Courier New" panose="02070309020205020404" pitchFamily="49" charset="0"/>
                <a:cs typeface="Courier New" panose="02070309020205020404" pitchFamily="49" charset="0"/>
              </a:rPr>
              <a:t>*=„</a:t>
            </a:r>
            <a:r>
              <a:rPr lang="pl-PL" dirty="0" err="1" smtClean="0">
                <a:latin typeface="Courier New" panose="02070309020205020404" pitchFamily="49" charset="0"/>
                <a:cs typeface="Courier New" panose="02070309020205020404" pitchFamily="49" charset="0"/>
              </a:rPr>
              <a:t>foo</a:t>
            </a:r>
            <a:r>
              <a:rPr lang="pl-PL" dirty="0" smtClean="0">
                <a:latin typeface="Courier New" panose="02070309020205020404" pitchFamily="49" charset="0"/>
                <a:cs typeface="Courier New" panose="02070309020205020404" pitchFamily="49" charset="0"/>
              </a:rPr>
              <a:t>”]`)) -&gt; </a:t>
            </a:r>
            <a:r>
              <a:rPr lang="pl-PL" dirty="0" err="1" smtClean="0">
                <a:latin typeface="Courier New" panose="02070309020205020404" pitchFamily="49" charset="0"/>
                <a:cs typeface="Courier New" panose="02070309020205020404" pitchFamily="49" charset="0"/>
              </a:rPr>
              <a:t>find</a:t>
            </a:r>
            <a:r>
              <a:rPr lang="pl-PL" dirty="0" smtClean="0">
                <a:latin typeface="Courier New" panose="02070309020205020404" pitchFamily="49" charset="0"/>
                <a:cs typeface="Courier New" panose="02070309020205020404" pitchFamily="49" charset="0"/>
              </a:rPr>
              <a:t> buton with </a:t>
            </a:r>
            <a:r>
              <a:rPr lang="pl-PL" dirty="0" err="1" smtClean="0">
                <a:latin typeface="Courier New" panose="02070309020205020404" pitchFamily="49" charset="0"/>
                <a:cs typeface="Courier New" panose="02070309020205020404" pitchFamily="49" charset="0"/>
              </a:rPr>
              <a:t>class</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name</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containing</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foo</a:t>
            </a:r>
            <a:r>
              <a:rPr lang="pl-PL" dirty="0" smtClean="0">
                <a:latin typeface="Courier New" panose="02070309020205020404" pitchFamily="49" charset="0"/>
                <a:cs typeface="Courier New" panose="02070309020205020404" pitchFamily="49" charset="0"/>
              </a:rPr>
              <a:t>” string</a:t>
            </a:r>
            <a:endParaRPr lang="en-GB" dirty="0">
              <a:latin typeface="Courier New" panose="02070309020205020404" pitchFamily="49" charset="0"/>
              <a:cs typeface="Courier New" panose="02070309020205020404" pitchFamily="49" charset="0"/>
            </a:endParaRPr>
          </a:p>
        </p:txBody>
      </p:sp>
      <p:sp>
        <p:nvSpPr>
          <p:cNvPr id="5" name="pole tekstowe 4"/>
          <p:cNvSpPr txBox="1"/>
          <p:nvPr/>
        </p:nvSpPr>
        <p:spPr>
          <a:xfrm>
            <a:off x="851770" y="3564895"/>
            <a:ext cx="9920614" cy="646331"/>
          </a:xfrm>
          <a:prstGeom prst="rect">
            <a:avLst/>
          </a:prstGeom>
          <a:noFill/>
        </p:spPr>
        <p:txBody>
          <a:bodyPr wrap="square" rtlCol="0">
            <a:spAutoFit/>
          </a:bodyPr>
          <a:lstStyle/>
          <a:p>
            <a:r>
              <a:rPr lang="pl-PL" dirty="0" smtClean="0">
                <a:latin typeface="Courier New" panose="02070309020205020404" pitchFamily="49" charset="0"/>
                <a:cs typeface="Courier New" panose="02070309020205020404" pitchFamily="49" charset="0"/>
              </a:rPr>
              <a:t>element(by.css(`.</a:t>
            </a:r>
            <a:r>
              <a:rPr lang="pl-PL" dirty="0" err="1" smtClean="0">
                <a:latin typeface="Courier New" panose="02070309020205020404" pitchFamily="49" charset="0"/>
                <a:cs typeface="Courier New" panose="02070309020205020404" pitchFamily="49" charset="0"/>
              </a:rPr>
              <a:t>someCss:not</a:t>
            </a:r>
            <a:r>
              <a:rPr lang="pl-PL" dirty="0" smtClean="0">
                <a:latin typeface="Courier New" panose="02070309020205020404" pitchFamily="49" charset="0"/>
                <a:cs typeface="Courier New" panose="02070309020205020404" pitchFamily="49" charset="0"/>
              </a:rPr>
              <a:t>(.</a:t>
            </a:r>
            <a:r>
              <a:rPr lang="pl-PL" dirty="0" err="1" smtClean="0">
                <a:latin typeface="Courier New" panose="02070309020205020404" pitchFamily="49" charset="0"/>
                <a:cs typeface="Courier New" panose="02070309020205020404" pitchFamily="49" charset="0"/>
              </a:rPr>
              <a:t>ng-hide</a:t>
            </a:r>
            <a:r>
              <a:rPr lang="pl-PL" dirty="0" smtClean="0">
                <a:latin typeface="Courier New" panose="02070309020205020404" pitchFamily="49" charset="0"/>
                <a:cs typeface="Courier New" panose="02070309020205020404" pitchFamily="49" charset="0"/>
              </a:rPr>
              <a:t>)`)) -&gt; </a:t>
            </a:r>
            <a:r>
              <a:rPr lang="pl-PL" dirty="0" err="1" smtClean="0">
                <a:latin typeface="Courier New" panose="02070309020205020404" pitchFamily="49" charset="0"/>
                <a:cs typeface="Courier New" panose="02070309020205020404" pitchFamily="49" charset="0"/>
              </a:rPr>
              <a:t>find</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only</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visible</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elements</a:t>
            </a:r>
            <a:r>
              <a:rPr lang="pl-PL" dirty="0" smtClean="0">
                <a:latin typeface="Courier New" panose="02070309020205020404" pitchFamily="49" charset="0"/>
                <a:cs typeface="Courier New" panose="02070309020205020404" pitchFamily="49" charset="0"/>
              </a:rPr>
              <a:t> with </a:t>
            </a:r>
            <a:r>
              <a:rPr lang="pl-PL" dirty="0" err="1" smtClean="0">
                <a:latin typeface="Courier New" panose="02070309020205020404" pitchFamily="49" charset="0"/>
                <a:cs typeface="Courier New" panose="02070309020205020404" pitchFamily="49" charset="0"/>
              </a:rPr>
              <a:t>css</a:t>
            </a:r>
            <a:r>
              <a:rPr lang="pl-PL" dirty="0" smtClean="0">
                <a:latin typeface="Courier New" panose="02070309020205020404" pitchFamily="49" charset="0"/>
                <a:cs typeface="Courier New" panose="02070309020205020404" pitchFamily="49" charset="0"/>
              </a:rPr>
              <a:t> = .</a:t>
            </a:r>
            <a:r>
              <a:rPr lang="pl-PL" dirty="0" err="1" smtClean="0">
                <a:latin typeface="Courier New" panose="02070309020205020404" pitchFamily="49" charset="0"/>
                <a:cs typeface="Courier New" panose="02070309020205020404" pitchFamily="49" charset="0"/>
              </a:rPr>
              <a:t>someCss</a:t>
            </a:r>
            <a:endParaRPr lang="en-GB" dirty="0">
              <a:latin typeface="Courier New" panose="02070309020205020404" pitchFamily="49" charset="0"/>
              <a:cs typeface="Courier New" panose="02070309020205020404" pitchFamily="49" charset="0"/>
            </a:endParaRPr>
          </a:p>
        </p:txBody>
      </p:sp>
      <p:sp>
        <p:nvSpPr>
          <p:cNvPr id="6" name="pole tekstowe 5"/>
          <p:cNvSpPr txBox="1"/>
          <p:nvPr/>
        </p:nvSpPr>
        <p:spPr>
          <a:xfrm>
            <a:off x="851770" y="4386590"/>
            <a:ext cx="9920614" cy="646331"/>
          </a:xfrm>
          <a:prstGeom prst="rect">
            <a:avLst/>
          </a:prstGeom>
          <a:noFill/>
        </p:spPr>
        <p:txBody>
          <a:bodyPr wrap="square" rtlCol="0">
            <a:spAutoFit/>
          </a:bodyPr>
          <a:lstStyle/>
          <a:p>
            <a:r>
              <a:rPr lang="pl-PL" dirty="0">
                <a:latin typeface="Courier New" panose="02070309020205020404" pitchFamily="49" charset="0"/>
                <a:cs typeface="Courier New" panose="02070309020205020404" pitchFamily="49" charset="0"/>
              </a:rPr>
              <a:t>element(by.css(`</a:t>
            </a:r>
            <a:r>
              <a:rPr lang="pl-PL" dirty="0" err="1">
                <a:latin typeface="Courier New" panose="02070309020205020404" pitchFamily="49" charset="0"/>
                <a:cs typeface="Courier New" panose="02070309020205020404" pitchFamily="49" charset="0"/>
              </a:rPr>
              <a:t>a:contains</a:t>
            </a:r>
            <a:r>
              <a:rPr lang="pl-PL" dirty="0" smtClean="0">
                <a:latin typeface="Courier New" panose="02070309020205020404" pitchFamily="49" charset="0"/>
                <a:cs typeface="Courier New" panose="02070309020205020404" pitchFamily="49" charset="0"/>
              </a:rPr>
              <a:t>(„</a:t>
            </a:r>
            <a:r>
              <a:rPr lang="pl-PL" dirty="0" err="1" smtClean="0">
                <a:latin typeface="Courier New" panose="02070309020205020404" pitchFamily="49" charset="0"/>
                <a:cs typeface="Courier New" panose="02070309020205020404" pitchFamily="49" charset="0"/>
              </a:rPr>
              <a:t>Change</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password</a:t>
            </a:r>
            <a:r>
              <a:rPr lang="pl-PL" dirty="0" smtClean="0">
                <a:latin typeface="Courier New" panose="02070309020205020404" pitchFamily="49" charset="0"/>
                <a:cs typeface="Courier New" panose="02070309020205020404" pitchFamily="49" charset="0"/>
              </a:rPr>
              <a:t>”)`)) -&gt; </a:t>
            </a:r>
            <a:r>
              <a:rPr lang="pl-PL" dirty="0" err="1" smtClean="0">
                <a:latin typeface="Courier New" panose="02070309020205020404" pitchFamily="49" charset="0"/>
                <a:cs typeface="Courier New" panose="02070309020205020404" pitchFamily="49" charset="0"/>
              </a:rPr>
              <a:t>find</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only</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links</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elements</a:t>
            </a:r>
            <a:r>
              <a:rPr lang="pl-PL" dirty="0" smtClean="0">
                <a:latin typeface="Courier New" panose="02070309020205020404" pitchFamily="49" charset="0"/>
                <a:cs typeface="Courier New" panose="02070309020205020404" pitchFamily="49" charset="0"/>
              </a:rPr>
              <a:t> with </a:t>
            </a:r>
            <a:r>
              <a:rPr lang="pl-PL" dirty="0" err="1" smtClean="0">
                <a:latin typeface="Courier New" panose="02070309020205020404" pitchFamily="49" charset="0"/>
                <a:cs typeface="Courier New" panose="02070309020205020404" pitchFamily="49" charset="0"/>
              </a:rPr>
              <a:t>text</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Change</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password</a:t>
            </a:r>
            <a:r>
              <a:rPr lang="pl-PL"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4178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46111" y="452718"/>
            <a:ext cx="9875752" cy="1400530"/>
          </a:xfrm>
        </p:spPr>
        <p:txBody>
          <a:bodyPr/>
          <a:lstStyle/>
          <a:p>
            <a:r>
              <a:rPr lang="pl-PL" dirty="0" smtClean="0"/>
              <a:t>L</a:t>
            </a:r>
            <a:r>
              <a:rPr lang="en-GB" dirty="0" err="1" smtClean="0"/>
              <a:t>ocators</a:t>
            </a:r>
            <a:r>
              <a:rPr lang="en-GB" dirty="0" smtClean="0"/>
              <a:t> </a:t>
            </a:r>
            <a:r>
              <a:rPr lang="en-GB" dirty="0"/>
              <a:t>tricks &amp; tips, good practices for using locators, examples</a:t>
            </a:r>
            <a:endParaRPr lang="en-GB" dirty="0"/>
          </a:p>
        </p:txBody>
      </p:sp>
      <p:sp>
        <p:nvSpPr>
          <p:cNvPr id="3" name="Symbol zastępczy tekstu 2"/>
          <p:cNvSpPr>
            <a:spLocks noGrp="1"/>
          </p:cNvSpPr>
          <p:nvPr>
            <p:ph type="body" idx="1"/>
          </p:nvPr>
        </p:nvSpPr>
        <p:spPr>
          <a:xfrm>
            <a:off x="740057" y="2092143"/>
            <a:ext cx="10345476" cy="475693"/>
          </a:xfrm>
        </p:spPr>
        <p:txBody>
          <a:bodyPr/>
          <a:lstStyle/>
          <a:p>
            <a:r>
              <a:rPr lang="pl-PL" dirty="0" smtClean="0"/>
              <a:t>CSS </a:t>
            </a:r>
            <a:r>
              <a:rPr lang="pl-PL" dirty="0" err="1" smtClean="0"/>
              <a:t>Locators</a:t>
            </a:r>
            <a:r>
              <a:rPr lang="pl-PL" dirty="0" smtClean="0"/>
              <a:t> </a:t>
            </a:r>
            <a:r>
              <a:rPr lang="pl-PL" dirty="0" err="1" smtClean="0"/>
              <a:t>can</a:t>
            </a:r>
            <a:r>
              <a:rPr lang="pl-PL" dirty="0"/>
              <a:t> </a:t>
            </a:r>
            <a:r>
              <a:rPr lang="pl-PL" dirty="0" smtClean="0"/>
              <a:t>be </a:t>
            </a:r>
            <a:r>
              <a:rPr lang="pl-PL" dirty="0" err="1" smtClean="0"/>
              <a:t>used</a:t>
            </a:r>
            <a:r>
              <a:rPr lang="pl-PL" dirty="0" smtClean="0"/>
              <a:t> for </a:t>
            </a:r>
            <a:r>
              <a:rPr lang="pl-PL" dirty="0" err="1" smtClean="0"/>
              <a:t>horizontal</a:t>
            </a:r>
            <a:r>
              <a:rPr lang="pl-PL" dirty="0" smtClean="0"/>
              <a:t> </a:t>
            </a:r>
            <a:r>
              <a:rPr lang="pl-PL" dirty="0" err="1" smtClean="0"/>
              <a:t>search</a:t>
            </a:r>
            <a:r>
              <a:rPr lang="pl-PL" dirty="0" smtClean="0"/>
              <a:t>:</a:t>
            </a:r>
            <a:endParaRPr lang="pl-PL" dirty="0" smtClean="0">
              <a:latin typeface="Courier New" panose="02070309020205020404" pitchFamily="49" charset="0"/>
              <a:cs typeface="Courier New" panose="02070309020205020404" pitchFamily="49" charset="0"/>
            </a:endParaRPr>
          </a:p>
        </p:txBody>
      </p:sp>
      <p:sp>
        <p:nvSpPr>
          <p:cNvPr id="4" name="pole tekstowe 3"/>
          <p:cNvSpPr txBox="1"/>
          <p:nvPr/>
        </p:nvSpPr>
        <p:spPr>
          <a:xfrm>
            <a:off x="851770" y="2743200"/>
            <a:ext cx="9920614" cy="646331"/>
          </a:xfrm>
          <a:prstGeom prst="rect">
            <a:avLst/>
          </a:prstGeom>
          <a:noFill/>
        </p:spPr>
        <p:txBody>
          <a:bodyPr wrap="square" rtlCol="0">
            <a:spAutoFit/>
          </a:bodyPr>
          <a:lstStyle/>
          <a:p>
            <a:r>
              <a:rPr lang="pl-PL" dirty="0" smtClean="0">
                <a:latin typeface="Courier New" panose="02070309020205020404" pitchFamily="49" charset="0"/>
                <a:cs typeface="Courier New" panose="02070309020205020404" pitchFamily="49" charset="0"/>
              </a:rPr>
              <a:t>element(by.css(`.ng-binding.ng-</a:t>
            </a:r>
            <a:r>
              <a:rPr lang="pl-PL" dirty="0" err="1" smtClean="0">
                <a:latin typeface="Courier New" panose="02070309020205020404" pitchFamily="49" charset="0"/>
                <a:cs typeface="Courier New" panose="02070309020205020404" pitchFamily="49" charset="0"/>
              </a:rPr>
              <a:t>show.dimmed</a:t>
            </a:r>
            <a:r>
              <a:rPr lang="pl-PL" dirty="0" smtClean="0">
                <a:latin typeface="Courier New" panose="02070309020205020404" pitchFamily="49" charset="0"/>
                <a:cs typeface="Courier New" panose="02070309020205020404" pitchFamily="49" charset="0"/>
              </a:rPr>
              <a:t>`)) -&gt; </a:t>
            </a:r>
            <a:r>
              <a:rPr lang="pl-PL" dirty="0" err="1" smtClean="0">
                <a:latin typeface="Courier New" panose="02070309020205020404" pitchFamily="49" charset="0"/>
                <a:cs typeface="Courier New" panose="02070309020205020404" pitchFamily="49" charset="0"/>
              </a:rPr>
              <a:t>find</a:t>
            </a:r>
            <a:r>
              <a:rPr lang="pl-PL" dirty="0" smtClean="0">
                <a:latin typeface="Courier New" panose="02070309020205020404" pitchFamily="49" charset="0"/>
                <a:cs typeface="Courier New" panose="02070309020205020404" pitchFamily="49" charset="0"/>
              </a:rPr>
              <a:t> element with  </a:t>
            </a:r>
            <a:r>
              <a:rPr lang="pl-PL" dirty="0" err="1" smtClean="0">
                <a:latin typeface="Courier New" panose="02070309020205020404" pitchFamily="49" charset="0"/>
                <a:cs typeface="Courier New" panose="02070309020205020404" pitchFamily="49" charset="0"/>
              </a:rPr>
              <a:t>given</a:t>
            </a:r>
            <a:r>
              <a:rPr lang="pl-PL" dirty="0" smtClean="0">
                <a:latin typeface="Courier New" panose="02070309020205020404" pitchFamily="49" charset="0"/>
                <a:cs typeface="Courier New" panose="02070309020205020404" pitchFamily="49" charset="0"/>
              </a:rPr>
              <a:t> 3 </a:t>
            </a:r>
            <a:r>
              <a:rPr lang="pl-PL" dirty="0" err="1" smtClean="0">
                <a:latin typeface="Courier New" panose="02070309020205020404" pitchFamily="49" charset="0"/>
                <a:cs typeface="Courier New" panose="02070309020205020404" pitchFamily="49" charset="0"/>
              </a:rPr>
              <a:t>classes</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at</a:t>
            </a:r>
            <a:r>
              <a:rPr lang="pl-PL" dirty="0" smtClean="0">
                <a:latin typeface="Courier New" panose="02070309020205020404" pitchFamily="49" charset="0"/>
                <a:cs typeface="Courier New" panose="02070309020205020404" pitchFamily="49" charset="0"/>
              </a:rPr>
              <a:t> the same </a:t>
            </a:r>
            <a:r>
              <a:rPr lang="pl-PL" dirty="0" err="1" smtClean="0">
                <a:latin typeface="Courier New" panose="02070309020205020404" pitchFamily="49" charset="0"/>
                <a:cs typeface="Courier New" panose="02070309020205020404" pitchFamily="49" charset="0"/>
              </a:rPr>
              <a:t>level</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3930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46111" y="452718"/>
            <a:ext cx="9875752" cy="799885"/>
          </a:xfrm>
        </p:spPr>
        <p:txBody>
          <a:bodyPr/>
          <a:lstStyle/>
          <a:p>
            <a:r>
              <a:rPr lang="pl-PL" dirty="0" err="1" smtClean="0"/>
              <a:t>Actions</a:t>
            </a:r>
            <a:r>
              <a:rPr lang="pl-PL" dirty="0" smtClean="0"/>
              <a:t> on </a:t>
            </a:r>
            <a:r>
              <a:rPr lang="pl-PL" dirty="0" err="1" smtClean="0"/>
              <a:t>objects</a:t>
            </a:r>
            <a:endParaRPr lang="en-GB" dirty="0"/>
          </a:p>
        </p:txBody>
      </p:sp>
      <p:sp>
        <p:nvSpPr>
          <p:cNvPr id="3" name="Symbol zastępczy tekstu 2"/>
          <p:cNvSpPr>
            <a:spLocks noGrp="1"/>
          </p:cNvSpPr>
          <p:nvPr>
            <p:ph type="body" idx="1"/>
          </p:nvPr>
        </p:nvSpPr>
        <p:spPr>
          <a:xfrm>
            <a:off x="646111" y="1284362"/>
            <a:ext cx="10345476" cy="857589"/>
          </a:xfrm>
        </p:spPr>
        <p:txBody>
          <a:bodyPr/>
          <a:lstStyle/>
          <a:p>
            <a:r>
              <a:rPr lang="pl-PL" dirty="0" err="1" smtClean="0"/>
              <a:t>Protractor</a:t>
            </a:r>
            <a:r>
              <a:rPr lang="pl-PL" dirty="0" smtClean="0"/>
              <a:t> </a:t>
            </a:r>
            <a:r>
              <a:rPr lang="pl-PL" dirty="0" err="1" smtClean="0"/>
              <a:t>supports</a:t>
            </a:r>
            <a:r>
              <a:rPr lang="pl-PL" dirty="0" smtClean="0"/>
              <a:t> a </a:t>
            </a:r>
            <a:r>
              <a:rPr lang="pl-PL" dirty="0" err="1" smtClean="0"/>
              <a:t>range</a:t>
            </a:r>
            <a:r>
              <a:rPr lang="pl-PL" dirty="0" smtClean="0"/>
              <a:t> of </a:t>
            </a:r>
            <a:r>
              <a:rPr lang="pl-PL" dirty="0" err="1" smtClean="0"/>
              <a:t>default</a:t>
            </a:r>
            <a:r>
              <a:rPr lang="pl-PL" dirty="0" smtClean="0"/>
              <a:t> </a:t>
            </a:r>
            <a:r>
              <a:rPr lang="pl-PL" dirty="0" err="1" smtClean="0"/>
              <a:t>actions</a:t>
            </a:r>
            <a:r>
              <a:rPr lang="pl-PL" dirty="0" smtClean="0"/>
              <a:t> on </a:t>
            </a:r>
            <a:r>
              <a:rPr lang="pl-PL" dirty="0" err="1" smtClean="0"/>
              <a:t>located</a:t>
            </a:r>
            <a:r>
              <a:rPr lang="pl-PL" dirty="0" smtClean="0"/>
              <a:t> web </a:t>
            </a:r>
            <a:r>
              <a:rPr lang="pl-PL" dirty="0" err="1" smtClean="0"/>
              <a:t>elements</a:t>
            </a:r>
            <a:r>
              <a:rPr lang="pl-PL" dirty="0" smtClean="0"/>
              <a:t>:</a:t>
            </a:r>
            <a:endParaRPr lang="pl-PL" dirty="0" smtClean="0">
              <a:latin typeface="Courier New" panose="02070309020205020404" pitchFamily="49" charset="0"/>
              <a:cs typeface="Courier New" panose="02070309020205020404" pitchFamily="49" charset="0"/>
            </a:endParaRPr>
          </a:p>
        </p:txBody>
      </p:sp>
      <p:sp>
        <p:nvSpPr>
          <p:cNvPr id="4" name="pole tekstowe 3"/>
          <p:cNvSpPr txBox="1"/>
          <p:nvPr/>
        </p:nvSpPr>
        <p:spPr>
          <a:xfrm>
            <a:off x="646111" y="2292263"/>
            <a:ext cx="9920614" cy="2308324"/>
          </a:xfrm>
          <a:prstGeom prst="rect">
            <a:avLst/>
          </a:prstGeom>
          <a:noFill/>
        </p:spPr>
        <p:txBody>
          <a:bodyPr wrap="square" rtlCol="0">
            <a:spAutoFit/>
          </a:bodyPr>
          <a:lstStyle/>
          <a:p>
            <a:pPr marL="285750" indent="-285750">
              <a:buFontTx/>
              <a:buChar char="-"/>
            </a:pPr>
            <a:r>
              <a:rPr lang="pl-PL" dirty="0" err="1" smtClean="0">
                <a:latin typeface="Courier New" panose="02070309020205020404" pitchFamily="49" charset="0"/>
                <a:cs typeface="Courier New" panose="02070309020205020404" pitchFamily="49" charset="0"/>
              </a:rPr>
              <a:t>click</a:t>
            </a:r>
            <a:r>
              <a:rPr lang="pl-PL" dirty="0" smtClean="0">
                <a:latin typeface="Courier New" panose="02070309020205020404" pitchFamily="49" charset="0"/>
                <a:cs typeface="Courier New" panose="02070309020205020404" pitchFamily="49" charset="0"/>
              </a:rPr>
              <a:t>()</a:t>
            </a:r>
          </a:p>
          <a:p>
            <a:pPr marL="285750" indent="-285750">
              <a:buFontTx/>
              <a:buChar char="-"/>
            </a:pPr>
            <a:r>
              <a:rPr lang="pl-PL" dirty="0" err="1" smtClean="0">
                <a:latin typeface="Courier New" panose="02070309020205020404" pitchFamily="49" charset="0"/>
                <a:cs typeface="Courier New" panose="02070309020205020404" pitchFamily="49" charset="0"/>
              </a:rPr>
              <a:t>sendKeys</a:t>
            </a:r>
            <a:r>
              <a:rPr lang="pl-PL" dirty="0" smtClean="0">
                <a:latin typeface="Courier New" panose="02070309020205020404" pitchFamily="49" charset="0"/>
                <a:cs typeface="Courier New" panose="02070309020205020404" pitchFamily="49" charset="0"/>
              </a:rPr>
              <a:t>()</a:t>
            </a:r>
          </a:p>
          <a:p>
            <a:pPr marL="285750" indent="-285750">
              <a:buFontTx/>
              <a:buChar char="-"/>
            </a:pPr>
            <a:r>
              <a:rPr lang="pl-PL" dirty="0" err="1" smtClean="0">
                <a:latin typeface="Courier New" panose="02070309020205020404" pitchFamily="49" charset="0"/>
                <a:cs typeface="Courier New" panose="02070309020205020404" pitchFamily="49" charset="0"/>
              </a:rPr>
              <a:t>getAttribute</a:t>
            </a:r>
            <a:r>
              <a:rPr lang="pl-PL" dirty="0" smtClean="0">
                <a:latin typeface="Courier New" panose="02070309020205020404" pitchFamily="49" charset="0"/>
                <a:cs typeface="Courier New" panose="02070309020205020404" pitchFamily="49" charset="0"/>
              </a:rPr>
              <a:t>()</a:t>
            </a:r>
          </a:p>
          <a:p>
            <a:pPr marL="285750" indent="-285750">
              <a:buFontTx/>
              <a:buChar char="-"/>
            </a:pPr>
            <a:r>
              <a:rPr lang="pl-PL" dirty="0" err="1" smtClean="0">
                <a:latin typeface="Courier New" panose="02070309020205020404" pitchFamily="49" charset="0"/>
                <a:cs typeface="Courier New" panose="02070309020205020404" pitchFamily="49" charset="0"/>
              </a:rPr>
              <a:t>isPresent</a:t>
            </a:r>
            <a:r>
              <a:rPr lang="pl-PL" dirty="0" smtClean="0">
                <a:latin typeface="Courier New" panose="02070309020205020404" pitchFamily="49" charset="0"/>
                <a:cs typeface="Courier New" panose="02070309020205020404" pitchFamily="49" charset="0"/>
              </a:rPr>
              <a:t>()</a:t>
            </a:r>
          </a:p>
          <a:p>
            <a:pPr marL="285750" indent="-285750">
              <a:buFontTx/>
              <a:buChar char="-"/>
            </a:pPr>
            <a:r>
              <a:rPr lang="pl-PL" dirty="0" err="1" smtClean="0">
                <a:latin typeface="Courier New" panose="02070309020205020404" pitchFamily="49" charset="0"/>
                <a:cs typeface="Courier New" panose="02070309020205020404" pitchFamily="49" charset="0"/>
              </a:rPr>
              <a:t>isDisplayed</a:t>
            </a:r>
            <a:r>
              <a:rPr lang="pl-PL" dirty="0" smtClean="0">
                <a:latin typeface="Courier New" panose="02070309020205020404" pitchFamily="49" charset="0"/>
                <a:cs typeface="Courier New" panose="02070309020205020404" pitchFamily="49" charset="0"/>
              </a:rPr>
              <a:t>()</a:t>
            </a:r>
          </a:p>
          <a:p>
            <a:pPr marL="285750" indent="-285750">
              <a:buFontTx/>
              <a:buChar char="-"/>
            </a:pPr>
            <a:r>
              <a:rPr lang="pl-PL" dirty="0" err="1" smtClean="0">
                <a:latin typeface="Courier New" panose="02070309020205020404" pitchFamily="49" charset="0"/>
                <a:cs typeface="Courier New" panose="02070309020205020404" pitchFamily="49" charset="0"/>
              </a:rPr>
              <a:t>clear</a:t>
            </a:r>
            <a:r>
              <a:rPr lang="pl-PL" dirty="0" smtClean="0">
                <a:latin typeface="Courier New" panose="02070309020205020404" pitchFamily="49" charset="0"/>
                <a:cs typeface="Courier New" panose="02070309020205020404" pitchFamily="49" charset="0"/>
              </a:rPr>
              <a:t>()</a:t>
            </a:r>
          </a:p>
          <a:p>
            <a:pPr marL="285750" indent="-285750">
              <a:buFontTx/>
              <a:buChar char="-"/>
            </a:pPr>
            <a:r>
              <a:rPr lang="pl-PL" dirty="0" err="1" smtClean="0">
                <a:latin typeface="Courier New" panose="02070309020205020404" pitchFamily="49" charset="0"/>
                <a:cs typeface="Courier New" panose="02070309020205020404" pitchFamily="49" charset="0"/>
              </a:rPr>
              <a:t>getText</a:t>
            </a:r>
            <a:r>
              <a:rPr lang="pl-PL" dirty="0" smtClean="0">
                <a:latin typeface="Courier New" panose="02070309020205020404" pitchFamily="49" charset="0"/>
                <a:cs typeface="Courier New" panose="02070309020205020404" pitchFamily="49" charset="0"/>
              </a:rPr>
              <a:t>()</a:t>
            </a:r>
          </a:p>
          <a:p>
            <a:r>
              <a:rPr lang="pl-PL" dirty="0" smtClean="0">
                <a:latin typeface="Courier New" panose="02070309020205020404" pitchFamily="49" charset="0"/>
                <a:cs typeface="Courier New" panose="02070309020205020404" pitchFamily="49" charset="0"/>
              </a:rPr>
              <a:t>- Many </a:t>
            </a:r>
            <a:r>
              <a:rPr lang="pl-PL" dirty="0" err="1" smtClean="0">
                <a:latin typeface="Courier New" panose="02070309020205020404" pitchFamily="49" charset="0"/>
                <a:cs typeface="Courier New" panose="02070309020205020404" pitchFamily="49" charset="0"/>
              </a:rPr>
              <a:t>many</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more</a:t>
            </a:r>
            <a:r>
              <a:rPr lang="pl-PL" dirty="0" smtClean="0">
                <a:latin typeface="Courier New" panose="02070309020205020404" pitchFamily="49" charset="0"/>
                <a:cs typeface="Courier New" panose="02070309020205020404" pitchFamily="49" charset="0"/>
              </a:rPr>
              <a:t>:(</a:t>
            </a:r>
            <a:r>
              <a:rPr lang="pl-PL" dirty="0" err="1" smtClean="0">
                <a:latin typeface="Courier New" panose="02070309020205020404" pitchFamily="49" charset="0"/>
                <a:cs typeface="Courier New" panose="02070309020205020404" pitchFamily="49" charset="0"/>
                <a:hlinkClick r:id="rId2"/>
              </a:rPr>
              <a:t>protractor</a:t>
            </a:r>
            <a:r>
              <a:rPr lang="pl-PL" dirty="0" smtClean="0">
                <a:latin typeface="Courier New" panose="02070309020205020404" pitchFamily="49" charset="0"/>
                <a:cs typeface="Courier New" panose="02070309020205020404" pitchFamily="49" charset="0"/>
                <a:hlinkClick r:id="rId2"/>
              </a:rPr>
              <a:t> API</a:t>
            </a:r>
            <a:r>
              <a:rPr lang="pl-PL"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sp>
        <p:nvSpPr>
          <p:cNvPr id="5" name="Symbol zastępczy tekstu 2"/>
          <p:cNvSpPr>
            <a:spLocks noGrp="1"/>
          </p:cNvSpPr>
          <p:nvPr>
            <p:ph type="body" idx="1"/>
          </p:nvPr>
        </p:nvSpPr>
        <p:spPr>
          <a:xfrm>
            <a:off x="646111" y="5006680"/>
            <a:ext cx="10345476" cy="857589"/>
          </a:xfrm>
        </p:spPr>
        <p:txBody>
          <a:bodyPr/>
          <a:lstStyle/>
          <a:p>
            <a:r>
              <a:rPr lang="pl-PL" dirty="0" smtClean="0">
                <a:solidFill>
                  <a:srgbClr val="FFC000"/>
                </a:solidFill>
              </a:rPr>
              <a:t>!!! </a:t>
            </a:r>
            <a:r>
              <a:rPr lang="pl-PL" dirty="0" err="1" smtClean="0">
                <a:solidFill>
                  <a:srgbClr val="FFC000"/>
                </a:solidFill>
              </a:rPr>
              <a:t>All</a:t>
            </a:r>
            <a:r>
              <a:rPr lang="pl-PL" dirty="0" smtClean="0">
                <a:solidFill>
                  <a:srgbClr val="FFC000"/>
                </a:solidFill>
              </a:rPr>
              <a:t> of </a:t>
            </a:r>
            <a:r>
              <a:rPr lang="pl-PL" dirty="0" err="1" smtClean="0">
                <a:solidFill>
                  <a:srgbClr val="FFC000"/>
                </a:solidFill>
              </a:rPr>
              <a:t>above</a:t>
            </a:r>
            <a:r>
              <a:rPr lang="pl-PL" dirty="0" smtClean="0">
                <a:solidFill>
                  <a:srgbClr val="FFC000"/>
                </a:solidFill>
              </a:rPr>
              <a:t> </a:t>
            </a:r>
            <a:r>
              <a:rPr lang="pl-PL" dirty="0" err="1" smtClean="0">
                <a:solidFill>
                  <a:srgbClr val="FFC000"/>
                </a:solidFill>
              </a:rPr>
              <a:t>actions</a:t>
            </a:r>
            <a:r>
              <a:rPr lang="pl-PL" dirty="0" smtClean="0">
                <a:solidFill>
                  <a:srgbClr val="FFC000"/>
                </a:solidFill>
              </a:rPr>
              <a:t> return </a:t>
            </a:r>
            <a:r>
              <a:rPr lang="pl-PL" b="1" dirty="0" err="1" smtClean="0">
                <a:solidFill>
                  <a:srgbClr val="FFC000"/>
                </a:solidFill>
              </a:rPr>
              <a:t>promisses</a:t>
            </a:r>
            <a:r>
              <a:rPr lang="pl-PL" dirty="0">
                <a:solidFill>
                  <a:srgbClr val="FFC000"/>
                </a:solidFill>
              </a:rPr>
              <a:t> </a:t>
            </a:r>
            <a:r>
              <a:rPr lang="pl-PL" dirty="0" smtClean="0">
                <a:solidFill>
                  <a:srgbClr val="FFC000"/>
                </a:solidFill>
              </a:rPr>
              <a:t>and </a:t>
            </a:r>
            <a:r>
              <a:rPr lang="pl-PL" dirty="0" err="1" smtClean="0">
                <a:solidFill>
                  <a:srgbClr val="FFC000"/>
                </a:solidFill>
              </a:rPr>
              <a:t>need</a:t>
            </a:r>
            <a:r>
              <a:rPr lang="pl-PL" dirty="0" smtClean="0">
                <a:solidFill>
                  <a:srgbClr val="FFC000"/>
                </a:solidFill>
              </a:rPr>
              <a:t> to be </a:t>
            </a:r>
            <a:r>
              <a:rPr lang="pl-PL" b="1" dirty="0" err="1" smtClean="0">
                <a:solidFill>
                  <a:srgbClr val="FFC000"/>
                </a:solidFill>
              </a:rPr>
              <a:t>solved</a:t>
            </a:r>
            <a:r>
              <a:rPr lang="pl-PL" dirty="0" smtClean="0">
                <a:solidFill>
                  <a:srgbClr val="FFC000"/>
                </a:solidFill>
              </a:rPr>
              <a:t> by </a:t>
            </a:r>
            <a:r>
              <a:rPr lang="pl-PL" dirty="0" err="1" smtClean="0">
                <a:solidFill>
                  <a:srgbClr val="FFC000"/>
                </a:solidFill>
              </a:rPr>
              <a:t>using</a:t>
            </a:r>
            <a:r>
              <a:rPr lang="pl-PL" dirty="0" smtClean="0">
                <a:solidFill>
                  <a:srgbClr val="FFC000"/>
                </a:solidFill>
              </a:rPr>
              <a:t> </a:t>
            </a:r>
            <a:r>
              <a:rPr lang="pl-PL" b="1" dirty="0" err="1" smtClean="0">
                <a:solidFill>
                  <a:srgbClr val="FFC000"/>
                </a:solidFill>
              </a:rPr>
              <a:t>then</a:t>
            </a:r>
            <a:r>
              <a:rPr lang="pl-PL" dirty="0" smtClean="0">
                <a:solidFill>
                  <a:srgbClr val="FFC000"/>
                </a:solidFill>
              </a:rPr>
              <a:t> </a:t>
            </a:r>
            <a:r>
              <a:rPr lang="pl-PL" dirty="0" err="1" smtClean="0">
                <a:solidFill>
                  <a:srgbClr val="FFC000"/>
                </a:solidFill>
              </a:rPr>
              <a:t>function</a:t>
            </a:r>
            <a:endParaRPr lang="pl-PL" dirty="0" smtClean="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3259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46111" y="452718"/>
            <a:ext cx="9875752" cy="737255"/>
          </a:xfrm>
        </p:spPr>
        <p:txBody>
          <a:bodyPr/>
          <a:lstStyle/>
          <a:p>
            <a:r>
              <a:rPr lang="pl-PL" dirty="0" err="1" smtClean="0"/>
              <a:t>Writing</a:t>
            </a:r>
            <a:r>
              <a:rPr lang="pl-PL" dirty="0" smtClean="0"/>
              <a:t> </a:t>
            </a:r>
            <a:r>
              <a:rPr lang="pl-PL" dirty="0" err="1" smtClean="0"/>
              <a:t>tests</a:t>
            </a:r>
            <a:r>
              <a:rPr lang="pl-PL" dirty="0" smtClean="0"/>
              <a:t> in </a:t>
            </a:r>
            <a:r>
              <a:rPr lang="pl-PL" dirty="0" err="1" smtClean="0"/>
              <a:t>Protractor</a:t>
            </a:r>
            <a:r>
              <a:rPr lang="pl-PL" dirty="0" smtClean="0"/>
              <a:t>(</a:t>
            </a:r>
            <a:r>
              <a:rPr lang="pl-PL" dirty="0" err="1" smtClean="0"/>
              <a:t>exercise</a:t>
            </a:r>
            <a:r>
              <a:rPr lang="pl-PL" dirty="0" smtClean="0"/>
              <a:t> 1)</a:t>
            </a:r>
            <a:endParaRPr lang="en-GB" dirty="0"/>
          </a:p>
        </p:txBody>
      </p:sp>
      <p:sp>
        <p:nvSpPr>
          <p:cNvPr id="3" name="Symbol zastępczy tekstu 2"/>
          <p:cNvSpPr>
            <a:spLocks noGrp="1"/>
          </p:cNvSpPr>
          <p:nvPr>
            <p:ph type="body" idx="1"/>
          </p:nvPr>
        </p:nvSpPr>
        <p:spPr>
          <a:xfrm>
            <a:off x="752583" y="1353107"/>
            <a:ext cx="10345476" cy="475693"/>
          </a:xfrm>
        </p:spPr>
        <p:txBody>
          <a:bodyPr/>
          <a:lstStyle/>
          <a:p>
            <a:r>
              <a:rPr lang="pl-PL" dirty="0" smtClean="0"/>
              <a:t>Write </a:t>
            </a:r>
            <a:r>
              <a:rPr lang="pl-PL" dirty="0" err="1" smtClean="0"/>
              <a:t>your</a:t>
            </a:r>
            <a:r>
              <a:rPr lang="pl-PL" dirty="0" smtClean="0"/>
              <a:t> </a:t>
            </a:r>
            <a:r>
              <a:rPr lang="pl-PL" dirty="0" err="1" smtClean="0"/>
              <a:t>first</a:t>
            </a:r>
            <a:r>
              <a:rPr lang="pl-PL" dirty="0" smtClean="0"/>
              <a:t> test </a:t>
            </a:r>
            <a:r>
              <a:rPr lang="pl-PL" dirty="0" err="1" smtClean="0"/>
              <a:t>using</a:t>
            </a:r>
            <a:r>
              <a:rPr lang="pl-PL" dirty="0" smtClean="0"/>
              <a:t> </a:t>
            </a:r>
            <a:r>
              <a:rPr lang="pl-PL" dirty="0" err="1" smtClean="0"/>
              <a:t>sample</a:t>
            </a:r>
            <a:r>
              <a:rPr lang="pl-PL" dirty="0" smtClean="0"/>
              <a:t> </a:t>
            </a:r>
            <a:r>
              <a:rPr lang="pl-PL" dirty="0" err="1" smtClean="0"/>
              <a:t>structure</a:t>
            </a:r>
            <a:r>
              <a:rPr lang="pl-PL" dirty="0" smtClean="0"/>
              <a:t> </a:t>
            </a:r>
            <a:r>
              <a:rPr lang="pl-PL" dirty="0" err="1" smtClean="0"/>
              <a:t>given</a:t>
            </a:r>
            <a:r>
              <a:rPr lang="pl-PL" dirty="0" smtClean="0"/>
              <a:t> in </a:t>
            </a:r>
            <a:r>
              <a:rPr lang="pl-PL" dirty="0" err="1" smtClean="0"/>
              <a:t>repo</a:t>
            </a:r>
            <a:endParaRPr lang="pl-PL" dirty="0" smtClean="0">
              <a:latin typeface="Courier New" panose="02070309020205020404" pitchFamily="49" charset="0"/>
              <a:cs typeface="Courier New" panose="02070309020205020404" pitchFamily="49" charset="0"/>
            </a:endParaRPr>
          </a:p>
        </p:txBody>
      </p:sp>
      <p:sp>
        <p:nvSpPr>
          <p:cNvPr id="4" name="pole tekstowe 3"/>
          <p:cNvSpPr txBox="1"/>
          <p:nvPr/>
        </p:nvSpPr>
        <p:spPr>
          <a:xfrm>
            <a:off x="752583" y="2104373"/>
            <a:ext cx="9920614" cy="3693319"/>
          </a:xfrm>
          <a:prstGeom prst="rect">
            <a:avLst/>
          </a:prstGeom>
          <a:noFill/>
        </p:spPr>
        <p:txBody>
          <a:bodyPr wrap="square" rtlCol="0">
            <a:spAutoFit/>
          </a:bodyPr>
          <a:lstStyle/>
          <a:p>
            <a:r>
              <a:rPr lang="pl-PL" dirty="0" err="1" smtClean="0">
                <a:latin typeface="Courier New" panose="02070309020205020404" pitchFamily="49" charset="0"/>
                <a:cs typeface="Courier New" panose="02070309020205020404" pitchFamily="49" charset="0"/>
              </a:rPr>
              <a:t>Pre-requirements</a:t>
            </a:r>
            <a:r>
              <a:rPr lang="pl-PL" dirty="0" smtClean="0">
                <a:latin typeface="Courier New" panose="02070309020205020404" pitchFamily="49" charset="0"/>
                <a:cs typeface="Courier New" panose="02070309020205020404" pitchFamily="49" charset="0"/>
              </a:rPr>
              <a:t>:</a:t>
            </a:r>
          </a:p>
          <a:p>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Protractor</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correctly</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installed</a:t>
            </a:r>
            <a:endParaRPr lang="pl-PL" dirty="0" smtClean="0">
              <a:latin typeface="Courier New" panose="02070309020205020404" pitchFamily="49" charset="0"/>
              <a:cs typeface="Courier New" panose="02070309020205020404" pitchFamily="49" charset="0"/>
            </a:endParaRPr>
          </a:p>
          <a:p>
            <a:r>
              <a:rPr lang="pl-PL" dirty="0" smtClean="0">
                <a:latin typeface="Courier New" panose="02070309020205020404" pitchFamily="49" charset="0"/>
                <a:cs typeface="Courier New" panose="02070309020205020404" pitchFamily="49" charset="0"/>
              </a:rPr>
              <a:t>- We </a:t>
            </a:r>
            <a:r>
              <a:rPr lang="pl-PL" dirty="0" err="1" smtClean="0">
                <a:latin typeface="Courier New" panose="02070309020205020404" pitchFamily="49" charset="0"/>
                <a:cs typeface="Courier New" panose="02070309020205020404" pitchFamily="49" charset="0"/>
              </a:rPr>
              <a:t>are</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using</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yesterday’s</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application</a:t>
            </a:r>
            <a:endParaRPr lang="pl-PL" dirty="0" smtClean="0">
              <a:latin typeface="Courier New" panose="02070309020205020404" pitchFamily="49" charset="0"/>
              <a:cs typeface="Courier New" panose="02070309020205020404" pitchFamily="49" charset="0"/>
            </a:endParaRPr>
          </a:p>
          <a:p>
            <a:pPr marL="285750" indent="-285750">
              <a:buFontTx/>
              <a:buChar char="-"/>
            </a:pPr>
            <a:r>
              <a:rPr lang="pl-PL" dirty="0" err="1" smtClean="0">
                <a:latin typeface="Courier New" panose="02070309020205020404" pitchFamily="49" charset="0"/>
                <a:cs typeface="Courier New" panose="02070309020205020404" pitchFamily="49" charset="0"/>
              </a:rPr>
              <a:t>Node</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server</a:t>
            </a:r>
            <a:r>
              <a:rPr lang="pl-PL" dirty="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started</a:t>
            </a:r>
            <a:r>
              <a:rPr lang="pl-PL" dirty="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on localhost:8080 (hosting </a:t>
            </a:r>
            <a:r>
              <a:rPr lang="pl-PL" dirty="0" err="1" smtClean="0">
                <a:latin typeface="Courier New" panose="02070309020205020404" pitchFamily="49" charset="0"/>
                <a:cs typeface="Courier New" panose="02070309020205020404" pitchFamily="49" charset="0"/>
              </a:rPr>
              <a:t>our</a:t>
            </a:r>
            <a:r>
              <a:rPr lang="pl-PL" dirty="0" smtClean="0">
                <a:latin typeface="Courier New" panose="02070309020205020404" pitchFamily="49" charset="0"/>
                <a:cs typeface="Courier New" panose="02070309020205020404" pitchFamily="49" charset="0"/>
              </a:rPr>
              <a:t> web </a:t>
            </a:r>
            <a:r>
              <a:rPr lang="pl-PL" dirty="0" err="1" smtClean="0">
                <a:latin typeface="Courier New" panose="02070309020205020404" pitchFamily="49" charset="0"/>
                <a:cs typeface="Courier New" panose="02070309020205020404" pitchFamily="49" charset="0"/>
              </a:rPr>
              <a:t>app</a:t>
            </a:r>
            <a:r>
              <a:rPr lang="pl-PL" dirty="0" smtClean="0">
                <a:latin typeface="Courier New" panose="02070309020205020404" pitchFamily="49" charset="0"/>
                <a:cs typeface="Courier New" panose="02070309020205020404" pitchFamily="49" charset="0"/>
              </a:rPr>
              <a:t>) </a:t>
            </a:r>
          </a:p>
          <a:p>
            <a:r>
              <a:rPr lang="pl-PL" dirty="0" smtClean="0">
                <a:solidFill>
                  <a:srgbClr val="FFC000"/>
                </a:solidFill>
                <a:latin typeface="Courier New" panose="02070309020205020404" pitchFamily="49" charset="0"/>
                <a:cs typeface="Courier New" panose="02070309020205020404" pitchFamily="49" charset="0"/>
              </a:rPr>
              <a:t>(lesson-6-path/</a:t>
            </a:r>
            <a:r>
              <a:rPr lang="pl-PL" dirty="0" err="1" smtClean="0">
                <a:solidFill>
                  <a:srgbClr val="FFC000"/>
                </a:solidFill>
                <a:latin typeface="Courier New" panose="02070309020205020404" pitchFamily="49" charset="0"/>
                <a:cs typeface="Courier New" panose="02070309020205020404" pitchFamily="49" charset="0"/>
              </a:rPr>
              <a:t>node</a:t>
            </a:r>
            <a:r>
              <a:rPr lang="pl-PL" dirty="0" smtClean="0">
                <a:solidFill>
                  <a:srgbClr val="FFC000"/>
                </a:solidFill>
                <a:latin typeface="Courier New" panose="02070309020205020404" pitchFamily="49" charset="0"/>
                <a:cs typeface="Courier New" panose="02070309020205020404" pitchFamily="49" charset="0"/>
              </a:rPr>
              <a:t> server.js)</a:t>
            </a:r>
          </a:p>
          <a:p>
            <a:pPr marL="285750" indent="-285750">
              <a:buFontTx/>
              <a:buChar char="-"/>
            </a:pPr>
            <a:r>
              <a:rPr lang="pl-PL" dirty="0" smtClean="0">
                <a:latin typeface="Courier New" panose="02070309020205020404" pitchFamily="49" charset="0"/>
                <a:cs typeface="Courier New" panose="02070309020205020404" pitchFamily="49" charset="0"/>
              </a:rPr>
              <a:t>Test </a:t>
            </a:r>
            <a:r>
              <a:rPr lang="pl-PL" dirty="0" err="1" smtClean="0">
                <a:latin typeface="Courier New" panose="02070309020205020404" pitchFamily="49" charset="0"/>
                <a:cs typeface="Courier New" panose="02070309020205020404" pitchFamily="49" charset="0"/>
              </a:rPr>
              <a:t>must</a:t>
            </a:r>
            <a:r>
              <a:rPr lang="pl-PL" dirty="0" smtClean="0">
                <a:latin typeface="Courier New" panose="02070309020205020404" pitchFamily="49" charset="0"/>
                <a:cs typeface="Courier New" panose="02070309020205020404" pitchFamily="49" charset="0"/>
              </a:rPr>
              <a:t> be </a:t>
            </a:r>
            <a:r>
              <a:rPr lang="pl-PL" dirty="0" err="1" smtClean="0">
                <a:latin typeface="Courier New" panose="02070309020205020404" pitchFamily="49" charset="0"/>
                <a:cs typeface="Courier New" panose="02070309020205020404" pitchFamily="49" charset="0"/>
              </a:rPr>
              <a:t>runned</a:t>
            </a:r>
            <a:r>
              <a:rPr lang="pl-PL" dirty="0" smtClean="0">
                <a:latin typeface="Courier New" panose="02070309020205020404" pitchFamily="49" charset="0"/>
                <a:cs typeface="Courier New" panose="02070309020205020404" pitchFamily="49" charset="0"/>
              </a:rPr>
              <a:t> from the </a:t>
            </a:r>
            <a:r>
              <a:rPr lang="pl-PL" dirty="0" err="1" smtClean="0">
                <a:latin typeface="Courier New" panose="02070309020205020404" pitchFamily="49" charset="0"/>
                <a:cs typeface="Courier New" panose="02070309020205020404" pitchFamily="49" charset="0"/>
              </a:rPr>
              <a:t>Lesson</a:t>
            </a:r>
            <a:r>
              <a:rPr lang="pl-PL" dirty="0" smtClean="0">
                <a:latin typeface="Courier New" panose="02070309020205020404" pitchFamily="49" charset="0"/>
                <a:cs typeface="Courier New" panose="02070309020205020404" pitchFamily="49" charset="0"/>
              </a:rPr>
              <a:t> 6 folder </a:t>
            </a:r>
            <a:r>
              <a:rPr lang="pl-PL" dirty="0" err="1" smtClean="0">
                <a:latin typeface="Courier New" panose="02070309020205020404" pitchFamily="49" charset="0"/>
                <a:cs typeface="Courier New" panose="02070309020205020404" pitchFamily="49" charset="0"/>
              </a:rPr>
              <a:t>directly</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using</a:t>
            </a:r>
            <a:r>
              <a:rPr lang="pl-PL" dirty="0" smtClean="0">
                <a:latin typeface="Courier New" panose="02070309020205020404" pitchFamily="49" charset="0"/>
                <a:cs typeface="Courier New" panose="02070309020205020404" pitchFamily="49" charset="0"/>
              </a:rPr>
              <a:t> CMD</a:t>
            </a:r>
          </a:p>
          <a:p>
            <a:endParaRPr lang="pl-PL" dirty="0">
              <a:latin typeface="Courier New" panose="02070309020205020404" pitchFamily="49" charset="0"/>
              <a:cs typeface="Courier New" panose="02070309020205020404" pitchFamily="49" charset="0"/>
            </a:endParaRPr>
          </a:p>
          <a:p>
            <a:r>
              <a:rPr lang="pl-PL" dirty="0" err="1" smtClean="0">
                <a:latin typeface="Courier New" panose="02070309020205020404" pitchFamily="49" charset="0"/>
                <a:cs typeface="Courier New" panose="02070309020205020404" pitchFamily="49" charset="0"/>
              </a:rPr>
              <a:t>Requirements</a:t>
            </a:r>
            <a:r>
              <a:rPr lang="pl-PL" dirty="0" smtClean="0">
                <a:latin typeface="Courier New" panose="02070309020205020404" pitchFamily="49" charset="0"/>
                <a:cs typeface="Courier New" panose="02070309020205020404" pitchFamily="49" charset="0"/>
              </a:rPr>
              <a:t>:</a:t>
            </a:r>
          </a:p>
          <a:p>
            <a:endParaRPr lang="pl-PL" dirty="0">
              <a:latin typeface="Courier New" panose="02070309020205020404" pitchFamily="49" charset="0"/>
              <a:cs typeface="Courier New" panose="02070309020205020404" pitchFamily="49" charset="0"/>
            </a:endParaRPr>
          </a:p>
          <a:p>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Locate</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input</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box</a:t>
            </a:r>
            <a:r>
              <a:rPr lang="pl-PL" dirty="0" smtClean="0">
                <a:latin typeface="Courier New" panose="02070309020205020404" pitchFamily="49" charset="0"/>
                <a:cs typeface="Courier New" panose="02070309020205020404" pitchFamily="49" charset="0"/>
              </a:rPr>
              <a:t> of </a:t>
            </a:r>
            <a:r>
              <a:rPr lang="pl-PL" dirty="0" err="1" smtClean="0">
                <a:latin typeface="Courier New" panose="02070309020205020404" pitchFamily="49" charset="0"/>
                <a:cs typeface="Courier New" panose="02070309020205020404" pitchFamily="49" charset="0"/>
              </a:rPr>
              <a:t>tested</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application</a:t>
            </a:r>
            <a:endParaRPr lang="pl-PL" dirty="0" smtClean="0">
              <a:latin typeface="Courier New" panose="02070309020205020404" pitchFamily="49" charset="0"/>
              <a:cs typeface="Courier New" panose="02070309020205020404" pitchFamily="49" charset="0"/>
            </a:endParaRPr>
          </a:p>
          <a:p>
            <a:pPr marL="285750" indent="-285750">
              <a:buFontTx/>
              <a:buChar char="-"/>
            </a:pPr>
            <a:r>
              <a:rPr lang="pl-PL" dirty="0" err="1" smtClean="0">
                <a:latin typeface="Courier New" panose="02070309020205020404" pitchFamily="49" charset="0"/>
                <a:cs typeface="Courier New" panose="02070309020205020404" pitchFamily="49" charset="0"/>
              </a:rPr>
              <a:t>Give</a:t>
            </a:r>
            <a:r>
              <a:rPr lang="pl-PL" dirty="0" smtClean="0">
                <a:latin typeface="Courier New" panose="02070309020205020404" pitchFamily="49" charset="0"/>
                <a:cs typeface="Courier New" panose="02070309020205020404" pitchFamily="49" charset="0"/>
              </a:rPr>
              <a:t> a </a:t>
            </a:r>
            <a:r>
              <a:rPr lang="pl-PL" dirty="0" err="1" smtClean="0">
                <a:latin typeface="Courier New" panose="02070309020205020404" pitchFamily="49" charset="0"/>
                <a:cs typeface="Courier New" panose="02070309020205020404" pitchFamily="49" charset="0"/>
              </a:rPr>
              <a:t>unique</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name</a:t>
            </a:r>
            <a:r>
              <a:rPr lang="pl-PL" dirty="0" smtClean="0">
                <a:latin typeface="Courier New" panose="02070309020205020404" pitchFamily="49" charset="0"/>
                <a:cs typeface="Courier New" panose="02070309020205020404" pitchFamily="49" charset="0"/>
              </a:rPr>
              <a:t> of </a:t>
            </a:r>
            <a:r>
              <a:rPr lang="pl-PL" dirty="0" err="1" smtClean="0">
                <a:latin typeface="Courier New" panose="02070309020205020404" pitchFamily="49" charset="0"/>
                <a:cs typeface="Courier New" panose="02070309020205020404" pitchFamily="49" charset="0"/>
              </a:rPr>
              <a:t>your</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new</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ToDo</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task</a:t>
            </a:r>
            <a:r>
              <a:rPr lang="pl-PL" dirty="0" smtClean="0">
                <a:latin typeface="Courier New" panose="02070309020205020404" pitchFamily="49" charset="0"/>
                <a:cs typeface="Courier New" panose="02070309020205020404" pitchFamily="49" charset="0"/>
              </a:rPr>
              <a:t> </a:t>
            </a:r>
          </a:p>
          <a:p>
            <a:pPr marL="285750" indent="-285750">
              <a:buFontTx/>
              <a:buChar char="-"/>
            </a:pPr>
            <a:r>
              <a:rPr lang="pl-PL" dirty="0" err="1" smtClean="0">
                <a:latin typeface="Courier New" panose="02070309020205020404" pitchFamily="49" charset="0"/>
                <a:cs typeface="Courier New" panose="02070309020205020404" pitchFamily="49" charset="0"/>
              </a:rPr>
              <a:t>Add</a:t>
            </a:r>
            <a:r>
              <a:rPr lang="pl-PL" dirty="0" smtClean="0">
                <a:latin typeface="Courier New" panose="02070309020205020404" pitchFamily="49" charset="0"/>
                <a:cs typeface="Courier New" panose="02070309020205020404" pitchFamily="49" charset="0"/>
              </a:rPr>
              <a:t> the </a:t>
            </a:r>
            <a:r>
              <a:rPr lang="pl-PL" dirty="0" err="1" smtClean="0">
                <a:latin typeface="Courier New" panose="02070309020205020404" pitchFamily="49" charset="0"/>
                <a:cs typeface="Courier New" panose="02070309020205020404" pitchFamily="49" charset="0"/>
              </a:rPr>
              <a:t>task</a:t>
            </a:r>
            <a:endParaRPr lang="pl-PL" dirty="0" smtClean="0">
              <a:latin typeface="Courier New" panose="02070309020205020404" pitchFamily="49" charset="0"/>
              <a:cs typeface="Courier New" panose="02070309020205020404" pitchFamily="49" charset="0"/>
            </a:endParaRPr>
          </a:p>
          <a:p>
            <a:pPr marL="285750" indent="-285750">
              <a:buFontTx/>
              <a:buChar char="-"/>
            </a:pPr>
            <a:r>
              <a:rPr lang="pl-PL" dirty="0" err="1" smtClean="0">
                <a:latin typeface="Courier New" panose="02070309020205020404" pitchFamily="49" charset="0"/>
                <a:cs typeface="Courier New" panose="02070309020205020404" pitchFamily="49" charset="0"/>
              </a:rPr>
              <a:t>Check</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if</a:t>
            </a:r>
            <a:r>
              <a:rPr lang="pl-PL" dirty="0" smtClean="0">
                <a:latin typeface="Courier New" panose="02070309020205020404" pitchFamily="49" charset="0"/>
                <a:cs typeface="Courier New" panose="02070309020205020404" pitchFamily="49" charset="0"/>
              </a:rPr>
              <a:t> the </a:t>
            </a:r>
            <a:r>
              <a:rPr lang="pl-PL" dirty="0" err="1" smtClean="0">
                <a:latin typeface="Courier New" panose="02070309020205020404" pitchFamily="49" charset="0"/>
                <a:cs typeface="Courier New" panose="02070309020205020404" pitchFamily="49" charset="0"/>
              </a:rPr>
              <a:t>task</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is</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displayed</a:t>
            </a:r>
            <a:r>
              <a:rPr lang="pl-PL" dirty="0" smtClean="0">
                <a:latin typeface="Courier New" panose="02070309020205020404" pitchFamily="49" charset="0"/>
                <a:cs typeface="Courier New" panose="02070309020205020404" pitchFamily="49" charset="0"/>
              </a:rPr>
              <a:t> on the list (by </a:t>
            </a:r>
            <a:r>
              <a:rPr lang="pl-PL" dirty="0" err="1" smtClean="0">
                <a:latin typeface="Courier New" panose="02070309020205020404" pitchFamily="49" charset="0"/>
                <a:cs typeface="Courier New" panose="02070309020205020404" pitchFamily="49" charset="0"/>
              </a:rPr>
              <a:t>name</a:t>
            </a:r>
            <a:r>
              <a:rPr lang="pl-PL"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6074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46111" y="452718"/>
            <a:ext cx="9875752" cy="737255"/>
          </a:xfrm>
        </p:spPr>
        <p:txBody>
          <a:bodyPr/>
          <a:lstStyle/>
          <a:p>
            <a:r>
              <a:rPr lang="pl-PL" dirty="0" err="1" smtClean="0"/>
              <a:t>Writing</a:t>
            </a:r>
            <a:r>
              <a:rPr lang="pl-PL" dirty="0" smtClean="0"/>
              <a:t> </a:t>
            </a:r>
            <a:r>
              <a:rPr lang="pl-PL" dirty="0" err="1" smtClean="0"/>
              <a:t>tests</a:t>
            </a:r>
            <a:r>
              <a:rPr lang="pl-PL" dirty="0" smtClean="0"/>
              <a:t> in </a:t>
            </a:r>
            <a:r>
              <a:rPr lang="pl-PL" dirty="0" err="1" smtClean="0"/>
              <a:t>Protractor</a:t>
            </a:r>
            <a:r>
              <a:rPr lang="pl-PL" dirty="0" smtClean="0"/>
              <a:t>(</a:t>
            </a:r>
            <a:r>
              <a:rPr lang="pl-PL" dirty="0" err="1" smtClean="0"/>
              <a:t>exercise</a:t>
            </a:r>
            <a:r>
              <a:rPr lang="pl-PL" dirty="0" smtClean="0"/>
              <a:t> 2)</a:t>
            </a:r>
            <a:endParaRPr lang="en-GB" dirty="0"/>
          </a:p>
        </p:txBody>
      </p:sp>
      <p:sp>
        <p:nvSpPr>
          <p:cNvPr id="3" name="Symbol zastępczy tekstu 2"/>
          <p:cNvSpPr>
            <a:spLocks noGrp="1"/>
          </p:cNvSpPr>
          <p:nvPr>
            <p:ph type="body" idx="1"/>
          </p:nvPr>
        </p:nvSpPr>
        <p:spPr>
          <a:xfrm>
            <a:off x="752583" y="1353107"/>
            <a:ext cx="10345476" cy="475693"/>
          </a:xfrm>
        </p:spPr>
        <p:txBody>
          <a:bodyPr/>
          <a:lstStyle/>
          <a:p>
            <a:r>
              <a:rPr lang="pl-PL" dirty="0" smtClean="0"/>
              <a:t>Write </a:t>
            </a:r>
            <a:r>
              <a:rPr lang="pl-PL" dirty="0" err="1" smtClean="0"/>
              <a:t>your</a:t>
            </a:r>
            <a:r>
              <a:rPr lang="pl-PL" dirty="0" smtClean="0"/>
              <a:t> </a:t>
            </a:r>
            <a:r>
              <a:rPr lang="pl-PL" dirty="0" err="1" smtClean="0"/>
              <a:t>first</a:t>
            </a:r>
            <a:r>
              <a:rPr lang="pl-PL" dirty="0" smtClean="0"/>
              <a:t> test </a:t>
            </a:r>
            <a:r>
              <a:rPr lang="pl-PL" dirty="0" err="1" smtClean="0"/>
              <a:t>using</a:t>
            </a:r>
            <a:r>
              <a:rPr lang="pl-PL" dirty="0" smtClean="0"/>
              <a:t> </a:t>
            </a:r>
            <a:r>
              <a:rPr lang="pl-PL" dirty="0" err="1" smtClean="0"/>
              <a:t>sample</a:t>
            </a:r>
            <a:r>
              <a:rPr lang="pl-PL" dirty="0" smtClean="0"/>
              <a:t> </a:t>
            </a:r>
            <a:r>
              <a:rPr lang="pl-PL" dirty="0" err="1" smtClean="0"/>
              <a:t>structure</a:t>
            </a:r>
            <a:r>
              <a:rPr lang="pl-PL" dirty="0" smtClean="0"/>
              <a:t> </a:t>
            </a:r>
            <a:r>
              <a:rPr lang="pl-PL" dirty="0" err="1" smtClean="0"/>
              <a:t>given</a:t>
            </a:r>
            <a:r>
              <a:rPr lang="pl-PL" dirty="0" smtClean="0"/>
              <a:t> in </a:t>
            </a:r>
            <a:r>
              <a:rPr lang="pl-PL" dirty="0" err="1" smtClean="0"/>
              <a:t>repo</a:t>
            </a:r>
            <a:endParaRPr lang="pl-PL" dirty="0" smtClean="0">
              <a:latin typeface="Courier New" panose="02070309020205020404" pitchFamily="49" charset="0"/>
              <a:cs typeface="Courier New" panose="02070309020205020404" pitchFamily="49" charset="0"/>
            </a:endParaRPr>
          </a:p>
        </p:txBody>
      </p:sp>
      <p:sp>
        <p:nvSpPr>
          <p:cNvPr id="4" name="pole tekstowe 3"/>
          <p:cNvSpPr txBox="1"/>
          <p:nvPr/>
        </p:nvSpPr>
        <p:spPr>
          <a:xfrm>
            <a:off x="752583" y="2104373"/>
            <a:ext cx="9920614" cy="4524315"/>
          </a:xfrm>
          <a:prstGeom prst="rect">
            <a:avLst/>
          </a:prstGeom>
          <a:noFill/>
        </p:spPr>
        <p:txBody>
          <a:bodyPr wrap="square" rtlCol="0">
            <a:spAutoFit/>
          </a:bodyPr>
          <a:lstStyle/>
          <a:p>
            <a:r>
              <a:rPr lang="pl-PL" dirty="0" err="1" smtClean="0">
                <a:latin typeface="Courier New" panose="02070309020205020404" pitchFamily="49" charset="0"/>
                <a:cs typeface="Courier New" panose="02070309020205020404" pitchFamily="49" charset="0"/>
              </a:rPr>
              <a:t>Pre-requirements</a:t>
            </a:r>
            <a:r>
              <a:rPr lang="pl-PL" dirty="0" smtClean="0">
                <a:latin typeface="Courier New" panose="02070309020205020404" pitchFamily="49" charset="0"/>
                <a:cs typeface="Courier New" panose="02070309020205020404" pitchFamily="49" charset="0"/>
              </a:rPr>
              <a:t>:</a:t>
            </a:r>
          </a:p>
          <a:p>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Protractor</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correctly</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installed</a:t>
            </a:r>
            <a:endParaRPr lang="pl-PL" dirty="0" smtClean="0">
              <a:latin typeface="Courier New" panose="02070309020205020404" pitchFamily="49" charset="0"/>
              <a:cs typeface="Courier New" panose="02070309020205020404" pitchFamily="49" charset="0"/>
            </a:endParaRPr>
          </a:p>
          <a:p>
            <a:r>
              <a:rPr lang="pl-PL" dirty="0" smtClean="0">
                <a:latin typeface="Courier New" panose="02070309020205020404" pitchFamily="49" charset="0"/>
                <a:cs typeface="Courier New" panose="02070309020205020404" pitchFamily="49" charset="0"/>
              </a:rPr>
              <a:t>- We </a:t>
            </a:r>
            <a:r>
              <a:rPr lang="pl-PL" dirty="0" err="1" smtClean="0">
                <a:latin typeface="Courier New" panose="02070309020205020404" pitchFamily="49" charset="0"/>
                <a:cs typeface="Courier New" panose="02070309020205020404" pitchFamily="49" charset="0"/>
              </a:rPr>
              <a:t>are</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using</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yesterday’s</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application</a:t>
            </a:r>
            <a:endParaRPr lang="pl-PL" dirty="0" smtClean="0">
              <a:latin typeface="Courier New" panose="02070309020205020404" pitchFamily="49" charset="0"/>
              <a:cs typeface="Courier New" panose="02070309020205020404" pitchFamily="49" charset="0"/>
            </a:endParaRPr>
          </a:p>
          <a:p>
            <a:pPr marL="285750" indent="-285750">
              <a:buFontTx/>
              <a:buChar char="-"/>
            </a:pPr>
            <a:r>
              <a:rPr lang="pl-PL" dirty="0" err="1" smtClean="0">
                <a:latin typeface="Courier New" panose="02070309020205020404" pitchFamily="49" charset="0"/>
                <a:cs typeface="Courier New" panose="02070309020205020404" pitchFamily="49" charset="0"/>
              </a:rPr>
              <a:t>Node</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server</a:t>
            </a:r>
            <a:r>
              <a:rPr lang="pl-PL" dirty="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started</a:t>
            </a:r>
            <a:r>
              <a:rPr lang="pl-PL" dirty="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on localhost:8080 (hosting </a:t>
            </a:r>
            <a:r>
              <a:rPr lang="pl-PL" dirty="0" err="1" smtClean="0">
                <a:latin typeface="Courier New" panose="02070309020205020404" pitchFamily="49" charset="0"/>
                <a:cs typeface="Courier New" panose="02070309020205020404" pitchFamily="49" charset="0"/>
              </a:rPr>
              <a:t>our</a:t>
            </a:r>
            <a:r>
              <a:rPr lang="pl-PL" dirty="0" smtClean="0">
                <a:latin typeface="Courier New" panose="02070309020205020404" pitchFamily="49" charset="0"/>
                <a:cs typeface="Courier New" panose="02070309020205020404" pitchFamily="49" charset="0"/>
              </a:rPr>
              <a:t> web </a:t>
            </a:r>
            <a:r>
              <a:rPr lang="pl-PL" dirty="0" err="1" smtClean="0">
                <a:latin typeface="Courier New" panose="02070309020205020404" pitchFamily="49" charset="0"/>
                <a:cs typeface="Courier New" panose="02070309020205020404" pitchFamily="49" charset="0"/>
              </a:rPr>
              <a:t>app</a:t>
            </a:r>
            <a:r>
              <a:rPr lang="pl-PL" dirty="0" smtClean="0">
                <a:latin typeface="Courier New" panose="02070309020205020404" pitchFamily="49" charset="0"/>
                <a:cs typeface="Courier New" panose="02070309020205020404" pitchFamily="49" charset="0"/>
              </a:rPr>
              <a:t>)</a:t>
            </a:r>
          </a:p>
          <a:p>
            <a:r>
              <a:rPr lang="pl-PL" dirty="0">
                <a:solidFill>
                  <a:srgbClr val="FFC000"/>
                </a:solidFill>
                <a:latin typeface="Courier New" panose="02070309020205020404" pitchFamily="49" charset="0"/>
                <a:cs typeface="Courier New" panose="02070309020205020404" pitchFamily="49" charset="0"/>
              </a:rPr>
              <a:t>(lesson-6-path/</a:t>
            </a:r>
            <a:r>
              <a:rPr lang="pl-PL" dirty="0" err="1">
                <a:solidFill>
                  <a:srgbClr val="FFC000"/>
                </a:solidFill>
                <a:latin typeface="Courier New" panose="02070309020205020404" pitchFamily="49" charset="0"/>
                <a:cs typeface="Courier New" panose="02070309020205020404" pitchFamily="49" charset="0"/>
              </a:rPr>
              <a:t>node</a:t>
            </a:r>
            <a:r>
              <a:rPr lang="pl-PL" dirty="0">
                <a:solidFill>
                  <a:srgbClr val="FFC000"/>
                </a:solidFill>
                <a:latin typeface="Courier New" panose="02070309020205020404" pitchFamily="49" charset="0"/>
                <a:cs typeface="Courier New" panose="02070309020205020404" pitchFamily="49" charset="0"/>
              </a:rPr>
              <a:t> server.js</a:t>
            </a:r>
            <a:r>
              <a:rPr lang="pl-PL" dirty="0" smtClean="0">
                <a:solidFill>
                  <a:srgbClr val="FFC000"/>
                </a:solidFill>
                <a:latin typeface="Courier New" panose="02070309020205020404" pitchFamily="49" charset="0"/>
                <a:cs typeface="Courier New" panose="02070309020205020404" pitchFamily="49" charset="0"/>
              </a:rPr>
              <a:t>)</a:t>
            </a:r>
            <a:endParaRPr lang="pl-PL" dirty="0" smtClean="0">
              <a:latin typeface="Courier New" panose="02070309020205020404" pitchFamily="49" charset="0"/>
              <a:cs typeface="Courier New" panose="02070309020205020404" pitchFamily="49" charset="0"/>
            </a:endParaRPr>
          </a:p>
          <a:p>
            <a:pPr marL="285750" indent="-285750">
              <a:buFontTx/>
              <a:buChar char="-"/>
            </a:pPr>
            <a:r>
              <a:rPr lang="pl-PL" dirty="0" smtClean="0">
                <a:latin typeface="Courier New" panose="02070309020205020404" pitchFamily="49" charset="0"/>
                <a:cs typeface="Courier New" panose="02070309020205020404" pitchFamily="49" charset="0"/>
              </a:rPr>
              <a:t>Test </a:t>
            </a:r>
            <a:r>
              <a:rPr lang="pl-PL" dirty="0" err="1" smtClean="0">
                <a:latin typeface="Courier New" panose="02070309020205020404" pitchFamily="49" charset="0"/>
                <a:cs typeface="Courier New" panose="02070309020205020404" pitchFamily="49" charset="0"/>
              </a:rPr>
              <a:t>must</a:t>
            </a:r>
            <a:r>
              <a:rPr lang="pl-PL" dirty="0" smtClean="0">
                <a:latin typeface="Courier New" panose="02070309020205020404" pitchFamily="49" charset="0"/>
                <a:cs typeface="Courier New" panose="02070309020205020404" pitchFamily="49" charset="0"/>
              </a:rPr>
              <a:t> be </a:t>
            </a:r>
            <a:r>
              <a:rPr lang="pl-PL" dirty="0" err="1" smtClean="0">
                <a:latin typeface="Courier New" panose="02070309020205020404" pitchFamily="49" charset="0"/>
                <a:cs typeface="Courier New" panose="02070309020205020404" pitchFamily="49" charset="0"/>
              </a:rPr>
              <a:t>runned</a:t>
            </a:r>
            <a:r>
              <a:rPr lang="pl-PL" dirty="0" smtClean="0">
                <a:latin typeface="Courier New" panose="02070309020205020404" pitchFamily="49" charset="0"/>
                <a:cs typeface="Courier New" panose="02070309020205020404" pitchFamily="49" charset="0"/>
              </a:rPr>
              <a:t> from the </a:t>
            </a:r>
            <a:r>
              <a:rPr lang="pl-PL" dirty="0" err="1" smtClean="0">
                <a:latin typeface="Courier New" panose="02070309020205020404" pitchFamily="49" charset="0"/>
                <a:cs typeface="Courier New" panose="02070309020205020404" pitchFamily="49" charset="0"/>
              </a:rPr>
              <a:t>Lesson</a:t>
            </a:r>
            <a:r>
              <a:rPr lang="pl-PL" dirty="0" smtClean="0">
                <a:latin typeface="Courier New" panose="02070309020205020404" pitchFamily="49" charset="0"/>
                <a:cs typeface="Courier New" panose="02070309020205020404" pitchFamily="49" charset="0"/>
              </a:rPr>
              <a:t> 6 folder </a:t>
            </a:r>
            <a:r>
              <a:rPr lang="pl-PL" dirty="0" err="1" smtClean="0">
                <a:latin typeface="Courier New" panose="02070309020205020404" pitchFamily="49" charset="0"/>
                <a:cs typeface="Courier New" panose="02070309020205020404" pitchFamily="49" charset="0"/>
              </a:rPr>
              <a:t>directly</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using</a:t>
            </a:r>
            <a:r>
              <a:rPr lang="pl-PL" dirty="0" smtClean="0">
                <a:latin typeface="Courier New" panose="02070309020205020404" pitchFamily="49" charset="0"/>
                <a:cs typeface="Courier New" panose="02070309020205020404" pitchFamily="49" charset="0"/>
              </a:rPr>
              <a:t> CMD</a:t>
            </a:r>
          </a:p>
          <a:p>
            <a:endParaRPr lang="pl-PL" dirty="0">
              <a:latin typeface="Courier New" panose="02070309020205020404" pitchFamily="49" charset="0"/>
              <a:cs typeface="Courier New" panose="02070309020205020404" pitchFamily="49" charset="0"/>
            </a:endParaRPr>
          </a:p>
          <a:p>
            <a:r>
              <a:rPr lang="pl-PL" dirty="0" err="1" smtClean="0">
                <a:latin typeface="Courier New" panose="02070309020205020404" pitchFamily="49" charset="0"/>
                <a:cs typeface="Courier New" panose="02070309020205020404" pitchFamily="49" charset="0"/>
              </a:rPr>
              <a:t>Requirements</a:t>
            </a:r>
            <a:r>
              <a:rPr lang="pl-PL" dirty="0" smtClean="0">
                <a:latin typeface="Courier New" panose="02070309020205020404" pitchFamily="49" charset="0"/>
                <a:cs typeface="Courier New" panose="02070309020205020404" pitchFamily="49" charset="0"/>
              </a:rPr>
              <a:t>:</a:t>
            </a:r>
          </a:p>
          <a:p>
            <a:endParaRPr lang="pl-PL" dirty="0">
              <a:latin typeface="Courier New" panose="02070309020205020404" pitchFamily="49" charset="0"/>
              <a:cs typeface="Courier New" panose="02070309020205020404" pitchFamily="49" charset="0"/>
            </a:endParaRPr>
          </a:p>
          <a:p>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Locate</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input</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box</a:t>
            </a:r>
            <a:r>
              <a:rPr lang="pl-PL" dirty="0" smtClean="0">
                <a:latin typeface="Courier New" panose="02070309020205020404" pitchFamily="49" charset="0"/>
                <a:cs typeface="Courier New" panose="02070309020205020404" pitchFamily="49" charset="0"/>
              </a:rPr>
              <a:t> of </a:t>
            </a:r>
            <a:r>
              <a:rPr lang="pl-PL" dirty="0" err="1" smtClean="0">
                <a:latin typeface="Courier New" panose="02070309020205020404" pitchFamily="49" charset="0"/>
                <a:cs typeface="Courier New" panose="02070309020205020404" pitchFamily="49" charset="0"/>
              </a:rPr>
              <a:t>tested</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application</a:t>
            </a:r>
            <a:endParaRPr lang="pl-PL" dirty="0" smtClean="0">
              <a:latin typeface="Courier New" panose="02070309020205020404" pitchFamily="49" charset="0"/>
              <a:cs typeface="Courier New" panose="02070309020205020404" pitchFamily="49" charset="0"/>
            </a:endParaRPr>
          </a:p>
          <a:p>
            <a:pPr marL="285750" indent="-285750">
              <a:buFontTx/>
              <a:buChar char="-"/>
            </a:pPr>
            <a:r>
              <a:rPr lang="pl-PL" dirty="0" err="1" smtClean="0">
                <a:latin typeface="Courier New" panose="02070309020205020404" pitchFamily="49" charset="0"/>
                <a:cs typeface="Courier New" panose="02070309020205020404" pitchFamily="49" charset="0"/>
              </a:rPr>
              <a:t>Give</a:t>
            </a:r>
            <a:r>
              <a:rPr lang="pl-PL" dirty="0" smtClean="0">
                <a:latin typeface="Courier New" panose="02070309020205020404" pitchFamily="49" charset="0"/>
                <a:cs typeface="Courier New" panose="02070309020205020404" pitchFamily="49" charset="0"/>
              </a:rPr>
              <a:t> a </a:t>
            </a:r>
            <a:r>
              <a:rPr lang="pl-PL" dirty="0" err="1" smtClean="0">
                <a:latin typeface="Courier New" panose="02070309020205020404" pitchFamily="49" charset="0"/>
                <a:cs typeface="Courier New" panose="02070309020205020404" pitchFamily="49" charset="0"/>
              </a:rPr>
              <a:t>unique</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name</a:t>
            </a:r>
            <a:r>
              <a:rPr lang="pl-PL" dirty="0" smtClean="0">
                <a:latin typeface="Courier New" panose="02070309020205020404" pitchFamily="49" charset="0"/>
                <a:cs typeface="Courier New" panose="02070309020205020404" pitchFamily="49" charset="0"/>
              </a:rPr>
              <a:t> of </a:t>
            </a:r>
            <a:r>
              <a:rPr lang="pl-PL" dirty="0" err="1" smtClean="0">
                <a:latin typeface="Courier New" panose="02070309020205020404" pitchFamily="49" charset="0"/>
                <a:cs typeface="Courier New" panose="02070309020205020404" pitchFamily="49" charset="0"/>
              </a:rPr>
              <a:t>your</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new</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ToDo</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task</a:t>
            </a:r>
            <a:r>
              <a:rPr lang="pl-PL" dirty="0" smtClean="0">
                <a:latin typeface="Courier New" panose="02070309020205020404" pitchFamily="49" charset="0"/>
                <a:cs typeface="Courier New" panose="02070309020205020404" pitchFamily="49" charset="0"/>
              </a:rPr>
              <a:t> </a:t>
            </a:r>
          </a:p>
          <a:p>
            <a:pPr marL="285750" indent="-285750">
              <a:buFontTx/>
              <a:buChar char="-"/>
            </a:pPr>
            <a:r>
              <a:rPr lang="pl-PL" dirty="0" err="1" smtClean="0">
                <a:latin typeface="Courier New" panose="02070309020205020404" pitchFamily="49" charset="0"/>
                <a:cs typeface="Courier New" panose="02070309020205020404" pitchFamily="49" charset="0"/>
              </a:rPr>
              <a:t>Add</a:t>
            </a:r>
            <a:r>
              <a:rPr lang="pl-PL" dirty="0" smtClean="0">
                <a:latin typeface="Courier New" panose="02070309020205020404" pitchFamily="49" charset="0"/>
                <a:cs typeface="Courier New" panose="02070309020205020404" pitchFamily="49" charset="0"/>
              </a:rPr>
              <a:t> the </a:t>
            </a:r>
            <a:r>
              <a:rPr lang="pl-PL" dirty="0" err="1" smtClean="0">
                <a:latin typeface="Courier New" panose="02070309020205020404" pitchFamily="49" charset="0"/>
                <a:cs typeface="Courier New" panose="02070309020205020404" pitchFamily="49" charset="0"/>
              </a:rPr>
              <a:t>task</a:t>
            </a:r>
            <a:endParaRPr lang="pl-PL" dirty="0" smtClean="0">
              <a:latin typeface="Courier New" panose="02070309020205020404" pitchFamily="49" charset="0"/>
              <a:cs typeface="Courier New" panose="02070309020205020404" pitchFamily="49" charset="0"/>
            </a:endParaRPr>
          </a:p>
          <a:p>
            <a:pPr marL="285750" indent="-285750">
              <a:buFontTx/>
              <a:buChar char="-"/>
            </a:pPr>
            <a:r>
              <a:rPr lang="pl-PL" dirty="0" err="1" smtClean="0">
                <a:latin typeface="Courier New" panose="02070309020205020404" pitchFamily="49" charset="0"/>
                <a:cs typeface="Courier New" panose="02070309020205020404" pitchFamily="49" charset="0"/>
              </a:rPr>
              <a:t>Check</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if</a:t>
            </a:r>
            <a:r>
              <a:rPr lang="pl-PL" dirty="0" smtClean="0">
                <a:latin typeface="Courier New" panose="02070309020205020404" pitchFamily="49" charset="0"/>
                <a:cs typeface="Courier New" panose="02070309020205020404" pitchFamily="49" charset="0"/>
              </a:rPr>
              <a:t> the </a:t>
            </a:r>
            <a:r>
              <a:rPr lang="pl-PL" dirty="0" err="1" smtClean="0">
                <a:latin typeface="Courier New" panose="02070309020205020404" pitchFamily="49" charset="0"/>
                <a:cs typeface="Courier New" panose="02070309020205020404" pitchFamily="49" charset="0"/>
              </a:rPr>
              <a:t>task</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is</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displayed</a:t>
            </a:r>
            <a:r>
              <a:rPr lang="pl-PL" dirty="0" smtClean="0">
                <a:latin typeface="Courier New" panose="02070309020205020404" pitchFamily="49" charset="0"/>
                <a:cs typeface="Courier New" panose="02070309020205020404" pitchFamily="49" charset="0"/>
              </a:rPr>
              <a:t> on the list (by </a:t>
            </a:r>
            <a:r>
              <a:rPr lang="pl-PL" dirty="0" err="1" smtClean="0">
                <a:latin typeface="Courier New" panose="02070309020205020404" pitchFamily="49" charset="0"/>
                <a:cs typeface="Courier New" panose="02070309020205020404" pitchFamily="49" charset="0"/>
              </a:rPr>
              <a:t>name</a:t>
            </a:r>
            <a:r>
              <a:rPr lang="pl-PL" dirty="0" smtClean="0">
                <a:latin typeface="Courier New" panose="02070309020205020404" pitchFamily="49" charset="0"/>
                <a:cs typeface="Courier New" panose="02070309020205020404" pitchFamily="49" charset="0"/>
              </a:rPr>
              <a:t>)</a:t>
            </a:r>
          </a:p>
          <a:p>
            <a:pPr marL="285750" indent="-285750">
              <a:buFontTx/>
              <a:buChar char="-"/>
            </a:pPr>
            <a:r>
              <a:rPr lang="pl-PL" dirty="0" err="1" smtClean="0">
                <a:latin typeface="Courier New" panose="02070309020205020404" pitchFamily="49" charset="0"/>
                <a:cs typeface="Courier New" panose="02070309020205020404" pitchFamily="49" charset="0"/>
              </a:rPr>
              <a:t>Click</a:t>
            </a:r>
            <a:r>
              <a:rPr lang="pl-PL" dirty="0" smtClean="0">
                <a:latin typeface="Courier New" panose="02070309020205020404" pitchFamily="49" charset="0"/>
                <a:cs typeface="Courier New" panose="02070309020205020404" pitchFamily="49" charset="0"/>
              </a:rPr>
              <a:t> on </a:t>
            </a:r>
            <a:r>
              <a:rPr lang="pl-PL" dirty="0" err="1" smtClean="0">
                <a:latin typeface="Courier New" panose="02070309020205020404" pitchFamily="49" charset="0"/>
                <a:cs typeface="Courier New" panose="02070309020205020404" pitchFamily="49" charset="0"/>
              </a:rPr>
              <a:t>added</a:t>
            </a:r>
            <a:r>
              <a:rPr lang="pl-PL" dirty="0" smtClean="0">
                <a:latin typeface="Courier New" panose="02070309020205020404" pitchFamily="49" charset="0"/>
                <a:cs typeface="Courier New" panose="02070309020205020404" pitchFamily="49" charset="0"/>
              </a:rPr>
              <a:t> element</a:t>
            </a:r>
          </a:p>
          <a:p>
            <a:pPr marL="285750" indent="-285750">
              <a:buFontTx/>
              <a:buChar char="-"/>
            </a:pPr>
            <a:r>
              <a:rPr lang="pl-PL" dirty="0" err="1" smtClean="0">
                <a:latin typeface="Courier New" panose="02070309020205020404" pitchFamily="49" charset="0"/>
                <a:cs typeface="Courier New" panose="02070309020205020404" pitchFamily="49" charset="0"/>
              </a:rPr>
              <a:t>Check</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if</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is</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marked</a:t>
            </a:r>
            <a:r>
              <a:rPr lang="pl-PL" dirty="0" smtClean="0">
                <a:latin typeface="Courier New" panose="02070309020205020404" pitchFamily="49" charset="0"/>
                <a:cs typeface="Courier New" panose="02070309020205020404" pitchFamily="49" charset="0"/>
              </a:rPr>
              <a:t> as </a:t>
            </a:r>
            <a:r>
              <a:rPr lang="pl-PL" dirty="0" err="1" smtClean="0">
                <a:latin typeface="Courier New" panose="02070309020205020404" pitchFamily="49" charset="0"/>
                <a:cs typeface="Courier New" panose="02070309020205020404" pitchFamily="49" charset="0"/>
              </a:rPr>
              <a:t>done</a:t>
            </a:r>
            <a:r>
              <a:rPr lang="pl-PL" dirty="0" smtClean="0">
                <a:latin typeface="Courier New" panose="02070309020205020404" pitchFamily="49" charset="0"/>
                <a:cs typeface="Courier New" panose="02070309020205020404" pitchFamily="49" charset="0"/>
              </a:rPr>
              <a:t> </a:t>
            </a:r>
          </a:p>
          <a:p>
            <a:pPr marL="285750" indent="-285750">
              <a:buFontTx/>
              <a:buChar char="-"/>
            </a:pPr>
            <a:r>
              <a:rPr lang="pl-PL" dirty="0" err="1" smtClean="0">
                <a:latin typeface="Courier New" panose="02070309020205020404" pitchFamily="49" charset="0"/>
                <a:cs typeface="Courier New" panose="02070309020205020404" pitchFamily="49" charset="0"/>
              </a:rPr>
              <a:t>Verify</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if</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All</a:t>
            </a:r>
            <a:r>
              <a:rPr lang="pl-PL" dirty="0" smtClean="0">
                <a:latin typeface="Courier New" panose="02070309020205020404" pitchFamily="49" charset="0"/>
                <a:cs typeface="Courier New" panose="02070309020205020404" pitchFamily="49" charset="0"/>
              </a:rPr>
              <a:t> and </a:t>
            </a:r>
            <a:r>
              <a:rPr lang="pl-PL" dirty="0" err="1" smtClean="0">
                <a:latin typeface="Courier New" panose="02070309020205020404" pitchFamily="49" charset="0"/>
                <a:cs typeface="Courier New" panose="02070309020205020404" pitchFamily="49" charset="0"/>
              </a:rPr>
              <a:t>ToDo</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counters</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have</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correct</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values</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8665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46111" y="452718"/>
            <a:ext cx="9875752" cy="737255"/>
          </a:xfrm>
        </p:spPr>
        <p:txBody>
          <a:bodyPr/>
          <a:lstStyle/>
          <a:p>
            <a:r>
              <a:rPr lang="pl-PL" dirty="0" smtClean="0"/>
              <a:t>E2E </a:t>
            </a:r>
            <a:r>
              <a:rPr lang="pl-PL" dirty="0" err="1" smtClean="0"/>
              <a:t>tools</a:t>
            </a:r>
            <a:r>
              <a:rPr lang="pl-PL" dirty="0" smtClean="0"/>
              <a:t> </a:t>
            </a:r>
            <a:r>
              <a:rPr lang="pl-PL" dirty="0" err="1" smtClean="0"/>
              <a:t>tribute</a:t>
            </a:r>
            <a:r>
              <a:rPr lang="pl-PL" dirty="0" smtClean="0"/>
              <a:t> – </a:t>
            </a:r>
            <a:r>
              <a:rPr lang="pl-PL" dirty="0" err="1" smtClean="0"/>
              <a:t>page</a:t>
            </a:r>
            <a:r>
              <a:rPr lang="pl-PL" dirty="0" smtClean="0"/>
              <a:t> </a:t>
            </a:r>
            <a:r>
              <a:rPr lang="pl-PL" dirty="0" err="1" smtClean="0"/>
              <a:t>objects</a:t>
            </a:r>
            <a:endParaRPr lang="en-GB" dirty="0"/>
          </a:p>
        </p:txBody>
      </p:sp>
      <p:sp>
        <p:nvSpPr>
          <p:cNvPr id="3" name="Symbol zastępczy tekstu 2"/>
          <p:cNvSpPr>
            <a:spLocks noGrp="1"/>
          </p:cNvSpPr>
          <p:nvPr>
            <p:ph type="body" idx="1"/>
          </p:nvPr>
        </p:nvSpPr>
        <p:spPr>
          <a:xfrm>
            <a:off x="752583" y="1353107"/>
            <a:ext cx="10345476" cy="876526"/>
          </a:xfrm>
        </p:spPr>
        <p:txBody>
          <a:bodyPr/>
          <a:lstStyle/>
          <a:p>
            <a:r>
              <a:rPr lang="pl-PL" dirty="0" err="1" smtClean="0"/>
              <a:t>Let’s</a:t>
            </a:r>
            <a:r>
              <a:rPr lang="pl-PL" dirty="0" smtClean="0"/>
              <a:t> </a:t>
            </a:r>
            <a:r>
              <a:rPr lang="pl-PL" dirty="0" err="1" smtClean="0"/>
              <a:t>analyse</a:t>
            </a:r>
            <a:r>
              <a:rPr lang="pl-PL" dirty="0" smtClean="0"/>
              <a:t> the </a:t>
            </a:r>
            <a:r>
              <a:rPr lang="pl-PL" dirty="0" err="1" smtClean="0"/>
              <a:t>code</a:t>
            </a:r>
            <a:r>
              <a:rPr lang="pl-PL" dirty="0" smtClean="0"/>
              <a:t> of </a:t>
            </a:r>
            <a:r>
              <a:rPr lang="pl-PL" dirty="0" err="1" smtClean="0"/>
              <a:t>our</a:t>
            </a:r>
            <a:r>
              <a:rPr lang="pl-PL" dirty="0" smtClean="0"/>
              <a:t> POP </a:t>
            </a:r>
            <a:r>
              <a:rPr lang="pl-PL" dirty="0" err="1" smtClean="0"/>
              <a:t>library</a:t>
            </a:r>
            <a:r>
              <a:rPr lang="pl-PL" dirty="0" smtClean="0"/>
              <a:t> and </a:t>
            </a:r>
            <a:r>
              <a:rPr lang="pl-PL" dirty="0" err="1" smtClean="0"/>
              <a:t>see</a:t>
            </a:r>
            <a:r>
              <a:rPr lang="pl-PL" dirty="0" smtClean="0"/>
              <a:t> </a:t>
            </a:r>
            <a:r>
              <a:rPr lang="pl-PL" dirty="0" err="1" smtClean="0"/>
              <a:t>how</a:t>
            </a:r>
            <a:r>
              <a:rPr lang="pl-PL" dirty="0" smtClean="0"/>
              <a:t> the </a:t>
            </a:r>
            <a:r>
              <a:rPr lang="pl-PL" dirty="0" err="1" smtClean="0"/>
              <a:t>informations</a:t>
            </a:r>
            <a:r>
              <a:rPr lang="pl-PL" dirty="0" smtClean="0"/>
              <a:t> from </a:t>
            </a:r>
            <a:r>
              <a:rPr lang="pl-PL" dirty="0" err="1" smtClean="0"/>
              <a:t>previous</a:t>
            </a:r>
            <a:r>
              <a:rPr lang="pl-PL" dirty="0" smtClean="0"/>
              <a:t> part of </a:t>
            </a:r>
            <a:r>
              <a:rPr lang="pl-PL" dirty="0" err="1" smtClean="0"/>
              <a:t>course</a:t>
            </a:r>
            <a:r>
              <a:rPr lang="pl-PL" dirty="0" smtClean="0"/>
              <a:t> </a:t>
            </a:r>
            <a:r>
              <a:rPr lang="pl-PL" dirty="0" err="1" smtClean="0"/>
              <a:t>can</a:t>
            </a:r>
            <a:r>
              <a:rPr lang="pl-PL" dirty="0" smtClean="0"/>
              <a:t> be </a:t>
            </a:r>
            <a:r>
              <a:rPr lang="pl-PL" dirty="0" err="1" smtClean="0"/>
              <a:t>used</a:t>
            </a:r>
            <a:r>
              <a:rPr lang="pl-PL" dirty="0" smtClean="0"/>
              <a:t> in real live</a:t>
            </a:r>
            <a:endParaRPr lang="pl-PL" dirty="0" smtClean="0">
              <a:latin typeface="Courier New" panose="02070309020205020404" pitchFamily="49" charset="0"/>
              <a:cs typeface="Courier New" panose="02070309020205020404" pitchFamily="49" charset="0"/>
            </a:endParaRPr>
          </a:p>
        </p:txBody>
      </p:sp>
      <p:sp>
        <p:nvSpPr>
          <p:cNvPr id="5" name="Prostokąt zaokrąglony 4"/>
          <p:cNvSpPr/>
          <p:nvPr/>
        </p:nvSpPr>
        <p:spPr>
          <a:xfrm>
            <a:off x="1302707" y="3131507"/>
            <a:ext cx="2167003" cy="1678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Layer</a:t>
            </a:r>
            <a:r>
              <a:rPr lang="pl-PL" dirty="0" smtClean="0"/>
              <a:t> 1:</a:t>
            </a:r>
          </a:p>
          <a:p>
            <a:pPr algn="ctr"/>
            <a:r>
              <a:rPr lang="pl-PL" b="1" dirty="0" smtClean="0"/>
              <a:t>POP </a:t>
            </a:r>
            <a:r>
              <a:rPr lang="pl-PL" b="1" dirty="0" err="1" smtClean="0"/>
              <a:t>library</a:t>
            </a:r>
            <a:endParaRPr lang="en-GB" b="1" dirty="0"/>
          </a:p>
        </p:txBody>
      </p:sp>
      <p:sp>
        <p:nvSpPr>
          <p:cNvPr id="6" name="Prostokąt zaokrąglony 5"/>
          <p:cNvSpPr/>
          <p:nvPr/>
        </p:nvSpPr>
        <p:spPr>
          <a:xfrm>
            <a:off x="3745792" y="3131507"/>
            <a:ext cx="2167003" cy="16784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err="1" smtClean="0"/>
              <a:t>Layer</a:t>
            </a:r>
            <a:r>
              <a:rPr lang="pl-PL" dirty="0" smtClean="0"/>
              <a:t> 2:</a:t>
            </a:r>
          </a:p>
          <a:p>
            <a:pPr algn="ctr"/>
            <a:r>
              <a:rPr lang="pl-PL" b="1" dirty="0" err="1" smtClean="0"/>
              <a:t>Defining</a:t>
            </a:r>
            <a:r>
              <a:rPr lang="pl-PL" b="1" dirty="0" smtClean="0"/>
              <a:t> </a:t>
            </a:r>
            <a:r>
              <a:rPr lang="pl-PL" b="1" dirty="0" err="1" smtClean="0"/>
              <a:t>page</a:t>
            </a:r>
            <a:r>
              <a:rPr lang="pl-PL" b="1" dirty="0" smtClean="0"/>
              <a:t> </a:t>
            </a:r>
            <a:r>
              <a:rPr lang="pl-PL" b="1" dirty="0" err="1" smtClean="0"/>
              <a:t>objects</a:t>
            </a:r>
            <a:endParaRPr lang="en-GB" b="1" dirty="0"/>
          </a:p>
        </p:txBody>
      </p:sp>
      <p:sp>
        <p:nvSpPr>
          <p:cNvPr id="7" name="Prostokąt zaokrąglony 6"/>
          <p:cNvSpPr/>
          <p:nvPr/>
        </p:nvSpPr>
        <p:spPr>
          <a:xfrm>
            <a:off x="6188877" y="3131507"/>
            <a:ext cx="2167003" cy="16784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l-PL" dirty="0" err="1" smtClean="0"/>
              <a:t>Layer</a:t>
            </a:r>
            <a:r>
              <a:rPr lang="pl-PL" dirty="0" smtClean="0"/>
              <a:t> 3:</a:t>
            </a:r>
          </a:p>
          <a:p>
            <a:pPr algn="ctr"/>
            <a:r>
              <a:rPr lang="pl-PL" b="1" dirty="0" err="1" smtClean="0"/>
              <a:t>Writing</a:t>
            </a:r>
            <a:r>
              <a:rPr lang="pl-PL" b="1" dirty="0" smtClean="0"/>
              <a:t> </a:t>
            </a:r>
            <a:r>
              <a:rPr lang="pl-PL" b="1" dirty="0" err="1" smtClean="0"/>
              <a:t>tests</a:t>
            </a:r>
            <a:endParaRPr lang="en-GB" b="1" dirty="0"/>
          </a:p>
        </p:txBody>
      </p:sp>
    </p:spTree>
    <p:extLst>
      <p:ext uri="{BB962C8B-B14F-4D97-AF65-F5344CB8AC3E}">
        <p14:creationId xmlns:p14="http://schemas.microsoft.com/office/powerpoint/2010/main" val="2653762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What</a:t>
            </a:r>
            <a:r>
              <a:rPr lang="pl-PL" dirty="0" smtClean="0"/>
              <a:t> </a:t>
            </a:r>
            <a:r>
              <a:rPr lang="pl-PL" dirty="0" err="1" smtClean="0"/>
              <a:t>is</a:t>
            </a:r>
            <a:r>
              <a:rPr lang="pl-PL" dirty="0" smtClean="0"/>
              <a:t> </a:t>
            </a:r>
            <a:r>
              <a:rPr lang="pl-PL" dirty="0" err="1" smtClean="0"/>
              <a:t>Protractor</a:t>
            </a:r>
            <a:endParaRPr lang="en-GB" dirty="0"/>
          </a:p>
        </p:txBody>
      </p:sp>
      <p:sp>
        <p:nvSpPr>
          <p:cNvPr id="3" name="Symbol zastępczy zawartości 2"/>
          <p:cNvSpPr>
            <a:spLocks noGrp="1"/>
          </p:cNvSpPr>
          <p:nvPr>
            <p:ph idx="1"/>
          </p:nvPr>
        </p:nvSpPr>
        <p:spPr>
          <a:xfrm>
            <a:off x="1103312" y="1727242"/>
            <a:ext cx="8946541" cy="4195481"/>
          </a:xfrm>
        </p:spPr>
        <p:txBody>
          <a:bodyPr/>
          <a:lstStyle/>
          <a:p>
            <a:r>
              <a:rPr lang="en-US" dirty="0"/>
              <a:t>Protractor is an end-to-end test framework for </a:t>
            </a:r>
            <a:r>
              <a:rPr lang="en-US" dirty="0" err="1"/>
              <a:t>AngularJS</a:t>
            </a:r>
            <a:r>
              <a:rPr lang="en-US" dirty="0"/>
              <a:t> applications. Protractor runs tests against your application running in a real browser, interacting with it as a user would. </a:t>
            </a:r>
            <a:endParaRPr lang="en-GB" dirty="0"/>
          </a:p>
        </p:txBody>
      </p:sp>
      <p:sp>
        <p:nvSpPr>
          <p:cNvPr id="4" name="pole tekstowe 3"/>
          <p:cNvSpPr txBox="1"/>
          <p:nvPr/>
        </p:nvSpPr>
        <p:spPr>
          <a:xfrm>
            <a:off x="1103312" y="3127774"/>
            <a:ext cx="3231715" cy="2031325"/>
          </a:xfrm>
          <a:prstGeom prst="rect">
            <a:avLst/>
          </a:prstGeom>
          <a:noFill/>
        </p:spPr>
        <p:txBody>
          <a:bodyPr wrap="square" rtlCol="0">
            <a:spAutoFit/>
          </a:bodyPr>
          <a:lstStyle/>
          <a:p>
            <a:r>
              <a:rPr lang="en-US" b="1" dirty="0"/>
              <a:t>Test Like a User</a:t>
            </a:r>
          </a:p>
          <a:p>
            <a:r>
              <a:rPr lang="en-US" dirty="0"/>
              <a:t>Protractor is built on top of </a:t>
            </a:r>
            <a:r>
              <a:rPr lang="en-US" dirty="0" err="1"/>
              <a:t>WebDriverJS</a:t>
            </a:r>
            <a:r>
              <a:rPr lang="en-US" dirty="0"/>
              <a:t>, which uses native events and browser-specific drivers to interact with your application as a user would. </a:t>
            </a:r>
            <a:endParaRPr lang="en-GB" dirty="0"/>
          </a:p>
        </p:txBody>
      </p:sp>
      <p:sp>
        <p:nvSpPr>
          <p:cNvPr id="5" name="pole tekstowe 4"/>
          <p:cNvSpPr txBox="1"/>
          <p:nvPr/>
        </p:nvSpPr>
        <p:spPr>
          <a:xfrm>
            <a:off x="4335027" y="3127773"/>
            <a:ext cx="3231715" cy="2031325"/>
          </a:xfrm>
          <a:prstGeom prst="rect">
            <a:avLst/>
          </a:prstGeom>
          <a:noFill/>
        </p:spPr>
        <p:txBody>
          <a:bodyPr wrap="square" rtlCol="0">
            <a:spAutoFit/>
          </a:bodyPr>
          <a:lstStyle/>
          <a:p>
            <a:r>
              <a:rPr lang="en-US" b="1" dirty="0"/>
              <a:t>For </a:t>
            </a:r>
            <a:r>
              <a:rPr lang="en-US" b="1" dirty="0" err="1"/>
              <a:t>AngularJS</a:t>
            </a:r>
            <a:r>
              <a:rPr lang="en-US" b="1" dirty="0"/>
              <a:t> Apps</a:t>
            </a:r>
          </a:p>
          <a:p>
            <a:r>
              <a:rPr lang="en-US" dirty="0"/>
              <a:t>Protractor supports Angular-specific locator strategies, which allows you to test Angular-specific elements without any setup effort on your part. </a:t>
            </a:r>
          </a:p>
        </p:txBody>
      </p:sp>
      <p:sp>
        <p:nvSpPr>
          <p:cNvPr id="6" name="pole tekstowe 5"/>
          <p:cNvSpPr txBox="1"/>
          <p:nvPr/>
        </p:nvSpPr>
        <p:spPr>
          <a:xfrm>
            <a:off x="7566742" y="3127772"/>
            <a:ext cx="3231715" cy="3139321"/>
          </a:xfrm>
          <a:prstGeom prst="rect">
            <a:avLst/>
          </a:prstGeom>
          <a:noFill/>
        </p:spPr>
        <p:txBody>
          <a:bodyPr wrap="square" rtlCol="0">
            <a:spAutoFit/>
          </a:bodyPr>
          <a:lstStyle/>
          <a:p>
            <a:r>
              <a:rPr lang="en-US" b="1" dirty="0"/>
              <a:t>Automatic Waiting</a:t>
            </a:r>
          </a:p>
          <a:p>
            <a:r>
              <a:rPr lang="en-US" dirty="0"/>
              <a:t>You no longer need to add waits and sleeps to your test. Protractor can automatically execute the next step in your test the moment the webpage finishes pending tasks, so you don’t have to worry about waiting for your test and webpage to sync. </a:t>
            </a:r>
          </a:p>
        </p:txBody>
      </p:sp>
    </p:spTree>
    <p:extLst>
      <p:ext uri="{BB962C8B-B14F-4D97-AF65-F5344CB8AC3E}">
        <p14:creationId xmlns:p14="http://schemas.microsoft.com/office/powerpoint/2010/main" val="4366365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46111" y="452718"/>
            <a:ext cx="9875752" cy="737255"/>
          </a:xfrm>
        </p:spPr>
        <p:txBody>
          <a:bodyPr/>
          <a:lstStyle/>
          <a:p>
            <a:r>
              <a:rPr lang="pl-PL" dirty="0" smtClean="0"/>
              <a:t>HTTP </a:t>
            </a:r>
            <a:r>
              <a:rPr lang="pl-PL" dirty="0" err="1" smtClean="0"/>
              <a:t>backend</a:t>
            </a:r>
            <a:r>
              <a:rPr lang="pl-PL" dirty="0" smtClean="0"/>
              <a:t> </a:t>
            </a:r>
            <a:r>
              <a:rPr lang="pl-PL" dirty="0" err="1" smtClean="0"/>
              <a:t>mocks</a:t>
            </a:r>
            <a:r>
              <a:rPr lang="pl-PL" dirty="0" smtClean="0"/>
              <a:t> 4 </a:t>
            </a:r>
            <a:r>
              <a:rPr lang="pl-PL" dirty="0" err="1" smtClean="0"/>
              <a:t>Protractor</a:t>
            </a:r>
            <a:endParaRPr lang="en-GB" dirty="0"/>
          </a:p>
        </p:txBody>
      </p:sp>
      <p:sp>
        <p:nvSpPr>
          <p:cNvPr id="3" name="Symbol zastępczy tekstu 2"/>
          <p:cNvSpPr>
            <a:spLocks noGrp="1"/>
          </p:cNvSpPr>
          <p:nvPr>
            <p:ph type="body" idx="1"/>
          </p:nvPr>
        </p:nvSpPr>
        <p:spPr>
          <a:xfrm>
            <a:off x="646111" y="1566050"/>
            <a:ext cx="10345476" cy="2905742"/>
          </a:xfrm>
        </p:spPr>
        <p:txBody>
          <a:bodyPr/>
          <a:lstStyle/>
          <a:p>
            <a:r>
              <a:rPr lang="en-GB" dirty="0" err="1">
                <a:latin typeface="Courier New" panose="02070309020205020404" pitchFamily="49" charset="0"/>
                <a:cs typeface="Courier New" panose="02070309020205020404" pitchFamily="49" charset="0"/>
              </a:rPr>
              <a:t>HttpBackend</a:t>
            </a:r>
            <a:r>
              <a:rPr lang="en-GB" dirty="0">
                <a:latin typeface="Courier New" panose="02070309020205020404" pitchFamily="49" charset="0"/>
                <a:cs typeface="Courier New" panose="02070309020205020404" pitchFamily="49" charset="0"/>
              </a:rPr>
              <a:t> workflow is quite simple:</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On </a:t>
            </a:r>
            <a:r>
              <a:rPr lang="en-GB" dirty="0" err="1">
                <a:latin typeface="Courier New" panose="02070309020205020404" pitchFamily="49" charset="0"/>
                <a:cs typeface="Courier New" panose="02070309020205020404" pitchFamily="49" charset="0"/>
              </a:rPr>
              <a:t>browser.get</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a mock module is injected to your </a:t>
            </a:r>
            <a:r>
              <a:rPr lang="en-GB" dirty="0" err="1">
                <a:latin typeface="Courier New" panose="02070309020205020404" pitchFamily="49" charset="0"/>
                <a:cs typeface="Courier New" panose="02070309020205020404" pitchFamily="49" charset="0"/>
              </a:rPr>
              <a:t>angularjs</a:t>
            </a:r>
            <a:r>
              <a:rPr lang="en-GB" dirty="0">
                <a:latin typeface="Courier New" panose="02070309020205020404" pitchFamily="49" charset="0"/>
                <a:cs typeface="Courier New" panose="02070309020205020404" pitchFamily="49" charset="0"/>
              </a:rPr>
              <a:t> application</a:t>
            </a:r>
          </a:p>
          <a:p>
            <a:r>
              <a:rPr lang="en-GB" dirty="0">
                <a:latin typeface="Courier New" panose="02070309020205020404" pitchFamily="49" charset="0"/>
                <a:cs typeface="Courier New" panose="02070309020205020404" pitchFamily="49" charset="0"/>
              </a:rPr>
              <a:t>    On when*or when you call manually </a:t>
            </a:r>
            <a:r>
              <a:rPr lang="en-GB" dirty="0" err="1">
                <a:latin typeface="Courier New" panose="02070309020205020404" pitchFamily="49" charset="0"/>
                <a:cs typeface="Courier New" panose="02070309020205020404" pitchFamily="49" charset="0"/>
              </a:rPr>
              <a:t>backend.sync</a:t>
            </a:r>
            <a:r>
              <a:rPr lang="en-GB" dirty="0">
                <a:latin typeface="Courier New" panose="02070309020205020404" pitchFamily="49" charset="0"/>
                <a:cs typeface="Courier New" panose="02070309020205020404" pitchFamily="49" charset="0"/>
              </a:rPr>
              <a:t>(), fixtures is synchronised with your </a:t>
            </a:r>
            <a:r>
              <a:rPr lang="en-GB" dirty="0" err="1">
                <a:latin typeface="Courier New" panose="02070309020205020404" pitchFamily="49" charset="0"/>
                <a:cs typeface="Courier New" panose="02070309020205020404" pitchFamily="49" charset="0"/>
              </a:rPr>
              <a:t>angularjs</a:t>
            </a:r>
            <a:r>
              <a:rPr lang="en-GB" dirty="0">
                <a:latin typeface="Courier New" panose="02070309020205020404" pitchFamily="49" charset="0"/>
                <a:cs typeface="Courier New" panose="02070309020205020404" pitchFamily="49" charset="0"/>
              </a:rPr>
              <a:t> app.</a:t>
            </a:r>
            <a:endParaRPr lang="pl-PL"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965921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46111" y="452718"/>
            <a:ext cx="9875752" cy="737255"/>
          </a:xfrm>
        </p:spPr>
        <p:txBody>
          <a:bodyPr/>
          <a:lstStyle/>
          <a:p>
            <a:r>
              <a:rPr lang="pl-PL" dirty="0" smtClean="0"/>
              <a:t>HTTP </a:t>
            </a:r>
            <a:r>
              <a:rPr lang="pl-PL" dirty="0" err="1" smtClean="0"/>
              <a:t>backend</a:t>
            </a:r>
            <a:r>
              <a:rPr lang="pl-PL" dirty="0" smtClean="0"/>
              <a:t> </a:t>
            </a:r>
            <a:r>
              <a:rPr lang="pl-PL" dirty="0" err="1" smtClean="0"/>
              <a:t>mocks</a:t>
            </a:r>
            <a:r>
              <a:rPr lang="pl-PL" dirty="0" smtClean="0"/>
              <a:t> 4 </a:t>
            </a:r>
            <a:r>
              <a:rPr lang="pl-PL" dirty="0" err="1" smtClean="0"/>
              <a:t>Protractor</a:t>
            </a:r>
            <a:endParaRPr lang="en-GB" dirty="0"/>
          </a:p>
        </p:txBody>
      </p:sp>
      <p:sp>
        <p:nvSpPr>
          <p:cNvPr id="5" name="pole tekstowe 4"/>
          <p:cNvSpPr txBox="1"/>
          <p:nvPr/>
        </p:nvSpPr>
        <p:spPr>
          <a:xfrm>
            <a:off x="646111" y="1327759"/>
            <a:ext cx="10396603" cy="4832092"/>
          </a:xfrm>
          <a:prstGeom prst="rect">
            <a:avLst/>
          </a:prstGeom>
          <a:noFill/>
        </p:spPr>
        <p:txBody>
          <a:bodyPr wrap="square" rtlCol="0">
            <a:spAutoFit/>
          </a:bodyPr>
          <a:lstStyle/>
          <a:p>
            <a:r>
              <a:rPr lang="en-GB" sz="1400" dirty="0" err="1">
                <a:solidFill>
                  <a:schemeClr val="tx1">
                    <a:lumMod val="65000"/>
                  </a:schemeClr>
                </a:solidFill>
                <a:latin typeface="Courier New" panose="02070309020205020404" pitchFamily="49" charset="0"/>
                <a:cs typeface="Courier New" panose="02070309020205020404" pitchFamily="49" charset="0"/>
              </a:rPr>
              <a:t>var</a:t>
            </a:r>
            <a:r>
              <a:rPr lang="en-GB" sz="1400" dirty="0">
                <a:solidFill>
                  <a:schemeClr val="tx1">
                    <a:lumMod val="65000"/>
                  </a:schemeClr>
                </a:solidFill>
                <a:latin typeface="Courier New" panose="02070309020205020404" pitchFamily="49" charset="0"/>
                <a:cs typeface="Courier New" panose="02070309020205020404" pitchFamily="49" charset="0"/>
              </a:rPr>
              <a:t> </a:t>
            </a:r>
            <a:r>
              <a:rPr lang="en-GB" sz="1400" dirty="0" err="1">
                <a:solidFill>
                  <a:schemeClr val="tx1">
                    <a:lumMod val="65000"/>
                  </a:schemeClr>
                </a:solidFill>
                <a:latin typeface="Courier New" panose="02070309020205020404" pitchFamily="49" charset="0"/>
                <a:cs typeface="Courier New" panose="02070309020205020404" pitchFamily="49" charset="0"/>
              </a:rPr>
              <a:t>HttpBackend</a:t>
            </a:r>
            <a:r>
              <a:rPr lang="en-GB" sz="1400" dirty="0">
                <a:solidFill>
                  <a:schemeClr val="tx1">
                    <a:lumMod val="65000"/>
                  </a:schemeClr>
                </a:solidFill>
                <a:latin typeface="Courier New" panose="02070309020205020404" pitchFamily="49" charset="0"/>
                <a:cs typeface="Courier New" panose="02070309020205020404" pitchFamily="49" charset="0"/>
              </a:rPr>
              <a:t> = require('</a:t>
            </a:r>
            <a:r>
              <a:rPr lang="en-GB" sz="1400" dirty="0" err="1">
                <a:solidFill>
                  <a:schemeClr val="tx1">
                    <a:lumMod val="65000"/>
                  </a:schemeClr>
                </a:solidFill>
                <a:latin typeface="Courier New" panose="02070309020205020404" pitchFamily="49" charset="0"/>
                <a:cs typeface="Courier New" panose="02070309020205020404" pitchFamily="49" charset="0"/>
              </a:rPr>
              <a:t>httpbackend</a:t>
            </a:r>
            <a:r>
              <a:rPr lang="en-GB" sz="1400" dirty="0">
                <a:solidFill>
                  <a:schemeClr val="tx1">
                    <a:lumMod val="65000"/>
                  </a:schemeClr>
                </a:solidFill>
                <a:latin typeface="Courier New" panose="02070309020205020404" pitchFamily="49" charset="0"/>
                <a:cs typeface="Courier New" panose="02070309020205020404" pitchFamily="49" charset="0"/>
              </a:rPr>
              <a:t>');</a:t>
            </a:r>
          </a:p>
          <a:p>
            <a:r>
              <a:rPr lang="en-GB" sz="1400" dirty="0" err="1">
                <a:solidFill>
                  <a:schemeClr val="tx1">
                    <a:lumMod val="65000"/>
                  </a:schemeClr>
                </a:solidFill>
                <a:latin typeface="Courier New" panose="02070309020205020404" pitchFamily="49" charset="0"/>
                <a:cs typeface="Courier New" panose="02070309020205020404" pitchFamily="49" charset="0"/>
              </a:rPr>
              <a:t>var</a:t>
            </a:r>
            <a:r>
              <a:rPr lang="en-GB" sz="1400" dirty="0">
                <a:solidFill>
                  <a:schemeClr val="tx1">
                    <a:lumMod val="65000"/>
                  </a:schemeClr>
                </a:solidFill>
                <a:latin typeface="Courier New" panose="02070309020205020404" pitchFamily="49" charset="0"/>
                <a:cs typeface="Courier New" panose="02070309020205020404" pitchFamily="49" charset="0"/>
              </a:rPr>
              <a:t> backend = null;</a:t>
            </a:r>
          </a:p>
          <a:p>
            <a:r>
              <a:rPr lang="en-GB" sz="1400" dirty="0">
                <a:latin typeface="Courier New" panose="02070309020205020404" pitchFamily="49" charset="0"/>
                <a:cs typeface="Courier New" panose="02070309020205020404" pitchFamily="49" charset="0"/>
              </a:rPr>
              <a:t> </a:t>
            </a:r>
          </a:p>
          <a:p>
            <a:r>
              <a:rPr lang="en-GB" sz="1400" dirty="0">
                <a:solidFill>
                  <a:srgbClr val="FFC000"/>
                </a:solidFill>
                <a:latin typeface="Courier New" panose="02070309020205020404" pitchFamily="49" charset="0"/>
                <a:cs typeface="Courier New" panose="02070309020205020404" pitchFamily="49" charset="0"/>
              </a:rPr>
              <a:t>describe('Test Http backend methods', function() {</a:t>
            </a:r>
          </a:p>
          <a:p>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    </a:t>
            </a:r>
            <a:r>
              <a:rPr lang="en-GB" sz="1400" dirty="0" err="1">
                <a:solidFill>
                  <a:srgbClr val="0070C0"/>
                </a:solidFill>
                <a:latin typeface="Courier New" panose="02070309020205020404" pitchFamily="49" charset="0"/>
                <a:cs typeface="Courier New" panose="02070309020205020404" pitchFamily="49" charset="0"/>
              </a:rPr>
              <a:t>beforeEach</a:t>
            </a:r>
            <a:r>
              <a:rPr lang="en-GB" sz="1400" dirty="0">
                <a:solidFill>
                  <a:srgbClr val="0070C0"/>
                </a:solidFill>
                <a:latin typeface="Courier New" panose="02070309020205020404" pitchFamily="49" charset="0"/>
                <a:cs typeface="Courier New" panose="02070309020205020404" pitchFamily="49" charset="0"/>
              </a:rPr>
              <a:t>(function() {</a:t>
            </a:r>
          </a:p>
          <a:p>
            <a:r>
              <a:rPr lang="en-GB" sz="1400" dirty="0">
                <a:latin typeface="Courier New" panose="02070309020205020404" pitchFamily="49" charset="0"/>
                <a:cs typeface="Courier New" panose="02070309020205020404" pitchFamily="49" charset="0"/>
              </a:rPr>
              <a:t>        backend = new </a:t>
            </a:r>
            <a:r>
              <a:rPr lang="en-GB" sz="1400" dirty="0" err="1">
                <a:latin typeface="Courier New" panose="02070309020205020404" pitchFamily="49" charset="0"/>
                <a:cs typeface="Courier New" panose="02070309020205020404" pitchFamily="49" charset="0"/>
              </a:rPr>
              <a:t>HttpBackend</a:t>
            </a:r>
            <a:r>
              <a:rPr lang="en-GB" sz="1400" dirty="0">
                <a:latin typeface="Courier New" panose="02070309020205020404" pitchFamily="49" charset="0"/>
                <a:cs typeface="Courier New" panose="02070309020205020404" pitchFamily="49" charset="0"/>
              </a:rPr>
              <a:t>(browser);</a:t>
            </a:r>
          </a:p>
          <a:p>
            <a:r>
              <a:rPr lang="en-GB" sz="1400" dirty="0">
                <a:latin typeface="Courier New" panose="02070309020205020404" pitchFamily="49" charset="0"/>
                <a:cs typeface="Courier New" panose="02070309020205020404" pitchFamily="49" charset="0"/>
              </a:rPr>
              <a:t>    </a:t>
            </a:r>
            <a:r>
              <a:rPr lang="en-GB" sz="1400" dirty="0">
                <a:solidFill>
                  <a:srgbClr val="0070C0"/>
                </a:solidFill>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    </a:t>
            </a:r>
            <a:r>
              <a:rPr lang="en-GB" sz="1400" dirty="0" err="1">
                <a:solidFill>
                  <a:srgbClr val="0070C0"/>
                </a:solidFill>
                <a:latin typeface="Courier New" panose="02070309020205020404" pitchFamily="49" charset="0"/>
                <a:cs typeface="Courier New" panose="02070309020205020404" pitchFamily="49" charset="0"/>
              </a:rPr>
              <a:t>afterEach</a:t>
            </a:r>
            <a:r>
              <a:rPr lang="en-GB" sz="1400" dirty="0">
                <a:solidFill>
                  <a:srgbClr val="0070C0"/>
                </a:solidFill>
                <a:latin typeface="Courier New" panose="02070309020205020404" pitchFamily="49" charset="0"/>
                <a:cs typeface="Courier New" panose="02070309020205020404" pitchFamily="49" charset="0"/>
              </a:rPr>
              <a:t>(function() {</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backend.clear</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a:t>
            </a:r>
            <a:r>
              <a:rPr lang="en-GB" sz="1400" dirty="0">
                <a:solidFill>
                  <a:srgbClr val="0070C0"/>
                </a:solidFill>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    </a:t>
            </a:r>
            <a:r>
              <a:rPr lang="en-GB" sz="1400" dirty="0">
                <a:solidFill>
                  <a:srgbClr val="00B0F0"/>
                </a:solidFill>
                <a:latin typeface="Courier New" panose="02070309020205020404" pitchFamily="49" charset="0"/>
                <a:cs typeface="Courier New" panose="02070309020205020404" pitchFamily="49" charset="0"/>
              </a:rPr>
              <a:t>it('Test </a:t>
            </a:r>
            <a:r>
              <a:rPr lang="en-GB" sz="1400" dirty="0" err="1">
                <a:solidFill>
                  <a:srgbClr val="00B0F0"/>
                </a:solidFill>
                <a:latin typeface="Courier New" panose="02070309020205020404" pitchFamily="49" charset="0"/>
                <a:cs typeface="Courier New" panose="02070309020205020404" pitchFamily="49" charset="0"/>
              </a:rPr>
              <a:t>whenGET</a:t>
            </a:r>
            <a:r>
              <a:rPr lang="en-GB" sz="1400" dirty="0">
                <a:solidFill>
                  <a:srgbClr val="00B0F0"/>
                </a:solidFill>
                <a:latin typeface="Courier New" panose="02070309020205020404" pitchFamily="49" charset="0"/>
                <a:cs typeface="Courier New" panose="02070309020205020404" pitchFamily="49" charset="0"/>
              </a:rPr>
              <a:t> with string response', function() {</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backend.whenGET</a:t>
            </a:r>
            <a:r>
              <a:rPr lang="en-GB" sz="1400" dirty="0">
                <a:latin typeface="Courier New" panose="02070309020205020404" pitchFamily="49" charset="0"/>
                <a:cs typeface="Courier New" panose="02070309020205020404" pitchFamily="49" charset="0"/>
              </a:rPr>
              <a:t>(/result/).respond('</a:t>
            </a:r>
            <a:r>
              <a:rPr lang="en-GB" sz="1400" dirty="0" err="1">
                <a:latin typeface="Courier New" panose="02070309020205020404" pitchFamily="49" charset="0"/>
                <a:cs typeface="Courier New" panose="02070309020205020404" pitchFamily="49" charset="0"/>
              </a:rPr>
              <a:t>raoul</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browser.get</a:t>
            </a:r>
            <a:r>
              <a:rPr lang="en-GB" sz="1400" dirty="0">
                <a:latin typeface="Courier New" panose="02070309020205020404" pitchFamily="49" charset="0"/>
                <a:cs typeface="Courier New" panose="02070309020205020404" pitchFamily="49" charset="0"/>
              </a:rPr>
              <a:t>('http://127.0.0.1:8080');</a:t>
            </a:r>
          </a:p>
          <a:p>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var</a:t>
            </a:r>
            <a:r>
              <a:rPr lang="en-GB" sz="1400" dirty="0">
                <a:latin typeface="Courier New" panose="02070309020205020404" pitchFamily="49" charset="0"/>
                <a:cs typeface="Courier New" panose="02070309020205020404" pitchFamily="49" charset="0"/>
              </a:rPr>
              <a:t> result = element(</a:t>
            </a:r>
            <a:r>
              <a:rPr lang="en-GB" sz="1400" dirty="0" err="1">
                <a:latin typeface="Courier New" panose="02070309020205020404" pitchFamily="49" charset="0"/>
                <a:cs typeface="Courier New" panose="02070309020205020404" pitchFamily="49" charset="0"/>
              </a:rPr>
              <a:t>by.binding</a:t>
            </a:r>
            <a:r>
              <a:rPr lang="en-GB" sz="1400" dirty="0">
                <a:latin typeface="Courier New" panose="02070309020205020404" pitchFamily="49" charset="0"/>
                <a:cs typeface="Courier New" panose="02070309020205020404" pitchFamily="49" charset="0"/>
              </a:rPr>
              <a:t>('result'));</a:t>
            </a:r>
          </a:p>
          <a:p>
            <a:r>
              <a:rPr lang="en-GB" sz="1400" dirty="0">
                <a:latin typeface="Courier New" panose="02070309020205020404" pitchFamily="49" charset="0"/>
                <a:cs typeface="Courier New" panose="02070309020205020404" pitchFamily="49" charset="0"/>
              </a:rPr>
              <a:t>        expect(</a:t>
            </a:r>
            <a:r>
              <a:rPr lang="en-GB" sz="1400" dirty="0" err="1">
                <a:latin typeface="Courier New" panose="02070309020205020404" pitchFamily="49" charset="0"/>
                <a:cs typeface="Courier New" panose="02070309020205020404" pitchFamily="49" charset="0"/>
              </a:rPr>
              <a:t>result.getText</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toEqual</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raoul</a:t>
            </a:r>
            <a:r>
              <a:rPr lang="en-GB" sz="1400" dirty="0">
                <a:latin typeface="Courier New" panose="02070309020205020404" pitchFamily="49" charset="0"/>
                <a:cs typeface="Courier New" panose="02070309020205020404" pitchFamily="49" charset="0"/>
              </a:rPr>
              <a:t>');</a:t>
            </a:r>
          </a:p>
          <a:p>
            <a:r>
              <a:rPr lang="en-GB" sz="1400" dirty="0">
                <a:solidFill>
                  <a:srgbClr val="00B0F0"/>
                </a:solidFill>
                <a:latin typeface="Courier New" panose="02070309020205020404" pitchFamily="49" charset="0"/>
                <a:cs typeface="Courier New" panose="02070309020205020404" pitchFamily="49" charset="0"/>
              </a:rPr>
              <a:t>    </a:t>
            </a:r>
            <a:r>
              <a:rPr lang="en-GB" sz="1400" dirty="0" smtClean="0">
                <a:solidFill>
                  <a:srgbClr val="00B0F0"/>
                </a:solidFill>
                <a:latin typeface="Courier New" panose="02070309020205020404" pitchFamily="49" charset="0"/>
                <a:cs typeface="Courier New" panose="02070309020205020404" pitchFamily="49" charset="0"/>
              </a:rPr>
              <a:t>});</a:t>
            </a:r>
            <a:endParaRPr lang="pl-PL" sz="1400" dirty="0" smtClean="0">
              <a:solidFill>
                <a:srgbClr val="00B0F0"/>
              </a:solidFill>
              <a:latin typeface="Courier New" panose="02070309020205020404" pitchFamily="49" charset="0"/>
              <a:cs typeface="Courier New" panose="02070309020205020404" pitchFamily="49" charset="0"/>
            </a:endParaRPr>
          </a:p>
          <a:p>
            <a:r>
              <a:rPr lang="en-GB" sz="1400" dirty="0" smtClean="0">
                <a:solidFill>
                  <a:srgbClr val="FFC000"/>
                </a:solidFill>
                <a:latin typeface="Courier New" panose="02070309020205020404" pitchFamily="49" charset="0"/>
                <a:cs typeface="Courier New" panose="02070309020205020404" pitchFamily="49" charset="0"/>
              </a:rPr>
              <a:t>});</a:t>
            </a:r>
            <a:endParaRPr lang="en-GB" sz="1400" dirty="0">
              <a:solidFill>
                <a:srgbClr val="FFC000"/>
              </a:solidFill>
            </a:endParaRPr>
          </a:p>
        </p:txBody>
      </p:sp>
    </p:spTree>
    <p:extLst>
      <p:ext uri="{BB962C8B-B14F-4D97-AF65-F5344CB8AC3E}">
        <p14:creationId xmlns:p14="http://schemas.microsoft.com/office/powerpoint/2010/main" val="489165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p:cNvSpPr>
            <a:spLocks noGrp="1"/>
          </p:cNvSpPr>
          <p:nvPr>
            <p:ph type="title"/>
          </p:nvPr>
        </p:nvSpPr>
        <p:spPr/>
        <p:txBody>
          <a:bodyPr/>
          <a:lstStyle/>
          <a:p>
            <a:r>
              <a:rPr lang="pl-PL" dirty="0" err="1" smtClean="0"/>
              <a:t>Thank</a:t>
            </a:r>
            <a:r>
              <a:rPr lang="pl-PL" dirty="0" smtClean="0"/>
              <a:t> </a:t>
            </a:r>
            <a:r>
              <a:rPr lang="pl-PL" dirty="0" err="1" smtClean="0"/>
              <a:t>You</a:t>
            </a:r>
            <a:endParaRPr lang="en-GB" dirty="0"/>
          </a:p>
        </p:txBody>
      </p:sp>
      <p:sp>
        <p:nvSpPr>
          <p:cNvPr id="8" name="Symbol zastępczy tekstu 7"/>
          <p:cNvSpPr>
            <a:spLocks noGrp="1"/>
          </p:cNvSpPr>
          <p:nvPr>
            <p:ph type="body" idx="1"/>
          </p:nvPr>
        </p:nvSpPr>
        <p:spPr/>
        <p:txBody>
          <a:bodyPr/>
          <a:lstStyle/>
          <a:p>
            <a:r>
              <a:rPr lang="pl-PL" dirty="0" smtClean="0"/>
              <a:t>Dziękuje za uwagę</a:t>
            </a:r>
            <a:endParaRPr lang="en-GB" dirty="0"/>
          </a:p>
        </p:txBody>
      </p:sp>
    </p:spTree>
    <p:extLst>
      <p:ext uri="{BB962C8B-B14F-4D97-AF65-F5344CB8AC3E}">
        <p14:creationId xmlns:p14="http://schemas.microsoft.com/office/powerpoint/2010/main" val="3066997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Protractor</a:t>
            </a:r>
            <a:r>
              <a:rPr lang="pl-PL" dirty="0" smtClean="0"/>
              <a:t> + BDD </a:t>
            </a:r>
            <a:r>
              <a:rPr lang="pl-PL" dirty="0" err="1" smtClean="0"/>
              <a:t>frameworks</a:t>
            </a:r>
            <a:endParaRPr lang="en-GB" dirty="0"/>
          </a:p>
        </p:txBody>
      </p:sp>
      <p:sp>
        <p:nvSpPr>
          <p:cNvPr id="4" name="Symbol zastępczy tekstu 3"/>
          <p:cNvSpPr>
            <a:spLocks noGrp="1"/>
          </p:cNvSpPr>
          <p:nvPr>
            <p:ph type="body" idx="1"/>
          </p:nvPr>
        </p:nvSpPr>
        <p:spPr/>
        <p:txBody>
          <a:bodyPr/>
          <a:lstStyle/>
          <a:p>
            <a:r>
              <a:rPr lang="pl-PL" dirty="0" smtClean="0"/>
              <a:t>BDD </a:t>
            </a:r>
            <a:r>
              <a:rPr lang="pl-PL" dirty="0" err="1" smtClean="0"/>
              <a:t>Frameworks</a:t>
            </a:r>
            <a:endParaRPr lang="en-GB" dirty="0"/>
          </a:p>
        </p:txBody>
      </p:sp>
      <p:sp>
        <p:nvSpPr>
          <p:cNvPr id="5" name="Symbol zastępczy zawartości 4"/>
          <p:cNvSpPr>
            <a:spLocks noGrp="1"/>
          </p:cNvSpPr>
          <p:nvPr>
            <p:ph sz="half" idx="2"/>
          </p:nvPr>
        </p:nvSpPr>
        <p:spPr/>
        <p:txBody>
          <a:bodyPr/>
          <a:lstStyle/>
          <a:p>
            <a:r>
              <a:rPr lang="en-US" dirty="0"/>
              <a:t>Protractor supports four behavior driven development (BDD) test frameworks: Jasmine 1.3, Jasmine 2.0, Mocha, and Cucumber. These frameworks are based on JavaScript and Node.js and provide the syntax, scaffolding, and reporting tools you will use to write and manage your tests.</a:t>
            </a:r>
          </a:p>
          <a:p>
            <a:endParaRPr lang="en-GB" dirty="0"/>
          </a:p>
        </p:txBody>
      </p:sp>
      <p:pic>
        <p:nvPicPr>
          <p:cNvPr id="8" name="Symbol zastępczy zawartości 7"/>
          <p:cNvPicPr>
            <a:picLocks noGrp="1" noChangeAspect="1"/>
          </p:cNvPicPr>
          <p:nvPr>
            <p:ph sz="quarter" idx="4"/>
          </p:nvPr>
        </p:nvPicPr>
        <p:blipFill>
          <a:blip r:embed="rId2">
            <a:lum bright="70000" contrast="-70000"/>
            <a:extLst>
              <a:ext uri="{28A0092B-C50C-407E-A947-70E740481C1C}">
                <a14:useLocalDpi xmlns:a14="http://schemas.microsoft.com/office/drawing/2010/main" val="0"/>
              </a:ext>
            </a:extLst>
          </a:blip>
          <a:stretch>
            <a:fillRect/>
          </a:stretch>
        </p:blipFill>
        <p:spPr>
          <a:xfrm>
            <a:off x="6328694" y="1853248"/>
            <a:ext cx="3741231" cy="4272485"/>
          </a:xfrm>
        </p:spPr>
      </p:pic>
    </p:spTree>
    <p:extLst>
      <p:ext uri="{BB962C8B-B14F-4D97-AF65-F5344CB8AC3E}">
        <p14:creationId xmlns:p14="http://schemas.microsoft.com/office/powerpoint/2010/main" val="3415074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46111" y="452718"/>
            <a:ext cx="9913330" cy="1400530"/>
          </a:xfrm>
        </p:spPr>
        <p:txBody>
          <a:bodyPr/>
          <a:lstStyle/>
          <a:p>
            <a:r>
              <a:rPr lang="pl-PL" dirty="0" err="1" smtClean="0"/>
              <a:t>Protractor</a:t>
            </a:r>
            <a:r>
              <a:rPr lang="pl-PL" dirty="0" smtClean="0"/>
              <a:t> and </a:t>
            </a:r>
            <a:r>
              <a:rPr lang="pl-PL" dirty="0" err="1" smtClean="0"/>
              <a:t>Continous</a:t>
            </a:r>
            <a:r>
              <a:rPr lang="pl-PL" dirty="0" smtClean="0"/>
              <a:t> Integration</a:t>
            </a:r>
            <a:endParaRPr lang="en-GB" dirty="0"/>
          </a:p>
        </p:txBody>
      </p:sp>
      <p:sp>
        <p:nvSpPr>
          <p:cNvPr id="4" name="Symbol zastępczy tekstu 3"/>
          <p:cNvSpPr>
            <a:spLocks noGrp="1"/>
          </p:cNvSpPr>
          <p:nvPr>
            <p:ph type="body" idx="1"/>
          </p:nvPr>
        </p:nvSpPr>
        <p:spPr>
          <a:xfrm>
            <a:off x="1103312" y="1905000"/>
            <a:ext cx="5646129" cy="576262"/>
          </a:xfrm>
        </p:spPr>
        <p:txBody>
          <a:bodyPr/>
          <a:lstStyle/>
          <a:p>
            <a:r>
              <a:rPr lang="pl-PL" dirty="0" err="1" smtClean="0"/>
              <a:t>Support</a:t>
            </a:r>
            <a:r>
              <a:rPr lang="pl-PL" dirty="0" smtClean="0"/>
              <a:t> for </a:t>
            </a:r>
            <a:r>
              <a:rPr lang="pl-PL" dirty="0" err="1" smtClean="0"/>
              <a:t>many</a:t>
            </a:r>
            <a:r>
              <a:rPr lang="pl-PL" dirty="0" smtClean="0"/>
              <a:t> CI </a:t>
            </a:r>
            <a:r>
              <a:rPr lang="pl-PL" dirty="0" err="1" smtClean="0"/>
              <a:t>envirnoments</a:t>
            </a:r>
            <a:endParaRPr lang="en-GB" dirty="0"/>
          </a:p>
        </p:txBody>
      </p:sp>
      <p:sp>
        <p:nvSpPr>
          <p:cNvPr id="5" name="Symbol zastępczy zawartości 4"/>
          <p:cNvSpPr>
            <a:spLocks noGrp="1"/>
          </p:cNvSpPr>
          <p:nvPr>
            <p:ph sz="half" idx="2"/>
          </p:nvPr>
        </p:nvSpPr>
        <p:spPr/>
        <p:txBody>
          <a:bodyPr/>
          <a:lstStyle/>
          <a:p>
            <a:r>
              <a:rPr lang="en-US" dirty="0" smtClean="0"/>
              <a:t>Protractor</a:t>
            </a:r>
            <a:r>
              <a:rPr lang="pl-PL" dirty="0" smtClean="0"/>
              <a:t> suport for </a:t>
            </a:r>
            <a:r>
              <a:rPr lang="pl-PL" dirty="0" err="1" smtClean="0"/>
              <a:t>Continous</a:t>
            </a:r>
            <a:r>
              <a:rPr lang="pl-PL" dirty="0" smtClean="0"/>
              <a:t> Integration </a:t>
            </a:r>
            <a:r>
              <a:rPr lang="pl-PL" dirty="0" err="1" smtClean="0"/>
              <a:t>envirnoment</a:t>
            </a:r>
            <a:r>
              <a:rPr lang="pl-PL" dirty="0" smtClean="0"/>
              <a:t> </a:t>
            </a:r>
            <a:r>
              <a:rPr lang="pl-PL" dirty="0" err="1" smtClean="0"/>
              <a:t>is</a:t>
            </a:r>
            <a:r>
              <a:rPr lang="pl-PL" dirty="0" smtClean="0"/>
              <a:t> </a:t>
            </a:r>
            <a:r>
              <a:rPr lang="pl-PL" dirty="0" err="1" smtClean="0"/>
              <a:t>strictly</a:t>
            </a:r>
            <a:r>
              <a:rPr lang="pl-PL" dirty="0" smtClean="0"/>
              <a:t> </a:t>
            </a:r>
            <a:r>
              <a:rPr lang="pl-PL" dirty="0" err="1" smtClean="0"/>
              <a:t>connected</a:t>
            </a:r>
            <a:r>
              <a:rPr lang="pl-PL" dirty="0" smtClean="0"/>
              <a:t> with BDD </a:t>
            </a:r>
            <a:r>
              <a:rPr lang="pl-PL" dirty="0" err="1" smtClean="0"/>
              <a:t>frameworks</a:t>
            </a:r>
            <a:r>
              <a:rPr lang="pl-PL" dirty="0" smtClean="0"/>
              <a:t> </a:t>
            </a:r>
            <a:r>
              <a:rPr lang="pl-PL" dirty="0" err="1" smtClean="0"/>
              <a:t>abilities</a:t>
            </a:r>
            <a:r>
              <a:rPr lang="pl-PL" dirty="0" smtClean="0"/>
              <a:t>.</a:t>
            </a:r>
          </a:p>
          <a:p>
            <a:r>
              <a:rPr lang="pl-PL" dirty="0" err="1" smtClean="0"/>
              <a:t>Jasmine</a:t>
            </a:r>
            <a:r>
              <a:rPr lang="pl-PL" dirty="0" smtClean="0"/>
              <a:t> </a:t>
            </a:r>
            <a:r>
              <a:rPr lang="pl-PL" dirty="0" err="1" smtClean="0"/>
              <a:t>is</a:t>
            </a:r>
            <a:r>
              <a:rPr lang="pl-PL" dirty="0" smtClean="0"/>
              <a:t> a </a:t>
            </a:r>
            <a:r>
              <a:rPr lang="pl-PL" dirty="0" err="1" smtClean="0"/>
              <a:t>default</a:t>
            </a:r>
            <a:r>
              <a:rPr lang="pl-PL" dirty="0" smtClean="0"/>
              <a:t> BDD </a:t>
            </a:r>
            <a:r>
              <a:rPr lang="pl-PL" dirty="0" err="1" smtClean="0"/>
              <a:t>framework</a:t>
            </a:r>
            <a:r>
              <a:rPr lang="pl-PL" dirty="0" smtClean="0"/>
              <a:t> in </a:t>
            </a:r>
            <a:r>
              <a:rPr lang="pl-PL" dirty="0" err="1" smtClean="0"/>
              <a:t>protractor</a:t>
            </a:r>
            <a:r>
              <a:rPr lang="pl-PL" dirty="0" smtClean="0"/>
              <a:t>, </a:t>
            </a:r>
            <a:r>
              <a:rPr lang="pl-PL" dirty="0" err="1" smtClean="0"/>
              <a:t>it</a:t>
            </a:r>
            <a:r>
              <a:rPr lang="pl-PL" dirty="0" smtClean="0"/>
              <a:t> </a:t>
            </a:r>
            <a:r>
              <a:rPr lang="pl-PL" dirty="0" err="1" smtClean="0"/>
              <a:t>supports</a:t>
            </a:r>
            <a:r>
              <a:rPr lang="pl-PL" dirty="0" smtClean="0"/>
              <a:t> Jenkins, </a:t>
            </a:r>
            <a:r>
              <a:rPr lang="pl-PL" dirty="0" err="1" smtClean="0"/>
              <a:t>TeamCity</a:t>
            </a:r>
            <a:r>
              <a:rPr lang="pl-PL" dirty="0" smtClean="0"/>
              <a:t>, Hudson and </a:t>
            </a:r>
            <a:r>
              <a:rPr lang="pl-PL" dirty="0" err="1" smtClean="0"/>
              <a:t>many</a:t>
            </a:r>
            <a:r>
              <a:rPr lang="pl-PL" dirty="0" smtClean="0"/>
              <a:t> </a:t>
            </a:r>
            <a:r>
              <a:rPr lang="pl-PL" dirty="0" err="1" smtClean="0"/>
              <a:t>more</a:t>
            </a:r>
            <a:r>
              <a:rPr lang="pl-PL" dirty="0" smtClean="0"/>
              <a:t> CI </a:t>
            </a:r>
            <a:r>
              <a:rPr lang="pl-PL" dirty="0" err="1" smtClean="0"/>
              <a:t>envirnoments</a:t>
            </a:r>
            <a:r>
              <a:rPr lang="pl-PL" dirty="0" smtClean="0"/>
              <a:t>.</a:t>
            </a:r>
          </a:p>
          <a:p>
            <a:r>
              <a:rPr lang="pl-PL" dirty="0" smtClean="0"/>
              <a:t>CI </a:t>
            </a:r>
            <a:r>
              <a:rPr lang="pl-PL" dirty="0" err="1" smtClean="0"/>
              <a:t>reporters</a:t>
            </a:r>
            <a:r>
              <a:rPr lang="pl-PL" dirty="0" smtClean="0"/>
              <a:t> </a:t>
            </a:r>
            <a:r>
              <a:rPr lang="pl-PL" dirty="0" err="1" smtClean="0"/>
              <a:t>can</a:t>
            </a:r>
            <a:r>
              <a:rPr lang="pl-PL" dirty="0" smtClean="0"/>
              <a:t> be </a:t>
            </a:r>
            <a:r>
              <a:rPr lang="pl-PL" dirty="0" err="1" smtClean="0"/>
              <a:t>easly</a:t>
            </a:r>
            <a:r>
              <a:rPr lang="pl-PL" dirty="0" smtClean="0"/>
              <a:t> </a:t>
            </a:r>
            <a:r>
              <a:rPr lang="pl-PL" dirty="0" err="1" smtClean="0"/>
              <a:t>attached</a:t>
            </a:r>
            <a:r>
              <a:rPr lang="pl-PL" dirty="0" smtClean="0"/>
              <a:t> to </a:t>
            </a:r>
            <a:r>
              <a:rPr lang="pl-PL" dirty="0" err="1" smtClean="0"/>
              <a:t>any</a:t>
            </a:r>
            <a:r>
              <a:rPr lang="pl-PL" dirty="0" smtClean="0"/>
              <a:t> test </a:t>
            </a:r>
            <a:r>
              <a:rPr lang="pl-PL" dirty="0" err="1" smtClean="0"/>
              <a:t>suite</a:t>
            </a:r>
            <a:r>
              <a:rPr lang="pl-PL" dirty="0" smtClean="0"/>
              <a:t> </a:t>
            </a:r>
            <a:r>
              <a:rPr lang="pl-PL" dirty="0" err="1" smtClean="0"/>
              <a:t>using</a:t>
            </a:r>
            <a:r>
              <a:rPr lang="pl-PL" dirty="0" smtClean="0"/>
              <a:t> </a:t>
            </a:r>
            <a:r>
              <a:rPr lang="pl-PL" dirty="0" err="1" smtClean="0"/>
              <a:t>Protractor</a:t>
            </a:r>
            <a:r>
              <a:rPr lang="pl-PL" dirty="0" smtClean="0"/>
              <a:t> </a:t>
            </a:r>
            <a:r>
              <a:rPr lang="pl-PL" dirty="0" err="1" smtClean="0"/>
              <a:t>config</a:t>
            </a:r>
            <a:r>
              <a:rPr lang="pl-PL" dirty="0" smtClean="0"/>
              <a:t> file </a:t>
            </a:r>
            <a:endParaRPr lang="en-GB" dirty="0"/>
          </a:p>
        </p:txBody>
      </p:sp>
      <p:pic>
        <p:nvPicPr>
          <p:cNvPr id="6" name="Symbol zastępczy zawartości 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749441" y="2902113"/>
            <a:ext cx="3810000" cy="1914525"/>
          </a:xfrm>
        </p:spPr>
      </p:pic>
    </p:spTree>
    <p:extLst>
      <p:ext uri="{BB962C8B-B14F-4D97-AF65-F5344CB8AC3E}">
        <p14:creationId xmlns:p14="http://schemas.microsoft.com/office/powerpoint/2010/main" val="1908130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Getting</a:t>
            </a:r>
            <a:r>
              <a:rPr lang="pl-PL" dirty="0" smtClean="0"/>
              <a:t> </a:t>
            </a:r>
            <a:r>
              <a:rPr lang="pl-PL" dirty="0" err="1" smtClean="0"/>
              <a:t>started</a:t>
            </a:r>
            <a:r>
              <a:rPr lang="pl-PL" dirty="0" smtClean="0"/>
              <a:t> with </a:t>
            </a:r>
            <a:r>
              <a:rPr lang="pl-PL" dirty="0" err="1" smtClean="0"/>
              <a:t>Protractor</a:t>
            </a:r>
            <a:endParaRPr lang="en-GB" dirty="0"/>
          </a:p>
        </p:txBody>
      </p:sp>
      <p:sp>
        <p:nvSpPr>
          <p:cNvPr id="3" name="Symbol zastępczy tekstu 2"/>
          <p:cNvSpPr>
            <a:spLocks noGrp="1"/>
          </p:cNvSpPr>
          <p:nvPr>
            <p:ph type="body" idx="1"/>
          </p:nvPr>
        </p:nvSpPr>
        <p:spPr/>
        <p:txBody>
          <a:bodyPr/>
          <a:lstStyle/>
          <a:p>
            <a:r>
              <a:rPr lang="pl-PL" dirty="0" smtClean="0"/>
              <a:t>To </a:t>
            </a:r>
            <a:r>
              <a:rPr lang="pl-PL" dirty="0" err="1" smtClean="0"/>
              <a:t>get</a:t>
            </a:r>
            <a:r>
              <a:rPr lang="pl-PL" dirty="0" smtClean="0"/>
              <a:t> </a:t>
            </a:r>
            <a:r>
              <a:rPr lang="pl-PL" dirty="0" err="1" smtClean="0"/>
              <a:t>Protractor</a:t>
            </a:r>
            <a:r>
              <a:rPr lang="pl-PL" dirty="0" smtClean="0"/>
              <a:t> </a:t>
            </a:r>
            <a:r>
              <a:rPr lang="pl-PL" dirty="0" err="1" smtClean="0"/>
              <a:t>working</a:t>
            </a:r>
            <a:r>
              <a:rPr lang="pl-PL" dirty="0" smtClean="0"/>
              <a:t>:</a:t>
            </a:r>
            <a:endParaRPr lang="en-GB" dirty="0"/>
          </a:p>
        </p:txBody>
      </p:sp>
      <p:sp>
        <p:nvSpPr>
          <p:cNvPr id="4" name="Symbol zastępczy zawartości 3"/>
          <p:cNvSpPr>
            <a:spLocks noGrp="1"/>
          </p:cNvSpPr>
          <p:nvPr>
            <p:ph sz="half" idx="2"/>
          </p:nvPr>
        </p:nvSpPr>
        <p:spPr>
          <a:xfrm>
            <a:off x="1103312" y="2514600"/>
            <a:ext cx="9982222" cy="3741738"/>
          </a:xfrm>
        </p:spPr>
        <p:txBody>
          <a:bodyPr/>
          <a:lstStyle/>
          <a:p>
            <a:r>
              <a:rPr lang="pl-PL" dirty="0" err="1" smtClean="0"/>
              <a:t>Download</a:t>
            </a:r>
            <a:r>
              <a:rPr lang="pl-PL" dirty="0" smtClean="0"/>
              <a:t> </a:t>
            </a:r>
            <a:r>
              <a:rPr lang="pl-PL" dirty="0" err="1" smtClean="0"/>
              <a:t>Protractor</a:t>
            </a:r>
            <a:r>
              <a:rPr lang="pl-PL" dirty="0" smtClean="0"/>
              <a:t> </a:t>
            </a:r>
            <a:r>
              <a:rPr lang="pl-PL" dirty="0" err="1" smtClean="0"/>
              <a:t>using</a:t>
            </a:r>
            <a:r>
              <a:rPr lang="pl-PL" dirty="0" smtClean="0"/>
              <a:t> </a:t>
            </a:r>
            <a:r>
              <a:rPr lang="pl-PL" dirty="0" err="1" smtClean="0"/>
              <a:t>npm</a:t>
            </a:r>
            <a:r>
              <a:rPr lang="pl-PL" dirty="0" smtClean="0"/>
              <a:t> (</a:t>
            </a:r>
            <a:r>
              <a:rPr lang="pl-PL" b="1" dirty="0" err="1" smtClean="0"/>
              <a:t>npm</a:t>
            </a:r>
            <a:r>
              <a:rPr lang="pl-PL" b="1" dirty="0" smtClean="0"/>
              <a:t> </a:t>
            </a:r>
            <a:r>
              <a:rPr lang="pl-PL" b="1" dirty="0" err="1" smtClean="0"/>
              <a:t>install</a:t>
            </a:r>
            <a:r>
              <a:rPr lang="pl-PL" b="1" dirty="0" smtClean="0"/>
              <a:t> –g protractor@1.8.0</a:t>
            </a:r>
            <a:r>
              <a:rPr lang="pl-PL" dirty="0" smtClean="0"/>
              <a:t>)</a:t>
            </a:r>
          </a:p>
          <a:p>
            <a:r>
              <a:rPr lang="pl-PL" dirty="0" err="1" smtClean="0"/>
              <a:t>Download</a:t>
            </a:r>
            <a:r>
              <a:rPr lang="pl-PL" dirty="0" smtClean="0"/>
              <a:t> the Chrome Driver &amp; </a:t>
            </a:r>
            <a:r>
              <a:rPr lang="pl-PL" dirty="0" err="1" smtClean="0"/>
              <a:t>Selenium</a:t>
            </a:r>
            <a:r>
              <a:rPr lang="pl-PL" dirty="0" smtClean="0"/>
              <a:t> Server </a:t>
            </a:r>
            <a:r>
              <a:rPr lang="pl-PL" i="1" dirty="0" smtClean="0"/>
              <a:t>(</a:t>
            </a:r>
            <a:r>
              <a:rPr lang="pl-PL" i="1" dirty="0" err="1" smtClean="0"/>
              <a:t>already</a:t>
            </a:r>
            <a:r>
              <a:rPr lang="pl-PL" i="1" dirty="0" smtClean="0"/>
              <a:t> in </a:t>
            </a:r>
            <a:r>
              <a:rPr lang="pl-PL" i="1" dirty="0" err="1" smtClean="0"/>
              <a:t>repo</a:t>
            </a:r>
            <a:r>
              <a:rPr lang="pl-PL" i="1" dirty="0" smtClean="0"/>
              <a:t>)</a:t>
            </a:r>
          </a:p>
          <a:p>
            <a:r>
              <a:rPr lang="pl-PL" dirty="0" err="1" smtClean="0"/>
              <a:t>Create</a:t>
            </a:r>
            <a:r>
              <a:rPr lang="pl-PL" dirty="0" smtClean="0"/>
              <a:t> the folder </a:t>
            </a:r>
            <a:r>
              <a:rPr lang="pl-PL" dirty="0" err="1" smtClean="0"/>
              <a:t>where</a:t>
            </a:r>
            <a:r>
              <a:rPr lang="pl-PL" dirty="0" smtClean="0"/>
              <a:t> </a:t>
            </a:r>
            <a:r>
              <a:rPr lang="pl-PL" dirty="0" err="1" smtClean="0"/>
              <a:t>tests</a:t>
            </a:r>
            <a:r>
              <a:rPr lang="pl-PL" dirty="0" smtClean="0"/>
              <a:t> &amp; </a:t>
            </a:r>
            <a:r>
              <a:rPr lang="pl-PL" dirty="0" err="1" smtClean="0"/>
              <a:t>config</a:t>
            </a:r>
            <a:r>
              <a:rPr lang="pl-PL" dirty="0" smtClean="0"/>
              <a:t> file </a:t>
            </a:r>
            <a:r>
              <a:rPr lang="pl-PL" dirty="0" err="1" smtClean="0"/>
              <a:t>will</a:t>
            </a:r>
            <a:r>
              <a:rPr lang="pl-PL" dirty="0" smtClean="0"/>
              <a:t> be </a:t>
            </a:r>
            <a:r>
              <a:rPr lang="pl-PL" dirty="0" err="1" smtClean="0"/>
              <a:t>stored</a:t>
            </a:r>
            <a:r>
              <a:rPr lang="pl-PL" dirty="0" smtClean="0"/>
              <a:t> …</a:t>
            </a:r>
          </a:p>
          <a:p>
            <a:r>
              <a:rPr lang="pl-PL" dirty="0" err="1" smtClean="0"/>
              <a:t>Prepare</a:t>
            </a:r>
            <a:r>
              <a:rPr lang="pl-PL" dirty="0" smtClean="0"/>
              <a:t> </a:t>
            </a:r>
            <a:r>
              <a:rPr lang="pl-PL" dirty="0" err="1" smtClean="0"/>
              <a:t>config</a:t>
            </a:r>
            <a:r>
              <a:rPr lang="pl-PL" dirty="0" smtClean="0"/>
              <a:t> file for </a:t>
            </a:r>
            <a:r>
              <a:rPr lang="pl-PL" dirty="0" err="1" smtClean="0"/>
              <a:t>protractor</a:t>
            </a:r>
            <a:r>
              <a:rPr lang="pl-PL" dirty="0" smtClean="0"/>
              <a:t> </a:t>
            </a:r>
            <a:r>
              <a:rPr lang="pl-PL" i="1" dirty="0" smtClean="0"/>
              <a:t>(</a:t>
            </a:r>
            <a:r>
              <a:rPr lang="pl-PL" i="1" dirty="0" err="1" smtClean="0"/>
              <a:t>basic</a:t>
            </a:r>
            <a:r>
              <a:rPr lang="pl-PL" i="1" dirty="0" smtClean="0"/>
              <a:t> </a:t>
            </a:r>
            <a:r>
              <a:rPr lang="pl-PL" i="1" dirty="0" err="1" smtClean="0"/>
              <a:t>config</a:t>
            </a:r>
            <a:r>
              <a:rPr lang="pl-PL" i="1" dirty="0" smtClean="0"/>
              <a:t> </a:t>
            </a:r>
            <a:r>
              <a:rPr lang="pl-PL" i="1" dirty="0" err="1" smtClean="0"/>
              <a:t>already</a:t>
            </a:r>
            <a:r>
              <a:rPr lang="pl-PL" i="1" dirty="0" smtClean="0"/>
              <a:t> </a:t>
            </a:r>
            <a:r>
              <a:rPr lang="pl-PL" i="1" dirty="0"/>
              <a:t>in </a:t>
            </a:r>
            <a:r>
              <a:rPr lang="pl-PL" i="1" dirty="0" err="1"/>
              <a:t>repo</a:t>
            </a:r>
            <a:r>
              <a:rPr lang="pl-PL" i="1" dirty="0" smtClean="0"/>
              <a:t>)</a:t>
            </a:r>
            <a:endParaRPr lang="pl-PL" dirty="0" smtClean="0"/>
          </a:p>
          <a:p>
            <a:r>
              <a:rPr lang="pl-PL" dirty="0" smtClean="0"/>
              <a:t>Write </a:t>
            </a:r>
            <a:r>
              <a:rPr lang="pl-PL" dirty="0" err="1" smtClean="0"/>
              <a:t>simple</a:t>
            </a:r>
            <a:r>
              <a:rPr lang="pl-PL" dirty="0" smtClean="0"/>
              <a:t> test </a:t>
            </a:r>
            <a:r>
              <a:rPr lang="pl-PL" i="1" dirty="0"/>
              <a:t>(</a:t>
            </a:r>
            <a:r>
              <a:rPr lang="pl-PL" i="1" dirty="0" err="1"/>
              <a:t>already</a:t>
            </a:r>
            <a:r>
              <a:rPr lang="pl-PL" i="1" dirty="0"/>
              <a:t> in </a:t>
            </a:r>
            <a:r>
              <a:rPr lang="pl-PL" i="1" dirty="0" err="1"/>
              <a:t>repo</a:t>
            </a:r>
            <a:r>
              <a:rPr lang="pl-PL" i="1" dirty="0" smtClean="0"/>
              <a:t>)</a:t>
            </a:r>
            <a:endParaRPr lang="pl-PL" dirty="0" smtClean="0"/>
          </a:p>
          <a:p>
            <a:r>
              <a:rPr lang="pl-PL" dirty="0" smtClean="0"/>
              <a:t>Run </a:t>
            </a:r>
            <a:r>
              <a:rPr lang="pl-PL" dirty="0" err="1" smtClean="0"/>
              <a:t>Protractor</a:t>
            </a:r>
            <a:endParaRPr lang="en-GB" dirty="0"/>
          </a:p>
        </p:txBody>
      </p:sp>
    </p:spTree>
    <p:extLst>
      <p:ext uri="{BB962C8B-B14F-4D97-AF65-F5344CB8AC3E}">
        <p14:creationId xmlns:p14="http://schemas.microsoft.com/office/powerpoint/2010/main" val="831998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Protractor</a:t>
            </a:r>
            <a:r>
              <a:rPr lang="pl-PL" dirty="0" smtClean="0"/>
              <a:t> </a:t>
            </a:r>
            <a:r>
              <a:rPr lang="pl-PL" dirty="0" err="1" smtClean="0"/>
              <a:t>config</a:t>
            </a:r>
            <a:r>
              <a:rPr lang="pl-PL" dirty="0" smtClean="0"/>
              <a:t> file</a:t>
            </a:r>
            <a:endParaRPr lang="en-GB" dirty="0"/>
          </a:p>
        </p:txBody>
      </p:sp>
      <p:sp>
        <p:nvSpPr>
          <p:cNvPr id="3" name="Symbol zastępczy tekstu 2"/>
          <p:cNvSpPr>
            <a:spLocks noGrp="1"/>
          </p:cNvSpPr>
          <p:nvPr>
            <p:ph type="body" idx="1"/>
          </p:nvPr>
        </p:nvSpPr>
        <p:spPr>
          <a:xfrm>
            <a:off x="1103313" y="1905000"/>
            <a:ext cx="10345476" cy="576262"/>
          </a:xfrm>
        </p:spPr>
        <p:txBody>
          <a:bodyPr/>
          <a:lstStyle/>
          <a:p>
            <a:r>
              <a:rPr lang="pl-PL" dirty="0" smtClean="0"/>
              <a:t>The </a:t>
            </a:r>
            <a:r>
              <a:rPr lang="pl-PL" dirty="0" err="1" smtClean="0"/>
              <a:t>minimal</a:t>
            </a:r>
            <a:r>
              <a:rPr lang="pl-PL" dirty="0" smtClean="0"/>
              <a:t> </a:t>
            </a:r>
            <a:r>
              <a:rPr lang="pl-PL" dirty="0" err="1" smtClean="0"/>
              <a:t>config</a:t>
            </a:r>
            <a:r>
              <a:rPr lang="pl-PL" dirty="0" smtClean="0"/>
              <a:t> </a:t>
            </a:r>
            <a:r>
              <a:rPr lang="pl-PL" dirty="0" err="1" smtClean="0"/>
              <a:t>should</a:t>
            </a:r>
            <a:r>
              <a:rPr lang="pl-PL" dirty="0" smtClean="0"/>
              <a:t> </a:t>
            </a:r>
            <a:r>
              <a:rPr lang="pl-PL" dirty="0" err="1" smtClean="0"/>
              <a:t>contains</a:t>
            </a:r>
            <a:r>
              <a:rPr lang="pl-PL" dirty="0" smtClean="0"/>
              <a:t> </a:t>
            </a:r>
            <a:r>
              <a:rPr lang="pl-PL" dirty="0" err="1" smtClean="0"/>
              <a:t>following</a:t>
            </a:r>
            <a:r>
              <a:rPr lang="pl-PL" dirty="0" smtClean="0"/>
              <a:t> </a:t>
            </a:r>
            <a:r>
              <a:rPr lang="pl-PL" dirty="0" err="1" smtClean="0"/>
              <a:t>sections</a:t>
            </a:r>
            <a:r>
              <a:rPr lang="pl-PL" dirty="0" smtClean="0"/>
              <a:t>:</a:t>
            </a:r>
            <a:endParaRPr lang="en-GB" dirty="0"/>
          </a:p>
        </p:txBody>
      </p:sp>
      <p:sp>
        <p:nvSpPr>
          <p:cNvPr id="4" name="Symbol zastępczy zawartości 3"/>
          <p:cNvSpPr>
            <a:spLocks noGrp="1"/>
          </p:cNvSpPr>
          <p:nvPr>
            <p:ph sz="half" idx="2"/>
          </p:nvPr>
        </p:nvSpPr>
        <p:spPr>
          <a:xfrm>
            <a:off x="1103312" y="2514600"/>
            <a:ext cx="8947522" cy="3741738"/>
          </a:xfrm>
        </p:spPr>
        <p:txBody>
          <a:bodyPr/>
          <a:lstStyle/>
          <a:p>
            <a:r>
              <a:rPr lang="en-GB" b="1" dirty="0" err="1"/>
              <a:t>exports.config</a:t>
            </a:r>
            <a:r>
              <a:rPr lang="en-GB" b="1" dirty="0"/>
              <a:t> = </a:t>
            </a:r>
            <a:r>
              <a:rPr lang="en-GB" b="1" dirty="0" smtClean="0"/>
              <a:t>{</a:t>
            </a:r>
            <a:r>
              <a:rPr lang="pl-PL" b="1" dirty="0" smtClean="0"/>
              <a:t>} </a:t>
            </a:r>
            <a:r>
              <a:rPr lang="pl-PL" dirty="0" smtClean="0"/>
              <a:t>– as a </a:t>
            </a:r>
            <a:r>
              <a:rPr lang="pl-PL" dirty="0" err="1" smtClean="0"/>
              <a:t>configuration</a:t>
            </a:r>
            <a:r>
              <a:rPr lang="pl-PL" dirty="0" smtClean="0"/>
              <a:t> </a:t>
            </a:r>
            <a:r>
              <a:rPr lang="pl-PL" dirty="0" err="1" smtClean="0"/>
              <a:t>frame</a:t>
            </a:r>
            <a:endParaRPr lang="pl-PL" dirty="0" smtClean="0"/>
          </a:p>
          <a:p>
            <a:r>
              <a:rPr lang="pl-PL" b="1" dirty="0" err="1" smtClean="0"/>
              <a:t>seleniumServerJar</a:t>
            </a:r>
            <a:r>
              <a:rPr lang="pl-PL" dirty="0" smtClean="0"/>
              <a:t> </a:t>
            </a:r>
            <a:r>
              <a:rPr lang="pl-PL" dirty="0" err="1" smtClean="0"/>
              <a:t>or</a:t>
            </a:r>
            <a:r>
              <a:rPr lang="pl-PL" dirty="0"/>
              <a:t> </a:t>
            </a:r>
            <a:r>
              <a:rPr lang="pl-PL" b="1" dirty="0" err="1" smtClean="0"/>
              <a:t>seleniumAddress</a:t>
            </a:r>
            <a:r>
              <a:rPr lang="pl-PL" dirty="0" smtClean="0"/>
              <a:t> </a:t>
            </a:r>
            <a:r>
              <a:rPr lang="pl-PL" dirty="0" err="1" smtClean="0"/>
              <a:t>pointing</a:t>
            </a:r>
            <a:r>
              <a:rPr lang="pl-PL" dirty="0" smtClean="0"/>
              <a:t> to the </a:t>
            </a:r>
            <a:r>
              <a:rPr lang="pl-PL" dirty="0" err="1" smtClean="0"/>
              <a:t>Selenium</a:t>
            </a:r>
            <a:r>
              <a:rPr lang="pl-PL" dirty="0" smtClean="0"/>
              <a:t> Server</a:t>
            </a:r>
          </a:p>
          <a:p>
            <a:r>
              <a:rPr lang="pl-PL" dirty="0"/>
              <a:t> </a:t>
            </a:r>
            <a:r>
              <a:rPr lang="pl-PL" b="1" dirty="0" err="1" smtClean="0"/>
              <a:t>chromeDriver</a:t>
            </a:r>
            <a:r>
              <a:rPr lang="pl-PL" dirty="0" smtClean="0"/>
              <a:t> </a:t>
            </a:r>
            <a:r>
              <a:rPr lang="pl-PL" dirty="0" err="1" smtClean="0"/>
              <a:t>pointing</a:t>
            </a:r>
            <a:r>
              <a:rPr lang="pl-PL" dirty="0" smtClean="0"/>
              <a:t> to the </a:t>
            </a:r>
            <a:r>
              <a:rPr lang="pl-PL" dirty="0" err="1" smtClean="0"/>
              <a:t>chromedriver</a:t>
            </a:r>
            <a:r>
              <a:rPr lang="pl-PL" dirty="0" smtClean="0"/>
              <a:t> (in </a:t>
            </a:r>
            <a:r>
              <a:rPr lang="pl-PL" dirty="0" err="1" smtClean="0"/>
              <a:t>case</a:t>
            </a:r>
            <a:r>
              <a:rPr lang="pl-PL" dirty="0" smtClean="0"/>
              <a:t> we </a:t>
            </a:r>
            <a:r>
              <a:rPr lang="pl-PL" dirty="0" err="1" smtClean="0"/>
              <a:t>are</a:t>
            </a:r>
            <a:r>
              <a:rPr lang="pl-PL" dirty="0" smtClean="0"/>
              <a:t> </a:t>
            </a:r>
            <a:r>
              <a:rPr lang="pl-PL" dirty="0" err="1" smtClean="0"/>
              <a:t>using</a:t>
            </a:r>
            <a:r>
              <a:rPr lang="pl-PL" dirty="0" smtClean="0"/>
              <a:t> Chrome)</a:t>
            </a:r>
          </a:p>
          <a:p>
            <a:r>
              <a:rPr lang="pl-PL" b="1" dirty="0"/>
              <a:t>s</a:t>
            </a:r>
            <a:r>
              <a:rPr lang="en-GB" b="1" dirty="0" err="1" smtClean="0"/>
              <a:t>uites</a:t>
            </a:r>
            <a:r>
              <a:rPr lang="pl-PL" dirty="0" smtClean="0"/>
              <a:t> </a:t>
            </a:r>
            <a:r>
              <a:rPr lang="pl-PL" dirty="0" err="1" smtClean="0"/>
              <a:t>or</a:t>
            </a:r>
            <a:r>
              <a:rPr lang="pl-PL" dirty="0" smtClean="0"/>
              <a:t> </a:t>
            </a:r>
            <a:r>
              <a:rPr lang="pl-PL" b="1" dirty="0" err="1" smtClean="0"/>
              <a:t>specs</a:t>
            </a:r>
            <a:r>
              <a:rPr lang="pl-PL" dirty="0" smtClean="0"/>
              <a:t> </a:t>
            </a:r>
            <a:r>
              <a:rPr lang="pl-PL" dirty="0" err="1" smtClean="0"/>
              <a:t>pointing</a:t>
            </a:r>
            <a:r>
              <a:rPr lang="pl-PL" dirty="0" smtClean="0"/>
              <a:t> to the </a:t>
            </a:r>
            <a:r>
              <a:rPr lang="pl-PL" dirty="0" err="1" smtClean="0"/>
              <a:t>path</a:t>
            </a:r>
            <a:r>
              <a:rPr lang="pl-PL" dirty="0" smtClean="0"/>
              <a:t> with </a:t>
            </a:r>
            <a:r>
              <a:rPr lang="pl-PL" dirty="0" err="1" smtClean="0"/>
              <a:t>tests</a:t>
            </a:r>
            <a:endParaRPr lang="pl-PL" dirty="0" smtClean="0"/>
          </a:p>
          <a:p>
            <a:r>
              <a:rPr lang="pl-PL" b="1" dirty="0" err="1" smtClean="0"/>
              <a:t>framework</a:t>
            </a:r>
            <a:r>
              <a:rPr lang="pl-PL" dirty="0" smtClean="0"/>
              <a:t> – </a:t>
            </a:r>
            <a:r>
              <a:rPr lang="pl-PL" dirty="0" err="1" smtClean="0"/>
              <a:t>if</a:t>
            </a:r>
            <a:r>
              <a:rPr lang="pl-PL" dirty="0" smtClean="0"/>
              <a:t> </a:t>
            </a:r>
            <a:r>
              <a:rPr lang="pl-PL" dirty="0" err="1" smtClean="0"/>
              <a:t>other</a:t>
            </a:r>
            <a:r>
              <a:rPr lang="pl-PL" dirty="0" smtClean="0"/>
              <a:t> </a:t>
            </a:r>
            <a:r>
              <a:rPr lang="pl-PL" dirty="0" err="1" smtClean="0"/>
              <a:t>than</a:t>
            </a:r>
            <a:r>
              <a:rPr lang="pl-PL" dirty="0" smtClean="0"/>
              <a:t> </a:t>
            </a:r>
            <a:r>
              <a:rPr lang="pl-PL" dirty="0" err="1"/>
              <a:t>J</a:t>
            </a:r>
            <a:r>
              <a:rPr lang="pl-PL" dirty="0" err="1" smtClean="0"/>
              <a:t>asmine</a:t>
            </a:r>
            <a:r>
              <a:rPr lang="pl-PL" dirty="0" smtClean="0"/>
              <a:t> 1.3</a:t>
            </a:r>
          </a:p>
          <a:p>
            <a:endParaRPr lang="en-GB" dirty="0"/>
          </a:p>
        </p:txBody>
      </p:sp>
    </p:spTree>
    <p:extLst>
      <p:ext uri="{BB962C8B-B14F-4D97-AF65-F5344CB8AC3E}">
        <p14:creationId xmlns:p14="http://schemas.microsoft.com/office/powerpoint/2010/main" val="97154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Protractor</a:t>
            </a:r>
            <a:r>
              <a:rPr lang="pl-PL" dirty="0" smtClean="0"/>
              <a:t> </a:t>
            </a:r>
            <a:r>
              <a:rPr lang="pl-PL" dirty="0" err="1" smtClean="0"/>
              <a:t>config</a:t>
            </a:r>
            <a:r>
              <a:rPr lang="pl-PL" dirty="0" smtClean="0"/>
              <a:t> file</a:t>
            </a:r>
            <a:endParaRPr lang="en-GB" dirty="0"/>
          </a:p>
        </p:txBody>
      </p:sp>
      <p:sp>
        <p:nvSpPr>
          <p:cNvPr id="3" name="Symbol zastępczy tekstu 2"/>
          <p:cNvSpPr>
            <a:spLocks noGrp="1"/>
          </p:cNvSpPr>
          <p:nvPr>
            <p:ph type="body" idx="1"/>
          </p:nvPr>
        </p:nvSpPr>
        <p:spPr>
          <a:xfrm>
            <a:off x="1103313" y="1905000"/>
            <a:ext cx="10345476" cy="576262"/>
          </a:xfrm>
        </p:spPr>
        <p:txBody>
          <a:bodyPr/>
          <a:lstStyle/>
          <a:p>
            <a:r>
              <a:rPr lang="pl-PL" dirty="0" err="1" smtClean="0"/>
              <a:t>Additional</a:t>
            </a:r>
            <a:r>
              <a:rPr lang="pl-PL" dirty="0" smtClean="0"/>
              <a:t> </a:t>
            </a:r>
            <a:r>
              <a:rPr lang="pl-PL" dirty="0" err="1" smtClean="0"/>
              <a:t>important</a:t>
            </a:r>
            <a:r>
              <a:rPr lang="pl-PL" dirty="0" smtClean="0"/>
              <a:t> </a:t>
            </a:r>
            <a:r>
              <a:rPr lang="pl-PL" dirty="0" err="1" smtClean="0"/>
              <a:t>sections</a:t>
            </a:r>
            <a:r>
              <a:rPr lang="pl-PL" dirty="0" smtClean="0"/>
              <a:t>:</a:t>
            </a:r>
            <a:endParaRPr lang="en-GB" dirty="0"/>
          </a:p>
        </p:txBody>
      </p:sp>
      <p:sp>
        <p:nvSpPr>
          <p:cNvPr id="4" name="Symbol zastępczy zawartości 3"/>
          <p:cNvSpPr>
            <a:spLocks noGrp="1"/>
          </p:cNvSpPr>
          <p:nvPr>
            <p:ph sz="half" idx="2"/>
          </p:nvPr>
        </p:nvSpPr>
        <p:spPr>
          <a:xfrm>
            <a:off x="1103312" y="2514600"/>
            <a:ext cx="8947522" cy="3741738"/>
          </a:xfrm>
        </p:spPr>
        <p:txBody>
          <a:bodyPr/>
          <a:lstStyle/>
          <a:p>
            <a:r>
              <a:rPr lang="pl-PL" b="1" dirty="0"/>
              <a:t>c</a:t>
            </a:r>
            <a:r>
              <a:rPr lang="en-GB" b="1" dirty="0" err="1" smtClean="0"/>
              <a:t>apabilities</a:t>
            </a:r>
            <a:r>
              <a:rPr lang="pl-PL" b="1" dirty="0" smtClean="0"/>
              <a:t> </a:t>
            </a:r>
            <a:r>
              <a:rPr lang="pl-PL" dirty="0" err="1" smtClean="0"/>
              <a:t>section</a:t>
            </a:r>
            <a:r>
              <a:rPr lang="pl-PL" b="1" dirty="0" smtClean="0"/>
              <a:t> </a:t>
            </a:r>
            <a:r>
              <a:rPr lang="pl-PL" dirty="0" smtClean="0"/>
              <a:t>–  </a:t>
            </a:r>
            <a:r>
              <a:rPr lang="pl-PL" dirty="0" err="1" smtClean="0"/>
              <a:t>defining</a:t>
            </a:r>
            <a:r>
              <a:rPr lang="pl-PL" dirty="0" smtClean="0"/>
              <a:t> </a:t>
            </a:r>
            <a:r>
              <a:rPr lang="pl-PL" dirty="0" err="1" smtClean="0"/>
              <a:t>browser</a:t>
            </a:r>
            <a:r>
              <a:rPr lang="pl-PL" dirty="0" smtClean="0"/>
              <a:t> </a:t>
            </a:r>
            <a:r>
              <a:rPr lang="pl-PL" dirty="0" err="1" smtClean="0"/>
              <a:t>details</a:t>
            </a:r>
            <a:endParaRPr lang="pl-PL" dirty="0" smtClean="0"/>
          </a:p>
          <a:p>
            <a:r>
              <a:rPr lang="pl-PL" b="1" dirty="0" err="1" smtClean="0"/>
              <a:t>baseUrl</a:t>
            </a:r>
            <a:r>
              <a:rPr lang="pl-PL" dirty="0" smtClean="0"/>
              <a:t> the </a:t>
            </a:r>
            <a:r>
              <a:rPr lang="pl-PL" dirty="0" err="1" smtClean="0"/>
              <a:t>default</a:t>
            </a:r>
            <a:r>
              <a:rPr lang="pl-PL" dirty="0" smtClean="0"/>
              <a:t> test URL</a:t>
            </a:r>
          </a:p>
          <a:p>
            <a:r>
              <a:rPr lang="pl-PL" b="1" dirty="0" err="1" smtClean="0"/>
              <a:t>onPrepare</a:t>
            </a:r>
            <a:r>
              <a:rPr lang="pl-PL" dirty="0" smtClean="0"/>
              <a:t> </a:t>
            </a:r>
            <a:r>
              <a:rPr lang="pl-PL" dirty="0" err="1" smtClean="0"/>
              <a:t>function</a:t>
            </a:r>
            <a:r>
              <a:rPr lang="pl-PL" dirty="0" smtClean="0"/>
              <a:t> – </a:t>
            </a:r>
            <a:r>
              <a:rPr lang="pl-PL" dirty="0" err="1" smtClean="0"/>
              <a:t>here</a:t>
            </a:r>
            <a:r>
              <a:rPr lang="pl-PL" dirty="0" smtClean="0"/>
              <a:t> </a:t>
            </a:r>
            <a:r>
              <a:rPr lang="pl-PL" dirty="0" err="1" smtClean="0"/>
              <a:t>you</a:t>
            </a:r>
            <a:r>
              <a:rPr lang="pl-PL" dirty="0" smtClean="0"/>
              <a:t> </a:t>
            </a:r>
            <a:r>
              <a:rPr lang="pl-PL" dirty="0" err="1" smtClean="0"/>
              <a:t>can</a:t>
            </a:r>
            <a:r>
              <a:rPr lang="pl-PL" dirty="0" smtClean="0"/>
              <a:t> </a:t>
            </a:r>
            <a:r>
              <a:rPr lang="pl-PL" dirty="0" err="1" smtClean="0"/>
              <a:t>atttach</a:t>
            </a:r>
            <a:r>
              <a:rPr lang="pl-PL" dirty="0" smtClean="0"/>
              <a:t> reporter to the CI system</a:t>
            </a:r>
          </a:p>
          <a:p>
            <a:r>
              <a:rPr lang="pl-PL" b="1" dirty="0" err="1" smtClean="0"/>
              <a:t>jasmineNodeOpts</a:t>
            </a:r>
            <a:r>
              <a:rPr lang="pl-PL" b="1" dirty="0" smtClean="0"/>
              <a:t> </a:t>
            </a:r>
            <a:r>
              <a:rPr lang="pl-PL" b="1" dirty="0"/>
              <a:t>/ </a:t>
            </a:r>
            <a:r>
              <a:rPr lang="pl-PL" b="1" dirty="0" err="1" smtClean="0"/>
              <a:t>cucumberOpts</a:t>
            </a:r>
            <a:r>
              <a:rPr lang="pl-PL" b="1" dirty="0"/>
              <a:t> / </a:t>
            </a:r>
            <a:r>
              <a:rPr lang="pl-PL" b="1" dirty="0" err="1" smtClean="0"/>
              <a:t>mochaOpts</a:t>
            </a:r>
            <a:r>
              <a:rPr lang="pl-PL" b="1" dirty="0" smtClean="0"/>
              <a:t> </a:t>
            </a:r>
            <a:r>
              <a:rPr lang="pl-PL" dirty="0" smtClean="0"/>
              <a:t>– </a:t>
            </a:r>
            <a:r>
              <a:rPr lang="pl-PL" dirty="0" err="1" smtClean="0"/>
              <a:t>options</a:t>
            </a:r>
            <a:r>
              <a:rPr lang="pl-PL" dirty="0" smtClean="0"/>
              <a:t> of </a:t>
            </a:r>
            <a:r>
              <a:rPr lang="pl-PL" dirty="0" err="1" smtClean="0"/>
              <a:t>individual</a:t>
            </a:r>
            <a:r>
              <a:rPr lang="pl-PL" dirty="0" smtClean="0"/>
              <a:t> </a:t>
            </a:r>
            <a:r>
              <a:rPr lang="pl-PL" dirty="0" err="1" smtClean="0"/>
              <a:t>frameworks</a:t>
            </a:r>
            <a:r>
              <a:rPr lang="pl-PL" dirty="0" smtClean="0"/>
              <a:t> </a:t>
            </a:r>
          </a:p>
          <a:p>
            <a:endParaRPr lang="en-GB" dirty="0"/>
          </a:p>
        </p:txBody>
      </p:sp>
    </p:spTree>
    <p:extLst>
      <p:ext uri="{BB962C8B-B14F-4D97-AF65-F5344CB8AC3E}">
        <p14:creationId xmlns:p14="http://schemas.microsoft.com/office/powerpoint/2010/main" val="3752398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Jasmine</a:t>
            </a:r>
            <a:r>
              <a:rPr lang="pl-PL" dirty="0" smtClean="0"/>
              <a:t> </a:t>
            </a:r>
            <a:r>
              <a:rPr lang="pl-PL" dirty="0" err="1" smtClean="0"/>
              <a:t>tests</a:t>
            </a:r>
            <a:r>
              <a:rPr lang="pl-PL" dirty="0" smtClean="0"/>
              <a:t> </a:t>
            </a:r>
            <a:r>
              <a:rPr lang="pl-PL" dirty="0" err="1" smtClean="0"/>
              <a:t>syntax</a:t>
            </a:r>
            <a:endParaRPr lang="en-GB" dirty="0"/>
          </a:p>
        </p:txBody>
      </p:sp>
      <p:sp>
        <p:nvSpPr>
          <p:cNvPr id="3" name="Symbol zastępczy tekstu 2"/>
          <p:cNvSpPr>
            <a:spLocks noGrp="1"/>
          </p:cNvSpPr>
          <p:nvPr>
            <p:ph type="body" idx="1"/>
          </p:nvPr>
        </p:nvSpPr>
        <p:spPr>
          <a:xfrm>
            <a:off x="1103313" y="1905000"/>
            <a:ext cx="10345476" cy="576262"/>
          </a:xfrm>
        </p:spPr>
        <p:txBody>
          <a:bodyPr/>
          <a:lstStyle/>
          <a:p>
            <a:r>
              <a:rPr lang="pl-PL" dirty="0" err="1" smtClean="0"/>
              <a:t>Following</a:t>
            </a:r>
            <a:r>
              <a:rPr lang="pl-PL" dirty="0" smtClean="0"/>
              <a:t> </a:t>
            </a:r>
            <a:r>
              <a:rPr lang="pl-PL" dirty="0" err="1" smtClean="0"/>
              <a:t>code</a:t>
            </a:r>
            <a:r>
              <a:rPr lang="pl-PL" dirty="0"/>
              <a:t> </a:t>
            </a:r>
            <a:r>
              <a:rPr lang="pl-PL" dirty="0" err="1" smtClean="0"/>
              <a:t>represents</a:t>
            </a:r>
            <a:r>
              <a:rPr lang="pl-PL" dirty="0" smtClean="0"/>
              <a:t> </a:t>
            </a:r>
            <a:r>
              <a:rPr lang="pl-PL" dirty="0" err="1" smtClean="0"/>
              <a:t>basic</a:t>
            </a:r>
            <a:r>
              <a:rPr lang="pl-PL" dirty="0" smtClean="0"/>
              <a:t> </a:t>
            </a:r>
            <a:r>
              <a:rPr lang="pl-PL" dirty="0" err="1" smtClean="0"/>
              <a:t>Jasmine</a:t>
            </a:r>
            <a:r>
              <a:rPr lang="pl-PL" dirty="0" smtClean="0"/>
              <a:t> </a:t>
            </a:r>
            <a:r>
              <a:rPr lang="pl-PL" dirty="0" err="1" smtClean="0"/>
              <a:t>syntax</a:t>
            </a:r>
            <a:r>
              <a:rPr lang="pl-PL" dirty="0" smtClean="0"/>
              <a:t> </a:t>
            </a:r>
            <a:r>
              <a:rPr lang="pl-PL" dirty="0"/>
              <a:t>:</a:t>
            </a:r>
            <a:endParaRPr lang="en-GB" dirty="0"/>
          </a:p>
        </p:txBody>
      </p:sp>
      <p:sp>
        <p:nvSpPr>
          <p:cNvPr id="4" name="Symbol zastępczy zawartości 3"/>
          <p:cNvSpPr>
            <a:spLocks noGrp="1"/>
          </p:cNvSpPr>
          <p:nvPr>
            <p:ph sz="half" idx="2"/>
          </p:nvPr>
        </p:nvSpPr>
        <p:spPr>
          <a:xfrm>
            <a:off x="1103312" y="2514600"/>
            <a:ext cx="8947522" cy="3741738"/>
          </a:xfrm>
        </p:spPr>
        <p:txBody>
          <a:bodyPr/>
          <a:lstStyle/>
          <a:p>
            <a:endParaRPr lang="pl-PL" dirty="0" smtClean="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 </a:t>
            </a:r>
            <a:r>
              <a:rPr lang="pl-PL" b="1" dirty="0" smtClean="0">
                <a:latin typeface="Courier New" panose="02070309020205020404" pitchFamily="49" charset="0"/>
                <a:cs typeface="Courier New" panose="02070309020205020404" pitchFamily="49" charset="0"/>
              </a:rPr>
              <a:t> </a:t>
            </a:r>
            <a:r>
              <a:rPr lang="en-GB" b="1" dirty="0" smtClean="0">
                <a:solidFill>
                  <a:srgbClr val="FFC000"/>
                </a:solidFill>
                <a:latin typeface="Courier New" panose="02070309020205020404" pitchFamily="49" charset="0"/>
                <a:cs typeface="Courier New" panose="02070309020205020404" pitchFamily="49" charset="0"/>
              </a:rPr>
              <a:t>describe </a:t>
            </a:r>
            <a:r>
              <a:rPr lang="en-GB" b="1" dirty="0">
                <a:solidFill>
                  <a:srgbClr val="FFC000"/>
                </a:solidFill>
                <a:latin typeface="Courier New" panose="02070309020205020404" pitchFamily="49" charset="0"/>
                <a:cs typeface="Courier New" panose="02070309020205020404" pitchFamily="49" charset="0"/>
              </a:rPr>
              <a:t>('My first test suite', function</a:t>
            </a:r>
            <a:r>
              <a:rPr lang="en-GB" b="1" dirty="0" smtClean="0">
                <a:solidFill>
                  <a:srgbClr val="FFC000"/>
                </a:solidFill>
                <a:latin typeface="Courier New" panose="02070309020205020404" pitchFamily="49" charset="0"/>
                <a:cs typeface="Courier New" panose="02070309020205020404" pitchFamily="49" charset="0"/>
              </a:rPr>
              <a:t>(){</a:t>
            </a:r>
            <a:r>
              <a:rPr lang="pl-PL" b="1" dirty="0" smtClean="0">
                <a:solidFill>
                  <a:srgbClr val="FFC000"/>
                </a:solidFill>
                <a:latin typeface="Courier New" panose="02070309020205020404" pitchFamily="49" charset="0"/>
                <a:cs typeface="Courier New" panose="02070309020205020404" pitchFamily="49" charset="0"/>
              </a:rPr>
              <a:t>  </a:t>
            </a:r>
            <a:endParaRPr lang="en-GB" b="1" dirty="0">
              <a:solidFill>
                <a:srgbClr val="FFC000"/>
              </a:solidFill>
              <a:latin typeface="Courier New" panose="02070309020205020404" pitchFamily="49" charset="0"/>
              <a:cs typeface="Courier New" panose="02070309020205020404" pitchFamily="49" charset="0"/>
            </a:endParaRPr>
          </a:p>
          <a:p>
            <a:pPr marL="0" indent="0">
              <a:buNone/>
            </a:pPr>
            <a:r>
              <a:rPr lang="pl-PL" b="1" dirty="0">
                <a:solidFill>
                  <a:srgbClr val="00B0F0"/>
                </a:solidFill>
                <a:latin typeface="Courier New" panose="02070309020205020404" pitchFamily="49" charset="0"/>
                <a:cs typeface="Courier New" panose="02070309020205020404" pitchFamily="49" charset="0"/>
              </a:rPr>
              <a:t>	</a:t>
            </a:r>
            <a:r>
              <a:rPr lang="en-GB" b="1" dirty="0">
                <a:solidFill>
                  <a:srgbClr val="00B0F0"/>
                </a:solidFill>
                <a:latin typeface="Courier New" panose="02070309020205020404" pitchFamily="49" charset="0"/>
                <a:cs typeface="Courier New" panose="02070309020205020404" pitchFamily="49" charset="0"/>
              </a:rPr>
              <a:t>  it('Will do nothing', function(){</a:t>
            </a:r>
          </a:p>
          <a:p>
            <a:endParaRPr lang="en-GB" b="1" dirty="0">
              <a:solidFill>
                <a:srgbClr val="00B0F0"/>
              </a:solidFill>
              <a:latin typeface="Courier New" panose="02070309020205020404" pitchFamily="49" charset="0"/>
              <a:cs typeface="Courier New" panose="02070309020205020404" pitchFamily="49" charset="0"/>
            </a:endParaRPr>
          </a:p>
          <a:p>
            <a:pPr marL="0" indent="0">
              <a:buNone/>
            </a:pPr>
            <a:r>
              <a:rPr lang="pl-PL" b="1" dirty="0">
                <a:solidFill>
                  <a:srgbClr val="00B0F0"/>
                </a:solidFill>
                <a:latin typeface="Courier New" panose="02070309020205020404" pitchFamily="49" charset="0"/>
                <a:cs typeface="Courier New" panose="02070309020205020404" pitchFamily="49" charset="0"/>
              </a:rPr>
              <a:t>	</a:t>
            </a:r>
            <a:r>
              <a:rPr lang="en-GB" b="1" dirty="0">
                <a:solidFill>
                  <a:srgbClr val="00B0F0"/>
                </a:solidFill>
                <a:latin typeface="Courier New" panose="02070309020205020404" pitchFamily="49" charset="0"/>
                <a:cs typeface="Courier New" panose="02070309020205020404" pitchFamily="49" charset="0"/>
              </a:rPr>
              <a:t>  });</a:t>
            </a:r>
          </a:p>
          <a:p>
            <a:pPr marL="0" indent="0">
              <a:buNone/>
            </a:pPr>
            <a:r>
              <a:rPr lang="pl-PL" b="1" dirty="0">
                <a:solidFill>
                  <a:srgbClr val="00B0F0"/>
                </a:solidFill>
                <a:latin typeface="Courier New" panose="02070309020205020404" pitchFamily="49" charset="0"/>
                <a:cs typeface="Courier New" panose="02070309020205020404" pitchFamily="49" charset="0"/>
              </a:rPr>
              <a:t>	</a:t>
            </a:r>
            <a:r>
              <a:rPr lang="en-GB" b="1" dirty="0">
                <a:solidFill>
                  <a:srgbClr val="00B0F0"/>
                </a:solidFill>
                <a:latin typeface="Courier New" panose="02070309020205020404" pitchFamily="49" charset="0"/>
                <a:cs typeface="Courier New" panose="02070309020205020404" pitchFamily="49" charset="0"/>
              </a:rPr>
              <a:t>  it('Will </a:t>
            </a:r>
            <a:r>
              <a:rPr lang="pl-PL" b="1" dirty="0" err="1" smtClean="0">
                <a:solidFill>
                  <a:srgbClr val="00B0F0"/>
                </a:solidFill>
                <a:latin typeface="Courier New" panose="02070309020205020404" pitchFamily="49" charset="0"/>
                <a:cs typeface="Courier New" panose="02070309020205020404" pitchFamily="49" charset="0"/>
              </a:rPr>
              <a:t>also</a:t>
            </a:r>
            <a:r>
              <a:rPr lang="pl-PL" b="1" dirty="0" smtClean="0">
                <a:solidFill>
                  <a:srgbClr val="00B0F0"/>
                </a:solidFill>
                <a:latin typeface="Courier New" panose="02070309020205020404" pitchFamily="49" charset="0"/>
                <a:cs typeface="Courier New" panose="02070309020205020404" pitchFamily="49" charset="0"/>
              </a:rPr>
              <a:t> </a:t>
            </a:r>
            <a:r>
              <a:rPr lang="en-GB" b="1" dirty="0" smtClean="0">
                <a:solidFill>
                  <a:srgbClr val="00B0F0"/>
                </a:solidFill>
                <a:latin typeface="Courier New" panose="02070309020205020404" pitchFamily="49" charset="0"/>
                <a:cs typeface="Courier New" panose="02070309020205020404" pitchFamily="49" charset="0"/>
              </a:rPr>
              <a:t>do </a:t>
            </a:r>
            <a:r>
              <a:rPr lang="en-GB" b="1" dirty="0">
                <a:solidFill>
                  <a:srgbClr val="00B0F0"/>
                </a:solidFill>
                <a:latin typeface="Courier New" panose="02070309020205020404" pitchFamily="49" charset="0"/>
                <a:cs typeface="Courier New" panose="02070309020205020404" pitchFamily="49" charset="0"/>
              </a:rPr>
              <a:t>nothing', function(){</a:t>
            </a:r>
          </a:p>
          <a:p>
            <a:endParaRPr lang="en-GB" b="1" dirty="0">
              <a:solidFill>
                <a:srgbClr val="00B0F0"/>
              </a:solidFill>
              <a:latin typeface="Courier New" panose="02070309020205020404" pitchFamily="49" charset="0"/>
              <a:cs typeface="Courier New" panose="02070309020205020404" pitchFamily="49" charset="0"/>
            </a:endParaRPr>
          </a:p>
          <a:p>
            <a:pPr marL="0" indent="0">
              <a:buNone/>
            </a:pPr>
            <a:r>
              <a:rPr lang="pl-PL" b="1" dirty="0">
                <a:solidFill>
                  <a:srgbClr val="00B0F0"/>
                </a:solidFill>
                <a:latin typeface="Courier New" panose="02070309020205020404" pitchFamily="49" charset="0"/>
                <a:cs typeface="Courier New" panose="02070309020205020404" pitchFamily="49" charset="0"/>
              </a:rPr>
              <a:t>	</a:t>
            </a:r>
            <a:r>
              <a:rPr lang="en-GB" b="1" dirty="0">
                <a:solidFill>
                  <a:srgbClr val="00B0F0"/>
                </a:solidFill>
                <a:latin typeface="Courier New" panose="02070309020205020404" pitchFamily="49" charset="0"/>
                <a:cs typeface="Courier New" panose="02070309020205020404" pitchFamily="49" charset="0"/>
              </a:rPr>
              <a:t>  });</a:t>
            </a:r>
          </a:p>
          <a:p>
            <a:pPr marL="0" indent="0">
              <a:buNone/>
            </a:pPr>
            <a:r>
              <a:rPr lang="pl-PL" b="1" dirty="0" smtClean="0">
                <a:latin typeface="Courier New" panose="02070309020205020404" pitchFamily="49" charset="0"/>
                <a:cs typeface="Courier New" panose="02070309020205020404" pitchFamily="49" charset="0"/>
              </a:rPr>
              <a:t>  </a:t>
            </a:r>
            <a:r>
              <a:rPr lang="en-GB" b="1" dirty="0" smtClean="0">
                <a:solidFill>
                  <a:srgbClr val="FFC000"/>
                </a:solidFill>
                <a:latin typeface="Courier New" panose="02070309020205020404" pitchFamily="49" charset="0"/>
                <a:cs typeface="Courier New" panose="02070309020205020404" pitchFamily="49" charset="0"/>
              </a:rPr>
              <a:t>});</a:t>
            </a:r>
            <a:endParaRPr lang="en-GB" b="1" dirty="0">
              <a:solidFill>
                <a:srgbClr val="FFC000"/>
              </a:solidFill>
              <a:latin typeface="Courier New" panose="02070309020205020404" pitchFamily="49" charset="0"/>
              <a:cs typeface="Courier New" panose="02070309020205020404" pitchFamily="49" charset="0"/>
            </a:endParaRPr>
          </a:p>
          <a:p>
            <a:endParaRPr lang="en-GB" dirty="0"/>
          </a:p>
        </p:txBody>
      </p:sp>
    </p:spTree>
    <p:extLst>
      <p:ext uri="{BB962C8B-B14F-4D97-AF65-F5344CB8AC3E}">
        <p14:creationId xmlns:p14="http://schemas.microsoft.com/office/powerpoint/2010/main" val="4170895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Jasmine</a:t>
            </a:r>
            <a:r>
              <a:rPr lang="pl-PL" dirty="0" smtClean="0"/>
              <a:t> </a:t>
            </a:r>
            <a:r>
              <a:rPr lang="pl-PL" dirty="0" err="1" smtClean="0"/>
              <a:t>assertions</a:t>
            </a:r>
            <a:r>
              <a:rPr lang="pl-PL" dirty="0" smtClean="0"/>
              <a:t> (</a:t>
            </a:r>
            <a:r>
              <a:rPr lang="pl-PL" dirty="0" err="1" smtClean="0"/>
              <a:t>matchers</a:t>
            </a:r>
            <a:r>
              <a:rPr lang="pl-PL" dirty="0" smtClean="0"/>
              <a:t>)</a:t>
            </a:r>
            <a:endParaRPr lang="en-GB" dirty="0"/>
          </a:p>
        </p:txBody>
      </p:sp>
      <p:sp>
        <p:nvSpPr>
          <p:cNvPr id="3" name="Symbol zastępczy tekstu 2"/>
          <p:cNvSpPr>
            <a:spLocks noGrp="1"/>
          </p:cNvSpPr>
          <p:nvPr>
            <p:ph type="body" idx="1"/>
          </p:nvPr>
        </p:nvSpPr>
        <p:spPr>
          <a:xfrm>
            <a:off x="1103312" y="1342083"/>
            <a:ext cx="10345476" cy="584393"/>
          </a:xfrm>
        </p:spPr>
        <p:txBody>
          <a:bodyPr/>
          <a:lstStyle/>
          <a:p>
            <a:r>
              <a:rPr lang="pl-PL" dirty="0" smtClean="0"/>
              <a:t>Basic </a:t>
            </a:r>
            <a:r>
              <a:rPr lang="pl-PL" dirty="0" err="1" smtClean="0"/>
              <a:t>schema</a:t>
            </a:r>
            <a:r>
              <a:rPr lang="pl-PL" dirty="0" smtClean="0"/>
              <a:t> of </a:t>
            </a:r>
            <a:r>
              <a:rPr lang="pl-PL" dirty="0" err="1" smtClean="0"/>
              <a:t>assertion</a:t>
            </a:r>
            <a:r>
              <a:rPr lang="pl-PL" dirty="0" smtClean="0"/>
              <a:t>: </a:t>
            </a:r>
            <a:r>
              <a:rPr lang="pl-PL" dirty="0" err="1" smtClean="0">
                <a:latin typeface="Courier New" panose="02070309020205020404" pitchFamily="49" charset="0"/>
                <a:cs typeface="Courier New" panose="02070309020205020404" pitchFamily="49" charset="0"/>
              </a:rPr>
              <a:t>expect</a:t>
            </a:r>
            <a:r>
              <a:rPr lang="pl-PL" dirty="0" smtClean="0">
                <a:latin typeface="Courier New" panose="02070309020205020404" pitchFamily="49" charset="0"/>
                <a:cs typeface="Courier New" panose="02070309020205020404" pitchFamily="49" charset="0"/>
              </a:rPr>
              <a:t>(A).</a:t>
            </a:r>
            <a:r>
              <a:rPr lang="pl-PL" dirty="0" err="1" smtClean="0">
                <a:latin typeface="Courier New" panose="02070309020205020404" pitchFamily="49" charset="0"/>
                <a:cs typeface="Courier New" panose="02070309020205020404" pitchFamily="49" charset="0"/>
              </a:rPr>
              <a:t>matcher</a:t>
            </a:r>
            <a:r>
              <a:rPr lang="pl-PL" dirty="0" smtClean="0">
                <a:latin typeface="Courier New" panose="02070309020205020404" pitchFamily="49" charset="0"/>
                <a:cs typeface="Courier New" panose="02070309020205020404" pitchFamily="49" charset="0"/>
              </a:rPr>
              <a:t>(B);</a:t>
            </a:r>
          </a:p>
        </p:txBody>
      </p:sp>
      <p:sp>
        <p:nvSpPr>
          <p:cNvPr id="7" name="pole tekstowe 6"/>
          <p:cNvSpPr txBox="1"/>
          <p:nvPr/>
        </p:nvSpPr>
        <p:spPr>
          <a:xfrm>
            <a:off x="1103312" y="2029216"/>
            <a:ext cx="5460326" cy="4385816"/>
          </a:xfrm>
          <a:prstGeom prst="rect">
            <a:avLst/>
          </a:prstGeom>
          <a:noFill/>
        </p:spPr>
        <p:txBody>
          <a:bodyPr wrap="square" rtlCol="0">
            <a:spAutoFit/>
          </a:bodyPr>
          <a:lstStyle/>
          <a:p>
            <a:r>
              <a:rPr lang="pl-PL" sz="1600" b="1" dirty="0" err="1" smtClean="0"/>
              <a:t>Following</a:t>
            </a:r>
            <a:r>
              <a:rPr lang="pl-PL" sz="1600" b="1" dirty="0" smtClean="0"/>
              <a:t> </a:t>
            </a:r>
            <a:r>
              <a:rPr lang="pl-PL" sz="1600" b="1" dirty="0" err="1" smtClean="0"/>
              <a:t>matchers</a:t>
            </a:r>
            <a:r>
              <a:rPr lang="pl-PL" sz="1600" b="1" dirty="0" smtClean="0"/>
              <a:t> </a:t>
            </a:r>
            <a:r>
              <a:rPr lang="pl-PL" sz="1600" b="1" dirty="0" err="1" smtClean="0"/>
              <a:t>are</a:t>
            </a:r>
            <a:r>
              <a:rPr lang="pl-PL" sz="1600" b="1" dirty="0" smtClean="0"/>
              <a:t> </a:t>
            </a:r>
            <a:r>
              <a:rPr lang="pl-PL" sz="1600" b="1" dirty="0" err="1" smtClean="0"/>
              <a:t>avaliable</a:t>
            </a:r>
            <a:r>
              <a:rPr lang="pl-PL" sz="1600" b="1" dirty="0" smtClean="0"/>
              <a:t> by </a:t>
            </a:r>
            <a:r>
              <a:rPr lang="pl-PL" sz="1600" b="1" dirty="0" err="1" smtClean="0"/>
              <a:t>default</a:t>
            </a:r>
            <a:r>
              <a:rPr lang="pl-PL" sz="1600" b="1" dirty="0" smtClean="0"/>
              <a:t>:</a:t>
            </a:r>
          </a:p>
          <a:p>
            <a:endParaRPr lang="pl-PL" sz="1000" dirty="0"/>
          </a:p>
          <a:p>
            <a:r>
              <a:rPr lang="en-GB" sz="1100" dirty="0"/>
              <a:t> </a:t>
            </a:r>
            <a:r>
              <a:rPr lang="pl-PL" sz="1100" dirty="0" smtClean="0"/>
              <a:t>   </a:t>
            </a:r>
            <a:r>
              <a:rPr lang="en-GB" sz="1100" dirty="0" smtClean="0"/>
              <a:t>The </a:t>
            </a:r>
            <a:r>
              <a:rPr lang="en-GB" sz="1100" b="1" dirty="0"/>
              <a:t>'</a:t>
            </a:r>
            <a:r>
              <a:rPr lang="en-GB" sz="1100" b="1" dirty="0" err="1"/>
              <a:t>toMatch</a:t>
            </a:r>
            <a:r>
              <a:rPr lang="en-GB" sz="1100" dirty="0"/>
              <a:t>' matcher is for regular expressions</a:t>
            </a:r>
          </a:p>
          <a:p>
            <a:endParaRPr lang="en-GB" sz="1100" dirty="0"/>
          </a:p>
          <a:p>
            <a:r>
              <a:rPr lang="en-GB" sz="1100" dirty="0"/>
              <a:t>    The </a:t>
            </a:r>
            <a:r>
              <a:rPr lang="en-GB" sz="1100" b="1" dirty="0"/>
              <a:t>'</a:t>
            </a:r>
            <a:r>
              <a:rPr lang="en-GB" sz="1100" b="1" dirty="0" err="1"/>
              <a:t>toBeDefined</a:t>
            </a:r>
            <a:r>
              <a:rPr lang="en-GB" sz="1100" dirty="0"/>
              <a:t>' matcher compares against `undefined`</a:t>
            </a:r>
          </a:p>
          <a:p>
            <a:endParaRPr lang="en-GB" sz="1100" dirty="0"/>
          </a:p>
          <a:p>
            <a:r>
              <a:rPr lang="en-GB" sz="1100" dirty="0"/>
              <a:t>    The `</a:t>
            </a:r>
            <a:r>
              <a:rPr lang="en-GB" sz="1100" b="1" dirty="0" err="1"/>
              <a:t>toBeUndefined</a:t>
            </a:r>
            <a:r>
              <a:rPr lang="en-GB" sz="1100" dirty="0"/>
              <a:t>` matcher compares against `undefined`</a:t>
            </a:r>
          </a:p>
          <a:p>
            <a:endParaRPr lang="en-GB" sz="1100" dirty="0"/>
          </a:p>
          <a:p>
            <a:r>
              <a:rPr lang="en-GB" sz="1100" dirty="0"/>
              <a:t>    The </a:t>
            </a:r>
            <a:r>
              <a:rPr lang="en-GB" sz="1100" b="1" dirty="0"/>
              <a:t>'</a:t>
            </a:r>
            <a:r>
              <a:rPr lang="en-GB" sz="1100" b="1" dirty="0" err="1"/>
              <a:t>toBeNull</a:t>
            </a:r>
            <a:r>
              <a:rPr lang="en-GB" sz="1100" dirty="0"/>
              <a:t>' matcher compares against null</a:t>
            </a:r>
          </a:p>
          <a:p>
            <a:endParaRPr lang="en-GB" sz="1100" dirty="0"/>
          </a:p>
          <a:p>
            <a:r>
              <a:rPr lang="en-GB" sz="1100" dirty="0"/>
              <a:t>    The </a:t>
            </a:r>
            <a:r>
              <a:rPr lang="en-GB" sz="1100" b="1" dirty="0"/>
              <a:t>'</a:t>
            </a:r>
            <a:r>
              <a:rPr lang="en-GB" sz="1100" b="1" dirty="0" err="1"/>
              <a:t>toBeTruthy</a:t>
            </a:r>
            <a:r>
              <a:rPr lang="en-GB" sz="1100" dirty="0"/>
              <a:t>' matcher is for </a:t>
            </a:r>
            <a:r>
              <a:rPr lang="en-GB" sz="1100" dirty="0" err="1"/>
              <a:t>boolean</a:t>
            </a:r>
            <a:r>
              <a:rPr lang="en-GB" sz="1100" dirty="0"/>
              <a:t> casting testing</a:t>
            </a:r>
          </a:p>
          <a:p>
            <a:endParaRPr lang="en-GB" sz="1100" dirty="0"/>
          </a:p>
          <a:p>
            <a:r>
              <a:rPr lang="en-GB" sz="1100" dirty="0"/>
              <a:t>    The </a:t>
            </a:r>
            <a:r>
              <a:rPr lang="en-GB" sz="1100" b="1" dirty="0"/>
              <a:t>'</a:t>
            </a:r>
            <a:r>
              <a:rPr lang="en-GB" sz="1100" b="1" dirty="0" err="1"/>
              <a:t>toBeFalsy</a:t>
            </a:r>
            <a:r>
              <a:rPr lang="en-GB" sz="1100" dirty="0"/>
              <a:t>' matcher is for </a:t>
            </a:r>
            <a:r>
              <a:rPr lang="en-GB" sz="1100" dirty="0" err="1"/>
              <a:t>boolean</a:t>
            </a:r>
            <a:r>
              <a:rPr lang="en-GB" sz="1100" dirty="0"/>
              <a:t> casting testing</a:t>
            </a:r>
          </a:p>
          <a:p>
            <a:endParaRPr lang="en-GB" sz="1100" dirty="0"/>
          </a:p>
          <a:p>
            <a:r>
              <a:rPr lang="en-GB" sz="1100" dirty="0"/>
              <a:t>    The </a:t>
            </a:r>
            <a:r>
              <a:rPr lang="en-GB" sz="1100" b="1" dirty="0"/>
              <a:t>'</a:t>
            </a:r>
            <a:r>
              <a:rPr lang="en-GB" sz="1100" b="1" dirty="0" err="1"/>
              <a:t>toContain</a:t>
            </a:r>
            <a:r>
              <a:rPr lang="en-GB" sz="1100" dirty="0"/>
              <a:t>' matcher is for finding an item in an Array</a:t>
            </a:r>
          </a:p>
          <a:p>
            <a:endParaRPr lang="en-GB" sz="1100" dirty="0"/>
          </a:p>
          <a:p>
            <a:r>
              <a:rPr lang="en-GB" sz="1100" dirty="0"/>
              <a:t>    The </a:t>
            </a:r>
            <a:r>
              <a:rPr lang="en-GB" sz="1100" b="1" dirty="0"/>
              <a:t>'</a:t>
            </a:r>
            <a:r>
              <a:rPr lang="en-GB" sz="1100" b="1" dirty="0" err="1"/>
              <a:t>toBeLessThan</a:t>
            </a:r>
            <a:r>
              <a:rPr lang="en-GB" sz="1100" dirty="0"/>
              <a:t>' matcher is for mathematical comparisons</a:t>
            </a:r>
          </a:p>
          <a:p>
            <a:endParaRPr lang="en-GB" sz="1100" dirty="0"/>
          </a:p>
          <a:p>
            <a:r>
              <a:rPr lang="en-GB" sz="1100" dirty="0"/>
              <a:t>    The </a:t>
            </a:r>
            <a:r>
              <a:rPr lang="en-GB" sz="1100" b="1" dirty="0"/>
              <a:t>'</a:t>
            </a:r>
            <a:r>
              <a:rPr lang="en-GB" sz="1100" b="1" dirty="0" err="1"/>
              <a:t>toBeGreaterThan</a:t>
            </a:r>
            <a:r>
              <a:rPr lang="en-GB" sz="1100" dirty="0"/>
              <a:t>' matcher is for mathematical comparisons</a:t>
            </a:r>
          </a:p>
          <a:p>
            <a:endParaRPr lang="en-GB" sz="1100" b="1" dirty="0"/>
          </a:p>
          <a:p>
            <a:r>
              <a:rPr lang="en-GB" sz="1100" dirty="0"/>
              <a:t>    The </a:t>
            </a:r>
            <a:r>
              <a:rPr lang="en-GB" sz="1100" b="1" dirty="0"/>
              <a:t>'</a:t>
            </a:r>
            <a:r>
              <a:rPr lang="en-GB" sz="1100" b="1" dirty="0" err="1"/>
              <a:t>toBeCloseTo</a:t>
            </a:r>
            <a:r>
              <a:rPr lang="en-GB" sz="1100" dirty="0"/>
              <a:t>' matcher is for precision math comparison</a:t>
            </a:r>
          </a:p>
          <a:p>
            <a:endParaRPr lang="en-GB" sz="1100" dirty="0"/>
          </a:p>
          <a:p>
            <a:r>
              <a:rPr lang="en-GB" sz="1100" dirty="0"/>
              <a:t>    The </a:t>
            </a:r>
            <a:r>
              <a:rPr lang="en-GB" sz="1100" b="1" dirty="0"/>
              <a:t>'</a:t>
            </a:r>
            <a:r>
              <a:rPr lang="en-GB" sz="1100" b="1" dirty="0" err="1"/>
              <a:t>toThrow</a:t>
            </a:r>
            <a:r>
              <a:rPr lang="en-GB" sz="1100" dirty="0"/>
              <a:t>' matcher is for testing if a function throws an exception</a:t>
            </a:r>
          </a:p>
          <a:p>
            <a:endParaRPr lang="en-GB" sz="1100" dirty="0"/>
          </a:p>
          <a:p>
            <a:r>
              <a:rPr lang="en-GB" sz="1100" dirty="0"/>
              <a:t>    The </a:t>
            </a:r>
            <a:r>
              <a:rPr lang="en-GB" sz="1100" b="1" dirty="0"/>
              <a:t>'</a:t>
            </a:r>
            <a:r>
              <a:rPr lang="en-GB" sz="1100" b="1" dirty="0" err="1"/>
              <a:t>toThrowError</a:t>
            </a:r>
            <a:r>
              <a:rPr lang="en-GB" sz="1100" dirty="0"/>
              <a:t>' matcher is for testing a specific thrown </a:t>
            </a:r>
            <a:r>
              <a:rPr lang="en-GB" sz="1100" dirty="0" smtClean="0"/>
              <a:t>exception</a:t>
            </a:r>
            <a:endParaRPr lang="en-GB" sz="1100" dirty="0"/>
          </a:p>
        </p:txBody>
      </p:sp>
      <p:sp>
        <p:nvSpPr>
          <p:cNvPr id="8" name="Symbol zastępczy zawartości 7"/>
          <p:cNvSpPr>
            <a:spLocks noGrp="1"/>
          </p:cNvSpPr>
          <p:nvPr>
            <p:ph sz="half" idx="2"/>
          </p:nvPr>
        </p:nvSpPr>
        <p:spPr>
          <a:xfrm>
            <a:off x="6276050" y="2451970"/>
            <a:ext cx="4396339" cy="3741738"/>
          </a:xfrm>
        </p:spPr>
        <p:txBody>
          <a:bodyPr/>
          <a:lstStyle/>
          <a:p>
            <a:r>
              <a:rPr lang="pl-PL" dirty="0" err="1" smtClean="0"/>
              <a:t>All</a:t>
            </a:r>
            <a:r>
              <a:rPr lang="pl-PL" dirty="0" smtClean="0"/>
              <a:t> </a:t>
            </a:r>
            <a:r>
              <a:rPr lang="pl-PL" dirty="0" err="1" smtClean="0"/>
              <a:t>matchers</a:t>
            </a:r>
            <a:r>
              <a:rPr lang="pl-PL" dirty="0" smtClean="0"/>
              <a:t> </a:t>
            </a:r>
            <a:r>
              <a:rPr lang="pl-PL" dirty="0" err="1" smtClean="0"/>
              <a:t>can</a:t>
            </a:r>
            <a:r>
              <a:rPr lang="pl-PL" dirty="0" smtClean="0"/>
              <a:t> be </a:t>
            </a:r>
            <a:r>
              <a:rPr lang="pl-PL" dirty="0" err="1" smtClean="0"/>
              <a:t>negated</a:t>
            </a:r>
            <a:r>
              <a:rPr lang="pl-PL" dirty="0" smtClean="0"/>
              <a:t> by </a:t>
            </a:r>
            <a:r>
              <a:rPr lang="pl-PL" dirty="0" err="1" smtClean="0"/>
              <a:t>adding</a:t>
            </a:r>
            <a:r>
              <a:rPr lang="pl-PL" dirty="0" smtClean="0"/>
              <a:t> .not </a:t>
            </a:r>
            <a:r>
              <a:rPr lang="pl-PL" dirty="0" err="1" smtClean="0"/>
              <a:t>before</a:t>
            </a:r>
            <a:r>
              <a:rPr lang="pl-PL" dirty="0" smtClean="0"/>
              <a:t> </a:t>
            </a:r>
            <a:r>
              <a:rPr lang="pl-PL" dirty="0" err="1" smtClean="0"/>
              <a:t>matcher</a:t>
            </a:r>
            <a:endParaRPr lang="pl-PL" dirty="0" smtClean="0"/>
          </a:p>
          <a:p>
            <a:endParaRPr lang="pl-PL" dirty="0"/>
          </a:p>
          <a:p>
            <a:r>
              <a:rPr lang="pl-PL" dirty="0" smtClean="0"/>
              <a:t>User </a:t>
            </a:r>
            <a:r>
              <a:rPr lang="pl-PL" dirty="0" err="1" smtClean="0"/>
              <a:t>can</a:t>
            </a:r>
            <a:r>
              <a:rPr lang="pl-PL" dirty="0" smtClean="0"/>
              <a:t> </a:t>
            </a:r>
            <a:r>
              <a:rPr lang="pl-PL" dirty="0" err="1" smtClean="0"/>
              <a:t>define</a:t>
            </a:r>
            <a:r>
              <a:rPr lang="pl-PL" dirty="0" smtClean="0"/>
              <a:t> </a:t>
            </a:r>
            <a:r>
              <a:rPr lang="pl-PL" dirty="0" err="1" smtClean="0"/>
              <a:t>own</a:t>
            </a:r>
            <a:r>
              <a:rPr lang="pl-PL" dirty="0" smtClean="0"/>
              <a:t> </a:t>
            </a:r>
            <a:r>
              <a:rPr lang="pl-PL" dirty="0" err="1" smtClean="0"/>
              <a:t>matchers</a:t>
            </a:r>
            <a:r>
              <a:rPr lang="pl-PL" dirty="0" smtClean="0"/>
              <a:t> in the </a:t>
            </a:r>
            <a:r>
              <a:rPr lang="pl-PL" dirty="0" err="1" smtClean="0"/>
              <a:t>tests</a:t>
            </a:r>
            <a:r>
              <a:rPr lang="pl-PL" dirty="0" smtClean="0"/>
              <a:t> </a:t>
            </a:r>
            <a:r>
              <a:rPr lang="pl-PL" dirty="0" err="1" smtClean="0"/>
              <a:t>code</a:t>
            </a:r>
            <a:endParaRPr lang="en-GB" dirty="0"/>
          </a:p>
        </p:txBody>
      </p:sp>
    </p:spTree>
    <p:extLst>
      <p:ext uri="{BB962C8B-B14F-4D97-AF65-F5344CB8AC3E}">
        <p14:creationId xmlns:p14="http://schemas.microsoft.com/office/powerpoint/2010/main" val="5013511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on">
  <a:themeElements>
    <a:clrScheme name="Niebieskozielony">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J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J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515</TotalTime>
  <Words>1336</Words>
  <Application>Microsoft Office PowerPoint</Application>
  <PresentationFormat>Panoramiczny</PresentationFormat>
  <Paragraphs>202</Paragraphs>
  <Slides>22</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22</vt:i4>
      </vt:variant>
    </vt:vector>
  </HeadingPairs>
  <TitlesOfParts>
    <vt:vector size="27" baseType="lpstr">
      <vt:lpstr>Arial</vt:lpstr>
      <vt:lpstr>Century Gothic</vt:lpstr>
      <vt:lpstr>Courier New</vt:lpstr>
      <vt:lpstr>Wingdings 3</vt:lpstr>
      <vt:lpstr>Jon</vt:lpstr>
      <vt:lpstr>Protractor \ E2E tests</vt:lpstr>
      <vt:lpstr>What is Protractor</vt:lpstr>
      <vt:lpstr>Protractor + BDD frameworks</vt:lpstr>
      <vt:lpstr>Protractor and Continous Integration</vt:lpstr>
      <vt:lpstr>Getting started with Protractor</vt:lpstr>
      <vt:lpstr>Protractor config file</vt:lpstr>
      <vt:lpstr>Protractor config file</vt:lpstr>
      <vt:lpstr>Jasmine tests syntax</vt:lpstr>
      <vt:lpstr>Jasmine assertions (matchers)</vt:lpstr>
      <vt:lpstr>Web elements locators</vt:lpstr>
      <vt:lpstr>Locators tricks &amp; tips, good practices for using locators, examples</vt:lpstr>
      <vt:lpstr>Locators tricks &amp; tips, good practices for using locators, examples</vt:lpstr>
      <vt:lpstr>Locators tricks &amp; tips, good practices for using locators, examples</vt:lpstr>
      <vt:lpstr>Locators tricks &amp; tips, good practices for using locators, examples</vt:lpstr>
      <vt:lpstr>Locators tricks &amp; tips, good practices for using locators, examples</vt:lpstr>
      <vt:lpstr>Actions on objects</vt:lpstr>
      <vt:lpstr>Writing tests in Protractor(exercise 1)</vt:lpstr>
      <vt:lpstr>Writing tests in Protractor(exercise 2)</vt:lpstr>
      <vt:lpstr>E2E tools tribute – page objects</vt:lpstr>
      <vt:lpstr>HTTP backend mocks 4 Protractor</vt:lpstr>
      <vt:lpstr>HTTP backend mocks 4 Protractor</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woytass</dc:creator>
  <cp:lastModifiedBy>woytass</cp:lastModifiedBy>
  <cp:revision>32</cp:revision>
  <dcterms:created xsi:type="dcterms:W3CDTF">2015-08-19T07:50:00Z</dcterms:created>
  <dcterms:modified xsi:type="dcterms:W3CDTF">2015-08-20T03:12:22Z</dcterms:modified>
</cp:coreProperties>
</file>