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73" r:id="rId4"/>
    <p:sldId id="276" r:id="rId5"/>
    <p:sldId id="274" r:id="rId6"/>
    <p:sldId id="277" r:id="rId7"/>
    <p:sldId id="278" r:id="rId8"/>
    <p:sldId id="281" r:id="rId9"/>
    <p:sldId id="283" r:id="rId10"/>
    <p:sldId id="282" r:id="rId11"/>
    <p:sldId id="285" r:id="rId12"/>
    <p:sldId id="284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DB57-07F7-4FD7-9366-BFAC8DD68F5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A98F7-BA40-43E4-8D2A-29463F87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9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5FBC-B064-44C5-8AC5-60CEF15F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0E356-5EEC-47D5-B65E-1AB8EF5F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85AA-12F4-4BBF-B5FC-D3109F9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17E86-6000-4D07-8374-0279E5B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AE586-77AD-456A-8BD6-44F0912C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 chainì ëí ì´ë¯¸ì§ ê²ìê²°ê³¼">
            <a:extLst>
              <a:ext uri="{FF2B5EF4-FFF2-40B4-BE49-F238E27FC236}">
                <a16:creationId xmlns:a16="http://schemas.microsoft.com/office/drawing/2014/main" id="{C7B7CD9E-E052-4CF8-B03E-9F7E3D4F8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20" y="0"/>
            <a:ext cx="1974980" cy="10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755057-2F7C-4876-AE60-212CF1926FF7}"/>
              </a:ext>
            </a:extLst>
          </p:cNvPr>
          <p:cNvGrpSpPr/>
          <p:nvPr userDrawn="1"/>
        </p:nvGrpSpPr>
        <p:grpSpPr>
          <a:xfrm>
            <a:off x="143071" y="-5104"/>
            <a:ext cx="10440953" cy="1063691"/>
            <a:chOff x="1" y="-1"/>
            <a:chExt cx="10250127" cy="1063691"/>
          </a:xfrm>
          <a:solidFill>
            <a:schemeClr val="bg1">
              <a:alpha val="40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3C8C36-3DBA-4D59-B5A8-0A17FB766D08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5DF906BC-FF7F-4040-9220-B09531459861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40FA99-6131-4CC0-B744-714A6858D973}"/>
              </a:ext>
            </a:extLst>
          </p:cNvPr>
          <p:cNvGrpSpPr/>
          <p:nvPr userDrawn="1"/>
        </p:nvGrpSpPr>
        <p:grpSpPr>
          <a:xfrm>
            <a:off x="1" y="-1"/>
            <a:ext cx="10440953" cy="1063691"/>
            <a:chOff x="1" y="-1"/>
            <a:chExt cx="10250127" cy="10636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71824C-EB54-4B46-8B4B-0C70C7D5A650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893728B-8089-4854-9336-3E4A5CF8CAE2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7C285A9-EC77-4E80-94D5-9F3620AE5D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539" y="223936"/>
            <a:ext cx="9265297" cy="559836"/>
          </a:xfrm>
        </p:spPr>
        <p:txBody>
          <a:bodyPr>
            <a:noAutofit/>
          </a:bodyPr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8A57B33-C9EC-464A-A2BC-442D3A5E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7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3F0C26-6CF2-432D-AB55-60BA7DDA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F5375-1B61-4BDB-8107-A71BA6F3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315A2-9263-4F61-AD07-92B0898F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2033-A8FB-4EC4-B4B1-E9C25AFE2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1C71-DB83-4B35-AC5C-CCBC78C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hyperlink" Target="http://lifehacker.com/5918086/understanding-oauth-what-happens-when-you-log-into-a-site-with-google-twitter-or-fac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CDB3C-AE18-4612-AE09-82B6D89CA786}"/>
              </a:ext>
            </a:extLst>
          </p:cNvPr>
          <p:cNvGrpSpPr/>
          <p:nvPr/>
        </p:nvGrpSpPr>
        <p:grpSpPr>
          <a:xfrm>
            <a:off x="5806751" y="0"/>
            <a:ext cx="6379028" cy="6858000"/>
            <a:chOff x="6096000" y="0"/>
            <a:chExt cx="6089779" cy="6858000"/>
          </a:xfrm>
          <a:solidFill>
            <a:schemeClr val="bg1">
              <a:alpha val="17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EB9045-779A-414E-AC5B-205CE6BFD58B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13F6D8DE-C72F-4726-B9C0-C7DAA4B58B4A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5902EB-FD43-45C3-9A15-714131B57170}"/>
              </a:ext>
            </a:extLst>
          </p:cNvPr>
          <p:cNvGrpSpPr/>
          <p:nvPr/>
        </p:nvGrpSpPr>
        <p:grpSpPr>
          <a:xfrm>
            <a:off x="6096000" y="0"/>
            <a:ext cx="6089779" cy="6858000"/>
            <a:chOff x="6096000" y="0"/>
            <a:chExt cx="6089779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49383-41A6-4E65-B8C4-7A4BB2291F09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5C4295B-3598-489D-B72D-8746EDA45C8F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E6D3A2-EA3C-47D5-8BCC-B51E014C59C9}"/>
              </a:ext>
            </a:extLst>
          </p:cNvPr>
          <p:cNvSpPr txBox="1"/>
          <p:nvPr/>
        </p:nvSpPr>
        <p:spPr>
          <a:xfrm>
            <a:off x="7503148" y="1679510"/>
            <a:ext cx="4618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+mj-ea"/>
                <a:ea typeface="+mj-ea"/>
              </a:rPr>
              <a:t>KIT Chain-Voting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5CB3-43A1-4A23-B745-18A959FF6315}"/>
              </a:ext>
            </a:extLst>
          </p:cNvPr>
          <p:cNvSpPr txBox="1"/>
          <p:nvPr/>
        </p:nvSpPr>
        <p:spPr>
          <a:xfrm>
            <a:off x="7493531" y="236960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블록체인을 이용한 소규모 투표시스템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8B2A0-3567-49FD-A8DF-A8A6AE7C7F3B}"/>
              </a:ext>
            </a:extLst>
          </p:cNvPr>
          <p:cNvSpPr txBox="1"/>
          <p:nvPr/>
        </p:nvSpPr>
        <p:spPr>
          <a:xfrm>
            <a:off x="8416212" y="4677599"/>
            <a:ext cx="3227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dirty="0">
                <a:solidFill>
                  <a:schemeClr val="bg1"/>
                </a:solidFill>
                <a:latin typeface="+mj-ea"/>
                <a:ea typeface="+mj-ea"/>
              </a:rPr>
              <a:t>SOSOHAN</a:t>
            </a:r>
            <a:endParaRPr lang="ko-KR" altLang="en-US" sz="2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FF67E-0F86-465F-BAA7-FC82296156D3}"/>
              </a:ext>
            </a:extLst>
          </p:cNvPr>
          <p:cNvSpPr txBox="1"/>
          <p:nvPr/>
        </p:nvSpPr>
        <p:spPr>
          <a:xfrm>
            <a:off x="8789430" y="5154653"/>
            <a:ext cx="291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Computer </a:t>
            </a:r>
            <a:r>
              <a:rPr lang="en-US" altLang="ko-KR" sz="2500" dirty="0" err="1">
                <a:solidFill>
                  <a:schemeClr val="bg1"/>
                </a:solidFill>
                <a:latin typeface="+mj-ea"/>
                <a:ea typeface="+mj-ea"/>
              </a:rPr>
              <a:t>Eng</a:t>
            </a:r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, KIT</a:t>
            </a:r>
            <a:endParaRPr lang="ko-KR" altLang="en-US" sz="2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28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6D2F91-EAF9-45DC-9E1C-E4AFA6E4E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부록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 err="1">
                <a:latin typeface="+mj-ea"/>
                <a:ea typeface="+mj-ea"/>
              </a:rPr>
              <a:t>genesis.json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773A57-D559-4A30-BDAC-B9726C31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5F063E-317E-4204-B223-9D45F42FC7E5}"/>
              </a:ext>
            </a:extLst>
          </p:cNvPr>
          <p:cNvSpPr/>
          <p:nvPr/>
        </p:nvSpPr>
        <p:spPr>
          <a:xfrm>
            <a:off x="281730" y="1928589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"config": 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chainId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1515,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homesteadBlock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1,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"eip150Block": 2,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"eip150Hash": "0x0000000000000000000000000000000000000000000000000000000000000000",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"eip155Block": 3,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"eip158Block": 3,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byzantiumBlock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4,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"clique": 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"period": 15,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"epoch": 30000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"nonce": "0x0",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"timestamp": "0x5ad5eaaa",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extraData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0000000000000000000000000000000000000000000000000000000000000000396d5c08681eaeab4e20798939f2c5539bf697125fead7bdf3f7854395f5d3de17d76fce478ec7ddbc5687c5a905e2e2c3b31c53a58be4004ab94d75f8e380d735e24446f7e14d71d3c71d97f75a28030000000000000000000000000000000000000000000000000000000000000000000000000000000000000000000000000000000000000000000000000000000000",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618E4-FC74-4072-92D1-0BEB1C5332EA}"/>
              </a:ext>
            </a:extLst>
          </p:cNvPr>
          <p:cNvSpPr/>
          <p:nvPr/>
        </p:nvSpPr>
        <p:spPr>
          <a:xfrm>
            <a:off x="6310618" y="169006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gasLimit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"0x59A5380",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"difficulty": "0x1",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mixHash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coinbase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alloc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"396d5c08681eaeab4e20798939f2c5539bf69712":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"5fead7bdf3f7854395f5d3de17d76fce478ec7dd":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"bc5687c5a905e2e2c3b31c53a58be4004ab94d75":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"f8e380d735e24446f7e14d71d3c71d97f75a2803":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"number": "0x0",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gasUsed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parentHash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FECBF-8B4F-484E-BFE6-221E6B9504DB}"/>
              </a:ext>
            </a:extLst>
          </p:cNvPr>
          <p:cNvSpPr txBox="1"/>
          <p:nvPr/>
        </p:nvSpPr>
        <p:spPr>
          <a:xfrm>
            <a:off x="1006305" y="5835698"/>
            <a:ext cx="101793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pupeth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를 이용하면 대부분 만들어준다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!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gasLimit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만 적절히 크게 설정</a:t>
            </a:r>
          </a:p>
        </p:txBody>
      </p:sp>
    </p:spTree>
    <p:extLst>
      <p:ext uri="{BB962C8B-B14F-4D97-AF65-F5344CB8AC3E}">
        <p14:creationId xmlns:p14="http://schemas.microsoft.com/office/powerpoint/2010/main" val="146036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85E7CC-06B4-4462-BD6E-23A13C25A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-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D64238-7015-4E9A-9F76-F48926D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3B8B4-2B23-434D-A639-9944544C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89" y="1453291"/>
            <a:ext cx="10806622" cy="49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2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EB1891-08A4-423D-A7AE-25467FDC4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- Truffle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3135-CE15-4544-89A6-ED02D2B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744C7-BABA-4BB6-953E-22945ACE1E55}"/>
              </a:ext>
            </a:extLst>
          </p:cNvPr>
          <p:cNvSpPr txBox="1"/>
          <p:nvPr/>
        </p:nvSpPr>
        <p:spPr>
          <a:xfrm>
            <a:off x="562460" y="1331092"/>
            <a:ext cx="11383464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install –g truffle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install –g webpack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unbox webpack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빈 디렉토리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Solidity, HTML,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Javascript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(Node.js)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코드 작성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컴파일 관리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script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도 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migrate (Solidity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계약을 블록체인 위에 올리는 과정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※ migrate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가 수행되면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solidity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가 이진파일로 변경되어 블록체인에 업로드    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이외 통신은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json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파일 양식을 통해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RPC, IPC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로 통신하여 조정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※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다시 컴파일할 때 쓰는 명령어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remigrate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한번 컴파일시 시간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run dev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웹서버 실행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048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814C6E-C76B-4241-B1C8-08E75DB0B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부록 </a:t>
            </a:r>
            <a:r>
              <a:rPr lang="en-US" altLang="ko-KR" dirty="0">
                <a:latin typeface="+mj-ea"/>
              </a:rPr>
              <a:t>: </a:t>
            </a:r>
            <a:r>
              <a:rPr lang="en-US" altLang="ko-KR" dirty="0" err="1">
                <a:latin typeface="+mj-ea"/>
              </a:rPr>
              <a:t>Voting.sol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F192E7-27F1-4911-A1E9-D13422A7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3CF2C-FD2D-4255-ACCE-EBCB526D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22" y="1203573"/>
            <a:ext cx="5703378" cy="55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52050F-9D32-4F5F-B223-B03A688B8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현재까지 실행결과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F28316-CB9D-4F79-ACC2-D6BAC4E5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61B851-DD78-4CE2-B7DE-F549339E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5" y="1526559"/>
            <a:ext cx="6484932" cy="1826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FF9A4-3B47-43E0-9604-AABCD067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0" y="3243050"/>
            <a:ext cx="6583046" cy="177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145991-C82C-4EF7-BDE5-2FE8603E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55" y="4897533"/>
            <a:ext cx="6484932" cy="1597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1125A-80B6-4663-ACE8-C2DB18A6919D}"/>
              </a:ext>
            </a:extLst>
          </p:cNvPr>
          <p:cNvSpPr txBox="1"/>
          <p:nvPr/>
        </p:nvSpPr>
        <p:spPr>
          <a:xfrm>
            <a:off x="7675927" y="2070636"/>
            <a:ext cx="3634328" cy="379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웹서버 세팅하는데 애를 먹음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….</a:t>
            </a:r>
          </a:p>
          <a:p>
            <a:endParaRPr lang="en-US" altLang="ko-KR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웹서버 세팅에 필요한 것들</a:t>
            </a:r>
            <a:endParaRPr lang="en-US" altLang="ko-KR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RPC IP, Port,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IP, Port,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Nodejs extern access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gasprice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‘0’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Solidity 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한글지원 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app.js (RPC 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설정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RPC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호출 설정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(Truffle)</a:t>
            </a:r>
          </a:p>
        </p:txBody>
      </p:sp>
    </p:spTree>
    <p:extLst>
      <p:ext uri="{BB962C8B-B14F-4D97-AF65-F5344CB8AC3E}">
        <p14:creationId xmlns:p14="http://schemas.microsoft.com/office/powerpoint/2010/main" val="36287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577AB0-AEAE-45A1-B3CB-82CD08FC1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앞으로 개발 진행사항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0BC6FC-9B8D-42DF-8596-23B71F68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761F1-63AE-4A56-BC0C-EF5A600FB99A}"/>
              </a:ext>
            </a:extLst>
          </p:cNvPr>
          <p:cNvSpPr txBox="1"/>
          <p:nvPr/>
        </p:nvSpPr>
        <p:spPr>
          <a:xfrm>
            <a:off x="562460" y="1331092"/>
            <a:ext cx="11383464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방 개설 기능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(Contract, java script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실시간 개표 확인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비확인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모드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비확인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모드는 투표 종료시만 확인 가능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시간 설정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javascript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상에서 구현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OAuth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를 이용한 로그인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메인 화면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개표현황을 그래프 형태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투표를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Radio Button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으로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EA54E-A899-4626-9D49-C9EE3D40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13" y="4285658"/>
            <a:ext cx="1413936" cy="234840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06470B-3FD3-4086-8C5D-0DCC0F6F0B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02949" y="5459861"/>
            <a:ext cx="141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845B57-A298-4608-BFFC-8A91720C6F48}"/>
              </a:ext>
            </a:extLst>
          </p:cNvPr>
          <p:cNvSpPr txBox="1"/>
          <p:nvPr/>
        </p:nvSpPr>
        <p:spPr>
          <a:xfrm>
            <a:off x="4751858" y="441243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투표 방 개설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9B436-8F4B-4D1D-ADC9-433B0DA301DA}"/>
              </a:ext>
            </a:extLst>
          </p:cNvPr>
          <p:cNvSpPr txBox="1"/>
          <p:nvPr/>
        </p:nvSpPr>
        <p:spPr>
          <a:xfrm>
            <a:off x="4751858" y="5275195"/>
            <a:ext cx="15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투표 참여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B2A41-B88A-4BC8-8E43-F4B4EDE19C2F}"/>
              </a:ext>
            </a:extLst>
          </p:cNvPr>
          <p:cNvSpPr txBox="1"/>
          <p:nvPr/>
        </p:nvSpPr>
        <p:spPr>
          <a:xfrm>
            <a:off x="4751858" y="6171684"/>
            <a:ext cx="15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실시간 확인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B6DD7A-8005-4F76-9A70-055FEB3CED44}"/>
              </a:ext>
            </a:extLst>
          </p:cNvPr>
          <p:cNvCxnSpPr>
            <a:cxnSpLocks/>
          </p:cNvCxnSpPr>
          <p:nvPr/>
        </p:nvCxnSpPr>
        <p:spPr>
          <a:xfrm>
            <a:off x="6636113" y="5426331"/>
            <a:ext cx="141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6437C79-FBD3-4321-8BF1-0EC66708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66" y="4924948"/>
            <a:ext cx="3559667" cy="10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37CAA0-0259-4CB5-AC42-D42257634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: OAuth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CAFD73-65AD-470F-BD93-52B83D5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A3E82A6-DAED-47C3-B3AF-D44349CFCAE2}"/>
              </a:ext>
            </a:extLst>
          </p:cNvPr>
          <p:cNvGrpSpPr/>
          <p:nvPr/>
        </p:nvGrpSpPr>
        <p:grpSpPr>
          <a:xfrm>
            <a:off x="411166" y="1386816"/>
            <a:ext cx="11244885" cy="5152096"/>
            <a:chOff x="411166" y="1569379"/>
            <a:chExt cx="11244885" cy="51520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0E7802-AEB2-4252-9239-3CDD3D82DB5E}"/>
                </a:ext>
              </a:extLst>
            </p:cNvPr>
            <p:cNvSpPr txBox="1"/>
            <p:nvPr/>
          </p:nvSpPr>
          <p:spPr>
            <a:xfrm>
              <a:off x="496743" y="1642839"/>
              <a:ext cx="111593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2">
                      <a:lumMod val="50000"/>
                    </a:schemeClr>
                  </a:solidFill>
                </a:rPr>
                <a:t>OAuth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 is an 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open standard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 for </a:t>
              </a:r>
              <a:r>
                <a:rPr lang="en-US" altLang="ko-KR" sz="2500" b="1" dirty="0">
                  <a:solidFill>
                    <a:srgbClr val="FF0000"/>
                  </a:solidFill>
                </a:rPr>
                <a:t>access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 delegation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, commonly used as a way for Internet users to grant websites or applications </a:t>
              </a:r>
              <a:r>
                <a:rPr lang="en-US" altLang="ko-KR" sz="2500" b="1" dirty="0">
                  <a:solidFill>
                    <a:srgbClr val="FF0000"/>
                  </a:solidFill>
                </a:rPr>
                <a:t>access</a:t>
              </a:r>
              <a:r>
                <a:rPr lang="en-US" altLang="ko-KR" sz="2500" b="1" dirty="0">
                  <a:solidFill>
                    <a:schemeClr val="tx1">
                      <a:lumMod val="50000"/>
                    </a:schemeClr>
                  </a:solidFill>
                </a:rPr>
                <a:t> to their information on other websites 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but 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without giving them the passwords</a:t>
              </a:r>
              <a:endParaRPr lang="ko-KR" altLang="en-US" sz="25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DD64F-519E-4557-946E-93A42F35881F}"/>
                </a:ext>
              </a:extLst>
            </p:cNvPr>
            <p:cNvSpPr txBox="1"/>
            <p:nvPr/>
          </p:nvSpPr>
          <p:spPr>
            <a:xfrm>
              <a:off x="1566504" y="1569379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</a:rPr>
                <a:t>*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88B23B-2F9D-489B-90D3-91F0CB3D3E51}"/>
                </a:ext>
              </a:extLst>
            </p:cNvPr>
            <p:cNvSpPr txBox="1"/>
            <p:nvPr/>
          </p:nvSpPr>
          <p:spPr>
            <a:xfrm>
              <a:off x="411166" y="6444476"/>
              <a:ext cx="11159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Whitson Gordon. 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hlinkClick r:id="rId2"/>
                </a:rPr>
                <a:t>"Understanding OAuth: What Happens When You Log Into a Site with Google, Twitter, or Facebook"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Retrieved 2016-05-15.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B0847D-BEE1-495B-912F-6D53E1461B8C}"/>
                </a:ext>
              </a:extLst>
            </p:cNvPr>
            <p:cNvGrpSpPr/>
            <p:nvPr/>
          </p:nvGrpSpPr>
          <p:grpSpPr>
            <a:xfrm>
              <a:off x="840450" y="3672214"/>
              <a:ext cx="1742572" cy="2125544"/>
              <a:chOff x="1036755" y="3768081"/>
              <a:chExt cx="1742572" cy="2128985"/>
            </a:xfrm>
          </p:grpSpPr>
          <p:pic>
            <p:nvPicPr>
              <p:cNvPr id="9" name="Picture 5" descr="Appì ëí ì´ë¯¸ì§ ê²ìê²°ê³¼">
                <a:extLst>
                  <a:ext uri="{FF2B5EF4-FFF2-40B4-BE49-F238E27FC236}">
                    <a16:creationId xmlns:a16="http://schemas.microsoft.com/office/drawing/2014/main" id="{F1F91BA3-8BE4-4267-AA7D-FDB2B590E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20" r="30497"/>
              <a:stretch/>
            </p:blipFill>
            <p:spPr bwMode="auto">
              <a:xfrm>
                <a:off x="1036755" y="3768081"/>
                <a:ext cx="1742572" cy="1802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A7CD2-D44D-48D9-8BAE-0DFDDE41883A}"/>
                  </a:ext>
                </a:extLst>
              </p:cNvPr>
              <p:cNvSpPr txBox="1"/>
              <p:nvPr/>
            </p:nvSpPr>
            <p:spPr>
              <a:xfrm>
                <a:off x="1138709" y="5527734"/>
                <a:ext cx="153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애플리케이션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CB85DDA-625B-42B0-AD18-AD229CFA2996}"/>
                </a:ext>
              </a:extLst>
            </p:cNvPr>
            <p:cNvGrpSpPr/>
            <p:nvPr/>
          </p:nvGrpSpPr>
          <p:grpSpPr>
            <a:xfrm>
              <a:off x="5119534" y="3558984"/>
              <a:ext cx="1742572" cy="2281965"/>
              <a:chOff x="5119534" y="3429000"/>
              <a:chExt cx="1742572" cy="2281965"/>
            </a:xfrm>
          </p:grpSpPr>
          <p:pic>
            <p:nvPicPr>
              <p:cNvPr id="12" name="Picture 7" descr="userì ëí ì´ë¯¸ì§ ê²ìê²°ê³¼">
                <a:extLst>
                  <a:ext uri="{FF2B5EF4-FFF2-40B4-BE49-F238E27FC236}">
                    <a16:creationId xmlns:a16="http://schemas.microsoft.com/office/drawing/2014/main" id="{A7983794-E9F1-47C3-86A4-D66DEB57F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534" y="3429000"/>
                <a:ext cx="1742572" cy="1742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08FFF-734E-4EA9-945D-033318D194B7}"/>
                  </a:ext>
                </a:extLst>
              </p:cNvPr>
              <p:cNvSpPr txBox="1"/>
              <p:nvPr/>
            </p:nvSpPr>
            <p:spPr>
              <a:xfrm>
                <a:off x="5221488" y="5342230"/>
                <a:ext cx="1538664" cy="36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D56426D-C025-479C-AFF6-718CEDDA670E}"/>
                </a:ext>
              </a:extLst>
            </p:cNvPr>
            <p:cNvGrpSpPr/>
            <p:nvPr/>
          </p:nvGrpSpPr>
          <p:grpSpPr>
            <a:xfrm>
              <a:off x="9398618" y="3481304"/>
              <a:ext cx="2014189" cy="2317051"/>
              <a:chOff x="9398618" y="3351320"/>
              <a:chExt cx="2014189" cy="231705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358905E-2653-41E8-AF0B-6BACEB004D7C}"/>
                  </a:ext>
                </a:extLst>
              </p:cNvPr>
              <p:cNvGrpSpPr/>
              <p:nvPr/>
            </p:nvGrpSpPr>
            <p:grpSpPr>
              <a:xfrm>
                <a:off x="9398618" y="3351320"/>
                <a:ext cx="2014189" cy="1800000"/>
                <a:chOff x="9542717" y="3661482"/>
                <a:chExt cx="2014189" cy="1683617"/>
              </a:xfrm>
            </p:grpSpPr>
            <p:pic>
              <p:nvPicPr>
                <p:cNvPr id="17" name="Picture 9" descr="NAVERì ëí ì´ë¯¸ì§ ê²ìê²°ê³¼">
                  <a:extLst>
                    <a:ext uri="{FF2B5EF4-FFF2-40B4-BE49-F238E27FC236}">
                      <a16:creationId xmlns:a16="http://schemas.microsoft.com/office/drawing/2014/main" id="{5C8622BB-6217-46E3-8A93-D8824D6E43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717" y="3661482"/>
                  <a:ext cx="2014189" cy="3739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1" descr="googleì ëí ì´ë¯¸ì§ ê²ìê²°ê³¼">
                  <a:extLst>
                    <a:ext uri="{FF2B5EF4-FFF2-40B4-BE49-F238E27FC236}">
                      <a16:creationId xmlns:a16="http://schemas.microsoft.com/office/drawing/2014/main" id="{C769751A-0B72-41EA-9FFC-4519BC71E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0235" y="4186888"/>
                  <a:ext cx="1742572" cy="5890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3" descr="Amazonì ëí ì´ë¯¸ì§ ê²ìê²°ê³¼">
                  <a:extLst>
                    <a:ext uri="{FF2B5EF4-FFF2-40B4-BE49-F238E27FC236}">
                      <a16:creationId xmlns:a16="http://schemas.microsoft.com/office/drawing/2014/main" id="{DFC24F00-62B9-453A-A6EF-61E22C6F33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66" t="37634" r="22263" b="38304"/>
                <a:stretch/>
              </p:blipFill>
              <p:spPr bwMode="auto">
                <a:xfrm>
                  <a:off x="9743442" y="4829548"/>
                  <a:ext cx="1596158" cy="5155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E5D425-FA9A-416E-B867-FB2AEBA8ACAE}"/>
                  </a:ext>
                </a:extLst>
              </p:cNvPr>
              <p:cNvSpPr txBox="1"/>
              <p:nvPr/>
            </p:nvSpPr>
            <p:spPr>
              <a:xfrm>
                <a:off x="9636380" y="5299039"/>
                <a:ext cx="163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API Provider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E88B8E-87B9-4A28-9513-01D18B3F338B}"/>
                </a:ext>
              </a:extLst>
            </p:cNvPr>
            <p:cNvGrpSpPr/>
            <p:nvPr/>
          </p:nvGrpSpPr>
          <p:grpSpPr>
            <a:xfrm>
              <a:off x="2583022" y="3653741"/>
              <a:ext cx="2686954" cy="940792"/>
              <a:chOff x="2583022" y="3523757"/>
              <a:chExt cx="2686954" cy="940792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F398D615-9C2F-42E8-9115-7CD018E31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3022" y="391304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19574D-029A-47B3-966D-A30BD355FBC2}"/>
                  </a:ext>
                </a:extLst>
              </p:cNvPr>
              <p:cNvSpPr txBox="1"/>
              <p:nvPr/>
            </p:nvSpPr>
            <p:spPr>
              <a:xfrm>
                <a:off x="2763480" y="3523757"/>
                <a:ext cx="217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 I want to Login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09C1BB9-5D06-4D10-A3D7-EB6CAF45D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022" y="406544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D2BC3-9F19-4C74-BBB4-F16B50653079}"/>
                  </a:ext>
                </a:extLst>
              </p:cNvPr>
              <p:cNvSpPr txBox="1"/>
              <p:nvPr/>
            </p:nvSpPr>
            <p:spPr>
              <a:xfrm>
                <a:off x="2583022" y="4095217"/>
                <a:ext cx="2686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 You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must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have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30DEC6-BF79-44E6-8642-4A60BB12E004}"/>
                </a:ext>
              </a:extLst>
            </p:cNvPr>
            <p:cNvGrpSpPr/>
            <p:nvPr/>
          </p:nvGrpSpPr>
          <p:grpSpPr>
            <a:xfrm>
              <a:off x="6734907" y="4062220"/>
              <a:ext cx="2640467" cy="914781"/>
              <a:chOff x="6734907" y="3932236"/>
              <a:chExt cx="2640467" cy="914781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8CA18A2-1571-4226-ADEE-C5C4D605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6885" y="4274630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435F10-0BED-4278-92E4-49646EA0B2E0}"/>
                  </a:ext>
                </a:extLst>
              </p:cNvPr>
              <p:cNvSpPr txBox="1"/>
              <p:nvPr/>
            </p:nvSpPr>
            <p:spPr>
              <a:xfrm>
                <a:off x="6734907" y="3932236"/>
                <a:ext cx="264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3. I want to valet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5D72F71-AFF5-4AD3-B653-BF3526089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712" y="4442230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B700D-64C1-4FAB-89C3-E7F2C51785E6}"/>
                  </a:ext>
                </a:extLst>
              </p:cNvPr>
              <p:cNvSpPr txBox="1"/>
              <p:nvPr/>
            </p:nvSpPr>
            <p:spPr>
              <a:xfrm>
                <a:off x="6862106" y="4477685"/>
                <a:ext cx="245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4. Here is valet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FA01D3F-BE5E-44DC-A081-065CEF0D9E85}"/>
                </a:ext>
              </a:extLst>
            </p:cNvPr>
            <p:cNvGrpSpPr/>
            <p:nvPr/>
          </p:nvGrpSpPr>
          <p:grpSpPr>
            <a:xfrm>
              <a:off x="2563325" y="4776703"/>
              <a:ext cx="2556209" cy="876593"/>
              <a:chOff x="2563325" y="4646719"/>
              <a:chExt cx="2556209" cy="876593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52A0DA4-C69F-445D-9143-0EF4FB7EF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3325" y="4987787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4F1004-EFB5-4CFC-B465-7D62338664B8}"/>
                  </a:ext>
                </a:extLst>
              </p:cNvPr>
              <p:cNvSpPr txBox="1"/>
              <p:nvPr/>
            </p:nvSpPr>
            <p:spPr>
              <a:xfrm>
                <a:off x="2652297" y="4646719"/>
                <a:ext cx="2358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5. I received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7928F919-F2F2-44E8-9023-A1B676A2D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022" y="515748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40E9B4-80A3-40F4-9CAF-261D4EFCAA44}"/>
                  </a:ext>
                </a:extLst>
              </p:cNvPr>
              <p:cNvSpPr txBox="1"/>
              <p:nvPr/>
            </p:nvSpPr>
            <p:spPr>
              <a:xfrm>
                <a:off x="2652297" y="5153980"/>
                <a:ext cx="2358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6. Authorized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생각 풍선: 구름 모양 34">
              <a:extLst>
                <a:ext uri="{FF2B5EF4-FFF2-40B4-BE49-F238E27FC236}">
                  <a16:creationId xmlns:a16="http://schemas.microsoft.com/office/drawing/2014/main" id="{814101F8-47F7-4F30-86CF-4D6642F2E5F6}"/>
                </a:ext>
              </a:extLst>
            </p:cNvPr>
            <p:cNvSpPr/>
            <p:nvPr/>
          </p:nvSpPr>
          <p:spPr>
            <a:xfrm>
              <a:off x="1856968" y="2887905"/>
              <a:ext cx="2296624" cy="732652"/>
            </a:xfrm>
            <a:prstGeom prst="cloudCallou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Authorization</a:t>
              </a:r>
            </a:p>
            <a:p>
              <a:pPr algn="ctr"/>
              <a:r>
                <a:rPr lang="en-US" altLang="ko-KR" sz="1400" strike="sngStrike" dirty="0">
                  <a:solidFill>
                    <a:schemeClr val="tx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Authentication</a:t>
              </a:r>
              <a:endParaRPr lang="ko-KR" altLang="en-US" sz="1400" strike="sngStrike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C510597-BD04-46DB-B7EF-D486E335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7816" y="5175742"/>
              <a:ext cx="1464808" cy="1195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83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A85C18-5F92-4F8D-B5DB-6E46737E8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CC1854-84C1-42FF-A3DE-6B16176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722F3-6412-47D0-BBAF-A8F8D2B80DBF}"/>
              </a:ext>
            </a:extLst>
          </p:cNvPr>
          <p:cNvSpPr txBox="1"/>
          <p:nvPr/>
        </p:nvSpPr>
        <p:spPr>
          <a:xfrm>
            <a:off x="2384086" y="2767280"/>
            <a:ext cx="7423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</a:p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 you have any questions?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¸ë¡ì²´ì¸ì ëí ì´ë¯¸ì§ ê²ìê²°ê³¼">
            <a:extLst>
              <a:ext uri="{FF2B5EF4-FFF2-40B4-BE49-F238E27FC236}">
                <a16:creationId xmlns:a16="http://schemas.microsoft.com/office/drawing/2014/main" id="{05EAF852-8F2A-4D93-A214-1431332B8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t="11701" r="17550" b="14382"/>
          <a:stretch/>
        </p:blipFill>
        <p:spPr bwMode="auto">
          <a:xfrm>
            <a:off x="8087557" y="3663178"/>
            <a:ext cx="3598307" cy="26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458D37-E841-414F-B546-6D6C22C7E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DCCD1-B189-4F31-8888-016C5C68F04C}"/>
              </a:ext>
            </a:extLst>
          </p:cNvPr>
          <p:cNvSpPr txBox="1"/>
          <p:nvPr/>
        </p:nvSpPr>
        <p:spPr>
          <a:xfrm>
            <a:off x="808481" y="1362958"/>
            <a:ext cx="9551923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err="1">
                <a:solidFill>
                  <a:srgbClr val="002060"/>
                </a:solidFill>
              </a:rPr>
              <a:t>블록체인이란</a:t>
            </a:r>
            <a:r>
              <a:rPr lang="ko-KR" altLang="en-US" sz="2500" b="1" dirty="0">
                <a:solidFill>
                  <a:srgbClr val="002060"/>
                </a:solidFill>
              </a:rPr>
              <a:t> 무엇인가</a:t>
            </a:r>
            <a:r>
              <a:rPr lang="en-US" altLang="ko-KR" sz="2500" b="1" dirty="0">
                <a:solidFill>
                  <a:srgbClr val="002060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임베디드 시스템 내에서 블록체인 구현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Private</a:t>
            </a:r>
            <a:r>
              <a:rPr lang="ko-KR" altLang="en-US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Blockchain</a:t>
            </a:r>
            <a:r>
              <a:rPr lang="ko-KR" altLang="en-US" sz="2500" b="1" dirty="0">
                <a:solidFill>
                  <a:srgbClr val="002060"/>
                </a:solidFill>
              </a:rPr>
              <a:t>으로 구현하는 </a:t>
            </a:r>
            <a:r>
              <a:rPr lang="en-US" altLang="ko-KR" sz="2500" b="1" dirty="0">
                <a:solidFill>
                  <a:srgbClr val="002060"/>
                </a:solidFill>
              </a:rPr>
              <a:t>Voting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개발 진행 상황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개발도구 설치 </a:t>
            </a:r>
            <a:r>
              <a:rPr lang="en-US" altLang="ko-KR" sz="2500" b="1" dirty="0">
                <a:solidFill>
                  <a:srgbClr val="002060"/>
                </a:solidFill>
              </a:rPr>
              <a:t>(</a:t>
            </a:r>
            <a:r>
              <a:rPr lang="ko-KR" altLang="en-US" sz="2500" b="1" dirty="0" err="1">
                <a:solidFill>
                  <a:srgbClr val="002060"/>
                </a:solidFill>
              </a:rPr>
              <a:t>라즈베리파이</a:t>
            </a:r>
            <a:r>
              <a:rPr lang="ko-KR" altLang="en-US" sz="2500" b="1" dirty="0">
                <a:solidFill>
                  <a:srgbClr val="002060"/>
                </a:solidFill>
              </a:rPr>
              <a:t> 내</a:t>
            </a:r>
            <a:r>
              <a:rPr lang="en-US" altLang="ko-KR" sz="2500" b="1" dirty="0">
                <a:solidFill>
                  <a:srgbClr val="002060"/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Proof of Authority </a:t>
            </a:r>
            <a:r>
              <a:rPr lang="ko-KR" altLang="en-US" sz="2500" b="1" dirty="0">
                <a:solidFill>
                  <a:srgbClr val="002060"/>
                </a:solidFill>
              </a:rPr>
              <a:t>설정 </a:t>
            </a:r>
            <a:r>
              <a:rPr lang="en-US" altLang="ko-KR" sz="2500" b="1" dirty="0">
                <a:solidFill>
                  <a:srgbClr val="002060"/>
                </a:solidFill>
              </a:rPr>
              <a:t>(Private Blockchain)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Truffle</a:t>
            </a:r>
            <a:r>
              <a:rPr lang="ko-KR" altLang="en-US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Framework</a:t>
            </a:r>
            <a:r>
              <a:rPr lang="ko-KR" altLang="en-US" sz="2500" b="1" dirty="0">
                <a:solidFill>
                  <a:srgbClr val="002060"/>
                </a:solidFill>
              </a:rPr>
              <a:t>를 이용한 웹서버 구축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앞으로 개발할 사항들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OAuth 2.0(</a:t>
            </a:r>
            <a:r>
              <a:rPr lang="en-US" altLang="ko-KR" sz="2500" b="1" dirty="0" err="1">
                <a:solidFill>
                  <a:srgbClr val="002060"/>
                </a:solidFill>
              </a:rPr>
              <a:t>Naver</a:t>
            </a:r>
            <a:r>
              <a:rPr lang="en-US" altLang="ko-KR" sz="2500" b="1" dirty="0">
                <a:solidFill>
                  <a:srgbClr val="002060"/>
                </a:solidFill>
              </a:rPr>
              <a:t>. KAKAO) // </a:t>
            </a:r>
            <a:r>
              <a:rPr lang="ko-KR" altLang="en-US" sz="2500" b="1" dirty="0" err="1">
                <a:solidFill>
                  <a:srgbClr val="002060"/>
                </a:solidFill>
              </a:rPr>
              <a:t>투표방</a:t>
            </a:r>
            <a:r>
              <a:rPr lang="ko-KR" altLang="en-US" sz="2500" b="1" dirty="0">
                <a:solidFill>
                  <a:srgbClr val="002060"/>
                </a:solidFill>
              </a:rPr>
              <a:t> 만들기</a:t>
            </a:r>
            <a:endParaRPr lang="en-US" altLang="ko-KR" sz="2500" b="1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D4F7A-761D-4BB4-BEFD-777E6A96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06B047-A869-441A-9572-E95C4C30C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539" y="223936"/>
            <a:ext cx="9265297" cy="559836"/>
          </a:xfrm>
        </p:spPr>
        <p:txBody>
          <a:bodyPr/>
          <a:lstStyle/>
          <a:p>
            <a:r>
              <a:rPr lang="ko-KR" altLang="en-US" dirty="0" err="1"/>
              <a:t>블록체인이란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24A3FD-99CD-42BA-B1AC-E1BBE7A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788655-1954-44BA-B03E-D63A31B5EE09}"/>
              </a:ext>
            </a:extLst>
          </p:cNvPr>
          <p:cNvGrpSpPr/>
          <p:nvPr/>
        </p:nvGrpSpPr>
        <p:grpSpPr>
          <a:xfrm>
            <a:off x="7878041" y="5841721"/>
            <a:ext cx="917845" cy="544299"/>
            <a:chOff x="177393" y="4466353"/>
            <a:chExt cx="917845" cy="544299"/>
          </a:xfrm>
        </p:grpSpPr>
        <p:pic>
          <p:nvPicPr>
            <p:cNvPr id="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C317635-580F-4F4D-B48B-2BB4E6387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BE7A4BDF-4F1F-4066-B411-C5BCC7D0D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D0C347AF-9F1F-482E-809E-AA1DE2C0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46" y="299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BCC5A8CB-C535-485E-AD4C-BD88D701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64" y="191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42CBF6DB-4B99-4F73-8B34-6ACB6193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05" y="191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542693D3-43B2-45BC-A052-8C3E1DFA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24" y="299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5C8A263C-B400-4C5A-948D-30400D9C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46" y="432941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95C4E21C-DBCA-4569-8293-14D15496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64" y="53060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8A615D9A-3781-4474-9FE2-05FDC34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05" y="53060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4BA48CBC-1BE7-4A15-83F7-5DCDC86A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24" y="432941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FE458E-DA8A-4E54-9942-05B6E304C565}"/>
              </a:ext>
            </a:extLst>
          </p:cNvPr>
          <p:cNvSpPr txBox="1"/>
          <p:nvPr/>
        </p:nvSpPr>
        <p:spPr>
          <a:xfrm>
            <a:off x="4945606" y="39654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연결되어 있음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9F75B9A9-3A66-4C07-BCD4-14F5C3B5260C}"/>
              </a:ext>
            </a:extLst>
          </p:cNvPr>
          <p:cNvSpPr/>
          <p:nvPr/>
        </p:nvSpPr>
        <p:spPr>
          <a:xfrm>
            <a:off x="6489928" y="2816236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8E8787-3E8D-4F61-BE99-B24E259CE49F}"/>
              </a:ext>
            </a:extLst>
          </p:cNvPr>
          <p:cNvGrpSpPr/>
          <p:nvPr/>
        </p:nvGrpSpPr>
        <p:grpSpPr>
          <a:xfrm>
            <a:off x="3052877" y="1825003"/>
            <a:ext cx="7522210" cy="4561017"/>
            <a:chOff x="3036099" y="1508675"/>
            <a:chExt cx="7522210" cy="4561017"/>
          </a:xfrm>
        </p:grpSpPr>
        <p:pic>
          <p:nvPicPr>
            <p:cNvPr id="1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8CE83161-5363-4AE8-AA39-F3EF7A9EA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961" y="152283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0BDD498-D0F3-4681-BF80-891F54758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099" y="2318702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7189A1C-C008-4BAF-AFFF-08846FEF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342" y="3805686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80130636-B3E9-4C17-9472-35169AA09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32" y="5480814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0C05C47-2B7B-4114-90A3-56EEBE1EF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912" y="552539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A8509E89-B250-4071-9E9C-FD047DAF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4558149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BB66910-8074-41EC-8086-5755A3070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3197348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B5F7818-0BEB-405C-A0AB-1F9806D30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852" y="1508675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8F616B2C-43E2-43F5-B0FE-E88CEE8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77" y="5797141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하트 26">
            <a:extLst>
              <a:ext uri="{FF2B5EF4-FFF2-40B4-BE49-F238E27FC236}">
                <a16:creationId xmlns:a16="http://schemas.microsoft.com/office/drawing/2014/main" id="{F4983B2A-0157-4902-9F16-86648F4EC0A5}"/>
              </a:ext>
            </a:extLst>
          </p:cNvPr>
          <p:cNvSpPr/>
          <p:nvPr/>
        </p:nvSpPr>
        <p:spPr>
          <a:xfrm>
            <a:off x="2976859" y="4978252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8F190A87-5AAD-405D-8A0F-3D837D91CE83}"/>
              </a:ext>
            </a:extLst>
          </p:cNvPr>
          <p:cNvSpPr/>
          <p:nvPr/>
        </p:nvSpPr>
        <p:spPr>
          <a:xfrm>
            <a:off x="2957533" y="3763771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B54D444C-7372-4F7E-B6F5-496B44CC6F4A}"/>
              </a:ext>
            </a:extLst>
          </p:cNvPr>
          <p:cNvSpPr/>
          <p:nvPr/>
        </p:nvSpPr>
        <p:spPr>
          <a:xfrm>
            <a:off x="9618288" y="3672383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9695CBC2-0461-40B7-9DBE-549CD38FEC82}"/>
              </a:ext>
            </a:extLst>
          </p:cNvPr>
          <p:cNvSpPr/>
          <p:nvPr/>
        </p:nvSpPr>
        <p:spPr>
          <a:xfrm>
            <a:off x="9522091" y="5048207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3D6330-0477-4CA8-A664-5A099AA1BB3E}"/>
              </a:ext>
            </a:extLst>
          </p:cNvPr>
          <p:cNvGrpSpPr/>
          <p:nvPr/>
        </p:nvGrpSpPr>
        <p:grpSpPr>
          <a:xfrm>
            <a:off x="3168772" y="2635030"/>
            <a:ext cx="917845" cy="544299"/>
            <a:chOff x="177393" y="4466353"/>
            <a:chExt cx="917845" cy="544299"/>
          </a:xfrm>
        </p:grpSpPr>
        <p:pic>
          <p:nvPicPr>
            <p:cNvPr id="3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9081EA50-6ED4-4F2A-B2F5-0AA7BE689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D67D056-DE61-46DF-8CF4-1FB42BB0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5E0FAF-FC5F-417F-9FA1-E35D913CFBC2}"/>
              </a:ext>
            </a:extLst>
          </p:cNvPr>
          <p:cNvGrpSpPr/>
          <p:nvPr/>
        </p:nvGrpSpPr>
        <p:grpSpPr>
          <a:xfrm>
            <a:off x="3194030" y="4129373"/>
            <a:ext cx="917845" cy="544299"/>
            <a:chOff x="177393" y="4466353"/>
            <a:chExt cx="917845" cy="544299"/>
          </a:xfrm>
        </p:grpSpPr>
        <p:pic>
          <p:nvPicPr>
            <p:cNvPr id="3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8CAD8FF-0C7E-4D6F-9A93-771B756C6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1E2107A1-E416-4C6D-8A6F-70C29CD7F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0AD2894-0FAE-425B-BB42-9BD9E958A8CF}"/>
              </a:ext>
            </a:extLst>
          </p:cNvPr>
          <p:cNvGrpSpPr/>
          <p:nvPr/>
        </p:nvGrpSpPr>
        <p:grpSpPr>
          <a:xfrm>
            <a:off x="5507124" y="5797141"/>
            <a:ext cx="917845" cy="544299"/>
            <a:chOff x="177393" y="4466353"/>
            <a:chExt cx="917845" cy="544299"/>
          </a:xfrm>
        </p:grpSpPr>
        <p:pic>
          <p:nvPicPr>
            <p:cNvPr id="3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FFD09E7-DBE4-4EAA-8A65-71B1725E5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1A729F2-9E1A-4195-AC72-B5DCC3E4A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CE772-8D31-4569-9976-82882BCFCADF}"/>
              </a:ext>
            </a:extLst>
          </p:cNvPr>
          <p:cNvGrpSpPr/>
          <p:nvPr/>
        </p:nvGrpSpPr>
        <p:grpSpPr>
          <a:xfrm>
            <a:off x="9931340" y="4869411"/>
            <a:ext cx="917845" cy="544299"/>
            <a:chOff x="177393" y="4466353"/>
            <a:chExt cx="917845" cy="544299"/>
          </a:xfrm>
        </p:grpSpPr>
        <p:pic>
          <p:nvPicPr>
            <p:cNvPr id="4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29F75F5-8A98-4DD0-A987-752B8DBB8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9239E21-7806-4AD5-A62E-AF0FFE90A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B46921-888C-4F7A-A26F-64DA58BFB20B}"/>
              </a:ext>
            </a:extLst>
          </p:cNvPr>
          <p:cNvGrpSpPr/>
          <p:nvPr/>
        </p:nvGrpSpPr>
        <p:grpSpPr>
          <a:xfrm>
            <a:off x="9903513" y="3513675"/>
            <a:ext cx="917845" cy="544299"/>
            <a:chOff x="177393" y="4466353"/>
            <a:chExt cx="917845" cy="544299"/>
          </a:xfrm>
        </p:grpSpPr>
        <p:pic>
          <p:nvPicPr>
            <p:cNvPr id="4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C6B3109-2487-4E06-ADC1-03F5DF88E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133E00D-E491-42AC-BD99-0D0C4A017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07C021-9B97-4168-A456-A3C4A900DBA6}"/>
              </a:ext>
            </a:extLst>
          </p:cNvPr>
          <p:cNvGrpSpPr/>
          <p:nvPr/>
        </p:nvGrpSpPr>
        <p:grpSpPr>
          <a:xfrm>
            <a:off x="7499596" y="1825002"/>
            <a:ext cx="917845" cy="544299"/>
            <a:chOff x="177393" y="4466353"/>
            <a:chExt cx="917845" cy="544299"/>
          </a:xfrm>
        </p:grpSpPr>
        <p:pic>
          <p:nvPicPr>
            <p:cNvPr id="47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13170C1C-5693-4588-9872-2458E3ACB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D92AD3D9-A5B2-4485-8F9B-61E4B6AC3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83B9FCD-D636-490B-9A36-8D1F89840B45}"/>
              </a:ext>
            </a:extLst>
          </p:cNvPr>
          <p:cNvGrpSpPr/>
          <p:nvPr/>
        </p:nvGrpSpPr>
        <p:grpSpPr>
          <a:xfrm>
            <a:off x="5350742" y="1839161"/>
            <a:ext cx="917845" cy="544299"/>
            <a:chOff x="177393" y="4466353"/>
            <a:chExt cx="917845" cy="544299"/>
          </a:xfrm>
        </p:grpSpPr>
        <p:pic>
          <p:nvPicPr>
            <p:cNvPr id="5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401BF64A-4737-4FE3-B20D-AD9BA2F37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5AFA784-F8FC-4176-8BEF-9EFD5589F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생각 풍선: 구름 모양 51">
            <a:extLst>
              <a:ext uri="{FF2B5EF4-FFF2-40B4-BE49-F238E27FC236}">
                <a16:creationId xmlns:a16="http://schemas.microsoft.com/office/drawing/2014/main" id="{05606DA3-14E6-4601-A50B-A8EA965E3126}"/>
              </a:ext>
            </a:extLst>
          </p:cNvPr>
          <p:cNvSpPr/>
          <p:nvPr/>
        </p:nvSpPr>
        <p:spPr>
          <a:xfrm>
            <a:off x="6828248" y="4605897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생각 풍선: 구름 모양 52">
            <a:extLst>
              <a:ext uri="{FF2B5EF4-FFF2-40B4-BE49-F238E27FC236}">
                <a16:creationId xmlns:a16="http://schemas.microsoft.com/office/drawing/2014/main" id="{CA17068E-6384-47B4-8141-DD25D0556201}"/>
              </a:ext>
            </a:extLst>
          </p:cNvPr>
          <p:cNvSpPr/>
          <p:nvPr/>
        </p:nvSpPr>
        <p:spPr>
          <a:xfrm>
            <a:off x="6828247" y="1234294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생각 풍선: 구름 모양 53">
            <a:extLst>
              <a:ext uri="{FF2B5EF4-FFF2-40B4-BE49-F238E27FC236}">
                <a16:creationId xmlns:a16="http://schemas.microsoft.com/office/drawing/2014/main" id="{EDACA11C-9E18-47EC-93BA-B95F6B9F451B}"/>
              </a:ext>
            </a:extLst>
          </p:cNvPr>
          <p:cNvSpPr/>
          <p:nvPr/>
        </p:nvSpPr>
        <p:spPr>
          <a:xfrm>
            <a:off x="9193271" y="2309320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생각 풍선: 구름 모양 54">
            <a:extLst>
              <a:ext uri="{FF2B5EF4-FFF2-40B4-BE49-F238E27FC236}">
                <a16:creationId xmlns:a16="http://schemas.microsoft.com/office/drawing/2014/main" id="{0C82EBB3-5C3F-47DE-9982-298B76454F0E}"/>
              </a:ext>
            </a:extLst>
          </p:cNvPr>
          <p:cNvSpPr/>
          <p:nvPr/>
        </p:nvSpPr>
        <p:spPr>
          <a:xfrm>
            <a:off x="9619921" y="4141482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생각 풍선: 구름 모양 55">
            <a:extLst>
              <a:ext uri="{FF2B5EF4-FFF2-40B4-BE49-F238E27FC236}">
                <a16:creationId xmlns:a16="http://schemas.microsoft.com/office/drawing/2014/main" id="{89CB7B4F-A50C-4328-BB3F-44D80614D0C0}"/>
              </a:ext>
            </a:extLst>
          </p:cNvPr>
          <p:cNvSpPr/>
          <p:nvPr/>
        </p:nvSpPr>
        <p:spPr>
          <a:xfrm>
            <a:off x="4661171" y="4634051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생각 풍선: 구름 모양 56">
            <a:extLst>
              <a:ext uri="{FF2B5EF4-FFF2-40B4-BE49-F238E27FC236}">
                <a16:creationId xmlns:a16="http://schemas.microsoft.com/office/drawing/2014/main" id="{435018EB-3961-4A0C-B118-DB2AE7D1DDEC}"/>
              </a:ext>
            </a:extLst>
          </p:cNvPr>
          <p:cNvSpPr/>
          <p:nvPr/>
        </p:nvSpPr>
        <p:spPr>
          <a:xfrm flipH="1">
            <a:off x="1336077" y="4038842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생각 풍선: 구름 모양 57">
            <a:extLst>
              <a:ext uri="{FF2B5EF4-FFF2-40B4-BE49-F238E27FC236}">
                <a16:creationId xmlns:a16="http://schemas.microsoft.com/office/drawing/2014/main" id="{966DB706-E769-42A7-A6D2-C06AEC115D93}"/>
              </a:ext>
            </a:extLst>
          </p:cNvPr>
          <p:cNvSpPr/>
          <p:nvPr/>
        </p:nvSpPr>
        <p:spPr>
          <a:xfrm flipH="1">
            <a:off x="3739756" y="1471939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생각 풍선: 구름 모양 58">
            <a:extLst>
              <a:ext uri="{FF2B5EF4-FFF2-40B4-BE49-F238E27FC236}">
                <a16:creationId xmlns:a16="http://schemas.microsoft.com/office/drawing/2014/main" id="{1A357C44-088C-4EB4-9E49-1DF4EFB337C6}"/>
              </a:ext>
            </a:extLst>
          </p:cNvPr>
          <p:cNvSpPr/>
          <p:nvPr/>
        </p:nvSpPr>
        <p:spPr>
          <a:xfrm flipH="1">
            <a:off x="1417772" y="2594390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0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5ADEBF3E-3103-4465-AC0F-91C9B395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36" y="1820107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367EB6D0-3E2C-4D6C-BFB3-A50DE25F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45" y="1772754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94436E0D-0D4E-4771-842B-D68A0D5A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77" y="3428729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7E74E000-F755-47DF-A448-CFF59C7F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77" y="4818825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B0A4E7AC-F381-42DA-9061-BE537DF4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24" y="5754667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40FD595A-0117-49E5-8261-B93D2C12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41" y="4135383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412A403A-1411-4274-A025-EDA34B08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2" y="2635030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하트 66">
            <a:extLst>
              <a:ext uri="{FF2B5EF4-FFF2-40B4-BE49-F238E27FC236}">
                <a16:creationId xmlns:a16="http://schemas.microsoft.com/office/drawing/2014/main" id="{7295A74C-DB27-48D3-9EBE-1BC990C619DD}"/>
              </a:ext>
            </a:extLst>
          </p:cNvPr>
          <p:cNvSpPr/>
          <p:nvPr/>
        </p:nvSpPr>
        <p:spPr>
          <a:xfrm>
            <a:off x="6628292" y="6121459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11602 0.44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18659 -0.327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1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60117 0.008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2839 -0.1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78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02682 0.2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27" grpId="0" animBg="1"/>
      <p:bldP spid="28" grpId="0" animBg="1"/>
      <p:bldP spid="29" grpId="0" animBg="1"/>
      <p:bldP spid="3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D4EDC4D-49F2-4867-9C60-F543D5E36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블록체인이란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39FEC6-56A3-4779-BB20-5B4EB586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78AB8F-F285-4152-B83D-69D7ED4C69D8}"/>
              </a:ext>
            </a:extLst>
          </p:cNvPr>
          <p:cNvSpPr/>
          <p:nvPr/>
        </p:nvSpPr>
        <p:spPr>
          <a:xfrm>
            <a:off x="105701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043FE-B55C-4EFB-9C40-1DA6C2783297}"/>
              </a:ext>
            </a:extLst>
          </p:cNvPr>
          <p:cNvSpPr/>
          <p:nvPr/>
        </p:nvSpPr>
        <p:spPr>
          <a:xfrm>
            <a:off x="2056703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4DC62-6D6E-4E44-8FCD-E247A3E4FE67}"/>
              </a:ext>
            </a:extLst>
          </p:cNvPr>
          <p:cNvSpPr/>
          <p:nvPr/>
        </p:nvSpPr>
        <p:spPr>
          <a:xfrm>
            <a:off x="3056391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E45A22-019F-46D2-BE65-057CCD6FF04E}"/>
              </a:ext>
            </a:extLst>
          </p:cNvPr>
          <p:cNvSpPr/>
          <p:nvPr/>
        </p:nvSpPr>
        <p:spPr>
          <a:xfrm>
            <a:off x="4056079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D49A9-BC92-405A-8857-24FDA00CD274}"/>
              </a:ext>
            </a:extLst>
          </p:cNvPr>
          <p:cNvSpPr/>
          <p:nvPr/>
        </p:nvSpPr>
        <p:spPr>
          <a:xfrm>
            <a:off x="5055767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12E77C-92BA-4E74-A8F8-0A36B709404E}"/>
              </a:ext>
            </a:extLst>
          </p:cNvPr>
          <p:cNvSpPr/>
          <p:nvPr/>
        </p:nvSpPr>
        <p:spPr>
          <a:xfrm>
            <a:off x="605545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7C7BB-CA61-4F01-8309-58345D1574C0}"/>
              </a:ext>
            </a:extLst>
          </p:cNvPr>
          <p:cNvSpPr txBox="1"/>
          <p:nvPr/>
        </p:nvSpPr>
        <p:spPr>
          <a:xfrm>
            <a:off x="6786694" y="197980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C60001-97C3-4A11-B77D-7469305D4476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635855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67609B-43B3-47BF-9F4A-EDC80D243B9A}"/>
              </a:ext>
            </a:extLst>
          </p:cNvPr>
          <p:cNvCxnSpPr/>
          <p:nvPr/>
        </p:nvCxnSpPr>
        <p:spPr>
          <a:xfrm flipH="1">
            <a:off x="2635543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73C3AC-EE93-4CF2-9555-E45AEF9D1165}"/>
              </a:ext>
            </a:extLst>
          </p:cNvPr>
          <p:cNvCxnSpPr/>
          <p:nvPr/>
        </p:nvCxnSpPr>
        <p:spPr>
          <a:xfrm flipH="1">
            <a:off x="3635231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93BC6C-13B1-4264-AC9E-721372C63B63}"/>
              </a:ext>
            </a:extLst>
          </p:cNvPr>
          <p:cNvCxnSpPr/>
          <p:nvPr/>
        </p:nvCxnSpPr>
        <p:spPr>
          <a:xfrm flipH="1">
            <a:off x="4634919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CB91EB-536A-4FF8-9D0D-C9D09C4ABBB6}"/>
              </a:ext>
            </a:extLst>
          </p:cNvPr>
          <p:cNvCxnSpPr/>
          <p:nvPr/>
        </p:nvCxnSpPr>
        <p:spPr>
          <a:xfrm flipH="1">
            <a:off x="5634607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49F3D-E0FF-40D5-8DC4-9E12709E72A3}"/>
              </a:ext>
            </a:extLst>
          </p:cNvPr>
          <p:cNvSpPr/>
          <p:nvPr/>
        </p:nvSpPr>
        <p:spPr>
          <a:xfrm>
            <a:off x="1057015" y="3111598"/>
            <a:ext cx="4672666" cy="705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0C2BB-F837-434E-9BC8-6779526D81ED}"/>
              </a:ext>
            </a:extLst>
          </p:cNvPr>
          <p:cNvSpPr/>
          <p:nvPr/>
        </p:nvSpPr>
        <p:spPr>
          <a:xfrm>
            <a:off x="1057015" y="3810494"/>
            <a:ext cx="4672666" cy="705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92D215-8F56-4080-A5D9-0DBCCDB7F9E8}"/>
              </a:ext>
            </a:extLst>
          </p:cNvPr>
          <p:cNvSpPr/>
          <p:nvPr/>
        </p:nvSpPr>
        <p:spPr>
          <a:xfrm>
            <a:off x="1057015" y="4509390"/>
            <a:ext cx="4672666" cy="705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FC67A1-F093-469B-8127-E91C56C97435}"/>
              </a:ext>
            </a:extLst>
          </p:cNvPr>
          <p:cNvSpPr/>
          <p:nvPr/>
        </p:nvSpPr>
        <p:spPr>
          <a:xfrm>
            <a:off x="1057015" y="5214777"/>
            <a:ext cx="4672666" cy="13241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94ED5-9F75-437F-830E-480AFC2D5096}"/>
              </a:ext>
            </a:extLst>
          </p:cNvPr>
          <p:cNvSpPr/>
          <p:nvPr/>
        </p:nvSpPr>
        <p:spPr>
          <a:xfrm>
            <a:off x="1182851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5ADA1-FB16-4A1E-AB81-6C52AE22E3A1}"/>
              </a:ext>
            </a:extLst>
          </p:cNvPr>
          <p:cNvSpPr txBox="1"/>
          <p:nvPr/>
        </p:nvSpPr>
        <p:spPr>
          <a:xfrm>
            <a:off x="5147056" y="32763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9A37D7-BB97-4E27-9CF8-72604F1CF0BA}"/>
              </a:ext>
            </a:extLst>
          </p:cNvPr>
          <p:cNvSpPr/>
          <p:nvPr/>
        </p:nvSpPr>
        <p:spPr>
          <a:xfrm>
            <a:off x="2493192" y="3278272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215DEF-3EBD-460E-ACF5-952E60BBE9D2}"/>
              </a:ext>
            </a:extLst>
          </p:cNvPr>
          <p:cNvSpPr/>
          <p:nvPr/>
        </p:nvSpPr>
        <p:spPr>
          <a:xfrm>
            <a:off x="3797422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45BC84-18BA-4A5F-A789-E44479A4CA88}"/>
              </a:ext>
            </a:extLst>
          </p:cNvPr>
          <p:cNvSpPr/>
          <p:nvPr/>
        </p:nvSpPr>
        <p:spPr>
          <a:xfrm>
            <a:off x="1182850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3114F-29AE-4D98-8163-1A1048B4B7AA}"/>
              </a:ext>
            </a:extLst>
          </p:cNvPr>
          <p:cNvSpPr/>
          <p:nvPr/>
        </p:nvSpPr>
        <p:spPr>
          <a:xfrm>
            <a:off x="2493192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A93C9B-5BC2-49F4-8478-F3D592F342E4}"/>
              </a:ext>
            </a:extLst>
          </p:cNvPr>
          <p:cNvSpPr/>
          <p:nvPr/>
        </p:nvSpPr>
        <p:spPr>
          <a:xfrm>
            <a:off x="3797421" y="3975276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3AE38-ED7A-4BB2-8E87-BC5FA0D1B7B3}"/>
              </a:ext>
            </a:extLst>
          </p:cNvPr>
          <p:cNvSpPr txBox="1"/>
          <p:nvPr/>
        </p:nvSpPr>
        <p:spPr>
          <a:xfrm>
            <a:off x="5147056" y="397527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853F71-61B3-480C-AFB0-547712DA6B30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1812023" y="3645712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9A74A1-0FED-418D-8329-49774E329CDA}"/>
              </a:ext>
            </a:extLst>
          </p:cNvPr>
          <p:cNvCxnSpPr/>
          <p:nvPr/>
        </p:nvCxnSpPr>
        <p:spPr>
          <a:xfrm flipH="1">
            <a:off x="3097011" y="3639221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C73610-104D-4523-8083-3954CD446968}"/>
              </a:ext>
            </a:extLst>
          </p:cNvPr>
          <p:cNvCxnSpPr/>
          <p:nvPr/>
        </p:nvCxnSpPr>
        <p:spPr>
          <a:xfrm flipH="1">
            <a:off x="4426592" y="3634835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2C7589-D3C9-474A-B59E-191D8BE0B6A4}"/>
              </a:ext>
            </a:extLst>
          </p:cNvPr>
          <p:cNvSpPr/>
          <p:nvPr/>
        </p:nvSpPr>
        <p:spPr>
          <a:xfrm>
            <a:off x="2493191" y="4680663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Root-Hash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0D5869-7ADB-44BF-BCB0-F24E60425345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>
            <a:off x="1812023" y="4351099"/>
            <a:ext cx="131034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0E8E9E-D59E-4DCE-A88D-215B0C643D01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3122364" y="4351099"/>
            <a:ext cx="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646C8D-2BD5-44A7-8D1D-D7611C0EF8E9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 flipH="1">
            <a:off x="3122364" y="4344608"/>
            <a:ext cx="1304230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C37016-CF77-4645-9C85-29F64E2E2F0B}"/>
              </a:ext>
            </a:extLst>
          </p:cNvPr>
          <p:cNvSpPr/>
          <p:nvPr/>
        </p:nvSpPr>
        <p:spPr>
          <a:xfrm>
            <a:off x="4165291" y="5384109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Root-Hash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08FBAB-576E-4C84-BE3A-7A13C7EB066F}"/>
              </a:ext>
            </a:extLst>
          </p:cNvPr>
          <p:cNvSpPr/>
          <p:nvPr/>
        </p:nvSpPr>
        <p:spPr>
          <a:xfrm>
            <a:off x="4161250" y="5913998"/>
            <a:ext cx="125834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Nonce</a:t>
            </a:r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26651A-8AB3-4234-B4D3-CFA63A5C3F09}"/>
              </a:ext>
            </a:extLst>
          </p:cNvPr>
          <p:cNvSpPr/>
          <p:nvPr/>
        </p:nvSpPr>
        <p:spPr>
          <a:xfrm>
            <a:off x="2706012" y="5384109"/>
            <a:ext cx="125834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Prev</a:t>
            </a:r>
            <a:r>
              <a:rPr lang="en-US" altLang="ko-KR" sz="1600" dirty="0"/>
              <a:t>-Hash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77C038-8AFF-4F67-8D11-3488002BDB25}"/>
              </a:ext>
            </a:extLst>
          </p:cNvPr>
          <p:cNvSpPr/>
          <p:nvPr/>
        </p:nvSpPr>
        <p:spPr>
          <a:xfrm>
            <a:off x="1246732" y="5384109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version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7C742-D17C-4C60-AB98-DE63EA912CF5}"/>
              </a:ext>
            </a:extLst>
          </p:cNvPr>
          <p:cNvSpPr/>
          <p:nvPr/>
        </p:nvSpPr>
        <p:spPr>
          <a:xfrm>
            <a:off x="2706011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difficulty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4BDE49-CC47-4F6E-B5A4-7A23836097A4}"/>
              </a:ext>
            </a:extLst>
          </p:cNvPr>
          <p:cNvSpPr/>
          <p:nvPr/>
        </p:nvSpPr>
        <p:spPr>
          <a:xfrm>
            <a:off x="1252327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time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6EBF52-0400-4B36-B195-EF2975044DE1}"/>
              </a:ext>
            </a:extLst>
          </p:cNvPr>
          <p:cNvSpPr/>
          <p:nvPr/>
        </p:nvSpPr>
        <p:spPr>
          <a:xfrm>
            <a:off x="821094" y="5142451"/>
            <a:ext cx="5026027" cy="1459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0E840DB-E16C-4F55-8BC1-A9DC1337756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847121" y="5872283"/>
            <a:ext cx="904614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186838-EA3E-4D9D-B019-DF963AC284EE}"/>
              </a:ext>
            </a:extLst>
          </p:cNvPr>
          <p:cNvSpPr/>
          <p:nvPr/>
        </p:nvSpPr>
        <p:spPr>
          <a:xfrm>
            <a:off x="6751735" y="5687617"/>
            <a:ext cx="1258345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Block-Hash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3D120-0759-40D2-AABD-6A5E5743333F}"/>
              </a:ext>
            </a:extLst>
          </p:cNvPr>
          <p:cNvSpPr txBox="1"/>
          <p:nvPr/>
        </p:nvSpPr>
        <p:spPr>
          <a:xfrm>
            <a:off x="8556771" y="1396334"/>
            <a:ext cx="2884123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보상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합의 알고리즘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Stake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Authority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Importance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C09DA4-F232-4379-BCF8-F64DD9B32031}"/>
              </a:ext>
            </a:extLst>
          </p:cNvPr>
          <p:cNvSpPr txBox="1"/>
          <p:nvPr/>
        </p:nvSpPr>
        <p:spPr>
          <a:xfrm>
            <a:off x="8418912" y="3981767"/>
            <a:ext cx="3159839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블록체인의 종류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 Blockchain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Public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Consortium Blockchain</a:t>
            </a:r>
          </a:p>
        </p:txBody>
      </p:sp>
      <p:pic>
        <p:nvPicPr>
          <p:cNvPr id="2050" name="Picture 2" descr="oì ëí ì´ë¯¸ì§ ê²ìê²°ê³¼">
            <a:extLst>
              <a:ext uri="{FF2B5EF4-FFF2-40B4-BE49-F238E27FC236}">
                <a16:creationId xmlns:a16="http://schemas.microsoft.com/office/drawing/2014/main" id="{F975B0CD-5734-494A-902D-3FCFB086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97" y="2590251"/>
            <a:ext cx="467040" cy="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oì ëí ì´ë¯¸ì§ ê²ìê²°ê³¼">
            <a:extLst>
              <a:ext uri="{FF2B5EF4-FFF2-40B4-BE49-F238E27FC236}">
                <a16:creationId xmlns:a16="http://schemas.microsoft.com/office/drawing/2014/main" id="{D7D687A5-C694-4A4C-A9E1-CDE1F361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51" y="4377405"/>
            <a:ext cx="467040" cy="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37F141-E302-43C6-981D-25D9AE4A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임베디드 시스템 내에서 블록체인 구현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DCE2DB-216A-4B7D-B8E7-9ACC9995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2F269-B4BB-41C9-B3B8-3CB1BDEA0F04}"/>
              </a:ext>
            </a:extLst>
          </p:cNvPr>
          <p:cNvSpPr txBox="1"/>
          <p:nvPr/>
        </p:nvSpPr>
        <p:spPr>
          <a:xfrm>
            <a:off x="162529" y="1362958"/>
            <a:ext cx="3780297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62C3-081A-4692-B65A-1FD8688ED00D}"/>
              </a:ext>
            </a:extLst>
          </p:cNvPr>
          <p:cNvSpPr txBox="1"/>
          <p:nvPr/>
        </p:nvSpPr>
        <p:spPr>
          <a:xfrm>
            <a:off x="7723123" y="1362958"/>
            <a:ext cx="4106070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Authority</a:t>
            </a:r>
          </a:p>
        </p:txBody>
      </p:sp>
      <p:pic>
        <p:nvPicPr>
          <p:cNvPr id="1028" name="Picture 4" descr="ê²½ìì ëí ì´ë¯¸ì§ ê²ìê²°ê³¼">
            <a:extLst>
              <a:ext uri="{FF2B5EF4-FFF2-40B4-BE49-F238E27FC236}">
                <a16:creationId xmlns:a16="http://schemas.microsoft.com/office/drawing/2014/main" id="{BA680FE0-11F7-4E7E-8FE2-6ADC7C87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4" y="2339967"/>
            <a:ext cx="3466056" cy="2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¼ì ë¶ë°°ì ëí ì´ë¯¸ì§ ê²ìê²°ê³¼">
            <a:extLst>
              <a:ext uri="{FF2B5EF4-FFF2-40B4-BE49-F238E27FC236}">
                <a16:creationId xmlns:a16="http://schemas.microsoft.com/office/drawing/2014/main" id="{7529C223-F71D-4EF5-80CF-74B991C6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43" y="2307617"/>
            <a:ext cx="3466056" cy="231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201FE-5C56-4E99-BB9B-40D1A073D08E}"/>
              </a:ext>
            </a:extLst>
          </p:cNvPr>
          <p:cNvSpPr txBox="1"/>
          <p:nvPr/>
        </p:nvSpPr>
        <p:spPr>
          <a:xfrm>
            <a:off x="3785705" y="1362958"/>
            <a:ext cx="3780297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Stakes</a:t>
            </a:r>
          </a:p>
        </p:txBody>
      </p:sp>
      <p:sp>
        <p:nvSpPr>
          <p:cNvPr id="6" name="AutoShape 8" descr="ë¹ì§ êµëì ëí ì´ë¯¸ì§ ê²ìê²°ê³¼">
            <a:extLst>
              <a:ext uri="{FF2B5EF4-FFF2-40B4-BE49-F238E27FC236}">
                <a16:creationId xmlns:a16="http://schemas.microsoft.com/office/drawing/2014/main" id="{2797960D-B9F1-4DCC-949A-87D6CB79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36778" y="216016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ì¼ë§ ëëë©´ í´ê·¼ì ëí ì´ë¯¸ì§ ê²ìê²°ê³¼">
            <a:extLst>
              <a:ext uri="{FF2B5EF4-FFF2-40B4-BE49-F238E27FC236}">
                <a16:creationId xmlns:a16="http://schemas.microsoft.com/office/drawing/2014/main" id="{FBDF0726-F1EB-4136-8ADD-06334AD4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58" y="233232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DEBB3-D8BC-4CBB-BFB9-58489E0AB49F}"/>
              </a:ext>
            </a:extLst>
          </p:cNvPr>
          <p:cNvSpPr txBox="1"/>
          <p:nvPr/>
        </p:nvSpPr>
        <p:spPr>
          <a:xfrm>
            <a:off x="787495" y="5366796"/>
            <a:ext cx="9770752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Proof of Authority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는 보상이 없으므로 남들과 경쟁할 필요가 없음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하드웨어 사용량 ↓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→ 임베디드 시스템 사용가능</a:t>
            </a:r>
          </a:p>
        </p:txBody>
      </p:sp>
    </p:spTree>
    <p:extLst>
      <p:ext uri="{BB962C8B-B14F-4D97-AF65-F5344CB8AC3E}">
        <p14:creationId xmlns:p14="http://schemas.microsoft.com/office/powerpoint/2010/main" val="201545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E46D74-1960-41DB-ABD5-9A1187982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649" y="223936"/>
            <a:ext cx="9754085" cy="559836"/>
          </a:xfrm>
        </p:spPr>
        <p:txBody>
          <a:bodyPr/>
          <a:lstStyle/>
          <a:p>
            <a:r>
              <a:rPr lang="en-US" altLang="ko-KR" dirty="0"/>
              <a:t>Private Blockchain</a:t>
            </a:r>
            <a:r>
              <a:rPr lang="ko-KR" altLang="en-US" dirty="0"/>
              <a:t>으로 구현하는 </a:t>
            </a:r>
            <a:r>
              <a:rPr lang="en-US" altLang="ko-KR" dirty="0"/>
              <a:t>Voting System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DAD424-F63D-4099-9E3C-D26E7295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A8F708-4A90-4F3F-97B4-C14AAA5B9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5407" y="2219391"/>
            <a:ext cx="2546656" cy="2853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875BC2-A5A8-46BB-B46A-2E745211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9903" y="2219197"/>
            <a:ext cx="2546656" cy="2853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AE9C2B-5D87-40FE-94DF-8F0677D08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48319" y="3645808"/>
            <a:ext cx="2546656" cy="2853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FD7F3-3D1B-4C53-A829-1FFE23F5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9327" y="3646002"/>
            <a:ext cx="2546656" cy="2853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4B3012-6B1D-4009-8C69-21233330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33823" y="3645808"/>
            <a:ext cx="2546656" cy="28534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0BBB9A-F327-4051-9D98-33B684B1E0FD}"/>
              </a:ext>
            </a:extLst>
          </p:cNvPr>
          <p:cNvSpPr/>
          <p:nvPr/>
        </p:nvSpPr>
        <p:spPr>
          <a:xfrm>
            <a:off x="6096000" y="2656654"/>
            <a:ext cx="5775648" cy="3699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5876A8-9D57-47FB-BBEF-5CE288BA8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2683" y="1376031"/>
            <a:ext cx="2022281" cy="1514872"/>
          </a:xfrm>
          <a:prstGeom prst="rect">
            <a:avLst/>
          </a:prstGeom>
        </p:spPr>
      </p:pic>
      <p:pic>
        <p:nvPicPr>
          <p:cNvPr id="3074" name="Picture 2" descr="í¬íì ëí ì´ë¯¸ì§ ê²ìê²°ê³¼">
            <a:extLst>
              <a:ext uri="{FF2B5EF4-FFF2-40B4-BE49-F238E27FC236}">
                <a16:creationId xmlns:a16="http://schemas.microsoft.com/office/drawing/2014/main" id="{140B47ED-81D2-4FE4-ACAE-8CBD2B1E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2" y="1423639"/>
            <a:ext cx="2313388" cy="23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 ë¶ì¦ì ëí ì´ë¯¸ì§ ê²ìê²°ê³¼">
            <a:extLst>
              <a:ext uri="{FF2B5EF4-FFF2-40B4-BE49-F238E27FC236}">
                <a16:creationId xmlns:a16="http://schemas.microsoft.com/office/drawing/2014/main" id="{20A05782-DB2B-4BB1-891B-9E3039E7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96" y="4298549"/>
            <a:ext cx="3371628" cy="20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³ì½ì ëí ì´ë¯¸ì§ ê²ìê²°ê³¼">
            <a:extLst>
              <a:ext uri="{FF2B5EF4-FFF2-40B4-BE49-F238E27FC236}">
                <a16:creationId xmlns:a16="http://schemas.microsoft.com/office/drawing/2014/main" id="{8F1D5623-16A0-44B5-A000-44C4BC0C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573" y="2847465"/>
            <a:ext cx="1405080" cy="7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í¬íê²°ê³¼ì ëí ì´ë¯¸ì§ ê²ìê²°ê³¼">
            <a:extLst>
              <a:ext uri="{FF2B5EF4-FFF2-40B4-BE49-F238E27FC236}">
                <a16:creationId xmlns:a16="http://schemas.microsoft.com/office/drawing/2014/main" id="{0CBEA8FE-D723-4218-ADAD-90218C5F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10" y="1567638"/>
            <a:ext cx="3117774" cy="20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2535BB-ACC7-4883-8B36-0FF8D56B9ABB}"/>
              </a:ext>
            </a:extLst>
          </p:cNvPr>
          <p:cNvSpPr txBox="1"/>
          <p:nvPr/>
        </p:nvSpPr>
        <p:spPr>
          <a:xfrm>
            <a:off x="1437162" y="3660727"/>
            <a:ext cx="82586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>
                <a:solidFill>
                  <a:srgbClr val="002060"/>
                </a:solidFill>
                <a:latin typeface="+mn-ea"/>
              </a:rPr>
              <a:t>투표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DF968-0B06-40EB-9BFE-AF51A5DD7678}"/>
              </a:ext>
            </a:extLst>
          </p:cNvPr>
          <p:cNvSpPr txBox="1"/>
          <p:nvPr/>
        </p:nvSpPr>
        <p:spPr>
          <a:xfrm>
            <a:off x="4003258" y="3645808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20A1D-BD8F-4660-866B-B6F0504FA655}"/>
              </a:ext>
            </a:extLst>
          </p:cNvPr>
          <p:cNvSpPr txBox="1"/>
          <p:nvPr/>
        </p:nvSpPr>
        <p:spPr>
          <a:xfrm>
            <a:off x="2746271" y="6297924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신분 인증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BB50B-1594-427D-975C-23F1767E7CA5}"/>
              </a:ext>
            </a:extLst>
          </p:cNvPr>
          <p:cNvSpPr txBox="1"/>
          <p:nvPr/>
        </p:nvSpPr>
        <p:spPr>
          <a:xfrm>
            <a:off x="10282257" y="2128365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계약</a:t>
            </a:r>
          </a:p>
        </p:txBody>
      </p:sp>
    </p:spTree>
    <p:extLst>
      <p:ext uri="{BB962C8B-B14F-4D97-AF65-F5344CB8AC3E}">
        <p14:creationId xmlns:p14="http://schemas.microsoft.com/office/powerpoint/2010/main" val="241993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239A74-D701-49C0-9297-7C1F13DC1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기본세팅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6459C4-CD89-4BC8-BF8E-8A0C552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043AB-E026-44A1-B868-FA586847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0" y="1706013"/>
            <a:ext cx="5828643" cy="3381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FF979-B22D-4A6B-BCCA-3CC5A0146258}"/>
              </a:ext>
            </a:extLst>
          </p:cNvPr>
          <p:cNvSpPr txBox="1"/>
          <p:nvPr/>
        </p:nvSpPr>
        <p:spPr>
          <a:xfrm>
            <a:off x="324597" y="5087631"/>
            <a:ext cx="5954002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ARMv7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설치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(geth.ethereum.org)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8D8E0-8A7F-4322-A66A-4D187135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64" y="1540510"/>
            <a:ext cx="5758387" cy="3547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CEFD06-BAC4-40E9-B206-1ABF533B68B5}"/>
              </a:ext>
            </a:extLst>
          </p:cNvPr>
          <p:cNvSpPr txBox="1"/>
          <p:nvPr/>
        </p:nvSpPr>
        <p:spPr>
          <a:xfrm>
            <a:off x="6521843" y="5087631"/>
            <a:ext cx="526464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Node.js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ARMv7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설치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(nodejs.org)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2722-174F-4B95-8E4F-BE243F877EDF}"/>
              </a:ext>
            </a:extLst>
          </p:cNvPr>
          <p:cNvSpPr txBox="1"/>
          <p:nvPr/>
        </p:nvSpPr>
        <p:spPr>
          <a:xfrm>
            <a:off x="1466367" y="5844369"/>
            <a:ext cx="925926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직접 빌드하거나 이미 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빌드되어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배포된 파일을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usr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/bin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3906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3DDAC7-DDB1-431F-BC3B-43C5D1786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EA690D-2D42-4217-8379-0F3361A2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6938F-8CD5-4571-9387-CC0170B4BDE1}"/>
              </a:ext>
            </a:extLst>
          </p:cNvPr>
          <p:cNvSpPr txBox="1"/>
          <p:nvPr/>
        </p:nvSpPr>
        <p:spPr>
          <a:xfrm>
            <a:off x="763795" y="1331092"/>
            <a:ext cx="5178021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mkdir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 new account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98493-92F9-4F2D-8EF3-8AF276E43DA3}"/>
              </a:ext>
            </a:extLst>
          </p:cNvPr>
          <p:cNvSpPr txBox="1"/>
          <p:nvPr/>
        </p:nvSpPr>
        <p:spPr>
          <a:xfrm>
            <a:off x="1186149" y="2503208"/>
            <a:ext cx="8738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5fead7bdf3f7854395f5d3de17d76fce478ec7dd - node1 (192.168.1.100)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bc5687c5a905e2e2c3b31c53a58be4004ab94d75 - node2 (192.168.1.101)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396d5c08681eaeab4e20798939f2c5539bf69712 - node3 (192.168.1.102)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f8e380d735e24446f7e14d71d3c71d97f75a2803 - node4 (192.168.1.103)</a:t>
            </a:r>
            <a:endParaRPr lang="ko-KR" altLang="en-US" sz="2000" dirty="0">
              <a:solidFill>
                <a:srgbClr val="00206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BE7F1-BE98-416B-96E7-564CC3D19FB3}"/>
              </a:ext>
            </a:extLst>
          </p:cNvPr>
          <p:cNvSpPr txBox="1"/>
          <p:nvPr/>
        </p:nvSpPr>
        <p:spPr>
          <a:xfrm>
            <a:off x="763795" y="3826647"/>
            <a:ext cx="9002786" cy="232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genesis.json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setting (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puppeth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사용 가능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하지만 일부 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init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genesis.json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bootnode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boot.key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bootnode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nodekey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boot.key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–verbosity 9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addr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:30310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AD0B3-E0CB-4E51-B8E7-1E64B8C42189}"/>
              </a:ext>
            </a:extLst>
          </p:cNvPr>
          <p:cNvSpPr/>
          <p:nvPr/>
        </p:nvSpPr>
        <p:spPr>
          <a:xfrm>
            <a:off x="1315676" y="6075144"/>
            <a:ext cx="9560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enode://2e9933a5725547c980e3fc497e345f5f5e6d75afafe4c6692aacf3eabc894f6dd49e509f7a0e22600a3bc966a0b065823ee386895680130ceb90c3fbeb18d4a6@192.168.1.100:30310</a:t>
            </a:r>
          </a:p>
        </p:txBody>
      </p:sp>
    </p:spTree>
    <p:extLst>
      <p:ext uri="{BB962C8B-B14F-4D97-AF65-F5344CB8AC3E}">
        <p14:creationId xmlns:p14="http://schemas.microsoft.com/office/powerpoint/2010/main" val="39701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3DDAC7-DDB1-431F-BC3B-43C5D1786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EA690D-2D42-4217-8379-0F3361A2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EA4E4-D286-4409-865D-E282965C7A22}"/>
              </a:ext>
            </a:extLst>
          </p:cNvPr>
          <p:cNvSpPr/>
          <p:nvPr/>
        </p:nvSpPr>
        <p:spPr>
          <a:xfrm>
            <a:off x="523613" y="1462703"/>
            <a:ext cx="108301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/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syncmode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full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port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30311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rpcaddr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'0.0.0.0'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rpccorsdomain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"*"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rpcport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8501 --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rpcapi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'personal,db,eth,net,web3,txpool,miner’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bootnodes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enode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://2e9933a5725547c980e3fc497e345f5f5e6d75afafe4c6692aacf3eabc894f6dd49e509f7a0e22600a3bc966a0b065823ee386895680130ceb90c3fbeb18d4a6@192.168.1.100:30310’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networkid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1515 --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gasprice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'0’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unlock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'0x5fead7bdf3f7854395f5d3de17d76fce478ec7dd’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password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/password.txt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mine</a:t>
            </a:r>
            <a:endParaRPr lang="ko-KR" altLang="en-US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38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862</Words>
  <Application>Microsoft Office PowerPoint</Application>
  <PresentationFormat>와이드스크린</PresentationFormat>
  <Paragraphs>195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맑은 고딕</vt:lpstr>
      <vt:lpstr>배달의민족 도현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정현석</dc:creator>
  <cp:lastModifiedBy>HyeonSeok</cp:lastModifiedBy>
  <cp:revision>93</cp:revision>
  <dcterms:created xsi:type="dcterms:W3CDTF">2018-03-12T16:23:40Z</dcterms:created>
  <dcterms:modified xsi:type="dcterms:W3CDTF">2018-04-17T16:18:19Z</dcterms:modified>
</cp:coreProperties>
</file>