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5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495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>
        <p:guide orient="horz" pos="2159"/>
        <p:guide pos="3839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984DB57-07F7-4FD7-9366-BFAC8DD68F5F}" type="datetime1">
              <a:rPr lang="ko-KR" altLang="en-US"/>
              <a:pPr lvl="0">
                <a:defRPr lang="ko-KR" altLang="en-US"/>
              </a:pPr>
              <a:t>2018-04-18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B50A98F7-BA40-43E4-8D2A-29463F8772D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35FBC-B064-44C5-8AC5-60CEF15F0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40E356-5EEC-47D5-B65E-1AB8EF5F6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B85AA-12F4-4BBF-B5FC-D3109F93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17E86-6000-4D07-8374-0279E5B7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AE586-77AD-456A-8BD6-44F0912C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35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ock chainì ëí ì´ë¯¸ì§ ê²ìê²°ê³¼">
            <a:extLst>
              <a:ext uri="{FF2B5EF4-FFF2-40B4-BE49-F238E27FC236}">
                <a16:creationId xmlns:a16="http://schemas.microsoft.com/office/drawing/2014/main" id="{C7B7CD9E-E052-4CF8-B03E-9F7E3D4F8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020" y="0"/>
            <a:ext cx="1974980" cy="105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4755057-2F7C-4876-AE60-212CF1926FF7}"/>
              </a:ext>
            </a:extLst>
          </p:cNvPr>
          <p:cNvGrpSpPr/>
          <p:nvPr userDrawn="1"/>
        </p:nvGrpSpPr>
        <p:grpSpPr>
          <a:xfrm>
            <a:off x="143071" y="-5104"/>
            <a:ext cx="10440953" cy="1063691"/>
            <a:chOff x="1" y="-1"/>
            <a:chExt cx="10250127" cy="1063691"/>
          </a:xfrm>
          <a:solidFill>
            <a:schemeClr val="bg1">
              <a:alpha val="40000"/>
            </a:schemeClr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3C8C36-3DBA-4D59-B5A8-0A17FB766D08}"/>
                </a:ext>
              </a:extLst>
            </p:cNvPr>
            <p:cNvSpPr/>
            <p:nvPr userDrawn="1"/>
          </p:nvSpPr>
          <p:spPr>
            <a:xfrm>
              <a:off x="1" y="0"/>
              <a:ext cx="10030408" cy="1063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5DF906BC-FF7F-4040-9220-B09531459861}"/>
                </a:ext>
              </a:extLst>
            </p:cNvPr>
            <p:cNvSpPr/>
            <p:nvPr userDrawn="1"/>
          </p:nvSpPr>
          <p:spPr>
            <a:xfrm flipV="1">
              <a:off x="10030409" y="-1"/>
              <a:ext cx="219719" cy="105858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540FA99-6131-4CC0-B744-714A6858D973}"/>
              </a:ext>
            </a:extLst>
          </p:cNvPr>
          <p:cNvGrpSpPr/>
          <p:nvPr userDrawn="1"/>
        </p:nvGrpSpPr>
        <p:grpSpPr>
          <a:xfrm>
            <a:off x="1" y="-1"/>
            <a:ext cx="10440953" cy="1063691"/>
            <a:chOff x="1" y="-1"/>
            <a:chExt cx="10250127" cy="106369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071824C-EB54-4B46-8B4B-0C70C7D5A650}"/>
                </a:ext>
              </a:extLst>
            </p:cNvPr>
            <p:cNvSpPr/>
            <p:nvPr userDrawn="1"/>
          </p:nvSpPr>
          <p:spPr>
            <a:xfrm>
              <a:off x="1" y="0"/>
              <a:ext cx="10030408" cy="106369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B893728B-8089-4854-9336-3E4A5CF8CAE2}"/>
                </a:ext>
              </a:extLst>
            </p:cNvPr>
            <p:cNvSpPr/>
            <p:nvPr userDrawn="1"/>
          </p:nvSpPr>
          <p:spPr>
            <a:xfrm flipV="1">
              <a:off x="10030409" y="-1"/>
              <a:ext cx="219719" cy="1058588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7C285A9-EC77-4E80-94D5-9F3620AE5D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8539" y="223936"/>
            <a:ext cx="9265297" cy="559836"/>
          </a:xfrm>
        </p:spPr>
        <p:txBody>
          <a:bodyPr>
            <a:noAutofit/>
          </a:bodyPr>
          <a:lstStyle>
            <a:lvl1pPr marL="0" indent="0">
              <a:buNone/>
              <a:defRPr sz="35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18A57B33-C9EC-464A-A2BC-442D3A5E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0C73F8-74E2-4C3E-90EF-73BCAA101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7577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3F0C26-6CF2-432D-AB55-60BA7DDA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EF5375-1B61-4BDB-8107-A71BA6F31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315A2-9263-4F61-AD07-92B0898F5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C2033-A8FB-4EC4-B4B1-E9C25AFE2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F1C71-DB83-4B35-AC5C-CCBC78C9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73F8-74E2-4C3E-90EF-73BCAA101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06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ifehacker.com/5918086/understanding-oauth-what-happens-when-you-log-into-a-site-with-google-twitter-or-facebook" TargetMode="External" /><Relationship Id="rId3" Type="http://schemas.openxmlformats.org/officeDocument/2006/relationships/image" Target="../media/image26.png"  /><Relationship Id="rId4" Type="http://schemas.openxmlformats.org/officeDocument/2006/relationships/image" Target="../media/image5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Relationship Id="rId7" Type="http://schemas.openxmlformats.org/officeDocument/2006/relationships/image" Target="../media/image29.png"  /><Relationship Id="rId8" Type="http://schemas.openxmlformats.org/officeDocument/2006/relationships/image" Target="../media/image3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Relationship Id="rId3" Type="http://schemas.openxmlformats.org/officeDocument/2006/relationships/image" Target="../media/image10.jpeg"  /><Relationship Id="rId4" Type="http://schemas.openxmlformats.org/officeDocument/2006/relationships/image" Target="../media/image1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jpeg"  /><Relationship Id="rId5" Type="http://schemas.openxmlformats.org/officeDocument/2006/relationships/image" Target="../media/image15.jpeg"  /><Relationship Id="rId6" Type="http://schemas.openxmlformats.org/officeDocument/2006/relationships/image" Target="../media/image16.jpeg"  /><Relationship Id="rId7" Type="http://schemas.openxmlformats.org/officeDocument/2006/relationships/image" Target="../media/image1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4ECDB3C-AE18-4612-AE09-82B6D89CA786}"/>
              </a:ext>
            </a:extLst>
          </p:cNvPr>
          <p:cNvGrpSpPr/>
          <p:nvPr/>
        </p:nvGrpSpPr>
        <p:grpSpPr>
          <a:xfrm>
            <a:off x="5806751" y="0"/>
            <a:ext cx="6379028" cy="6858000"/>
            <a:chOff x="6096000" y="0"/>
            <a:chExt cx="6089779" cy="6858000"/>
          </a:xfrm>
          <a:solidFill>
            <a:schemeClr val="bg1">
              <a:alpha val="17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EB9045-779A-414E-AC5B-205CE6BFD58B}"/>
                </a:ext>
              </a:extLst>
            </p:cNvPr>
            <p:cNvSpPr/>
            <p:nvPr/>
          </p:nvSpPr>
          <p:spPr>
            <a:xfrm>
              <a:off x="8126963" y="0"/>
              <a:ext cx="405881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13F6D8DE-C72F-4726-B9C0-C7DAA4B58B4A}"/>
                </a:ext>
              </a:extLst>
            </p:cNvPr>
            <p:cNvSpPr/>
            <p:nvPr/>
          </p:nvSpPr>
          <p:spPr>
            <a:xfrm flipH="1" flipV="1">
              <a:off x="6096000" y="0"/>
              <a:ext cx="2030963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85902EB-FD43-45C3-9A15-714131B57170}"/>
              </a:ext>
            </a:extLst>
          </p:cNvPr>
          <p:cNvGrpSpPr/>
          <p:nvPr/>
        </p:nvGrpSpPr>
        <p:grpSpPr>
          <a:xfrm>
            <a:off x="6096000" y="0"/>
            <a:ext cx="6089779" cy="6858000"/>
            <a:chOff x="6096000" y="0"/>
            <a:chExt cx="6089779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D49383-41A6-4E65-B8C4-7A4BB2291F09}"/>
                </a:ext>
              </a:extLst>
            </p:cNvPr>
            <p:cNvSpPr/>
            <p:nvPr/>
          </p:nvSpPr>
          <p:spPr>
            <a:xfrm>
              <a:off x="8126963" y="0"/>
              <a:ext cx="4058816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C5C4295B-3598-489D-B72D-8746EDA45C8F}"/>
                </a:ext>
              </a:extLst>
            </p:cNvPr>
            <p:cNvSpPr/>
            <p:nvPr/>
          </p:nvSpPr>
          <p:spPr>
            <a:xfrm flipH="1" flipV="1">
              <a:off x="6096000" y="0"/>
              <a:ext cx="2030963" cy="68580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FE6D3A2-EA3C-47D5-8BCC-B51E014C59C9}"/>
              </a:ext>
            </a:extLst>
          </p:cNvPr>
          <p:cNvSpPr txBox="1"/>
          <p:nvPr/>
        </p:nvSpPr>
        <p:spPr>
          <a:xfrm>
            <a:off x="7503148" y="1679510"/>
            <a:ext cx="46189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  <a:latin typeface="+mj-ea"/>
                <a:ea typeface="+mj-ea"/>
              </a:rPr>
              <a:t>KIT Chain-Voting</a:t>
            </a:r>
            <a:endParaRPr lang="ko-KR" altLang="en-US" sz="3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F5CB3-43A1-4A23-B745-18A959FF6315}"/>
              </a:ext>
            </a:extLst>
          </p:cNvPr>
          <p:cNvSpPr txBox="1"/>
          <p:nvPr/>
        </p:nvSpPr>
        <p:spPr>
          <a:xfrm>
            <a:off x="7493531" y="2369600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블록체인을 이용한 소규모 투표시스템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38B2A0-3567-49FD-A8DF-A8A6AE7C7F3B}"/>
              </a:ext>
            </a:extLst>
          </p:cNvPr>
          <p:cNvSpPr txBox="1"/>
          <p:nvPr/>
        </p:nvSpPr>
        <p:spPr>
          <a:xfrm>
            <a:off x="8416212" y="4677599"/>
            <a:ext cx="32277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b="1" dirty="0">
                <a:solidFill>
                  <a:schemeClr val="bg1"/>
                </a:solidFill>
                <a:latin typeface="+mj-ea"/>
                <a:ea typeface="+mj-ea"/>
              </a:rPr>
              <a:t>SOSOHAN</a:t>
            </a:r>
            <a:endParaRPr lang="ko-KR" altLang="en-US" sz="2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FF67E-0F86-465F-BAA7-FC82296156D3}"/>
              </a:ext>
            </a:extLst>
          </p:cNvPr>
          <p:cNvSpPr txBox="1"/>
          <p:nvPr/>
        </p:nvSpPr>
        <p:spPr>
          <a:xfrm>
            <a:off x="8789430" y="5154653"/>
            <a:ext cx="29199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+mj-ea"/>
                <a:ea typeface="+mj-ea"/>
              </a:rPr>
              <a:t>Computer </a:t>
            </a:r>
            <a:r>
              <a:rPr lang="en-US" altLang="ko-KR" sz="2500" dirty="0" err="1">
                <a:solidFill>
                  <a:schemeClr val="bg1"/>
                </a:solidFill>
                <a:latin typeface="+mj-ea"/>
                <a:ea typeface="+mj-ea"/>
              </a:rPr>
              <a:t>Eng</a:t>
            </a:r>
            <a:r>
              <a:rPr lang="en-US" altLang="ko-KR" sz="2500" dirty="0">
                <a:solidFill>
                  <a:schemeClr val="bg1"/>
                </a:solidFill>
                <a:latin typeface="+mj-ea"/>
                <a:ea typeface="+mj-ea"/>
              </a:rPr>
              <a:t>, KIT</a:t>
            </a:r>
            <a:endParaRPr lang="ko-KR" altLang="en-US" sz="25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328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6D2F91-EAF9-45DC-9E1C-E4AFA6E4E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부록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en-US" altLang="ko-KR" dirty="0" err="1">
                <a:latin typeface="+mj-ea"/>
                <a:ea typeface="+mj-ea"/>
              </a:rPr>
              <a:t>genesis.json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773A57-D559-4A30-BDAC-B9726C31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>
                <a:latin typeface="+mj-ea"/>
                <a:ea typeface="+mj-ea"/>
              </a:rPr>
              <a:t>10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5F063E-317E-4204-B223-9D45F42FC7E5}"/>
              </a:ext>
            </a:extLst>
          </p:cNvPr>
          <p:cNvSpPr/>
          <p:nvPr/>
        </p:nvSpPr>
        <p:spPr>
          <a:xfrm>
            <a:off x="281730" y="1928589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{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"config": {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</a:t>
            </a:r>
            <a:r>
              <a:rPr lang="en-US" altLang="ko-KR" sz="900" dirty="0" err="1">
                <a:solidFill>
                  <a:srgbClr val="002060"/>
                </a:solidFill>
                <a:latin typeface="+mj-ea"/>
                <a:ea typeface="+mj-ea"/>
              </a:rPr>
              <a:t>chainId</a:t>
            </a:r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": 1515,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</a:t>
            </a:r>
            <a:r>
              <a:rPr lang="en-US" altLang="ko-KR" sz="900" dirty="0" err="1">
                <a:solidFill>
                  <a:srgbClr val="002060"/>
                </a:solidFill>
                <a:latin typeface="+mj-ea"/>
                <a:ea typeface="+mj-ea"/>
              </a:rPr>
              <a:t>homesteadBlock</a:t>
            </a:r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": 1,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"eip150Block": 2,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"eip150Hash": "0x0000000000000000000000000000000000000000000000000000000000000000",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"eip155Block": 3,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"eip158Block": 3,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</a:t>
            </a:r>
            <a:r>
              <a:rPr lang="en-US" altLang="ko-KR" sz="900" dirty="0" err="1">
                <a:solidFill>
                  <a:srgbClr val="002060"/>
                </a:solidFill>
                <a:latin typeface="+mj-ea"/>
                <a:ea typeface="+mj-ea"/>
              </a:rPr>
              <a:t>byzantiumBlock</a:t>
            </a:r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": 4,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"clique": {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"period": 15,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"epoch": 30000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}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},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"nonce": "0x0",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"timestamp": "0x5ad5eaaa",</a:t>
            </a:r>
          </a:p>
          <a:p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</a:t>
            </a:r>
            <a:r>
              <a:rPr lang="en-US" altLang="ko-KR" sz="900" dirty="0" err="1">
                <a:solidFill>
                  <a:srgbClr val="002060"/>
                </a:solidFill>
                <a:latin typeface="+mj-ea"/>
                <a:ea typeface="+mj-ea"/>
              </a:rPr>
              <a:t>extraData</a:t>
            </a:r>
            <a:r>
              <a:rPr lang="en-US" altLang="ko-KR" sz="900" dirty="0">
                <a:solidFill>
                  <a:srgbClr val="002060"/>
                </a:solidFill>
                <a:latin typeface="+mj-ea"/>
                <a:ea typeface="+mj-ea"/>
              </a:rPr>
              <a:t>": "0x0000000000000000000000000000000000000000000000000000000000000000396d5c08681eaeab4e20798939f2c5539bf697125fead7bdf3f7854395f5d3de17d76fce478ec7ddbc5687c5a905e2e2c3b31c53a58be4004ab94d75f8e380d735e24446f7e14d71d3c71d97f75a28030000000000000000000000000000000000000000000000000000000000000000000000000000000000000000000000000000000000000000000000000000000000",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1618E4-FC74-4072-92D1-0BEB1C5332EA}"/>
              </a:ext>
            </a:extLst>
          </p:cNvPr>
          <p:cNvSpPr/>
          <p:nvPr/>
        </p:nvSpPr>
        <p:spPr>
          <a:xfrm>
            <a:off x="6310618" y="1690061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</a:t>
            </a:r>
            <a:r>
              <a:rPr lang="en-US" altLang="ko-KR" sz="1000" dirty="0" err="1">
                <a:solidFill>
                  <a:srgbClr val="002060"/>
                </a:solidFill>
                <a:latin typeface="+mj-ea"/>
                <a:ea typeface="+mj-ea"/>
              </a:rPr>
              <a:t>gasLimit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": "0x59A5380",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"difficulty": "0x1",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</a:t>
            </a:r>
            <a:r>
              <a:rPr lang="en-US" altLang="ko-KR" sz="1000" dirty="0" err="1">
                <a:solidFill>
                  <a:srgbClr val="002060"/>
                </a:solidFill>
                <a:latin typeface="+mj-ea"/>
                <a:ea typeface="+mj-ea"/>
              </a:rPr>
              <a:t>mixHash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": "0x0000000000000000000000000000000000000000000000000000000000000000",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</a:t>
            </a:r>
            <a:r>
              <a:rPr lang="en-US" altLang="ko-KR" sz="1000" dirty="0" err="1">
                <a:solidFill>
                  <a:srgbClr val="002060"/>
                </a:solidFill>
                <a:latin typeface="+mj-ea"/>
                <a:ea typeface="+mj-ea"/>
              </a:rPr>
              <a:t>coinbase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": "0x0000000000000000000000000000000000000000",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</a:t>
            </a:r>
            <a:r>
              <a:rPr lang="en-US" altLang="ko-KR" sz="1000" dirty="0" err="1">
                <a:solidFill>
                  <a:srgbClr val="002060"/>
                </a:solidFill>
                <a:latin typeface="+mj-ea"/>
                <a:ea typeface="+mj-ea"/>
              </a:rPr>
              <a:t>alloc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": {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"396d5c08681eaeab4e20798939f2c5539bf69712": {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"balance": "0x200000000000000000000000000000000000000000000000000000000000000"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},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"5fead7bdf3f7854395f5d3de17d76fce478ec7dd": {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"balance": "0x200000000000000000000000000000000000000000000000000000000000000"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},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"bc5687c5a905e2e2c3b31c53a58be4004ab94d75": {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"balance": "0x200000000000000000000000000000000000000000000000000000000000000"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},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"f8e380d735e24446f7e14d71d3c71d97f75a2803": {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"balance": "0x200000000000000000000000000000000000000000000000000000000000000"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}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},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"number": "0x0",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</a:t>
            </a:r>
            <a:r>
              <a:rPr lang="en-US" altLang="ko-KR" sz="1000" dirty="0" err="1">
                <a:solidFill>
                  <a:srgbClr val="002060"/>
                </a:solidFill>
                <a:latin typeface="+mj-ea"/>
                <a:ea typeface="+mj-ea"/>
              </a:rPr>
              <a:t>gasUsed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": "0x0",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</a:t>
            </a:r>
            <a:r>
              <a:rPr lang="en-US" altLang="ko-KR" sz="1000" dirty="0" err="1">
                <a:solidFill>
                  <a:srgbClr val="002060"/>
                </a:solidFill>
                <a:latin typeface="+mj-ea"/>
                <a:ea typeface="+mj-ea"/>
              </a:rPr>
              <a:t>parentHash</a:t>
            </a:r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": "0x0000000000000000000000000000000000000000000000000000000000000000"</a:t>
            </a:r>
          </a:p>
          <a:p>
            <a:r>
              <a:rPr lang="en-US" altLang="ko-KR" sz="1000" dirty="0">
                <a:solidFill>
                  <a:srgbClr val="002060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FECBF-8B4F-484E-BFE6-221E6B9504DB}"/>
              </a:ext>
            </a:extLst>
          </p:cNvPr>
          <p:cNvSpPr txBox="1"/>
          <p:nvPr/>
        </p:nvSpPr>
        <p:spPr>
          <a:xfrm>
            <a:off x="1006305" y="5835698"/>
            <a:ext cx="101793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pupeth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를 이용하면 대부분 만들어준다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! 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gasLimit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만 적절히 크게 설정</a:t>
            </a:r>
          </a:p>
        </p:txBody>
      </p:sp>
    </p:spTree>
    <p:extLst>
      <p:ext uri="{BB962C8B-B14F-4D97-AF65-F5344CB8AC3E}">
        <p14:creationId xmlns:p14="http://schemas.microsoft.com/office/powerpoint/2010/main" val="146036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085E7CC-06B4-4462-BD6E-23A13C25A3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개발진행상황 </a:t>
            </a:r>
            <a:r>
              <a:rPr lang="en-US" altLang="ko-KR" dirty="0"/>
              <a:t>- </a:t>
            </a:r>
            <a:r>
              <a:rPr lang="ko-KR" altLang="en-US" dirty="0"/>
              <a:t>블록체인 세팅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FD64238-7015-4E9A-9F76-F48926D9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B3B8B4-2B23-434D-A639-9944544C1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89" y="1453291"/>
            <a:ext cx="10806622" cy="49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2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0EB1891-08A4-423D-A7AE-25467FDC4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개발진행상황 </a:t>
            </a:r>
            <a:r>
              <a:rPr lang="en-US" altLang="ko-KR" dirty="0"/>
              <a:t>- Truffle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B13135-CE15-4544-89A6-ED02D2B9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744C7-BABA-4BB6-953E-22945ACE1E55}"/>
              </a:ext>
            </a:extLst>
          </p:cNvPr>
          <p:cNvSpPr txBox="1"/>
          <p:nvPr/>
        </p:nvSpPr>
        <p:spPr>
          <a:xfrm>
            <a:off x="562460" y="1331092"/>
            <a:ext cx="11383464" cy="5211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npm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install –g truffle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npm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install –g webpack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truffle unbox webpack (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빈 디렉토리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Solidity, HTML, 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Javascript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(Node.js) 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코드 작성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컴파일 관리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script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도 수정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truffle migrate (Solidity 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계약을 블록체인 위에 올리는 과정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※ migrate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가 수행되면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solidity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가 이진파일로 변경되어 블록체인에 업로드    </a:t>
            </a:r>
            <a:endParaRPr lang="en-US" altLang="ko-KR" sz="25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이외 통신은 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json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파일 양식을 통해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RPC, IPC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로 통신하여 조정</a:t>
            </a:r>
            <a:endParaRPr lang="en-US" altLang="ko-KR" sz="25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※ 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다시 컴파일할 때 쓰는 명령어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truffle 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remigrate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(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한번 컴파일시 시간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2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분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npm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run dev (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웹서버 실행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25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048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B814C6E-C76B-4241-B1C8-08E75DB0B9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부록 </a:t>
            </a:r>
            <a:r>
              <a:rPr lang="en-US" altLang="ko-KR" dirty="0">
                <a:latin typeface="+mj-ea"/>
              </a:rPr>
              <a:t>: </a:t>
            </a:r>
            <a:r>
              <a:rPr lang="en-US" altLang="ko-KR" dirty="0" err="1">
                <a:latin typeface="+mj-ea"/>
              </a:rPr>
              <a:t>Voting.sol</a:t>
            </a:r>
            <a:endParaRPr lang="ko-KR" altLang="en-US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F192E7-27F1-4911-A1E9-D13422A7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C3CF2C-FD2D-4255-ACCE-EBCB526D6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222" y="1203573"/>
            <a:ext cx="5703378" cy="551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6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D52050F-9D32-4F5F-B223-B03A688B8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개발진행상황 </a:t>
            </a:r>
            <a:r>
              <a:rPr lang="en-US" altLang="ko-KR" dirty="0"/>
              <a:t>– </a:t>
            </a:r>
            <a:r>
              <a:rPr lang="ko-KR" altLang="en-US" dirty="0"/>
              <a:t>현재까지 실행결과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CF28316-CB9D-4F79-ACC2-D6BAC4E5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61B851-DD78-4CE2-B7DE-F549339ED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55" y="1526559"/>
            <a:ext cx="6484932" cy="18268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5FF9A4-3B47-43E0-9604-AABCD0677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40" y="3243050"/>
            <a:ext cx="6583046" cy="1779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145991-C82C-4EF7-BDE5-2FE8603E2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55" y="4897533"/>
            <a:ext cx="6484932" cy="15974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C1125A-80B6-4663-ACE8-C2DB18A6919D}"/>
              </a:ext>
            </a:extLst>
          </p:cNvPr>
          <p:cNvSpPr txBox="1"/>
          <p:nvPr/>
        </p:nvSpPr>
        <p:spPr>
          <a:xfrm>
            <a:off x="7675927" y="2070636"/>
            <a:ext cx="3634328" cy="3797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웹서버 세팅하는데 애를 먹음</a:t>
            </a:r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….</a:t>
            </a:r>
          </a:p>
          <a:p>
            <a:endParaRPr lang="en-US" altLang="ko-KR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웹서버 세팅에 필요한 것들</a:t>
            </a:r>
            <a:endParaRPr lang="en-US" altLang="ko-KR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RPC IP, Port, 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Web IP, Port,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Nodejs extern access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gasprice</a:t>
            </a:r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‘0’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Solidity </a:t>
            </a:r>
            <a:r>
              <a: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한글지원 </a:t>
            </a:r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app.js (RPC </a:t>
            </a:r>
            <a:r>
              <a: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연동 설정</a:t>
            </a:r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RPC</a:t>
            </a:r>
            <a:r>
              <a: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</a:t>
            </a:r>
            <a:r>
              <a: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호출 설정</a:t>
            </a:r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(Truffle)</a:t>
            </a:r>
          </a:p>
        </p:txBody>
      </p:sp>
    </p:spTree>
    <p:extLst>
      <p:ext uri="{BB962C8B-B14F-4D97-AF65-F5344CB8AC3E}">
        <p14:creationId xmlns:p14="http://schemas.microsoft.com/office/powerpoint/2010/main" val="362877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A577AB0-AEAE-45A1-B3CB-82CD08FC19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앞으로 개발 진행사항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A0BC6FC-9B8D-42DF-8596-23B71F68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761F1-63AE-4A56-BC0C-EF5A600FB99A}"/>
              </a:ext>
            </a:extLst>
          </p:cNvPr>
          <p:cNvSpPr txBox="1"/>
          <p:nvPr/>
        </p:nvSpPr>
        <p:spPr>
          <a:xfrm>
            <a:off x="562460" y="1331092"/>
            <a:ext cx="11383464" cy="290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투표 방 개설 기능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(Contract, java script 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수정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실시간 개표 확인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2500" b="1" dirty="0" err="1">
                <a:solidFill>
                  <a:srgbClr val="002060"/>
                </a:solidFill>
                <a:latin typeface="+mn-ea"/>
              </a:rPr>
              <a:t>비확인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 모드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500" b="1" dirty="0" err="1">
                <a:solidFill>
                  <a:srgbClr val="002060"/>
                </a:solidFill>
                <a:latin typeface="+mn-ea"/>
              </a:rPr>
              <a:t>비확인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 모드는 투표 종료시만 확인 가능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투표 시간 설정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(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javascript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상에서 구현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OAuth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를 이용한 로그인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메인 화면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개표현황을 그래프 형태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투표를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Radio Button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으로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8EA54E-A899-4626-9D49-C9EE3D40F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13" y="4285658"/>
            <a:ext cx="1413936" cy="234840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006470B-3FD3-4086-8C5D-0DCC0F6F0B5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102949" y="5459861"/>
            <a:ext cx="141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845B57-A298-4608-BFFC-8A91720C6F48}"/>
              </a:ext>
            </a:extLst>
          </p:cNvPr>
          <p:cNvSpPr txBox="1"/>
          <p:nvPr/>
        </p:nvSpPr>
        <p:spPr>
          <a:xfrm>
            <a:off x="4751858" y="441243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투표 방 개설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29B436-8F4B-4D1D-ADC9-433B0DA301DA}"/>
              </a:ext>
            </a:extLst>
          </p:cNvPr>
          <p:cNvSpPr txBox="1"/>
          <p:nvPr/>
        </p:nvSpPr>
        <p:spPr>
          <a:xfrm>
            <a:off x="4751858" y="5275195"/>
            <a:ext cx="150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투표 참여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B2A41-B88A-4BC8-8E43-F4B4EDE19C2F}"/>
              </a:ext>
            </a:extLst>
          </p:cNvPr>
          <p:cNvSpPr txBox="1"/>
          <p:nvPr/>
        </p:nvSpPr>
        <p:spPr>
          <a:xfrm>
            <a:off x="4751858" y="6171684"/>
            <a:ext cx="150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실시간 확인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CB6DD7A-8005-4F76-9A70-055FEB3CED44}"/>
              </a:ext>
            </a:extLst>
          </p:cNvPr>
          <p:cNvCxnSpPr>
            <a:cxnSpLocks/>
          </p:cNvCxnSpPr>
          <p:nvPr/>
        </p:nvCxnSpPr>
        <p:spPr>
          <a:xfrm>
            <a:off x="6636113" y="5426331"/>
            <a:ext cx="141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46437C79-FBD3-4321-8BF1-0EC667081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366" y="4924948"/>
            <a:ext cx="3559667" cy="100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337CAA0-0259-4CB5-AC42-D422576349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부록 </a:t>
            </a:r>
            <a:r>
              <a:rPr lang="en-US" altLang="ko-KR" dirty="0"/>
              <a:t>: OAuth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CAFD73-65AD-470F-BD93-52B83D5E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A3E82A6-DAED-47C3-B3AF-D44349CFCAE2}"/>
              </a:ext>
            </a:extLst>
          </p:cNvPr>
          <p:cNvGrpSpPr/>
          <p:nvPr/>
        </p:nvGrpSpPr>
        <p:grpSpPr>
          <a:xfrm>
            <a:off x="411166" y="1386816"/>
            <a:ext cx="11244885" cy="5152096"/>
            <a:chOff x="411166" y="1569379"/>
            <a:chExt cx="11244885" cy="51520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0E7802-AEB2-4252-9239-3CDD3D82DB5E}"/>
                </a:ext>
              </a:extLst>
            </p:cNvPr>
            <p:cNvSpPr txBox="1"/>
            <p:nvPr/>
          </p:nvSpPr>
          <p:spPr>
            <a:xfrm>
              <a:off x="496743" y="1642839"/>
              <a:ext cx="11159308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chemeClr val="bg2">
                      <a:lumMod val="50000"/>
                    </a:schemeClr>
                  </a:solidFill>
                </a:rPr>
                <a:t>OAuth</a:t>
              </a:r>
              <a:r>
                <a:rPr lang="en-US" altLang="ko-KR" sz="2500" b="1" dirty="0">
                  <a:solidFill>
                    <a:schemeClr val="bg1">
                      <a:lumMod val="50000"/>
                    </a:schemeClr>
                  </a:solidFill>
                </a:rPr>
                <a:t> is an 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open standard</a:t>
              </a:r>
              <a:r>
                <a:rPr lang="en-US" altLang="ko-KR" sz="2500" b="1" dirty="0">
                  <a:solidFill>
                    <a:schemeClr val="bg1">
                      <a:lumMod val="50000"/>
                    </a:schemeClr>
                  </a:solidFill>
                </a:rPr>
                <a:t> for </a:t>
              </a:r>
              <a:r>
                <a:rPr lang="en-US" altLang="ko-KR" sz="2500" b="1" dirty="0">
                  <a:solidFill>
                    <a:srgbClr val="FF0000"/>
                  </a:solidFill>
                </a:rPr>
                <a:t>access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 delegation</a:t>
              </a:r>
              <a:r>
                <a:rPr lang="en-US" altLang="ko-KR" sz="2500" b="1" dirty="0">
                  <a:solidFill>
                    <a:schemeClr val="bg1">
                      <a:lumMod val="50000"/>
                    </a:schemeClr>
                  </a:solidFill>
                </a:rPr>
                <a:t>, commonly used as a way for Internet users to grant websites or applications </a:t>
              </a:r>
              <a:r>
                <a:rPr lang="en-US" altLang="ko-KR" sz="2500" b="1" dirty="0">
                  <a:solidFill>
                    <a:srgbClr val="FF0000"/>
                  </a:solidFill>
                </a:rPr>
                <a:t>access</a:t>
              </a:r>
              <a:r>
                <a:rPr lang="en-US" altLang="ko-KR" sz="2500" b="1" dirty="0">
                  <a:solidFill>
                    <a:schemeClr val="tx1">
                      <a:lumMod val="50000"/>
                    </a:schemeClr>
                  </a:solidFill>
                </a:rPr>
                <a:t> to their information on other websites </a:t>
              </a:r>
              <a:r>
                <a:rPr lang="en-US" altLang="ko-KR" sz="2500" b="1" dirty="0">
                  <a:solidFill>
                    <a:schemeClr val="bg1">
                      <a:lumMod val="50000"/>
                    </a:schemeClr>
                  </a:solidFill>
                </a:rPr>
                <a:t>but 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without giving them the passwords</a:t>
              </a:r>
              <a:endParaRPr lang="ko-KR" altLang="en-US" sz="2500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7DD64F-519E-4557-946E-93A42F35881F}"/>
                </a:ext>
              </a:extLst>
            </p:cNvPr>
            <p:cNvSpPr txBox="1"/>
            <p:nvPr/>
          </p:nvSpPr>
          <p:spPr>
            <a:xfrm>
              <a:off x="1566504" y="1569379"/>
              <a:ext cx="290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</a:rPr>
                <a:t>*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88B23B-2F9D-489B-90D3-91F0CB3D3E51}"/>
                </a:ext>
              </a:extLst>
            </p:cNvPr>
            <p:cNvSpPr txBox="1"/>
            <p:nvPr/>
          </p:nvSpPr>
          <p:spPr>
            <a:xfrm>
              <a:off x="411166" y="6444476"/>
              <a:ext cx="111593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* Whitson Gordon. 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hlinkClick r:id="rId2"/>
                </a:rPr>
                <a:t>"Understanding OAuth: What Happens When You Log Into a Site with Google, Twitter, or Facebook"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. Retrieved 2016-05-15.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AB0847D-BEE1-495B-912F-6D53E1461B8C}"/>
                </a:ext>
              </a:extLst>
            </p:cNvPr>
            <p:cNvGrpSpPr/>
            <p:nvPr/>
          </p:nvGrpSpPr>
          <p:grpSpPr>
            <a:xfrm>
              <a:off x="840450" y="3672214"/>
              <a:ext cx="1742572" cy="2125544"/>
              <a:chOff x="1036755" y="3768081"/>
              <a:chExt cx="1742572" cy="2128985"/>
            </a:xfrm>
          </p:grpSpPr>
          <p:pic>
            <p:nvPicPr>
              <p:cNvPr id="9" name="Picture 5" descr="Appì ëí ì´ë¯¸ì§ ê²ìê²°ê³¼">
                <a:extLst>
                  <a:ext uri="{FF2B5EF4-FFF2-40B4-BE49-F238E27FC236}">
                    <a16:creationId xmlns:a16="http://schemas.microsoft.com/office/drawing/2014/main" id="{F1F91BA3-8BE4-4267-AA7D-FDB2B590EA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320" r="30497"/>
              <a:stretch/>
            </p:blipFill>
            <p:spPr bwMode="auto">
              <a:xfrm>
                <a:off x="1036755" y="3768081"/>
                <a:ext cx="1742572" cy="18029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2A7CD2-D44D-48D9-8BAE-0DFDDE41883A}"/>
                  </a:ext>
                </a:extLst>
              </p:cNvPr>
              <p:cNvSpPr txBox="1"/>
              <p:nvPr/>
            </p:nvSpPr>
            <p:spPr>
              <a:xfrm>
                <a:off x="1138709" y="5527734"/>
                <a:ext cx="1538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애플리케이션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CB85DDA-625B-42B0-AD18-AD229CFA2996}"/>
                </a:ext>
              </a:extLst>
            </p:cNvPr>
            <p:cNvGrpSpPr/>
            <p:nvPr/>
          </p:nvGrpSpPr>
          <p:grpSpPr>
            <a:xfrm>
              <a:off x="5119534" y="3558984"/>
              <a:ext cx="1742572" cy="2281965"/>
              <a:chOff x="5119534" y="3429000"/>
              <a:chExt cx="1742572" cy="2281965"/>
            </a:xfrm>
          </p:grpSpPr>
          <p:pic>
            <p:nvPicPr>
              <p:cNvPr id="12" name="Picture 7" descr="userì ëí ì´ë¯¸ì§ ê²ìê²°ê³¼">
                <a:extLst>
                  <a:ext uri="{FF2B5EF4-FFF2-40B4-BE49-F238E27FC236}">
                    <a16:creationId xmlns:a16="http://schemas.microsoft.com/office/drawing/2014/main" id="{A7983794-E9F1-47C3-86A4-D66DEB57F0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9534" y="3429000"/>
                <a:ext cx="1742572" cy="17425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708FFF-734E-4EA9-945D-033318D194B7}"/>
                  </a:ext>
                </a:extLst>
              </p:cNvPr>
              <p:cNvSpPr txBox="1"/>
              <p:nvPr/>
            </p:nvSpPr>
            <p:spPr>
              <a:xfrm>
                <a:off x="5221488" y="5342230"/>
                <a:ext cx="1538664" cy="368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사용자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D56426D-C025-479C-AFF6-718CEDDA670E}"/>
                </a:ext>
              </a:extLst>
            </p:cNvPr>
            <p:cNvGrpSpPr/>
            <p:nvPr/>
          </p:nvGrpSpPr>
          <p:grpSpPr>
            <a:xfrm>
              <a:off x="9398618" y="3481304"/>
              <a:ext cx="2014189" cy="2317051"/>
              <a:chOff x="9398618" y="3351320"/>
              <a:chExt cx="2014189" cy="2317051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4358905E-2653-41E8-AF0B-6BACEB004D7C}"/>
                  </a:ext>
                </a:extLst>
              </p:cNvPr>
              <p:cNvGrpSpPr/>
              <p:nvPr/>
            </p:nvGrpSpPr>
            <p:grpSpPr>
              <a:xfrm>
                <a:off x="9398618" y="3351320"/>
                <a:ext cx="2014189" cy="1800000"/>
                <a:chOff x="9542717" y="3661482"/>
                <a:chExt cx="2014189" cy="1683617"/>
              </a:xfrm>
            </p:grpSpPr>
            <p:pic>
              <p:nvPicPr>
                <p:cNvPr id="17" name="Picture 9" descr="NAVERì ëí ì´ë¯¸ì§ ê²ìê²°ê³¼">
                  <a:extLst>
                    <a:ext uri="{FF2B5EF4-FFF2-40B4-BE49-F238E27FC236}">
                      <a16:creationId xmlns:a16="http://schemas.microsoft.com/office/drawing/2014/main" id="{5C8622BB-6217-46E3-8A93-D8824D6E43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42717" y="3661482"/>
                  <a:ext cx="2014189" cy="3739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11" descr="googleì ëí ì´ë¯¸ì§ ê²ìê²°ê³¼">
                  <a:extLst>
                    <a:ext uri="{FF2B5EF4-FFF2-40B4-BE49-F238E27FC236}">
                      <a16:creationId xmlns:a16="http://schemas.microsoft.com/office/drawing/2014/main" id="{C769751A-0B72-41EA-9FFC-4519BC71E6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70235" y="4186888"/>
                  <a:ext cx="1742572" cy="5890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13" descr="Amazonì ëí ì´ë¯¸ì§ ê²ìê²°ê³¼">
                  <a:extLst>
                    <a:ext uri="{FF2B5EF4-FFF2-40B4-BE49-F238E27FC236}">
                      <a16:creationId xmlns:a16="http://schemas.microsoft.com/office/drawing/2014/main" id="{DFC24F00-62B9-453A-A6EF-61E22C6F33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866" t="37634" r="22263" b="38304"/>
                <a:stretch/>
              </p:blipFill>
              <p:spPr bwMode="auto">
                <a:xfrm>
                  <a:off x="9743442" y="4829548"/>
                  <a:ext cx="1596158" cy="5155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E5D425-FA9A-416E-B867-FB2AEBA8ACAE}"/>
                  </a:ext>
                </a:extLst>
              </p:cNvPr>
              <p:cNvSpPr txBox="1"/>
              <p:nvPr/>
            </p:nvSpPr>
            <p:spPr>
              <a:xfrm>
                <a:off x="9636380" y="5299039"/>
                <a:ext cx="1632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API Provider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2E88B8E-87B9-4A28-9513-01D18B3F338B}"/>
                </a:ext>
              </a:extLst>
            </p:cNvPr>
            <p:cNvGrpSpPr/>
            <p:nvPr/>
          </p:nvGrpSpPr>
          <p:grpSpPr>
            <a:xfrm>
              <a:off x="2583022" y="3653741"/>
              <a:ext cx="2686954" cy="940792"/>
              <a:chOff x="2583022" y="3523757"/>
              <a:chExt cx="2686954" cy="940792"/>
            </a:xfrm>
          </p:grpSpPr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F398D615-9C2F-42E8-9115-7CD018E310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3022" y="3913046"/>
                <a:ext cx="2536512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19574D-029A-47B3-966D-A30BD355FBC2}"/>
                  </a:ext>
                </a:extLst>
              </p:cNvPr>
              <p:cNvSpPr txBox="1"/>
              <p:nvPr/>
            </p:nvSpPr>
            <p:spPr>
              <a:xfrm>
                <a:off x="2763480" y="3523757"/>
                <a:ext cx="2175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1. I want to Login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A09C1BB9-5D06-4D10-A3D7-EB6CAF45D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3022" y="4065446"/>
                <a:ext cx="2536512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ED2BC3-9F19-4C74-BBB4-F16B50653079}"/>
                  </a:ext>
                </a:extLst>
              </p:cNvPr>
              <p:cNvSpPr txBox="1"/>
              <p:nvPr/>
            </p:nvSpPr>
            <p:spPr>
              <a:xfrm>
                <a:off x="2583022" y="4095217"/>
                <a:ext cx="2686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2. You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must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have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key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630DEC6-BF79-44E6-8642-4A60BB12E004}"/>
                </a:ext>
              </a:extLst>
            </p:cNvPr>
            <p:cNvGrpSpPr/>
            <p:nvPr/>
          </p:nvGrpSpPr>
          <p:grpSpPr>
            <a:xfrm>
              <a:off x="6734907" y="4062220"/>
              <a:ext cx="2640467" cy="914781"/>
              <a:chOff x="6734907" y="3932236"/>
              <a:chExt cx="2640467" cy="914781"/>
            </a:xfrm>
          </p:grpSpPr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08CA18A2-1571-4226-ADEE-C5C4D60534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6885" y="4274630"/>
                <a:ext cx="2536512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435F10-0BED-4278-92E4-49646EA0B2E0}"/>
                  </a:ext>
                </a:extLst>
              </p:cNvPr>
              <p:cNvSpPr txBox="1"/>
              <p:nvPr/>
            </p:nvSpPr>
            <p:spPr>
              <a:xfrm>
                <a:off x="6734907" y="3932236"/>
                <a:ext cx="2640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3. I want to valet key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35D72F71-AFF5-4AD3-B653-BF3526089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712" y="4442230"/>
                <a:ext cx="2536512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8B700D-64C1-4FAB-89C3-E7F2C51785E6}"/>
                  </a:ext>
                </a:extLst>
              </p:cNvPr>
              <p:cNvSpPr txBox="1"/>
              <p:nvPr/>
            </p:nvSpPr>
            <p:spPr>
              <a:xfrm>
                <a:off x="6862106" y="4477685"/>
                <a:ext cx="2457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4. Here is valet key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FA01D3F-BE5E-44DC-A081-065CEF0D9E85}"/>
                </a:ext>
              </a:extLst>
            </p:cNvPr>
            <p:cNvGrpSpPr/>
            <p:nvPr/>
          </p:nvGrpSpPr>
          <p:grpSpPr>
            <a:xfrm>
              <a:off x="2563325" y="4776703"/>
              <a:ext cx="2556209" cy="876593"/>
              <a:chOff x="2563325" y="4646719"/>
              <a:chExt cx="2556209" cy="876593"/>
            </a:xfrm>
          </p:grpSpPr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E52A0DA4-C69F-445D-9143-0EF4FB7EFC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63325" y="4987787"/>
                <a:ext cx="2536512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C4F1004-EFB5-4CFC-B465-7D62338664B8}"/>
                  </a:ext>
                </a:extLst>
              </p:cNvPr>
              <p:cNvSpPr txBox="1"/>
              <p:nvPr/>
            </p:nvSpPr>
            <p:spPr>
              <a:xfrm>
                <a:off x="2652297" y="4646719"/>
                <a:ext cx="2358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5. I received key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7928F919-F2F2-44E8-9023-A1B676A2D7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3022" y="5157486"/>
                <a:ext cx="2536512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240E9B4-80A3-40F4-9CAF-261D4EFCAA44}"/>
                  </a:ext>
                </a:extLst>
              </p:cNvPr>
              <p:cNvSpPr txBox="1"/>
              <p:nvPr/>
            </p:nvSpPr>
            <p:spPr>
              <a:xfrm>
                <a:off x="2652297" y="5153980"/>
                <a:ext cx="2358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6. Authorized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35" name="생각 풍선: 구름 모양 34">
              <a:extLst>
                <a:ext uri="{FF2B5EF4-FFF2-40B4-BE49-F238E27FC236}">
                  <a16:creationId xmlns:a16="http://schemas.microsoft.com/office/drawing/2014/main" id="{814101F8-47F7-4F30-86CF-4D6642F2E5F6}"/>
                </a:ext>
              </a:extLst>
            </p:cNvPr>
            <p:cNvSpPr/>
            <p:nvPr/>
          </p:nvSpPr>
          <p:spPr>
            <a:xfrm>
              <a:off x="1856968" y="2887905"/>
              <a:ext cx="2296624" cy="732652"/>
            </a:xfrm>
            <a:prstGeom prst="cloudCallou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Authorization</a:t>
              </a:r>
            </a:p>
            <a:p>
              <a:pPr algn="ctr"/>
              <a:r>
                <a:rPr lang="en-US" altLang="ko-KR" sz="1400" strike="sngStrike" dirty="0">
                  <a:solidFill>
                    <a:schemeClr val="tx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Authentication</a:t>
              </a:r>
              <a:endParaRPr lang="ko-KR" altLang="en-US" sz="1400" strike="sngStrike" dirty="0">
                <a:solidFill>
                  <a:schemeClr val="tx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AC510597-BD04-46DB-B7EF-D486E3354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27816" y="5175742"/>
              <a:ext cx="1464808" cy="1195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283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AA85C18-5F92-4F8D-B5DB-6E46737E88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CC1854-84C1-42FF-A3DE-6B16176B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722F3-6412-47D0-BBAF-A8F8D2B80DBF}"/>
              </a:ext>
            </a:extLst>
          </p:cNvPr>
          <p:cNvSpPr txBox="1"/>
          <p:nvPr/>
        </p:nvSpPr>
        <p:spPr>
          <a:xfrm>
            <a:off x="2384086" y="2767280"/>
            <a:ext cx="74238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 you</a:t>
            </a:r>
          </a:p>
          <a:p>
            <a:pPr algn="ctr"/>
            <a:r>
              <a:rPr lang="en-US" altLang="ko-KR" sz="4000" dirty="0">
                <a:solidFill>
                  <a:schemeClr val="tx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Do you have any questions?</a:t>
            </a:r>
            <a:endParaRPr lang="ko-KR" altLang="en-US" sz="4000" dirty="0">
              <a:solidFill>
                <a:schemeClr val="tx2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3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ë¸ë¡ì²´ì¸ì ëí ì´ë¯¸ì§ ê²ìê²°ê³¼">
            <a:extLst>
              <a:ext uri="{FF2B5EF4-FFF2-40B4-BE49-F238E27FC236}">
                <a16:creationId xmlns:a16="http://schemas.microsoft.com/office/drawing/2014/main" id="{05EAF852-8F2A-4D93-A214-1431332B8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0" t="11701" r="17550" b="14382"/>
          <a:stretch/>
        </p:blipFill>
        <p:spPr bwMode="auto">
          <a:xfrm>
            <a:off x="8087557" y="3663178"/>
            <a:ext cx="3598307" cy="269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C458D37-E841-414F-B546-6D6C22C7E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DCCD1-B189-4F31-8888-016C5C68F04C}"/>
              </a:ext>
            </a:extLst>
          </p:cNvPr>
          <p:cNvSpPr txBox="1"/>
          <p:nvPr/>
        </p:nvSpPr>
        <p:spPr>
          <a:xfrm>
            <a:off x="808481" y="1362958"/>
            <a:ext cx="9551923" cy="5211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dirty="0" err="1">
                <a:solidFill>
                  <a:srgbClr val="002060"/>
                </a:solidFill>
              </a:rPr>
              <a:t>블록체인이란</a:t>
            </a:r>
            <a:r>
              <a:rPr lang="ko-KR" altLang="en-US" sz="2500" b="1" dirty="0">
                <a:solidFill>
                  <a:srgbClr val="002060"/>
                </a:solidFill>
              </a:rPr>
              <a:t> 무엇인가</a:t>
            </a:r>
            <a:r>
              <a:rPr lang="en-US" altLang="ko-KR" sz="2500" b="1" dirty="0">
                <a:solidFill>
                  <a:srgbClr val="002060"/>
                </a:solidFill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02060"/>
                </a:solidFill>
              </a:rPr>
              <a:t>임베디드 시스템 내에서 블록체인 구현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002060"/>
                </a:solidFill>
              </a:rPr>
              <a:t>Private</a:t>
            </a:r>
            <a:r>
              <a:rPr lang="ko-KR" altLang="en-US" sz="2500" b="1" dirty="0">
                <a:solidFill>
                  <a:srgbClr val="002060"/>
                </a:solidFill>
              </a:rPr>
              <a:t> </a:t>
            </a:r>
            <a:r>
              <a:rPr lang="en-US" altLang="ko-KR" sz="2500" b="1" dirty="0">
                <a:solidFill>
                  <a:srgbClr val="002060"/>
                </a:solidFill>
              </a:rPr>
              <a:t>Blockchain</a:t>
            </a:r>
            <a:r>
              <a:rPr lang="ko-KR" altLang="en-US" sz="2500" b="1" dirty="0">
                <a:solidFill>
                  <a:srgbClr val="002060"/>
                </a:solidFill>
              </a:rPr>
              <a:t>으로 구현하는 </a:t>
            </a:r>
            <a:r>
              <a:rPr lang="en-US" altLang="ko-KR" sz="2500" b="1" dirty="0">
                <a:solidFill>
                  <a:srgbClr val="002060"/>
                </a:solidFill>
              </a:rPr>
              <a:t>Voting System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02060"/>
                </a:solidFill>
              </a:rPr>
              <a:t>개발 진행 상황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02060"/>
                </a:solidFill>
              </a:rPr>
              <a:t>개발도구 설치 </a:t>
            </a:r>
            <a:r>
              <a:rPr lang="en-US" altLang="ko-KR" sz="2500" b="1" dirty="0">
                <a:solidFill>
                  <a:srgbClr val="002060"/>
                </a:solidFill>
              </a:rPr>
              <a:t>(</a:t>
            </a:r>
            <a:r>
              <a:rPr lang="ko-KR" altLang="en-US" sz="2500" b="1" dirty="0" err="1">
                <a:solidFill>
                  <a:srgbClr val="002060"/>
                </a:solidFill>
              </a:rPr>
              <a:t>라즈베리파이</a:t>
            </a:r>
            <a:r>
              <a:rPr lang="ko-KR" altLang="en-US" sz="2500" b="1" dirty="0">
                <a:solidFill>
                  <a:srgbClr val="002060"/>
                </a:solidFill>
              </a:rPr>
              <a:t> 내</a:t>
            </a:r>
            <a:r>
              <a:rPr lang="en-US" altLang="ko-KR" sz="2500" b="1" dirty="0">
                <a:solidFill>
                  <a:srgbClr val="002060"/>
                </a:solidFill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002060"/>
                </a:solidFill>
              </a:rPr>
              <a:t>Proof of Authority </a:t>
            </a:r>
            <a:r>
              <a:rPr lang="ko-KR" altLang="en-US" sz="2500" b="1" dirty="0">
                <a:solidFill>
                  <a:srgbClr val="002060"/>
                </a:solidFill>
              </a:rPr>
              <a:t>설정 </a:t>
            </a:r>
            <a:r>
              <a:rPr lang="en-US" altLang="ko-KR" sz="2500" b="1" dirty="0">
                <a:solidFill>
                  <a:srgbClr val="002060"/>
                </a:solidFill>
              </a:rPr>
              <a:t>(Private Blockchain)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002060"/>
                </a:solidFill>
              </a:rPr>
              <a:t>Truffle</a:t>
            </a:r>
            <a:r>
              <a:rPr lang="ko-KR" altLang="en-US" sz="2500" b="1" dirty="0">
                <a:solidFill>
                  <a:srgbClr val="002060"/>
                </a:solidFill>
              </a:rPr>
              <a:t> </a:t>
            </a:r>
            <a:r>
              <a:rPr lang="en-US" altLang="ko-KR" sz="2500" b="1" dirty="0">
                <a:solidFill>
                  <a:srgbClr val="002060"/>
                </a:solidFill>
              </a:rPr>
              <a:t>Framework</a:t>
            </a:r>
            <a:r>
              <a:rPr lang="ko-KR" altLang="en-US" sz="2500" b="1" dirty="0">
                <a:solidFill>
                  <a:srgbClr val="002060"/>
                </a:solidFill>
              </a:rPr>
              <a:t>를 이용한 웹서버 구축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02060"/>
                </a:solidFill>
              </a:rPr>
              <a:t>앞으로 개발할 사항들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002060"/>
                </a:solidFill>
              </a:rPr>
              <a:t>OAuth 2.0(</a:t>
            </a:r>
            <a:r>
              <a:rPr lang="en-US" altLang="ko-KR" sz="2500" b="1" dirty="0" err="1">
                <a:solidFill>
                  <a:srgbClr val="002060"/>
                </a:solidFill>
              </a:rPr>
              <a:t>Naver</a:t>
            </a:r>
            <a:r>
              <a:rPr lang="en-US" altLang="ko-KR" sz="2500" b="1" dirty="0">
                <a:solidFill>
                  <a:srgbClr val="002060"/>
                </a:solidFill>
              </a:rPr>
              <a:t>. KAKAO) // </a:t>
            </a:r>
            <a:r>
              <a:rPr lang="ko-KR" altLang="en-US" sz="2500" b="1" dirty="0" err="1">
                <a:solidFill>
                  <a:srgbClr val="002060"/>
                </a:solidFill>
              </a:rPr>
              <a:t>투표방</a:t>
            </a:r>
            <a:r>
              <a:rPr lang="ko-KR" altLang="en-US" sz="2500" b="1" dirty="0">
                <a:solidFill>
                  <a:srgbClr val="002060"/>
                </a:solidFill>
              </a:rPr>
              <a:t> 만들기</a:t>
            </a:r>
            <a:endParaRPr lang="en-US" altLang="ko-KR" sz="2500" b="1" dirty="0">
              <a:solidFill>
                <a:srgbClr val="00206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ED4F7A-761D-4BB4-BEFD-777E6A96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4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06B047-A869-441A-9572-E95C4C30C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539" y="223936"/>
            <a:ext cx="9265297" cy="559836"/>
          </a:xfrm>
        </p:spPr>
        <p:txBody>
          <a:bodyPr/>
          <a:lstStyle/>
          <a:p>
            <a:r>
              <a:rPr lang="ko-KR" altLang="en-US" dirty="0" err="1"/>
              <a:t>블록체인이란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24A3FD-99CD-42BA-B1AC-E1BBE7AF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2788655-1954-44BA-B03E-D63A31B5EE09}"/>
              </a:ext>
            </a:extLst>
          </p:cNvPr>
          <p:cNvGrpSpPr/>
          <p:nvPr/>
        </p:nvGrpSpPr>
        <p:grpSpPr>
          <a:xfrm>
            <a:off x="7878041" y="5841721"/>
            <a:ext cx="917845" cy="544299"/>
            <a:chOff x="177393" y="4466353"/>
            <a:chExt cx="917845" cy="544299"/>
          </a:xfrm>
        </p:grpSpPr>
        <p:pic>
          <p:nvPicPr>
            <p:cNvPr id="5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0C317635-580F-4F4D-B48B-2BB4E6387E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BE7A4BDF-4F1F-4066-B411-C5BCC7D0DF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75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2" descr="userì ëí ì´ë¯¸ì§ ê²ìê²°ê³¼">
            <a:extLst>
              <a:ext uri="{FF2B5EF4-FFF2-40B4-BE49-F238E27FC236}">
                <a16:creationId xmlns:a16="http://schemas.microsoft.com/office/drawing/2014/main" id="{D0C347AF-9F1F-482E-809E-AA1DE2C05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146" y="299416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userì ëí ì´ë¯¸ì§ ê²ìê²°ê³¼">
            <a:extLst>
              <a:ext uri="{FF2B5EF4-FFF2-40B4-BE49-F238E27FC236}">
                <a16:creationId xmlns:a16="http://schemas.microsoft.com/office/drawing/2014/main" id="{BCC5A8CB-C535-485E-AD4C-BD88D701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664" y="191416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serì ëí ì´ë¯¸ì§ ê²ìê²°ê³¼">
            <a:extLst>
              <a:ext uri="{FF2B5EF4-FFF2-40B4-BE49-F238E27FC236}">
                <a16:creationId xmlns:a16="http://schemas.microsoft.com/office/drawing/2014/main" id="{42CBF6DB-4B99-4F73-8B34-6ACB61935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405" y="191416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userì ëí ì´ë¯¸ì§ ê²ìê²°ê³¼">
            <a:extLst>
              <a:ext uri="{FF2B5EF4-FFF2-40B4-BE49-F238E27FC236}">
                <a16:creationId xmlns:a16="http://schemas.microsoft.com/office/drawing/2014/main" id="{542693D3-43B2-45BC-A052-8C3E1DFA4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924" y="299416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userì ëí ì´ë¯¸ì§ ê²ìê²°ê³¼">
            <a:extLst>
              <a:ext uri="{FF2B5EF4-FFF2-40B4-BE49-F238E27FC236}">
                <a16:creationId xmlns:a16="http://schemas.microsoft.com/office/drawing/2014/main" id="{5C8A263C-B400-4C5A-948D-30400D9CC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146" y="4329411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userì ëí ì´ë¯¸ì§ ê²ìê²°ê³¼">
            <a:extLst>
              <a:ext uri="{FF2B5EF4-FFF2-40B4-BE49-F238E27FC236}">
                <a16:creationId xmlns:a16="http://schemas.microsoft.com/office/drawing/2014/main" id="{95C4E21C-DBCA-4569-8293-14D154969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664" y="530602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userì ëí ì´ë¯¸ì§ ê²ìê²°ê³¼">
            <a:extLst>
              <a:ext uri="{FF2B5EF4-FFF2-40B4-BE49-F238E27FC236}">
                <a16:creationId xmlns:a16="http://schemas.microsoft.com/office/drawing/2014/main" id="{8A615D9A-3781-4474-9FE2-05FDC34F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405" y="530602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userì ëí ì´ë¯¸ì§ ê²ìê²°ê³¼">
            <a:extLst>
              <a:ext uri="{FF2B5EF4-FFF2-40B4-BE49-F238E27FC236}">
                <a16:creationId xmlns:a16="http://schemas.microsoft.com/office/drawing/2014/main" id="{4BA48CBC-1BE7-4A15-83F7-5DCDC86A3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924" y="4329411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FE458E-DA8A-4E54-9942-05B6E304C565}"/>
              </a:ext>
            </a:extLst>
          </p:cNvPr>
          <p:cNvSpPr txBox="1"/>
          <p:nvPr/>
        </p:nvSpPr>
        <p:spPr>
          <a:xfrm>
            <a:off x="4945606" y="3965425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모두 연결되어 있음</a:t>
            </a:r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9F75B9A9-3A66-4C07-BCD4-14F5C3B5260C}"/>
              </a:ext>
            </a:extLst>
          </p:cNvPr>
          <p:cNvSpPr/>
          <p:nvPr/>
        </p:nvSpPr>
        <p:spPr>
          <a:xfrm>
            <a:off x="6489928" y="2816236"/>
            <a:ext cx="285225" cy="310392"/>
          </a:xfrm>
          <a:prstGeom prst="heart">
            <a:avLst/>
          </a:prstGeom>
          <a:solidFill>
            <a:srgbClr val="FFA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08E8787-3E8D-4F61-BE99-B24E259CE49F}"/>
              </a:ext>
            </a:extLst>
          </p:cNvPr>
          <p:cNvGrpSpPr/>
          <p:nvPr/>
        </p:nvGrpSpPr>
        <p:grpSpPr>
          <a:xfrm>
            <a:off x="3052877" y="1825003"/>
            <a:ext cx="7522210" cy="4561017"/>
            <a:chOff x="3036099" y="1508675"/>
            <a:chExt cx="7522210" cy="4561017"/>
          </a:xfrm>
        </p:grpSpPr>
        <p:pic>
          <p:nvPicPr>
            <p:cNvPr id="18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8CE83161-5363-4AE8-AA39-F3EF7A9EA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5961" y="152283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20BDD498-D0F3-4681-BF80-891F547580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6099" y="2318702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07189A1C-C008-4BAF-AFFF-08846FEFA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342" y="3805686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80130636-B3E9-4C17-9472-35169AA09F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532" y="5480814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50C05C47-2B7B-4114-90A3-56EEBE1EF8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912" y="552539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A8509E89-B250-4071-9E9C-FD047DAF6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8146" y="4558149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FBB66910-8074-41EC-8086-5755A30709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8146" y="3197348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0B5F7818-0BEB-405C-A0AB-1F9806D30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1852" y="1508675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Picture 12" descr="bookì ëí ì´ë¯¸ì§ ê²ìê²°ê³¼">
            <a:extLst>
              <a:ext uri="{FF2B5EF4-FFF2-40B4-BE49-F238E27FC236}">
                <a16:creationId xmlns:a16="http://schemas.microsoft.com/office/drawing/2014/main" id="{8F616B2C-43E2-43F5-B0FE-E88CEE8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677" y="5797141"/>
            <a:ext cx="806658" cy="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하트 26">
            <a:extLst>
              <a:ext uri="{FF2B5EF4-FFF2-40B4-BE49-F238E27FC236}">
                <a16:creationId xmlns:a16="http://schemas.microsoft.com/office/drawing/2014/main" id="{F4983B2A-0157-4902-9F16-86648F4EC0A5}"/>
              </a:ext>
            </a:extLst>
          </p:cNvPr>
          <p:cNvSpPr/>
          <p:nvPr/>
        </p:nvSpPr>
        <p:spPr>
          <a:xfrm>
            <a:off x="2976859" y="4978252"/>
            <a:ext cx="285225" cy="310392"/>
          </a:xfrm>
          <a:prstGeom prst="heart">
            <a:avLst/>
          </a:prstGeom>
          <a:solidFill>
            <a:srgbClr val="FFA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8F190A87-5AAD-405D-8A0F-3D837D91CE83}"/>
              </a:ext>
            </a:extLst>
          </p:cNvPr>
          <p:cNvSpPr/>
          <p:nvPr/>
        </p:nvSpPr>
        <p:spPr>
          <a:xfrm>
            <a:off x="2957533" y="3763771"/>
            <a:ext cx="285225" cy="310392"/>
          </a:xfrm>
          <a:prstGeom prst="heart">
            <a:avLst/>
          </a:prstGeom>
          <a:solidFill>
            <a:srgbClr val="FFA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>
            <a:extLst>
              <a:ext uri="{FF2B5EF4-FFF2-40B4-BE49-F238E27FC236}">
                <a16:creationId xmlns:a16="http://schemas.microsoft.com/office/drawing/2014/main" id="{B54D444C-7372-4F7E-B6F5-496B44CC6F4A}"/>
              </a:ext>
            </a:extLst>
          </p:cNvPr>
          <p:cNvSpPr/>
          <p:nvPr/>
        </p:nvSpPr>
        <p:spPr>
          <a:xfrm>
            <a:off x="9618288" y="3672383"/>
            <a:ext cx="285225" cy="310392"/>
          </a:xfrm>
          <a:prstGeom prst="heart">
            <a:avLst/>
          </a:prstGeom>
          <a:solidFill>
            <a:srgbClr val="FFA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9695CBC2-0461-40B7-9DBE-549CD38FEC82}"/>
              </a:ext>
            </a:extLst>
          </p:cNvPr>
          <p:cNvSpPr/>
          <p:nvPr/>
        </p:nvSpPr>
        <p:spPr>
          <a:xfrm>
            <a:off x="9522091" y="5048207"/>
            <a:ext cx="285225" cy="310392"/>
          </a:xfrm>
          <a:prstGeom prst="heart">
            <a:avLst/>
          </a:prstGeom>
          <a:solidFill>
            <a:srgbClr val="FFA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83D6330-0477-4CA8-A664-5A099AA1BB3E}"/>
              </a:ext>
            </a:extLst>
          </p:cNvPr>
          <p:cNvGrpSpPr/>
          <p:nvPr/>
        </p:nvGrpSpPr>
        <p:grpSpPr>
          <a:xfrm>
            <a:off x="3168772" y="2635030"/>
            <a:ext cx="917845" cy="544299"/>
            <a:chOff x="177393" y="4466353"/>
            <a:chExt cx="917845" cy="544299"/>
          </a:xfrm>
        </p:grpSpPr>
        <p:pic>
          <p:nvPicPr>
            <p:cNvPr id="32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9081EA50-6ED4-4F2A-B2F5-0AA7BE689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2D67D056-DE61-46DF-8CF4-1FB42BB0BF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75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C5E0FAF-FC5F-417F-9FA1-E35D913CFBC2}"/>
              </a:ext>
            </a:extLst>
          </p:cNvPr>
          <p:cNvGrpSpPr/>
          <p:nvPr/>
        </p:nvGrpSpPr>
        <p:grpSpPr>
          <a:xfrm>
            <a:off x="3194030" y="4129373"/>
            <a:ext cx="917845" cy="544299"/>
            <a:chOff x="177393" y="4466353"/>
            <a:chExt cx="917845" cy="544299"/>
          </a:xfrm>
        </p:grpSpPr>
        <p:pic>
          <p:nvPicPr>
            <p:cNvPr id="35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38CAD8FF-0C7E-4D6F-9A93-771B756C60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1E2107A1-E416-4C6D-8A6F-70C29CD7F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75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0AD2894-0FAE-425B-BB42-9BD9E958A8CF}"/>
              </a:ext>
            </a:extLst>
          </p:cNvPr>
          <p:cNvGrpSpPr/>
          <p:nvPr/>
        </p:nvGrpSpPr>
        <p:grpSpPr>
          <a:xfrm>
            <a:off x="5507124" y="5797141"/>
            <a:ext cx="917845" cy="544299"/>
            <a:chOff x="177393" y="4466353"/>
            <a:chExt cx="917845" cy="544299"/>
          </a:xfrm>
        </p:grpSpPr>
        <p:pic>
          <p:nvPicPr>
            <p:cNvPr id="38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2FFD09E7-DBE4-4EAA-8A65-71B1725E51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21A729F2-9E1A-4195-AC72-B5DCC3E4A3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75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63CE772-8D31-4569-9976-82882BCFCADF}"/>
              </a:ext>
            </a:extLst>
          </p:cNvPr>
          <p:cNvGrpSpPr/>
          <p:nvPr/>
        </p:nvGrpSpPr>
        <p:grpSpPr>
          <a:xfrm>
            <a:off x="9931340" y="4869411"/>
            <a:ext cx="917845" cy="544299"/>
            <a:chOff x="177393" y="4466353"/>
            <a:chExt cx="917845" cy="544299"/>
          </a:xfrm>
        </p:grpSpPr>
        <p:pic>
          <p:nvPicPr>
            <p:cNvPr id="41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529F75F5-8A98-4DD0-A987-752B8DBB8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29239E21-7806-4AD5-A62E-AF0FFE90A2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75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1B46921-888C-4F7A-A26F-64DA58BFB20B}"/>
              </a:ext>
            </a:extLst>
          </p:cNvPr>
          <p:cNvGrpSpPr/>
          <p:nvPr/>
        </p:nvGrpSpPr>
        <p:grpSpPr>
          <a:xfrm>
            <a:off x="9903513" y="3513675"/>
            <a:ext cx="917845" cy="544299"/>
            <a:chOff x="177393" y="4466353"/>
            <a:chExt cx="917845" cy="544299"/>
          </a:xfrm>
        </p:grpSpPr>
        <p:pic>
          <p:nvPicPr>
            <p:cNvPr id="44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FC6B3109-2487-4E06-ADC1-03F5DF88EC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0133E00D-E491-42AC-BD99-0D0C4A017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75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A07C021-9B97-4168-A456-A3C4A900DBA6}"/>
              </a:ext>
            </a:extLst>
          </p:cNvPr>
          <p:cNvGrpSpPr/>
          <p:nvPr/>
        </p:nvGrpSpPr>
        <p:grpSpPr>
          <a:xfrm>
            <a:off x="7499596" y="1825002"/>
            <a:ext cx="917845" cy="544299"/>
            <a:chOff x="177393" y="4466353"/>
            <a:chExt cx="917845" cy="544299"/>
          </a:xfrm>
        </p:grpSpPr>
        <p:pic>
          <p:nvPicPr>
            <p:cNvPr id="47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13170C1C-5693-4588-9872-2458E3ACB8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D92AD3D9-A5B2-4485-8F9B-61E4B6AC3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75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83B9FCD-D636-490B-9A36-8D1F89840B45}"/>
              </a:ext>
            </a:extLst>
          </p:cNvPr>
          <p:cNvGrpSpPr/>
          <p:nvPr/>
        </p:nvGrpSpPr>
        <p:grpSpPr>
          <a:xfrm>
            <a:off x="5350742" y="1839161"/>
            <a:ext cx="917845" cy="544299"/>
            <a:chOff x="177393" y="4466353"/>
            <a:chExt cx="917845" cy="544299"/>
          </a:xfrm>
        </p:grpSpPr>
        <p:pic>
          <p:nvPicPr>
            <p:cNvPr id="50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401BF64A-4737-4FE3-B20D-AD9BA2F379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0" descr="memoì ëí ì´ë¯¸ì§ ê²ìê²°ê³¼">
              <a:extLst>
                <a:ext uri="{FF2B5EF4-FFF2-40B4-BE49-F238E27FC236}">
                  <a16:creationId xmlns:a16="http://schemas.microsoft.com/office/drawing/2014/main" id="{F5AFA784-F8FC-4176-8BEF-9EFD5589F2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75" y="4466353"/>
              <a:ext cx="780163" cy="54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생각 풍선: 구름 모양 51">
            <a:extLst>
              <a:ext uri="{FF2B5EF4-FFF2-40B4-BE49-F238E27FC236}">
                <a16:creationId xmlns:a16="http://schemas.microsoft.com/office/drawing/2014/main" id="{05606DA3-14E6-4601-A50B-A8EA965E3126}"/>
              </a:ext>
            </a:extLst>
          </p:cNvPr>
          <p:cNvSpPr/>
          <p:nvPr/>
        </p:nvSpPr>
        <p:spPr>
          <a:xfrm>
            <a:off x="6828248" y="4605897"/>
            <a:ext cx="942863" cy="5442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Name!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3" name="생각 풍선: 구름 모양 52">
            <a:extLst>
              <a:ext uri="{FF2B5EF4-FFF2-40B4-BE49-F238E27FC236}">
                <a16:creationId xmlns:a16="http://schemas.microsoft.com/office/drawing/2014/main" id="{CA17068E-6384-47B4-8141-DD25D0556201}"/>
              </a:ext>
            </a:extLst>
          </p:cNvPr>
          <p:cNvSpPr/>
          <p:nvPr/>
        </p:nvSpPr>
        <p:spPr>
          <a:xfrm>
            <a:off x="6828247" y="1234294"/>
            <a:ext cx="942863" cy="5442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Good!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4" name="생각 풍선: 구름 모양 53">
            <a:extLst>
              <a:ext uri="{FF2B5EF4-FFF2-40B4-BE49-F238E27FC236}">
                <a16:creationId xmlns:a16="http://schemas.microsoft.com/office/drawing/2014/main" id="{EDACA11C-9E18-47EC-93BA-B95F6B9F451B}"/>
              </a:ext>
            </a:extLst>
          </p:cNvPr>
          <p:cNvSpPr/>
          <p:nvPr/>
        </p:nvSpPr>
        <p:spPr>
          <a:xfrm>
            <a:off x="9193271" y="2309320"/>
            <a:ext cx="942863" cy="5442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Good!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5" name="생각 풍선: 구름 모양 54">
            <a:extLst>
              <a:ext uri="{FF2B5EF4-FFF2-40B4-BE49-F238E27FC236}">
                <a16:creationId xmlns:a16="http://schemas.microsoft.com/office/drawing/2014/main" id="{0C82EBB3-5C3F-47DE-9982-298B76454F0E}"/>
              </a:ext>
            </a:extLst>
          </p:cNvPr>
          <p:cNvSpPr/>
          <p:nvPr/>
        </p:nvSpPr>
        <p:spPr>
          <a:xfrm>
            <a:off x="9619921" y="4141482"/>
            <a:ext cx="942863" cy="5442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Good!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생각 풍선: 구름 모양 55">
            <a:extLst>
              <a:ext uri="{FF2B5EF4-FFF2-40B4-BE49-F238E27FC236}">
                <a16:creationId xmlns:a16="http://schemas.microsoft.com/office/drawing/2014/main" id="{89CB7B4F-A50C-4328-BB3F-44D80614D0C0}"/>
              </a:ext>
            </a:extLst>
          </p:cNvPr>
          <p:cNvSpPr/>
          <p:nvPr/>
        </p:nvSpPr>
        <p:spPr>
          <a:xfrm>
            <a:off x="4661171" y="4634051"/>
            <a:ext cx="942863" cy="5442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Good!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7" name="생각 풍선: 구름 모양 56">
            <a:extLst>
              <a:ext uri="{FF2B5EF4-FFF2-40B4-BE49-F238E27FC236}">
                <a16:creationId xmlns:a16="http://schemas.microsoft.com/office/drawing/2014/main" id="{435018EB-3961-4A0C-B118-DB2AE7D1DDEC}"/>
              </a:ext>
            </a:extLst>
          </p:cNvPr>
          <p:cNvSpPr/>
          <p:nvPr/>
        </p:nvSpPr>
        <p:spPr>
          <a:xfrm flipH="1">
            <a:off x="1336077" y="4038842"/>
            <a:ext cx="1080000" cy="5442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Good!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8" name="생각 풍선: 구름 모양 57">
            <a:extLst>
              <a:ext uri="{FF2B5EF4-FFF2-40B4-BE49-F238E27FC236}">
                <a16:creationId xmlns:a16="http://schemas.microsoft.com/office/drawing/2014/main" id="{966DB706-E769-42A7-A6D2-C06AEC115D93}"/>
              </a:ext>
            </a:extLst>
          </p:cNvPr>
          <p:cNvSpPr/>
          <p:nvPr/>
        </p:nvSpPr>
        <p:spPr>
          <a:xfrm flipH="1">
            <a:off x="3739756" y="1471939"/>
            <a:ext cx="1080000" cy="5442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Good!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9" name="생각 풍선: 구름 모양 58">
            <a:extLst>
              <a:ext uri="{FF2B5EF4-FFF2-40B4-BE49-F238E27FC236}">
                <a16:creationId xmlns:a16="http://schemas.microsoft.com/office/drawing/2014/main" id="{1A357C44-088C-4EB4-9E49-1DF4EFB337C6}"/>
              </a:ext>
            </a:extLst>
          </p:cNvPr>
          <p:cNvSpPr/>
          <p:nvPr/>
        </p:nvSpPr>
        <p:spPr>
          <a:xfrm flipH="1">
            <a:off x="1417772" y="2594390"/>
            <a:ext cx="1080000" cy="5442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Good!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0" name="Picture 12" descr="bookì ëí ì´ë¯¸ì§ ê²ìê²°ê³¼">
            <a:extLst>
              <a:ext uri="{FF2B5EF4-FFF2-40B4-BE49-F238E27FC236}">
                <a16:creationId xmlns:a16="http://schemas.microsoft.com/office/drawing/2014/main" id="{5ADEBF3E-3103-4465-AC0F-91C9B3957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936" y="1820107"/>
            <a:ext cx="806658" cy="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2" descr="bookì ëí ì´ë¯¸ì§ ê²ìê²°ê³¼">
            <a:extLst>
              <a:ext uri="{FF2B5EF4-FFF2-40B4-BE49-F238E27FC236}">
                <a16:creationId xmlns:a16="http://schemas.microsoft.com/office/drawing/2014/main" id="{367EB6D0-3E2C-4D6C-BFB3-A50DE25F9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845" y="1772754"/>
            <a:ext cx="806658" cy="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bookì ëí ì´ë¯¸ì§ ê²ìê²°ê³¼">
            <a:extLst>
              <a:ext uri="{FF2B5EF4-FFF2-40B4-BE49-F238E27FC236}">
                <a16:creationId xmlns:a16="http://schemas.microsoft.com/office/drawing/2014/main" id="{94436E0D-0D4E-4771-842B-D68A0D5A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677" y="3428729"/>
            <a:ext cx="806658" cy="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2" descr="bookì ëí ì´ë¯¸ì§ ê²ìê²°ê³¼">
            <a:extLst>
              <a:ext uri="{FF2B5EF4-FFF2-40B4-BE49-F238E27FC236}">
                <a16:creationId xmlns:a16="http://schemas.microsoft.com/office/drawing/2014/main" id="{7E74E000-F755-47DF-A448-CFF59C7F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677" y="4818825"/>
            <a:ext cx="806658" cy="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2" descr="bookì ëí ì´ë¯¸ì§ ê²ìê²°ê³¼">
            <a:extLst>
              <a:ext uri="{FF2B5EF4-FFF2-40B4-BE49-F238E27FC236}">
                <a16:creationId xmlns:a16="http://schemas.microsoft.com/office/drawing/2014/main" id="{B0A4E7AC-F381-42DA-9061-BE537DF48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124" y="5754667"/>
            <a:ext cx="806658" cy="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2" descr="bookì ëí ì´ë¯¸ì§ ê²ìê²°ê³¼">
            <a:extLst>
              <a:ext uri="{FF2B5EF4-FFF2-40B4-BE49-F238E27FC236}">
                <a16:creationId xmlns:a16="http://schemas.microsoft.com/office/drawing/2014/main" id="{40FD595A-0117-49E5-8261-B93D2C120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841" y="4135383"/>
            <a:ext cx="806658" cy="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2" descr="bookì ëí ì´ë¯¸ì§ ê²ìê²°ê³¼">
            <a:extLst>
              <a:ext uri="{FF2B5EF4-FFF2-40B4-BE49-F238E27FC236}">
                <a16:creationId xmlns:a16="http://schemas.microsoft.com/office/drawing/2014/main" id="{412A403A-1411-4274-A025-EDA34B08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572" y="2635030"/>
            <a:ext cx="806658" cy="6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하트 66">
            <a:extLst>
              <a:ext uri="{FF2B5EF4-FFF2-40B4-BE49-F238E27FC236}">
                <a16:creationId xmlns:a16="http://schemas.microsoft.com/office/drawing/2014/main" id="{7295A74C-DB27-48D3-9EBE-1BC990C619DD}"/>
              </a:ext>
            </a:extLst>
          </p:cNvPr>
          <p:cNvSpPr/>
          <p:nvPr/>
        </p:nvSpPr>
        <p:spPr>
          <a:xfrm>
            <a:off x="6628292" y="6121459"/>
            <a:ext cx="285225" cy="310392"/>
          </a:xfrm>
          <a:prstGeom prst="heart">
            <a:avLst/>
          </a:prstGeom>
          <a:solidFill>
            <a:srgbClr val="FFA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1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-0.11602 0.4423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7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-0.18659 -0.3270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36" y="-1636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-0.60117 0.0083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65" y="41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02839 -0.157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-787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-0.02682 0.2099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6" grpId="1" animBg="1"/>
      <p:bldP spid="27" grpId="0" animBg="1"/>
      <p:bldP spid="28" grpId="0" animBg="1"/>
      <p:bldP spid="29" grpId="0" animBg="1"/>
      <p:bldP spid="3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7" grpId="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블록체인이란 무엇인가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A0C73F8-74E2-4C3E-90EF-73BCAA101A72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57015" y="1656501"/>
            <a:ext cx="578840" cy="10150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56703" y="1656501"/>
            <a:ext cx="578840" cy="10150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56391" y="1656501"/>
            <a:ext cx="578840" cy="10150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56079" y="1656501"/>
            <a:ext cx="578840" cy="10150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55767" y="1656501"/>
            <a:ext cx="578840" cy="10150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55455" y="1656501"/>
            <a:ext cx="578840" cy="10150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76085" y="1979802"/>
            <a:ext cx="4210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latin typeface="배달의민족 도현"/>
                <a:ea typeface="배달의민족 도현"/>
              </a:rPr>
              <a:t>…</a:t>
            </a:r>
            <a:endParaRPr lang="ko-KR" altLang="en-US">
              <a:latin typeface="배달의민족 도현"/>
              <a:ea typeface="배달의민족 도현"/>
            </a:endParaRPr>
          </a:p>
        </p:txBody>
      </p:sp>
      <p:cxnSp>
        <p:nvCxnSpPr>
          <p:cNvPr id="11" name="직선 화살표 연결선 10"/>
          <p:cNvCxnSpPr>
            <a:stCxn id="5" idx="1"/>
            <a:endCxn id="4" idx="3"/>
          </p:cNvCxnSpPr>
          <p:nvPr/>
        </p:nvCxnSpPr>
        <p:spPr>
          <a:xfrm flipH="1">
            <a:off x="1635855" y="2164035"/>
            <a:ext cx="42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635543" y="2148331"/>
            <a:ext cx="42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635231" y="2148331"/>
            <a:ext cx="42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634919" y="2164035"/>
            <a:ext cx="42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5634607" y="2148331"/>
            <a:ext cx="42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57015" y="3111598"/>
            <a:ext cx="4672666" cy="705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57015" y="3810494"/>
            <a:ext cx="4672666" cy="7053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57015" y="4509390"/>
            <a:ext cx="4672666" cy="705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57015" y="5214777"/>
            <a:ext cx="4672666" cy="13241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82851" y="3276380"/>
            <a:ext cx="12583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/>
              <a:t>Transaction</a:t>
            </a:r>
            <a:endParaRPr lang="ko-KR" altLang="en-US" sz="1600"/>
          </a:p>
        </p:txBody>
      </p:sp>
      <p:sp>
        <p:nvSpPr>
          <p:cNvPr id="21" name="TextBox 20"/>
          <p:cNvSpPr txBox="1"/>
          <p:nvPr/>
        </p:nvSpPr>
        <p:spPr>
          <a:xfrm>
            <a:off x="5128260" y="3276380"/>
            <a:ext cx="4210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bg1"/>
                </a:solidFill>
                <a:latin typeface="배달의민족 도현"/>
                <a:ea typeface="배달의민족 도현"/>
              </a:rPr>
              <a:t>…</a:t>
            </a:r>
            <a:endParaRPr lang="ko-KR" altLang="en-US"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3192" y="3278272"/>
            <a:ext cx="12583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/>
              <a:t>Transaction</a:t>
            </a:r>
            <a:endParaRPr lang="ko-KR" altLang="en-US" sz="1600"/>
          </a:p>
        </p:txBody>
      </p:sp>
      <p:sp>
        <p:nvSpPr>
          <p:cNvPr id="23" name="직사각형 22"/>
          <p:cNvSpPr/>
          <p:nvPr/>
        </p:nvSpPr>
        <p:spPr>
          <a:xfrm>
            <a:off x="3797422" y="3276380"/>
            <a:ext cx="12583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/>
              <a:t>Transaction</a:t>
            </a:r>
            <a:endParaRPr lang="ko-KR" altLang="en-US" sz="1600"/>
          </a:p>
        </p:txBody>
      </p:sp>
      <p:sp>
        <p:nvSpPr>
          <p:cNvPr id="24" name="직사각형 23"/>
          <p:cNvSpPr/>
          <p:nvPr/>
        </p:nvSpPr>
        <p:spPr>
          <a:xfrm>
            <a:off x="1182850" y="3981767"/>
            <a:ext cx="1258345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/>
              <a:t>Tran-Hash</a:t>
            </a:r>
            <a:endParaRPr lang="ko-KR" altLang="en-US" sz="1600"/>
          </a:p>
        </p:txBody>
      </p:sp>
      <p:sp>
        <p:nvSpPr>
          <p:cNvPr id="25" name="직사각형 24"/>
          <p:cNvSpPr/>
          <p:nvPr/>
        </p:nvSpPr>
        <p:spPr>
          <a:xfrm>
            <a:off x="2493192" y="3981767"/>
            <a:ext cx="1258345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/>
              <a:t>Tran-Hash</a:t>
            </a:r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3797421" y="3975276"/>
            <a:ext cx="1258345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/>
              <a:t>Tran-Hash</a:t>
            </a:r>
            <a:endParaRPr lang="ko-KR" alt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5128260" y="3975276"/>
            <a:ext cx="4210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bg1"/>
                </a:solidFill>
                <a:latin typeface="배달의민족 도현"/>
                <a:ea typeface="배달의민족 도현"/>
              </a:rPr>
              <a:t>…</a:t>
            </a:r>
            <a:endParaRPr lang="ko-KR" altLang="en-US"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cxnSp>
        <p:nvCxnSpPr>
          <p:cNvPr id="28" name="직선 화살표 연결선 27"/>
          <p:cNvCxnSpPr>
            <a:stCxn id="20" idx="2"/>
            <a:endCxn id="24" idx="0"/>
          </p:cNvCxnSpPr>
          <p:nvPr/>
        </p:nvCxnSpPr>
        <p:spPr>
          <a:xfrm flipH="1">
            <a:off x="1812023" y="3645712"/>
            <a:ext cx="1" cy="3360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097011" y="3639221"/>
            <a:ext cx="1" cy="3360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4426592" y="3634835"/>
            <a:ext cx="1" cy="3360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493191" y="4680663"/>
            <a:ext cx="125834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/>
              <a:t>Root-Hash</a:t>
            </a:r>
            <a:endParaRPr lang="ko-KR" altLang="en-US" sz="1600"/>
          </a:p>
        </p:txBody>
      </p:sp>
      <p:cxnSp>
        <p:nvCxnSpPr>
          <p:cNvPr id="32" name="직선 화살표 연결선 31"/>
          <p:cNvCxnSpPr>
            <a:stCxn id="24" idx="2"/>
            <a:endCxn id="31" idx="0"/>
          </p:cNvCxnSpPr>
          <p:nvPr/>
        </p:nvCxnSpPr>
        <p:spPr>
          <a:xfrm>
            <a:off x="1812023" y="4351099"/>
            <a:ext cx="1310341" cy="329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5" idx="2"/>
            <a:endCxn id="31" idx="0"/>
          </p:cNvCxnSpPr>
          <p:nvPr/>
        </p:nvCxnSpPr>
        <p:spPr>
          <a:xfrm flipH="1">
            <a:off x="3122364" y="4351099"/>
            <a:ext cx="1" cy="329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6" idx="2"/>
            <a:endCxn id="31" idx="0"/>
          </p:cNvCxnSpPr>
          <p:nvPr/>
        </p:nvCxnSpPr>
        <p:spPr>
          <a:xfrm flipH="1">
            <a:off x="3122364" y="4344608"/>
            <a:ext cx="1304230" cy="3360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165291" y="5384109"/>
            <a:ext cx="125834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/>
              <a:t>Root-Hash</a:t>
            </a:r>
            <a:endParaRPr lang="ko-KR" altLang="en-US" sz="1600"/>
          </a:p>
        </p:txBody>
      </p:sp>
      <p:sp>
        <p:nvSpPr>
          <p:cNvPr id="36" name="직사각형 35"/>
          <p:cNvSpPr/>
          <p:nvPr/>
        </p:nvSpPr>
        <p:spPr>
          <a:xfrm>
            <a:off x="4161250" y="5913998"/>
            <a:ext cx="1258345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/>
              <a:t>Nonce</a:t>
            </a:r>
            <a:endParaRPr lang="ko-KR" altLang="en-US" sz="1600"/>
          </a:p>
        </p:txBody>
      </p:sp>
      <p:sp>
        <p:nvSpPr>
          <p:cNvPr id="37" name="직사각형 36"/>
          <p:cNvSpPr/>
          <p:nvPr/>
        </p:nvSpPr>
        <p:spPr>
          <a:xfrm>
            <a:off x="2706012" y="5384109"/>
            <a:ext cx="1258345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/>
              <a:t>Prev-Hash</a:t>
            </a:r>
            <a:endParaRPr lang="ko-KR" altLang="en-US" sz="1600"/>
          </a:p>
        </p:txBody>
      </p:sp>
      <p:sp>
        <p:nvSpPr>
          <p:cNvPr id="38" name="직사각형 37"/>
          <p:cNvSpPr/>
          <p:nvPr/>
        </p:nvSpPr>
        <p:spPr>
          <a:xfrm>
            <a:off x="1246732" y="5384109"/>
            <a:ext cx="1258345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/>
              <a:t>version</a:t>
            </a:r>
            <a:endParaRPr lang="ko-KR" altLang="en-US" sz="1600"/>
          </a:p>
        </p:txBody>
      </p:sp>
      <p:sp>
        <p:nvSpPr>
          <p:cNvPr id="39" name="직사각형 38"/>
          <p:cNvSpPr/>
          <p:nvPr/>
        </p:nvSpPr>
        <p:spPr>
          <a:xfrm>
            <a:off x="2706011" y="5913998"/>
            <a:ext cx="1258345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/>
              <a:t>difficulty</a:t>
            </a:r>
            <a:endParaRPr lang="ko-KR" altLang="en-US" sz="1600"/>
          </a:p>
        </p:txBody>
      </p:sp>
      <p:sp>
        <p:nvSpPr>
          <p:cNvPr id="40" name="직사각형 39"/>
          <p:cNvSpPr/>
          <p:nvPr/>
        </p:nvSpPr>
        <p:spPr>
          <a:xfrm>
            <a:off x="1252327" y="5913998"/>
            <a:ext cx="1258345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/>
              <a:t>time</a:t>
            </a:r>
            <a:endParaRPr lang="ko-KR" altLang="en-US" sz="1600"/>
          </a:p>
        </p:txBody>
      </p:sp>
      <p:sp>
        <p:nvSpPr>
          <p:cNvPr id="41" name="직사각형 40"/>
          <p:cNvSpPr/>
          <p:nvPr/>
        </p:nvSpPr>
        <p:spPr>
          <a:xfrm>
            <a:off x="821094" y="5142451"/>
            <a:ext cx="5026027" cy="1459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2" name="직선 화살표 연결선 41"/>
          <p:cNvCxnSpPr>
            <a:stCxn id="41" idx="3"/>
            <a:endCxn id="43" idx="1"/>
          </p:cNvCxnSpPr>
          <p:nvPr/>
        </p:nvCxnSpPr>
        <p:spPr>
          <a:xfrm flipV="1">
            <a:off x="5847121" y="5872283"/>
            <a:ext cx="904614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751735" y="5687617"/>
            <a:ext cx="1258345" cy="3693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600"/>
              <a:t>Block-Hash</a:t>
            </a:r>
            <a:endParaRPr lang="ko-KR" altLang="en-US" sz="1600"/>
          </a:p>
        </p:txBody>
      </p:sp>
      <p:sp>
        <p:nvSpPr>
          <p:cNvPr id="44" name="TextBox 43"/>
          <p:cNvSpPr txBox="1"/>
          <p:nvPr/>
        </p:nvSpPr>
        <p:spPr>
          <a:xfrm>
            <a:off x="8576311" y="1396334"/>
            <a:ext cx="2821305" cy="21450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>
                <a:latin typeface="배달의민족 도현"/>
                <a:ea typeface="배달의민족 도현"/>
              </a:rPr>
              <a:t>다양한 보상</a:t>
            </a:r>
            <a:r>
              <a:rPr lang="en-US" altLang="ko-KR">
                <a:latin typeface="배달의민족 도현"/>
                <a:ea typeface="배달의민족 도현"/>
              </a:rPr>
              <a:t>/</a:t>
            </a:r>
            <a:r>
              <a:rPr lang="ko-KR" altLang="en-US">
                <a:latin typeface="배달의민족 도현"/>
                <a:ea typeface="배달의민족 도현"/>
              </a:rPr>
              <a:t>합의 알고리즘</a:t>
            </a:r>
            <a:endParaRPr lang="ko-KR" altLang="en-US">
              <a:latin typeface="배달의민족 도현"/>
              <a:ea typeface="배달의민족 도현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en-US" altLang="ko-KR">
                <a:latin typeface="배달의민족 도현"/>
                <a:ea typeface="배달의민족 도현"/>
              </a:rPr>
              <a:t>Proof of Work</a:t>
            </a:r>
            <a:endParaRPr lang="en-US" altLang="ko-KR">
              <a:latin typeface="배달의민족 도현"/>
              <a:ea typeface="배달의민족 도현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en-US" altLang="ko-KR">
                <a:latin typeface="배달의민족 도현"/>
                <a:ea typeface="배달의민족 도현"/>
              </a:rPr>
              <a:t>Proof of Stake</a:t>
            </a:r>
            <a:endParaRPr lang="en-US" altLang="ko-KR">
              <a:latin typeface="배달의민족 도현"/>
              <a:ea typeface="배달의민족 도현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en-US" altLang="ko-KR">
                <a:latin typeface="배달의민족 도현"/>
                <a:ea typeface="배달의민족 도현"/>
              </a:rPr>
              <a:t>Proof of Authority</a:t>
            </a:r>
            <a:endParaRPr lang="en-US" altLang="ko-KR">
              <a:latin typeface="배달의민족 도현"/>
              <a:ea typeface="배달의민족 도현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en-US" altLang="ko-KR">
                <a:latin typeface="배달의민족 도현"/>
                <a:ea typeface="배달의민족 도현"/>
              </a:rPr>
              <a:t>Proof of Importance</a:t>
            </a:r>
            <a:endParaRPr lang="ko-KR" altLang="en-US">
              <a:latin typeface="배달의민족 도현"/>
              <a:ea typeface="배달의민족 도현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95360" y="3981767"/>
            <a:ext cx="2792730" cy="1731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>
                <a:latin typeface="배달의민족 도현"/>
                <a:ea typeface="배달의민족 도현"/>
              </a:rPr>
              <a:t>블록체인의 종류</a:t>
            </a:r>
            <a:endParaRPr lang="ko-KR" altLang="en-US">
              <a:latin typeface="배달의민족 도현"/>
              <a:ea typeface="배달의민족 도현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en-US" altLang="ko-KR">
                <a:latin typeface="배달의민족 도현"/>
                <a:ea typeface="배달의민족 도현"/>
              </a:rPr>
              <a:t>Private Blockchain</a:t>
            </a:r>
            <a:endParaRPr lang="en-US" altLang="ko-KR">
              <a:latin typeface="배달의민족 도현"/>
              <a:ea typeface="배달의민족 도현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en-US" altLang="ko-KR">
                <a:latin typeface="배달의민족 도현"/>
                <a:ea typeface="배달의민족 도현"/>
              </a:rPr>
              <a:t>Public</a:t>
            </a:r>
            <a:r>
              <a:rPr lang="ko-KR" altLang="en-US">
                <a:latin typeface="배달의민족 도현"/>
                <a:ea typeface="배달의민족 도현"/>
              </a:rPr>
              <a:t> </a:t>
            </a:r>
            <a:r>
              <a:rPr lang="en-US" altLang="ko-KR">
                <a:latin typeface="배달의민족 도현"/>
                <a:ea typeface="배달의민족 도현"/>
              </a:rPr>
              <a:t>Blockchain</a:t>
            </a:r>
            <a:endParaRPr lang="en-US" altLang="ko-KR">
              <a:latin typeface="배달의민족 도현"/>
              <a:ea typeface="배달의민족 도현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en-US" altLang="ko-KR">
                <a:latin typeface="배달의민족 도현"/>
                <a:ea typeface="배달의민족 도현"/>
              </a:rPr>
              <a:t>Consortium Blockchain</a:t>
            </a:r>
            <a:endParaRPr lang="en-US" altLang="ko-KR">
              <a:latin typeface="배달의민족 도현"/>
              <a:ea typeface="배달의민족 도현"/>
            </a:endParaRPr>
          </a:p>
        </p:txBody>
      </p:sp>
      <p:pic>
        <p:nvPicPr>
          <p:cNvPr id="2050" name="Picture 2" descr="o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474745" y="2707682"/>
            <a:ext cx="467040" cy="521347"/>
          </a:xfrm>
          <a:prstGeom prst="rect">
            <a:avLst/>
          </a:prstGeom>
          <a:noFill/>
        </p:spPr>
      </p:pic>
      <p:pic>
        <p:nvPicPr>
          <p:cNvPr id="48" name="Picture 2" descr="o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492874" y="4442644"/>
            <a:ext cx="467040" cy="521347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37F141-E302-43C6-981D-25D9AE4A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임베디드 시스템 내에서 블록체인 구현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DDCE2DB-216A-4B7D-B8E7-9ACC9995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2F269-B4BB-41C9-B3B8-3CB1BDEA0F04}"/>
              </a:ext>
            </a:extLst>
          </p:cNvPr>
          <p:cNvSpPr txBox="1"/>
          <p:nvPr/>
        </p:nvSpPr>
        <p:spPr>
          <a:xfrm>
            <a:off x="162529" y="1362958"/>
            <a:ext cx="3780297" cy="79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rgbClr val="002060"/>
                </a:solidFill>
              </a:rPr>
              <a:t>Proof of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462C3-081A-4692-B65A-1FD8688ED00D}"/>
              </a:ext>
            </a:extLst>
          </p:cNvPr>
          <p:cNvSpPr txBox="1"/>
          <p:nvPr/>
        </p:nvSpPr>
        <p:spPr>
          <a:xfrm>
            <a:off x="7723123" y="1362958"/>
            <a:ext cx="4106070" cy="79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rgbClr val="002060"/>
                </a:solidFill>
              </a:rPr>
              <a:t>Proof of Authority</a:t>
            </a:r>
          </a:p>
        </p:txBody>
      </p:sp>
      <p:pic>
        <p:nvPicPr>
          <p:cNvPr id="1028" name="Picture 4" descr="ê²½ìì ëí ì´ë¯¸ì§ ê²ìê²°ê³¼">
            <a:extLst>
              <a:ext uri="{FF2B5EF4-FFF2-40B4-BE49-F238E27FC236}">
                <a16:creationId xmlns:a16="http://schemas.microsoft.com/office/drawing/2014/main" id="{BA680FE0-11F7-4E7E-8FE2-6ADC7C87E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4" y="2339967"/>
            <a:ext cx="3466056" cy="224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¼ì ë¶ë°°ì ëí ì´ë¯¸ì§ ê²ìê²°ê³¼">
            <a:extLst>
              <a:ext uri="{FF2B5EF4-FFF2-40B4-BE49-F238E27FC236}">
                <a16:creationId xmlns:a16="http://schemas.microsoft.com/office/drawing/2014/main" id="{7529C223-F71D-4EF5-80CF-74B991C61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843" y="2307617"/>
            <a:ext cx="3466056" cy="231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D201FE-5C56-4E99-BB9B-40D1A073D08E}"/>
              </a:ext>
            </a:extLst>
          </p:cNvPr>
          <p:cNvSpPr txBox="1"/>
          <p:nvPr/>
        </p:nvSpPr>
        <p:spPr>
          <a:xfrm>
            <a:off x="3785705" y="1362958"/>
            <a:ext cx="3780297" cy="79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rgbClr val="002060"/>
                </a:solidFill>
              </a:rPr>
              <a:t>Proof of Stakes</a:t>
            </a:r>
          </a:p>
        </p:txBody>
      </p:sp>
      <p:sp>
        <p:nvSpPr>
          <p:cNvPr id="6" name="AutoShape 8" descr="ë¹ì§ êµëì ëí ì´ë¯¸ì§ ê²ìê²°ê³¼">
            <a:extLst>
              <a:ext uri="{FF2B5EF4-FFF2-40B4-BE49-F238E27FC236}">
                <a16:creationId xmlns:a16="http://schemas.microsoft.com/office/drawing/2014/main" id="{2797960D-B9F1-4DCC-949A-87D6CB79A3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36778" y="2160166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6" name="Picture 12" descr="ì¼ë§ ëëë©´ í´ê·¼ì ëí ì´ë¯¸ì§ ê²ìê²°ê³¼">
            <a:extLst>
              <a:ext uri="{FF2B5EF4-FFF2-40B4-BE49-F238E27FC236}">
                <a16:creationId xmlns:a16="http://schemas.microsoft.com/office/drawing/2014/main" id="{FBDF0726-F1EB-4136-8ADD-06334AD40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158" y="233232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8DEBB3-D8BC-4CBB-BFB9-58489E0AB49F}"/>
              </a:ext>
            </a:extLst>
          </p:cNvPr>
          <p:cNvSpPr txBox="1"/>
          <p:nvPr/>
        </p:nvSpPr>
        <p:spPr>
          <a:xfrm>
            <a:off x="787495" y="5366796"/>
            <a:ext cx="9770752" cy="1172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Proof of Authority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는 보상이 없으므로 남들과 경쟁할 필요가 없음</a:t>
            </a:r>
            <a:endParaRPr lang="en-US" altLang="ko-KR" sz="2500" b="1" dirty="0">
              <a:solidFill>
                <a:srgbClr val="00206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하드웨어 사용량 ↓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→ 임베디드 시스템 사용가능</a:t>
            </a:r>
          </a:p>
        </p:txBody>
      </p:sp>
    </p:spTree>
    <p:extLst>
      <p:ext uri="{BB962C8B-B14F-4D97-AF65-F5344CB8AC3E}">
        <p14:creationId xmlns:p14="http://schemas.microsoft.com/office/powerpoint/2010/main" val="201545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3E46D74-1960-41DB-ABD5-9A11879822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649" y="223936"/>
            <a:ext cx="9754085" cy="559836"/>
          </a:xfrm>
        </p:spPr>
        <p:txBody>
          <a:bodyPr/>
          <a:lstStyle/>
          <a:p>
            <a:r>
              <a:rPr lang="en-US" altLang="ko-KR" dirty="0"/>
              <a:t>Private Blockchain</a:t>
            </a:r>
            <a:r>
              <a:rPr lang="ko-KR" altLang="en-US" dirty="0"/>
              <a:t>으로 구현하는 </a:t>
            </a:r>
            <a:r>
              <a:rPr lang="en-US" altLang="ko-KR" dirty="0"/>
              <a:t>Voting System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DAD424-F63D-4099-9E3C-D26E7295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A8F708-4A90-4F3F-97B4-C14AAA5B9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85407" y="2219391"/>
            <a:ext cx="2546656" cy="28534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875BC2-A5A8-46BB-B46A-2E745211F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99903" y="2219197"/>
            <a:ext cx="2546656" cy="28534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AE9C2B-5D87-40FE-94DF-8F0677D08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48319" y="3645808"/>
            <a:ext cx="2546656" cy="28534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FFD7F3-3D1B-4C53-A829-1FFE23F54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19327" y="3646002"/>
            <a:ext cx="2546656" cy="28534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4B3012-6B1D-4009-8C69-212333307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33823" y="3645808"/>
            <a:ext cx="2546656" cy="2853417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60BBB9A-F327-4051-9D98-33B684B1E0FD}"/>
              </a:ext>
            </a:extLst>
          </p:cNvPr>
          <p:cNvSpPr/>
          <p:nvPr/>
        </p:nvSpPr>
        <p:spPr>
          <a:xfrm>
            <a:off x="6096000" y="2656654"/>
            <a:ext cx="5775648" cy="36996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5876A8-9D57-47FB-BBEF-5CE288BA8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72683" y="1376031"/>
            <a:ext cx="2022281" cy="1514872"/>
          </a:xfrm>
          <a:prstGeom prst="rect">
            <a:avLst/>
          </a:prstGeom>
        </p:spPr>
      </p:pic>
      <p:pic>
        <p:nvPicPr>
          <p:cNvPr id="3074" name="Picture 2" descr="í¬íì ëí ì´ë¯¸ì§ ê²ìê²°ê³¼">
            <a:extLst>
              <a:ext uri="{FF2B5EF4-FFF2-40B4-BE49-F238E27FC236}">
                <a16:creationId xmlns:a16="http://schemas.microsoft.com/office/drawing/2014/main" id="{140B47ED-81D2-4FE4-ACAE-8CBD2B1E9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02" y="1423639"/>
            <a:ext cx="2313388" cy="233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ì ë¶ì¦ì ëí ì´ë¯¸ì§ ê²ìê²°ê³¼">
            <a:extLst>
              <a:ext uri="{FF2B5EF4-FFF2-40B4-BE49-F238E27FC236}">
                <a16:creationId xmlns:a16="http://schemas.microsoft.com/office/drawing/2014/main" id="{20A05782-DB2B-4BB1-891B-9E3039E77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96" y="4298549"/>
            <a:ext cx="3371628" cy="20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ê³ì½ì ëí ì´ë¯¸ì§ ê²ìê²°ê³¼">
            <a:extLst>
              <a:ext uri="{FF2B5EF4-FFF2-40B4-BE49-F238E27FC236}">
                <a16:creationId xmlns:a16="http://schemas.microsoft.com/office/drawing/2014/main" id="{8F1D5623-16A0-44B5-A000-44C4BC0C5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573" y="2847465"/>
            <a:ext cx="1405080" cy="72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í¬íê²°ê³¼ì ëí ì´ë¯¸ì§ ê²ìê²°ê³¼">
            <a:extLst>
              <a:ext uri="{FF2B5EF4-FFF2-40B4-BE49-F238E27FC236}">
                <a16:creationId xmlns:a16="http://schemas.microsoft.com/office/drawing/2014/main" id="{0CBEA8FE-D723-4218-ADAD-90218C5F3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010" y="1567638"/>
            <a:ext cx="3117774" cy="205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2535BB-ACC7-4883-8B36-0FF8D56B9ABB}"/>
              </a:ext>
            </a:extLst>
          </p:cNvPr>
          <p:cNvSpPr txBox="1"/>
          <p:nvPr/>
        </p:nvSpPr>
        <p:spPr>
          <a:xfrm>
            <a:off x="1437162" y="3660727"/>
            <a:ext cx="825867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>
                <a:solidFill>
                  <a:srgbClr val="002060"/>
                </a:solidFill>
                <a:latin typeface="+mn-ea"/>
              </a:rPr>
              <a:t>투표</a:t>
            </a:r>
            <a:endParaRPr lang="ko-KR" altLang="en-US" sz="25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BDF968-0B06-40EB-9BFE-AF51A5DD7678}"/>
              </a:ext>
            </a:extLst>
          </p:cNvPr>
          <p:cNvSpPr txBox="1"/>
          <p:nvPr/>
        </p:nvSpPr>
        <p:spPr>
          <a:xfrm>
            <a:off x="4003258" y="3645808"/>
            <a:ext cx="1579278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투표 결과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F20A1D-BD8F-4660-866B-B6F0504FA655}"/>
              </a:ext>
            </a:extLst>
          </p:cNvPr>
          <p:cNvSpPr txBox="1"/>
          <p:nvPr/>
        </p:nvSpPr>
        <p:spPr>
          <a:xfrm>
            <a:off x="2746271" y="6297924"/>
            <a:ext cx="1579278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신분 인증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CBB50B-1594-427D-975C-23F1767E7CA5}"/>
              </a:ext>
            </a:extLst>
          </p:cNvPr>
          <p:cNvSpPr txBox="1"/>
          <p:nvPr/>
        </p:nvSpPr>
        <p:spPr>
          <a:xfrm>
            <a:off x="10282257" y="2128365"/>
            <a:ext cx="1579278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투표 계약</a:t>
            </a:r>
          </a:p>
        </p:txBody>
      </p:sp>
    </p:spTree>
    <p:extLst>
      <p:ext uri="{BB962C8B-B14F-4D97-AF65-F5344CB8AC3E}">
        <p14:creationId xmlns:p14="http://schemas.microsoft.com/office/powerpoint/2010/main" val="241993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0239A74-D701-49C0-9297-7C1F13DC1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개발진행상황 </a:t>
            </a:r>
            <a:r>
              <a:rPr lang="en-US" altLang="ko-KR" dirty="0"/>
              <a:t>– </a:t>
            </a: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ko-KR" altLang="en-US" dirty="0" err="1"/>
              <a:t>기본세팅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6459C4-CD89-4BC8-BF8E-8A0C552C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5043AB-E026-44A1-B868-FA5868478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0" y="1706013"/>
            <a:ext cx="5828643" cy="33816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4FF979-B22D-4A6B-BCCA-3CC5A0146258}"/>
              </a:ext>
            </a:extLst>
          </p:cNvPr>
          <p:cNvSpPr txBox="1"/>
          <p:nvPr/>
        </p:nvSpPr>
        <p:spPr>
          <a:xfrm>
            <a:off x="324597" y="5087631"/>
            <a:ext cx="5954002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Geth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ARMv7 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설치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(geth.ethereum.org)</a:t>
            </a:r>
            <a:endParaRPr lang="ko-KR" altLang="en-US" sz="25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B8D8E0-8A7F-4322-A66A-4D187135C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964" y="1540510"/>
            <a:ext cx="5758387" cy="35471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CEFD06-BAC4-40E9-B206-1ABF533B68B5}"/>
              </a:ext>
            </a:extLst>
          </p:cNvPr>
          <p:cNvSpPr txBox="1"/>
          <p:nvPr/>
        </p:nvSpPr>
        <p:spPr>
          <a:xfrm>
            <a:off x="6521843" y="5087631"/>
            <a:ext cx="5264646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Node.js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ARMv7 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설치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(nodejs.org)</a:t>
            </a:r>
            <a:endParaRPr lang="ko-KR" altLang="en-US" sz="25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02722-174F-4B95-8E4F-BE243F877EDF}"/>
              </a:ext>
            </a:extLst>
          </p:cNvPr>
          <p:cNvSpPr txBox="1"/>
          <p:nvPr/>
        </p:nvSpPr>
        <p:spPr>
          <a:xfrm>
            <a:off x="1466367" y="5844369"/>
            <a:ext cx="9259266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직접 빌드하거나 이미 </a:t>
            </a:r>
            <a:r>
              <a:rPr lang="ko-KR" altLang="en-US" sz="2500" b="1" dirty="0" err="1">
                <a:solidFill>
                  <a:srgbClr val="002060"/>
                </a:solidFill>
                <a:latin typeface="+mn-ea"/>
              </a:rPr>
              <a:t>빌드되어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 배포된 파일을 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/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usr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/bin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239066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A3DDAC7-DDB1-431F-BC3B-43C5D1786B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개발진행상황 </a:t>
            </a:r>
            <a:r>
              <a:rPr lang="en-US" altLang="ko-KR" dirty="0"/>
              <a:t>– </a:t>
            </a:r>
            <a:r>
              <a:rPr lang="ko-KR" altLang="en-US" dirty="0"/>
              <a:t>블록체인 세팅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EA690D-2D42-4217-8379-0F3361A2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6938F-8CD5-4571-9387-CC0170B4BDE1}"/>
              </a:ext>
            </a:extLst>
          </p:cNvPr>
          <p:cNvSpPr txBox="1"/>
          <p:nvPr/>
        </p:nvSpPr>
        <p:spPr>
          <a:xfrm>
            <a:off x="763795" y="1331092"/>
            <a:ext cx="5178021" cy="1172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mkdir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node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geth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–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datadir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node new account</a:t>
            </a:r>
            <a:endParaRPr lang="ko-KR" altLang="en-US" sz="25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98493-92F9-4F2D-8EF3-8AF276E43DA3}"/>
              </a:ext>
            </a:extLst>
          </p:cNvPr>
          <p:cNvSpPr txBox="1"/>
          <p:nvPr/>
        </p:nvSpPr>
        <p:spPr>
          <a:xfrm>
            <a:off x="1186149" y="2503208"/>
            <a:ext cx="87382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5fead7bdf3f7854395f5d3de17d76fce478ec7dd - node1 (192.168.1.100)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bc5687c5a905e2e2c3b31c53a58be4004ab94d75 - node2 (192.168.1.101)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396d5c08681eaeab4e20798939f2c5539bf69712 - node3 (192.168.1.102)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f8e380d735e24446f7e14d71d3c71d97f75a2803 - node4 (192.168.1.103)</a:t>
            </a:r>
            <a:endParaRPr lang="ko-KR" altLang="en-US" sz="2000" dirty="0">
              <a:solidFill>
                <a:srgbClr val="00206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BE7F1-BE98-416B-96E7-564CC3D19FB3}"/>
              </a:ext>
            </a:extLst>
          </p:cNvPr>
          <p:cNvSpPr txBox="1"/>
          <p:nvPr/>
        </p:nvSpPr>
        <p:spPr>
          <a:xfrm>
            <a:off x="763795" y="3826647"/>
            <a:ext cx="9002786" cy="2326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genesis.json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setting (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puppeth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사용 가능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500" b="1" dirty="0">
                <a:solidFill>
                  <a:srgbClr val="002060"/>
                </a:solidFill>
                <a:latin typeface="+mn-ea"/>
              </a:rPr>
              <a:t>하지만 일부 수정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geth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–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datadir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node 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init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genesis.json</a:t>
            </a:r>
            <a:endParaRPr lang="en-US" altLang="ko-KR" sz="25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bootnode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–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genkey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boot.key</a:t>
            </a:r>
            <a:endParaRPr lang="en-US" altLang="ko-KR" sz="25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bootnode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–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nodekey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boot.key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–verbosity 9 –</a:t>
            </a:r>
            <a:r>
              <a:rPr lang="en-US" altLang="ko-KR" sz="2500" b="1" dirty="0" err="1">
                <a:solidFill>
                  <a:srgbClr val="002060"/>
                </a:solidFill>
                <a:latin typeface="+mn-ea"/>
              </a:rPr>
              <a:t>addr</a:t>
            </a:r>
            <a:r>
              <a:rPr lang="en-US" altLang="ko-KR" sz="2500" b="1" dirty="0">
                <a:solidFill>
                  <a:srgbClr val="002060"/>
                </a:solidFill>
                <a:latin typeface="+mn-ea"/>
              </a:rPr>
              <a:t> :30310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1AD0B3-E0CB-4E51-B8E7-1E64B8C42189}"/>
              </a:ext>
            </a:extLst>
          </p:cNvPr>
          <p:cNvSpPr/>
          <p:nvPr/>
        </p:nvSpPr>
        <p:spPr>
          <a:xfrm>
            <a:off x="1315676" y="6075144"/>
            <a:ext cx="9560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enode://2e9933a5725547c980e3fc497e345f5f5e6d75afafe4c6692aacf3eabc894f6dd49e509f7a0e22600a3bc966a0b065823ee386895680130ceb90c3fbeb18d4a6@192.168.1.100:30310</a:t>
            </a:r>
          </a:p>
        </p:txBody>
      </p:sp>
    </p:spTree>
    <p:extLst>
      <p:ext uri="{BB962C8B-B14F-4D97-AF65-F5344CB8AC3E}">
        <p14:creationId xmlns:p14="http://schemas.microsoft.com/office/powerpoint/2010/main" val="397010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A3DDAC7-DDB1-431F-BC3B-43C5D1786B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개발진행상황 </a:t>
            </a:r>
            <a:r>
              <a:rPr lang="en-US" altLang="ko-KR" dirty="0"/>
              <a:t>– </a:t>
            </a:r>
            <a:r>
              <a:rPr lang="ko-KR" altLang="en-US" dirty="0"/>
              <a:t>블록체인 세팅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EA690D-2D42-4217-8379-0F3361A2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3F8-74E2-4C3E-90EF-73BCAA101A7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CEA4E4-D286-4409-865D-E282965C7A22}"/>
              </a:ext>
            </a:extLst>
          </p:cNvPr>
          <p:cNvSpPr/>
          <p:nvPr/>
        </p:nvSpPr>
        <p:spPr>
          <a:xfrm>
            <a:off x="523613" y="1462703"/>
            <a:ext cx="108301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geth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datadir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node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/ 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syncmode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'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full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’ 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port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30311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rpc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rpcaddr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'0.0.0.0' 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rpccorsdomain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"*" 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rpcport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8501 --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rpcapi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'personal,db,eth,net,web3,txpool,miner’ 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bootnodes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'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enode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://2e9933a5725547c980e3fc497e345f5f5e6d75afafe4c6692aacf3eabc894f6dd49e509f7a0e22600a3bc966a0b065823ee386895680130ceb90c3fbeb18d4a6@192.168.1.100:30310’ 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networkid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1515 --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gasprice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'0’ 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–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unlock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'0x5fead7bdf3f7854395f5d3de17d76fce478ec7dd’ 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password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node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/password.txt 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--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mine</a:t>
            </a:r>
            <a:endParaRPr lang="ko-KR" altLang="en-US" sz="24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938828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862</ep:Words>
  <ep:PresentationFormat>와이드스크린</ep:PresentationFormat>
  <ep:Paragraphs>195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슬라이드 4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2018-03-12T16:23:40.000</dcterms:created>
  <dc:creator>정현석</dc:creator>
  <cp:lastModifiedBy>Namhui</cp:lastModifiedBy>
  <dcterms:modified xsi:type="dcterms:W3CDTF">2018-04-18T06:40:10.371</dcterms:modified>
  <cp:revision>94</cp:revision>
  <dc:title>PowerPoint 프레젠테이션</dc:title>
</cp:coreProperties>
</file>