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9" r:id="rId10"/>
    <p:sldId id="270" r:id="rId11"/>
    <p:sldId id="271" r:id="rId12"/>
    <p:sldId id="267" r:id="rId13"/>
    <p:sldId id="273" r:id="rId14"/>
    <p:sldId id="274" r:id="rId15"/>
    <p:sldId id="272" r:id="rId16"/>
    <p:sldId id="259" r:id="rId17"/>
    <p:sldId id="268" r:id="rId18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9DFB-2ED7-4123-A500-6C51D235044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532FB-1AE0-4791-9EFC-962BF58E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5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9C1EA-ABF6-4987-9F99-1916951F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3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C55EB-F90C-4A71-964D-631DDF6E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436" y="6356350"/>
            <a:ext cx="950167" cy="365125"/>
          </a:xfrm>
        </p:spPr>
        <p:txBody>
          <a:bodyPr/>
          <a:lstStyle/>
          <a:p>
            <a:fld id="{39F13743-3759-48A2-BC65-101E09034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0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94BEB-997C-4156-8605-D6F2166D1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759" y="6356349"/>
            <a:ext cx="949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39F13743-3759-48A2-BC65-101E09034E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0A7FA3-C847-4400-98BE-BA1C242E668A}"/>
              </a:ext>
            </a:extLst>
          </p:cNvPr>
          <p:cNvSpPr/>
          <p:nvPr userDrawn="1"/>
        </p:nvSpPr>
        <p:spPr>
          <a:xfrm>
            <a:off x="124691" y="136525"/>
            <a:ext cx="11937076" cy="6584950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1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hyperlink" Target="https://ko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hyperlink" Target="https://www.ibm.com/blockchain/" TargetMode="External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Satoshi_Nakamot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en.wikipedia.org/wiki/Nxt" TargetMode="External"/><Relationship Id="rId4" Type="http://schemas.openxmlformats.org/officeDocument/2006/relationships/hyperlink" Target="https://en.wikipedia.org/wiki/National_Settlement_Depository_(Russia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EC720-3238-4340-A918-507A23EBB19D}"/>
              </a:ext>
            </a:extLst>
          </p:cNvPr>
          <p:cNvSpPr txBox="1"/>
          <p:nvPr/>
        </p:nvSpPr>
        <p:spPr>
          <a:xfrm>
            <a:off x="2071396" y="259800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보안과제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662B1-9E44-4645-A4EB-40E80A84F11A}"/>
              </a:ext>
            </a:extLst>
          </p:cNvPr>
          <p:cNvSpPr txBox="1"/>
          <p:nvPr/>
        </p:nvSpPr>
        <p:spPr>
          <a:xfrm>
            <a:off x="2071396" y="2967335"/>
            <a:ext cx="814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2">
                    <a:lumMod val="1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</a:t>
            </a:r>
            <a:r>
              <a:rPr lang="en-US" altLang="ko-KR" sz="5400" dirty="0">
                <a:solidFill>
                  <a:schemeClr val="bg2">
                    <a:lumMod val="1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5400" dirty="0">
                <a:solidFill>
                  <a:schemeClr val="bg2">
                    <a:lumMod val="1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</a:t>
            </a:r>
            <a:r>
              <a:rPr lang="en-US" altLang="ko-KR" sz="5400" dirty="0">
                <a:solidFill>
                  <a:schemeClr val="bg2">
                    <a:lumMod val="1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5400" dirty="0">
                <a:solidFill>
                  <a:schemeClr val="bg2">
                    <a:lumMod val="1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미래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2B32A-33DB-495C-B9FE-2390F6C61883}"/>
              </a:ext>
            </a:extLst>
          </p:cNvPr>
          <p:cNvSpPr txBox="1"/>
          <p:nvPr/>
        </p:nvSpPr>
        <p:spPr>
          <a:xfrm>
            <a:off x="8943633" y="630749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고성훈 박성범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양수민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정현석</a:t>
            </a:r>
          </a:p>
        </p:txBody>
      </p:sp>
    </p:spTree>
    <p:extLst>
      <p:ext uri="{BB962C8B-B14F-4D97-AF65-F5344CB8AC3E}">
        <p14:creationId xmlns:p14="http://schemas.microsoft.com/office/powerpoint/2010/main" val="91814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8AD447-8493-4539-9A55-591C8CEB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436" y="6356350"/>
            <a:ext cx="950167" cy="365125"/>
          </a:xfrm>
        </p:spPr>
        <p:txBody>
          <a:bodyPr/>
          <a:lstStyle/>
          <a:p>
            <a:fld id="{39F13743-3759-48A2-BC65-101E09034E7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0A8A9-9EED-4D6A-8A2A-5D6DDCA1CAD9}"/>
              </a:ext>
            </a:extLst>
          </p:cNvPr>
          <p:cNvSpPr txBox="1"/>
          <p:nvPr/>
        </p:nvSpPr>
        <p:spPr>
          <a:xfrm>
            <a:off x="821094" y="662473"/>
            <a:ext cx="7532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문제점 및 해결방안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53A06-0050-4ED7-8AE5-2870E00D4100}"/>
              </a:ext>
            </a:extLst>
          </p:cNvPr>
          <p:cNvSpPr txBox="1"/>
          <p:nvPr/>
        </p:nvSpPr>
        <p:spPr>
          <a:xfrm>
            <a:off x="958042" y="1463463"/>
            <a:ext cx="465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블록체인이 효율적인가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절대 아니다</a:t>
            </a:r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52A12-82D5-4C75-B8DE-CF3DB43EE547}"/>
              </a:ext>
            </a:extLst>
          </p:cNvPr>
          <p:cNvSpPr txBox="1"/>
          <p:nvPr/>
        </p:nvSpPr>
        <p:spPr>
          <a:xfrm>
            <a:off x="1377492" y="1986683"/>
            <a:ext cx="9427527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 전문가의 이야기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"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지금 블록체인은 아마존이 사용하는 중앙화 된 클라우드 시스템보다 효율성이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 배 정도 떨어진다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.“ -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비탈릭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부테린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이더리움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창업자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lvl="1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사실 블록체인 이론만 봐도 당연한 이야기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Proof of Work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정말 하드웨어 자원을 낭비하는 일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대안으로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Proof of Stakes, Proof of Authority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있지만 다를 바 없음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정말 원시적인 방법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(?)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데이터베이스 보안을 유지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(RAID-1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같음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 기술은 하드웨어 자원과 보안성을 맞바꾸는 일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……</a:t>
            </a:r>
            <a:endParaRPr lang="ko-KR" altLang="en-US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7AF0BC-2FC8-46A8-9887-C7E6CDEC57E4}"/>
              </a:ext>
            </a:extLst>
          </p:cNvPr>
          <p:cNvGrpSpPr/>
          <p:nvPr/>
        </p:nvGrpSpPr>
        <p:grpSpPr>
          <a:xfrm>
            <a:off x="9859591" y="4736406"/>
            <a:ext cx="1890855" cy="1092545"/>
            <a:chOff x="8069125" y="3681923"/>
            <a:chExt cx="3409003" cy="21735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810B2EA-7289-4A41-8D70-93D1AA568D8C}"/>
                </a:ext>
              </a:extLst>
            </p:cNvPr>
            <p:cNvGrpSpPr/>
            <p:nvPr/>
          </p:nvGrpSpPr>
          <p:grpSpPr>
            <a:xfrm>
              <a:off x="8069125" y="3681923"/>
              <a:ext cx="3409003" cy="1672318"/>
              <a:chOff x="7988239" y="2107170"/>
              <a:chExt cx="3409003" cy="1672318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9DD3BC9-F906-4C7E-A481-632CD3EAB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88239" y="3269486"/>
                <a:ext cx="888063" cy="510002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B40EDCD-3F41-4890-BC90-FEA5A2B42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62440" y="2688328"/>
                <a:ext cx="888063" cy="510002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1AB55D6-452E-4A28-80B3-E6022CF36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09179" y="3269486"/>
                <a:ext cx="888063" cy="510002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BBA87C96-D7F9-46F9-BB8A-33ABC100A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3286" y="3269486"/>
                <a:ext cx="888063" cy="510002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10AE78AF-FACC-4105-BDA9-F7AF73AAC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09179" y="2688328"/>
                <a:ext cx="888063" cy="510002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34F93002-6DD1-40FE-9A8F-36255D4A1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09178" y="2107170"/>
                <a:ext cx="888063" cy="510002"/>
              </a:xfrm>
              <a:prstGeom prst="rect">
                <a:avLst/>
              </a:prstGeom>
            </p:spPr>
          </p:pic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09C2E02D-21A1-407B-9ED1-25B407367830}"/>
                  </a:ext>
                </a:extLst>
              </p:cNvPr>
              <p:cNvSpPr/>
              <p:nvPr/>
            </p:nvSpPr>
            <p:spPr>
              <a:xfrm>
                <a:off x="8885456" y="3373574"/>
                <a:ext cx="358676" cy="30182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화살표: 오른쪽 20">
                <a:extLst>
                  <a:ext uri="{FF2B5EF4-FFF2-40B4-BE49-F238E27FC236}">
                    <a16:creationId xmlns:a16="http://schemas.microsoft.com/office/drawing/2014/main" id="{DACA084B-27A0-4F35-ADEF-5E9594CBB216}"/>
                  </a:ext>
                </a:extLst>
              </p:cNvPr>
              <p:cNvSpPr/>
              <p:nvPr/>
            </p:nvSpPr>
            <p:spPr>
              <a:xfrm>
                <a:off x="10141349" y="3373574"/>
                <a:ext cx="358676" cy="30182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번개 7">
              <a:extLst>
                <a:ext uri="{FF2B5EF4-FFF2-40B4-BE49-F238E27FC236}">
                  <a16:creationId xmlns:a16="http://schemas.microsoft.com/office/drawing/2014/main" id="{16D088D7-6981-4811-AF99-B8FF1B9572C1}"/>
                </a:ext>
              </a:extLst>
            </p:cNvPr>
            <p:cNvSpPr/>
            <p:nvPr/>
          </p:nvSpPr>
          <p:spPr>
            <a:xfrm>
              <a:off x="8327625" y="5426921"/>
              <a:ext cx="350687" cy="421749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번개 8">
              <a:extLst>
                <a:ext uri="{FF2B5EF4-FFF2-40B4-BE49-F238E27FC236}">
                  <a16:creationId xmlns:a16="http://schemas.microsoft.com/office/drawing/2014/main" id="{9B2B12B6-1CA0-4687-8F3B-CA83C8AA877F}"/>
                </a:ext>
              </a:extLst>
            </p:cNvPr>
            <p:cNvSpPr/>
            <p:nvPr/>
          </p:nvSpPr>
          <p:spPr>
            <a:xfrm>
              <a:off x="9631512" y="5426921"/>
              <a:ext cx="350687" cy="421749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번개 9">
              <a:extLst>
                <a:ext uri="{FF2B5EF4-FFF2-40B4-BE49-F238E27FC236}">
                  <a16:creationId xmlns:a16="http://schemas.microsoft.com/office/drawing/2014/main" id="{B81CEA6A-FBF3-4358-BD1C-4A894A568891}"/>
                </a:ext>
              </a:extLst>
            </p:cNvPr>
            <p:cNvSpPr/>
            <p:nvPr/>
          </p:nvSpPr>
          <p:spPr>
            <a:xfrm>
              <a:off x="9507068" y="5433734"/>
              <a:ext cx="350687" cy="421749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번개 10">
              <a:extLst>
                <a:ext uri="{FF2B5EF4-FFF2-40B4-BE49-F238E27FC236}">
                  <a16:creationId xmlns:a16="http://schemas.microsoft.com/office/drawing/2014/main" id="{229E790A-12DA-4B4A-B1F6-81B08C34997E}"/>
                </a:ext>
              </a:extLst>
            </p:cNvPr>
            <p:cNvSpPr/>
            <p:nvPr/>
          </p:nvSpPr>
          <p:spPr>
            <a:xfrm>
              <a:off x="11006426" y="5433734"/>
              <a:ext cx="350687" cy="421749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번개 11">
              <a:extLst>
                <a:ext uri="{FF2B5EF4-FFF2-40B4-BE49-F238E27FC236}">
                  <a16:creationId xmlns:a16="http://schemas.microsoft.com/office/drawing/2014/main" id="{B3E0DB40-6CFF-4AE5-A8DD-87BB57CC2BC6}"/>
                </a:ext>
              </a:extLst>
            </p:cNvPr>
            <p:cNvSpPr/>
            <p:nvPr/>
          </p:nvSpPr>
          <p:spPr>
            <a:xfrm>
              <a:off x="10882048" y="5433734"/>
              <a:ext cx="350687" cy="421749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번개 12">
              <a:extLst>
                <a:ext uri="{FF2B5EF4-FFF2-40B4-BE49-F238E27FC236}">
                  <a16:creationId xmlns:a16="http://schemas.microsoft.com/office/drawing/2014/main" id="{97F64A08-8961-4422-B35D-CAD21AC3991E}"/>
                </a:ext>
              </a:extLst>
            </p:cNvPr>
            <p:cNvSpPr/>
            <p:nvPr/>
          </p:nvSpPr>
          <p:spPr>
            <a:xfrm>
              <a:off x="10757669" y="5429568"/>
              <a:ext cx="350687" cy="421749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246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8B32E8-50CC-4CB4-8F40-A2F37BE6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96045-5273-4392-8A30-99A07FB9A3FE}"/>
              </a:ext>
            </a:extLst>
          </p:cNvPr>
          <p:cNvSpPr txBox="1"/>
          <p:nvPr/>
        </p:nvSpPr>
        <p:spPr>
          <a:xfrm>
            <a:off x="821094" y="662473"/>
            <a:ext cx="7532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문제점 및 해결방안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09706-AD04-45BA-92CA-60FBA2305535}"/>
              </a:ext>
            </a:extLst>
          </p:cNvPr>
          <p:cNvSpPr txBox="1"/>
          <p:nvPr/>
        </p:nvSpPr>
        <p:spPr>
          <a:xfrm>
            <a:off x="958042" y="1463463"/>
            <a:ext cx="465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외의 문제점들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...</a:t>
            </a:r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21B40-ECAA-4E57-B47A-B86BAA50FDA9}"/>
              </a:ext>
            </a:extLst>
          </p:cNvPr>
          <p:cNvSpPr txBox="1"/>
          <p:nvPr/>
        </p:nvSpPr>
        <p:spPr>
          <a:xfrm>
            <a:off x="1377492" y="1863573"/>
            <a:ext cx="9427527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채굴자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악성코드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웹페이지 광고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HTML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Script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채굴 코드를 숨겨놓고 사용자들의 하드웨어 자원을 채굴하는데 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전혀 목적이 다른 프로그램인데 이 안에 채굴코드를 숨겨놓는 경우도 있음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거래소 해킹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비트 코인 거래소가 해킹 당해서 거래되는 코인이 유실된 사례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하지만 정말 해킹을 당했는가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조작 가능성</a:t>
            </a:r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SHA-256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정말로 안전한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Hash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방법인가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양자 컴퓨터가 나온다면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SHA-256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Hashing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되어도 깨질 수 있음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14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9F759-D6E8-4D90-828C-AAE7144C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BB9E6-406C-4B2B-9504-9D4F7114E54A}"/>
              </a:ext>
            </a:extLst>
          </p:cNvPr>
          <p:cNvSpPr txBox="1"/>
          <p:nvPr/>
        </p:nvSpPr>
        <p:spPr>
          <a:xfrm>
            <a:off x="821094" y="662473"/>
            <a:ext cx="5088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전망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3D7C2-1134-494B-B8CC-B7F221C57115}"/>
              </a:ext>
            </a:extLst>
          </p:cNvPr>
          <p:cNvSpPr txBox="1"/>
          <p:nvPr/>
        </p:nvSpPr>
        <p:spPr>
          <a:xfrm>
            <a:off x="958042" y="1463463"/>
            <a:ext cx="465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긍정적 측면</a:t>
            </a:r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C804D-9624-472F-A5AF-AA0EC23DDD4F}"/>
              </a:ext>
            </a:extLst>
          </p:cNvPr>
          <p:cNvSpPr txBox="1"/>
          <p:nvPr/>
        </p:nvSpPr>
        <p:spPr>
          <a:xfrm>
            <a:off x="667118" y="4926225"/>
            <a:ext cx="554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생명공학정책연구센터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2016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세계경제포럼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 기술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6966B-04B9-45CC-94D6-B9872369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33" y="2221787"/>
            <a:ext cx="4938313" cy="27018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826417-610A-4FC0-831E-60D0E42BB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77" y="2219245"/>
            <a:ext cx="4016159" cy="27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0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9F759-D6E8-4D90-828C-AAE7144C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BB9E6-406C-4B2B-9504-9D4F7114E54A}"/>
              </a:ext>
            </a:extLst>
          </p:cNvPr>
          <p:cNvSpPr txBox="1"/>
          <p:nvPr/>
        </p:nvSpPr>
        <p:spPr>
          <a:xfrm>
            <a:off x="821094" y="662473"/>
            <a:ext cx="5088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전망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3D7C2-1134-494B-B8CC-B7F221C57115}"/>
              </a:ext>
            </a:extLst>
          </p:cNvPr>
          <p:cNvSpPr txBox="1"/>
          <p:nvPr/>
        </p:nvSpPr>
        <p:spPr>
          <a:xfrm>
            <a:off x="958042" y="1463463"/>
            <a:ext cx="465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긍정적 측면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의료분야 활용</a:t>
            </a:r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Picture 2" descr="bisresearchì ëí ì´ë¯¸ì§ ê²ìê²°ê³¼">
            <a:extLst>
              <a:ext uri="{FF2B5EF4-FFF2-40B4-BE49-F238E27FC236}">
                <a16:creationId xmlns:a16="http://schemas.microsoft.com/office/drawing/2014/main" id="{42221EF2-0619-416C-B382-6775159A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92" y="2325872"/>
            <a:ext cx="2668556" cy="2668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97DBE15-A496-4B36-81D3-B6556F9D47DD}"/>
              </a:ext>
            </a:extLst>
          </p:cNvPr>
          <p:cNvSpPr/>
          <p:nvPr/>
        </p:nvSpPr>
        <p:spPr>
          <a:xfrm>
            <a:off x="841310" y="2523371"/>
            <a:ext cx="1729273" cy="1136779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의료 기록 관리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65C167-18FF-4D84-8300-F2B5672E25E7}"/>
              </a:ext>
            </a:extLst>
          </p:cNvPr>
          <p:cNvSpPr/>
          <p:nvPr/>
        </p:nvSpPr>
        <p:spPr>
          <a:xfrm>
            <a:off x="7113038" y="3857649"/>
            <a:ext cx="1729273" cy="1137600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noAutofit/>
          </a:bodyPr>
          <a:lstStyle/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보건 데이터의 부담과 비용↓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4935A5-AC61-4500-B774-281B645069A7}"/>
              </a:ext>
            </a:extLst>
          </p:cNvPr>
          <p:cNvSpPr/>
          <p:nvPr/>
        </p:nvSpPr>
        <p:spPr>
          <a:xfrm>
            <a:off x="841309" y="3857649"/>
            <a:ext cx="1729273" cy="1136779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의료 기관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10% ~ 15%</a:t>
            </a:r>
            <a:endParaRPr lang="ko-KR" altLang="en-US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D595034-4AE7-42A3-999E-A4E1DC1EC538}"/>
              </a:ext>
            </a:extLst>
          </p:cNvPr>
          <p:cNvSpPr/>
          <p:nvPr/>
        </p:nvSpPr>
        <p:spPr>
          <a:xfrm>
            <a:off x="9297960" y="2325872"/>
            <a:ext cx="1729273" cy="1136779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상호 </a:t>
            </a: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운용성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촉진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4A21D9-D72C-4F2E-BE35-97F1F28EDA05}"/>
              </a:ext>
            </a:extLst>
          </p:cNvPr>
          <p:cNvSpPr/>
          <p:nvPr/>
        </p:nvSpPr>
        <p:spPr>
          <a:xfrm>
            <a:off x="7113038" y="2325872"/>
            <a:ext cx="1729273" cy="1136779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접근 통제</a:t>
            </a:r>
            <a:endParaRPr lang="ko-KR" altLang="en-US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BFEA4D-9355-4E49-9E00-B65C09F3806F}"/>
              </a:ext>
            </a:extLst>
          </p:cNvPr>
          <p:cNvSpPr/>
          <p:nvPr/>
        </p:nvSpPr>
        <p:spPr>
          <a:xfrm>
            <a:off x="9297960" y="3862313"/>
            <a:ext cx="1729273" cy="1136779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보호 받는 의료 정보의 무결성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4BA10D6-F483-4C9E-BC8A-251AA1A46B6C}"/>
              </a:ext>
            </a:extLst>
          </p:cNvPr>
          <p:cNvSpPr/>
          <p:nvPr/>
        </p:nvSpPr>
        <p:spPr>
          <a:xfrm>
            <a:off x="3181739" y="3347574"/>
            <a:ext cx="3320140" cy="8490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BlockChain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6C33E-9A60-41E6-B289-531EC3909751}"/>
              </a:ext>
            </a:extLst>
          </p:cNvPr>
          <p:cNvSpPr txBox="1"/>
          <p:nvPr/>
        </p:nvSpPr>
        <p:spPr>
          <a:xfrm>
            <a:off x="3652684" y="5826195"/>
            <a:ext cx="479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BIS research, INN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2018.1.18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1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653F8D-D18F-4F62-BF47-69B49BDF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047A4-18F4-40B9-85FD-A12BDB893104}"/>
              </a:ext>
            </a:extLst>
          </p:cNvPr>
          <p:cNvSpPr txBox="1"/>
          <p:nvPr/>
        </p:nvSpPr>
        <p:spPr>
          <a:xfrm>
            <a:off x="958042" y="1463463"/>
            <a:ext cx="465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긍정적 측면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b="1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탄소배출권 사례</a:t>
            </a:r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72181-A2F8-44D8-AD74-F789657C8CD5}"/>
              </a:ext>
            </a:extLst>
          </p:cNvPr>
          <p:cNvSpPr txBox="1"/>
          <p:nvPr/>
        </p:nvSpPr>
        <p:spPr>
          <a:xfrm>
            <a:off x="821094" y="662473"/>
            <a:ext cx="5088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전망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4EE2AA5-214F-4B2D-BCF3-5F423F40032A}"/>
              </a:ext>
            </a:extLst>
          </p:cNvPr>
          <p:cNvSpPr/>
          <p:nvPr/>
        </p:nvSpPr>
        <p:spPr>
          <a:xfrm>
            <a:off x="4624138" y="1769869"/>
            <a:ext cx="2943724" cy="2943724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96F18C-A4DB-4A6A-A6C5-CC4C85295EAE}"/>
              </a:ext>
            </a:extLst>
          </p:cNvPr>
          <p:cNvGrpSpPr/>
          <p:nvPr/>
        </p:nvGrpSpPr>
        <p:grpSpPr>
          <a:xfrm>
            <a:off x="4876798" y="1857454"/>
            <a:ext cx="2438400" cy="2438400"/>
            <a:chOff x="4876797" y="2567564"/>
            <a:chExt cx="2438400" cy="24384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0A36994-8B71-4C19-8288-7E2E8B9DDDAF}"/>
                </a:ext>
              </a:extLst>
            </p:cNvPr>
            <p:cNvGrpSpPr/>
            <p:nvPr/>
          </p:nvGrpSpPr>
          <p:grpSpPr>
            <a:xfrm>
              <a:off x="4876797" y="2567564"/>
              <a:ext cx="2438400" cy="2438400"/>
              <a:chOff x="4876800" y="1202094"/>
              <a:chExt cx="2438400" cy="2438400"/>
            </a:xfrm>
            <a:solidFill>
              <a:schemeClr val="bg1">
                <a:alpha val="0"/>
              </a:schemeClr>
            </a:solidFill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5D91135-326B-44D8-8438-C7A550D06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black">
              <a:xfrm>
                <a:off x="4876800" y="1202094"/>
                <a:ext cx="2438400" cy="2438400"/>
              </a:xfrm>
              <a:prstGeom prst="rect">
                <a:avLst/>
              </a:prstGeom>
              <a:grpFill/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147764-EE3A-4AEB-A15B-4A66FA18497C}"/>
                  </a:ext>
                </a:extLst>
              </p:cNvPr>
              <p:cNvSpPr txBox="1"/>
              <p:nvPr/>
            </p:nvSpPr>
            <p:spPr>
              <a:xfrm>
                <a:off x="5425751" y="2272004"/>
                <a:ext cx="1340498" cy="6155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CO2</a:t>
                </a:r>
                <a:endParaRPr lang="ko-KR" altLang="en-US" sz="3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EFB76A-5048-4259-B04C-85ED1B694FE7}"/>
                </a:ext>
              </a:extLst>
            </p:cNvPr>
            <p:cNvSpPr txBox="1"/>
            <p:nvPr/>
          </p:nvSpPr>
          <p:spPr>
            <a:xfrm>
              <a:off x="5425748" y="4636632"/>
              <a:ext cx="1340498" cy="36933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탄소배출권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4C0BC0-6F7B-45D4-827A-B94523AA1864}"/>
              </a:ext>
            </a:extLst>
          </p:cNvPr>
          <p:cNvSpPr txBox="1"/>
          <p:nvPr/>
        </p:nvSpPr>
        <p:spPr>
          <a:xfrm>
            <a:off x="5347504" y="1875961"/>
            <a:ext cx="1593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C12E28-56A1-4D59-8ABF-9EBAF0ABAF51}"/>
              </a:ext>
            </a:extLst>
          </p:cNvPr>
          <p:cNvGrpSpPr/>
          <p:nvPr/>
        </p:nvGrpSpPr>
        <p:grpSpPr>
          <a:xfrm>
            <a:off x="3310970" y="4282495"/>
            <a:ext cx="1744266" cy="1367898"/>
            <a:chOff x="3147523" y="5167499"/>
            <a:chExt cx="1744266" cy="136789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D15DBC4-1686-4793-A86C-37D252EB8E53}"/>
                </a:ext>
              </a:extLst>
            </p:cNvPr>
            <p:cNvSpPr/>
            <p:nvPr/>
          </p:nvSpPr>
          <p:spPr>
            <a:xfrm>
              <a:off x="3147523" y="5398618"/>
              <a:ext cx="1729273" cy="1136779"/>
            </a:xfrm>
            <a:prstGeom prst="ellipse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투명성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F479856-2A2E-49B7-ACF3-EDE99F839255}"/>
                </a:ext>
              </a:extLst>
            </p:cNvPr>
            <p:cNvCxnSpPr>
              <a:cxnSpLocks/>
              <a:stCxn id="5" idx="3"/>
              <a:endCxn id="13" idx="0"/>
            </p:cNvCxnSpPr>
            <p:nvPr/>
          </p:nvCxnSpPr>
          <p:spPr>
            <a:xfrm flipH="1">
              <a:off x="4012160" y="5167499"/>
              <a:ext cx="879629" cy="2311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1737C0-EE71-4277-B89A-C2F6A5339227}"/>
              </a:ext>
            </a:extLst>
          </p:cNvPr>
          <p:cNvGrpSpPr/>
          <p:nvPr/>
        </p:nvGrpSpPr>
        <p:grpSpPr>
          <a:xfrm>
            <a:off x="7136764" y="4282495"/>
            <a:ext cx="1922700" cy="1367898"/>
            <a:chOff x="7121769" y="5167499"/>
            <a:chExt cx="1922700" cy="136789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7E96BC8-3D10-4702-AE2E-0EB9E5B9D072}"/>
                </a:ext>
              </a:extLst>
            </p:cNvPr>
            <p:cNvSpPr/>
            <p:nvPr/>
          </p:nvSpPr>
          <p:spPr>
            <a:xfrm>
              <a:off x="7315196" y="5398618"/>
              <a:ext cx="1729273" cy="1136779"/>
            </a:xfrm>
            <a:prstGeom prst="ellipse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ko-KR" altLang="en-US" sz="17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탄소 배출량 효율적 관리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16E0EBF-29B3-4EE3-960A-862F5B22EA12}"/>
                </a:ext>
              </a:extLst>
            </p:cNvPr>
            <p:cNvCxnSpPr>
              <a:cxnSpLocks/>
              <a:stCxn id="5" idx="5"/>
              <a:endCxn id="16" idx="0"/>
            </p:cNvCxnSpPr>
            <p:nvPr/>
          </p:nvCxnSpPr>
          <p:spPr>
            <a:xfrm>
              <a:off x="7121769" y="5167499"/>
              <a:ext cx="1058064" cy="2311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10FFD1-2861-4944-8914-6AF28746729A}"/>
              </a:ext>
            </a:extLst>
          </p:cNvPr>
          <p:cNvGrpSpPr/>
          <p:nvPr/>
        </p:nvGrpSpPr>
        <p:grpSpPr>
          <a:xfrm>
            <a:off x="7567862" y="2899951"/>
            <a:ext cx="2714576" cy="1136779"/>
            <a:chOff x="7567862" y="3273798"/>
            <a:chExt cx="2714576" cy="113677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D62C6C3-8CDD-4CE3-9174-D9B53AC8ED1E}"/>
                </a:ext>
              </a:extLst>
            </p:cNvPr>
            <p:cNvSpPr/>
            <p:nvPr/>
          </p:nvSpPr>
          <p:spPr>
            <a:xfrm>
              <a:off x="8411950" y="3273798"/>
              <a:ext cx="1870488" cy="1136779"/>
            </a:xfrm>
            <a:prstGeom prst="ellipse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ko-KR" altLang="en-US" sz="17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탄소 시장</a:t>
              </a:r>
              <a:endParaRPr lang="en-US" altLang="ko-KR" sz="17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7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해체 및 통합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AC6F437-BD3A-4A58-B015-286A260D9DE8}"/>
                </a:ext>
              </a:extLst>
            </p:cNvPr>
            <p:cNvCxnSpPr>
              <a:cxnSpLocks/>
              <a:stCxn id="5" idx="6"/>
              <a:endCxn id="19" idx="2"/>
            </p:cNvCxnSpPr>
            <p:nvPr/>
          </p:nvCxnSpPr>
          <p:spPr>
            <a:xfrm>
              <a:off x="7567862" y="3730181"/>
              <a:ext cx="844088" cy="1120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B20E36-727E-4B62-AEA3-E49ABA5B0913}"/>
              </a:ext>
            </a:extLst>
          </p:cNvPr>
          <p:cNvGrpSpPr/>
          <p:nvPr/>
        </p:nvGrpSpPr>
        <p:grpSpPr>
          <a:xfrm>
            <a:off x="2050775" y="2899951"/>
            <a:ext cx="2573363" cy="1136779"/>
            <a:chOff x="2050773" y="3273798"/>
            <a:chExt cx="2573363" cy="113677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727C69-C241-4BA6-ADD1-541DD3DCC4EE}"/>
                </a:ext>
              </a:extLst>
            </p:cNvPr>
            <p:cNvSpPr/>
            <p:nvPr/>
          </p:nvSpPr>
          <p:spPr>
            <a:xfrm>
              <a:off x="2050773" y="3273798"/>
              <a:ext cx="1729273" cy="1136779"/>
            </a:xfrm>
            <a:prstGeom prst="ellipse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ko-KR" altLang="en-US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전세계 동일한 기준과 단위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049CB0B-9E5C-4A62-B076-5F9DDBD9E09D}"/>
                </a:ext>
              </a:extLst>
            </p:cNvPr>
            <p:cNvCxnSpPr>
              <a:cxnSpLocks/>
              <a:stCxn id="5" idx="2"/>
              <a:endCxn id="22" idx="6"/>
            </p:cNvCxnSpPr>
            <p:nvPr/>
          </p:nvCxnSpPr>
          <p:spPr>
            <a:xfrm flipH="1">
              <a:off x="3780046" y="3730181"/>
              <a:ext cx="844090" cy="1120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D95996-95E0-4E80-9D90-7616FE979E5C}"/>
              </a:ext>
            </a:extLst>
          </p:cNvPr>
          <p:cNvSpPr txBox="1"/>
          <p:nvPr/>
        </p:nvSpPr>
        <p:spPr>
          <a:xfrm>
            <a:off x="3554909" y="6169580"/>
            <a:ext cx="50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World Economic Forum, 2017.10.19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81462E-9AFA-402A-91D5-6DEC4B04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6C73C-8CB8-4B66-8C19-FAA1D435484B}"/>
              </a:ext>
            </a:extLst>
          </p:cNvPr>
          <p:cNvSpPr txBox="1"/>
          <p:nvPr/>
        </p:nvSpPr>
        <p:spPr>
          <a:xfrm>
            <a:off x="821094" y="662473"/>
            <a:ext cx="5088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전망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1386D-38A6-484A-B32E-54F7C6F7C41E}"/>
              </a:ext>
            </a:extLst>
          </p:cNvPr>
          <p:cNvSpPr txBox="1"/>
          <p:nvPr/>
        </p:nvSpPr>
        <p:spPr>
          <a:xfrm>
            <a:off x="958042" y="1463463"/>
            <a:ext cx="465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부정적 측면</a:t>
            </a:r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12446-FEE4-494D-9267-DB0766E78BA6}"/>
              </a:ext>
            </a:extLst>
          </p:cNvPr>
          <p:cNvSpPr txBox="1"/>
          <p:nvPr/>
        </p:nvSpPr>
        <p:spPr>
          <a:xfrm>
            <a:off x="1377492" y="1863573"/>
            <a:ext cx="9427527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미래에 대한 기대에 비해 현재 기술의 원리에 대한 확실성이 추상적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블록체인이 데이터 저장에 적합하지 않은 경우도 있음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세상에 버그 없는 소프트웨어가 존재하지 않음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이외에도 불법 거래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화폐 위상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인증 거래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용량 확장에 대한 문제점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하지만 새로운 기술이 직접 적용되는 데는 상당한 시간이 걸리므로 기다려보자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2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89DBC9-23DC-4ED3-ADF6-F809157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81808-EA0C-4062-99B5-77140269D36E}"/>
              </a:ext>
            </a:extLst>
          </p:cNvPr>
          <p:cNvSpPr txBox="1"/>
          <p:nvPr/>
        </p:nvSpPr>
        <p:spPr>
          <a:xfrm>
            <a:off x="821094" y="662473"/>
            <a:ext cx="22733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ìí¤ë°±ê³¼ì ëí ì´ë¯¸ì§ ê²ìê²°ê³¼">
            <a:hlinkClick r:id="rId2"/>
            <a:extLst>
              <a:ext uri="{FF2B5EF4-FFF2-40B4-BE49-F238E27FC236}">
                <a16:creationId xmlns:a16="http://schemas.microsoft.com/office/drawing/2014/main" id="{289C2BB5-42FE-42AA-9F43-44CAB53C9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3" y="1216471"/>
            <a:ext cx="21945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BMì ëí ì´ë¯¸ì§ ê²ìê²°ê³¼">
            <a:hlinkClick r:id="rId4"/>
            <a:extLst>
              <a:ext uri="{FF2B5EF4-FFF2-40B4-BE49-F238E27FC236}">
                <a16:creationId xmlns:a16="http://schemas.microsoft.com/office/drawing/2014/main" id="{F2E99A52-25FE-444D-8BC6-E15783AC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1617885"/>
            <a:ext cx="27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¼ì± SDSì ëí ì´ë¯¸ì§ ê²ìê²°ê³¼">
            <a:extLst>
              <a:ext uri="{FF2B5EF4-FFF2-40B4-BE49-F238E27FC236}">
                <a16:creationId xmlns:a16="http://schemas.microsoft.com/office/drawing/2014/main" id="{832F35AA-A5A3-4D91-82BF-1D9E99684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000" y="3305014"/>
            <a:ext cx="2477523" cy="106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eemitì ëí ì´ë¯¸ì§ ê²ìê²°ê³¼">
            <a:extLst>
              <a:ext uri="{FF2B5EF4-FFF2-40B4-BE49-F238E27FC236}">
                <a16:creationId xmlns:a16="http://schemas.microsoft.com/office/drawing/2014/main" id="{BD5286AF-2A0E-45B6-9477-2829C5A87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2" y="4582833"/>
            <a:ext cx="4198776" cy="174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ockchain.comì ëí ì´ë¯¸ì§ ê²ìê²°ê³¼">
            <a:extLst>
              <a:ext uri="{FF2B5EF4-FFF2-40B4-BE49-F238E27FC236}">
                <a16:creationId xmlns:a16="http://schemas.microsoft.com/office/drawing/2014/main" id="{60E89BCF-C4E2-4553-B53C-4DE9571D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748" y="3024210"/>
            <a:ext cx="4198777" cy="123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83423E-D807-4DD0-9A8B-2AE843C7E1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5806" y="4401710"/>
            <a:ext cx="2870718" cy="1786422"/>
          </a:xfrm>
          <a:prstGeom prst="rect">
            <a:avLst/>
          </a:prstGeom>
        </p:spPr>
      </p:pic>
      <p:pic>
        <p:nvPicPr>
          <p:cNvPr id="5" name="Picture 2" descr="Etriì ëí ì´ë¯¸ì§ ê²ìê²°ê³¼">
            <a:extLst>
              <a:ext uri="{FF2B5EF4-FFF2-40B4-BE49-F238E27FC236}">
                <a16:creationId xmlns:a16="http://schemas.microsoft.com/office/drawing/2014/main" id="{D98F9B0F-F642-4955-957F-D467F1FF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88" y="3838845"/>
            <a:ext cx="2425885" cy="91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tworldì ëí ì´ë¯¸ì§ ê²ìê²°ê³¼">
            <a:extLst>
              <a:ext uri="{FF2B5EF4-FFF2-40B4-BE49-F238E27FC236}">
                <a16:creationId xmlns:a16="http://schemas.microsoft.com/office/drawing/2014/main" id="{C30E4B4A-E22D-42E8-B6B8-AEC0E28EC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89" y="1024351"/>
            <a:ext cx="3541162" cy="105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aver d2ì ëí ì´ë¯¸ì§ ê²ìê²°ê³¼">
            <a:extLst>
              <a:ext uri="{FF2B5EF4-FFF2-40B4-BE49-F238E27FC236}">
                <a16:creationId xmlns:a16="http://schemas.microsoft.com/office/drawing/2014/main" id="{F084E663-DA3E-4804-9974-2726CEEC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85" y="2105510"/>
            <a:ext cx="3045279" cy="128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ìë§ì¡´ì ëí ì´ë¯¸ì§ ê²ìê²°ê³¼">
            <a:extLst>
              <a:ext uri="{FF2B5EF4-FFF2-40B4-BE49-F238E27FC236}">
                <a16:creationId xmlns:a16="http://schemas.microsoft.com/office/drawing/2014/main" id="{CA2C6EAB-FF68-4D28-87EB-B9D3D921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412" y="4906493"/>
            <a:ext cx="2577290" cy="7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4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D0CF10-B894-47CC-91EA-368C3D56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F9D42-1BE3-4E7B-B441-284D8697BF25}"/>
              </a:ext>
            </a:extLst>
          </p:cNvPr>
          <p:cNvSpPr txBox="1"/>
          <p:nvPr/>
        </p:nvSpPr>
        <p:spPr>
          <a:xfrm>
            <a:off x="4210708" y="2613392"/>
            <a:ext cx="37705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&amp; A</a:t>
            </a:r>
            <a:endParaRPr lang="ko-KR" altLang="en-US" sz="100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43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E76F2-A0CA-42F8-8049-F1790DC7E935}"/>
              </a:ext>
            </a:extLst>
          </p:cNvPr>
          <p:cNvSpPr txBox="1"/>
          <p:nvPr/>
        </p:nvSpPr>
        <p:spPr>
          <a:xfrm>
            <a:off x="821094" y="662473"/>
            <a:ext cx="9220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A094C-05EA-4CBC-83EC-92A28869B897}"/>
              </a:ext>
            </a:extLst>
          </p:cNvPr>
          <p:cNvSpPr txBox="1"/>
          <p:nvPr/>
        </p:nvSpPr>
        <p:spPr>
          <a:xfrm>
            <a:off x="1743140" y="1313421"/>
            <a:ext cx="9229659" cy="418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블록체인이란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무엇인가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암호화폐와 블록체인의 역사</a:t>
            </a:r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왜 블록체인이 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차산업혁명시대의 주 기술인가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블록체인 이용사례</a:t>
            </a:r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블록체인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문제점 및 해결방안</a:t>
            </a:r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블록체인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전망</a:t>
            </a:r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2C5578-3A4F-4E37-BF75-5DCAF22D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3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3DDA9-517B-4250-888A-F64B4668C68F}"/>
              </a:ext>
            </a:extLst>
          </p:cNvPr>
          <p:cNvSpPr txBox="1"/>
          <p:nvPr/>
        </p:nvSpPr>
        <p:spPr>
          <a:xfrm>
            <a:off x="821094" y="662473"/>
            <a:ext cx="4602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블록체인이란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무엇인가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878A44-D2A5-432A-8DC1-A3373396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9F13743-3759-48A2-BC65-101E09034E73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A4C74-55C0-4A07-B847-31280E8BAAD9}"/>
              </a:ext>
            </a:extLst>
          </p:cNvPr>
          <p:cNvSpPr txBox="1"/>
          <p:nvPr/>
        </p:nvSpPr>
        <p:spPr>
          <a:xfrm>
            <a:off x="880844" y="1560419"/>
            <a:ext cx="10553350" cy="101566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 대상 데이터를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이라고 하는 소규모 데이터들이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P2P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방식을 기반으로 생성된 체인 형태의 연결고리 기반 분산 데이터 저장환경에 저장되어 누구도 임의로 수정할 수 없고 누구나 변경의 결과를 열람할 수 있는 분산 컴퓨팅 기술 기반의 데이터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위변조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방지 기술 </a:t>
            </a:r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위키피디아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718A7-DFBB-4893-BE24-9D2166B4CB59}"/>
              </a:ext>
            </a:extLst>
          </p:cNvPr>
          <p:cNvSpPr txBox="1"/>
          <p:nvPr/>
        </p:nvSpPr>
        <p:spPr>
          <a:xfrm>
            <a:off x="880844" y="2842045"/>
            <a:ext cx="10553350" cy="132343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블록체인은 발생한 모든 거래 내역을 신뢰할 수 있는 새로운 방식으로 기록한 장부이다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기술은 분산합의 방식 및 절차에 따라 은행 또는 정부기관 같은 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중개기관 등이 운영하는 중앙 관리 시스템의 개입 없이도 거래 참여자들간 상호 가치를 합의하고 거래 내역을 확정할 수 있도록 완벽하게 검증된 신뢰 네트워크를 구성한다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삼성 </a:t>
            </a:r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SDS “</a:t>
            </a:r>
            <a:r>
              <a:rPr lang="en-US" altLang="ko-KR" sz="2000" dirty="0" err="1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Nexledger</a:t>
            </a:r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 눈에 보기</a:t>
            </a:r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endParaRPr lang="ko-KR" altLang="en-US" sz="2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5720F-5CC2-4ACD-81F7-1CD006029E68}"/>
              </a:ext>
            </a:extLst>
          </p:cNvPr>
          <p:cNvSpPr txBox="1"/>
          <p:nvPr/>
        </p:nvSpPr>
        <p:spPr>
          <a:xfrm>
            <a:off x="880844" y="4431447"/>
            <a:ext cx="10553350" cy="132343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Blockchain is a shared, immutable ledger for recording the history of transactions. It fosters a new generation of transactional applications that establish trust, accountability and transparency-from contracts to deeds to payment – </a:t>
            </a:r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IBM Blockchain “What is blockchain?”</a:t>
            </a:r>
            <a:endParaRPr lang="ko-KR" altLang="en-US" sz="2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76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7D5FB4EE-1CA1-48B8-A8B8-D1AFE603C275}"/>
              </a:ext>
            </a:extLst>
          </p:cNvPr>
          <p:cNvGrpSpPr/>
          <p:nvPr/>
        </p:nvGrpSpPr>
        <p:grpSpPr>
          <a:xfrm>
            <a:off x="7861263" y="5525393"/>
            <a:ext cx="917845" cy="544299"/>
            <a:chOff x="177393" y="4466353"/>
            <a:chExt cx="917845" cy="544299"/>
          </a:xfrm>
        </p:grpSpPr>
        <p:pic>
          <p:nvPicPr>
            <p:cNvPr id="84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31F9D744-0057-4507-A79D-0CF91FA3F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AE4C479-BD88-481F-A196-CE8EAC0B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7BA283-D195-4D04-86A9-2BA65FE2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D1A85-7D72-48AA-9C66-15DA0B4B3B0C}"/>
              </a:ext>
            </a:extLst>
          </p:cNvPr>
          <p:cNvSpPr txBox="1"/>
          <p:nvPr/>
        </p:nvSpPr>
        <p:spPr>
          <a:xfrm>
            <a:off x="821094" y="662473"/>
            <a:ext cx="4602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블록체인이란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무엇인가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4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251AF50A-BF19-4E40-AEBD-6FA0C41A1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68" y="267783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DDF08535-47DB-4F88-8439-4802614A1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86" y="159783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44274BD5-39B7-4BFB-A4E7-B84FC890B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27" y="159783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B2FAE0FC-41AD-42A6-AED6-D0E28D69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146" y="267783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725DD612-56CC-4688-BC8B-CD1A3638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68" y="401308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B9AC7A01-D9A6-497C-9412-6931D560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86" y="498969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55431DDD-7D32-4A7B-A159-36D4CA173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27" y="498969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A77D970B-47DA-4C1A-BDBA-5758C2B0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146" y="401308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7E1C657-0255-4017-8B51-B9A0B5578089}"/>
              </a:ext>
            </a:extLst>
          </p:cNvPr>
          <p:cNvSpPr txBox="1"/>
          <p:nvPr/>
        </p:nvSpPr>
        <p:spPr>
          <a:xfrm>
            <a:off x="4928828" y="3649097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 연결되어 있음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1CA4B144-24D3-46B6-8555-47165DFD5C55}"/>
              </a:ext>
            </a:extLst>
          </p:cNvPr>
          <p:cNvSpPr/>
          <p:nvPr/>
        </p:nvSpPr>
        <p:spPr>
          <a:xfrm>
            <a:off x="6473150" y="2499908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9A9DDFA-1766-4E5E-BA70-1981BBEEC81E}"/>
              </a:ext>
            </a:extLst>
          </p:cNvPr>
          <p:cNvGrpSpPr/>
          <p:nvPr/>
        </p:nvGrpSpPr>
        <p:grpSpPr>
          <a:xfrm>
            <a:off x="3036099" y="1508675"/>
            <a:ext cx="7522210" cy="4561017"/>
            <a:chOff x="3036099" y="1508675"/>
            <a:chExt cx="7522210" cy="4561017"/>
          </a:xfrm>
        </p:grpSpPr>
        <p:pic>
          <p:nvPicPr>
            <p:cNvPr id="3082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D7FAF608-2D1F-4BEE-86E2-B7DED3792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961" y="152283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CC0AB848-2A5E-44B3-95D2-6AA7B2CF7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099" y="2318702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D619252E-1415-4BA8-B049-756A50EAC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342" y="3805686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B8EBBCB6-0794-467E-BC2F-F7E7201D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532" y="5480814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C2355B47-8E78-4149-B968-45445770D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912" y="552539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6BC02AFF-76DC-429A-AE5A-27B4789C0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146" y="4558149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50124065-AE20-4CCD-928C-EF8F839C0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146" y="3197348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4E151BC2-A494-4717-A1A0-03980809C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852" y="1508675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4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FFEA6D1B-3152-4068-90C1-1B2387C1D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899" y="5480813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하트 66">
            <a:extLst>
              <a:ext uri="{FF2B5EF4-FFF2-40B4-BE49-F238E27FC236}">
                <a16:creationId xmlns:a16="http://schemas.microsoft.com/office/drawing/2014/main" id="{E528CA10-6C0E-43DA-AD06-12D111AC4936}"/>
              </a:ext>
            </a:extLst>
          </p:cNvPr>
          <p:cNvSpPr/>
          <p:nvPr/>
        </p:nvSpPr>
        <p:spPr>
          <a:xfrm>
            <a:off x="2960081" y="4661924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하트 68">
            <a:extLst>
              <a:ext uri="{FF2B5EF4-FFF2-40B4-BE49-F238E27FC236}">
                <a16:creationId xmlns:a16="http://schemas.microsoft.com/office/drawing/2014/main" id="{89A2C28F-EAFA-4C37-936B-109753D4B393}"/>
              </a:ext>
            </a:extLst>
          </p:cNvPr>
          <p:cNvSpPr/>
          <p:nvPr/>
        </p:nvSpPr>
        <p:spPr>
          <a:xfrm>
            <a:off x="2940755" y="3447443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하트 70">
            <a:extLst>
              <a:ext uri="{FF2B5EF4-FFF2-40B4-BE49-F238E27FC236}">
                <a16:creationId xmlns:a16="http://schemas.microsoft.com/office/drawing/2014/main" id="{AECB4AA3-0C9E-479F-9E39-8362ED4E7B1F}"/>
              </a:ext>
            </a:extLst>
          </p:cNvPr>
          <p:cNvSpPr/>
          <p:nvPr/>
        </p:nvSpPr>
        <p:spPr>
          <a:xfrm>
            <a:off x="9601510" y="3356055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하트 71">
            <a:extLst>
              <a:ext uri="{FF2B5EF4-FFF2-40B4-BE49-F238E27FC236}">
                <a16:creationId xmlns:a16="http://schemas.microsoft.com/office/drawing/2014/main" id="{3FD70473-3312-4790-A300-90230964C368}"/>
              </a:ext>
            </a:extLst>
          </p:cNvPr>
          <p:cNvSpPr/>
          <p:nvPr/>
        </p:nvSpPr>
        <p:spPr>
          <a:xfrm>
            <a:off x="9505313" y="4731879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E285DF-519B-4AA2-BCD1-8BAFE43FAB9A}"/>
              </a:ext>
            </a:extLst>
          </p:cNvPr>
          <p:cNvGrpSpPr/>
          <p:nvPr/>
        </p:nvGrpSpPr>
        <p:grpSpPr>
          <a:xfrm>
            <a:off x="3151994" y="2318702"/>
            <a:ext cx="917845" cy="544299"/>
            <a:chOff x="177393" y="4466353"/>
            <a:chExt cx="917845" cy="544299"/>
          </a:xfrm>
        </p:grpSpPr>
        <p:pic>
          <p:nvPicPr>
            <p:cNvPr id="74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903CE3F-3262-45F1-BDD5-2444E540A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359B5E22-7808-4043-9D76-C8602E3A4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C1A3534-4FFA-4BEA-9CBD-FBB350E534D9}"/>
              </a:ext>
            </a:extLst>
          </p:cNvPr>
          <p:cNvGrpSpPr/>
          <p:nvPr/>
        </p:nvGrpSpPr>
        <p:grpSpPr>
          <a:xfrm>
            <a:off x="3177252" y="3813045"/>
            <a:ext cx="917845" cy="544299"/>
            <a:chOff x="177393" y="4466353"/>
            <a:chExt cx="917845" cy="544299"/>
          </a:xfrm>
        </p:grpSpPr>
        <p:pic>
          <p:nvPicPr>
            <p:cNvPr id="78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5EF513F6-6DDC-4FA5-9E0A-1B14A7E9B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CC3B1A8E-12CB-42D1-9EF0-B62662BC6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2614EAE-7E63-4202-A452-37075F5C3D42}"/>
              </a:ext>
            </a:extLst>
          </p:cNvPr>
          <p:cNvGrpSpPr/>
          <p:nvPr/>
        </p:nvGrpSpPr>
        <p:grpSpPr>
          <a:xfrm>
            <a:off x="5490346" y="5480813"/>
            <a:ext cx="917845" cy="544299"/>
            <a:chOff x="177393" y="4466353"/>
            <a:chExt cx="917845" cy="544299"/>
          </a:xfrm>
        </p:grpSpPr>
        <p:pic>
          <p:nvPicPr>
            <p:cNvPr id="81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F8E56719-FFE3-457B-A8C7-441A676B0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D7A1920E-1E6E-4A2E-9C32-1003305F6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176B479-83E0-4789-B5E5-A34AB33D7047}"/>
              </a:ext>
            </a:extLst>
          </p:cNvPr>
          <p:cNvGrpSpPr/>
          <p:nvPr/>
        </p:nvGrpSpPr>
        <p:grpSpPr>
          <a:xfrm>
            <a:off x="9914562" y="4553083"/>
            <a:ext cx="917845" cy="544299"/>
            <a:chOff x="177393" y="4466353"/>
            <a:chExt cx="917845" cy="544299"/>
          </a:xfrm>
        </p:grpSpPr>
        <p:pic>
          <p:nvPicPr>
            <p:cNvPr id="87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B4F54F32-0CF4-4887-9ACA-86382DCCA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06EFE433-7053-4C0F-A346-28121BFD3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FBEBBD0-D08C-43AF-8E31-8EEC9098A982}"/>
              </a:ext>
            </a:extLst>
          </p:cNvPr>
          <p:cNvGrpSpPr/>
          <p:nvPr/>
        </p:nvGrpSpPr>
        <p:grpSpPr>
          <a:xfrm>
            <a:off x="9886735" y="3197347"/>
            <a:ext cx="917845" cy="544299"/>
            <a:chOff x="177393" y="4466353"/>
            <a:chExt cx="917845" cy="544299"/>
          </a:xfrm>
        </p:grpSpPr>
        <p:pic>
          <p:nvPicPr>
            <p:cNvPr id="90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38895AC5-E4B9-4867-95EF-A04E39CB5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41D2E768-9F39-4DCD-80ED-FA5CE17DB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CA36A36-2C6C-4F02-80D8-2D26F8B1255D}"/>
              </a:ext>
            </a:extLst>
          </p:cNvPr>
          <p:cNvGrpSpPr/>
          <p:nvPr/>
        </p:nvGrpSpPr>
        <p:grpSpPr>
          <a:xfrm>
            <a:off x="7482818" y="1508674"/>
            <a:ext cx="917845" cy="544299"/>
            <a:chOff x="177393" y="4466353"/>
            <a:chExt cx="917845" cy="544299"/>
          </a:xfrm>
        </p:grpSpPr>
        <p:pic>
          <p:nvPicPr>
            <p:cNvPr id="93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C3346B2F-AE06-47F8-85B9-C5F9DA976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315DF051-52B5-426D-A9A6-990FBE75F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FBCFC01-6CF8-4808-92B3-BD2AB75A5C00}"/>
              </a:ext>
            </a:extLst>
          </p:cNvPr>
          <p:cNvGrpSpPr/>
          <p:nvPr/>
        </p:nvGrpSpPr>
        <p:grpSpPr>
          <a:xfrm>
            <a:off x="5333964" y="1522833"/>
            <a:ext cx="917845" cy="544299"/>
            <a:chOff x="177393" y="4466353"/>
            <a:chExt cx="917845" cy="544299"/>
          </a:xfrm>
        </p:grpSpPr>
        <p:pic>
          <p:nvPicPr>
            <p:cNvPr id="96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04DCC461-1DB0-4A03-A424-3A287B060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9416A4E6-0B94-4AC3-90F6-04FED53E9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생각 풍선: 구름 모양 55">
            <a:extLst>
              <a:ext uri="{FF2B5EF4-FFF2-40B4-BE49-F238E27FC236}">
                <a16:creationId xmlns:a16="http://schemas.microsoft.com/office/drawing/2014/main" id="{1424CE19-0FC6-4AD2-B318-8B3EEAA90C24}"/>
              </a:ext>
            </a:extLst>
          </p:cNvPr>
          <p:cNvSpPr/>
          <p:nvPr/>
        </p:nvSpPr>
        <p:spPr>
          <a:xfrm>
            <a:off x="6811470" y="4289569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2" name="생각 풍선: 구름 모양 101">
            <a:extLst>
              <a:ext uri="{FF2B5EF4-FFF2-40B4-BE49-F238E27FC236}">
                <a16:creationId xmlns:a16="http://schemas.microsoft.com/office/drawing/2014/main" id="{6103A93A-7D78-411A-A54C-19D50E2446BF}"/>
              </a:ext>
            </a:extLst>
          </p:cNvPr>
          <p:cNvSpPr/>
          <p:nvPr/>
        </p:nvSpPr>
        <p:spPr>
          <a:xfrm>
            <a:off x="6811469" y="917966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생각 풍선: 구름 모양 102">
            <a:extLst>
              <a:ext uri="{FF2B5EF4-FFF2-40B4-BE49-F238E27FC236}">
                <a16:creationId xmlns:a16="http://schemas.microsoft.com/office/drawing/2014/main" id="{65B048BF-D16D-45FF-89D6-53CF985FC649}"/>
              </a:ext>
            </a:extLst>
          </p:cNvPr>
          <p:cNvSpPr/>
          <p:nvPr/>
        </p:nvSpPr>
        <p:spPr>
          <a:xfrm>
            <a:off x="9176493" y="1992992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4" name="생각 풍선: 구름 모양 103">
            <a:extLst>
              <a:ext uri="{FF2B5EF4-FFF2-40B4-BE49-F238E27FC236}">
                <a16:creationId xmlns:a16="http://schemas.microsoft.com/office/drawing/2014/main" id="{966D0950-90F7-4B40-84C9-3CE98DF6721A}"/>
              </a:ext>
            </a:extLst>
          </p:cNvPr>
          <p:cNvSpPr/>
          <p:nvPr/>
        </p:nvSpPr>
        <p:spPr>
          <a:xfrm>
            <a:off x="9603143" y="3825154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5" name="생각 풍선: 구름 모양 104">
            <a:extLst>
              <a:ext uri="{FF2B5EF4-FFF2-40B4-BE49-F238E27FC236}">
                <a16:creationId xmlns:a16="http://schemas.microsoft.com/office/drawing/2014/main" id="{4882EC38-6469-44F1-89C2-1C0E6129AB55}"/>
              </a:ext>
            </a:extLst>
          </p:cNvPr>
          <p:cNvSpPr/>
          <p:nvPr/>
        </p:nvSpPr>
        <p:spPr>
          <a:xfrm>
            <a:off x="4644393" y="4317723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생각 풍선: 구름 모양 105">
            <a:extLst>
              <a:ext uri="{FF2B5EF4-FFF2-40B4-BE49-F238E27FC236}">
                <a16:creationId xmlns:a16="http://schemas.microsoft.com/office/drawing/2014/main" id="{3FFFE45B-096F-4326-A479-AD7202D891E6}"/>
              </a:ext>
            </a:extLst>
          </p:cNvPr>
          <p:cNvSpPr/>
          <p:nvPr/>
        </p:nvSpPr>
        <p:spPr>
          <a:xfrm flipH="1">
            <a:off x="1319299" y="3722514"/>
            <a:ext cx="1080000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7" name="생각 풍선: 구름 모양 106">
            <a:extLst>
              <a:ext uri="{FF2B5EF4-FFF2-40B4-BE49-F238E27FC236}">
                <a16:creationId xmlns:a16="http://schemas.microsoft.com/office/drawing/2014/main" id="{6421A252-FF38-466A-8A8E-AAFD2CEEEF83}"/>
              </a:ext>
            </a:extLst>
          </p:cNvPr>
          <p:cNvSpPr/>
          <p:nvPr/>
        </p:nvSpPr>
        <p:spPr>
          <a:xfrm flipH="1">
            <a:off x="3722978" y="1155611"/>
            <a:ext cx="1080000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8" name="생각 풍선: 구름 모양 107">
            <a:extLst>
              <a:ext uri="{FF2B5EF4-FFF2-40B4-BE49-F238E27FC236}">
                <a16:creationId xmlns:a16="http://schemas.microsoft.com/office/drawing/2014/main" id="{C144D0CB-51A7-47B0-9CBD-FA9223F31CF7}"/>
              </a:ext>
            </a:extLst>
          </p:cNvPr>
          <p:cNvSpPr/>
          <p:nvPr/>
        </p:nvSpPr>
        <p:spPr>
          <a:xfrm flipH="1">
            <a:off x="1400994" y="2278062"/>
            <a:ext cx="1080000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9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5AA9329D-C716-4335-876F-7CD1FEDEB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158" y="1503779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CFAD98FE-AA5D-48E4-AE72-FA292B19C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067" y="1456426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0FB3DDE6-0B71-40B0-98D4-CA46E53C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899" y="3112401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46F1870D-E86A-40C1-9B21-2C170044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899" y="4502497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96831FC7-C6B1-4993-956D-06B90763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46" y="5438339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E81B1025-A7BA-4424-9D40-8A92F6CC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63" y="3819055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F66AF253-88D9-4FE4-86A3-1E9A3BE90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94" y="2318702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하트 115">
            <a:extLst>
              <a:ext uri="{FF2B5EF4-FFF2-40B4-BE49-F238E27FC236}">
                <a16:creationId xmlns:a16="http://schemas.microsoft.com/office/drawing/2014/main" id="{45E8263E-E059-49B2-B679-DD869D2411BE}"/>
              </a:ext>
            </a:extLst>
          </p:cNvPr>
          <p:cNvSpPr/>
          <p:nvPr/>
        </p:nvSpPr>
        <p:spPr>
          <a:xfrm>
            <a:off x="6611514" y="5805131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4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11602 0.442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18659 -0.327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-1636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-0.60117 0.0083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65" y="4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2839 -0.1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787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-0.02682 0.2099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5" grpId="1" animBg="1"/>
      <p:bldP spid="67" grpId="0" animBg="1"/>
      <p:bldP spid="69" grpId="0" animBg="1"/>
      <p:bldP spid="71" grpId="0" animBg="1"/>
      <p:bldP spid="72" grpId="0" animBg="1"/>
      <p:bldP spid="56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E00E4A-65A6-4B53-8671-BC92CC7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8A528-9E95-4588-B076-8BF1BADB5192}"/>
              </a:ext>
            </a:extLst>
          </p:cNvPr>
          <p:cNvSpPr txBox="1"/>
          <p:nvPr/>
        </p:nvSpPr>
        <p:spPr>
          <a:xfrm>
            <a:off x="821094" y="662473"/>
            <a:ext cx="4602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블록체인이란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무엇인가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5B92A1-80F1-4648-9AC9-98C925D10C91}"/>
              </a:ext>
            </a:extLst>
          </p:cNvPr>
          <p:cNvSpPr/>
          <p:nvPr/>
        </p:nvSpPr>
        <p:spPr>
          <a:xfrm>
            <a:off x="1057015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22A1F-2C9F-48CA-A8C4-1E849E4BB81A}"/>
              </a:ext>
            </a:extLst>
          </p:cNvPr>
          <p:cNvSpPr/>
          <p:nvPr/>
        </p:nvSpPr>
        <p:spPr>
          <a:xfrm>
            <a:off x="2056703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BDDA5E-C7CA-4085-9FA2-43A450E04874}"/>
              </a:ext>
            </a:extLst>
          </p:cNvPr>
          <p:cNvSpPr/>
          <p:nvPr/>
        </p:nvSpPr>
        <p:spPr>
          <a:xfrm>
            <a:off x="3056391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FD9E3-54B6-4DE0-9834-3983424D7DEB}"/>
              </a:ext>
            </a:extLst>
          </p:cNvPr>
          <p:cNvSpPr/>
          <p:nvPr/>
        </p:nvSpPr>
        <p:spPr>
          <a:xfrm>
            <a:off x="4056079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989DCB-97EA-49EC-BAE2-8CC5040F98E4}"/>
              </a:ext>
            </a:extLst>
          </p:cNvPr>
          <p:cNvSpPr/>
          <p:nvPr/>
        </p:nvSpPr>
        <p:spPr>
          <a:xfrm>
            <a:off x="5055767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D7A992-3E84-4419-8F2A-CE5C96CF86C6}"/>
              </a:ext>
            </a:extLst>
          </p:cNvPr>
          <p:cNvSpPr/>
          <p:nvPr/>
        </p:nvSpPr>
        <p:spPr>
          <a:xfrm>
            <a:off x="6055455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7290-1CC8-441E-BFA7-A4F95108B0E8}"/>
              </a:ext>
            </a:extLst>
          </p:cNvPr>
          <p:cNvSpPr txBox="1"/>
          <p:nvPr/>
        </p:nvSpPr>
        <p:spPr>
          <a:xfrm>
            <a:off x="6786694" y="197980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3A760A-D8AE-4832-8F0F-FED86F0ACD35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1635855" y="2164035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FD8406-42D9-4CA6-91EF-98152F310349}"/>
              </a:ext>
            </a:extLst>
          </p:cNvPr>
          <p:cNvCxnSpPr/>
          <p:nvPr/>
        </p:nvCxnSpPr>
        <p:spPr>
          <a:xfrm flipH="1">
            <a:off x="2635543" y="214833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57ACC5-6F51-452E-845E-967316C213D8}"/>
              </a:ext>
            </a:extLst>
          </p:cNvPr>
          <p:cNvCxnSpPr/>
          <p:nvPr/>
        </p:nvCxnSpPr>
        <p:spPr>
          <a:xfrm flipH="1">
            <a:off x="3635231" y="214833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D5E0C39-39E0-4130-8D67-A56D654382C3}"/>
              </a:ext>
            </a:extLst>
          </p:cNvPr>
          <p:cNvCxnSpPr/>
          <p:nvPr/>
        </p:nvCxnSpPr>
        <p:spPr>
          <a:xfrm flipH="1">
            <a:off x="4634919" y="2164035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A199B6-A1EC-4FE0-A0CC-9A342FB38C07}"/>
              </a:ext>
            </a:extLst>
          </p:cNvPr>
          <p:cNvCxnSpPr/>
          <p:nvPr/>
        </p:nvCxnSpPr>
        <p:spPr>
          <a:xfrm flipH="1">
            <a:off x="5634607" y="214833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1CBEFF-A33D-4D6E-9EEA-D0F25261D0A6}"/>
              </a:ext>
            </a:extLst>
          </p:cNvPr>
          <p:cNvSpPr/>
          <p:nvPr/>
        </p:nvSpPr>
        <p:spPr>
          <a:xfrm>
            <a:off x="1057015" y="3111598"/>
            <a:ext cx="4672666" cy="705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F0BA88-1E06-4C98-B03D-46EB86E9F074}"/>
              </a:ext>
            </a:extLst>
          </p:cNvPr>
          <p:cNvSpPr/>
          <p:nvPr/>
        </p:nvSpPr>
        <p:spPr>
          <a:xfrm>
            <a:off x="1057015" y="3810494"/>
            <a:ext cx="4672666" cy="705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37DB85-DF9F-445C-8E4C-8D63065182D8}"/>
              </a:ext>
            </a:extLst>
          </p:cNvPr>
          <p:cNvSpPr/>
          <p:nvPr/>
        </p:nvSpPr>
        <p:spPr>
          <a:xfrm>
            <a:off x="1057015" y="4509390"/>
            <a:ext cx="4672666" cy="705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5039FD-AECC-4D31-8038-7E1BA131A40F}"/>
              </a:ext>
            </a:extLst>
          </p:cNvPr>
          <p:cNvSpPr/>
          <p:nvPr/>
        </p:nvSpPr>
        <p:spPr>
          <a:xfrm>
            <a:off x="1057015" y="5214777"/>
            <a:ext cx="4672666" cy="13241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CA569-3F67-48E8-90F4-24996E0EFC9E}"/>
              </a:ext>
            </a:extLst>
          </p:cNvPr>
          <p:cNvSpPr/>
          <p:nvPr/>
        </p:nvSpPr>
        <p:spPr>
          <a:xfrm>
            <a:off x="1182851" y="3276380"/>
            <a:ext cx="1258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Transaction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BDB191-CA42-468C-B90C-C5B59BF30CB9}"/>
              </a:ext>
            </a:extLst>
          </p:cNvPr>
          <p:cNvSpPr txBox="1"/>
          <p:nvPr/>
        </p:nvSpPr>
        <p:spPr>
          <a:xfrm>
            <a:off x="5147056" y="327638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85C1BB-8479-4526-9943-03CB61AC8B84}"/>
              </a:ext>
            </a:extLst>
          </p:cNvPr>
          <p:cNvSpPr/>
          <p:nvPr/>
        </p:nvSpPr>
        <p:spPr>
          <a:xfrm>
            <a:off x="2493192" y="3278272"/>
            <a:ext cx="1258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Transaction</a:t>
            </a:r>
            <a:endParaRPr lang="ko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793FAE-90D2-4C76-AD4C-8026CDCB37FD}"/>
              </a:ext>
            </a:extLst>
          </p:cNvPr>
          <p:cNvSpPr/>
          <p:nvPr/>
        </p:nvSpPr>
        <p:spPr>
          <a:xfrm>
            <a:off x="3797422" y="3276380"/>
            <a:ext cx="1258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Transaction</a:t>
            </a:r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0D971C-58B0-4B8B-9C9B-E043B18D8B10}"/>
              </a:ext>
            </a:extLst>
          </p:cNvPr>
          <p:cNvSpPr/>
          <p:nvPr/>
        </p:nvSpPr>
        <p:spPr>
          <a:xfrm>
            <a:off x="1182850" y="3981767"/>
            <a:ext cx="125834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Tran-Hash</a:t>
            </a:r>
            <a:endParaRPr lang="ko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2AEEAA-E19B-4E8F-958C-9B12D2C0D85E}"/>
              </a:ext>
            </a:extLst>
          </p:cNvPr>
          <p:cNvSpPr/>
          <p:nvPr/>
        </p:nvSpPr>
        <p:spPr>
          <a:xfrm>
            <a:off x="2493192" y="3981767"/>
            <a:ext cx="125834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Tran-Hash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037F42-391B-412A-A7E8-B2EB839C33D3}"/>
              </a:ext>
            </a:extLst>
          </p:cNvPr>
          <p:cNvSpPr/>
          <p:nvPr/>
        </p:nvSpPr>
        <p:spPr>
          <a:xfrm>
            <a:off x="3797421" y="3975276"/>
            <a:ext cx="125834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Tran-Hash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6C47BB-8BF5-4F8D-898D-6E60D935204A}"/>
              </a:ext>
            </a:extLst>
          </p:cNvPr>
          <p:cNvSpPr txBox="1"/>
          <p:nvPr/>
        </p:nvSpPr>
        <p:spPr>
          <a:xfrm>
            <a:off x="5147056" y="397527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7265B07-205F-4E95-9C62-668CEDECBD2B}"/>
              </a:ext>
            </a:extLst>
          </p:cNvPr>
          <p:cNvCxnSpPr>
            <a:stCxn id="18" idx="2"/>
            <a:endCxn id="28" idx="0"/>
          </p:cNvCxnSpPr>
          <p:nvPr/>
        </p:nvCxnSpPr>
        <p:spPr>
          <a:xfrm flipH="1">
            <a:off x="1812023" y="3645712"/>
            <a:ext cx="1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2CC684A-EBDE-4E9E-B458-700CB85C6E9E}"/>
              </a:ext>
            </a:extLst>
          </p:cNvPr>
          <p:cNvCxnSpPr/>
          <p:nvPr/>
        </p:nvCxnSpPr>
        <p:spPr>
          <a:xfrm flipH="1">
            <a:off x="3097011" y="3639221"/>
            <a:ext cx="1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0C0142C-19CB-42F1-BC47-CFD6EB5F4C05}"/>
              </a:ext>
            </a:extLst>
          </p:cNvPr>
          <p:cNvCxnSpPr/>
          <p:nvPr/>
        </p:nvCxnSpPr>
        <p:spPr>
          <a:xfrm flipH="1">
            <a:off x="4426592" y="3634835"/>
            <a:ext cx="1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207568-A19E-462F-914F-C04F6C3C27EF}"/>
              </a:ext>
            </a:extLst>
          </p:cNvPr>
          <p:cNvSpPr/>
          <p:nvPr/>
        </p:nvSpPr>
        <p:spPr>
          <a:xfrm>
            <a:off x="2493191" y="4680663"/>
            <a:ext cx="125834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Root-Hash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876FDF8-243E-4CBA-96A9-2F2851D10F63}"/>
              </a:ext>
            </a:extLst>
          </p:cNvPr>
          <p:cNvCxnSpPr>
            <a:stCxn id="28" idx="2"/>
            <a:endCxn id="36" idx="0"/>
          </p:cNvCxnSpPr>
          <p:nvPr/>
        </p:nvCxnSpPr>
        <p:spPr>
          <a:xfrm>
            <a:off x="1812023" y="4351099"/>
            <a:ext cx="1310341" cy="329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8E5D3D-EF63-4B73-B1B5-FB015F635735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 flipH="1">
            <a:off x="3122364" y="4351099"/>
            <a:ext cx="1" cy="329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6C5D9E-A656-4786-A8E9-5079C8B5CD9B}"/>
              </a:ext>
            </a:extLst>
          </p:cNvPr>
          <p:cNvCxnSpPr>
            <a:stCxn id="30" idx="2"/>
            <a:endCxn id="36" idx="0"/>
          </p:cNvCxnSpPr>
          <p:nvPr/>
        </p:nvCxnSpPr>
        <p:spPr>
          <a:xfrm flipH="1">
            <a:off x="3122364" y="4344608"/>
            <a:ext cx="1304230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6818BC-56E7-4D53-A4E4-DE74DF1B9F34}"/>
              </a:ext>
            </a:extLst>
          </p:cNvPr>
          <p:cNvSpPr/>
          <p:nvPr/>
        </p:nvSpPr>
        <p:spPr>
          <a:xfrm>
            <a:off x="4165291" y="5384109"/>
            <a:ext cx="125834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Root-Hash</a:t>
            </a:r>
            <a:endParaRPr lang="ko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CEBE6D-8B87-497E-9AB6-BA857EB69E73}"/>
              </a:ext>
            </a:extLst>
          </p:cNvPr>
          <p:cNvSpPr/>
          <p:nvPr/>
        </p:nvSpPr>
        <p:spPr>
          <a:xfrm>
            <a:off x="4161250" y="5913998"/>
            <a:ext cx="1258345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Nonce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9A785E-6EE9-4F5B-90E1-ACF18DD905ED}"/>
              </a:ext>
            </a:extLst>
          </p:cNvPr>
          <p:cNvSpPr/>
          <p:nvPr/>
        </p:nvSpPr>
        <p:spPr>
          <a:xfrm>
            <a:off x="2706012" y="5384109"/>
            <a:ext cx="125834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Prev</a:t>
            </a:r>
            <a:r>
              <a:rPr lang="en-US" altLang="ko-KR" sz="1600" dirty="0"/>
              <a:t>-Hash</a:t>
            </a:r>
            <a:endParaRPr lang="ko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B23E9B-7E5C-4BF2-A2B7-EB8ECDB7C0D6}"/>
              </a:ext>
            </a:extLst>
          </p:cNvPr>
          <p:cNvSpPr/>
          <p:nvPr/>
        </p:nvSpPr>
        <p:spPr>
          <a:xfrm>
            <a:off x="1246732" y="5384109"/>
            <a:ext cx="125834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version</a:t>
            </a:r>
            <a:endParaRPr lang="ko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7485CA-E87D-4945-BEDD-A60EEF0E0882}"/>
              </a:ext>
            </a:extLst>
          </p:cNvPr>
          <p:cNvSpPr/>
          <p:nvPr/>
        </p:nvSpPr>
        <p:spPr>
          <a:xfrm>
            <a:off x="2706011" y="5913998"/>
            <a:ext cx="125834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difficulty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B59A3F2-58C6-41D8-AA40-161C9F342D2C}"/>
              </a:ext>
            </a:extLst>
          </p:cNvPr>
          <p:cNvSpPr/>
          <p:nvPr/>
        </p:nvSpPr>
        <p:spPr>
          <a:xfrm>
            <a:off x="1252327" y="5913998"/>
            <a:ext cx="125834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time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FE4888-CED4-46CC-99EB-69AA0174ECEF}"/>
              </a:ext>
            </a:extLst>
          </p:cNvPr>
          <p:cNvSpPr/>
          <p:nvPr/>
        </p:nvSpPr>
        <p:spPr>
          <a:xfrm>
            <a:off x="821094" y="5142451"/>
            <a:ext cx="5026027" cy="1459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79D7717-849B-4FE5-B5FB-7DE2474DDE0E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5847121" y="5872283"/>
            <a:ext cx="904614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8D01B0D-1F7E-4D2E-9CE3-02F0FC5ABF0E}"/>
              </a:ext>
            </a:extLst>
          </p:cNvPr>
          <p:cNvSpPr/>
          <p:nvPr/>
        </p:nvSpPr>
        <p:spPr>
          <a:xfrm>
            <a:off x="6751735" y="5687617"/>
            <a:ext cx="1258345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Block-Hash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D41C27-5372-44F4-8CA6-1C14FCD973CC}"/>
              </a:ext>
            </a:extLst>
          </p:cNvPr>
          <p:cNvSpPr txBox="1"/>
          <p:nvPr/>
        </p:nvSpPr>
        <p:spPr>
          <a:xfrm>
            <a:off x="8556771" y="1396334"/>
            <a:ext cx="2884123" cy="2135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보상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합의 알고리즘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Proof of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Proof of Stake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Proof of Authority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Proof of Importance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BC8BA5-FDC2-47BF-8765-528A9E6A921D}"/>
              </a:ext>
            </a:extLst>
          </p:cNvPr>
          <p:cNvSpPr txBox="1"/>
          <p:nvPr/>
        </p:nvSpPr>
        <p:spPr>
          <a:xfrm>
            <a:off x="8418912" y="3981767"/>
            <a:ext cx="3159839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블록체인의 종류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Private Blockchain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Public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Blockchain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Consortium Blockchain</a:t>
            </a:r>
          </a:p>
        </p:txBody>
      </p:sp>
      <p:sp>
        <p:nvSpPr>
          <p:cNvPr id="55" name="생각 풍선: 구름 모양 54">
            <a:extLst>
              <a:ext uri="{FF2B5EF4-FFF2-40B4-BE49-F238E27FC236}">
                <a16:creationId xmlns:a16="http://schemas.microsoft.com/office/drawing/2014/main" id="{DE7919A4-CD80-406F-B475-1F12304CCA69}"/>
              </a:ext>
            </a:extLst>
          </p:cNvPr>
          <p:cNvSpPr/>
          <p:nvPr/>
        </p:nvSpPr>
        <p:spPr>
          <a:xfrm flipH="1">
            <a:off x="6634295" y="456558"/>
            <a:ext cx="2586606" cy="98157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비잔티움 문제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이중 지불 등</a:t>
            </a:r>
          </a:p>
        </p:txBody>
      </p:sp>
      <p:sp>
        <p:nvSpPr>
          <p:cNvPr id="59" name="생각 풍선: 구름 모양 58">
            <a:extLst>
              <a:ext uri="{FF2B5EF4-FFF2-40B4-BE49-F238E27FC236}">
                <a16:creationId xmlns:a16="http://schemas.microsoft.com/office/drawing/2014/main" id="{0AD5DE3A-87C1-4C51-8B43-4ECC467A749D}"/>
              </a:ext>
            </a:extLst>
          </p:cNvPr>
          <p:cNvSpPr/>
          <p:nvPr/>
        </p:nvSpPr>
        <p:spPr>
          <a:xfrm flipH="1">
            <a:off x="6462321" y="3449648"/>
            <a:ext cx="2586606" cy="98157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 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≠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81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CCC336-E992-4C6E-A518-C6FB338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8BC41-64FB-43F1-BC08-78284E8122B4}"/>
              </a:ext>
            </a:extLst>
          </p:cNvPr>
          <p:cNvSpPr txBox="1"/>
          <p:nvPr/>
        </p:nvSpPr>
        <p:spPr>
          <a:xfrm>
            <a:off x="821094" y="662473"/>
            <a:ext cx="5309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암호화폐와 블록체인의 역사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15FB7C-6455-4683-8817-46FBFF3BECB8}"/>
              </a:ext>
            </a:extLst>
          </p:cNvPr>
          <p:cNvGrpSpPr/>
          <p:nvPr/>
        </p:nvGrpSpPr>
        <p:grpSpPr>
          <a:xfrm>
            <a:off x="2244274" y="1753300"/>
            <a:ext cx="7754747" cy="772002"/>
            <a:chOff x="971464" y="1753300"/>
            <a:chExt cx="7754747" cy="77200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FDBFB06-163F-4AEB-967B-E60E3716173C}"/>
                </a:ext>
              </a:extLst>
            </p:cNvPr>
            <p:cNvSpPr/>
            <p:nvPr/>
          </p:nvSpPr>
          <p:spPr>
            <a:xfrm>
              <a:off x="1187043" y="1753300"/>
              <a:ext cx="260058" cy="268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F98E15F-3B05-492F-B5C3-B2DEF2A61D97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1447101" y="1887524"/>
              <a:ext cx="6752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3E12009-0D45-4857-8F57-40E53C8E1321}"/>
                </a:ext>
              </a:extLst>
            </p:cNvPr>
            <p:cNvSpPr/>
            <p:nvPr/>
          </p:nvSpPr>
          <p:spPr>
            <a:xfrm>
              <a:off x="5503178" y="1753300"/>
              <a:ext cx="260058" cy="268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57D47C-ABC1-4220-A72A-F9BB809E75C6}"/>
                </a:ext>
              </a:extLst>
            </p:cNvPr>
            <p:cNvSpPr txBox="1"/>
            <p:nvPr/>
          </p:nvSpPr>
          <p:spPr>
            <a:xfrm>
              <a:off x="971464" y="215597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1991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AB920F4-14E8-49CE-A96D-1402127A0316}"/>
                </a:ext>
              </a:extLst>
            </p:cNvPr>
            <p:cNvSpPr/>
            <p:nvPr/>
          </p:nvSpPr>
          <p:spPr>
            <a:xfrm>
              <a:off x="2106996" y="1753300"/>
              <a:ext cx="260058" cy="268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4A1AE-8774-40B7-A83A-3C6E2390B42D}"/>
                </a:ext>
              </a:extLst>
            </p:cNvPr>
            <p:cNvSpPr txBox="1"/>
            <p:nvPr/>
          </p:nvSpPr>
          <p:spPr>
            <a:xfrm>
              <a:off x="1891417" y="2155970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1992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88DE79-3C36-4725-A7F6-C3014B519BD0}"/>
                </a:ext>
              </a:extLst>
            </p:cNvPr>
            <p:cNvSpPr txBox="1"/>
            <p:nvPr/>
          </p:nvSpPr>
          <p:spPr>
            <a:xfrm>
              <a:off x="5233898" y="2155970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2008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7F9326E-7210-4409-AEFD-54D4B13968DC}"/>
                </a:ext>
              </a:extLst>
            </p:cNvPr>
            <p:cNvSpPr/>
            <p:nvPr/>
          </p:nvSpPr>
          <p:spPr>
            <a:xfrm>
              <a:off x="7081706" y="1753300"/>
              <a:ext cx="260058" cy="268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1DF6F4-00A7-432C-A670-AC06F78DF503}"/>
                </a:ext>
              </a:extLst>
            </p:cNvPr>
            <p:cNvSpPr txBox="1"/>
            <p:nvPr/>
          </p:nvSpPr>
          <p:spPr>
            <a:xfrm>
              <a:off x="6866127" y="2155970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D3F88C0-0835-4B37-82F5-CC40822B7D27}"/>
                </a:ext>
              </a:extLst>
            </p:cNvPr>
            <p:cNvSpPr/>
            <p:nvPr/>
          </p:nvSpPr>
          <p:spPr>
            <a:xfrm>
              <a:off x="8199279" y="1753300"/>
              <a:ext cx="260058" cy="268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679C57-5C73-42CF-8B03-B8E72C6E6C9E}"/>
                </a:ext>
              </a:extLst>
            </p:cNvPr>
            <p:cNvSpPr txBox="1"/>
            <p:nvPr/>
          </p:nvSpPr>
          <p:spPr>
            <a:xfrm>
              <a:off x="7983700" y="215597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2016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AEA823-1E44-460E-A50A-ED2E4CB759ED}"/>
              </a:ext>
            </a:extLst>
          </p:cNvPr>
          <p:cNvGrpSpPr/>
          <p:nvPr/>
        </p:nvGrpSpPr>
        <p:grpSpPr>
          <a:xfrm>
            <a:off x="2589882" y="2525302"/>
            <a:ext cx="5296828" cy="3670225"/>
            <a:chOff x="2589882" y="2525302"/>
            <a:chExt cx="5296828" cy="3670225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91B1C82-1691-4281-BA61-4537132862B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589882" y="2525302"/>
              <a:ext cx="0" cy="3670225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234E4-29BF-4943-BE70-542441D48578}"/>
                </a:ext>
              </a:extLst>
            </p:cNvPr>
            <p:cNvSpPr txBox="1"/>
            <p:nvPr/>
          </p:nvSpPr>
          <p:spPr>
            <a:xfrm>
              <a:off x="2719911" y="3561026"/>
              <a:ext cx="5166799" cy="1304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Cryptographically secured chain of blocks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Was described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by Stuart Haber and </a:t>
              </a:r>
              <a:r>
                <a:rPr lang="en-US" altLang="ko-KR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W.Scott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Stornetta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B0308B-7B44-478B-9B25-704822A697BA}"/>
              </a:ext>
            </a:extLst>
          </p:cNvPr>
          <p:cNvGrpSpPr/>
          <p:nvPr/>
        </p:nvGrpSpPr>
        <p:grpSpPr>
          <a:xfrm>
            <a:off x="3482147" y="2525301"/>
            <a:ext cx="5187830" cy="3670225"/>
            <a:chOff x="2589882" y="2525302"/>
            <a:chExt cx="5187830" cy="367022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FFB6885-8F17-4E18-9041-A2108A891E50}"/>
                </a:ext>
              </a:extLst>
            </p:cNvPr>
            <p:cNvCxnSpPr>
              <a:cxnSpLocks/>
            </p:cNvCxnSpPr>
            <p:nvPr/>
          </p:nvCxnSpPr>
          <p:spPr>
            <a:xfrm>
              <a:off x="2589882" y="2525302"/>
              <a:ext cx="0" cy="3670225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F16178-4EEE-4EE9-A0AC-FFE8A98391AD}"/>
                </a:ext>
              </a:extLst>
            </p:cNvPr>
            <p:cNvSpPr txBox="1"/>
            <p:nvPr/>
          </p:nvSpPr>
          <p:spPr>
            <a:xfrm>
              <a:off x="2828921" y="3768775"/>
              <a:ext cx="4948791" cy="88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Bayer, Haber and </a:t>
              </a:r>
              <a:r>
                <a:rPr lang="en-US" altLang="ko-KR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Stornetta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incorporated Merkle trees to the Design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BA2B9F3-5B7A-419B-84BC-74AB19657C24}"/>
              </a:ext>
            </a:extLst>
          </p:cNvPr>
          <p:cNvGrpSpPr/>
          <p:nvPr/>
        </p:nvGrpSpPr>
        <p:grpSpPr>
          <a:xfrm>
            <a:off x="3985426" y="2497586"/>
            <a:ext cx="7869381" cy="3670225"/>
            <a:chOff x="3985426" y="2497586"/>
            <a:chExt cx="7869381" cy="367022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D60C74E-85ED-46FC-BA0E-6299D76B9874}"/>
                </a:ext>
              </a:extLst>
            </p:cNvPr>
            <p:cNvGrpSpPr/>
            <p:nvPr/>
          </p:nvGrpSpPr>
          <p:grpSpPr>
            <a:xfrm>
              <a:off x="6896398" y="2497586"/>
              <a:ext cx="4958409" cy="3670225"/>
              <a:chOff x="2580264" y="2525302"/>
              <a:chExt cx="4958409" cy="3670225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81F0FD1-1EC7-42E4-A4E2-472A6B7B8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9882" y="2525302"/>
                <a:ext cx="0" cy="3670225"/>
              </a:xfrm>
              <a:prstGeom prst="line">
                <a:avLst/>
              </a:prstGeom>
              <a:ln w="635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E5A022-BF77-4CC2-9CDD-0C7C614C879B}"/>
                  </a:ext>
                </a:extLst>
              </p:cNvPr>
              <p:cNvSpPr txBox="1"/>
              <p:nvPr/>
            </p:nvSpPr>
            <p:spPr>
              <a:xfrm>
                <a:off x="2580264" y="3588742"/>
                <a:ext cx="4958409" cy="1304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The first blockchain was conceptualized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by a person (or group of people)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known as 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hlinkClick r:id="rId2" tooltip="Satoshi Nakamoto"/>
                  </a:rPr>
                  <a:t>Satoshi Nakamoto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 in 2008</a:t>
                </a:r>
                <a:endPara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8868750-7E40-4B14-AE85-59E8B3777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5426" y="2551396"/>
              <a:ext cx="2601118" cy="3562603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6C28005-8ADF-4CF4-8BBD-A6061F9AA559}"/>
              </a:ext>
            </a:extLst>
          </p:cNvPr>
          <p:cNvGrpSpPr/>
          <p:nvPr/>
        </p:nvGrpSpPr>
        <p:grpSpPr>
          <a:xfrm>
            <a:off x="2395834" y="2525300"/>
            <a:ext cx="6069191" cy="3670225"/>
            <a:chOff x="-3479309" y="2525302"/>
            <a:chExt cx="6069191" cy="3670225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672DE29-F090-497E-8265-5B20D0E846B6}"/>
                </a:ext>
              </a:extLst>
            </p:cNvPr>
            <p:cNvCxnSpPr>
              <a:cxnSpLocks/>
            </p:cNvCxnSpPr>
            <p:nvPr/>
          </p:nvCxnSpPr>
          <p:spPr>
            <a:xfrm>
              <a:off x="2589882" y="2525302"/>
              <a:ext cx="0" cy="3670225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9714D4-AF5B-45EB-AC35-82F7C53C9890}"/>
                </a:ext>
              </a:extLst>
            </p:cNvPr>
            <p:cNvSpPr txBox="1"/>
            <p:nvPr/>
          </p:nvSpPr>
          <p:spPr>
            <a:xfrm>
              <a:off x="-3479309" y="3036977"/>
              <a:ext cx="5958682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The words </a:t>
              </a:r>
              <a:r>
                <a:rPr lang="en-US" altLang="ko-KR" sz="16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block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 and </a:t>
              </a:r>
              <a:r>
                <a:rPr lang="en-US" altLang="ko-KR" sz="16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chain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 were used separately in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Satoshi Nakamoto's original paper,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but were eventually popularized as a single word, 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blockchain,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 by 2016.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The term </a:t>
              </a:r>
              <a:r>
                <a:rPr lang="en-US" altLang="ko-KR" sz="16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blockchain 2.0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 refers to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new applications of  the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distributed blockchain database, first emerging in 2014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EDD77A6-44B9-4B4F-888D-75629455AF96}"/>
              </a:ext>
            </a:extLst>
          </p:cNvPr>
          <p:cNvGrpSpPr/>
          <p:nvPr/>
        </p:nvGrpSpPr>
        <p:grpSpPr>
          <a:xfrm>
            <a:off x="544830" y="2558576"/>
            <a:ext cx="9082935" cy="3852023"/>
            <a:chOff x="544830" y="2558576"/>
            <a:chExt cx="9082935" cy="3852023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5D575D6-1AFE-46BE-86F0-79CA97B1ABA7}"/>
                </a:ext>
              </a:extLst>
            </p:cNvPr>
            <p:cNvGrpSpPr/>
            <p:nvPr/>
          </p:nvGrpSpPr>
          <p:grpSpPr>
            <a:xfrm>
              <a:off x="544830" y="2558576"/>
              <a:ext cx="9082935" cy="3670225"/>
              <a:chOff x="-6463932" y="2525302"/>
              <a:chExt cx="9082935" cy="3670225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DACEEE4-C90A-4969-9225-BB3C267C0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9882" y="2525302"/>
                <a:ext cx="0" cy="3670225"/>
              </a:xfrm>
              <a:prstGeom prst="line">
                <a:avLst/>
              </a:prstGeom>
              <a:ln w="635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66A6381-F395-480E-B414-7D552F3821ED}"/>
                  </a:ext>
                </a:extLst>
              </p:cNvPr>
              <p:cNvSpPr txBox="1"/>
              <p:nvPr/>
            </p:nvSpPr>
            <p:spPr>
              <a:xfrm>
                <a:off x="-6463932" y="3228659"/>
                <a:ext cx="9082935" cy="1719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the central securities depository of the Russian Federation (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hlinkClick r:id="rId4" tooltip="National Settlement Depository (Russia)"/>
                  </a:rPr>
                  <a:t>NSD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announced a pilot project,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based on the </a:t>
                </a:r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  <a:hlinkClick r:id="rId5" tooltip="Nxt"/>
                  </a:rPr>
                  <a:t>Nxt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 blockchain 2.0 platform,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that would explore the use of blockchain-based automated voting systems.</a:t>
                </a:r>
                <a:endPara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pic>
          <p:nvPicPr>
            <p:cNvPr id="5122" name="Picture 2" descr="https://upload.wikimedia.org/wikipedia/commons/thumb/f/fd/Confirmed_Transactions_Per_Day.png/220px-Confirmed_Transactions_Per_Day.png">
              <a:extLst>
                <a:ext uri="{FF2B5EF4-FFF2-40B4-BE49-F238E27FC236}">
                  <a16:creationId xmlns:a16="http://schemas.microsoft.com/office/drawing/2014/main" id="{8D0416ED-59CC-4D6F-B3CD-3D037D513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178" y="5045302"/>
              <a:ext cx="2705994" cy="1365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79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8E0525-3EFD-4885-9C04-22356E20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8C3B6-B68D-41D8-8B88-EF390478DBF0}"/>
              </a:ext>
            </a:extLst>
          </p:cNvPr>
          <p:cNvSpPr txBox="1"/>
          <p:nvPr/>
        </p:nvSpPr>
        <p:spPr>
          <a:xfrm>
            <a:off x="821094" y="662473"/>
            <a:ext cx="8638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왜 블록체인이 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차산업혁명시대의 주 기술인가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42" name="Picture 2" descr="100x100_benefit_ecryption-lock">
            <a:extLst>
              <a:ext uri="{FF2B5EF4-FFF2-40B4-BE49-F238E27FC236}">
                <a16:creationId xmlns:a16="http://schemas.microsoft.com/office/drawing/2014/main" id="{FD00BBD2-3F8F-4089-8CF7-A9DABDCC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97" y="156157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100x100_benefit_secure">
            <a:extLst>
              <a:ext uri="{FF2B5EF4-FFF2-40B4-BE49-F238E27FC236}">
                <a16:creationId xmlns:a16="http://schemas.microsoft.com/office/drawing/2014/main" id="{75011006-9BA4-4EDC-86D3-8688C1E5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731" y="156157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100x100_benefit_reliable">
            <a:extLst>
              <a:ext uri="{FF2B5EF4-FFF2-40B4-BE49-F238E27FC236}">
                <a16:creationId xmlns:a16="http://schemas.microsoft.com/office/drawing/2014/main" id="{91F69D4C-076E-4147-BFDE-8809F6A3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65" y="156157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100x100_benefit_easy-setup">
            <a:extLst>
              <a:ext uri="{FF2B5EF4-FFF2-40B4-BE49-F238E27FC236}">
                <a16:creationId xmlns:a16="http://schemas.microsoft.com/office/drawing/2014/main" id="{D411C25A-6768-4B76-B3FB-57EC8894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000" y="156157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B4F276-9ABD-415F-96BF-A5611BFC8F27}"/>
              </a:ext>
            </a:extLst>
          </p:cNvPr>
          <p:cNvSpPr txBox="1"/>
          <p:nvPr/>
        </p:nvSpPr>
        <p:spPr>
          <a:xfrm>
            <a:off x="1297578" y="336157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Immutable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BF5ED-19AD-461B-9C76-DB2C634D3BAE}"/>
              </a:ext>
            </a:extLst>
          </p:cNvPr>
          <p:cNvSpPr txBox="1"/>
          <p:nvPr/>
        </p:nvSpPr>
        <p:spPr>
          <a:xfrm>
            <a:off x="4081594" y="336157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Secure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EBFE0-DE5D-4086-A93F-20F3E52E4D08}"/>
              </a:ext>
            </a:extLst>
          </p:cNvPr>
          <p:cNvSpPr txBox="1"/>
          <p:nvPr/>
        </p:nvSpPr>
        <p:spPr>
          <a:xfrm>
            <a:off x="6630771" y="336157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Reliable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D9B25-7399-4E75-B35E-72A30C6FDF7F}"/>
              </a:ext>
            </a:extLst>
          </p:cNvPr>
          <p:cNvSpPr txBox="1"/>
          <p:nvPr/>
        </p:nvSpPr>
        <p:spPr>
          <a:xfrm>
            <a:off x="8923469" y="336157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Trustworthy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842E8-75C5-4979-929E-8CE1B510F4EE}"/>
              </a:ext>
            </a:extLst>
          </p:cNvPr>
          <p:cNvSpPr txBox="1"/>
          <p:nvPr/>
        </p:nvSpPr>
        <p:spPr>
          <a:xfrm>
            <a:off x="3503783" y="3825271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Blockchain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 Features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(AWS Blockchain Introduction Page)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8AE80-109E-450E-943F-81B870A44099}"/>
              </a:ext>
            </a:extLst>
          </p:cNvPr>
          <p:cNvSpPr txBox="1"/>
          <p:nvPr/>
        </p:nvSpPr>
        <p:spPr>
          <a:xfrm>
            <a:off x="903536" y="4442148"/>
            <a:ext cx="1075765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적용할 수 있는 분야가 많음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사회적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공학적 이슈 등 다양한 곳에 적용 가능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산업혁명 시대에서 빅데이터 보안문제를 해결해주기 위한 하나의 대표적인 방법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 특성상 디지털 보안관련 신뢰성을 향상할 수 있음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58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4A3D03-4158-4EB1-800D-3942CA87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0E2E5-6F62-48E0-8114-EE171013B563}"/>
              </a:ext>
            </a:extLst>
          </p:cNvPr>
          <p:cNvSpPr txBox="1"/>
          <p:nvPr/>
        </p:nvSpPr>
        <p:spPr>
          <a:xfrm>
            <a:off x="821094" y="662473"/>
            <a:ext cx="4238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블록체인의 이용 사례</a:t>
            </a:r>
          </a:p>
        </p:txBody>
      </p:sp>
      <p:pic>
        <p:nvPicPr>
          <p:cNvPr id="9222" name="Picture 6" descr="blockchain usageì ëí ì´ë¯¸ì§ ê²ìê²°ê³¼">
            <a:extLst>
              <a:ext uri="{FF2B5EF4-FFF2-40B4-BE49-F238E27FC236}">
                <a16:creationId xmlns:a16="http://schemas.microsoft.com/office/drawing/2014/main" id="{110BD06C-F6A2-409E-9BA1-9CB249A6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49" y="1183729"/>
            <a:ext cx="6730983" cy="491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88690C-CC05-4CDC-B42C-1C2DEE8E9C24}"/>
              </a:ext>
            </a:extLst>
          </p:cNvPr>
          <p:cNvSpPr txBox="1"/>
          <p:nvPr/>
        </p:nvSpPr>
        <p:spPr>
          <a:xfrm>
            <a:off x="3789693" y="6171684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Let’s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Talk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Payments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Blockchain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37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4A3D03-4158-4EB1-800D-3942CA87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3743-3759-48A2-BC65-101E09034E7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0E2E5-6F62-48E0-8114-EE171013B563}"/>
              </a:ext>
            </a:extLst>
          </p:cNvPr>
          <p:cNvSpPr txBox="1"/>
          <p:nvPr/>
        </p:nvSpPr>
        <p:spPr>
          <a:xfrm>
            <a:off x="821094" y="662473"/>
            <a:ext cx="7532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암호화폐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문제점 및 해결방안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FFA89-C5D0-4763-B257-52310EB3618F}"/>
              </a:ext>
            </a:extLst>
          </p:cNvPr>
          <p:cNvSpPr txBox="1"/>
          <p:nvPr/>
        </p:nvSpPr>
        <p:spPr>
          <a:xfrm>
            <a:off x="958042" y="1463463"/>
            <a:ext cx="104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블록체인이 정말 해킹에 안전한가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비교적 안전하지만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해킹에 완벽하게 완전하지는 않다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D1F8-8D16-43A1-9D41-C4BA78DAA2BD}"/>
              </a:ext>
            </a:extLst>
          </p:cNvPr>
          <p:cNvSpPr txBox="1"/>
          <p:nvPr/>
        </p:nvSpPr>
        <p:spPr>
          <a:xfrm>
            <a:off x="1377492" y="1986683"/>
            <a:ext cx="9427527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51%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어택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과반수의 노드가 동시에 블록체인 거래내역을 조작하는 행위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성숙한 블록체인을 이방법으로 공격하는 것은 무의미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피니 어택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공격자와 마이너가 연합해서 하는 공격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타이밍 맞추기 어려움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어택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네트워크에 빠르게 충돌하는 두 개의 충돌하는 트랜잭션을 보내는 방법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피니 어택과 레이스 어택은 이중 지불 문제를 이용하는 방법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</a:t>
            </a: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타이밍이 중요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02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843</Words>
  <Application>Microsoft Office PowerPoint</Application>
  <PresentationFormat>와이드스크린</PresentationFormat>
  <Paragraphs>178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배달의민족 도현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HyeonSeok</dc:creator>
  <cp:lastModifiedBy>HyeonSeok</cp:lastModifiedBy>
  <cp:revision>72</cp:revision>
  <dcterms:created xsi:type="dcterms:W3CDTF">2018-04-12T14:47:30Z</dcterms:created>
  <dcterms:modified xsi:type="dcterms:W3CDTF">2018-04-16T03:33:27Z</dcterms:modified>
</cp:coreProperties>
</file>