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6" r:id="rId5"/>
    <p:sldId id="265" r:id="rId6"/>
    <p:sldId id="267" r:id="rId7"/>
    <p:sldId id="259" r:id="rId8"/>
    <p:sldId id="260" r:id="rId9"/>
    <p:sldId id="261" r:id="rId10"/>
    <p:sldId id="262" r:id="rId11"/>
    <p:sldId id="263" r:id="rId12"/>
    <p:sldId id="264" r:id="rId13"/>
  </p:sldIdLst>
  <p:sldSz cx="9144000" cy="5143500" type="screen16x9"/>
  <p:notesSz cx="6858000" cy="9144000"/>
  <p:embeddedFontLst>
    <p:embeddedFont>
      <p:font typeface="Raleway" pitchFamily="2" charset="0"/>
      <p:regular r:id="rId15"/>
      <p:bold r:id="rId16"/>
      <p:italic r:id="rId17"/>
      <p:boldItalic r:id="rId18"/>
    </p:embeddedFont>
    <p:embeddedFont>
      <p:font typeface="Source Sans Pro" panose="020B050303040302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424" y="3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544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544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2b139b20c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2b139b20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9544c1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9544c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544c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544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212e0cff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212e0cf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212e0cf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212e0cf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63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212e0cf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212e0cf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25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212e0cf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212e0cf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857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212e0cfff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212e0cf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9544c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9544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27609ff8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27609ff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dirty="0"/>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dirty="0"/>
          </a:p>
        </p:txBody>
      </p:sp>
      <p:sp>
        <p:nvSpPr>
          <p:cNvPr id="60" name="Google Shape;60;p13"/>
          <p:cNvSpPr txBox="1">
            <a:spLocks noGrp="1"/>
          </p:cNvSpPr>
          <p:nvPr>
            <p:ph type="ctrTitle"/>
          </p:nvPr>
        </p:nvSpPr>
        <p:spPr>
          <a:xfrm>
            <a:off x="241550" y="2599075"/>
            <a:ext cx="8183700" cy="7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lt1"/>
                </a:solidFill>
              </a:rPr>
              <a:t>Group 6</a:t>
            </a:r>
            <a:endParaRPr sz="3200" dirty="0">
              <a:solidFill>
                <a:schemeClr val="lt1"/>
              </a:solidFill>
            </a:endParaRPr>
          </a:p>
        </p:txBody>
      </p:sp>
      <p:sp>
        <p:nvSpPr>
          <p:cNvPr id="61" name="Google Shape;61;p13"/>
          <p:cNvSpPr txBox="1">
            <a:spLocks noGrp="1"/>
          </p:cNvSpPr>
          <p:nvPr>
            <p:ph type="ctrTitle"/>
          </p:nvPr>
        </p:nvSpPr>
        <p:spPr>
          <a:xfrm>
            <a:off x="241550" y="3922800"/>
            <a:ext cx="8183700" cy="7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1"/>
                </a:solidFill>
              </a:rPr>
              <a:t>Names: NYIRASAMAZA Solange</a:t>
            </a:r>
            <a:endParaRPr sz="3200" dirty="0">
              <a:solidFill>
                <a:schemeClr val="lt1"/>
              </a:solidFill>
            </a:endParaRPr>
          </a:p>
          <a:p>
            <a:pPr marL="0" lvl="0" indent="0" algn="ctr" rtl="0">
              <a:spcBef>
                <a:spcPts val="0"/>
              </a:spcBef>
              <a:spcAft>
                <a:spcPts val="0"/>
              </a:spcAft>
              <a:buNone/>
            </a:pPr>
            <a:r>
              <a:rPr lang="en" sz="3200">
                <a:solidFill>
                  <a:schemeClr val="lt1"/>
                </a:solidFill>
              </a:rPr>
              <a:t>	    		   MUHIRE Yvan Sebastien</a:t>
            </a:r>
            <a:endParaRPr sz="32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169800"/>
            <a:ext cx="8104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Advantages of a Naive Bayes Classifier</a:t>
            </a:r>
            <a:endParaRPr dirty="0"/>
          </a:p>
        </p:txBody>
      </p:sp>
      <p:sp>
        <p:nvSpPr>
          <p:cNvPr id="116" name="Google Shape;116;p19"/>
          <p:cNvSpPr txBox="1">
            <a:spLocks noGrp="1"/>
          </p:cNvSpPr>
          <p:nvPr>
            <p:ph type="body" idx="1"/>
          </p:nvPr>
        </p:nvSpPr>
        <p:spPr>
          <a:xfrm>
            <a:off x="311700" y="926700"/>
            <a:ext cx="7149600" cy="1323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rPr>
              <a:t>● It doesn’t require larger amounts of training data.</a:t>
            </a:r>
            <a:endParaRPr sz="1600" dirty="0">
              <a:solidFill>
                <a:schemeClr val="dk2"/>
              </a:solidFill>
            </a:endParaRPr>
          </a:p>
          <a:p>
            <a:pPr marL="0" lvl="0" indent="0" algn="l" rtl="0">
              <a:spcBef>
                <a:spcPts val="0"/>
              </a:spcBef>
              <a:spcAft>
                <a:spcPts val="0"/>
              </a:spcAft>
              <a:buNone/>
            </a:pPr>
            <a:r>
              <a:rPr lang="en" sz="1600" dirty="0">
                <a:solidFill>
                  <a:schemeClr val="dk2"/>
                </a:solidFill>
              </a:rPr>
              <a:t>● It is straightforward to implement. </a:t>
            </a:r>
            <a:endParaRPr sz="1600" dirty="0">
              <a:solidFill>
                <a:schemeClr val="dk2"/>
              </a:solidFill>
            </a:endParaRPr>
          </a:p>
          <a:p>
            <a:pPr marL="0" lvl="0" indent="0" algn="l" rtl="0">
              <a:spcBef>
                <a:spcPts val="0"/>
              </a:spcBef>
              <a:spcAft>
                <a:spcPts val="0"/>
              </a:spcAft>
              <a:buNone/>
            </a:pPr>
            <a:r>
              <a:rPr lang="en" sz="1600" dirty="0">
                <a:solidFill>
                  <a:schemeClr val="dk2"/>
                </a:solidFill>
              </a:rPr>
              <a:t>● Convergence is quicker than other models, which are discriminative. </a:t>
            </a:r>
            <a:endParaRPr sz="1600" dirty="0">
              <a:solidFill>
                <a:schemeClr val="dk2"/>
              </a:solidFill>
            </a:endParaRPr>
          </a:p>
          <a:p>
            <a:pPr marL="0" lvl="0" indent="0" algn="l" rtl="0">
              <a:spcBef>
                <a:spcPts val="0"/>
              </a:spcBef>
              <a:spcAft>
                <a:spcPts val="0"/>
              </a:spcAft>
              <a:buNone/>
            </a:pPr>
            <a:r>
              <a:rPr lang="en" sz="1600" dirty="0">
                <a:solidFill>
                  <a:schemeClr val="dk2"/>
                </a:solidFill>
              </a:rPr>
              <a:t>● It is used in real-time predictions.</a:t>
            </a:r>
            <a:endParaRPr sz="1600" dirty="0">
              <a:solidFill>
                <a:schemeClr val="dk2"/>
              </a:solidFill>
            </a:endParaRPr>
          </a:p>
        </p:txBody>
      </p:sp>
      <p:sp>
        <p:nvSpPr>
          <p:cNvPr id="117" name="Google Shape;117;p19"/>
          <p:cNvSpPr txBox="1">
            <a:spLocks noGrp="1"/>
          </p:cNvSpPr>
          <p:nvPr>
            <p:ph type="title"/>
          </p:nvPr>
        </p:nvSpPr>
        <p:spPr>
          <a:xfrm>
            <a:off x="311700" y="2249905"/>
            <a:ext cx="81048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Disadvantages of a Naive Bayes Classifier</a:t>
            </a:r>
            <a:endParaRPr dirty="0"/>
          </a:p>
        </p:txBody>
      </p:sp>
      <p:sp>
        <p:nvSpPr>
          <p:cNvPr id="118" name="Google Shape;118;p19"/>
          <p:cNvSpPr txBox="1">
            <a:spLocks noGrp="1"/>
          </p:cNvSpPr>
          <p:nvPr>
            <p:ph type="body" idx="1"/>
          </p:nvPr>
        </p:nvSpPr>
        <p:spPr>
          <a:xfrm>
            <a:off x="311700" y="2571750"/>
            <a:ext cx="7149600" cy="14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rPr>
              <a:t>● It will assume that all the attributes are independent, which rarely happens in real life. It will limit the application of this algorithm in real-world situations. </a:t>
            </a:r>
            <a:endParaRPr sz="1600" dirty="0">
              <a:solidFill>
                <a:schemeClr val="dk2"/>
              </a:solidFill>
            </a:endParaRPr>
          </a:p>
          <a:p>
            <a:pPr marL="0" lvl="0" indent="0" algn="l" rtl="0">
              <a:spcBef>
                <a:spcPts val="0"/>
              </a:spcBef>
              <a:spcAft>
                <a:spcPts val="0"/>
              </a:spcAft>
              <a:buNone/>
            </a:pPr>
            <a:r>
              <a:rPr lang="en" sz="1600" dirty="0">
                <a:solidFill>
                  <a:schemeClr val="dk2"/>
                </a:solidFill>
              </a:rPr>
              <a:t>● It will estimate things wrong sometimes, so you shouldn’t take its probability outputs seriously.</a:t>
            </a:r>
            <a:endParaRPr sz="1600" dirty="0">
              <a:solidFill>
                <a:schemeClr val="dk2"/>
              </a:solidFill>
            </a:endParaRPr>
          </a:p>
          <a:p>
            <a:pPr marL="0" lvl="0" indent="0" algn="l" rtl="0">
              <a:spcBef>
                <a:spcPts val="0"/>
              </a:spcBef>
              <a:spcAft>
                <a:spcPts val="0"/>
              </a:spcAft>
              <a:buNone/>
            </a:pPr>
            <a:r>
              <a:rPr lang="en" sz="1600" dirty="0">
                <a:solidFill>
                  <a:schemeClr val="dk2"/>
                </a:solidFill>
              </a:rPr>
              <a:t>● The Naive Bayes Algorithm has trouble with the ‘zero-frequency problem’. It happens when you assign zero probability for categorical variables in the training dataset that is not available. When you use a smooth method for overcoming this problem, you can make it work the best.</a:t>
            </a:r>
            <a:endParaRPr sz="1600" dirty="0">
              <a:solidFill>
                <a:schemeClr val="dk2"/>
              </a:solidFill>
            </a:endParaRPr>
          </a:p>
          <a:p>
            <a:pPr marL="0" lvl="0" indent="0" algn="l" rtl="0">
              <a:spcBef>
                <a:spcPts val="0"/>
              </a:spcBef>
              <a:spcAft>
                <a:spcPts val="0"/>
              </a:spcAft>
              <a:buNone/>
            </a:pPr>
            <a:endParaRPr sz="16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555600"/>
            <a:ext cx="8104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Applications that use Naive Bayes </a:t>
            </a:r>
            <a:endParaRPr dirty="0"/>
          </a:p>
        </p:txBody>
      </p:sp>
      <p:pic>
        <p:nvPicPr>
          <p:cNvPr id="124" name="Google Shape;124;p20"/>
          <p:cNvPicPr preferRelativeResize="0"/>
          <p:nvPr/>
        </p:nvPicPr>
        <p:blipFill>
          <a:blip r:embed="rId3">
            <a:alphaModFix/>
          </a:blip>
          <a:stretch>
            <a:fillRect/>
          </a:stretch>
        </p:blipFill>
        <p:spPr>
          <a:xfrm>
            <a:off x="478975" y="1311300"/>
            <a:ext cx="4927691" cy="352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68000" y="20932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Naive Bayes Algorithm?</a:t>
            </a:r>
            <a:endParaRPr dirty="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chemeClr val="dk2"/>
                </a:solidFill>
              </a:rPr>
              <a:t>It is an algorithm that learns the probability of every object, its features, and which groups they belong to. It is also known as a probabilistic classifier. The Naive Bayes Algorithm comes under supervised learning and is mainly used to solve classification problems.</a:t>
            </a:r>
            <a:endParaRPr dirty="0">
              <a:solidFill>
                <a:schemeClr val="dk2"/>
              </a:solidFill>
            </a:endParaRPr>
          </a:p>
          <a:p>
            <a:pPr marL="0" lvl="0" indent="0" algn="l" rtl="0">
              <a:spcBef>
                <a:spcPts val="1600"/>
              </a:spcBef>
              <a:spcAft>
                <a:spcPts val="1600"/>
              </a:spcAft>
              <a:buNone/>
            </a:pPr>
            <a:endParaRPr dirty="0"/>
          </a:p>
        </p:txBody>
      </p:sp>
      <p:pic>
        <p:nvPicPr>
          <p:cNvPr id="68" name="Google Shape;68;p14"/>
          <p:cNvPicPr preferRelativeResize="0"/>
          <p:nvPr/>
        </p:nvPicPr>
        <p:blipFill rotWithShape="1">
          <a:blip r:embed="rId3">
            <a:alphaModFix/>
          </a:blip>
          <a:srcRect t="9368" b="19008"/>
          <a:stretch/>
        </p:blipFill>
        <p:spPr>
          <a:xfrm>
            <a:off x="1773525" y="2309600"/>
            <a:ext cx="5143500" cy="2635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Bayes Theory from a machine learning standpoint</a:t>
            </a:r>
            <a:endParaRPr sz="2500" dirty="0"/>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600" dirty="0">
                <a:solidFill>
                  <a:schemeClr val="dk2"/>
                </a:solidFill>
              </a:rPr>
              <a:t>There are training data to train your model and make it functional. You then need to validate the data for evaluating the model and making new predictions. Finally, you need to call the input attributes “evidence” and label them “outputs” in the training data.</a:t>
            </a:r>
            <a:endParaRPr sz="1600" dirty="0">
              <a:solidFill>
                <a:schemeClr val="dk2"/>
              </a:solidFill>
            </a:endParaRPr>
          </a:p>
          <a:p>
            <a:pPr marL="0" lvl="0" indent="0" algn="l" rtl="0">
              <a:spcBef>
                <a:spcPts val="1600"/>
              </a:spcBef>
              <a:spcAft>
                <a:spcPts val="0"/>
              </a:spcAft>
              <a:buNone/>
            </a:pPr>
            <a:endParaRPr sz="1600" dirty="0">
              <a:solidFill>
                <a:schemeClr val="dk2"/>
              </a:solidFill>
            </a:endParaRPr>
          </a:p>
          <a:p>
            <a:pPr marL="0" lvl="0" indent="0" algn="l" rtl="0">
              <a:spcBef>
                <a:spcPts val="1600"/>
              </a:spcBef>
              <a:spcAft>
                <a:spcPts val="1600"/>
              </a:spcAft>
              <a:buNone/>
            </a:pPr>
            <a:endParaRPr dirty="0"/>
          </a:p>
        </p:txBody>
      </p:sp>
      <p:pic>
        <p:nvPicPr>
          <p:cNvPr id="75" name="Google Shape;75;p15"/>
          <p:cNvPicPr preferRelativeResize="0"/>
          <p:nvPr/>
        </p:nvPicPr>
        <p:blipFill rotWithShape="1">
          <a:blip r:embed="rId3">
            <a:alphaModFix/>
          </a:blip>
          <a:srcRect t="-11736" b="15295"/>
          <a:stretch/>
        </p:blipFill>
        <p:spPr>
          <a:xfrm>
            <a:off x="1278725" y="1703800"/>
            <a:ext cx="5768526" cy="329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t>Confusion matrix</a:t>
            </a:r>
            <a:endParaRPr sz="2500" dirty="0"/>
          </a:p>
        </p:txBody>
      </p:sp>
      <p:sp>
        <p:nvSpPr>
          <p:cNvPr id="74" name="Google Shape;74;p15"/>
          <p:cNvSpPr txBox="1">
            <a:spLocks noGrp="1"/>
          </p:cNvSpPr>
          <p:nvPr>
            <p:ph type="body" idx="1"/>
          </p:nvPr>
        </p:nvSpPr>
        <p:spPr>
          <a:xfrm>
            <a:off x="311700" y="756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br>
              <a:rPr lang="en-US" sz="1600" dirty="0"/>
            </a:br>
            <a:r>
              <a:rPr lang="en-US" sz="1600" b="0" i="0" dirty="0">
                <a:solidFill>
                  <a:schemeClr val="bg2"/>
                </a:solidFill>
                <a:effectLst/>
                <a:latin typeface="Söhne"/>
              </a:rPr>
              <a:t>A confusion matrix is a table used in machine learning to evaluate the performance of a classification algorithm. It provides a summary of the number of correct and incorrect predictions made by the algorithm on a dataset.</a:t>
            </a:r>
            <a:endParaRPr dirty="0">
              <a:solidFill>
                <a:schemeClr val="bg2"/>
              </a:solidFill>
            </a:endParaRPr>
          </a:p>
        </p:txBody>
      </p:sp>
      <p:pic>
        <p:nvPicPr>
          <p:cNvPr id="3" name="Picture 2">
            <a:extLst>
              <a:ext uri="{FF2B5EF4-FFF2-40B4-BE49-F238E27FC236}">
                <a16:creationId xmlns:a16="http://schemas.microsoft.com/office/drawing/2014/main" id="{E68F01D2-65B2-F19C-6D3E-6A2EAB658AAA}"/>
              </a:ext>
            </a:extLst>
          </p:cNvPr>
          <p:cNvPicPr>
            <a:picLocks noChangeAspect="1"/>
          </p:cNvPicPr>
          <p:nvPr/>
        </p:nvPicPr>
        <p:blipFill>
          <a:blip r:embed="rId3"/>
          <a:stretch>
            <a:fillRect/>
          </a:stretch>
        </p:blipFill>
        <p:spPr>
          <a:xfrm>
            <a:off x="460126" y="1968233"/>
            <a:ext cx="4915153" cy="2799211"/>
          </a:xfrm>
          <a:prstGeom prst="rect">
            <a:avLst/>
          </a:prstGeom>
        </p:spPr>
      </p:pic>
      <p:sp>
        <p:nvSpPr>
          <p:cNvPr id="4" name="Google Shape;74;p15">
            <a:extLst>
              <a:ext uri="{FF2B5EF4-FFF2-40B4-BE49-F238E27FC236}">
                <a16:creationId xmlns:a16="http://schemas.microsoft.com/office/drawing/2014/main" id="{94821D2B-1169-7132-AFE7-F57F0587EE20}"/>
              </a:ext>
            </a:extLst>
          </p:cNvPr>
          <p:cNvSpPr txBox="1">
            <a:spLocks/>
          </p:cNvSpPr>
          <p:nvPr/>
        </p:nvSpPr>
        <p:spPr>
          <a:xfrm>
            <a:off x="5523704" y="1968233"/>
            <a:ext cx="3460995" cy="2357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indent="0">
              <a:buClr>
                <a:schemeClr val="dk2"/>
              </a:buClr>
              <a:buSzPts val="1100"/>
              <a:buFont typeface="Arial"/>
              <a:buNone/>
            </a:pPr>
            <a:br>
              <a:rPr lang="en-US" sz="1600" dirty="0"/>
            </a:br>
            <a:r>
              <a:rPr lang="en-US" sz="1600" b="0" i="0" dirty="0">
                <a:solidFill>
                  <a:schemeClr val="bg2"/>
                </a:solidFill>
                <a:effectLst/>
                <a:latin typeface="Söhne"/>
              </a:rPr>
              <a:t>True Positive (TP): 7076</a:t>
            </a:r>
          </a:p>
          <a:p>
            <a:pPr marL="0" indent="0">
              <a:buClr>
                <a:schemeClr val="dk2"/>
              </a:buClr>
              <a:buSzPts val="1100"/>
              <a:buFont typeface="Arial"/>
              <a:buNone/>
            </a:pPr>
            <a:r>
              <a:rPr lang="en-US" b="0" i="0" dirty="0">
                <a:solidFill>
                  <a:schemeClr val="bg2"/>
                </a:solidFill>
                <a:effectLst/>
                <a:latin typeface="Söhne"/>
              </a:rPr>
              <a:t>True Negative (TN): 732</a:t>
            </a:r>
          </a:p>
          <a:p>
            <a:pPr marL="0" indent="0">
              <a:buClr>
                <a:schemeClr val="dk2"/>
              </a:buClr>
              <a:buSzPts val="1100"/>
              <a:buFont typeface="Arial"/>
              <a:buNone/>
            </a:pPr>
            <a:r>
              <a:rPr lang="en-US" b="0" i="0" dirty="0">
                <a:solidFill>
                  <a:schemeClr val="bg2"/>
                </a:solidFill>
                <a:effectLst/>
                <a:latin typeface="Söhne"/>
              </a:rPr>
              <a:t>False Positive (FP): 378</a:t>
            </a:r>
          </a:p>
          <a:p>
            <a:pPr marL="0" indent="0">
              <a:buClr>
                <a:schemeClr val="dk2"/>
              </a:buClr>
              <a:buSzPts val="1100"/>
              <a:buFont typeface="Arial"/>
              <a:buNone/>
            </a:pPr>
            <a:r>
              <a:rPr lang="en-US" b="0" i="0" dirty="0">
                <a:solidFill>
                  <a:schemeClr val="bg2"/>
                </a:solidFill>
                <a:effectLst/>
                <a:latin typeface="Söhne"/>
              </a:rPr>
              <a:t>False Negative (FN): 1582</a:t>
            </a:r>
            <a:endParaRPr lang="en-US" dirty="0">
              <a:solidFill>
                <a:schemeClr val="bg2"/>
              </a:solidFill>
            </a:endParaRPr>
          </a:p>
        </p:txBody>
      </p:sp>
    </p:spTree>
    <p:extLst>
      <p:ext uri="{BB962C8B-B14F-4D97-AF65-F5344CB8AC3E}">
        <p14:creationId xmlns:p14="http://schemas.microsoft.com/office/powerpoint/2010/main" val="362523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t>Model Evaluation </a:t>
            </a:r>
            <a:endParaRPr sz="2500" dirty="0"/>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600" dirty="0">
                <a:solidFill>
                  <a:schemeClr val="bg2"/>
                </a:solidFill>
              </a:rPr>
              <a:t>The code evaluates the model's performance using metrics such as confusion matrix, classification report, precision, recall, false positive rate, and specificity. These metrics provide insights into the model's ability to correctly classify instances and identify areas for improvement.</a:t>
            </a:r>
          </a:p>
          <a:p>
            <a:pPr marL="0" lvl="0" indent="0" algn="l" rtl="0">
              <a:spcBef>
                <a:spcPts val="0"/>
              </a:spcBef>
              <a:spcAft>
                <a:spcPts val="0"/>
              </a:spcAft>
              <a:buClr>
                <a:schemeClr val="dk2"/>
              </a:buClr>
              <a:buSzPts val="1100"/>
              <a:buFont typeface="Arial"/>
              <a:buNone/>
            </a:pPr>
            <a:r>
              <a:rPr lang="en-US" b="1" dirty="0">
                <a:solidFill>
                  <a:schemeClr val="bg2"/>
                </a:solidFill>
              </a:rPr>
              <a:t>Key Metrics: </a:t>
            </a:r>
          </a:p>
          <a:p>
            <a:pPr marL="0" lvl="0" indent="0" algn="l" rtl="0">
              <a:spcBef>
                <a:spcPts val="0"/>
              </a:spcBef>
              <a:spcAft>
                <a:spcPts val="0"/>
              </a:spcAft>
              <a:buClr>
                <a:schemeClr val="dk2"/>
              </a:buClr>
              <a:buSzPts val="1100"/>
              <a:buFont typeface="Arial"/>
              <a:buNone/>
            </a:pPr>
            <a:r>
              <a:rPr lang="en-US" b="1" dirty="0">
                <a:solidFill>
                  <a:schemeClr val="bg2"/>
                </a:solidFill>
              </a:rPr>
              <a:t>Accuracy:</a:t>
            </a:r>
            <a:r>
              <a:rPr lang="en-US" dirty="0">
                <a:solidFill>
                  <a:schemeClr val="bg2"/>
                </a:solidFill>
              </a:rPr>
              <a:t> is the ratio of correctly predicted instances to the total instances</a:t>
            </a:r>
          </a:p>
          <a:p>
            <a:pPr marL="0" lvl="0" indent="0" algn="l" rtl="0">
              <a:spcBef>
                <a:spcPts val="0"/>
              </a:spcBef>
              <a:spcAft>
                <a:spcPts val="0"/>
              </a:spcAft>
              <a:buClr>
                <a:schemeClr val="dk2"/>
              </a:buClr>
              <a:buSzPts val="1100"/>
              <a:buFont typeface="Arial"/>
              <a:buNone/>
            </a:pPr>
            <a:endParaRPr lang="en-US" dirty="0">
              <a:solidFill>
                <a:schemeClr val="bg2"/>
              </a:solidFill>
            </a:endParaRPr>
          </a:p>
          <a:p>
            <a:pPr marL="0" lvl="0" indent="0" algn="l" rtl="0">
              <a:spcBef>
                <a:spcPts val="0"/>
              </a:spcBef>
              <a:spcAft>
                <a:spcPts val="0"/>
              </a:spcAft>
              <a:buClr>
                <a:schemeClr val="dk2"/>
              </a:buClr>
              <a:buSzPts val="1100"/>
              <a:buFont typeface="Arial"/>
              <a:buNone/>
            </a:pPr>
            <a:endParaRPr lang="en-US" dirty="0">
              <a:solidFill>
                <a:schemeClr val="bg2"/>
              </a:solidFill>
            </a:endParaRPr>
          </a:p>
          <a:p>
            <a:pPr marL="0" lvl="0" indent="0" algn="l" rtl="0">
              <a:spcBef>
                <a:spcPts val="0"/>
              </a:spcBef>
              <a:spcAft>
                <a:spcPts val="0"/>
              </a:spcAft>
              <a:buClr>
                <a:schemeClr val="dk2"/>
              </a:buClr>
              <a:buSzPts val="1100"/>
              <a:buFont typeface="Arial"/>
              <a:buNone/>
            </a:pPr>
            <a:r>
              <a:rPr lang="en-US" b="1" dirty="0">
                <a:solidFill>
                  <a:schemeClr val="bg2"/>
                </a:solidFill>
              </a:rPr>
              <a:t>Precision: </a:t>
            </a:r>
            <a:r>
              <a:rPr lang="en-US" dirty="0">
                <a:solidFill>
                  <a:schemeClr val="bg2"/>
                </a:solidFill>
              </a:rPr>
              <a:t>Is the ratio of correctly predicted positive observations to the total predicted positives. </a:t>
            </a:r>
            <a:endParaRPr dirty="0">
              <a:solidFill>
                <a:schemeClr val="bg2"/>
              </a:solidFill>
            </a:endParaRPr>
          </a:p>
        </p:txBody>
      </p:sp>
      <p:pic>
        <p:nvPicPr>
          <p:cNvPr id="3" name="Picture 2">
            <a:extLst>
              <a:ext uri="{FF2B5EF4-FFF2-40B4-BE49-F238E27FC236}">
                <a16:creationId xmlns:a16="http://schemas.microsoft.com/office/drawing/2014/main" id="{42D87156-546B-A763-1479-F2F3745A4237}"/>
              </a:ext>
            </a:extLst>
          </p:cNvPr>
          <p:cNvPicPr>
            <a:picLocks noChangeAspect="1"/>
          </p:cNvPicPr>
          <p:nvPr/>
        </p:nvPicPr>
        <p:blipFill>
          <a:blip r:embed="rId3"/>
          <a:stretch>
            <a:fillRect/>
          </a:stretch>
        </p:blipFill>
        <p:spPr>
          <a:xfrm>
            <a:off x="1429338" y="2737728"/>
            <a:ext cx="2571882" cy="691272"/>
          </a:xfrm>
          <a:prstGeom prst="rect">
            <a:avLst/>
          </a:prstGeom>
        </p:spPr>
      </p:pic>
      <p:pic>
        <p:nvPicPr>
          <p:cNvPr id="5" name="Picture 4">
            <a:extLst>
              <a:ext uri="{FF2B5EF4-FFF2-40B4-BE49-F238E27FC236}">
                <a16:creationId xmlns:a16="http://schemas.microsoft.com/office/drawing/2014/main" id="{DAFD4AF5-9326-E800-5527-42EAB807F796}"/>
              </a:ext>
            </a:extLst>
          </p:cNvPr>
          <p:cNvPicPr>
            <a:picLocks noChangeAspect="1"/>
          </p:cNvPicPr>
          <p:nvPr/>
        </p:nvPicPr>
        <p:blipFill>
          <a:blip r:embed="rId4"/>
          <a:stretch>
            <a:fillRect/>
          </a:stretch>
        </p:blipFill>
        <p:spPr>
          <a:xfrm>
            <a:off x="1429338" y="3973440"/>
            <a:ext cx="1924149" cy="679485"/>
          </a:xfrm>
          <a:prstGeom prst="rect">
            <a:avLst/>
          </a:prstGeom>
        </p:spPr>
      </p:pic>
    </p:spTree>
    <p:extLst>
      <p:ext uri="{BB962C8B-B14F-4D97-AF65-F5344CB8AC3E}">
        <p14:creationId xmlns:p14="http://schemas.microsoft.com/office/powerpoint/2010/main" val="361132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t>Cont</a:t>
            </a:r>
            <a:r>
              <a:rPr lang="en-US" sz="2500" dirty="0"/>
              <a:t>’</a:t>
            </a:r>
            <a:endParaRPr sz="2500" dirty="0"/>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b="1" dirty="0">
                <a:solidFill>
                  <a:schemeClr val="bg2"/>
                </a:solidFill>
              </a:rPr>
              <a:t>Recall (Sensitivity): </a:t>
            </a:r>
            <a:r>
              <a:rPr lang="en-US" dirty="0">
                <a:solidFill>
                  <a:schemeClr val="bg2"/>
                </a:solidFill>
              </a:rPr>
              <a:t>is the ratio of correctly predicted positive observations to the all observations in actual class.</a:t>
            </a:r>
          </a:p>
          <a:p>
            <a:pPr marL="0" lvl="0" indent="0" algn="l" rtl="0">
              <a:spcBef>
                <a:spcPts val="0"/>
              </a:spcBef>
              <a:spcAft>
                <a:spcPts val="0"/>
              </a:spcAft>
              <a:buClr>
                <a:schemeClr val="dk2"/>
              </a:buClr>
              <a:buSzPts val="1100"/>
              <a:buFont typeface="Arial"/>
              <a:buNone/>
            </a:pPr>
            <a:endParaRPr lang="en-US" dirty="0">
              <a:solidFill>
                <a:schemeClr val="bg2"/>
              </a:solidFill>
            </a:endParaRPr>
          </a:p>
          <a:p>
            <a:pPr marL="0" lvl="0" indent="0" algn="l" rtl="0">
              <a:spcBef>
                <a:spcPts val="0"/>
              </a:spcBef>
              <a:spcAft>
                <a:spcPts val="0"/>
              </a:spcAft>
              <a:buClr>
                <a:schemeClr val="dk2"/>
              </a:buClr>
              <a:buSzPts val="1100"/>
              <a:buFont typeface="Arial"/>
              <a:buNone/>
            </a:pPr>
            <a:r>
              <a:rPr lang="en-US" b="1" dirty="0">
                <a:solidFill>
                  <a:schemeClr val="bg2"/>
                </a:solidFill>
              </a:rPr>
              <a:t>False Positive Rate: </a:t>
            </a:r>
            <a:r>
              <a:rPr lang="en-US" dirty="0">
                <a:solidFill>
                  <a:schemeClr val="bg2"/>
                </a:solidFill>
              </a:rPr>
              <a:t>Is the ratio of incorrectly predicted positive observations to the total actual negatives. </a:t>
            </a:r>
          </a:p>
          <a:p>
            <a:pPr marL="0" lvl="0" indent="0" algn="l" rtl="0">
              <a:spcBef>
                <a:spcPts val="0"/>
              </a:spcBef>
              <a:spcAft>
                <a:spcPts val="0"/>
              </a:spcAft>
              <a:buClr>
                <a:schemeClr val="dk2"/>
              </a:buClr>
              <a:buSzPts val="1100"/>
              <a:buFont typeface="Arial"/>
              <a:buNone/>
            </a:pPr>
            <a:endParaRPr lang="en-US" dirty="0">
              <a:solidFill>
                <a:schemeClr val="bg2"/>
              </a:solidFill>
            </a:endParaRPr>
          </a:p>
          <a:p>
            <a:pPr marL="0" lvl="0" indent="0" algn="l" rtl="0">
              <a:spcBef>
                <a:spcPts val="0"/>
              </a:spcBef>
              <a:spcAft>
                <a:spcPts val="0"/>
              </a:spcAft>
              <a:buClr>
                <a:schemeClr val="dk2"/>
              </a:buClr>
              <a:buSzPts val="1100"/>
              <a:buFont typeface="Arial"/>
              <a:buNone/>
            </a:pPr>
            <a:r>
              <a:rPr lang="en-US" b="1" dirty="0">
                <a:solidFill>
                  <a:schemeClr val="bg2"/>
                </a:solidFill>
              </a:rPr>
              <a:t>Specificity: </a:t>
            </a:r>
            <a:r>
              <a:rPr lang="en-US" dirty="0">
                <a:solidFill>
                  <a:schemeClr val="bg2"/>
                </a:solidFill>
              </a:rPr>
              <a:t>Is the ratio of correctly predicted negative observations to the total actual negatives. </a:t>
            </a:r>
          </a:p>
        </p:txBody>
      </p:sp>
      <p:pic>
        <p:nvPicPr>
          <p:cNvPr id="4" name="Picture 3">
            <a:extLst>
              <a:ext uri="{FF2B5EF4-FFF2-40B4-BE49-F238E27FC236}">
                <a16:creationId xmlns:a16="http://schemas.microsoft.com/office/drawing/2014/main" id="{C75B0D59-E08C-3351-7C4D-892A52046BB4}"/>
              </a:ext>
            </a:extLst>
          </p:cNvPr>
          <p:cNvPicPr>
            <a:picLocks noChangeAspect="1"/>
          </p:cNvPicPr>
          <p:nvPr/>
        </p:nvPicPr>
        <p:blipFill>
          <a:blip r:embed="rId3"/>
          <a:stretch>
            <a:fillRect/>
          </a:stretch>
        </p:blipFill>
        <p:spPr>
          <a:xfrm>
            <a:off x="3139866" y="1572277"/>
            <a:ext cx="1612983" cy="603281"/>
          </a:xfrm>
          <a:prstGeom prst="rect">
            <a:avLst/>
          </a:prstGeom>
        </p:spPr>
      </p:pic>
      <p:pic>
        <p:nvPicPr>
          <p:cNvPr id="7" name="Picture 6">
            <a:extLst>
              <a:ext uri="{FF2B5EF4-FFF2-40B4-BE49-F238E27FC236}">
                <a16:creationId xmlns:a16="http://schemas.microsoft.com/office/drawing/2014/main" id="{4BE9DEF1-B698-6922-0EA6-6EDF7E720F66}"/>
              </a:ext>
            </a:extLst>
          </p:cNvPr>
          <p:cNvPicPr>
            <a:picLocks noChangeAspect="1"/>
          </p:cNvPicPr>
          <p:nvPr/>
        </p:nvPicPr>
        <p:blipFill>
          <a:blip r:embed="rId4"/>
          <a:stretch>
            <a:fillRect/>
          </a:stretch>
        </p:blipFill>
        <p:spPr>
          <a:xfrm>
            <a:off x="2703044" y="2571750"/>
            <a:ext cx="1797142" cy="603281"/>
          </a:xfrm>
          <a:prstGeom prst="rect">
            <a:avLst/>
          </a:prstGeom>
        </p:spPr>
      </p:pic>
      <p:pic>
        <p:nvPicPr>
          <p:cNvPr id="9" name="Picture 8">
            <a:extLst>
              <a:ext uri="{FF2B5EF4-FFF2-40B4-BE49-F238E27FC236}">
                <a16:creationId xmlns:a16="http://schemas.microsoft.com/office/drawing/2014/main" id="{96840AFF-50DA-8C04-BCBF-DF74FF15FEB0}"/>
              </a:ext>
            </a:extLst>
          </p:cNvPr>
          <p:cNvPicPr>
            <a:picLocks noChangeAspect="1"/>
          </p:cNvPicPr>
          <p:nvPr/>
        </p:nvPicPr>
        <p:blipFill>
          <a:blip r:embed="rId5"/>
          <a:stretch>
            <a:fillRect/>
          </a:stretch>
        </p:blipFill>
        <p:spPr>
          <a:xfrm>
            <a:off x="1524119" y="3552938"/>
            <a:ext cx="1860646" cy="673135"/>
          </a:xfrm>
          <a:prstGeom prst="rect">
            <a:avLst/>
          </a:prstGeom>
        </p:spPr>
      </p:pic>
    </p:spTree>
    <p:extLst>
      <p:ext uri="{BB962C8B-B14F-4D97-AF65-F5344CB8AC3E}">
        <p14:creationId xmlns:p14="http://schemas.microsoft.com/office/powerpoint/2010/main" val="318302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highlight>
                  <a:srgbClr val="FFFFFF"/>
                </a:highlight>
                <a:latin typeface="Arial"/>
                <a:ea typeface="Arial"/>
                <a:cs typeface="Arial"/>
                <a:sym typeface="Arial"/>
              </a:rPr>
              <a:t>Types of the Naive Bayes Model</a:t>
            </a:r>
            <a:endParaRPr sz="3500" dirty="0"/>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endParaRPr>
          </a:p>
          <a:p>
            <a:pPr marL="0" lvl="0" indent="0" algn="l" rtl="0">
              <a:spcBef>
                <a:spcPts val="1600"/>
              </a:spcBef>
              <a:spcAft>
                <a:spcPts val="1600"/>
              </a:spcAft>
              <a:buNone/>
            </a:pPr>
            <a:endParaRPr dirty="0"/>
          </a:p>
        </p:txBody>
      </p:sp>
      <p:pic>
        <p:nvPicPr>
          <p:cNvPr id="82" name="Google Shape;82;p16"/>
          <p:cNvPicPr preferRelativeResize="0"/>
          <p:nvPr/>
        </p:nvPicPr>
        <p:blipFill rotWithShape="1">
          <a:blip r:embed="rId3">
            <a:alphaModFix/>
          </a:blip>
          <a:srcRect l="3759" r="3406" b="12288"/>
          <a:stretch/>
        </p:blipFill>
        <p:spPr>
          <a:xfrm>
            <a:off x="579050" y="1110450"/>
            <a:ext cx="6586574" cy="350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2749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t>
            </a:r>
            <a:endParaRPr dirty="0"/>
          </a:p>
        </p:txBody>
      </p:sp>
      <p:cxnSp>
        <p:nvCxnSpPr>
          <p:cNvPr id="88" name="Google Shape;88;p17"/>
          <p:cNvCxnSpPr/>
          <p:nvPr/>
        </p:nvCxnSpPr>
        <p:spPr>
          <a:xfrm>
            <a:off x="420075" y="2790116"/>
            <a:ext cx="8336100" cy="0"/>
          </a:xfrm>
          <a:prstGeom prst="straightConnector1">
            <a:avLst/>
          </a:prstGeom>
          <a:noFill/>
          <a:ln w="19050" cap="flat" cmpd="sng">
            <a:solidFill>
              <a:schemeClr val="dk1"/>
            </a:solidFill>
            <a:prstDash val="dot"/>
            <a:round/>
            <a:headEnd type="none" w="sm" len="sm"/>
            <a:tailEnd type="none" w="sm" len="sm"/>
          </a:ln>
        </p:spPr>
      </p:cxnSp>
      <p:grpSp>
        <p:nvGrpSpPr>
          <p:cNvPr id="89" name="Google Shape;89;p17"/>
          <p:cNvGrpSpPr/>
          <p:nvPr/>
        </p:nvGrpSpPr>
        <p:grpSpPr>
          <a:xfrm>
            <a:off x="648675" y="1581271"/>
            <a:ext cx="196200" cy="1306800"/>
            <a:chOff x="648675" y="1657471"/>
            <a:chExt cx="196200" cy="1306800"/>
          </a:xfrm>
        </p:grpSpPr>
        <p:sp>
          <p:nvSpPr>
            <p:cNvPr id="90" name="Google Shape;90;p17"/>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1" name="Google Shape;91;p17"/>
            <p:cNvCxnSpPr>
              <a:stCxn id="90"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92" name="Google Shape;92;p17"/>
          <p:cNvSpPr txBox="1">
            <a:spLocks noGrp="1"/>
          </p:cNvSpPr>
          <p:nvPr>
            <p:ph type="body" idx="4294967295"/>
          </p:nvPr>
        </p:nvSpPr>
        <p:spPr>
          <a:xfrm>
            <a:off x="844875" y="969224"/>
            <a:ext cx="7054500" cy="1482099"/>
          </a:xfrm>
          <a:prstGeom prst="rect">
            <a:avLst/>
          </a:prstGeom>
        </p:spPr>
        <p:txBody>
          <a:bodyPr spcFirstLastPara="1" wrap="square" lIns="91425" tIns="91425" rIns="91425" bIns="91425" anchor="t" anchorCtr="0">
            <a:noAutofit/>
          </a:bodyPr>
          <a:lstStyle/>
          <a:p>
            <a:pPr marL="0" lvl="0" indent="0" algn="l" rtl="0">
              <a:lnSpc>
                <a:spcPct val="92307"/>
              </a:lnSpc>
              <a:spcBef>
                <a:spcPts val="0"/>
              </a:spcBef>
              <a:spcAft>
                <a:spcPts val="0"/>
              </a:spcAft>
              <a:buNone/>
            </a:pPr>
            <a:r>
              <a:rPr lang="en" sz="2000" b="1" dirty="0">
                <a:solidFill>
                  <a:schemeClr val="dk2"/>
                </a:solidFill>
                <a:highlight>
                  <a:srgbClr val="FFFFFF"/>
                </a:highlight>
                <a:latin typeface="Arial"/>
                <a:ea typeface="Arial"/>
                <a:cs typeface="Arial"/>
                <a:sym typeface="Arial"/>
              </a:rPr>
              <a:t>Gaussian Naive Bayes</a:t>
            </a:r>
            <a:endParaRPr lang="en" sz="2500" b="1" dirty="0">
              <a:solidFill>
                <a:schemeClr val="dk2"/>
              </a:solidFill>
              <a:highlight>
                <a:srgbClr val="FFFFFF"/>
              </a:highlight>
              <a:cs typeface="Arial"/>
            </a:endParaRPr>
          </a:p>
          <a:p>
            <a:pPr marL="0" lvl="0" indent="0" algn="l" rtl="0">
              <a:lnSpc>
                <a:spcPct val="92307"/>
              </a:lnSpc>
              <a:spcBef>
                <a:spcPts val="0"/>
              </a:spcBef>
              <a:spcAft>
                <a:spcPts val="0"/>
              </a:spcAft>
              <a:buNone/>
            </a:pPr>
            <a:r>
              <a:rPr lang="en-US" sz="1600" dirty="0">
                <a:solidFill>
                  <a:schemeClr val="dk2"/>
                </a:solidFill>
                <a:highlight>
                  <a:srgbClr val="FFFFFF"/>
                </a:highlight>
                <a:latin typeface="Arial"/>
                <a:cs typeface="Arial"/>
              </a:rPr>
              <a:t>It is a straightforward algorithm used when </a:t>
            </a:r>
            <a:r>
              <a:rPr lang="en" sz="1600" dirty="0">
                <a:solidFill>
                  <a:schemeClr val="dk2"/>
                </a:solidFill>
                <a:highlight>
                  <a:srgbClr val="FFFFFF"/>
                </a:highlight>
                <a:latin typeface="Arial"/>
                <a:cs typeface="Arial"/>
                <a:sym typeface="Arial"/>
              </a:rPr>
              <a:t>t</a:t>
            </a:r>
            <a:r>
              <a:rPr lang="en" sz="1600" dirty="0">
                <a:solidFill>
                  <a:schemeClr val="dk2"/>
                </a:solidFill>
                <a:highlight>
                  <a:srgbClr val="FFFFFF"/>
                </a:highlight>
                <a:latin typeface="Arial"/>
                <a:ea typeface="Arial"/>
                <a:cs typeface="Arial"/>
                <a:sym typeface="Arial"/>
              </a:rPr>
              <a:t>he attributes present in the data should follow the rule of Gaussian distribution or normal distribution. It remarkably quickens the search, and under lenient conditions, the error will be two times greater than Optimal Naive Bayes.</a:t>
            </a:r>
            <a:endParaRPr sz="1600" dirty="0">
              <a:solidFill>
                <a:schemeClr val="dk2"/>
              </a:solidFill>
              <a:highlight>
                <a:srgbClr val="FFFFFF"/>
              </a:highlight>
              <a:latin typeface="Arial"/>
              <a:ea typeface="Arial"/>
              <a:cs typeface="Arial"/>
              <a:sym typeface="Arial"/>
            </a:endParaRPr>
          </a:p>
          <a:p>
            <a:pPr marL="0" lvl="0" indent="0" algn="l" rtl="0">
              <a:spcBef>
                <a:spcPts val="0"/>
              </a:spcBef>
              <a:spcAft>
                <a:spcPts val="1600"/>
              </a:spcAft>
              <a:buNone/>
            </a:pPr>
            <a:endParaRPr sz="1400" dirty="0"/>
          </a:p>
        </p:txBody>
      </p:sp>
      <p:grpSp>
        <p:nvGrpSpPr>
          <p:cNvPr id="93" name="Google Shape;93;p17"/>
          <p:cNvGrpSpPr/>
          <p:nvPr/>
        </p:nvGrpSpPr>
        <p:grpSpPr>
          <a:xfrm>
            <a:off x="2512925" y="2692171"/>
            <a:ext cx="196200" cy="1404905"/>
            <a:chOff x="2512925" y="2768371"/>
            <a:chExt cx="196200" cy="1404905"/>
          </a:xfrm>
        </p:grpSpPr>
        <p:cxnSp>
          <p:nvCxnSpPr>
            <p:cNvPr id="94" name="Google Shape;94;p17"/>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95" name="Google Shape;95;p17"/>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 name="Google Shape;96;p17"/>
          <p:cNvSpPr txBox="1">
            <a:spLocks noGrp="1"/>
          </p:cNvSpPr>
          <p:nvPr>
            <p:ph type="body" idx="4294967295"/>
          </p:nvPr>
        </p:nvSpPr>
        <p:spPr>
          <a:xfrm>
            <a:off x="2709125" y="3125375"/>
            <a:ext cx="5254200" cy="971700"/>
          </a:xfrm>
          <a:prstGeom prst="rect">
            <a:avLst/>
          </a:prstGeom>
        </p:spPr>
        <p:txBody>
          <a:bodyPr spcFirstLastPara="1" wrap="square" lIns="91425" tIns="91425" rIns="91425" bIns="91425" anchor="t" anchorCtr="0">
            <a:noAutofit/>
          </a:bodyPr>
          <a:lstStyle/>
          <a:p>
            <a:pPr marL="0" lvl="0" indent="0" algn="l" rtl="0">
              <a:lnSpc>
                <a:spcPct val="92307"/>
              </a:lnSpc>
              <a:spcBef>
                <a:spcPts val="0"/>
              </a:spcBef>
              <a:spcAft>
                <a:spcPts val="0"/>
              </a:spcAft>
              <a:buNone/>
            </a:pPr>
            <a:r>
              <a:rPr lang="en" sz="2000" b="1" dirty="0">
                <a:solidFill>
                  <a:schemeClr val="dk2"/>
                </a:solidFill>
                <a:highlight>
                  <a:srgbClr val="FFFFFF"/>
                </a:highlight>
                <a:latin typeface="Arial"/>
                <a:ea typeface="Arial"/>
                <a:cs typeface="Arial"/>
                <a:sym typeface="Arial"/>
              </a:rPr>
              <a:t>Optimal Naive Bayer</a:t>
            </a:r>
            <a:endParaRPr lang="en" sz="1600" b="1" dirty="0">
              <a:solidFill>
                <a:schemeClr val="dk2"/>
              </a:solidFill>
              <a:highlight>
                <a:srgbClr val="FFFFFF"/>
              </a:highlight>
              <a:latin typeface="Arial"/>
              <a:ea typeface="Arial"/>
              <a:cs typeface="Arial"/>
              <a:sym typeface="Arial"/>
            </a:endParaRPr>
          </a:p>
          <a:p>
            <a:pPr marL="0" lvl="0" indent="0" algn="l" rtl="0">
              <a:lnSpc>
                <a:spcPct val="92307"/>
              </a:lnSpc>
              <a:spcBef>
                <a:spcPts val="0"/>
              </a:spcBef>
              <a:spcAft>
                <a:spcPts val="0"/>
              </a:spcAft>
              <a:buNone/>
            </a:pPr>
            <a:r>
              <a:rPr lang="en" sz="1600" dirty="0">
                <a:solidFill>
                  <a:schemeClr val="dk2"/>
                </a:solidFill>
                <a:highlight>
                  <a:srgbClr val="FFFFFF"/>
                </a:highlight>
                <a:latin typeface="Arial"/>
                <a:ea typeface="Arial"/>
                <a:cs typeface="Arial"/>
                <a:sym typeface="Arial"/>
              </a:rPr>
              <a:t>Optimal Naive Bayes selects the class that has the greatest posterior probability of happenings. As per the name, it is optimal. But it will go through all the possibilities, which is very slow and time-consuming.</a:t>
            </a:r>
            <a:endParaRPr sz="1600" dirty="0">
              <a:solidFill>
                <a:schemeClr val="dk2"/>
              </a:solidFill>
              <a:highlight>
                <a:srgbClr val="FFFFFF"/>
              </a:highlight>
              <a:latin typeface="Arial"/>
              <a:ea typeface="Arial"/>
              <a:cs typeface="Arial"/>
              <a:sym typeface="Arial"/>
            </a:endParaRPr>
          </a:p>
          <a:p>
            <a:pPr marL="0" lvl="0" indent="0" algn="l" rtl="0">
              <a:spcBef>
                <a:spcPts val="0"/>
              </a:spcBef>
              <a:spcAft>
                <a:spcPts val="160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2749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t>
            </a:r>
            <a:endParaRPr dirty="0"/>
          </a:p>
        </p:txBody>
      </p:sp>
      <p:cxnSp>
        <p:nvCxnSpPr>
          <p:cNvPr id="102" name="Google Shape;102;p18"/>
          <p:cNvCxnSpPr/>
          <p:nvPr/>
        </p:nvCxnSpPr>
        <p:spPr>
          <a:xfrm>
            <a:off x="420075" y="2790116"/>
            <a:ext cx="8336100" cy="0"/>
          </a:xfrm>
          <a:prstGeom prst="straightConnector1">
            <a:avLst/>
          </a:prstGeom>
          <a:noFill/>
          <a:ln w="19050" cap="flat" cmpd="sng">
            <a:solidFill>
              <a:schemeClr val="dk1"/>
            </a:solidFill>
            <a:prstDash val="dot"/>
            <a:round/>
            <a:headEnd type="none" w="sm" len="sm"/>
            <a:tailEnd type="none" w="sm" len="sm"/>
          </a:ln>
        </p:spPr>
      </p:cxnSp>
      <p:grpSp>
        <p:nvGrpSpPr>
          <p:cNvPr id="103" name="Google Shape;103;p18"/>
          <p:cNvGrpSpPr/>
          <p:nvPr/>
        </p:nvGrpSpPr>
        <p:grpSpPr>
          <a:xfrm>
            <a:off x="648675" y="1581271"/>
            <a:ext cx="196200" cy="1306800"/>
            <a:chOff x="648675" y="1657471"/>
            <a:chExt cx="196200" cy="1306800"/>
          </a:xfrm>
        </p:grpSpPr>
        <p:sp>
          <p:nvSpPr>
            <p:cNvPr id="104" name="Google Shape;104;p18"/>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5" name="Google Shape;105;p18"/>
            <p:cNvCxnSpPr>
              <a:stCxn id="104"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106" name="Google Shape;106;p18"/>
          <p:cNvSpPr txBox="1">
            <a:spLocks noGrp="1"/>
          </p:cNvSpPr>
          <p:nvPr>
            <p:ph type="body" idx="4294967295"/>
          </p:nvPr>
        </p:nvSpPr>
        <p:spPr>
          <a:xfrm>
            <a:off x="844875" y="1309425"/>
            <a:ext cx="7054500" cy="971700"/>
          </a:xfrm>
          <a:prstGeom prst="rect">
            <a:avLst/>
          </a:prstGeom>
        </p:spPr>
        <p:txBody>
          <a:bodyPr spcFirstLastPara="1" wrap="square" lIns="91425" tIns="91425" rIns="91425" bIns="91425" anchor="t" anchorCtr="0">
            <a:noAutofit/>
          </a:bodyPr>
          <a:lstStyle/>
          <a:p>
            <a:pPr marL="0" lvl="0" indent="0" algn="l" rtl="0">
              <a:lnSpc>
                <a:spcPct val="92307"/>
              </a:lnSpc>
              <a:spcBef>
                <a:spcPts val="0"/>
              </a:spcBef>
              <a:spcAft>
                <a:spcPts val="0"/>
              </a:spcAft>
              <a:buNone/>
            </a:pPr>
            <a:r>
              <a:rPr lang="en" sz="2000" b="1" dirty="0">
                <a:solidFill>
                  <a:schemeClr val="dk2"/>
                </a:solidFill>
                <a:highlight>
                  <a:srgbClr val="FFFFFF"/>
                </a:highlight>
                <a:latin typeface="Arial"/>
                <a:ea typeface="Arial"/>
                <a:cs typeface="Arial"/>
                <a:sym typeface="Arial"/>
              </a:rPr>
              <a:t>Bernoulli Naive Bayes</a:t>
            </a:r>
            <a:endParaRPr lang="en" sz="2500" b="1" dirty="0">
              <a:solidFill>
                <a:schemeClr val="dk2"/>
              </a:solidFill>
              <a:highlight>
                <a:srgbClr val="FFFFFF"/>
              </a:highlight>
              <a:cs typeface="Arial"/>
            </a:endParaRPr>
          </a:p>
          <a:p>
            <a:pPr marL="0" lvl="0" indent="0" algn="l" rtl="0">
              <a:lnSpc>
                <a:spcPct val="92307"/>
              </a:lnSpc>
              <a:spcBef>
                <a:spcPts val="0"/>
              </a:spcBef>
              <a:spcAft>
                <a:spcPts val="0"/>
              </a:spcAft>
              <a:buNone/>
            </a:pPr>
            <a:r>
              <a:rPr lang="en" sz="1600" dirty="0">
                <a:solidFill>
                  <a:schemeClr val="dk2"/>
                </a:solidFill>
                <a:highlight>
                  <a:srgbClr val="FFFFFF"/>
                </a:highlight>
                <a:latin typeface="Arial"/>
                <a:ea typeface="Arial"/>
                <a:cs typeface="Arial"/>
                <a:sym typeface="Arial"/>
              </a:rPr>
              <a:t>Bernoulli Naive Bayes is an algorithm that is useful for data that has binary or boolean attributes. The attributes will have a value of yes or no, useful or not, granted or rejected.</a:t>
            </a:r>
            <a:endParaRPr sz="1900" dirty="0">
              <a:solidFill>
                <a:schemeClr val="dk2"/>
              </a:solidFill>
              <a:highlight>
                <a:srgbClr val="FFFFFF"/>
              </a:highlight>
              <a:latin typeface="Arial"/>
              <a:ea typeface="Arial"/>
              <a:cs typeface="Arial"/>
              <a:sym typeface="Arial"/>
            </a:endParaRPr>
          </a:p>
          <a:p>
            <a:pPr marL="0" lvl="0" indent="0" algn="l" rtl="0">
              <a:spcBef>
                <a:spcPts val="0"/>
              </a:spcBef>
              <a:spcAft>
                <a:spcPts val="1600"/>
              </a:spcAft>
              <a:buNone/>
            </a:pPr>
            <a:endParaRPr sz="1400" dirty="0"/>
          </a:p>
        </p:txBody>
      </p:sp>
      <p:grpSp>
        <p:nvGrpSpPr>
          <p:cNvPr id="107" name="Google Shape;107;p18"/>
          <p:cNvGrpSpPr/>
          <p:nvPr/>
        </p:nvGrpSpPr>
        <p:grpSpPr>
          <a:xfrm>
            <a:off x="2512925" y="2692171"/>
            <a:ext cx="196200" cy="1404905"/>
            <a:chOff x="2512925" y="2768371"/>
            <a:chExt cx="196200" cy="1404905"/>
          </a:xfrm>
        </p:grpSpPr>
        <p:cxnSp>
          <p:nvCxnSpPr>
            <p:cNvPr id="108" name="Google Shape;108;p18"/>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09" name="Google Shape;109;p18"/>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 name="Google Shape;110;p18"/>
          <p:cNvSpPr txBox="1">
            <a:spLocks noGrp="1"/>
          </p:cNvSpPr>
          <p:nvPr>
            <p:ph type="body" idx="4294967295"/>
          </p:nvPr>
        </p:nvSpPr>
        <p:spPr>
          <a:xfrm>
            <a:off x="2709125" y="3097455"/>
            <a:ext cx="5254200" cy="971700"/>
          </a:xfrm>
          <a:prstGeom prst="rect">
            <a:avLst/>
          </a:prstGeom>
        </p:spPr>
        <p:txBody>
          <a:bodyPr spcFirstLastPara="1" wrap="square" lIns="91425" tIns="91425" rIns="91425" bIns="91425" anchor="t" anchorCtr="0">
            <a:noAutofit/>
          </a:bodyPr>
          <a:lstStyle/>
          <a:p>
            <a:pPr marL="0" lvl="0" indent="0" algn="l" rtl="0">
              <a:lnSpc>
                <a:spcPct val="92307"/>
              </a:lnSpc>
              <a:spcBef>
                <a:spcPts val="0"/>
              </a:spcBef>
              <a:spcAft>
                <a:spcPts val="0"/>
              </a:spcAft>
              <a:buNone/>
            </a:pPr>
            <a:r>
              <a:rPr lang="en" sz="2000" b="1" dirty="0">
                <a:solidFill>
                  <a:schemeClr val="dk2"/>
                </a:solidFill>
                <a:highlight>
                  <a:srgbClr val="FFFFFF"/>
                </a:highlight>
                <a:latin typeface="Arial"/>
                <a:ea typeface="Arial"/>
                <a:cs typeface="Arial"/>
                <a:sym typeface="Arial"/>
              </a:rPr>
              <a:t>Multinomial Naive Bayes</a:t>
            </a:r>
            <a:endParaRPr lang="en" sz="2500" b="1" dirty="0">
              <a:solidFill>
                <a:schemeClr val="dk2"/>
              </a:solidFill>
              <a:highlight>
                <a:srgbClr val="FFFFFF"/>
              </a:highlight>
              <a:cs typeface="Arial"/>
            </a:endParaRPr>
          </a:p>
          <a:p>
            <a:pPr marL="0" lvl="0" indent="0" algn="l" rtl="0">
              <a:lnSpc>
                <a:spcPct val="92307"/>
              </a:lnSpc>
              <a:spcBef>
                <a:spcPts val="0"/>
              </a:spcBef>
              <a:spcAft>
                <a:spcPts val="0"/>
              </a:spcAft>
              <a:buNone/>
            </a:pPr>
            <a:r>
              <a:rPr lang="en" sz="1600" dirty="0">
                <a:solidFill>
                  <a:schemeClr val="dk2"/>
                </a:solidFill>
                <a:highlight>
                  <a:srgbClr val="FFFFFF"/>
                </a:highlight>
                <a:latin typeface="Arial"/>
                <a:ea typeface="Arial"/>
                <a:cs typeface="Arial"/>
                <a:sym typeface="Arial"/>
              </a:rPr>
              <a:t>Multinomial Naive Bayes is used on documentation classification issues. The features needed for this type are the frequency of the words converted from the document..</a:t>
            </a:r>
            <a:endParaRPr sz="1600" dirty="0">
              <a:solidFill>
                <a:schemeClr val="dk2"/>
              </a:solidFill>
              <a:highlight>
                <a:srgbClr val="FFFFFF"/>
              </a:highlight>
              <a:latin typeface="Arial"/>
              <a:ea typeface="Arial"/>
              <a:cs typeface="Arial"/>
              <a:sym typeface="Arial"/>
            </a:endParaRPr>
          </a:p>
          <a:p>
            <a:pPr marL="0" lvl="0" indent="0" algn="l" rtl="0">
              <a:spcBef>
                <a:spcPts val="0"/>
              </a:spcBef>
              <a:spcAft>
                <a:spcPts val="1600"/>
              </a:spcAft>
              <a:buNone/>
            </a:pPr>
            <a:endParaRPr sz="1400" dirty="0"/>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663</Words>
  <Application>Microsoft Office PowerPoint</Application>
  <PresentationFormat>On-screen Show (16:9)</PresentationFormat>
  <Paragraphs>50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Source Sans Pro</vt:lpstr>
      <vt:lpstr>Raleway</vt:lpstr>
      <vt:lpstr>Plum</vt:lpstr>
      <vt:lpstr>Machine Learning</vt:lpstr>
      <vt:lpstr>What is the Naive Bayes Algorithm?</vt:lpstr>
      <vt:lpstr>Bayes Theory from a machine learning standpoint</vt:lpstr>
      <vt:lpstr>Confusion matrix</vt:lpstr>
      <vt:lpstr>Model Evaluation </vt:lpstr>
      <vt:lpstr>Cont’</vt:lpstr>
      <vt:lpstr>Types of the Naive Bayes Model</vt:lpstr>
      <vt:lpstr>Cont’</vt:lpstr>
      <vt:lpstr>Cont’</vt:lpstr>
      <vt:lpstr>Advantages of a Naive Bayes Classifier</vt:lpstr>
      <vt:lpstr>Applications that use Naive Bayes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user</dc:creator>
  <cp:lastModifiedBy>user</cp:lastModifiedBy>
  <cp:revision>2</cp:revision>
  <dcterms:modified xsi:type="dcterms:W3CDTF">2024-01-25T15:14:01Z</dcterms:modified>
</cp:coreProperties>
</file>