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5" r:id="rId10"/>
    <p:sldId id="286" r:id="rId11"/>
    <p:sldId id="287" r:id="rId12"/>
    <p:sldId id="282" r:id="rId13"/>
    <p:sldId id="284" r:id="rId14"/>
    <p:sldId id="283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7694B-FC3B-911D-52CD-2283CB14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8632D9-4323-B983-2B18-83D280D6E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D8496D-780B-5AF0-E05E-E1E91DE7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0F43BB-A8F6-2610-5D8E-3CDB1AE8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5DBCD5-1FA2-F6F7-3C34-BFD93375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886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ADABB-46C1-E11F-3724-68117E81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C73EB7F-BCEB-086D-B611-DC40DAB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86D876-989B-9451-17C1-2B89BFF9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FD3CB6-37C3-0C9F-B25B-762A237F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C72C29-ED8A-1B8F-EC56-18AACF7A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697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2001E9-0880-F597-CF3E-D4B11C6CF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0362265-F50D-FBC4-C1D7-D1B72A68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3E0DC4-1AFA-0DE9-23D2-62564AEF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7E372B-E8B0-9517-F1BA-5B586885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E136C2-F068-79B8-65DA-9748BA46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89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D84B2-AFC5-B6F2-C652-1E98876C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04538-9933-7D11-1E45-BA8D849A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8B6AED3-3D89-35FE-59A0-E1CC690B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4E4B72-D41A-21D5-FA01-F43845C6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BDB1BA-8011-9DFD-3F7C-F457EC3D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62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C2030-78A5-3343-201F-9392840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3A4EBB-A8B4-8219-ADB1-76794A226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01109F-EDBD-2635-D947-0725C979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C3FA0D-B4A3-5BC2-7C20-1B33DBE0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005EB5-E883-7BB6-3773-2CB0461E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96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C9BD-A1D4-5C54-0C04-3E423923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865758-6BB2-F8F8-00FC-591D832BE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4D08746-6F9B-7292-A6A7-6C565922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4FC8AB-9E75-0824-7F87-FBAA31AC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F9B51CE-086B-AC32-CD9A-B6D141AF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5A2DBF6-DA4F-1E69-13E4-6368A52E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87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03B0C-1D44-4120-330F-D1DFDEA9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88D418-E3A7-335A-A185-48CD82D71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F8375A-ED9D-9CCC-15CF-BF235411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00DD2B5-74C3-1D11-EC58-8532500A6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8D3A025-3BA0-73E7-2C27-09D21A02A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DBA7ADF-BD61-4AB1-CD3B-F19C49EA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68DB558-4E89-A987-6E73-271B4ACC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58B0A67-EC6F-541A-0141-0AD7005A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682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26F2A-DF37-8C58-1F89-87E0EE6D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8BD55D6-A0F3-AAF9-0635-BBC84E6C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AE8381-E076-FD41-DA35-7686E0F2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C2D02D7-D715-C5BB-7E5E-783A0429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765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2E311B5-204C-75C3-B874-E556C426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EB890F1-AC2A-9EE8-CC22-87AEFA45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2B1D118-43A5-26E5-E5C5-0D8ECBEC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6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875AE-7A0F-A0DC-A8F1-22CAA8AB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DB64F4-3E57-6C02-779B-1D875B8A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37807A1-1562-CBC2-E222-420F1664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5F3FD1B-5E73-9D57-E1D9-6F0233AF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F4724A-E808-92E6-294E-17E64520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A8DE392-DF38-5365-8A29-89189934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384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EC5BC-2DF0-FE6A-CDBD-22A0D727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B96CB98-6BCF-585E-D25C-82838A878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03B696D-366C-AB27-9D9E-794DB16C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93B98E2-39F1-DFAE-97DD-DB001B0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A71CA8-CB78-FDB4-4C25-A15D4023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10AFCE-AB81-73A3-4116-7CF0AA84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967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F46FDDC-7176-4381-5E48-8DC68A0D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3EF4F3-8549-8C3F-9F9B-1AA72EE3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AA32EE-050D-37CC-DFA6-B183A266A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7D63B-D4E6-48D5-BEFE-A36B05DCB1D4}" type="datetimeFigureOut">
              <a:rPr lang="pt-PT" smtClean="0"/>
              <a:t>15/07/2024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55B80A-0402-B759-4C2B-BA0A5516A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8B7BB4-0951-6A5E-32C6-7A9B84E80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E0346-0850-4FCD-990C-F2A33E53FB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242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8EB807D-9DF4-E7BB-1351-C4F9E817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771" y="2027439"/>
            <a:ext cx="3652152" cy="105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Med O’clock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137FF4-E5F9-5D20-A931-D8019484822C}"/>
              </a:ext>
            </a:extLst>
          </p:cNvPr>
          <p:cNvSpPr txBox="1"/>
          <p:nvPr/>
        </p:nvSpPr>
        <p:spPr>
          <a:xfrm>
            <a:off x="4005228" y="2915039"/>
            <a:ext cx="4525625" cy="78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PT" dirty="0">
                <a:latin typeface="Aptos Display" panose="020B0004020202020204" pitchFamily="34" charset="0"/>
              </a:rPr>
              <a:t>Programação</a:t>
            </a:r>
            <a:r>
              <a:rPr lang="en-US" dirty="0">
                <a:latin typeface="Aptos Display" panose="020B0004020202020204" pitchFamily="34" charset="0"/>
              </a:rPr>
              <a:t> de </a:t>
            </a:r>
            <a:r>
              <a:rPr lang="en-US" dirty="0" err="1">
                <a:latin typeface="Aptos Display" panose="020B0004020202020204" pitchFamily="34" charset="0"/>
              </a:rPr>
              <a:t>Aplicação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ao</a:t>
            </a:r>
            <a:r>
              <a:rPr lang="en-US" dirty="0">
                <a:latin typeface="Aptos Display" panose="020B0004020202020204" pitchFamily="34" charset="0"/>
              </a:rPr>
              <a:t> Lado do </a:t>
            </a:r>
            <a:r>
              <a:rPr lang="en-US" dirty="0" err="1">
                <a:latin typeface="Aptos Display" panose="020B0004020202020204" pitchFamily="34" charset="0"/>
              </a:rPr>
              <a:t>Cliente</a:t>
            </a:r>
            <a:endParaRPr lang="en-US" dirty="0">
              <a:latin typeface="Aptos Display" panose="020B0004020202020204" pitchFamily="34" charset="0"/>
            </a:endParaRPr>
          </a:p>
          <a:p>
            <a:pPr>
              <a:lnSpc>
                <a:spcPct val="130000"/>
              </a:lnSpc>
            </a:pPr>
            <a:endParaRPr lang="en-US" dirty="0">
              <a:latin typeface="Aptos Display" panose="020B00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43C99D-A9CC-115E-94CB-C5057D16A93E}"/>
              </a:ext>
            </a:extLst>
          </p:cNvPr>
          <p:cNvSpPr txBox="1"/>
          <p:nvPr/>
        </p:nvSpPr>
        <p:spPr>
          <a:xfrm>
            <a:off x="3869070" y="3308256"/>
            <a:ext cx="518684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PT" dirty="0">
                <a:latin typeface="Aptos Display" panose="020B0004020202020204" pitchFamily="34" charset="0"/>
              </a:rPr>
              <a:t>Trabalho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realizado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por</a:t>
            </a:r>
            <a:r>
              <a:rPr lang="en-US" dirty="0">
                <a:latin typeface="Aptos Display" panose="020B0004020202020204" pitchFamily="34" charset="0"/>
              </a:rPr>
              <a:t>: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>
                <a:latin typeface="Aptos Display" panose="020B0004020202020204" pitchFamily="34" charset="0"/>
              </a:rPr>
              <a:t>António </a:t>
            </a:r>
            <a:r>
              <a:rPr lang="en-US" dirty="0" err="1">
                <a:latin typeface="Aptos Display" panose="020B0004020202020204" pitchFamily="34" charset="0"/>
              </a:rPr>
              <a:t>Damião</a:t>
            </a:r>
            <a:r>
              <a:rPr lang="en-US" dirty="0">
                <a:latin typeface="Aptos Display" panose="020B0004020202020204" pitchFamily="34" charset="0"/>
              </a:rPr>
              <a:t> nº25899, Beatriz </a:t>
            </a:r>
            <a:r>
              <a:rPr lang="en-US" dirty="0" err="1">
                <a:latin typeface="Aptos Display" panose="020B0004020202020204" pitchFamily="34" charset="0"/>
              </a:rPr>
              <a:t>Sargaço</a:t>
            </a:r>
            <a:r>
              <a:rPr lang="en-US" dirty="0">
                <a:latin typeface="Aptos Display" panose="020B0004020202020204" pitchFamily="34" charset="0"/>
              </a:rPr>
              <a:t> nº25901 e Sofia Palma nº25909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latin typeface="Aptos Display" panose="020B0004020202020204" pitchFamily="34" charset="0"/>
              </a:rPr>
              <a:t>Docentes</a:t>
            </a:r>
            <a:r>
              <a:rPr lang="en-US" dirty="0">
                <a:latin typeface="Aptos Display" panose="020B0004020202020204" pitchFamily="34" charset="0"/>
              </a:rPr>
              <a:t>: Henrique </a:t>
            </a:r>
            <a:r>
              <a:rPr lang="en-US" dirty="0" err="1">
                <a:latin typeface="Aptos Display" panose="020B0004020202020204" pitchFamily="34" charset="0"/>
              </a:rPr>
              <a:t>Água-Doce</a:t>
            </a:r>
            <a:r>
              <a:rPr lang="en-US" dirty="0">
                <a:latin typeface="Aptos Display" panose="020B0004020202020204" pitchFamily="34" charset="0"/>
              </a:rPr>
              <a:t>, João Trindade, Luís Garcia e Luís </a:t>
            </a:r>
            <a:r>
              <a:rPr lang="en-US" dirty="0" err="1">
                <a:latin typeface="Aptos Display" panose="020B0004020202020204" pitchFamily="34" charset="0"/>
              </a:rPr>
              <a:t>Rosário</a:t>
            </a:r>
            <a:r>
              <a:rPr lang="en-US" dirty="0">
                <a:latin typeface="Aptos Display" panose="020B0004020202020204" pitchFamily="34" charset="0"/>
              </a:rPr>
              <a:t>.</a:t>
            </a:r>
          </a:p>
          <a:p>
            <a:endParaRPr lang="pt-PT" dirty="0"/>
          </a:p>
        </p:txBody>
      </p:sp>
      <p:pic>
        <p:nvPicPr>
          <p:cNvPr id="5" name="Imagem 4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BAF3ACC0-A90E-7B39-25DE-13F51319E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3" y="169806"/>
            <a:ext cx="1485900" cy="1036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Uma imagem com texto, Gráficos, Tipo de letra, design gráfico&#10;&#10;Descrição gerada automaticamente">
            <a:extLst>
              <a:ext uri="{FF2B5EF4-FFF2-40B4-BE49-F238E27FC236}">
                <a16:creationId xmlns:a16="http://schemas.microsoft.com/office/drawing/2014/main" id="{96F4E848-53BC-0D97-67A8-CE922D3C5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449" y="80180"/>
            <a:ext cx="1486535" cy="97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Uma imagem com texto, captura de ecrã, Tipo de letra, Gráficos&#10;&#10;Descrição gerada automaticamente">
            <a:extLst>
              <a:ext uri="{FF2B5EF4-FFF2-40B4-BE49-F238E27FC236}">
                <a16:creationId xmlns:a16="http://schemas.microsoft.com/office/drawing/2014/main" id="{A1FDD59C-22A3-348C-0ADC-0EBA7B9E6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06" y="5947990"/>
            <a:ext cx="4692868" cy="7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6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61A0A7-DBE5-13E7-58DF-1A7913F1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Testes com a aplicação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238E9A6-1C43-A8D0-8A54-EE723B502DE9}"/>
              </a:ext>
            </a:extLst>
          </p:cNvPr>
          <p:cNvSpPr txBox="1">
            <a:spLocks/>
          </p:cNvSpPr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2"/>
                </a:solidFill>
              </a:rPr>
              <a:t>Análise</a:t>
            </a:r>
            <a:r>
              <a:rPr lang="en-US" sz="1800" dirty="0">
                <a:solidFill>
                  <a:schemeClr val="tx2"/>
                </a:solidFill>
              </a:rPr>
              <a:t> dos testes: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Utilizador</a:t>
            </a:r>
            <a:r>
              <a:rPr lang="en-US" sz="1800" dirty="0">
                <a:solidFill>
                  <a:schemeClr val="tx2"/>
                </a:solidFill>
              </a:rPr>
              <a:t> 3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Tarefas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Realizadas</a:t>
            </a:r>
            <a:r>
              <a:rPr lang="en-US" sz="1800" dirty="0">
                <a:solidFill>
                  <a:schemeClr val="tx2"/>
                </a:solidFill>
              </a:rPr>
              <a:t>: Fazer login, </a:t>
            </a:r>
            <a:r>
              <a:rPr lang="en-US" sz="1800" dirty="0" err="1">
                <a:solidFill>
                  <a:schemeClr val="tx2"/>
                </a:solidFill>
              </a:rPr>
              <a:t>adicionar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medicamento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adicionar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prescrição</a:t>
            </a:r>
            <a:r>
              <a:rPr lang="en-US" sz="1800" dirty="0">
                <a:solidFill>
                  <a:schemeClr val="tx2"/>
                </a:solidFill>
              </a:rPr>
              <a:t> e </a:t>
            </a:r>
            <a:r>
              <a:rPr lang="en-US" sz="1800" dirty="0" err="1">
                <a:solidFill>
                  <a:schemeClr val="tx2"/>
                </a:solidFill>
              </a:rPr>
              <a:t>aceder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ao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calendário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chemeClr val="tx2"/>
                </a:solidFill>
              </a:rPr>
              <a:t>Foi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capaz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realizar</a:t>
            </a:r>
            <a:r>
              <a:rPr lang="en-US" sz="1800" dirty="0">
                <a:solidFill>
                  <a:schemeClr val="tx2"/>
                </a:solidFill>
              </a:rPr>
              <a:t> as </a:t>
            </a:r>
            <a:r>
              <a:rPr lang="en-US" sz="1800" dirty="0" err="1">
                <a:solidFill>
                  <a:schemeClr val="tx2"/>
                </a:solidFill>
              </a:rPr>
              <a:t>tarefas</a:t>
            </a:r>
            <a:r>
              <a:rPr lang="en-US" sz="1800" dirty="0">
                <a:solidFill>
                  <a:schemeClr val="tx2"/>
                </a:solidFill>
              </a:rPr>
              <a:t>: sim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Notas</a:t>
            </a:r>
            <a:r>
              <a:rPr lang="en-US" sz="1800" dirty="0">
                <a:solidFill>
                  <a:schemeClr val="tx2"/>
                </a:solidFill>
              </a:rPr>
              <a:t> do Teste: O </a:t>
            </a:r>
            <a:r>
              <a:rPr lang="en-US" sz="1800" dirty="0" err="1">
                <a:solidFill>
                  <a:schemeClr val="tx2"/>
                </a:solidFill>
              </a:rPr>
              <a:t>utilizador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completou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todas</a:t>
            </a:r>
            <a:r>
              <a:rPr lang="en-US" sz="1800" dirty="0">
                <a:solidFill>
                  <a:schemeClr val="tx2"/>
                </a:solidFill>
              </a:rPr>
              <a:t> as </a:t>
            </a:r>
            <a:r>
              <a:rPr lang="en-US" sz="1800" dirty="0" err="1">
                <a:solidFill>
                  <a:schemeClr val="tx2"/>
                </a:solidFill>
              </a:rPr>
              <a:t>tarefas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atribuídas</a:t>
            </a:r>
            <a:r>
              <a:rPr lang="en-US" sz="1800" dirty="0">
                <a:solidFill>
                  <a:schemeClr val="tx2"/>
                </a:solidFill>
              </a:rPr>
              <a:t> e </a:t>
            </a:r>
            <a:r>
              <a:rPr lang="en-US" sz="1800" dirty="0" err="1">
                <a:solidFill>
                  <a:schemeClr val="tx2"/>
                </a:solidFill>
              </a:rPr>
              <a:t>navegou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pelos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ecrãs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sem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dificuldade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Marcador de Posição de Conteúdo 6" descr="Professor com preenchimento sólido">
            <a:extLst>
              <a:ext uri="{FF2B5EF4-FFF2-40B4-BE49-F238E27FC236}">
                <a16:creationId xmlns:a16="http://schemas.microsoft.com/office/drawing/2014/main" id="{A4148CD6-E003-5B12-2E1B-D3C47B45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2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61A0A7-DBE5-13E7-58DF-1A7913F1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Testes com a aplicação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238E9A6-1C43-A8D0-8A54-EE723B502DE9}"/>
              </a:ext>
            </a:extLst>
          </p:cNvPr>
          <p:cNvSpPr txBox="1">
            <a:spLocks/>
          </p:cNvSpPr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2"/>
                </a:solidFill>
              </a:rPr>
              <a:t>Análise</a:t>
            </a:r>
            <a:r>
              <a:rPr lang="en-US" sz="1800" dirty="0">
                <a:solidFill>
                  <a:schemeClr val="tx2"/>
                </a:solidFill>
              </a:rPr>
              <a:t> dos testes:</a:t>
            </a:r>
          </a:p>
          <a:p>
            <a:r>
              <a:rPr lang="en-US" sz="1800">
                <a:solidFill>
                  <a:schemeClr val="tx2"/>
                </a:solidFill>
              </a:rPr>
              <a:t>Utilizador</a:t>
            </a:r>
            <a:r>
              <a:rPr lang="en-US" sz="1800" dirty="0">
                <a:solidFill>
                  <a:schemeClr val="tx2"/>
                </a:solidFill>
              </a:rPr>
              <a:t> 4</a:t>
            </a:r>
          </a:p>
          <a:p>
            <a:r>
              <a:rPr lang="en-US" sz="1800">
                <a:solidFill>
                  <a:schemeClr val="tx2"/>
                </a:solidFill>
              </a:rPr>
              <a:t>Tarefas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Realizadas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>
                <a:solidFill>
                  <a:schemeClr val="tx2"/>
                </a:solidFill>
              </a:rPr>
              <a:t>Alterar</a:t>
            </a:r>
            <a:r>
              <a:rPr lang="en-US" sz="1800" dirty="0">
                <a:solidFill>
                  <a:schemeClr val="tx2"/>
                </a:solidFill>
              </a:rPr>
              <a:t> o </a:t>
            </a:r>
            <a:r>
              <a:rPr lang="en-US" sz="1800">
                <a:solidFill>
                  <a:schemeClr val="tx2"/>
                </a:solidFill>
              </a:rPr>
              <a:t>nome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>
                <a:solidFill>
                  <a:schemeClr val="tx2"/>
                </a:solidFill>
              </a:rPr>
              <a:t>utilizador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Foi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capaz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>
                <a:solidFill>
                  <a:schemeClr val="tx2"/>
                </a:solidFill>
              </a:rPr>
              <a:t>realizar</a:t>
            </a:r>
            <a:r>
              <a:rPr lang="en-US" sz="1800" dirty="0">
                <a:solidFill>
                  <a:schemeClr val="tx2"/>
                </a:solidFill>
              </a:rPr>
              <a:t> as </a:t>
            </a:r>
            <a:r>
              <a:rPr lang="en-US" sz="1800">
                <a:solidFill>
                  <a:schemeClr val="tx2"/>
                </a:solidFill>
              </a:rPr>
              <a:t>tarefas</a:t>
            </a:r>
            <a:r>
              <a:rPr lang="en-US" sz="1800" dirty="0">
                <a:solidFill>
                  <a:schemeClr val="tx2"/>
                </a:solidFill>
              </a:rPr>
              <a:t>: sim</a:t>
            </a:r>
          </a:p>
          <a:p>
            <a:r>
              <a:rPr lang="en-US" sz="1800">
                <a:solidFill>
                  <a:schemeClr val="tx2"/>
                </a:solidFill>
              </a:rPr>
              <a:t>Notas</a:t>
            </a:r>
            <a:r>
              <a:rPr lang="en-US" sz="1800" dirty="0">
                <a:solidFill>
                  <a:schemeClr val="tx2"/>
                </a:solidFill>
              </a:rPr>
              <a:t> do Teste: O </a:t>
            </a:r>
            <a:r>
              <a:rPr lang="en-US" sz="1800">
                <a:solidFill>
                  <a:schemeClr val="tx2"/>
                </a:solidFill>
              </a:rPr>
              <a:t>utilizador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navegou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pelos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ecrãs</a:t>
            </a:r>
            <a:r>
              <a:rPr lang="en-US" sz="1800" dirty="0">
                <a:solidFill>
                  <a:schemeClr val="tx2"/>
                </a:solidFill>
              </a:rPr>
              <a:t> com um </a:t>
            </a:r>
            <a:r>
              <a:rPr lang="en-US" sz="1800">
                <a:solidFill>
                  <a:schemeClr val="tx2"/>
                </a:solidFill>
              </a:rPr>
              <a:t>pouco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>
                <a:solidFill>
                  <a:schemeClr val="tx2"/>
                </a:solidFill>
              </a:rPr>
              <a:t>incerteza</a:t>
            </a:r>
            <a:r>
              <a:rPr lang="en-US" sz="1800" dirty="0">
                <a:solidFill>
                  <a:schemeClr val="tx2"/>
                </a:solidFill>
              </a:rPr>
              <a:t>, mas </a:t>
            </a:r>
            <a:r>
              <a:rPr lang="en-US" sz="1800">
                <a:solidFill>
                  <a:schemeClr val="tx2"/>
                </a:solidFill>
              </a:rPr>
              <a:t>conseguiu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completar</a:t>
            </a:r>
            <a:r>
              <a:rPr lang="en-US" sz="1800" dirty="0">
                <a:solidFill>
                  <a:schemeClr val="tx2"/>
                </a:solidFill>
              </a:rPr>
              <a:t> a </a:t>
            </a:r>
            <a:r>
              <a:rPr lang="en-US" sz="1800">
                <a:solidFill>
                  <a:schemeClr val="tx2"/>
                </a:solidFill>
              </a:rPr>
              <a:t>tarefa.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Marcador de Posição de Conteúdo 6" descr="Professor com preenchimento sólido">
            <a:extLst>
              <a:ext uri="{FF2B5EF4-FFF2-40B4-BE49-F238E27FC236}">
                <a16:creationId xmlns:a16="http://schemas.microsoft.com/office/drawing/2014/main" id="{A4148CD6-E003-5B12-2E1B-D3C47B45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FE44F0-650F-406C-FDE1-1CFDBF04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916" y="769403"/>
            <a:ext cx="1923255" cy="715268"/>
          </a:xfrm>
        </p:spPr>
        <p:txBody>
          <a:bodyPr anchor="b">
            <a:normAutofit/>
          </a:bodyPr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Website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3" descr="Uma imagem com texto, captura de ecrã, pessoa, computador&#10;&#10;Descrição gerada automaticamente">
            <a:extLst>
              <a:ext uri="{FF2B5EF4-FFF2-40B4-BE49-F238E27FC236}">
                <a16:creationId xmlns:a16="http://schemas.microsoft.com/office/drawing/2014/main" id="{0ABC7F48-C6D6-8EAD-9920-D5696548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31" y="1802431"/>
            <a:ext cx="5636150" cy="3076553"/>
          </a:xfrm>
          <a:prstGeom prst="rect">
            <a:avLst/>
          </a:prstGeom>
        </p:spPr>
      </p:pic>
      <p:pic>
        <p:nvPicPr>
          <p:cNvPr id="5" name="Imagem 4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09AF3017-F006-8A25-5697-DC3997D44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71" y="1802431"/>
            <a:ext cx="5304532" cy="30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5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FE44F0-650F-406C-FDE1-1CFDBF045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60" y="1278194"/>
            <a:ext cx="1868953" cy="6095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Website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Imagem 2" descr="Uma imagem com texto, captura de ecrã, pessoa, computador&#10;&#10;Descrição gerada automaticamente">
            <a:extLst>
              <a:ext uri="{FF2B5EF4-FFF2-40B4-BE49-F238E27FC236}">
                <a16:creationId xmlns:a16="http://schemas.microsoft.com/office/drawing/2014/main" id="{BFC7EE79-1AE8-2C5B-8B59-E5D49FF90C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1" y="2082546"/>
            <a:ext cx="5390515" cy="2956560"/>
          </a:xfrm>
          <a:prstGeom prst="rect">
            <a:avLst/>
          </a:prstGeom>
        </p:spPr>
      </p:pic>
      <p:pic>
        <p:nvPicPr>
          <p:cNvPr id="6" name="Imagem 5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9EA9E7DA-6C0D-BE56-2049-D2EA06B12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313" y="2082546"/>
            <a:ext cx="5892195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8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84E365-15E2-1C43-F3A6-9F420E0E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20894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C5C630-C623-B63E-1357-AB099867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16" y="1688009"/>
            <a:ext cx="4413632" cy="694968"/>
          </a:xfrm>
        </p:spPr>
        <p:txBody>
          <a:bodyPr anchor="b">
            <a:normAutofit/>
          </a:bodyPr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Trabalho em equipa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47D656-C7D3-A4D2-04D4-855EA59B7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21" y="2714919"/>
            <a:ext cx="5054426" cy="2906692"/>
          </a:xfrm>
        </p:spPr>
        <p:txBody>
          <a:bodyPr>
            <a:normAutofit/>
          </a:bodyPr>
          <a:lstStyle/>
          <a:p>
            <a:r>
              <a:rPr lang="pt-PT" sz="2000" dirty="0">
                <a:solidFill>
                  <a:schemeClr val="tx2"/>
                </a:solidFill>
              </a:rPr>
              <a:t>Novo integrante do grupo;</a:t>
            </a:r>
          </a:p>
          <a:p>
            <a:r>
              <a:rPr lang="pt-PT" sz="2000" dirty="0">
                <a:solidFill>
                  <a:schemeClr val="tx2"/>
                </a:solidFill>
              </a:rPr>
              <a:t>Pesquisa;</a:t>
            </a:r>
          </a:p>
          <a:p>
            <a:r>
              <a:rPr lang="pt-PT" sz="2000" dirty="0">
                <a:solidFill>
                  <a:schemeClr val="tx2"/>
                </a:solidFill>
              </a:rPr>
              <a:t>Criação de protótipos.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tângulo 4" descr="Sala de Reuniões de um Conselho de Administração com preenchimento sólido">
            <a:extLst>
              <a:ext uri="{FF2B5EF4-FFF2-40B4-BE49-F238E27FC236}">
                <a16:creationId xmlns:a16="http://schemas.microsoft.com/office/drawing/2014/main" id="{2265419F-8952-FE52-CAFE-980F10D5153D}"/>
              </a:ext>
            </a:extLst>
          </p:cNvPr>
          <p:cNvSpPr/>
          <p:nvPr/>
        </p:nvSpPr>
        <p:spPr>
          <a:xfrm>
            <a:off x="8058111" y="1927124"/>
            <a:ext cx="2452573" cy="247051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85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876C8F-F215-3038-5980-10140F1B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71" y="2495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PT" dirty="0">
                <a:solidFill>
                  <a:schemeClr val="tx2"/>
                </a:solidFill>
              </a:rPr>
              <a:t>Protótipos iniciais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3" descr="Uma imagem com texto, desenho, escrita à mão, esboço&#10;&#10;Descrição gerada automaticamente">
            <a:extLst>
              <a:ext uri="{FF2B5EF4-FFF2-40B4-BE49-F238E27FC236}">
                <a16:creationId xmlns:a16="http://schemas.microsoft.com/office/drawing/2014/main" id="{98F3CF29-D47E-F9F4-4522-626D114EC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7" y="1835458"/>
            <a:ext cx="5602606" cy="32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Uma imagem com texto, escrita à mão, desenho, esboço&#10;&#10;Descrição gerada automaticamente">
            <a:extLst>
              <a:ext uri="{FF2B5EF4-FFF2-40B4-BE49-F238E27FC236}">
                <a16:creationId xmlns:a16="http://schemas.microsoft.com/office/drawing/2014/main" id="{A2BF6521-A0BA-701B-76BF-9EBE19DCA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13" y="1801812"/>
            <a:ext cx="5400040" cy="3259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62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F295061C-4A68-5043-3809-CA8EF02C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71" y="2495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PT" dirty="0">
                <a:solidFill>
                  <a:schemeClr val="tx2"/>
                </a:solidFill>
              </a:rPr>
              <a:t>Protótipos iniciais</a:t>
            </a:r>
          </a:p>
        </p:txBody>
      </p:sp>
      <p:pic>
        <p:nvPicPr>
          <p:cNvPr id="5" name="Imagem 4" descr="Uma imagem com texto, artigos de papelaria, envelope, escrita à mão&#10;&#10;Descrição gerada automaticamente">
            <a:extLst>
              <a:ext uri="{FF2B5EF4-FFF2-40B4-BE49-F238E27FC236}">
                <a16:creationId xmlns:a16="http://schemas.microsoft.com/office/drawing/2014/main" id="{22D4A445-5C93-EBC9-1DCD-2BC42C17B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7" y="1954469"/>
            <a:ext cx="5266239" cy="358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Uma imagem com texto, escrita à mão, papel, Produto em papel&#10;&#10;Descrição gerada automaticamente">
            <a:extLst>
              <a:ext uri="{FF2B5EF4-FFF2-40B4-BE49-F238E27FC236}">
                <a16:creationId xmlns:a16="http://schemas.microsoft.com/office/drawing/2014/main" id="{2A8AC1BB-B064-3563-423F-33766D7F0D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554" y="1954469"/>
            <a:ext cx="5912543" cy="3585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55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E2789-4D75-FA06-95AA-6DF55A54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0"/>
            <a:ext cx="9833548" cy="1350517"/>
          </a:xfrm>
        </p:spPr>
        <p:txBody>
          <a:bodyPr anchor="b">
            <a:normAutofit/>
          </a:bodyPr>
          <a:lstStyle/>
          <a:p>
            <a:pPr algn="ctr"/>
            <a:r>
              <a:rPr lang="pt-PT" dirty="0">
                <a:solidFill>
                  <a:schemeClr val="tx2"/>
                </a:solidFill>
              </a:rPr>
              <a:t>Protótipos no </a:t>
            </a:r>
            <a:r>
              <a:rPr lang="pt-PT" dirty="0" err="1">
                <a:solidFill>
                  <a:schemeClr val="tx2"/>
                </a:solidFill>
              </a:rPr>
              <a:t>AdobeXD</a:t>
            </a:r>
            <a:endParaRPr lang="pt-PT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210B519-3A58-B6A9-7C5C-1663D9052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4" y="1772168"/>
            <a:ext cx="2031365" cy="4054212"/>
          </a:xfrm>
          <a:prstGeom prst="rect">
            <a:avLst/>
          </a:prstGeom>
        </p:spPr>
      </p:pic>
      <p:pic>
        <p:nvPicPr>
          <p:cNvPr id="5" name="Imagem 4" descr="Uma imagem com texto, captura de ecrã, Tipo de letra, logótipo&#10;&#10;Descrição gerada automaticamente">
            <a:extLst>
              <a:ext uri="{FF2B5EF4-FFF2-40B4-BE49-F238E27FC236}">
                <a16:creationId xmlns:a16="http://schemas.microsoft.com/office/drawing/2014/main" id="{C1E965E3-C6E0-BA1A-1964-420E5F8EB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83" y="1772168"/>
            <a:ext cx="2031365" cy="4054212"/>
          </a:xfrm>
          <a:prstGeom prst="rect">
            <a:avLst/>
          </a:prstGeom>
        </p:spPr>
      </p:pic>
      <p:pic>
        <p:nvPicPr>
          <p:cNvPr id="6" name="Imagem 5" descr="Uma imagem com texto, captura de ecrã, Tipo de letra, Marca&#10;&#10;Descrição gerada automaticamente">
            <a:extLst>
              <a:ext uri="{FF2B5EF4-FFF2-40B4-BE49-F238E27FC236}">
                <a16:creationId xmlns:a16="http://schemas.microsoft.com/office/drawing/2014/main" id="{C8FB4A1E-F93F-EBF4-5A97-4DDEDF476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23" y="1766825"/>
            <a:ext cx="2014855" cy="4059555"/>
          </a:xfrm>
          <a:prstGeom prst="rect">
            <a:avLst/>
          </a:prstGeom>
        </p:spPr>
      </p:pic>
      <p:pic>
        <p:nvPicPr>
          <p:cNvPr id="7" name="Imagem 6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77D39C7-3261-4FF6-AD28-F9F4958C4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82" y="1772168"/>
            <a:ext cx="1854896" cy="40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6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6F298-3A5E-FB65-F21C-E9A1D9A9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152631"/>
            <a:ext cx="3314116" cy="614750"/>
          </a:xfrm>
        </p:spPr>
        <p:txBody>
          <a:bodyPr anchor="b">
            <a:normAutofit/>
          </a:bodyPr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Base de dados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CAD57626-72B3-3329-38C2-95E775E9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80" y="2762738"/>
            <a:ext cx="6461138" cy="296212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2B4C32A-23D4-C49F-A567-ACFD4A83F29A}"/>
              </a:ext>
            </a:extLst>
          </p:cNvPr>
          <p:cNvSpPr txBox="1"/>
          <p:nvPr/>
        </p:nvSpPr>
        <p:spPr>
          <a:xfrm>
            <a:off x="1443085" y="1679625"/>
            <a:ext cx="2920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ptos Display" panose="020B0004020202020204" pitchFamily="34" charset="0"/>
              </a:rPr>
              <a:t>Base de dados atual:</a:t>
            </a:r>
          </a:p>
        </p:txBody>
      </p:sp>
    </p:spTree>
    <p:extLst>
      <p:ext uri="{BB962C8B-B14F-4D97-AF65-F5344CB8AC3E}">
        <p14:creationId xmlns:p14="http://schemas.microsoft.com/office/powerpoint/2010/main" val="171704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82E6E8-BA5D-E82A-BFEB-F29AFE4D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pt-PT" sz="3600">
                <a:solidFill>
                  <a:schemeClr val="tx2"/>
                </a:solidFill>
              </a:rPr>
              <a:t>Model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70A06C-CB3E-B5B5-1C8C-0371E69D5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pt-PT" sz="1800">
                <a:solidFill>
                  <a:schemeClr val="tx2"/>
                </a:solidFill>
              </a:rPr>
              <a:t>AppDatabase;</a:t>
            </a:r>
            <a:endParaRPr lang="pt-PT" sz="1800" dirty="0">
              <a:solidFill>
                <a:schemeClr val="tx2"/>
              </a:solidFill>
            </a:endParaRPr>
          </a:p>
          <a:p>
            <a:r>
              <a:rPr lang="pt-PT" sz="1800" dirty="0">
                <a:solidFill>
                  <a:schemeClr val="tx2"/>
                </a:solidFill>
              </a:rPr>
              <a:t>Medicamento;</a:t>
            </a:r>
          </a:p>
          <a:p>
            <a:r>
              <a:rPr lang="pt-PT" sz="1800">
                <a:solidFill>
                  <a:schemeClr val="tx2"/>
                </a:solidFill>
              </a:rPr>
              <a:t>MedicamentoDAO;</a:t>
            </a:r>
            <a:endParaRPr lang="pt-PT" sz="1800" dirty="0">
              <a:solidFill>
                <a:schemeClr val="tx2"/>
              </a:solidFill>
            </a:endParaRPr>
          </a:p>
          <a:p>
            <a:r>
              <a:rPr lang="pt-PT" sz="1800">
                <a:solidFill>
                  <a:schemeClr val="tx2"/>
                </a:solidFill>
              </a:rPr>
              <a:t>MedicamentoViewModel;</a:t>
            </a:r>
            <a:endParaRPr lang="pt-PT" sz="1800" dirty="0">
              <a:solidFill>
                <a:schemeClr val="tx2"/>
              </a:solidFill>
            </a:endParaRPr>
          </a:p>
          <a:p>
            <a:r>
              <a:rPr lang="pt-PT" sz="1800">
                <a:solidFill>
                  <a:schemeClr val="tx2"/>
                </a:solidFill>
              </a:rPr>
              <a:t>User;</a:t>
            </a:r>
            <a:endParaRPr lang="pt-PT" sz="1800" dirty="0">
              <a:solidFill>
                <a:schemeClr val="tx2"/>
              </a:solidFill>
            </a:endParaRPr>
          </a:p>
          <a:p>
            <a:r>
              <a:rPr lang="pt-PT" sz="1800">
                <a:solidFill>
                  <a:schemeClr val="tx2"/>
                </a:solidFill>
              </a:rPr>
              <a:t>UserDAO;</a:t>
            </a:r>
            <a:endParaRPr lang="pt-PT" sz="1800" dirty="0">
              <a:solidFill>
                <a:schemeClr val="tx2"/>
              </a:solidFill>
            </a:endParaRPr>
          </a:p>
          <a:p>
            <a:r>
              <a:rPr lang="pt-PT" sz="1800">
                <a:solidFill>
                  <a:schemeClr val="tx2"/>
                </a:solidFill>
              </a:rPr>
              <a:t>UserViewModel.</a:t>
            </a:r>
            <a:endParaRPr lang="pt-PT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m 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6E7BF763-3C27-3110-5D72-1F5999712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95" y="2073978"/>
            <a:ext cx="4142232" cy="35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9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61A0A7-DBE5-13E7-58DF-1A7913F1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4484155" cy="741385"/>
          </a:xfrm>
        </p:spPr>
        <p:txBody>
          <a:bodyPr anchor="b">
            <a:normAutofit/>
          </a:bodyPr>
          <a:lstStyle/>
          <a:p>
            <a:pPr algn="ctr"/>
            <a:r>
              <a:rPr lang="pt-PT" sz="3600" dirty="0">
                <a:solidFill>
                  <a:schemeClr val="tx2"/>
                </a:solidFill>
              </a:rPr>
              <a:t>Testes com a aplicação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C415A2-6226-C1E6-6341-4912CD2A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95179"/>
            <a:ext cx="6273626" cy="3348546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chemeClr val="tx2"/>
                </a:solidFill>
              </a:rPr>
              <a:t>Análise dos testes:</a:t>
            </a:r>
          </a:p>
          <a:p>
            <a:r>
              <a:rPr lang="pt-PT" sz="1800" dirty="0">
                <a:solidFill>
                  <a:schemeClr val="tx2"/>
                </a:solidFill>
              </a:rPr>
              <a:t>Utilizador 1</a:t>
            </a:r>
          </a:p>
          <a:p>
            <a:r>
              <a:rPr lang="pt-PT" sz="1800" dirty="0">
                <a:solidFill>
                  <a:schemeClr val="tx2"/>
                </a:solidFill>
              </a:rPr>
              <a:t>Tarefas Realizadas: Fazer login e apagar a conta</a:t>
            </a:r>
          </a:p>
          <a:p>
            <a:r>
              <a:rPr lang="pt-PT" sz="1800" dirty="0">
                <a:solidFill>
                  <a:schemeClr val="tx2"/>
                </a:solidFill>
              </a:rPr>
              <a:t>Foi capaz de realizar as tarefas: sim</a:t>
            </a:r>
          </a:p>
          <a:p>
            <a:r>
              <a:rPr lang="pt-PT" sz="1800" dirty="0">
                <a:solidFill>
                  <a:schemeClr val="tx2"/>
                </a:solidFill>
              </a:rPr>
              <a:t>Notas do Teste: O utilizador realizou as tarefas pedidas com muita facilidade, e sem dificuldades em navegar pelos ecrãs.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Marcador de Posição de Conteúdo 6" descr="Professor com preenchimento sólido">
            <a:extLst>
              <a:ext uri="{FF2B5EF4-FFF2-40B4-BE49-F238E27FC236}">
                <a16:creationId xmlns:a16="http://schemas.microsoft.com/office/drawing/2014/main" id="{A4148CD6-E003-5B12-2E1B-D3C47B45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70158" y="-251035"/>
            <a:ext cx="4233100" cy="42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61A0A7-DBE5-13E7-58DF-1A7913F1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PT" sz="3600" dirty="0">
                <a:solidFill>
                  <a:schemeClr val="tx2"/>
                </a:solidFill>
              </a:rPr>
              <a:t>Testes com a aplicação</a:t>
            </a:r>
            <a:endParaRPr lang="pt-PT" sz="36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Marcador de Posição de Conteúdo 6" descr="Professor com preenchimento sólido">
            <a:extLst>
              <a:ext uri="{FF2B5EF4-FFF2-40B4-BE49-F238E27FC236}">
                <a16:creationId xmlns:a16="http://schemas.microsoft.com/office/drawing/2014/main" id="{A4148CD6-E003-5B12-2E1B-D3C47B45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238E9A6-1C43-A8D0-8A54-EE723B502DE9}"/>
              </a:ext>
            </a:extLst>
          </p:cNvPr>
          <p:cNvSpPr txBox="1">
            <a:spLocks/>
          </p:cNvSpPr>
          <p:nvPr/>
        </p:nvSpPr>
        <p:spPr>
          <a:xfrm>
            <a:off x="804671" y="1861673"/>
            <a:ext cx="6273626" cy="33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>
                <a:solidFill>
                  <a:schemeClr val="tx2"/>
                </a:solidFill>
              </a:rPr>
              <a:t>Análise dos testes:</a:t>
            </a:r>
          </a:p>
          <a:p>
            <a:r>
              <a:rPr lang="pt-PT" sz="1800" dirty="0">
                <a:solidFill>
                  <a:schemeClr val="tx2"/>
                </a:solidFill>
              </a:rPr>
              <a:t>Utilizador 2</a:t>
            </a:r>
          </a:p>
          <a:p>
            <a:r>
              <a:rPr lang="pt-PT" sz="1800" dirty="0">
                <a:solidFill>
                  <a:schemeClr val="tx2"/>
                </a:solidFill>
              </a:rPr>
              <a:t>Tarefas Realizadas: Adicionar medicamento</a:t>
            </a:r>
          </a:p>
          <a:p>
            <a:r>
              <a:rPr lang="pt-PT" sz="1800" dirty="0">
                <a:solidFill>
                  <a:schemeClr val="tx2"/>
                </a:solidFill>
              </a:rPr>
              <a:t>Foi capaz de realizar as tarefas: sim</a:t>
            </a:r>
          </a:p>
          <a:p>
            <a:r>
              <a:rPr lang="pt-PT" sz="1800" dirty="0">
                <a:solidFill>
                  <a:schemeClr val="tx2"/>
                </a:solidFill>
              </a:rPr>
              <a:t>Notas do Teste: O utilizador teste mostrou pouca dificuldade em realizar a tarefa sugerida, e embora não familiarizado com a interface, não mostrou qualquer dificuldade em navegar pelos ecrãs e entender o que cada funcionalidade fazia.</a:t>
            </a:r>
          </a:p>
        </p:txBody>
      </p:sp>
    </p:spTree>
    <p:extLst>
      <p:ext uri="{BB962C8B-B14F-4D97-AF65-F5344CB8AC3E}">
        <p14:creationId xmlns:p14="http://schemas.microsoft.com/office/powerpoint/2010/main" val="99802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295</Words>
  <Application>Microsoft Office PowerPoint</Application>
  <PresentationFormat>Ecrã Panorâmico</PresentationFormat>
  <Paragraphs>49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Neue Haas Grotesk Text Pro</vt:lpstr>
      <vt:lpstr>Tema do Office</vt:lpstr>
      <vt:lpstr>Med O’clock</vt:lpstr>
      <vt:lpstr>Trabalho em equipa</vt:lpstr>
      <vt:lpstr>Protótipos iniciais</vt:lpstr>
      <vt:lpstr>Protótipos iniciais</vt:lpstr>
      <vt:lpstr>Protótipos no AdobeXD</vt:lpstr>
      <vt:lpstr>Base de dados</vt:lpstr>
      <vt:lpstr>Model</vt:lpstr>
      <vt:lpstr>Testes com a aplicação</vt:lpstr>
      <vt:lpstr>Testes com a aplicação</vt:lpstr>
      <vt:lpstr>Testes com a aplicação</vt:lpstr>
      <vt:lpstr>Testes com a aplicação</vt:lpstr>
      <vt:lpstr>Website</vt:lpstr>
      <vt:lpstr>Website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Palma</dc:creator>
  <cp:lastModifiedBy>Sofia Palma</cp:lastModifiedBy>
  <cp:revision>12</cp:revision>
  <dcterms:created xsi:type="dcterms:W3CDTF">2024-07-14T16:13:24Z</dcterms:created>
  <dcterms:modified xsi:type="dcterms:W3CDTF">2024-07-15T06:23:06Z</dcterms:modified>
</cp:coreProperties>
</file>