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303" r:id="rId3"/>
    <p:sldId id="308" r:id="rId4"/>
    <p:sldId id="309" r:id="rId5"/>
    <p:sldId id="304" r:id="rId6"/>
    <p:sldId id="258" r:id="rId7"/>
    <p:sldId id="307" r:id="rId8"/>
    <p:sldId id="305" r:id="rId9"/>
    <p:sldId id="292" r:id="rId10"/>
    <p:sldId id="310" r:id="rId11"/>
    <p:sldId id="259" r:id="rId12"/>
    <p:sldId id="300" r:id="rId13"/>
    <p:sldId id="301" r:id="rId14"/>
    <p:sldId id="262" r:id="rId15"/>
    <p:sldId id="263" r:id="rId16"/>
    <p:sldId id="311" r:id="rId17"/>
    <p:sldId id="264" r:id="rId18"/>
    <p:sldId id="302" r:id="rId19"/>
    <p:sldId id="297" r:id="rId20"/>
    <p:sldId id="267" r:id="rId21"/>
    <p:sldId id="312" r:id="rId22"/>
    <p:sldId id="313" r:id="rId23"/>
    <p:sldId id="315" r:id="rId24"/>
    <p:sldId id="316" r:id="rId25"/>
    <p:sldId id="268" r:id="rId26"/>
    <p:sldId id="317"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13" autoAdjust="0"/>
  </p:normalViewPr>
  <p:slideViewPr>
    <p:cSldViewPr>
      <p:cViewPr varScale="1">
        <p:scale>
          <a:sx n="70" d="100"/>
          <a:sy n="70" d="100"/>
        </p:scale>
        <p:origin x="141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11/15/2022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Customer Relationship Manager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est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une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application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logicielle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utilisée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pour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gérer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12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l'interaction</a:t>
            </a:r>
            <a:r>
              <a:rPr lang="en-US" sz="1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2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l'entreprise</a:t>
            </a:r>
            <a:r>
              <a:rPr lang="en-US" sz="1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avec les clients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système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 gestion des clients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est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un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système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automatique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qui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fournit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un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traitement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données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à très haut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débit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 manière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systématique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5FDBF95E-DA7F-4100-90CB-4D99A6961DEE}" type="slidenum">
              <a:rPr lang="en-US" smtClean="0"/>
              <a:pPr/>
              <a:t>2</a:t>
            </a:fld>
            <a:endParaRPr lang="en-US"/>
          </a:p>
        </p:txBody>
      </p:sp>
    </p:spTree>
    <p:extLst>
      <p:ext uri="{BB962C8B-B14F-4D97-AF65-F5344CB8AC3E}">
        <p14:creationId xmlns:p14="http://schemas.microsoft.com/office/powerpoint/2010/main" val="155633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kern="1200" dirty="0">
                <a:solidFill>
                  <a:schemeClr val="tx1"/>
                </a:solidFill>
                <a:latin typeface="+mn-lt"/>
                <a:ea typeface="+mn-ea"/>
                <a:cs typeface="+mn-cs"/>
              </a:rPr>
              <a:t> </a:t>
            </a:r>
          </a:p>
          <a:p>
            <a:pPr algn="l" rtl="0"/>
            <a:r>
              <a:rPr lang="en-US" sz="1200" b="1" kern="1200" dirty="0">
                <a:solidFill>
                  <a:schemeClr val="tx1"/>
                </a:solidFill>
                <a:latin typeface="+mn-lt"/>
                <a:ea typeface="+mn-ea"/>
                <a:cs typeface="+mn-cs"/>
              </a:rPr>
              <a:t>SCHÉMA D'UTILISATION :</a:t>
            </a:r>
            <a:r>
              <a:rPr lang="en-US" sz="1200" kern="1200" dirty="0">
                <a:solidFill>
                  <a:schemeClr val="tx1"/>
                </a:solidFill>
                <a:latin typeface="+mn-lt"/>
                <a:ea typeface="+mn-ea"/>
                <a:cs typeface="+mn-cs"/>
              </a:rPr>
              <a:t>Un cas d'utilisation est une description d'un ensemble de séquences d'actions. Graphiquement, il est rendu sous la forme d'une ellipse avec une ligne continue comprenant uniquement son nom. Le diagramme de cas d'utilisation est un diagramme comportemental qui montre un ensemble de cas d'utilisation et d'acteurs et leur relation. C'est une association entre les cas d'utilisation et les acteurs. Un acteur représente un objet du monde réel. Acteur principal - Expéditeur, Acteur secondaire Récepteur.</a:t>
            </a:r>
          </a:p>
          <a:p>
            <a:pPr algn="l" rtl="0"/>
            <a:endParaRPr lang="en-US" dirty="0"/>
          </a:p>
        </p:txBody>
      </p:sp>
      <p:sp>
        <p:nvSpPr>
          <p:cNvPr id="4" name="Slide Number Placeholder 3"/>
          <p:cNvSpPr>
            <a:spLocks noGrp="1"/>
          </p:cNvSpPr>
          <p:nvPr>
            <p:ph type="sldNum" sz="quarter" idx="10"/>
          </p:nvPr>
        </p:nvSpPr>
        <p:spPr/>
        <p:txBody>
          <a:bodyPr/>
          <a:lstStyle/>
          <a:p>
            <a:pPr algn="l" rtl="0"/>
            <a:fld id="{5FDBF95E-DA7F-4100-90CB-4D99A6961DEE}" type="slidenum">
              <a:rPr lang="en-US" smtClean="0"/>
              <a:pPr algn="l" rtl="0"/>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 diagramme de classes montre un ensemble de classes, d'interfaces, de collaborations et de leurs relations.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b="0" i="0" u="none" strike="noStrike" cap="none" dirty="0">
                <a:solidFill>
                  <a:srgbClr val="000000"/>
                </a:solidFill>
                <a:effectLst/>
                <a:latin typeface="Arial"/>
                <a:ea typeface="Arial"/>
                <a:cs typeface="Arial"/>
                <a:sym typeface="Arial"/>
              </a:rPr>
              <a:t>Le diagramme de classes exprime la structure statique du système en termes de classes et de relations entre ces classes.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b="0" i="0" u="none" strike="noStrike" cap="none" dirty="0">
                <a:solidFill>
                  <a:srgbClr val="000000"/>
                </a:solidFill>
                <a:effectLst/>
                <a:latin typeface="Arial"/>
                <a:ea typeface="Arial"/>
                <a:cs typeface="Arial"/>
                <a:sym typeface="Arial"/>
              </a:rPr>
              <a:t> L'intérêt du diagramme de classes est de modéliser les entités du système d'information.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endParaRPr lang="en-IN" dirty="0"/>
          </a:p>
        </p:txBody>
      </p:sp>
      <p:sp>
        <p:nvSpPr>
          <p:cNvPr id="4" name="Slide Number Placeholder 3"/>
          <p:cNvSpPr>
            <a:spLocks noGrp="1"/>
          </p:cNvSpPr>
          <p:nvPr>
            <p:ph type="sldNum" sz="quarter" idx="5"/>
          </p:nvPr>
        </p:nvSpPr>
        <p:spPr/>
        <p:txBody>
          <a:bodyPr/>
          <a:lstStyle/>
          <a:p>
            <a:pPr algn="l" rtl="0"/>
            <a:fld id="{5FDBF95E-DA7F-4100-90CB-4D99A6961DEE}" type="slidenum">
              <a:rPr lang="en-US" smtClean="0"/>
              <a:pPr algn="l" rtl="0"/>
              <a:t>19</a:t>
            </a:fld>
            <a:endParaRPr lang="en-US"/>
          </a:p>
        </p:txBody>
      </p:sp>
    </p:spTree>
    <p:extLst>
      <p:ext uri="{BB962C8B-B14F-4D97-AF65-F5344CB8AC3E}">
        <p14:creationId xmlns:p14="http://schemas.microsoft.com/office/powerpoint/2010/main" val="410474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58750" indent="0">
              <a:buNone/>
            </a:pPr>
            <a:r>
              <a:rPr lang="fr-FR" sz="1200" b="0" i="0" u="none" strike="noStrike" cap="none" dirty="0">
                <a:solidFill>
                  <a:srgbClr val="000000"/>
                </a:solidFill>
                <a:effectLst/>
                <a:latin typeface="Arial"/>
                <a:ea typeface="Arial"/>
                <a:cs typeface="Arial"/>
                <a:sym typeface="Arial"/>
              </a:rPr>
              <a:t>Le modèle </a:t>
            </a:r>
            <a:r>
              <a:rPr lang="fr-FR" sz="1200" b="0" i="0" u="none" strike="noStrike" cap="none" dirty="0" err="1">
                <a:solidFill>
                  <a:srgbClr val="000000"/>
                </a:solidFill>
                <a:effectLst/>
                <a:latin typeface="Arial"/>
                <a:ea typeface="Arial"/>
                <a:cs typeface="Arial"/>
                <a:sym typeface="Arial"/>
              </a:rPr>
              <a:t>Entity</a:t>
            </a:r>
            <a:r>
              <a:rPr lang="fr-FR" sz="1200" b="0" i="0" u="none" strike="noStrike" cap="none" dirty="0">
                <a:solidFill>
                  <a:srgbClr val="000000"/>
                </a:solidFill>
                <a:effectLst/>
                <a:latin typeface="Arial"/>
                <a:ea typeface="Arial"/>
                <a:cs typeface="Arial"/>
                <a:sym typeface="Arial"/>
              </a:rPr>
              <a:t>-Relationship est un modèle de données conceptuel qui considère le monde réel comme des entités et des relations, en représentant visuellement les objets de données à travers un diagramme E-R. </a:t>
            </a:r>
          </a:p>
          <a:p>
            <a:pPr marL="0" lvl="0" indent="0" algn="l" rtl="0">
              <a:spcBef>
                <a:spcPts val="0"/>
              </a:spcBef>
              <a:spcAft>
                <a:spcPts val="0"/>
              </a:spcAft>
              <a:buNone/>
            </a:pPr>
            <a:r>
              <a:rPr lang="fr-FR" sz="1200" b="0" i="0" u="none" strike="noStrike" cap="none" dirty="0">
                <a:solidFill>
                  <a:srgbClr val="000000"/>
                </a:solidFill>
                <a:effectLst/>
                <a:latin typeface="Arial"/>
                <a:ea typeface="Arial"/>
                <a:cs typeface="Arial"/>
                <a:sym typeface="Arial"/>
              </a:rPr>
              <a:t>Ce modèle est simple et facile à comprendre. Il est dans notre cas le suivant : </a:t>
            </a:r>
          </a:p>
          <a:p>
            <a:endParaRPr lang="en-US" dirty="0"/>
          </a:p>
        </p:txBody>
      </p:sp>
      <p:sp>
        <p:nvSpPr>
          <p:cNvPr id="4" name="Espace réservé du numéro de diapositive 3"/>
          <p:cNvSpPr>
            <a:spLocks noGrp="1"/>
          </p:cNvSpPr>
          <p:nvPr>
            <p:ph type="sldNum" sz="quarter" idx="5"/>
          </p:nvPr>
        </p:nvSpPr>
        <p:spPr/>
        <p:txBody>
          <a:bodyPr/>
          <a:lstStyle/>
          <a:p>
            <a:fld id="{5FDBF95E-DA7F-4100-90CB-4D99A6961DEE}" type="slidenum">
              <a:rPr lang="en-US" smtClean="0"/>
              <a:pPr/>
              <a:t>20</a:t>
            </a:fld>
            <a:endParaRPr lang="en-US"/>
          </a:p>
        </p:txBody>
      </p:sp>
    </p:spTree>
    <p:extLst>
      <p:ext uri="{BB962C8B-B14F-4D97-AF65-F5344CB8AC3E}">
        <p14:creationId xmlns:p14="http://schemas.microsoft.com/office/powerpoint/2010/main" val="249207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sz="1200" b="1" i="0" u="none" strike="noStrike" cap="none" dirty="0">
                <a:solidFill>
                  <a:srgbClr val="000000"/>
                </a:solidFill>
                <a:effectLst/>
                <a:latin typeface="Arial"/>
                <a:ea typeface="Arial"/>
                <a:cs typeface="Arial"/>
                <a:sym typeface="Arial"/>
              </a:rPr>
              <a:t>CSS</a:t>
            </a:r>
            <a:r>
              <a:rPr lang="fr-FR" sz="1200" b="0" i="0" u="none" strike="noStrike" cap="none" dirty="0">
                <a:solidFill>
                  <a:srgbClr val="000000"/>
                </a:solidFill>
                <a:effectLst/>
                <a:latin typeface="Arial"/>
                <a:ea typeface="Arial"/>
                <a:cs typeface="Arial"/>
                <a:sym typeface="Arial"/>
              </a:rPr>
              <a:t> est l’acronyme de « </a:t>
            </a:r>
            <a:r>
              <a:rPr lang="fr-FR" sz="1200" b="0" i="0" u="none" strike="noStrike" cap="none" dirty="0" err="1">
                <a:solidFill>
                  <a:srgbClr val="000000"/>
                </a:solidFill>
                <a:effectLst/>
                <a:latin typeface="Arial"/>
                <a:ea typeface="Arial"/>
                <a:cs typeface="Arial"/>
                <a:sym typeface="Arial"/>
              </a:rPr>
              <a:t>Cascading</a:t>
            </a:r>
            <a:r>
              <a:rPr lang="fr-FR" sz="1200" b="0" i="0" u="none" strike="noStrike" cap="none" dirty="0">
                <a:solidFill>
                  <a:srgbClr val="000000"/>
                </a:solidFill>
                <a:effectLst/>
                <a:latin typeface="Arial"/>
                <a:ea typeface="Arial"/>
                <a:cs typeface="Arial"/>
                <a:sym typeface="Arial"/>
              </a:rPr>
              <a:t> Style Sheets » permettant de mettre en forme des pages web (HTML ou XML).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u="none" strike="noStrike" cap="none" dirty="0">
                <a:solidFill>
                  <a:srgbClr val="000000"/>
                </a:solidFill>
                <a:effectLst/>
                <a:latin typeface="Arial"/>
                <a:ea typeface="Arial"/>
                <a:cs typeface="Arial"/>
                <a:sym typeface="Arial"/>
              </a:rPr>
              <a:t>L'HyperText Markup </a:t>
            </a:r>
            <a:r>
              <a:rPr lang="fr-FR" sz="1200" b="1" i="0" u="none" strike="noStrike" cap="none" dirty="0" err="1">
                <a:solidFill>
                  <a:srgbClr val="000000"/>
                </a:solidFill>
                <a:effectLst/>
                <a:latin typeface="Arial"/>
                <a:ea typeface="Arial"/>
                <a:cs typeface="Arial"/>
                <a:sym typeface="Arial"/>
              </a:rPr>
              <a:t>Language</a:t>
            </a:r>
            <a:r>
              <a:rPr lang="fr-FR" sz="1200" b="1" i="0" u="none" strike="noStrike" cap="none" dirty="0">
                <a:solidFill>
                  <a:srgbClr val="000000"/>
                </a:solidFill>
                <a:effectLst/>
                <a:latin typeface="Arial"/>
                <a:ea typeface="Arial"/>
                <a:cs typeface="Arial"/>
                <a:sym typeface="Arial"/>
              </a:rPr>
              <a:t> </a:t>
            </a:r>
            <a:r>
              <a:rPr lang="fr-FR" sz="1200" b="0" i="0" u="none" strike="noStrike" cap="none" dirty="0">
                <a:solidFill>
                  <a:srgbClr val="000000"/>
                </a:solidFill>
                <a:effectLst/>
                <a:latin typeface="Arial"/>
                <a:ea typeface="Arial"/>
                <a:cs typeface="Arial"/>
                <a:sym typeface="Arial"/>
              </a:rPr>
              <a:t>Il s'agit plus précisément d'un format de données utilisé dans l'univers d'Internet pour la mise en forme des pages Web</a:t>
            </a:r>
            <a:endParaRPr lang="fr-FR" sz="1200" b="1"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u="none" strike="noStrike" cap="none" dirty="0">
                <a:solidFill>
                  <a:srgbClr val="000000"/>
                </a:solidFill>
                <a:effectLst/>
                <a:latin typeface="Arial"/>
                <a:ea typeface="Arial"/>
                <a:cs typeface="Arial"/>
                <a:sym typeface="Arial"/>
              </a:rPr>
              <a:t>PHP :</a:t>
            </a:r>
            <a:r>
              <a:rPr lang="fr-FR" sz="1200" b="0" i="0" u="none" strike="noStrike" cap="none" dirty="0">
                <a:solidFill>
                  <a:srgbClr val="000000"/>
                </a:solidFill>
                <a:effectLst/>
                <a:latin typeface="Arial"/>
                <a:ea typeface="Arial"/>
                <a:cs typeface="Arial"/>
                <a:sym typeface="Arial"/>
              </a:rPr>
              <a:t> C’est un langage open-source de script côté serveur.</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u="none" strike="noStrike" cap="none" dirty="0">
                <a:solidFill>
                  <a:srgbClr val="000000"/>
                </a:solidFill>
                <a:effectLst/>
                <a:latin typeface="Arial"/>
                <a:ea typeface="Arial"/>
                <a:cs typeface="Arial"/>
                <a:sym typeface="Arial"/>
              </a:rPr>
              <a:t>MySQL : </a:t>
            </a:r>
            <a:r>
              <a:rPr lang="fr-FR" sz="1200" b="0" i="0" u="none" strike="noStrike" cap="none" dirty="0">
                <a:solidFill>
                  <a:srgbClr val="000000"/>
                </a:solidFill>
                <a:effectLst/>
                <a:latin typeface="Arial"/>
                <a:ea typeface="Arial"/>
                <a:cs typeface="Arial"/>
                <a:sym typeface="Arial"/>
              </a:rPr>
              <a:t>est un serveur de base de données gratuit, qui prend en charge le SQL standard et compile sur un grand nombre de plates-formes.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u="none" strike="noStrike" cap="none" dirty="0">
                <a:solidFill>
                  <a:srgbClr val="000000"/>
                </a:solidFill>
                <a:effectLst/>
                <a:latin typeface="Arial"/>
                <a:ea typeface="Arial"/>
                <a:cs typeface="Arial"/>
                <a:sym typeface="Arial"/>
              </a:rPr>
              <a:t>APACHE</a:t>
            </a:r>
            <a:r>
              <a:rPr lang="fr-FR" sz="1200" b="0" i="0" u="none" strike="noStrike" cap="none" dirty="0">
                <a:solidFill>
                  <a:srgbClr val="000000"/>
                </a:solidFill>
                <a:effectLst/>
                <a:latin typeface="Arial"/>
                <a:ea typeface="Arial"/>
                <a:cs typeface="Arial"/>
                <a:sym typeface="Arial"/>
              </a:rPr>
              <a:t> : Le projet Apache HTTP Server vise à développer et à maintenir un serveur HTTP open source pour les systèmes d'exploitation modernes</a:t>
            </a:r>
          </a:p>
          <a:p>
            <a:r>
              <a:rPr lang="fr-FR" b="1" i="0" dirty="0">
                <a:solidFill>
                  <a:srgbClr val="BCC0C3"/>
                </a:solidFill>
                <a:effectLst/>
                <a:latin typeface="arial" panose="020B0604020202020204" pitchFamily="34" charset="0"/>
              </a:rPr>
              <a:t>Bootstrap</a:t>
            </a:r>
            <a:r>
              <a:rPr lang="fr-FR" b="0" i="0" dirty="0">
                <a:solidFill>
                  <a:srgbClr val="BDC1C6"/>
                </a:solidFill>
                <a:effectLst/>
                <a:latin typeface="arial" panose="020B0604020202020204" pitchFamily="34" charset="0"/>
              </a:rPr>
              <a:t> est un </a:t>
            </a:r>
            <a:r>
              <a:rPr lang="fr-FR" b="0" i="0" dirty="0" err="1">
                <a:solidFill>
                  <a:srgbClr val="BDC1C6"/>
                </a:solidFill>
                <a:effectLst/>
                <a:latin typeface="arial" panose="020B0604020202020204" pitchFamily="34" charset="0"/>
              </a:rPr>
              <a:t>framework</a:t>
            </a:r>
            <a:r>
              <a:rPr lang="fr-FR" b="0" i="0" dirty="0">
                <a:solidFill>
                  <a:srgbClr val="BDC1C6"/>
                </a:solidFill>
                <a:effectLst/>
                <a:latin typeface="arial" panose="020B0604020202020204" pitchFamily="34" charset="0"/>
              </a:rPr>
              <a:t> </a:t>
            </a:r>
            <a:r>
              <a:rPr lang="fr-FR" b="1" i="0" dirty="0">
                <a:solidFill>
                  <a:srgbClr val="BCC0C3"/>
                </a:solidFill>
                <a:effectLst/>
                <a:latin typeface="arial" panose="020B0604020202020204" pitchFamily="34" charset="0"/>
              </a:rPr>
              <a:t>de</a:t>
            </a:r>
            <a:r>
              <a:rPr lang="fr-FR" b="0" i="0" dirty="0">
                <a:solidFill>
                  <a:srgbClr val="BDC1C6"/>
                </a:solidFill>
                <a:effectLst/>
                <a:latin typeface="arial" panose="020B0604020202020204" pitchFamily="34" charset="0"/>
              </a:rPr>
              <a:t> frontend gratuit qui devient </a:t>
            </a:r>
            <a:r>
              <a:rPr lang="fr-FR" b="1" i="0" dirty="0">
                <a:solidFill>
                  <a:srgbClr val="BCC0C3"/>
                </a:solidFill>
                <a:effectLst/>
                <a:latin typeface="arial" panose="020B0604020202020204" pitchFamily="34" charset="0"/>
              </a:rPr>
              <a:t>de</a:t>
            </a:r>
            <a:r>
              <a:rPr lang="fr-FR" b="0" i="0" dirty="0">
                <a:solidFill>
                  <a:srgbClr val="BDC1C6"/>
                </a:solidFill>
                <a:effectLst/>
                <a:latin typeface="arial" panose="020B0604020202020204" pitchFamily="34" charset="0"/>
              </a:rPr>
              <a:t> plus en plus populaire parmi les développeurs </a:t>
            </a:r>
            <a:r>
              <a:rPr lang="fr-FR" b="1" i="0" dirty="0">
                <a:solidFill>
                  <a:srgbClr val="BCC0C3"/>
                </a:solidFill>
                <a:effectLst/>
                <a:latin typeface="arial" panose="020B0604020202020204" pitchFamily="34" charset="0"/>
              </a:rPr>
              <a:t>de</a:t>
            </a:r>
            <a:r>
              <a:rPr lang="fr-FR" b="0" i="0" dirty="0">
                <a:solidFill>
                  <a:srgbClr val="BDC1C6"/>
                </a:solidFill>
                <a:effectLst/>
                <a:latin typeface="arial" panose="020B0604020202020204" pitchFamily="34" charset="0"/>
              </a:rPr>
              <a:t> frontend.</a:t>
            </a:r>
            <a:endParaRPr lang="en-US" dirty="0"/>
          </a:p>
        </p:txBody>
      </p:sp>
      <p:sp>
        <p:nvSpPr>
          <p:cNvPr id="4" name="Espace réservé du numéro de diapositive 3"/>
          <p:cNvSpPr>
            <a:spLocks noGrp="1"/>
          </p:cNvSpPr>
          <p:nvPr>
            <p:ph type="sldNum" sz="quarter" idx="5"/>
          </p:nvPr>
        </p:nvSpPr>
        <p:spPr/>
        <p:txBody>
          <a:bodyPr/>
          <a:lstStyle/>
          <a:p>
            <a:fld id="{5FDBF95E-DA7F-4100-90CB-4D99A6961DEE}" type="slidenum">
              <a:rPr lang="en-US" smtClean="0"/>
              <a:pPr/>
              <a:t>21</a:t>
            </a:fld>
            <a:endParaRPr lang="en-US"/>
          </a:p>
        </p:txBody>
      </p:sp>
    </p:spTree>
    <p:extLst>
      <p:ext uri="{BB962C8B-B14F-4D97-AF65-F5344CB8AC3E}">
        <p14:creationId xmlns:p14="http://schemas.microsoft.com/office/powerpoint/2010/main" val="100529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Une </a:t>
            </a:r>
            <a:r>
              <a:rPr lang="en-US" dirty="0" err="1"/>
              <a:t>fois</a:t>
            </a:r>
            <a:r>
              <a:rPr lang="en-US" dirty="0"/>
              <a:t> </a:t>
            </a:r>
            <a:r>
              <a:rPr lang="en-US" dirty="0" err="1"/>
              <a:t>toutes</a:t>
            </a:r>
            <a:r>
              <a:rPr lang="en-US" dirty="0"/>
              <a:t> les phases </a:t>
            </a:r>
            <a:r>
              <a:rPr lang="en-US" dirty="0" err="1"/>
              <a:t>parfaitement</a:t>
            </a:r>
            <a:r>
              <a:rPr lang="en-US" dirty="0"/>
              <a:t> </a:t>
            </a:r>
            <a:r>
              <a:rPr lang="en-US" dirty="0" err="1"/>
              <a:t>réalisées</a:t>
            </a:r>
            <a:r>
              <a:rPr lang="en-US" dirty="0"/>
              <a:t>, le </a:t>
            </a:r>
            <a:r>
              <a:rPr lang="en-US" dirty="0" err="1"/>
              <a:t>système</a:t>
            </a:r>
            <a:r>
              <a:rPr lang="en-US" dirty="0"/>
              <a:t> sera </a:t>
            </a:r>
            <a:r>
              <a:rPr lang="en-US" dirty="0" err="1"/>
              <a:t>implémenté</a:t>
            </a:r>
            <a:r>
              <a:rPr lang="en-US" dirty="0"/>
              <a:t> sur le </a:t>
            </a:r>
            <a:r>
              <a:rPr lang="en-US" dirty="0" err="1"/>
              <a:t>serveur</a:t>
            </a:r>
            <a:r>
              <a:rPr lang="en-US" dirty="0"/>
              <a:t> et le </a:t>
            </a:r>
            <a:r>
              <a:rPr lang="en-US" dirty="0" err="1"/>
              <a:t>système</a:t>
            </a:r>
            <a:r>
              <a:rPr lang="en-US" dirty="0"/>
              <a:t> </a:t>
            </a:r>
            <a:r>
              <a:rPr lang="en-US" dirty="0" err="1"/>
              <a:t>pourra</a:t>
            </a:r>
            <a:r>
              <a:rPr lang="en-US" dirty="0"/>
              <a:t> </a:t>
            </a:r>
            <a:r>
              <a:rPr lang="en-US" dirty="0" err="1"/>
              <a:t>être</a:t>
            </a:r>
            <a:r>
              <a:rPr lang="en-US" dirty="0"/>
              <a:t> </a:t>
            </a:r>
            <a:r>
              <a:rPr lang="en-US" dirty="0" err="1"/>
              <a:t>utilisé</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5FDBF95E-DA7F-4100-90CB-4D99A6961DEE}" type="slidenum">
              <a:rPr lang="en-US" smtClean="0"/>
              <a:pPr/>
              <a:t>25</a:t>
            </a:fld>
            <a:endParaRPr lang="en-US"/>
          </a:p>
        </p:txBody>
      </p:sp>
    </p:spTree>
    <p:extLst>
      <p:ext uri="{BB962C8B-B14F-4D97-AF65-F5344CB8AC3E}">
        <p14:creationId xmlns:p14="http://schemas.microsoft.com/office/powerpoint/2010/main" val="185794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R="114300" algn="l" rtl="0">
              <a:lnSpc>
                <a:spcPct val="14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Cette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application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fournit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une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version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informatisée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automatisée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du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système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 gestion des clients qui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profitera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aux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entreprises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et à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leurs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clients.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R="101600" algn="l" rtl="0">
              <a:lnSpc>
                <a:spcPct val="148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Il rend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l'ensemble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du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processus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ligne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peut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générer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des rapports. Il dispose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d'une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fonction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connexion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client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où</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les clients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peuvent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voir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détails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leur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facture.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50000"/>
              </a:lnSpc>
              <a:spcAft>
                <a:spcPts val="1000"/>
              </a:spcAft>
            </a:pP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L'application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été</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conçue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 manière à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que les modifications futures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puissent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être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effectuées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facilement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Les conclusions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suivantes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peuvent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être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déduites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du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développement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du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l" rtl="0">
              <a:lnSpc>
                <a:spcPct val="150000"/>
              </a:lnSpc>
              <a:spcAft>
                <a:spcPts val="1000"/>
              </a:spcAft>
              <a:buFont typeface="Wingdings" panose="05000000000000000000" pitchFamily="2" charset="2"/>
              <a:buChar char="ü"/>
              <a:tabLst>
                <a:tab pos="914400" algn="l"/>
              </a:tabLst>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rtl="0">
              <a:lnSpc>
                <a:spcPct val="150000"/>
              </a:lnSpc>
              <a:spcAft>
                <a:spcPts val="1000"/>
              </a:spcAft>
              <a:buFont typeface="Wingdings" panose="05000000000000000000" pitchFamily="2" charset="2"/>
              <a:buChar char="ü"/>
              <a:tabLst>
                <a:tab pos="914400" algn="l"/>
              </a:tabLst>
            </a:pP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L'automatisation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l'ensemble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du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système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améliore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productivité</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rtl="0">
              <a:lnSpc>
                <a:spcPct val="150000"/>
              </a:lnSpc>
              <a:spcAft>
                <a:spcPts val="1000"/>
              </a:spcAft>
              <a:buFont typeface="Wingdings" panose="05000000000000000000" pitchFamily="2" charset="2"/>
              <a:buChar char="ü"/>
              <a:tabLst>
                <a:tab pos="91440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Il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fournit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interface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utilisateur</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graphique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conviviale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qui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s'avère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meilleure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par rapport au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système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existant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rtl="0">
              <a:lnSpc>
                <a:spcPct val="150000"/>
              </a:lnSpc>
              <a:spcAft>
                <a:spcPts val="1000"/>
              </a:spcAft>
              <a:buFont typeface="Wingdings" panose="05000000000000000000" pitchFamily="2" charset="2"/>
              <a:buChar char="ü"/>
              <a:tabLst>
                <a:tab pos="91440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Il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donne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accès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approprié</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aux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utilisateurs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autorisés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fonction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leurs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autorisations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rtl="0">
              <a:lnSpc>
                <a:spcPct val="150000"/>
              </a:lnSpc>
              <a:spcAft>
                <a:spcPts val="1000"/>
              </a:spcAft>
              <a:buFont typeface="Wingdings" panose="05000000000000000000" pitchFamily="2" charset="2"/>
              <a:buChar char="ü"/>
              <a:tabLst>
                <a:tab pos="91440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Il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surmonte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efficacement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 retard dans les communications.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rtl="0">
              <a:lnSpc>
                <a:spcPct val="150000"/>
              </a:lnSpc>
              <a:spcAft>
                <a:spcPts val="1000"/>
              </a:spcAft>
              <a:buFont typeface="Wingdings" panose="05000000000000000000" pitchFamily="2" charset="2"/>
              <a:buChar char="ü"/>
              <a:tabLst>
                <a:tab pos="91440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 mise à jour des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informations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devient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alors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plus facile.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rtl="0">
              <a:lnSpc>
                <a:spcPct val="150000"/>
              </a:lnSpc>
              <a:spcAft>
                <a:spcPts val="1000"/>
              </a:spcAft>
              <a:buFont typeface="Wingdings" panose="05000000000000000000" pitchFamily="2" charset="2"/>
              <a:buChar char="ü"/>
              <a:tabLst>
                <a:tab pos="91440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sécurité</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du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système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sécurité</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des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données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la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fiabilité</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sont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les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caractéristiques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frappantes</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l" rtl="0">
              <a:lnSpc>
                <a:spcPct val="150000"/>
              </a:lnSpc>
              <a:spcAft>
                <a:spcPts val="1000"/>
              </a:spcAft>
              <a:buFont typeface="Wingdings" panose="05000000000000000000" pitchFamily="2" charset="2"/>
              <a:buChar char="ü"/>
              <a:tabLst>
                <a:tab pos="914400" algn="l"/>
              </a:tabLs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système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dispose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d'une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marge de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manœuvre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suffisante pour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être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modifié</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à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l'avenir</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cela</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s'avère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nécessaire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Espace réservé du numéro de diapositive 3"/>
          <p:cNvSpPr>
            <a:spLocks noGrp="1"/>
          </p:cNvSpPr>
          <p:nvPr>
            <p:ph type="sldNum" sz="quarter" idx="5"/>
          </p:nvPr>
        </p:nvSpPr>
        <p:spPr/>
        <p:txBody>
          <a:bodyPr/>
          <a:lstStyle/>
          <a:p>
            <a:fld id="{5FDBF95E-DA7F-4100-90CB-4D99A6961DEE}" type="slidenum">
              <a:rPr lang="en-US" smtClean="0"/>
              <a:pPr/>
              <a:t>26</a:t>
            </a:fld>
            <a:endParaRPr lang="en-US"/>
          </a:p>
        </p:txBody>
      </p:sp>
    </p:spTree>
    <p:extLst>
      <p:ext uri="{BB962C8B-B14F-4D97-AF65-F5344CB8AC3E}">
        <p14:creationId xmlns:p14="http://schemas.microsoft.com/office/powerpoint/2010/main" val="369268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01026F-F1B0-4023-B4A0-A3D8B50537F2}" type="slidenum">
              <a:rPr lang="en-US" smtClean="0"/>
              <a:pPr/>
              <a:t>‹N°›</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‹N°›</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‹N°›</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DE36E3-064B-4319-8971-DB24598FB7A4}"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‹N°›</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11/15/2022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‹N°›</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420" y="1840965"/>
            <a:ext cx="6876729" cy="2575296"/>
          </a:xfrm>
        </p:spPr>
        <p:txBody>
          <a:bodyPr>
            <a:noAutofit/>
          </a:bodyPr>
          <a:lstStyle/>
          <a:p>
            <a:pPr algn="ctr" rtl="0"/>
            <a:r>
              <a:rPr lang="en-US" sz="4400" b="1" u="sng" dirty="0"/>
              <a:t>Customer Relationship Manager</a:t>
            </a:r>
            <a:br>
              <a:rPr lang="en-US" sz="3200" b="1" u="sng" dirty="0"/>
            </a:br>
            <a:br>
              <a:rPr lang="en-US" sz="3200" b="1" u="sng" dirty="0"/>
            </a:br>
            <a:r>
              <a:rPr lang="en-US" sz="2400" b="1" u="sng" dirty="0"/>
              <a:t>Développé en PHP et MySQL</a:t>
            </a:r>
            <a:endParaRPr lang="en-US" sz="32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
        <p:nvSpPr>
          <p:cNvPr id="3" name="ZoneTexte 2">
            <a:extLst>
              <a:ext uri="{FF2B5EF4-FFF2-40B4-BE49-F238E27FC236}">
                <a16:creationId xmlns:a16="http://schemas.microsoft.com/office/drawing/2014/main" id="{43583735-2A50-DA2D-5F1F-EE39B704B8FE}"/>
              </a:ext>
            </a:extLst>
          </p:cNvPr>
          <p:cNvSpPr txBox="1"/>
          <p:nvPr/>
        </p:nvSpPr>
        <p:spPr>
          <a:xfrm>
            <a:off x="1027563" y="4884217"/>
            <a:ext cx="2448272" cy="646331"/>
          </a:xfrm>
          <a:prstGeom prst="rect">
            <a:avLst/>
          </a:prstGeom>
          <a:noFill/>
        </p:spPr>
        <p:txBody>
          <a:bodyPr wrap="square" rtlCol="0">
            <a:spAutoFit/>
          </a:bodyPr>
          <a:lstStyle/>
          <a:p>
            <a:r>
              <a:rPr lang="en-US" b="1" dirty="0"/>
              <a:t>Soutenu par: </a:t>
            </a:r>
          </a:p>
          <a:p>
            <a:r>
              <a:rPr lang="en-US" dirty="0"/>
              <a:t>ZAIM OUSSAMA</a:t>
            </a:r>
          </a:p>
        </p:txBody>
      </p:sp>
      <p:sp>
        <p:nvSpPr>
          <p:cNvPr id="4" name="ZoneTexte 3">
            <a:extLst>
              <a:ext uri="{FF2B5EF4-FFF2-40B4-BE49-F238E27FC236}">
                <a16:creationId xmlns:a16="http://schemas.microsoft.com/office/drawing/2014/main" id="{922C721C-018C-B2C0-2EEE-5FDB53106363}"/>
              </a:ext>
            </a:extLst>
          </p:cNvPr>
          <p:cNvSpPr txBox="1"/>
          <p:nvPr/>
        </p:nvSpPr>
        <p:spPr>
          <a:xfrm>
            <a:off x="1007639" y="5877272"/>
            <a:ext cx="2752350" cy="646331"/>
          </a:xfrm>
          <a:prstGeom prst="rect">
            <a:avLst/>
          </a:prstGeom>
          <a:noFill/>
        </p:spPr>
        <p:txBody>
          <a:bodyPr wrap="square" rtlCol="0">
            <a:spAutoFit/>
          </a:bodyPr>
          <a:lstStyle/>
          <a:p>
            <a:r>
              <a:rPr lang="en-US" b="1" dirty="0" err="1"/>
              <a:t>Encadrant</a:t>
            </a:r>
            <a:r>
              <a:rPr lang="en-US" b="1" dirty="0"/>
              <a:t> </a:t>
            </a:r>
            <a:r>
              <a:rPr lang="en-US" b="1" dirty="0" err="1"/>
              <a:t>d’entreprise</a:t>
            </a:r>
            <a:r>
              <a:rPr lang="en-US" b="1" dirty="0"/>
              <a:t>:</a:t>
            </a:r>
          </a:p>
          <a:p>
            <a:r>
              <a:rPr lang="en-US" dirty="0"/>
              <a:t>M.EL OULIDI ALAEDDINE</a:t>
            </a:r>
          </a:p>
        </p:txBody>
      </p:sp>
      <p:sp>
        <p:nvSpPr>
          <p:cNvPr id="5" name="ZoneTexte 4">
            <a:extLst>
              <a:ext uri="{FF2B5EF4-FFF2-40B4-BE49-F238E27FC236}">
                <a16:creationId xmlns:a16="http://schemas.microsoft.com/office/drawing/2014/main" id="{C47DB4CF-2243-6B7D-5DF2-A61835536F3E}"/>
              </a:ext>
            </a:extLst>
          </p:cNvPr>
          <p:cNvSpPr txBox="1"/>
          <p:nvPr/>
        </p:nvSpPr>
        <p:spPr>
          <a:xfrm>
            <a:off x="6803232" y="4884216"/>
            <a:ext cx="2340768"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Jury:</a:t>
            </a:r>
          </a:p>
          <a:p>
            <a:r>
              <a:rPr lang="en-US" dirty="0"/>
              <a:t>M.MAZER SAID</a:t>
            </a:r>
          </a:p>
        </p:txBody>
      </p:sp>
      <p:pic>
        <p:nvPicPr>
          <p:cNvPr id="7" name="Image 6">
            <a:extLst>
              <a:ext uri="{FF2B5EF4-FFF2-40B4-BE49-F238E27FC236}">
                <a16:creationId xmlns:a16="http://schemas.microsoft.com/office/drawing/2014/main" id="{6A1FE45E-5758-DEC9-C55F-D39995DA4481}"/>
              </a:ext>
            </a:extLst>
          </p:cNvPr>
          <p:cNvPicPr>
            <a:picLocks noChangeAspect="1"/>
          </p:cNvPicPr>
          <p:nvPr/>
        </p:nvPicPr>
        <p:blipFill>
          <a:blip r:embed="rId3"/>
          <a:stretch>
            <a:fillRect/>
          </a:stretch>
        </p:blipFill>
        <p:spPr>
          <a:xfrm>
            <a:off x="1007639" y="0"/>
            <a:ext cx="1709814" cy="947762"/>
          </a:xfrm>
          <a:prstGeom prst="rect">
            <a:avLst/>
          </a:prstGeom>
        </p:spPr>
      </p:pic>
      <p:pic>
        <p:nvPicPr>
          <p:cNvPr id="9" name="Image 8">
            <a:extLst>
              <a:ext uri="{FF2B5EF4-FFF2-40B4-BE49-F238E27FC236}">
                <a16:creationId xmlns:a16="http://schemas.microsoft.com/office/drawing/2014/main" id="{CAF91F4B-665E-AB84-1967-33DC301638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2389" y="-79441"/>
            <a:ext cx="2019449" cy="1135940"/>
          </a:xfrm>
          <a:prstGeom prst="rect">
            <a:avLst/>
          </a:prstGeom>
        </p:spPr>
      </p:pic>
      <p:sp>
        <p:nvSpPr>
          <p:cNvPr id="10" name="Google Shape;99;p1">
            <a:extLst>
              <a:ext uri="{FF2B5EF4-FFF2-40B4-BE49-F238E27FC236}">
                <a16:creationId xmlns:a16="http://schemas.microsoft.com/office/drawing/2014/main" id="{E6C7654E-0AA5-FADF-625C-60604D13C9DD}"/>
              </a:ext>
            </a:extLst>
          </p:cNvPr>
          <p:cNvSpPr txBox="1"/>
          <p:nvPr/>
        </p:nvSpPr>
        <p:spPr>
          <a:xfrm>
            <a:off x="2242603" y="-5290"/>
            <a:ext cx="5344637" cy="1061789"/>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100"/>
              <a:buFont typeface="Arial"/>
              <a:buNone/>
            </a:pPr>
            <a:r>
              <a:rPr lang="en" sz="1400" dirty="0">
                <a:latin typeface="Times New Roman"/>
                <a:cs typeface="Times New Roman"/>
              </a:rPr>
              <a:t>Université Sidi Mohamed Ben Abdellah</a:t>
            </a:r>
            <a:endParaRPr sz="1400" dirty="0">
              <a:latin typeface="Times New Roman"/>
              <a:cs typeface="Times New Roman"/>
            </a:endParaRPr>
          </a:p>
          <a:p>
            <a:pPr algn="ctr">
              <a:lnSpc>
                <a:spcPct val="150000"/>
              </a:lnSpc>
              <a:buClr>
                <a:schemeClr val="dk1"/>
              </a:buClr>
              <a:buSzPts val="1100"/>
            </a:pPr>
            <a:r>
              <a:rPr lang="en" sz="1400" dirty="0">
                <a:latin typeface="Times New Roman"/>
                <a:cs typeface="Times New Roman"/>
              </a:rPr>
              <a:t>Ecole Nationale des Sciences </a:t>
            </a:r>
            <a:r>
              <a:rPr lang="en" sz="1400" dirty="0">
                <a:solidFill>
                  <a:schemeClr val="dk1"/>
                </a:solidFill>
              </a:rPr>
              <a:t>Appliquées de Fès</a:t>
            </a:r>
          </a:p>
          <a:p>
            <a:pPr algn="ctr">
              <a:lnSpc>
                <a:spcPct val="150000"/>
              </a:lnSpc>
              <a:buClr>
                <a:schemeClr val="dk1"/>
              </a:buClr>
              <a:buSzPts val="1100"/>
            </a:pPr>
            <a:r>
              <a:rPr lang="fr-FR" sz="1400" dirty="0">
                <a:latin typeface="Times New Roman"/>
                <a:cs typeface="Times New Roman"/>
                <a:sym typeface="Times New Roman"/>
              </a:rPr>
              <a:t>Génie systèmes embarqués et informatique industrielle</a:t>
            </a:r>
          </a:p>
        </p:txBody>
      </p:sp>
      <p:sp>
        <p:nvSpPr>
          <p:cNvPr id="12" name="ZoneTexte 11">
            <a:extLst>
              <a:ext uri="{FF2B5EF4-FFF2-40B4-BE49-F238E27FC236}">
                <a16:creationId xmlns:a16="http://schemas.microsoft.com/office/drawing/2014/main" id="{5869D878-D8B8-B7E3-51EC-2EFA0DF0E04D}"/>
              </a:ext>
            </a:extLst>
          </p:cNvPr>
          <p:cNvSpPr txBox="1"/>
          <p:nvPr/>
        </p:nvSpPr>
        <p:spPr>
          <a:xfrm>
            <a:off x="1619672" y="1388341"/>
            <a:ext cx="6958226" cy="646331"/>
          </a:xfrm>
          <a:prstGeom prst="rect">
            <a:avLst/>
          </a:prstGeom>
          <a:noFill/>
        </p:spPr>
        <p:txBody>
          <a:bodyPr wrap="square">
            <a:spAutoFit/>
          </a:bodyPr>
          <a:lstStyle/>
          <a:p>
            <a:pPr algn="ctr"/>
            <a:r>
              <a:rPr lang="fr-FR" sz="1800" dirty="0">
                <a:latin typeface="Times New Roman" panose="02020603050405020304" pitchFamily="18" charset="0"/>
                <a:cs typeface="Times New Roman" panose="02020603050405020304" pitchFamily="18" charset="0"/>
              </a:rPr>
              <a:t>Filière : «</a:t>
            </a:r>
            <a:r>
              <a:rPr lang="fr-FR" sz="1800" b="1" dirty="0"/>
              <a:t>Ingénierie des Systèmes </a:t>
            </a:r>
            <a:r>
              <a:rPr lang="fr-FR" b="1" dirty="0"/>
              <a:t>Embarques et Informatique Industrielle</a:t>
            </a:r>
            <a:r>
              <a:rPr lang="fr-FR" sz="1800" dirty="0">
                <a:latin typeface="Times New Roman" panose="02020603050405020304" pitchFamily="18" charset="0"/>
                <a:cs typeface="Times New Roman" panose="02020603050405020304" pitchFamily="18" charset="0"/>
              </a:rPr>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4BAEDD8-686E-79B1-327E-909FABA33AE5}"/>
              </a:ext>
            </a:extLst>
          </p:cNvPr>
          <p:cNvPicPr>
            <a:picLocks noChangeAspect="1"/>
          </p:cNvPicPr>
          <p:nvPr/>
        </p:nvPicPr>
        <p:blipFill>
          <a:blip r:embed="rId2"/>
          <a:stretch>
            <a:fillRect/>
          </a:stretch>
        </p:blipFill>
        <p:spPr>
          <a:xfrm>
            <a:off x="2771800" y="1019175"/>
            <a:ext cx="6048375" cy="4819650"/>
          </a:xfrm>
          <a:prstGeom prst="rect">
            <a:avLst/>
          </a:prstGeom>
        </p:spPr>
      </p:pic>
    </p:spTree>
    <p:extLst>
      <p:ext uri="{BB962C8B-B14F-4D97-AF65-F5344CB8AC3E}">
        <p14:creationId xmlns:p14="http://schemas.microsoft.com/office/powerpoint/2010/main" val="229480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714380"/>
          </a:xfrm>
        </p:spPr>
        <p:txBody>
          <a:bodyPr>
            <a:normAutofit fontScale="90000"/>
          </a:bodyPr>
          <a:lstStyle/>
          <a:p>
            <a:pPr algn="ctr" rtl="0"/>
            <a:r>
              <a:rPr lang="en-US" sz="4400" b="1" u="sng" dirty="0"/>
              <a:t>Projet</a:t>
            </a:r>
            <a:r>
              <a:rPr lang="en-US" sz="4900" b="1" u="sng" dirty="0"/>
              <a:t> </a:t>
            </a:r>
            <a:r>
              <a:rPr lang="en-US" sz="4400" b="1" u="sng" dirty="0"/>
              <a:t>Modules</a:t>
            </a:r>
            <a:br>
              <a:rPr lang="en-US" dirty="0"/>
            </a:br>
            <a:endParaRPr lang="en-US" dirty="0"/>
          </a:p>
        </p:txBody>
      </p:sp>
      <p:sp>
        <p:nvSpPr>
          <p:cNvPr id="3" name="Content Placeholder 2"/>
          <p:cNvSpPr>
            <a:spLocks noGrp="1"/>
          </p:cNvSpPr>
          <p:nvPr>
            <p:ph idx="1"/>
          </p:nvPr>
        </p:nvSpPr>
        <p:spPr>
          <a:xfrm>
            <a:off x="1435608" y="857232"/>
            <a:ext cx="7498080" cy="5391168"/>
          </a:xfrm>
        </p:spPr>
        <p:txBody>
          <a:bodyPr>
            <a:normAutofit/>
          </a:bodyPr>
          <a:lstStyle/>
          <a:p>
            <a:pPr algn="l" rtl="0">
              <a:buNone/>
            </a:pPr>
            <a:r>
              <a:rPr lang="en-US" sz="1800" dirty="0">
                <a:effectLst/>
                <a:latin typeface="Times New Roman" panose="02020603050405020304" pitchFamily="18" charset="0"/>
                <a:ea typeface="Times New Roman" panose="02020603050405020304" pitchFamily="18" charset="0"/>
              </a:rPr>
              <a:t>     Dans Client Management System, nous utilisons PHP et la base de </a:t>
            </a:r>
            <a:r>
              <a:rPr lang="en-US" sz="1800" dirty="0" err="1">
                <a:effectLst/>
                <a:latin typeface="Times New Roman" panose="02020603050405020304" pitchFamily="18" charset="0"/>
                <a:ea typeface="Times New Roman" panose="02020603050405020304" pitchFamily="18" charset="0"/>
              </a:rPr>
              <a:t>données</a:t>
            </a:r>
            <a:r>
              <a:rPr lang="en-US" sz="1800" dirty="0">
                <a:effectLst/>
                <a:latin typeface="Times New Roman" panose="02020603050405020304" pitchFamily="18" charset="0"/>
                <a:ea typeface="Times New Roman" panose="02020603050405020304" pitchFamily="18" charset="0"/>
              </a:rPr>
              <a:t> MySQL. Ce projet conserve les dossiers des clients. Le système de gestion des clients a deux modules, c'est-à-dire</a:t>
            </a:r>
          </a:p>
          <a:p>
            <a:pPr algn="l" rtl="0">
              <a:buNone/>
            </a:pPr>
            <a:endParaRPr lang="en-US" sz="1800" dirty="0">
              <a:effectLst/>
              <a:latin typeface="Times New Roman" panose="02020603050405020304" pitchFamily="18" charset="0"/>
              <a:ea typeface="Times New Roman" panose="02020603050405020304" pitchFamily="18" charset="0"/>
            </a:endParaRPr>
          </a:p>
          <a:p>
            <a:pPr algn="l" rtl="0">
              <a:buFont typeface="Wingdings" panose="05000000000000000000" pitchFamily="2" charset="2"/>
              <a:buChar char="Ø"/>
            </a:pPr>
            <a:r>
              <a:rPr lang="en-US" sz="1800" dirty="0">
                <a:latin typeface="Times New Roman" panose="02020603050405020304" pitchFamily="18" charset="0"/>
              </a:rPr>
              <a:t>Administrateur</a:t>
            </a:r>
          </a:p>
          <a:p>
            <a:pPr algn="l" rtl="0">
              <a:buFont typeface="Wingdings" panose="05000000000000000000" pitchFamily="2" charset="2"/>
              <a:buChar char="Ø"/>
            </a:pPr>
            <a:r>
              <a:rPr lang="en-US" sz="1800" dirty="0">
                <a:latin typeface="Times New Roman" panose="02020603050405020304" pitchFamily="18" charset="0"/>
              </a:rPr>
              <a:t>Client</a:t>
            </a:r>
            <a:endParaRPr lang="en-US" dirty="0"/>
          </a:p>
        </p:txBody>
      </p:sp>
      <p:pic>
        <p:nvPicPr>
          <p:cNvPr id="5" name="Image 4">
            <a:extLst>
              <a:ext uri="{FF2B5EF4-FFF2-40B4-BE49-F238E27FC236}">
                <a16:creationId xmlns:a16="http://schemas.microsoft.com/office/drawing/2014/main" id="{1A7C8AE5-FE43-B198-CF5F-2A5344F6C66D}"/>
              </a:ext>
            </a:extLst>
          </p:cNvPr>
          <p:cNvPicPr>
            <a:picLocks noChangeAspect="1"/>
          </p:cNvPicPr>
          <p:nvPr/>
        </p:nvPicPr>
        <p:blipFill>
          <a:blip r:embed="rId2"/>
          <a:stretch>
            <a:fillRect/>
          </a:stretch>
        </p:blipFill>
        <p:spPr>
          <a:xfrm>
            <a:off x="5145829" y="2132856"/>
            <a:ext cx="2886075" cy="3438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4F28-49AE-774F-083E-DD44D65AB3B9}"/>
              </a:ext>
            </a:extLst>
          </p:cNvPr>
          <p:cNvSpPr>
            <a:spLocks noGrp="1"/>
          </p:cNvSpPr>
          <p:nvPr>
            <p:ph type="title"/>
          </p:nvPr>
        </p:nvSpPr>
        <p:spPr>
          <a:xfrm>
            <a:off x="1435608" y="44624"/>
            <a:ext cx="7498080" cy="936104"/>
          </a:xfrm>
        </p:spPr>
        <p:txBody>
          <a:bodyPr/>
          <a:lstStyle/>
          <a:p>
            <a:pPr algn="ctr" rtl="0"/>
            <a:r>
              <a:rPr lang="en-IN" b="1" dirty="0"/>
              <a:t>Module d'administration</a:t>
            </a:r>
          </a:p>
        </p:txBody>
      </p:sp>
      <p:sp>
        <p:nvSpPr>
          <p:cNvPr id="3" name="Content Placeholder 2">
            <a:extLst>
              <a:ext uri="{FF2B5EF4-FFF2-40B4-BE49-F238E27FC236}">
                <a16:creationId xmlns:a16="http://schemas.microsoft.com/office/drawing/2014/main" id="{537E97F1-8CFB-5A8E-5E21-EF71AA6F3E85}"/>
              </a:ext>
            </a:extLst>
          </p:cNvPr>
          <p:cNvSpPr>
            <a:spLocks noGrp="1"/>
          </p:cNvSpPr>
          <p:nvPr>
            <p:ph idx="1"/>
          </p:nvPr>
        </p:nvSpPr>
        <p:spPr>
          <a:xfrm>
            <a:off x="1435608" y="980728"/>
            <a:ext cx="5368640" cy="5267672"/>
          </a:xfrm>
        </p:spPr>
        <p:txBody>
          <a:bodyPr>
            <a:normAutofit lnSpcReduction="10000"/>
          </a:bodyPr>
          <a:lstStyle/>
          <a:p>
            <a:pPr algn="l" rtl="0">
              <a:lnSpc>
                <a:spcPct val="115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1. Tableau de bord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Dans cette section, l'administrateur peut afficher brièvement le total des services, le nombre total de clients, le total des ventes d'aujourd'hui, le total des ventes d'hier, le total des ventes de sept et le total des ventes.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2. Prestations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Dans cette section, l'administrateur peut gérer les services (Ajouter/Mettre à jour).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3. Ajouter des Clients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Dans cette section, l'administrateur peut ajouter de nouveaux clients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4. Liste des clients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Dans cette section, l'administrateur peut mettre à jour les détails du client et ajouter des services fournis par l'administrateur.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5. Factures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Dans cette section, l'administrateur peut afficher les factures du client et également imprimer la facture.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6. Rapports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Dans cette section, l'administrateur peut afficher les détails des clients et vérifier les rapports de vente (mois/année) au cours d'une période donnée.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7. Rechercher une facture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Dans cette section, l'administrateur peut rechercher la facture des clients à l'aide de son numéro de facture.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L'administrateur peut également mettre à jour son profil, modifier le mot de passe et récupérer le mot de passe.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146DB12F-0BE0-B6D7-A78E-291D0DA54F2D}"/>
              </a:ext>
            </a:extLst>
          </p:cNvPr>
          <p:cNvPicPr>
            <a:picLocks noChangeAspect="1"/>
          </p:cNvPicPr>
          <p:nvPr/>
        </p:nvPicPr>
        <p:blipFill>
          <a:blip r:embed="rId2"/>
          <a:stretch>
            <a:fillRect/>
          </a:stretch>
        </p:blipFill>
        <p:spPr>
          <a:xfrm>
            <a:off x="6816455" y="980728"/>
            <a:ext cx="2105025" cy="5038725"/>
          </a:xfrm>
          <a:prstGeom prst="rect">
            <a:avLst/>
          </a:prstGeom>
        </p:spPr>
      </p:pic>
    </p:spTree>
    <p:extLst>
      <p:ext uri="{BB962C8B-B14F-4D97-AF65-F5344CB8AC3E}">
        <p14:creationId xmlns:p14="http://schemas.microsoft.com/office/powerpoint/2010/main" val="125042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16DD-0564-F604-828D-CC37B47EED04}"/>
              </a:ext>
            </a:extLst>
          </p:cNvPr>
          <p:cNvSpPr>
            <a:spLocks noGrp="1"/>
          </p:cNvSpPr>
          <p:nvPr>
            <p:ph type="title"/>
          </p:nvPr>
        </p:nvSpPr>
        <p:spPr/>
        <p:txBody>
          <a:bodyPr/>
          <a:lstStyle/>
          <a:p>
            <a:pPr algn="ctr" rtl="0"/>
            <a:r>
              <a:rPr lang="en-IN" b="1" dirty="0"/>
              <a:t>Module client</a:t>
            </a:r>
          </a:p>
        </p:txBody>
      </p:sp>
      <p:sp>
        <p:nvSpPr>
          <p:cNvPr id="3" name="Content Placeholder 2">
            <a:extLst>
              <a:ext uri="{FF2B5EF4-FFF2-40B4-BE49-F238E27FC236}">
                <a16:creationId xmlns:a16="http://schemas.microsoft.com/office/drawing/2014/main" id="{9E6DE84F-B793-0AF3-6809-786669E3A7BE}"/>
              </a:ext>
            </a:extLst>
          </p:cNvPr>
          <p:cNvSpPr>
            <a:spLocks noGrp="1"/>
          </p:cNvSpPr>
          <p:nvPr>
            <p:ph idx="1"/>
          </p:nvPr>
        </p:nvSpPr>
        <p:spPr>
          <a:xfrm>
            <a:off x="1435608" y="1447800"/>
            <a:ext cx="5008600" cy="4800600"/>
          </a:xfrm>
        </p:spPr>
        <p:txBody>
          <a:bodyPr/>
          <a:lstStyle/>
          <a:p>
            <a:pPr algn="l" rtl="0">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Tableau de bord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C'est une page d'accueil pour un client.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 Factures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Dans cette section, le client peut afficher les factures du client et également imprimer la facture.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 Rechercher une facture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Dans cette section, le client peut rechercher sa facture à l'aide du numéro de facture.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 client peut également mettre à jour son profil, changer le mot de passe et récupérer le mot de passe.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endParaRPr lang="en-IN" dirty="0"/>
          </a:p>
        </p:txBody>
      </p:sp>
      <p:pic>
        <p:nvPicPr>
          <p:cNvPr id="5" name="Image 4">
            <a:extLst>
              <a:ext uri="{FF2B5EF4-FFF2-40B4-BE49-F238E27FC236}">
                <a16:creationId xmlns:a16="http://schemas.microsoft.com/office/drawing/2014/main" id="{880E9D98-E305-5D24-D561-E8B68B101C10}"/>
              </a:ext>
            </a:extLst>
          </p:cNvPr>
          <p:cNvPicPr>
            <a:picLocks noChangeAspect="1"/>
          </p:cNvPicPr>
          <p:nvPr/>
        </p:nvPicPr>
        <p:blipFill>
          <a:blip r:embed="rId2"/>
          <a:stretch>
            <a:fillRect/>
          </a:stretch>
        </p:blipFill>
        <p:spPr>
          <a:xfrm>
            <a:off x="6613017" y="1417638"/>
            <a:ext cx="2190750" cy="4243610"/>
          </a:xfrm>
          <a:prstGeom prst="rect">
            <a:avLst/>
          </a:prstGeom>
        </p:spPr>
      </p:pic>
    </p:spTree>
    <p:extLst>
      <p:ext uri="{BB962C8B-B14F-4D97-AF65-F5344CB8AC3E}">
        <p14:creationId xmlns:p14="http://schemas.microsoft.com/office/powerpoint/2010/main" val="253190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r>
              <a:rPr lang="en-US" b="1" dirty="0"/>
              <a:t>Spécification des exigences</a:t>
            </a:r>
            <a:br>
              <a:rPr lang="en-US" dirty="0"/>
            </a:br>
            <a:endParaRPr lang="en-US" dirty="0"/>
          </a:p>
        </p:txBody>
      </p:sp>
      <p:sp>
        <p:nvSpPr>
          <p:cNvPr id="3" name="Content Placeholder 2"/>
          <p:cNvSpPr>
            <a:spLocks noGrp="1"/>
          </p:cNvSpPr>
          <p:nvPr>
            <p:ph idx="1"/>
          </p:nvPr>
        </p:nvSpPr>
        <p:spPr>
          <a:xfrm>
            <a:off x="1435608" y="1142984"/>
            <a:ext cx="7498080" cy="5105416"/>
          </a:xfrm>
        </p:spPr>
        <p:txBody>
          <a:bodyPr/>
          <a:lstStyle/>
          <a:p>
            <a:pPr algn="l" rtl="0">
              <a:buFont typeface="Wingdings" pitchFamily="2" charset="2"/>
              <a:buChar char="Ø"/>
            </a:pPr>
            <a:r>
              <a:rPr lang="en-US" sz="2000" b="1" u="sng" dirty="0"/>
              <a:t>Configuration matérielle:</a:t>
            </a:r>
            <a:endParaRPr lang="en-US" sz="2000" dirty="0"/>
          </a:p>
          <a:p>
            <a:pPr algn="l" rtl="0">
              <a:buNone/>
            </a:pPr>
            <a:r>
              <a:rPr lang="en-IN" sz="2400" dirty="0"/>
              <a:t> </a:t>
            </a:r>
            <a:r>
              <a:rPr lang="en-IN" sz="1800" b="1" dirty="0"/>
              <a:t>Côté client</a:t>
            </a:r>
          </a:p>
          <a:p>
            <a:pPr algn="l" rtl="0">
              <a:buNone/>
            </a:pPr>
            <a:endParaRPr lang="en-IN" sz="1800" b="1" dirty="0"/>
          </a:p>
          <a:p>
            <a:pPr algn="l" rtl="0">
              <a:buNone/>
            </a:pPr>
            <a:endParaRPr lang="en-IN" sz="1800" b="1" dirty="0"/>
          </a:p>
          <a:p>
            <a:pPr algn="l" rtl="0">
              <a:buNone/>
            </a:pPr>
            <a:endParaRPr lang="en-IN" sz="1800" b="1" dirty="0"/>
          </a:p>
          <a:p>
            <a:pPr algn="l" rtl="0">
              <a:buNone/>
            </a:pPr>
            <a:r>
              <a:rPr lang="en-IN" sz="1800" b="1" dirty="0"/>
              <a:t> </a:t>
            </a:r>
          </a:p>
          <a:p>
            <a:pPr algn="l" rtl="0">
              <a:buNone/>
            </a:pPr>
            <a:r>
              <a:rPr lang="en-IN" sz="1800" b="1" dirty="0"/>
              <a:t> </a:t>
            </a:r>
          </a:p>
          <a:p>
            <a:pPr algn="l" rtl="0">
              <a:buNone/>
            </a:pPr>
            <a:r>
              <a:rPr lang="en-IN" sz="1800" b="1" dirty="0"/>
              <a:t>Du côté serveur</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pPr algn="l" rtl="0"/>
                      <a:r>
                        <a:rPr lang="en-IN" dirty="0"/>
                        <a:t>RAM</a:t>
                      </a:r>
                      <a:endParaRPr lang="en-US" dirty="0"/>
                    </a:p>
                  </a:txBody>
                  <a:tcPr/>
                </a:tc>
                <a:tc>
                  <a:txBody>
                    <a:bodyPr/>
                    <a:lstStyle/>
                    <a:p>
                      <a:pPr algn="l" rtl="0"/>
                      <a:r>
                        <a:rPr lang="en-IN" dirty="0"/>
                        <a:t>1 Go</a:t>
                      </a:r>
                      <a:endParaRPr lang="en-US" dirty="0"/>
                    </a:p>
                  </a:txBody>
                  <a:tcPr/>
                </a:tc>
                <a:extLst>
                  <a:ext uri="{0D108BD9-81ED-4DB2-BD59-A6C34878D82A}">
                    <a16:rowId xmlns:a16="http://schemas.microsoft.com/office/drawing/2014/main" val="10000"/>
                  </a:ext>
                </a:extLst>
              </a:tr>
              <a:tr h="370840">
                <a:tc>
                  <a:txBody>
                    <a:bodyPr/>
                    <a:lstStyle/>
                    <a:p>
                      <a:pPr algn="l" rtl="0"/>
                      <a:r>
                        <a:rPr lang="en-IN" dirty="0"/>
                        <a:t>Disque dur</a:t>
                      </a:r>
                      <a:endParaRPr lang="en-US" dirty="0"/>
                    </a:p>
                  </a:txBody>
                  <a:tcPr/>
                </a:tc>
                <a:tc>
                  <a:txBody>
                    <a:bodyPr/>
                    <a:lstStyle/>
                    <a:p>
                      <a:pPr algn="l" rtl="0"/>
                      <a:r>
                        <a:rPr lang="en-IN" dirty="0"/>
                        <a:t>20 Go</a:t>
                      </a:r>
                      <a:endParaRPr lang="en-US" dirty="0"/>
                    </a:p>
                  </a:txBody>
                  <a:tcPr/>
                </a:tc>
                <a:extLst>
                  <a:ext uri="{0D108BD9-81ED-4DB2-BD59-A6C34878D82A}">
                    <a16:rowId xmlns:a16="http://schemas.microsoft.com/office/drawing/2014/main" val="10001"/>
                  </a:ext>
                </a:extLst>
              </a:tr>
              <a:tr h="370840">
                <a:tc>
                  <a:txBody>
                    <a:bodyPr/>
                    <a:lstStyle/>
                    <a:p>
                      <a:pPr algn="l" rtl="0"/>
                      <a:r>
                        <a:rPr lang="en-IN" dirty="0"/>
                        <a:t>Processeur</a:t>
                      </a:r>
                      <a:endParaRPr lang="en-US" dirty="0"/>
                    </a:p>
                  </a:txBody>
                  <a:tcPr/>
                </a:tc>
                <a:tc>
                  <a:txBody>
                    <a:bodyPr/>
                    <a:lstStyle/>
                    <a:p>
                      <a:pPr algn="l" rtl="0"/>
                      <a:r>
                        <a:rPr lang="en-IN" dirty="0"/>
                        <a:t>2,0 GHz</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l" rtl="0"/>
                      <a:r>
                        <a:rPr lang="en-IN" dirty="0"/>
                        <a:t>RAM</a:t>
                      </a:r>
                      <a:endParaRPr lang="en-US" dirty="0"/>
                    </a:p>
                  </a:txBody>
                  <a:tcPr/>
                </a:tc>
                <a:tc>
                  <a:txBody>
                    <a:bodyPr/>
                    <a:lstStyle/>
                    <a:p>
                      <a:pPr algn="l" rtl="0"/>
                      <a:r>
                        <a:rPr lang="en-IN" dirty="0"/>
                        <a:t>512 Mo</a:t>
                      </a:r>
                      <a:endParaRPr lang="en-US" dirty="0"/>
                    </a:p>
                  </a:txBody>
                  <a:tcPr/>
                </a:tc>
                <a:extLst>
                  <a:ext uri="{0D108BD9-81ED-4DB2-BD59-A6C34878D82A}">
                    <a16:rowId xmlns:a16="http://schemas.microsoft.com/office/drawing/2014/main" val="10000"/>
                  </a:ext>
                </a:extLst>
              </a:tr>
              <a:tr h="370840">
                <a:tc>
                  <a:txBody>
                    <a:bodyPr/>
                    <a:lstStyle/>
                    <a:p>
                      <a:pPr algn="l" rtl="0"/>
                      <a:r>
                        <a:rPr lang="en-IN" dirty="0"/>
                        <a:t>Disque dur</a:t>
                      </a:r>
                      <a:endParaRPr lang="en-US" dirty="0"/>
                    </a:p>
                  </a:txBody>
                  <a:tcPr/>
                </a:tc>
                <a:tc>
                  <a:txBody>
                    <a:bodyPr/>
                    <a:lstStyle/>
                    <a:p>
                      <a:pPr algn="l" rtl="0"/>
                      <a:r>
                        <a:rPr lang="en-IN" dirty="0"/>
                        <a:t>10 Go</a:t>
                      </a:r>
                      <a:endParaRPr lang="en-US" dirty="0"/>
                    </a:p>
                  </a:txBody>
                  <a:tcPr/>
                </a:tc>
                <a:extLst>
                  <a:ext uri="{0D108BD9-81ED-4DB2-BD59-A6C34878D82A}">
                    <a16:rowId xmlns:a16="http://schemas.microsoft.com/office/drawing/2014/main" val="10001"/>
                  </a:ext>
                </a:extLst>
              </a:tr>
              <a:tr h="370840">
                <a:tc>
                  <a:txBody>
                    <a:bodyPr/>
                    <a:lstStyle/>
                    <a:p>
                      <a:pPr algn="l" rtl="0"/>
                      <a:r>
                        <a:rPr lang="en-IN" dirty="0"/>
                        <a:t>Processeur</a:t>
                      </a:r>
                      <a:endParaRPr lang="en-US" dirty="0"/>
                    </a:p>
                  </a:txBody>
                  <a:tcPr/>
                </a:tc>
                <a:tc>
                  <a:txBody>
                    <a:bodyPr/>
                    <a:lstStyle/>
                    <a:p>
                      <a:pPr algn="l" rtl="0"/>
                      <a:r>
                        <a:rPr lang="en-IN" dirty="0"/>
                        <a:t>1,0 GHz</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928670"/>
            <a:ext cx="7498080" cy="5319730"/>
          </a:xfrm>
        </p:spPr>
        <p:txBody>
          <a:bodyPr/>
          <a:lstStyle/>
          <a:p>
            <a:pPr algn="l" rtl="0"/>
            <a:r>
              <a:rPr lang="en-US" sz="2000" b="1" u="sng" dirty="0"/>
              <a:t>Configuration logicielle requise :</a:t>
            </a:r>
          </a:p>
          <a:p>
            <a:pPr algn="l" rtl="0">
              <a:buNone/>
            </a:pPr>
            <a:r>
              <a:rPr lang="en-IN" sz="1800" b="1" dirty="0"/>
              <a:t>Côté client</a:t>
            </a:r>
          </a:p>
          <a:p>
            <a:pPr algn="l" rtl="0"/>
            <a:endParaRPr lang="en-IN" sz="2000" b="1" u="sng" dirty="0"/>
          </a:p>
          <a:p>
            <a:pPr algn="l" rtl="0"/>
            <a:endParaRPr lang="en-IN" sz="2000" b="1" u="sng" dirty="0"/>
          </a:p>
          <a:p>
            <a:pPr algn="l" rtl="0">
              <a:buNone/>
            </a:pPr>
            <a:endParaRPr lang="en-US" sz="2000" b="1" u="sng" dirty="0"/>
          </a:p>
          <a:p>
            <a:pPr algn="l" rtl="0">
              <a:buNone/>
            </a:pPr>
            <a:r>
              <a:rPr lang="en-IN" sz="2000" dirty="0"/>
              <a:t> </a:t>
            </a:r>
          </a:p>
          <a:p>
            <a:pPr algn="l" rtl="0">
              <a:buNone/>
            </a:pPr>
            <a:r>
              <a:rPr lang="en-IN" sz="1800" b="1" dirty="0"/>
              <a:t>Du côté serveur</a:t>
            </a:r>
          </a:p>
          <a:p>
            <a:pPr algn="l" rtl="0">
              <a:buNone/>
            </a:pPr>
            <a:endParaRPr lang="en-US" sz="1800" b="1" dirty="0"/>
          </a:p>
        </p:txBody>
      </p:sp>
      <p:graphicFrame>
        <p:nvGraphicFramePr>
          <p:cNvPr id="4" name="Table 3"/>
          <p:cNvGraphicFramePr>
            <a:graphicFrameLocks noGrp="1"/>
          </p:cNvGraphicFramePr>
          <p:nvPr/>
        </p:nvGraphicFramePr>
        <p:xfrm>
          <a:off x="1643042" y="1857364"/>
          <a:ext cx="6905652" cy="1280160"/>
        </p:xfrm>
        <a:graphic>
          <a:graphicData uri="http://schemas.openxmlformats.org/drawingml/2006/table">
            <a:tbl>
              <a:tblPr firstRow="1" bandRow="1">
                <a:tableStyleId>{5C22544A-7EE6-4342-B048-85BDC9FD1C3A}</a:tableStyleId>
              </a:tblPr>
              <a:tblGrid>
                <a:gridCol w="3452826">
                  <a:extLst>
                    <a:ext uri="{9D8B030D-6E8A-4147-A177-3AD203B41FA5}">
                      <a16:colId xmlns:a16="http://schemas.microsoft.com/office/drawing/2014/main" val="20000"/>
                    </a:ext>
                  </a:extLst>
                </a:gridCol>
                <a:gridCol w="3452826">
                  <a:extLst>
                    <a:ext uri="{9D8B030D-6E8A-4147-A177-3AD203B41FA5}">
                      <a16:colId xmlns:a16="http://schemas.microsoft.com/office/drawing/2014/main" val="20001"/>
                    </a:ext>
                  </a:extLst>
                </a:gridCol>
              </a:tblGrid>
              <a:tr h="370840">
                <a:tc>
                  <a:txBody>
                    <a:bodyPr/>
                    <a:lstStyle/>
                    <a:p>
                      <a:pPr algn="l" rtl="0"/>
                      <a:r>
                        <a:rPr lang="en-IN" dirty="0"/>
                        <a:t>Navigateur Web</a:t>
                      </a:r>
                      <a:endParaRPr lang="en-US" dirty="0"/>
                    </a:p>
                  </a:txBody>
                  <a:tcPr/>
                </a:tc>
                <a:tc>
                  <a:txBody>
                    <a:bodyPr/>
                    <a:lstStyle/>
                    <a:p>
                      <a:pPr algn="l" rtl="0"/>
                      <a:r>
                        <a:rPr kumimoji="0" lang="en-US" sz="1800" b="1" kern="1200" dirty="0">
                          <a:solidFill>
                            <a:schemeClr val="lt1"/>
                          </a:solidFill>
                          <a:latin typeface="+mn-lt"/>
                          <a:ea typeface="+mn-ea"/>
                          <a:cs typeface="+mn-cs"/>
                        </a:rPr>
                        <a:t>Google Chrome ou tout navigateur compatible</a:t>
                      </a:r>
                      <a:endParaRPr lang="en-US" dirty="0"/>
                    </a:p>
                  </a:txBody>
                  <a:tcPr/>
                </a:tc>
                <a:extLst>
                  <a:ext uri="{0D108BD9-81ED-4DB2-BD59-A6C34878D82A}">
                    <a16:rowId xmlns:a16="http://schemas.microsoft.com/office/drawing/2014/main" val="10000"/>
                  </a:ext>
                </a:extLst>
              </a:tr>
              <a:tr h="370840">
                <a:tc>
                  <a:txBody>
                    <a:bodyPr/>
                    <a:lstStyle/>
                    <a:p>
                      <a:pPr algn="l" rtl="0"/>
                      <a:r>
                        <a:rPr kumimoji="0" lang="en-US" sz="1800" b="1" kern="1200" dirty="0">
                          <a:solidFill>
                            <a:schemeClr val="dk1"/>
                          </a:solidFill>
                          <a:latin typeface="+mn-lt"/>
                          <a:ea typeface="+mn-ea"/>
                          <a:cs typeface="+mn-cs"/>
                        </a:rPr>
                        <a:t>Système opérateur</a:t>
                      </a:r>
                      <a:endParaRPr lang="en-US" dirty="0"/>
                    </a:p>
                  </a:txBody>
                  <a:tcPr/>
                </a:tc>
                <a:tc>
                  <a:txBody>
                    <a:bodyPr/>
                    <a:lstStyle/>
                    <a:p>
                      <a:pPr algn="l" rtl="0"/>
                      <a:r>
                        <a:rPr kumimoji="0" lang="en-US" sz="1800" kern="1200" dirty="0">
                          <a:solidFill>
                            <a:schemeClr val="dk1"/>
                          </a:solidFill>
                          <a:latin typeface="+mn-lt"/>
                          <a:ea typeface="+mn-ea"/>
                          <a:cs typeface="+mn-cs"/>
                        </a:rPr>
                        <a:t>Windows ou tout système d'exploitation équivalent</a:t>
                      </a:r>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714480" y="3929066"/>
          <a:ext cx="6715172" cy="2392680"/>
        </p:xfrm>
        <a:graphic>
          <a:graphicData uri="http://schemas.openxmlformats.org/drawingml/2006/table">
            <a:tbl>
              <a:tblPr firstRow="1" bandRow="1">
                <a:tableStyleId>{5C22544A-7EE6-4342-B048-85BDC9FD1C3A}</a:tableStyleId>
              </a:tblPr>
              <a:tblGrid>
                <a:gridCol w="3357586">
                  <a:extLst>
                    <a:ext uri="{9D8B030D-6E8A-4147-A177-3AD203B41FA5}">
                      <a16:colId xmlns:a16="http://schemas.microsoft.com/office/drawing/2014/main" val="20000"/>
                    </a:ext>
                  </a:extLst>
                </a:gridCol>
                <a:gridCol w="3357586">
                  <a:extLst>
                    <a:ext uri="{9D8B030D-6E8A-4147-A177-3AD203B41FA5}">
                      <a16:colId xmlns:a16="http://schemas.microsoft.com/office/drawing/2014/main" val="20001"/>
                    </a:ext>
                  </a:extLst>
                </a:gridCol>
              </a:tblGrid>
              <a:tr h="370840">
                <a:tc>
                  <a:txBody>
                    <a:bodyPr/>
                    <a:lstStyle/>
                    <a:p>
                      <a:pPr algn="l" rtl="0"/>
                      <a:r>
                        <a:rPr kumimoji="0" lang="en-US" sz="1800" b="1" kern="1200" dirty="0">
                          <a:solidFill>
                            <a:schemeClr val="lt1"/>
                          </a:solidFill>
                          <a:latin typeface="+mn-lt"/>
                          <a:ea typeface="+mn-ea"/>
                          <a:cs typeface="+mn-cs"/>
                        </a:rPr>
                        <a:t>Serveur Web</a:t>
                      </a:r>
                      <a:endParaRPr lang="en-US" dirty="0"/>
                    </a:p>
                  </a:txBody>
                  <a:tcPr/>
                </a:tc>
                <a:tc>
                  <a:txBody>
                    <a:bodyPr/>
                    <a:lstStyle/>
                    <a:p>
                      <a:pPr algn="l" rtl="0"/>
                      <a:r>
                        <a:rPr kumimoji="0" lang="en-US" sz="1800" b="1" kern="1200" dirty="0">
                          <a:solidFill>
                            <a:schemeClr val="lt1"/>
                          </a:solidFill>
                          <a:latin typeface="+mn-lt"/>
                          <a:ea typeface="+mn-ea"/>
                          <a:cs typeface="+mn-cs"/>
                        </a:rPr>
                        <a:t>APACHE</a:t>
                      </a:r>
                      <a:endParaRPr lang="en-US" dirty="0"/>
                    </a:p>
                  </a:txBody>
                  <a:tcPr/>
                </a:tc>
                <a:extLst>
                  <a:ext uri="{0D108BD9-81ED-4DB2-BD59-A6C34878D82A}">
                    <a16:rowId xmlns:a16="http://schemas.microsoft.com/office/drawing/2014/main" val="10000"/>
                  </a:ext>
                </a:extLst>
              </a:tr>
              <a:tr h="370840">
                <a:tc>
                  <a:txBody>
                    <a:bodyPr/>
                    <a:lstStyle/>
                    <a:p>
                      <a:pPr algn="l" rtl="0"/>
                      <a:r>
                        <a:rPr kumimoji="0" lang="en-US" sz="1800" b="1" kern="1200" dirty="0">
                          <a:solidFill>
                            <a:schemeClr val="dk1"/>
                          </a:solidFill>
                          <a:latin typeface="+mn-lt"/>
                          <a:ea typeface="+mn-ea"/>
                          <a:cs typeface="+mn-cs"/>
                        </a:rPr>
                        <a:t>Langue côté serveur</a:t>
                      </a:r>
                      <a:endParaRPr lang="en-US" dirty="0"/>
                    </a:p>
                  </a:txBody>
                  <a:tcPr/>
                </a:tc>
                <a:tc>
                  <a:txBody>
                    <a:bodyPr/>
                    <a:lstStyle/>
                    <a:p>
                      <a:pPr algn="l" rtl="0"/>
                      <a:r>
                        <a:rPr kumimoji="0" lang="en-US" sz="1800" kern="1200" dirty="0">
                          <a:solidFill>
                            <a:schemeClr val="dk1"/>
                          </a:solidFill>
                          <a:latin typeface="+mn-lt"/>
                          <a:ea typeface="+mn-ea"/>
                          <a:cs typeface="+mn-cs"/>
                        </a:rPr>
                        <a:t>PHP5.6 ou version supérieure</a:t>
                      </a:r>
                      <a:endParaRPr lang="en-US" dirty="0"/>
                    </a:p>
                  </a:txBody>
                  <a:tcPr/>
                </a:tc>
                <a:extLst>
                  <a:ext uri="{0D108BD9-81ED-4DB2-BD59-A6C34878D82A}">
                    <a16:rowId xmlns:a16="http://schemas.microsoft.com/office/drawing/2014/main" val="10001"/>
                  </a:ext>
                </a:extLst>
              </a:tr>
              <a:tr h="370840">
                <a:tc>
                  <a:txBody>
                    <a:bodyPr/>
                    <a:lstStyle/>
                    <a:p>
                      <a:pPr algn="l" rtl="0"/>
                      <a:r>
                        <a:rPr kumimoji="0" lang="en-US" sz="1800" b="1" kern="1200" dirty="0">
                          <a:solidFill>
                            <a:schemeClr val="dk1"/>
                          </a:solidFill>
                          <a:latin typeface="+mn-lt"/>
                          <a:ea typeface="+mn-ea"/>
                          <a:cs typeface="+mn-cs"/>
                        </a:rPr>
                        <a:t>Serveur de base de données</a:t>
                      </a:r>
                      <a:endParaRPr lang="en-US" dirty="0"/>
                    </a:p>
                  </a:txBody>
                  <a:tcPr/>
                </a:tc>
                <a:tc>
                  <a:txBody>
                    <a:bodyPr/>
                    <a:lstStyle/>
                    <a:p>
                      <a:pPr algn="l" rtl="0"/>
                      <a:r>
                        <a:rPr kumimoji="0" lang="en-US" sz="1800" kern="1200" dirty="0" err="1">
                          <a:solidFill>
                            <a:schemeClr val="dk1"/>
                          </a:solidFill>
                          <a:latin typeface="+mn-lt"/>
                          <a:ea typeface="+mn-ea"/>
                          <a:cs typeface="+mn-cs"/>
                        </a:rPr>
                        <a:t>MySQL</a:t>
                      </a:r>
                      <a:endParaRPr lang="en-US" dirty="0"/>
                    </a:p>
                  </a:txBody>
                  <a:tcPr/>
                </a:tc>
                <a:extLst>
                  <a:ext uri="{0D108BD9-81ED-4DB2-BD59-A6C34878D82A}">
                    <a16:rowId xmlns:a16="http://schemas.microsoft.com/office/drawing/2014/main" val="10002"/>
                  </a:ext>
                </a:extLst>
              </a:tr>
              <a:tr h="370840">
                <a:tc>
                  <a:txBody>
                    <a:bodyPr/>
                    <a:lstStyle/>
                    <a:p>
                      <a:pPr algn="l" rtl="0"/>
                      <a:r>
                        <a:rPr kumimoji="0" lang="en-US" sz="1800" b="1" kern="1200" dirty="0">
                          <a:solidFill>
                            <a:schemeClr val="dk1"/>
                          </a:solidFill>
                          <a:latin typeface="+mn-lt"/>
                          <a:ea typeface="+mn-ea"/>
                          <a:cs typeface="+mn-cs"/>
                        </a:rPr>
                        <a:t>Navigateur Web</a:t>
                      </a:r>
                      <a:endParaRPr lang="en-US" dirty="0"/>
                    </a:p>
                  </a:txBody>
                  <a:tcPr/>
                </a:tc>
                <a:tc>
                  <a:txBody>
                    <a:bodyPr/>
                    <a:lstStyle/>
                    <a:p>
                      <a:pPr algn="l" rtl="0"/>
                      <a:r>
                        <a:rPr kumimoji="0" lang="en-US" sz="1800" kern="1200" dirty="0">
                          <a:solidFill>
                            <a:schemeClr val="dk1"/>
                          </a:solidFill>
                          <a:latin typeface="+mn-lt"/>
                          <a:ea typeface="+mn-ea"/>
                          <a:cs typeface="+mn-cs"/>
                        </a:rPr>
                        <a:t>Google Chrome ou tout navigateur compatible</a:t>
                      </a:r>
                      <a:endParaRPr lang="en-US" dirty="0"/>
                    </a:p>
                  </a:txBody>
                  <a:tcPr/>
                </a:tc>
                <a:extLst>
                  <a:ext uri="{0D108BD9-81ED-4DB2-BD59-A6C34878D82A}">
                    <a16:rowId xmlns:a16="http://schemas.microsoft.com/office/drawing/2014/main" val="10003"/>
                  </a:ext>
                </a:extLst>
              </a:tr>
              <a:tr h="370840">
                <a:tc>
                  <a:txBody>
                    <a:bodyPr/>
                    <a:lstStyle/>
                    <a:p>
                      <a:pPr algn="l" rtl="0"/>
                      <a:r>
                        <a:rPr kumimoji="0" lang="en-US" sz="1800" b="1" kern="1200" dirty="0">
                          <a:solidFill>
                            <a:schemeClr val="dk1"/>
                          </a:solidFill>
                          <a:latin typeface="+mn-lt"/>
                          <a:ea typeface="+mn-ea"/>
                          <a:cs typeface="+mn-cs"/>
                        </a:rPr>
                        <a:t>Système opérateur</a:t>
                      </a:r>
                      <a:endParaRPr lang="en-US" dirty="0"/>
                    </a:p>
                  </a:txBody>
                  <a:tcPr/>
                </a:tc>
                <a:tc>
                  <a:txBody>
                    <a:bodyPr/>
                    <a:lstStyle/>
                    <a:p>
                      <a:pPr algn="l" rtl="0"/>
                      <a:r>
                        <a:rPr kumimoji="0" lang="en-US" sz="1800" kern="1200" dirty="0">
                          <a:solidFill>
                            <a:schemeClr val="dk1"/>
                          </a:solidFill>
                          <a:latin typeface="+mn-lt"/>
                          <a:ea typeface="+mn-ea"/>
                          <a:cs typeface="+mn-cs"/>
                        </a:rPr>
                        <a:t>Windows ou tout système d'exploitation équivalent</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215C61E0-8BC9-8388-3461-B1120A05F9D8}"/>
              </a:ext>
            </a:extLst>
          </p:cNvPr>
          <p:cNvPicPr>
            <a:picLocks noChangeAspect="1"/>
          </p:cNvPicPr>
          <p:nvPr/>
        </p:nvPicPr>
        <p:blipFill>
          <a:blip r:embed="rId2"/>
          <a:stretch>
            <a:fillRect/>
          </a:stretch>
        </p:blipFill>
        <p:spPr>
          <a:xfrm>
            <a:off x="3203848" y="1412776"/>
            <a:ext cx="5040560" cy="4032448"/>
          </a:xfrm>
          <a:prstGeom prst="rect">
            <a:avLst/>
          </a:prstGeom>
        </p:spPr>
      </p:pic>
    </p:spTree>
    <p:extLst>
      <p:ext uri="{BB962C8B-B14F-4D97-AF65-F5344CB8AC3E}">
        <p14:creationId xmlns:p14="http://schemas.microsoft.com/office/powerpoint/2010/main" val="146670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00108"/>
          </a:xfrm>
        </p:spPr>
        <p:txBody>
          <a:bodyPr>
            <a:normAutofit fontScale="90000"/>
          </a:bodyPr>
          <a:lstStyle/>
          <a:p>
            <a:pPr algn="ctr" rtl="0"/>
            <a:r>
              <a:rPr lang="en-IN" b="1" dirty="0"/>
              <a:t>Diagramme de cas d'utilisation</a:t>
            </a:r>
            <a:endParaRPr lang="en-US" b="1" dirty="0"/>
          </a:p>
        </p:txBody>
      </p:sp>
      <p:pic>
        <p:nvPicPr>
          <p:cNvPr id="6" name="Content Placeholder 5">
            <a:extLst>
              <a:ext uri="{FF2B5EF4-FFF2-40B4-BE49-F238E27FC236}">
                <a16:creationId xmlns:a16="http://schemas.microsoft.com/office/drawing/2014/main" id="{46269C97-1A47-3E33-3D24-266B656758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2216" y="836712"/>
            <a:ext cx="7384864" cy="581326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DB63E2-2025-D95A-2D90-BF07038FFF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656692"/>
            <a:ext cx="7704855" cy="5544616"/>
          </a:xfrm>
        </p:spPr>
      </p:pic>
    </p:spTree>
    <p:extLst>
      <p:ext uri="{BB962C8B-B14F-4D97-AF65-F5344CB8AC3E}">
        <p14:creationId xmlns:p14="http://schemas.microsoft.com/office/powerpoint/2010/main" val="319015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0386-8B12-CC23-A99D-098C6B343917}"/>
              </a:ext>
            </a:extLst>
          </p:cNvPr>
          <p:cNvSpPr>
            <a:spLocks noGrp="1"/>
          </p:cNvSpPr>
          <p:nvPr>
            <p:ph type="title"/>
          </p:nvPr>
        </p:nvSpPr>
        <p:spPr>
          <a:xfrm>
            <a:off x="1435608" y="-99392"/>
            <a:ext cx="7498080" cy="1152128"/>
          </a:xfrm>
        </p:spPr>
        <p:txBody>
          <a:bodyPr/>
          <a:lstStyle/>
          <a:p>
            <a:pPr algn="ctr" rtl="0"/>
            <a:r>
              <a:rPr lang="en-IN" b="1" dirty="0"/>
              <a:t>Diagramme de classes</a:t>
            </a:r>
          </a:p>
        </p:txBody>
      </p:sp>
      <p:pic>
        <p:nvPicPr>
          <p:cNvPr id="8" name="Picture 7">
            <a:extLst>
              <a:ext uri="{FF2B5EF4-FFF2-40B4-BE49-F238E27FC236}">
                <a16:creationId xmlns:a16="http://schemas.microsoft.com/office/drawing/2014/main" id="{0F906CDC-C2C3-C82A-E6CE-BD3E0E22C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1484784"/>
            <a:ext cx="7019925" cy="4648200"/>
          </a:xfrm>
          <a:prstGeom prst="rect">
            <a:avLst/>
          </a:prstGeom>
        </p:spPr>
      </p:pic>
    </p:spTree>
    <p:extLst>
      <p:ext uri="{BB962C8B-B14F-4D97-AF65-F5344CB8AC3E}">
        <p14:creationId xmlns:p14="http://schemas.microsoft.com/office/powerpoint/2010/main" val="394142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4EB3C-0709-4C1B-E0A5-078E3892F564}"/>
              </a:ext>
            </a:extLst>
          </p:cNvPr>
          <p:cNvSpPr>
            <a:spLocks noGrp="1"/>
          </p:cNvSpPr>
          <p:nvPr>
            <p:ph type="title"/>
          </p:nvPr>
        </p:nvSpPr>
        <p:spPr>
          <a:xfrm>
            <a:off x="2483768" y="476672"/>
            <a:ext cx="6400800" cy="1440160"/>
          </a:xfrm>
        </p:spPr>
        <p:txBody>
          <a:bodyPr>
            <a:normAutofit fontScale="90000"/>
          </a:bodyPr>
          <a:lstStyle/>
          <a:p>
            <a:pPr algn="ctr"/>
            <a:r>
              <a:rPr lang="en" dirty="0"/>
              <a:t>plan de la </a:t>
            </a:r>
            <a:r>
              <a:rPr lang="fr-FR" dirty="0"/>
              <a:t>présentation :</a:t>
            </a:r>
            <a:br>
              <a:rPr lang="en-US" dirty="0"/>
            </a:br>
            <a:endParaRPr lang="en-US" dirty="0"/>
          </a:p>
        </p:txBody>
      </p:sp>
      <p:sp>
        <p:nvSpPr>
          <p:cNvPr id="4" name="ZoneTexte 3">
            <a:extLst>
              <a:ext uri="{FF2B5EF4-FFF2-40B4-BE49-F238E27FC236}">
                <a16:creationId xmlns:a16="http://schemas.microsoft.com/office/drawing/2014/main" id="{9475CE08-BE91-3602-874D-6DD124ECD316}"/>
              </a:ext>
            </a:extLst>
          </p:cNvPr>
          <p:cNvSpPr txBox="1"/>
          <p:nvPr/>
        </p:nvSpPr>
        <p:spPr>
          <a:xfrm>
            <a:off x="2981466" y="2003435"/>
            <a:ext cx="5832648" cy="4459234"/>
          </a:xfrm>
          <a:prstGeom prst="rect">
            <a:avLst/>
          </a:prstGeom>
          <a:noFill/>
        </p:spPr>
        <p:txBody>
          <a:bodyPr wrap="square" rtlCol="0">
            <a:spAutoFit/>
          </a:bodyPr>
          <a:lstStyle/>
          <a:p>
            <a:pPr>
              <a:lnSpc>
                <a:spcPct val="150000"/>
              </a:lnSpc>
            </a:pPr>
            <a:r>
              <a:rPr lang="en-US" sz="2400" dirty="0"/>
              <a:t>0. STORACTIVE SSII</a:t>
            </a:r>
          </a:p>
          <a:p>
            <a:pPr marL="342900" indent="-342900">
              <a:lnSpc>
                <a:spcPct val="150000"/>
              </a:lnSpc>
              <a:buFont typeface="+mj-lt"/>
              <a:buAutoNum type="arabicPeriod"/>
            </a:pPr>
            <a:r>
              <a:rPr lang="en-US" sz="2400" dirty="0"/>
              <a:t>Introduction</a:t>
            </a:r>
          </a:p>
          <a:p>
            <a:pPr marL="342900" indent="-342900">
              <a:lnSpc>
                <a:spcPct val="150000"/>
              </a:lnSpc>
              <a:buFont typeface="+mj-lt"/>
              <a:buAutoNum type="arabicPeriod"/>
            </a:pPr>
            <a:r>
              <a:rPr lang="en-US" sz="2400" dirty="0" err="1"/>
              <a:t>Problematique</a:t>
            </a:r>
            <a:r>
              <a:rPr lang="en-US" sz="2400" dirty="0"/>
              <a:t> et solution</a:t>
            </a:r>
          </a:p>
          <a:p>
            <a:pPr marL="342900" indent="-342900">
              <a:lnSpc>
                <a:spcPct val="150000"/>
              </a:lnSpc>
              <a:buFont typeface="+mj-lt"/>
              <a:buAutoNum type="arabicPeriod"/>
            </a:pPr>
            <a:r>
              <a:rPr lang="en-US" sz="2400" dirty="0" err="1"/>
              <a:t>Spécification</a:t>
            </a:r>
            <a:r>
              <a:rPr lang="en-US" sz="2400" dirty="0"/>
              <a:t> des </a:t>
            </a:r>
            <a:r>
              <a:rPr lang="en-US" sz="2400" dirty="0" err="1"/>
              <a:t>besoins</a:t>
            </a:r>
            <a:endParaRPr lang="en-US" sz="2400" dirty="0"/>
          </a:p>
          <a:p>
            <a:pPr marL="342900" indent="-342900">
              <a:lnSpc>
                <a:spcPct val="150000"/>
              </a:lnSpc>
              <a:buFont typeface="+mj-lt"/>
              <a:buAutoNum type="arabicPeriod"/>
            </a:pPr>
            <a:r>
              <a:rPr lang="en-US" sz="2400" dirty="0"/>
              <a:t>Conception</a:t>
            </a:r>
          </a:p>
          <a:p>
            <a:pPr marL="342900" indent="-342900">
              <a:lnSpc>
                <a:spcPct val="150000"/>
              </a:lnSpc>
              <a:buFont typeface="+mj-lt"/>
              <a:buAutoNum type="arabicPeriod"/>
            </a:pPr>
            <a:r>
              <a:rPr lang="fr-FR" sz="2400" dirty="0"/>
              <a:t>Réalisation </a:t>
            </a:r>
          </a:p>
          <a:p>
            <a:pPr marL="342900" indent="-342900">
              <a:lnSpc>
                <a:spcPct val="150000"/>
              </a:lnSpc>
              <a:buFont typeface="+mj-lt"/>
              <a:buAutoNum type="arabicPeriod"/>
            </a:pPr>
            <a:r>
              <a:rPr lang="en-US" sz="2400" dirty="0"/>
              <a:t>Test du </a:t>
            </a:r>
            <a:r>
              <a:rPr lang="en-US" sz="2400" dirty="0" err="1"/>
              <a:t>systeme</a:t>
            </a:r>
            <a:endParaRPr lang="en-US" sz="2400" dirty="0"/>
          </a:p>
          <a:p>
            <a:pPr marL="342900" indent="-342900">
              <a:lnSpc>
                <a:spcPct val="150000"/>
              </a:lnSpc>
              <a:buFont typeface="+mj-lt"/>
              <a:buAutoNum type="arabicPeriod"/>
            </a:pPr>
            <a:r>
              <a:rPr lang="en-US" sz="2400" dirty="0"/>
              <a:t>Conclusion</a:t>
            </a:r>
          </a:p>
        </p:txBody>
      </p:sp>
    </p:spTree>
    <p:extLst>
      <p:ext uri="{BB962C8B-B14F-4D97-AF65-F5344CB8AC3E}">
        <p14:creationId xmlns:p14="http://schemas.microsoft.com/office/powerpoint/2010/main" val="290668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rtl="0"/>
            <a:r>
              <a:rPr lang="en-IN" b="1" dirty="0"/>
              <a:t>Diagramme ER</a:t>
            </a:r>
            <a:endParaRPr lang="en-US" b="1" dirty="0"/>
          </a:p>
        </p:txBody>
      </p:sp>
      <p:pic>
        <p:nvPicPr>
          <p:cNvPr id="3" name="Picture 2">
            <a:extLst>
              <a:ext uri="{FF2B5EF4-FFF2-40B4-BE49-F238E27FC236}">
                <a16:creationId xmlns:a16="http://schemas.microsoft.com/office/drawing/2014/main" id="{E39FFCD8-AB7F-5F2A-A089-F33676D6CC5F}"/>
              </a:ext>
            </a:extLst>
          </p:cNvPr>
          <p:cNvPicPr>
            <a:picLocks noChangeAspect="1"/>
          </p:cNvPicPr>
          <p:nvPr/>
        </p:nvPicPr>
        <p:blipFill>
          <a:blip r:embed="rId3"/>
          <a:srcRect/>
          <a:stretch>
            <a:fillRect/>
          </a:stretch>
        </p:blipFill>
        <p:spPr bwMode="auto">
          <a:xfrm>
            <a:off x="1403648" y="1268760"/>
            <a:ext cx="7530040" cy="528406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40F35-B81C-06E7-BEEA-B7997B10EEF2}"/>
              </a:ext>
            </a:extLst>
          </p:cNvPr>
          <p:cNvSpPr>
            <a:spLocks noGrp="1"/>
          </p:cNvSpPr>
          <p:nvPr>
            <p:ph type="title"/>
          </p:nvPr>
        </p:nvSpPr>
        <p:spPr/>
        <p:txBody>
          <a:bodyPr>
            <a:normAutofit fontScale="90000"/>
          </a:bodyPr>
          <a:lstStyle/>
          <a:p>
            <a:r>
              <a:rPr lang="fr-FR" dirty="0"/>
              <a:t>Environnement de développement </a:t>
            </a:r>
            <a:endParaRPr lang="en-US" dirty="0"/>
          </a:p>
        </p:txBody>
      </p:sp>
      <p:pic>
        <p:nvPicPr>
          <p:cNvPr id="4" name="Picture 2" descr="css-3">
            <a:extLst>
              <a:ext uri="{FF2B5EF4-FFF2-40B4-BE49-F238E27FC236}">
                <a16:creationId xmlns:a16="http://schemas.microsoft.com/office/drawing/2014/main" id="{2EBEA6D0-2762-7D62-3428-3EDC72537477}"/>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58478" y="1703387"/>
            <a:ext cx="1787525" cy="1787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html-5">
            <a:extLst>
              <a:ext uri="{FF2B5EF4-FFF2-40B4-BE49-F238E27FC236}">
                <a16:creationId xmlns:a16="http://schemas.microsoft.com/office/drawing/2014/main" id="{E1321EA7-AEF1-5EE2-6B6F-61F4088A34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928" y="1615927"/>
            <a:ext cx="1690748" cy="18130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a:extLst>
              <a:ext uri="{FF2B5EF4-FFF2-40B4-BE49-F238E27FC236}">
                <a16:creationId xmlns:a16="http://schemas.microsoft.com/office/drawing/2014/main" id="{F8B95753-F879-3716-81BD-11912E573AF4}"/>
              </a:ext>
            </a:extLst>
          </p:cNvPr>
          <p:cNvPicPr/>
          <p:nvPr/>
        </p:nvPicPr>
        <p:blipFill>
          <a:blip r:embed="rId5">
            <a:extLst>
              <a:ext uri="{28A0092B-C50C-407E-A947-70E740481C1C}">
                <a14:useLocalDpi xmlns:a14="http://schemas.microsoft.com/office/drawing/2010/main" val="0"/>
              </a:ext>
            </a:extLst>
          </a:blip>
          <a:stretch>
            <a:fillRect/>
          </a:stretch>
        </p:blipFill>
        <p:spPr>
          <a:xfrm>
            <a:off x="6241181" y="1901518"/>
            <a:ext cx="2160240" cy="1489041"/>
          </a:xfrm>
          <a:prstGeom prst="rect">
            <a:avLst/>
          </a:prstGeom>
        </p:spPr>
      </p:pic>
      <p:pic>
        <p:nvPicPr>
          <p:cNvPr id="7" name="Picture 10">
            <a:extLst>
              <a:ext uri="{FF2B5EF4-FFF2-40B4-BE49-F238E27FC236}">
                <a16:creationId xmlns:a16="http://schemas.microsoft.com/office/drawing/2014/main" id="{9026E649-04DD-9CDD-97B8-595EE6F484D9}"/>
              </a:ext>
            </a:extLst>
          </p:cNvPr>
          <p:cNvPicPr/>
          <p:nvPr/>
        </p:nvPicPr>
        <p:blipFill>
          <a:blip r:embed="rId6">
            <a:extLst>
              <a:ext uri="{28A0092B-C50C-407E-A947-70E740481C1C}">
                <a14:useLocalDpi xmlns:a14="http://schemas.microsoft.com/office/drawing/2010/main" val="0"/>
              </a:ext>
            </a:extLst>
          </a:blip>
          <a:stretch>
            <a:fillRect/>
          </a:stretch>
        </p:blipFill>
        <p:spPr>
          <a:xfrm>
            <a:off x="1622412" y="4077072"/>
            <a:ext cx="2301516" cy="1296144"/>
          </a:xfrm>
          <a:prstGeom prst="rect">
            <a:avLst/>
          </a:prstGeom>
        </p:spPr>
      </p:pic>
      <p:pic>
        <p:nvPicPr>
          <p:cNvPr id="8" name="Picture 11">
            <a:extLst>
              <a:ext uri="{FF2B5EF4-FFF2-40B4-BE49-F238E27FC236}">
                <a16:creationId xmlns:a16="http://schemas.microsoft.com/office/drawing/2014/main" id="{9751F068-4F30-D0AC-F7E2-28EFFE0FE0B3}"/>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374699" y="4262043"/>
            <a:ext cx="1690749" cy="926202"/>
          </a:xfrm>
          <a:prstGeom prst="rect">
            <a:avLst/>
          </a:prstGeom>
        </p:spPr>
      </p:pic>
      <p:pic>
        <p:nvPicPr>
          <p:cNvPr id="16" name="Image 15">
            <a:extLst>
              <a:ext uri="{FF2B5EF4-FFF2-40B4-BE49-F238E27FC236}">
                <a16:creationId xmlns:a16="http://schemas.microsoft.com/office/drawing/2014/main" id="{065B7FB8-60CF-4EB2-1BF3-0A82D96E36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23973" y="3808373"/>
            <a:ext cx="2301516" cy="1833541"/>
          </a:xfrm>
          <a:prstGeom prst="rect">
            <a:avLst/>
          </a:prstGeom>
        </p:spPr>
      </p:pic>
    </p:spTree>
    <p:extLst>
      <p:ext uri="{BB962C8B-B14F-4D97-AF65-F5344CB8AC3E}">
        <p14:creationId xmlns:p14="http://schemas.microsoft.com/office/powerpoint/2010/main" val="176472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FB6466F-CE7A-E3F9-6627-9BFCEA9A3434}"/>
              </a:ext>
            </a:extLst>
          </p:cNvPr>
          <p:cNvPicPr>
            <a:picLocks noChangeAspect="1"/>
          </p:cNvPicPr>
          <p:nvPr/>
        </p:nvPicPr>
        <p:blipFill>
          <a:blip r:embed="rId2"/>
          <a:stretch>
            <a:fillRect/>
          </a:stretch>
        </p:blipFill>
        <p:spPr>
          <a:xfrm>
            <a:off x="3131840" y="1052736"/>
            <a:ext cx="5667375" cy="4400550"/>
          </a:xfrm>
          <a:prstGeom prst="rect">
            <a:avLst/>
          </a:prstGeom>
        </p:spPr>
      </p:pic>
    </p:spTree>
    <p:extLst>
      <p:ext uri="{BB962C8B-B14F-4D97-AF65-F5344CB8AC3E}">
        <p14:creationId xmlns:p14="http://schemas.microsoft.com/office/powerpoint/2010/main" val="7145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E766F3-4172-8A65-322A-8F2E21F64AC9}"/>
              </a:ext>
            </a:extLst>
          </p:cNvPr>
          <p:cNvSpPr>
            <a:spLocks noGrp="1"/>
          </p:cNvSpPr>
          <p:nvPr>
            <p:ph type="title"/>
          </p:nvPr>
        </p:nvSpPr>
        <p:spPr/>
        <p:txBody>
          <a:bodyPr/>
          <a:lstStyle/>
          <a:p>
            <a:pPr algn="ctr"/>
            <a:r>
              <a:rPr lang="en-US" b="1" dirty="0"/>
              <a:t>PAGE</a:t>
            </a:r>
            <a:r>
              <a:rPr lang="en-US" dirty="0"/>
              <a:t> </a:t>
            </a:r>
            <a:r>
              <a:rPr lang="en-US" b="1" dirty="0"/>
              <a:t>D’ACCEUIL</a:t>
            </a:r>
            <a:r>
              <a:rPr lang="en-US" dirty="0"/>
              <a:t> </a:t>
            </a:r>
          </a:p>
        </p:txBody>
      </p:sp>
      <p:pic>
        <p:nvPicPr>
          <p:cNvPr id="3" name="Image 2">
            <a:extLst>
              <a:ext uri="{FF2B5EF4-FFF2-40B4-BE49-F238E27FC236}">
                <a16:creationId xmlns:a16="http://schemas.microsoft.com/office/drawing/2014/main" id="{63D41D4A-77A8-E29F-4A32-8F4330497571}"/>
              </a:ext>
            </a:extLst>
          </p:cNvPr>
          <p:cNvPicPr>
            <a:picLocks noChangeAspect="1"/>
          </p:cNvPicPr>
          <p:nvPr/>
        </p:nvPicPr>
        <p:blipFill>
          <a:blip r:embed="rId2"/>
          <a:stretch>
            <a:fillRect/>
          </a:stretch>
        </p:blipFill>
        <p:spPr>
          <a:xfrm>
            <a:off x="0" y="1628800"/>
            <a:ext cx="9144000" cy="5229200"/>
          </a:xfrm>
          <a:prstGeom prst="rect">
            <a:avLst/>
          </a:prstGeom>
        </p:spPr>
      </p:pic>
    </p:spTree>
    <p:extLst>
      <p:ext uri="{BB962C8B-B14F-4D97-AF65-F5344CB8AC3E}">
        <p14:creationId xmlns:p14="http://schemas.microsoft.com/office/powerpoint/2010/main" val="351947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B30FFE2-4243-544B-F8A5-7B4CE248C6F5}"/>
              </a:ext>
            </a:extLst>
          </p:cNvPr>
          <p:cNvPicPr>
            <a:picLocks noChangeAspect="1"/>
          </p:cNvPicPr>
          <p:nvPr/>
        </p:nvPicPr>
        <p:blipFill>
          <a:blip r:embed="rId2"/>
          <a:stretch>
            <a:fillRect/>
          </a:stretch>
        </p:blipFill>
        <p:spPr>
          <a:xfrm>
            <a:off x="2843808" y="1300162"/>
            <a:ext cx="5524500" cy="4257675"/>
          </a:xfrm>
          <a:prstGeom prst="rect">
            <a:avLst/>
          </a:prstGeom>
        </p:spPr>
      </p:pic>
    </p:spTree>
    <p:extLst>
      <p:ext uri="{BB962C8B-B14F-4D97-AF65-F5344CB8AC3E}">
        <p14:creationId xmlns:p14="http://schemas.microsoft.com/office/powerpoint/2010/main" val="309853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42852"/>
            <a:ext cx="7498080" cy="2071702"/>
          </a:xfrm>
        </p:spPr>
        <p:txBody>
          <a:bodyPr>
            <a:normAutofit/>
          </a:bodyPr>
          <a:lstStyle/>
          <a:p>
            <a:pPr algn="ctr" rtl="0"/>
            <a:r>
              <a:rPr lang="en-US" b="1" u="sng" dirty="0"/>
              <a:t>Mise en œuvre et</a:t>
            </a:r>
            <a:br>
              <a:rPr lang="en-US" b="1" u="sng" dirty="0"/>
            </a:br>
            <a:r>
              <a:rPr lang="en-US" b="1" u="sng" dirty="0"/>
              <a:t>Test du système</a:t>
            </a:r>
            <a:br>
              <a:rPr lang="en-US" dirty="0"/>
            </a:br>
            <a:endParaRPr lang="en-US" dirty="0"/>
          </a:p>
        </p:txBody>
      </p:sp>
      <p:sp>
        <p:nvSpPr>
          <p:cNvPr id="3" name="Content Placeholder 2"/>
          <p:cNvSpPr>
            <a:spLocks noGrp="1"/>
          </p:cNvSpPr>
          <p:nvPr>
            <p:ph idx="1"/>
          </p:nvPr>
        </p:nvSpPr>
        <p:spPr>
          <a:xfrm>
            <a:off x="1435608" y="1643050"/>
            <a:ext cx="7498080" cy="4605350"/>
          </a:xfrm>
        </p:spPr>
        <p:txBody>
          <a:bodyPr>
            <a:normAutofit fontScale="85000" lnSpcReduction="20000"/>
          </a:bodyPr>
          <a:lstStyle/>
          <a:p>
            <a:pPr algn="l" rtl="0"/>
            <a:endParaRPr lang="en-US" dirty="0"/>
          </a:p>
          <a:p>
            <a:pPr algn="l" rtl="0">
              <a:buNone/>
            </a:pPr>
            <a:r>
              <a:rPr lang="en-US" b="1" u="sng" dirty="0"/>
              <a:t>Test du système</a:t>
            </a:r>
          </a:p>
          <a:p>
            <a:pPr algn="l" rtl="0">
              <a:buNone/>
            </a:pPr>
            <a:endParaRPr lang="en-US" dirty="0"/>
          </a:p>
          <a:p>
            <a:pPr algn="l" rtl="0"/>
            <a:r>
              <a:rPr lang="en-US" dirty="0"/>
              <a:t>Le but du processus de test du système était de déterminer tous les défauts de notre projet. Le programme a été soumis à un ensemble d'entrées de test.</a:t>
            </a:r>
          </a:p>
          <a:p>
            <a:pPr algn="l" rtl="0"/>
            <a:r>
              <a:rPr lang="en-US" dirty="0"/>
              <a:t>Notre projet est passé par deux niveaux de test</a:t>
            </a:r>
          </a:p>
          <a:p>
            <a:pPr algn="l" rtl="0">
              <a:buFont typeface="Wingdings" pitchFamily="2" charset="2"/>
              <a:buChar char="q"/>
            </a:pPr>
            <a:endParaRPr lang="en-US" dirty="0"/>
          </a:p>
          <a:p>
            <a:pPr algn="l" rtl="0">
              <a:buFont typeface="Wingdings" pitchFamily="2" charset="2"/>
              <a:buChar char="q"/>
            </a:pPr>
            <a:r>
              <a:rPr lang="en-US" dirty="0"/>
              <a:t>Tests unitaires</a:t>
            </a:r>
          </a:p>
          <a:p>
            <a:pPr algn="l" rtl="0">
              <a:buFont typeface="Wingdings" pitchFamily="2" charset="2"/>
              <a:buChar char="q"/>
            </a:pPr>
            <a:r>
              <a:rPr lang="en-US" dirty="0"/>
              <a:t>Tests d'intégration</a:t>
            </a:r>
          </a:p>
          <a:p>
            <a:pPr algn="l" rtl="0"/>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BBD6127-F2FC-B150-4405-B2287A194F1A}"/>
              </a:ext>
            </a:extLst>
          </p:cNvPr>
          <p:cNvPicPr>
            <a:picLocks noChangeAspect="1"/>
          </p:cNvPicPr>
          <p:nvPr/>
        </p:nvPicPr>
        <p:blipFill>
          <a:blip r:embed="rId3"/>
          <a:stretch>
            <a:fillRect/>
          </a:stretch>
        </p:blipFill>
        <p:spPr>
          <a:xfrm>
            <a:off x="2987824" y="1304925"/>
            <a:ext cx="5419725" cy="4248150"/>
          </a:xfrm>
          <a:prstGeom prst="rect">
            <a:avLst/>
          </a:prstGeom>
        </p:spPr>
      </p:pic>
    </p:spTree>
    <p:extLst>
      <p:ext uri="{BB962C8B-B14F-4D97-AF65-F5344CB8AC3E}">
        <p14:creationId xmlns:p14="http://schemas.microsoft.com/office/powerpoint/2010/main" val="3376291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280862"/>
            <a:ext cx="7607198" cy="2296276"/>
          </a:xfrm>
        </p:spPr>
        <p:txBody>
          <a:bodyPr>
            <a:normAutofit/>
          </a:bodyPr>
          <a:lstStyle/>
          <a:p>
            <a:pPr algn="ctr" rtl="0"/>
            <a:r>
              <a:rPr lang="en-IN" sz="6600" b="1" dirty="0"/>
              <a:t>Merci pour </a:t>
            </a:r>
            <a:r>
              <a:rPr lang="en-IN" sz="6600" b="1" dirty="0" err="1"/>
              <a:t>votre</a:t>
            </a:r>
            <a:r>
              <a:rPr lang="en-IN" sz="6600" b="1" dirty="0"/>
              <a:t> attention</a:t>
            </a:r>
            <a:endParaRPr lang="en-US" sz="6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119A0CC-8A54-D449-B874-71DF6EDA62B0}"/>
              </a:ext>
            </a:extLst>
          </p:cNvPr>
          <p:cNvPicPr>
            <a:picLocks noChangeAspect="1"/>
          </p:cNvPicPr>
          <p:nvPr/>
        </p:nvPicPr>
        <p:blipFill>
          <a:blip r:embed="rId2"/>
          <a:stretch>
            <a:fillRect/>
          </a:stretch>
        </p:blipFill>
        <p:spPr>
          <a:xfrm>
            <a:off x="2771800" y="1412776"/>
            <a:ext cx="6200775" cy="4705350"/>
          </a:xfrm>
          <a:prstGeom prst="rect">
            <a:avLst/>
          </a:prstGeom>
        </p:spPr>
      </p:pic>
    </p:spTree>
    <p:extLst>
      <p:ext uri="{BB962C8B-B14F-4D97-AF65-F5344CB8AC3E}">
        <p14:creationId xmlns:p14="http://schemas.microsoft.com/office/powerpoint/2010/main" val="39304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13E89-52CB-D0D1-C60C-6A2E3A7676BF}"/>
              </a:ext>
            </a:extLst>
          </p:cNvPr>
          <p:cNvSpPr>
            <a:spLocks noGrp="1"/>
          </p:cNvSpPr>
          <p:nvPr>
            <p:ph type="ctrTitle"/>
          </p:nvPr>
        </p:nvSpPr>
        <p:spPr>
          <a:xfrm>
            <a:off x="1398280" y="476672"/>
            <a:ext cx="4680520" cy="1472184"/>
          </a:xfrm>
        </p:spPr>
        <p:txBody>
          <a:bodyPr>
            <a:normAutofit fontScale="90000"/>
          </a:bodyPr>
          <a:lstStyle/>
          <a:p>
            <a:r>
              <a:rPr lang="en-US" sz="4000" b="1" dirty="0" err="1"/>
              <a:t>Bref</a:t>
            </a:r>
            <a:r>
              <a:rPr lang="en-US" sz="4000" b="1" dirty="0"/>
              <a:t> presentation de STORACTIVE</a:t>
            </a:r>
            <a:br>
              <a:rPr lang="en-US" dirty="0"/>
            </a:br>
            <a:endParaRPr lang="en-US" dirty="0"/>
          </a:p>
        </p:txBody>
      </p:sp>
      <p:sp>
        <p:nvSpPr>
          <p:cNvPr id="3" name="Sous-titre 2">
            <a:extLst>
              <a:ext uri="{FF2B5EF4-FFF2-40B4-BE49-F238E27FC236}">
                <a16:creationId xmlns:a16="http://schemas.microsoft.com/office/drawing/2014/main" id="{AE4C178E-A7A5-A2EA-B565-B1073F7B638E}"/>
              </a:ext>
            </a:extLst>
          </p:cNvPr>
          <p:cNvSpPr>
            <a:spLocks noGrp="1"/>
          </p:cNvSpPr>
          <p:nvPr>
            <p:ph type="subTitle" idx="1"/>
          </p:nvPr>
        </p:nvSpPr>
        <p:spPr>
          <a:xfrm>
            <a:off x="1400394" y="2348880"/>
            <a:ext cx="7315904" cy="4630056"/>
          </a:xfrm>
        </p:spPr>
        <p:txBody>
          <a:bodyPr>
            <a:normAutofit/>
          </a:bodyPr>
          <a:lstStyle/>
          <a:p>
            <a:r>
              <a:rPr lang="en-US" sz="2000" dirty="0">
                <a:latin typeface="Times New Roman" panose="02020603050405020304" pitchFamily="18" charset="0"/>
                <a:cs typeface="Times New Roman" panose="02020603050405020304" pitchFamily="18" charset="0"/>
              </a:rPr>
              <a:t>STORACTIVE SSII </a:t>
            </a:r>
            <a:r>
              <a:rPr lang="en-US" sz="2000" dirty="0" err="1">
                <a:latin typeface="Times New Roman" panose="02020603050405020304" pitchFamily="18" charset="0"/>
                <a:cs typeface="Times New Roman" panose="02020603050405020304" pitchFamily="18" charset="0"/>
              </a:rPr>
              <a:t>créé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2009, </a:t>
            </a:r>
            <a:r>
              <a:rPr lang="en-US" sz="2000" dirty="0" err="1">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entreprise</a:t>
            </a:r>
            <a:r>
              <a:rPr lang="en-US" sz="20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spécialisée en ingénierie, conseils et services informatiques. </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C’est une entreprise de services numériques (ESN), experte dans le domaine des nouvelles technologies de l’informatique, englobant plusieurs services : Développement WEB, Intégration Ressources Planning (ERP), Maintenance, Infogérance,  Assistance Technique, Test &amp;Validation, Développement Offshore.</a:t>
            </a:r>
            <a:endParaRPr lang="en-US" sz="2000" dirty="0">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FDD28232-D627-71B6-CE1E-68C75D0B26E5}"/>
              </a:ext>
            </a:extLst>
          </p:cNvPr>
          <p:cNvPicPr>
            <a:picLocks noChangeAspect="1"/>
          </p:cNvPicPr>
          <p:nvPr/>
        </p:nvPicPr>
        <p:blipFill>
          <a:blip r:embed="rId2"/>
          <a:stretch>
            <a:fillRect/>
          </a:stretch>
        </p:blipFill>
        <p:spPr>
          <a:xfrm>
            <a:off x="6444209" y="-1"/>
            <a:ext cx="2687694" cy="1515617"/>
          </a:xfrm>
          <a:prstGeom prst="rect">
            <a:avLst/>
          </a:prstGeom>
        </p:spPr>
      </p:pic>
    </p:spTree>
    <p:extLst>
      <p:ext uri="{BB962C8B-B14F-4D97-AF65-F5344CB8AC3E}">
        <p14:creationId xmlns:p14="http://schemas.microsoft.com/office/powerpoint/2010/main" val="136983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A27C8FA-1125-38EB-B86A-1644018F4F27}"/>
              </a:ext>
            </a:extLst>
          </p:cNvPr>
          <p:cNvPicPr>
            <a:picLocks noChangeAspect="1"/>
          </p:cNvPicPr>
          <p:nvPr/>
        </p:nvPicPr>
        <p:blipFill>
          <a:blip r:embed="rId2"/>
          <a:stretch>
            <a:fillRect/>
          </a:stretch>
        </p:blipFill>
        <p:spPr>
          <a:xfrm>
            <a:off x="2514600" y="890587"/>
            <a:ext cx="6629400" cy="5076825"/>
          </a:xfrm>
          <a:prstGeom prst="rect">
            <a:avLst/>
          </a:prstGeom>
        </p:spPr>
      </p:pic>
    </p:spTree>
    <p:extLst>
      <p:ext uri="{BB962C8B-B14F-4D97-AF65-F5344CB8AC3E}">
        <p14:creationId xmlns:p14="http://schemas.microsoft.com/office/powerpoint/2010/main" val="216985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0" y="692696"/>
            <a:ext cx="3528392" cy="956624"/>
          </a:xfrm>
        </p:spPr>
        <p:txBody>
          <a:bodyPr>
            <a:normAutofit fontScale="90000"/>
          </a:bodyPr>
          <a:lstStyle/>
          <a:p>
            <a:pPr algn="ctr" rtl="0"/>
            <a:br>
              <a:rPr lang="en-US" b="1" u="sng" dirty="0"/>
            </a:br>
            <a:r>
              <a:rPr lang="en-US" b="1" u="sng" dirty="0"/>
              <a:t>Objectif</a:t>
            </a:r>
            <a:br>
              <a:rPr lang="en-US" dirty="0"/>
            </a:br>
            <a:endParaRPr lang="en-US" dirty="0"/>
          </a:p>
        </p:txBody>
      </p:sp>
      <p:sp>
        <p:nvSpPr>
          <p:cNvPr id="3" name="Content Placeholder 2"/>
          <p:cNvSpPr>
            <a:spLocks noGrp="1"/>
          </p:cNvSpPr>
          <p:nvPr>
            <p:ph idx="1"/>
          </p:nvPr>
        </p:nvSpPr>
        <p:spPr>
          <a:xfrm>
            <a:off x="5076056" y="1844824"/>
            <a:ext cx="3744416" cy="432048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82296" indent="0" algn="l" rtl="0">
              <a:lnSpc>
                <a:spcPct val="115000"/>
              </a:lnSpc>
              <a:spcAft>
                <a:spcPts val="2250"/>
              </a:spcAft>
              <a:buNone/>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L'objectif principal du projet de système de gestion client est d'avoir un système de gestion client entièrement automatisé. Ce système permettra de dessiner les coordonnées du client. Ce système de gestion des clients réduira certainement le temps, l'énergie et l'argent perdus dans la recherche manuelle des détails des clients. Avec l'aide de ce logiciel, tous les services et clients peuvent être correctement canalisés.</a:t>
            </a:r>
          </a:p>
          <a:p>
            <a:pPr algn="l" rtl="0">
              <a:lnSpc>
                <a:spcPct val="115000"/>
              </a:lnSpc>
              <a:spcAft>
                <a:spcPts val="2250"/>
              </a:spcAft>
            </a:pP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l" rtl="0">
              <a:lnSpc>
                <a:spcPct val="115000"/>
              </a:lnSpc>
              <a:spcAft>
                <a:spcPts val="225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gn="l" rtl="0">
              <a:buNone/>
            </a:pPr>
            <a:endParaRPr lang="en-IN" sz="2000" dirty="0"/>
          </a:p>
          <a:p>
            <a:pPr algn="l" rtl="0"/>
            <a:endParaRPr lang="en-US" sz="1800" dirty="0"/>
          </a:p>
          <a:p>
            <a:pPr algn="l" rtl="0">
              <a:buNone/>
            </a:pPr>
            <a:endParaRPr lang="en-US" sz="1800" dirty="0"/>
          </a:p>
          <a:p>
            <a:pPr algn="l" rtl="0"/>
            <a:endParaRPr lang="en-US" dirty="0"/>
          </a:p>
          <a:p>
            <a:pPr algn="l" rtl="0"/>
            <a:endParaRPr lang="en-US" dirty="0"/>
          </a:p>
        </p:txBody>
      </p:sp>
      <p:sp>
        <p:nvSpPr>
          <p:cNvPr id="5" name="Title 1">
            <a:extLst>
              <a:ext uri="{FF2B5EF4-FFF2-40B4-BE49-F238E27FC236}">
                <a16:creationId xmlns:a16="http://schemas.microsoft.com/office/drawing/2014/main" id="{EDACFFF9-288F-B88E-73FC-E62A876045AB}"/>
              </a:ext>
            </a:extLst>
          </p:cNvPr>
          <p:cNvSpPr txBox="1">
            <a:spLocks/>
          </p:cNvSpPr>
          <p:nvPr/>
        </p:nvSpPr>
        <p:spPr>
          <a:xfrm>
            <a:off x="1259632" y="692696"/>
            <a:ext cx="3528392" cy="956624"/>
          </a:xfrm>
          <a:prstGeom prst="rect">
            <a:avLst/>
          </a:prstGeom>
        </p:spPr>
        <p:txBody>
          <a:bodyPr anchor="ctr">
            <a:normAutofit fontScale="60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br>
              <a:rPr lang="en-US" sz="2400" b="1" u="sng" dirty="0">
                <a:effectLst>
                  <a:outerShdw blurRad="38100" dist="38100" dir="2700000" algn="tl">
                    <a:srgbClr val="000000">
                      <a:alpha val="43137"/>
                    </a:srgbClr>
                  </a:outerShdw>
                </a:effectLst>
              </a:rPr>
            </a:br>
            <a:r>
              <a:rPr lang="en-US" sz="5900" b="1" u="sng" dirty="0">
                <a:effectLst>
                  <a:outerShdw blurRad="38100" dist="38100" dir="2700000" algn="tl">
                    <a:srgbClr val="000000">
                      <a:alpha val="43137"/>
                    </a:srgbClr>
                  </a:outerShdw>
                </a:effectLst>
              </a:rPr>
              <a:t>But de </a:t>
            </a:r>
            <a:r>
              <a:rPr lang="en-US" sz="5900" b="1" u="sng" dirty="0" err="1">
                <a:effectLst>
                  <a:outerShdw blurRad="38100" dist="38100" dir="2700000" algn="tl">
                    <a:srgbClr val="000000">
                      <a:alpha val="43137"/>
                    </a:srgbClr>
                  </a:outerShdw>
                </a:effectLst>
              </a:rPr>
              <a:t>Projet</a:t>
            </a:r>
            <a:br>
              <a:rPr lang="en-US" sz="2400" dirty="0">
                <a:effectLst>
                  <a:outerShdw blurRad="38100" dist="38100" dir="2700000" algn="tl">
                    <a:srgbClr val="000000">
                      <a:alpha val="43137"/>
                    </a:srgbClr>
                  </a:outerShdw>
                </a:effectLst>
              </a:rPr>
            </a:br>
            <a:endParaRPr lang="en-US" sz="2400" dirty="0">
              <a:effectLst>
                <a:outerShdw blurRad="38100" dist="38100" dir="2700000" algn="tl">
                  <a:srgbClr val="000000">
                    <a:alpha val="43137"/>
                  </a:srgbClr>
                </a:outerShdw>
              </a:effectLst>
            </a:endParaRPr>
          </a:p>
        </p:txBody>
      </p:sp>
      <p:sp>
        <p:nvSpPr>
          <p:cNvPr id="6" name="ZoneTexte 5">
            <a:extLst>
              <a:ext uri="{FF2B5EF4-FFF2-40B4-BE49-F238E27FC236}">
                <a16:creationId xmlns:a16="http://schemas.microsoft.com/office/drawing/2014/main" id="{8106C2EF-7341-5AE6-65C5-6304971B2EB4}"/>
              </a:ext>
            </a:extLst>
          </p:cNvPr>
          <p:cNvSpPr txBox="1"/>
          <p:nvPr/>
        </p:nvSpPr>
        <p:spPr>
          <a:xfrm>
            <a:off x="1583668" y="1844824"/>
            <a:ext cx="288032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err="1">
                <a:solidFill>
                  <a:srgbClr val="000000"/>
                </a:solidFill>
                <a:latin typeface="Times New Roman" panose="02020603050405020304" pitchFamily="18" charset="0"/>
                <a:cs typeface="Times New Roman" panose="02020603050405020304" pitchFamily="18" charset="0"/>
              </a:rPr>
              <a:t>Mettre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en</a:t>
            </a:r>
            <a:r>
              <a:rPr lang="en-US" sz="2000" dirty="0">
                <a:solidFill>
                  <a:srgbClr val="000000"/>
                </a:solidFill>
                <a:latin typeface="Times New Roman" panose="02020603050405020304" pitchFamily="18" charset="0"/>
                <a:cs typeface="Times New Roman" panose="02020603050405020304" pitchFamily="18" charset="0"/>
              </a:rPr>
              <a:t> pratique les </a:t>
            </a:r>
            <a:r>
              <a:rPr lang="en-US" sz="2000" dirty="0" err="1">
                <a:solidFill>
                  <a:srgbClr val="000000"/>
                </a:solidFill>
                <a:latin typeface="Times New Roman" panose="02020603050405020304" pitchFamily="18" charset="0"/>
                <a:cs typeface="Times New Roman" panose="02020603050405020304" pitchFamily="18" charset="0"/>
              </a:rPr>
              <a:t>connaisances</a:t>
            </a:r>
            <a:r>
              <a:rPr lang="en-US" sz="2000" dirty="0">
                <a:solidFill>
                  <a:srgbClr val="000000"/>
                </a:solidFill>
                <a:latin typeface="Times New Roman" panose="02020603050405020304" pitchFamily="18" charset="0"/>
                <a:cs typeface="Times New Roman" panose="02020603050405020304" pitchFamily="18" charset="0"/>
              </a:rPr>
              <a:t> acquis.</a:t>
            </a:r>
            <a:endParaRPr lang="en-US" sz="2000" dirty="0"/>
          </a:p>
        </p:txBody>
      </p:sp>
      <p:pic>
        <p:nvPicPr>
          <p:cNvPr id="7" name="Picture 6">
            <a:extLst>
              <a:ext uri="{FF2B5EF4-FFF2-40B4-BE49-F238E27FC236}">
                <a16:creationId xmlns:a16="http://schemas.microsoft.com/office/drawing/2014/main" id="{2F4B2289-D3B4-65E0-9835-B2A2EDE06F5B}"/>
              </a:ext>
            </a:extLst>
          </p:cNvPr>
          <p:cNvPicPr>
            <a:picLocks noChangeAspect="1"/>
          </p:cNvPicPr>
          <p:nvPr/>
        </p:nvPicPr>
        <p:blipFill>
          <a:blip r:embed="rId2"/>
          <a:stretch>
            <a:fillRect/>
          </a:stretch>
        </p:blipFill>
        <p:spPr>
          <a:xfrm>
            <a:off x="1583668" y="2980302"/>
            <a:ext cx="2897251" cy="31593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293DF71-2D34-0771-059F-9E69728AC0DD}"/>
              </a:ext>
            </a:extLst>
          </p:cNvPr>
          <p:cNvPicPr>
            <a:picLocks noChangeAspect="1"/>
          </p:cNvPicPr>
          <p:nvPr/>
        </p:nvPicPr>
        <p:blipFill>
          <a:blip r:embed="rId2"/>
          <a:stretch>
            <a:fillRect/>
          </a:stretch>
        </p:blipFill>
        <p:spPr>
          <a:xfrm>
            <a:off x="2915816" y="1124744"/>
            <a:ext cx="5886450" cy="4972050"/>
          </a:xfrm>
          <a:prstGeom prst="rect">
            <a:avLst/>
          </a:prstGeom>
        </p:spPr>
      </p:pic>
    </p:spTree>
    <p:extLst>
      <p:ext uri="{BB962C8B-B14F-4D97-AF65-F5344CB8AC3E}">
        <p14:creationId xmlns:p14="http://schemas.microsoft.com/office/powerpoint/2010/main" val="326586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CB4D90-309D-4F0F-FCAC-C1A61B248FE8}"/>
              </a:ext>
            </a:extLst>
          </p:cNvPr>
          <p:cNvSpPr>
            <a:spLocks noGrp="1"/>
          </p:cNvSpPr>
          <p:nvPr>
            <p:ph idx="1"/>
          </p:nvPr>
        </p:nvSpPr>
        <p:spPr>
          <a:xfrm>
            <a:off x="1403648" y="1772816"/>
            <a:ext cx="7498080" cy="4800600"/>
          </a:xfrm>
        </p:spPr>
        <p:txBody>
          <a:bodyPr>
            <a:normAutofit/>
          </a:bodyPr>
          <a:lstStyle/>
          <a:p>
            <a:pPr>
              <a:lnSpc>
                <a:spcPct val="115000"/>
              </a:lnSpc>
              <a:spcAft>
                <a:spcPts val="225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présent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scénario</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propose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saisie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manuelle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données</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Beaucoup de temps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perdu dans la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création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 rapports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ainsi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que dans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leur</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maintenance. Au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cas</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où</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requête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pose pour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obtenir</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informations</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sur le client,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l'ensemble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 rapport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retapé</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Cela</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affecte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sérieusement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l'authentification</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système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Ce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système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gestion client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totalement</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obsolète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comporte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risque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élevé</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d'ambiguïté</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 de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redondance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6" name="Title 1">
            <a:extLst>
              <a:ext uri="{FF2B5EF4-FFF2-40B4-BE49-F238E27FC236}">
                <a16:creationId xmlns:a16="http://schemas.microsoft.com/office/drawing/2014/main" id="{305E336D-1DD9-6DFA-0D52-94B003E54B89}"/>
              </a:ext>
            </a:extLst>
          </p:cNvPr>
          <p:cNvSpPr txBox="1">
            <a:spLocks/>
          </p:cNvSpPr>
          <p:nvPr/>
        </p:nvSpPr>
        <p:spPr>
          <a:xfrm>
            <a:off x="1259632" y="461910"/>
            <a:ext cx="7498080" cy="980728"/>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IN" b="1" dirty="0" err="1"/>
              <a:t>Système</a:t>
            </a:r>
            <a:r>
              <a:rPr lang="en-IN" b="1" dirty="0"/>
              <a:t> </a:t>
            </a:r>
            <a:r>
              <a:rPr lang="en-IN" b="1" dirty="0" err="1"/>
              <a:t>existant</a:t>
            </a:r>
            <a:endParaRPr lang="en-IN" b="1" dirty="0"/>
          </a:p>
        </p:txBody>
      </p:sp>
    </p:spTree>
    <p:extLst>
      <p:ext uri="{BB962C8B-B14F-4D97-AF65-F5344CB8AC3E}">
        <p14:creationId xmlns:p14="http://schemas.microsoft.com/office/powerpoint/2010/main" val="313479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69B0-BB9F-784F-4B98-FB926F0C3A62}"/>
              </a:ext>
            </a:extLst>
          </p:cNvPr>
          <p:cNvSpPr>
            <a:spLocks noGrp="1"/>
          </p:cNvSpPr>
          <p:nvPr>
            <p:ph type="title"/>
          </p:nvPr>
        </p:nvSpPr>
        <p:spPr>
          <a:xfrm>
            <a:off x="1363600" y="476672"/>
            <a:ext cx="7498080" cy="980728"/>
          </a:xfrm>
        </p:spPr>
        <p:txBody>
          <a:bodyPr/>
          <a:lstStyle/>
          <a:p>
            <a:pPr algn="ctr" rtl="0"/>
            <a:r>
              <a:rPr lang="en-IN" b="1" dirty="0"/>
              <a:t>Système proposé</a:t>
            </a:r>
          </a:p>
        </p:txBody>
      </p:sp>
      <p:sp>
        <p:nvSpPr>
          <p:cNvPr id="3" name="Content Placeholder 2">
            <a:extLst>
              <a:ext uri="{FF2B5EF4-FFF2-40B4-BE49-F238E27FC236}">
                <a16:creationId xmlns:a16="http://schemas.microsoft.com/office/drawing/2014/main" id="{63AA11BA-B415-1FB6-C626-6A663C90E87B}"/>
              </a:ext>
            </a:extLst>
          </p:cNvPr>
          <p:cNvSpPr>
            <a:spLocks noGrp="1"/>
          </p:cNvSpPr>
          <p:nvPr>
            <p:ph idx="1"/>
          </p:nvPr>
        </p:nvSpPr>
        <p:spPr>
          <a:xfrm>
            <a:off x="1259632" y="1772816"/>
            <a:ext cx="7602048" cy="6048672"/>
          </a:xfrm>
        </p:spPr>
        <p:txBody>
          <a:bodyPr/>
          <a:lstStyle/>
          <a:p>
            <a:pPr algn="l" rtl="0">
              <a:lnSpc>
                <a:spcPct val="115000"/>
              </a:lnSpc>
              <a:spcAft>
                <a:spcPts val="225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 système de gestion client proposé est d'avoir tout complètement automatisé et informatisé. Le logiciel est très facile à utiliser et à gérer même pour une personne non technique. La redondance et l'ambiguïté seront levées en attribuant à chaque client un numéro unique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c'est à dire</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Identifiant de compte).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gn="l" rtl="0">
              <a:buNone/>
            </a:pPr>
            <a:endParaRPr lang="en-IN" dirty="0"/>
          </a:p>
        </p:txBody>
      </p:sp>
    </p:spTree>
    <p:extLst>
      <p:ext uri="{BB962C8B-B14F-4D97-AF65-F5344CB8AC3E}">
        <p14:creationId xmlns:p14="http://schemas.microsoft.com/office/powerpoint/2010/main" val="914662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3038</TotalTime>
  <Words>1431</Words>
  <Application>Microsoft Office PowerPoint</Application>
  <PresentationFormat>Affichage à l'écran (4:3)</PresentationFormat>
  <Paragraphs>146</Paragraphs>
  <Slides>27</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Arial</vt:lpstr>
      <vt:lpstr>Arial</vt:lpstr>
      <vt:lpstr>Calibri</vt:lpstr>
      <vt:lpstr>Gill Sans MT</vt:lpstr>
      <vt:lpstr>Times New Roman</vt:lpstr>
      <vt:lpstr>Verdana</vt:lpstr>
      <vt:lpstr>Wingdings</vt:lpstr>
      <vt:lpstr>Wingdings 2</vt:lpstr>
      <vt:lpstr>Solstice</vt:lpstr>
      <vt:lpstr>Customer Relationship Manager  Développé en PHP et MySQL</vt:lpstr>
      <vt:lpstr>plan de la présentation : </vt:lpstr>
      <vt:lpstr>Présentation PowerPoint</vt:lpstr>
      <vt:lpstr>Bref presentation de STORACTIVE </vt:lpstr>
      <vt:lpstr>Présentation PowerPoint</vt:lpstr>
      <vt:lpstr> Objectif </vt:lpstr>
      <vt:lpstr>Présentation PowerPoint</vt:lpstr>
      <vt:lpstr>Présentation PowerPoint</vt:lpstr>
      <vt:lpstr>Système proposé</vt:lpstr>
      <vt:lpstr>Présentation PowerPoint</vt:lpstr>
      <vt:lpstr>Projet Modules </vt:lpstr>
      <vt:lpstr>Module d'administration</vt:lpstr>
      <vt:lpstr>Module client</vt:lpstr>
      <vt:lpstr>Spécification des exigences </vt:lpstr>
      <vt:lpstr>Présentation PowerPoint</vt:lpstr>
      <vt:lpstr>Présentation PowerPoint</vt:lpstr>
      <vt:lpstr>Diagramme de cas d'utilisation</vt:lpstr>
      <vt:lpstr>Présentation PowerPoint</vt:lpstr>
      <vt:lpstr>Diagramme de classes</vt:lpstr>
      <vt:lpstr>Diagramme ER</vt:lpstr>
      <vt:lpstr>Environnement de développement </vt:lpstr>
      <vt:lpstr>Présentation PowerPoint</vt:lpstr>
      <vt:lpstr>PAGE D’ACCEUIL </vt:lpstr>
      <vt:lpstr>Présentation PowerPoint</vt:lpstr>
      <vt:lpstr>Mise en œuvre et Test du système </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oussama zaim</cp:lastModifiedBy>
  <cp:revision>46</cp:revision>
  <dcterms:created xsi:type="dcterms:W3CDTF">2021-11-06T13:13:02Z</dcterms:created>
  <dcterms:modified xsi:type="dcterms:W3CDTF">2022-11-15T16:38:45Z</dcterms:modified>
</cp:coreProperties>
</file>