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0" r:id="rId3"/>
    <p:sldMasterId id="2147483708" r:id="rId4"/>
  </p:sldMasterIdLst>
  <p:notesMasterIdLst>
    <p:notesMasterId r:id="rId11"/>
  </p:notesMasterIdLst>
  <p:handoutMasterIdLst>
    <p:handoutMasterId r:id="rId12"/>
  </p:handoutMasterIdLst>
  <p:sldIdLst>
    <p:sldId id="324" r:id="rId5"/>
    <p:sldId id="323" r:id="rId6"/>
    <p:sldId id="325" r:id="rId7"/>
    <p:sldId id="326" r:id="rId8"/>
    <p:sldId id="327" r:id="rId9"/>
    <p:sldId id="32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084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954" autoAdjust="0"/>
  </p:normalViewPr>
  <p:slideViewPr>
    <p:cSldViewPr snapToGrid="0" showGuides="1">
      <p:cViewPr>
        <p:scale>
          <a:sx n="75" d="100"/>
          <a:sy n="75" d="100"/>
        </p:scale>
        <p:origin x="316" y="-340"/>
      </p:cViewPr>
      <p:guideLst>
        <p:guide orient="horz" pos="2387"/>
        <p:guide pos="30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03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6F7D-043A-4574-8434-4D41C636499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A1395-D1C3-41DF-B472-B7EBC2E45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0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53E1A-B197-4566-B052-DCEC3A5CC025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90027-020A-4407-A102-093638F1F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9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算法分为五步，其中获取图像就是我们上一章中的到的法线图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90027-020A-4407-A102-093638F1F7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46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50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139953" y="293760"/>
            <a:ext cx="3647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理论框架与研究假设</a:t>
            </a:r>
            <a:endParaRPr lang="zh-CN" altLang="en-US" sz="3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539553" y="1459006"/>
            <a:ext cx="7489204" cy="4615353"/>
          </a:xfrm>
          <a:prstGeom prst="rect">
            <a:avLst/>
          </a:prstGeom>
        </p:spPr>
        <p:txBody>
          <a:bodyPr/>
          <a:lstStyle>
            <a:lvl1pPr marL="257169" indent="-257169">
              <a:buSzPct val="70000"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</a:defRPr>
            </a:lvl1pPr>
            <a:lvl2pPr marL="557198" indent="-214307">
              <a:buSzPct val="70000"/>
              <a:buFont typeface="Wingdings" panose="05000000000000000000" pitchFamily="2" charset="2"/>
              <a:buChar char="n"/>
              <a:defRPr sz="1500"/>
            </a:lvl2pPr>
            <a:lvl3pPr marL="857229" indent="-171446">
              <a:buSzPct val="70000"/>
              <a:buFont typeface="Wingdings" panose="05000000000000000000" pitchFamily="2" charset="2"/>
              <a:buChar char="n"/>
              <a:defRPr sz="1350"/>
            </a:lvl3pPr>
            <a:lvl4pPr marL="1200120" indent="-171446">
              <a:buSzPct val="70000"/>
              <a:buFont typeface="Wingdings" panose="05000000000000000000" pitchFamily="2" charset="2"/>
              <a:buChar char="n"/>
              <a:defRPr sz="1200"/>
            </a:lvl4pPr>
            <a:lvl5pPr marL="1543011" indent="-171446">
              <a:buSzPct val="70000"/>
              <a:buFont typeface="Wingdings" panose="05000000000000000000" pitchFamily="2" charset="2"/>
              <a:buChar char="n"/>
              <a:defRPr sz="1200"/>
            </a:lvl5pPr>
          </a:lstStyle>
          <a:p>
            <a:pPr lvl="0"/>
            <a:r>
              <a:rPr lang="zh-CN" altLang="en-US" dirty="0" smtClean="0"/>
              <a:t>第一行加粗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21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7046666" y="293760"/>
            <a:ext cx="1723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研究方法</a:t>
            </a:r>
            <a:endParaRPr lang="zh-CN" altLang="en-US" sz="3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2" y="1459006"/>
            <a:ext cx="7489204" cy="4615353"/>
          </a:xfrm>
          <a:prstGeom prst="rect">
            <a:avLst/>
          </a:prstGeom>
        </p:spPr>
        <p:txBody>
          <a:bodyPr/>
          <a:lstStyle>
            <a:lvl1pPr marL="257169" indent="-257169">
              <a:buSzPct val="70000"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</a:defRPr>
            </a:lvl1pPr>
            <a:lvl2pPr marL="557198" indent="-214307">
              <a:buSzPct val="70000"/>
              <a:buFont typeface="Wingdings" panose="05000000000000000000" pitchFamily="2" charset="2"/>
              <a:buChar char="n"/>
              <a:defRPr sz="1500"/>
            </a:lvl2pPr>
            <a:lvl3pPr marL="857229" indent="-171446">
              <a:buSzPct val="70000"/>
              <a:buFont typeface="Wingdings" panose="05000000000000000000" pitchFamily="2" charset="2"/>
              <a:buChar char="n"/>
              <a:defRPr sz="1350"/>
            </a:lvl3pPr>
            <a:lvl4pPr marL="1200120" indent="-171446">
              <a:buSzPct val="70000"/>
              <a:buFont typeface="Wingdings" panose="05000000000000000000" pitchFamily="2" charset="2"/>
              <a:buChar char="n"/>
              <a:defRPr sz="1200"/>
            </a:lvl4pPr>
            <a:lvl5pPr marL="1543011" indent="-171446">
              <a:buSzPct val="70000"/>
              <a:buFont typeface="Wingdings" panose="05000000000000000000" pitchFamily="2" charset="2"/>
              <a:buChar char="n"/>
              <a:defRPr sz="1200"/>
            </a:lvl5pPr>
          </a:lstStyle>
          <a:p>
            <a:pPr lvl="0"/>
            <a:r>
              <a:rPr lang="zh-CN" altLang="en-US" dirty="0" smtClean="0"/>
              <a:t>第一行加粗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611560" y="593811"/>
            <a:ext cx="7886700" cy="663121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82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6661947" y="293760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分析与讨论</a:t>
            </a:r>
            <a:endParaRPr lang="zh-CN" altLang="en-US" sz="3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2" y="1459006"/>
            <a:ext cx="7489204" cy="4615353"/>
          </a:xfrm>
          <a:prstGeom prst="rect">
            <a:avLst/>
          </a:prstGeom>
        </p:spPr>
        <p:txBody>
          <a:bodyPr/>
          <a:lstStyle>
            <a:lvl1pPr marL="257169" indent="-257169">
              <a:buSzPct val="70000"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</a:defRPr>
            </a:lvl1pPr>
            <a:lvl2pPr marL="557198" indent="-214307">
              <a:buSzPct val="70000"/>
              <a:buFont typeface="Wingdings" panose="05000000000000000000" pitchFamily="2" charset="2"/>
              <a:buChar char="n"/>
              <a:defRPr sz="1500"/>
            </a:lvl2pPr>
            <a:lvl3pPr marL="857229" indent="-171446">
              <a:buSzPct val="70000"/>
              <a:buFont typeface="Wingdings" panose="05000000000000000000" pitchFamily="2" charset="2"/>
              <a:buChar char="n"/>
              <a:defRPr sz="1350"/>
            </a:lvl3pPr>
            <a:lvl4pPr marL="1200120" indent="-171446">
              <a:buSzPct val="70000"/>
              <a:buFont typeface="Wingdings" panose="05000000000000000000" pitchFamily="2" charset="2"/>
              <a:buChar char="n"/>
              <a:defRPr sz="1200"/>
            </a:lvl4pPr>
            <a:lvl5pPr marL="1543011" indent="-171446">
              <a:buSzPct val="70000"/>
              <a:buFont typeface="Wingdings" panose="05000000000000000000" pitchFamily="2" charset="2"/>
              <a:buChar char="n"/>
              <a:defRPr sz="1200"/>
            </a:lvl5pPr>
          </a:lstStyle>
          <a:p>
            <a:pPr lvl="0"/>
            <a:r>
              <a:rPr lang="zh-CN" altLang="en-US" dirty="0" smtClean="0"/>
              <a:t>第一行加粗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611560" y="593811"/>
            <a:ext cx="7886700" cy="663121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364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661947" y="293760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结论与建议</a:t>
            </a:r>
            <a:endParaRPr lang="zh-CN" altLang="en-US" sz="3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2" y="1459006"/>
            <a:ext cx="7489204" cy="4615353"/>
          </a:xfrm>
          <a:prstGeom prst="rect">
            <a:avLst/>
          </a:prstGeom>
        </p:spPr>
        <p:txBody>
          <a:bodyPr/>
          <a:lstStyle>
            <a:lvl1pPr marL="257169" indent="-257169">
              <a:buSzPct val="70000"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</a:defRPr>
            </a:lvl1pPr>
            <a:lvl2pPr marL="557198" indent="-214307">
              <a:buSzPct val="70000"/>
              <a:buFont typeface="Wingdings" panose="05000000000000000000" pitchFamily="2" charset="2"/>
              <a:buChar char="n"/>
              <a:defRPr sz="1500"/>
            </a:lvl2pPr>
            <a:lvl3pPr marL="857229" indent="-171446">
              <a:buSzPct val="70000"/>
              <a:buFont typeface="Wingdings" panose="05000000000000000000" pitchFamily="2" charset="2"/>
              <a:buChar char="n"/>
              <a:defRPr sz="1350"/>
            </a:lvl3pPr>
            <a:lvl4pPr marL="1200120" indent="-171446">
              <a:buSzPct val="70000"/>
              <a:buFont typeface="Wingdings" panose="05000000000000000000" pitchFamily="2" charset="2"/>
              <a:buChar char="n"/>
              <a:defRPr sz="1200"/>
            </a:lvl4pPr>
            <a:lvl5pPr marL="1543011" indent="-171446">
              <a:buSzPct val="70000"/>
              <a:buFont typeface="Wingdings" panose="05000000000000000000" pitchFamily="2" charset="2"/>
              <a:buChar char="n"/>
              <a:defRPr sz="1200"/>
            </a:lvl5pPr>
          </a:lstStyle>
          <a:p>
            <a:pPr lvl="0"/>
            <a:r>
              <a:rPr lang="zh-CN" altLang="en-US" dirty="0" smtClean="0"/>
              <a:t>第一行加粗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611560" y="593811"/>
            <a:ext cx="7886700" cy="663121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574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4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119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4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4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87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78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1617"/>
            <a:ext cx="2057400" cy="430053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1617"/>
            <a:ext cx="6019800" cy="43005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053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29763"/>
            <a:ext cx="7772400" cy="1470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5840"/>
            <a:ext cx="6400800" cy="1753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43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8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2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403"/>
            <a:ext cx="7772400" cy="1362961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7360"/>
            <a:ext cx="7772400" cy="14990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79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563"/>
            <a:ext cx="4038600" cy="452519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563"/>
            <a:ext cx="4038600" cy="452519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372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760"/>
            <a:ext cx="4040188" cy="63936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4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5121"/>
            <a:ext cx="4040188" cy="395063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760"/>
            <a:ext cx="4041775" cy="63936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4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5121"/>
            <a:ext cx="4041775" cy="395063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410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86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577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2161"/>
            <a:ext cx="3008313" cy="116208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2164"/>
            <a:ext cx="5111750" cy="585359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4240"/>
            <a:ext cx="3008313" cy="4691520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4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71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1681"/>
            <a:ext cx="5486400" cy="56592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3440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4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604"/>
            <a:ext cx="5486400" cy="805679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4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55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65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324"/>
            <a:ext cx="2057400" cy="58514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324"/>
            <a:ext cx="6019800" cy="58514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77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1" descr="NJU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8382"/>
            <a:ext cx="2057400" cy="70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67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68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93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5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038600" cy="33258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76338"/>
            <a:ext cx="4038600" cy="33258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7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5"/>
            <a:ext cx="4041775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40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7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11" descr="NJU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8382"/>
            <a:ext cx="2057400" cy="70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104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1" descr="NJU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7" y="96251"/>
            <a:ext cx="1885287" cy="64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-67378" y="740117"/>
            <a:ext cx="9144001" cy="174285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24000">
                <a:schemeClr val="accent1">
                  <a:lumMod val="75000"/>
                </a:schemeClr>
              </a:gs>
              <a:gs pos="48000">
                <a:schemeClr val="accent1">
                  <a:lumMod val="60000"/>
                  <a:lumOff val="40000"/>
                  <a:alpha val="53000"/>
                </a:schemeClr>
              </a:gs>
              <a:gs pos="100000">
                <a:schemeClr val="bg1">
                  <a:alpha val="0"/>
                </a:schemeClr>
              </a:gs>
              <a:gs pos="75000">
                <a:schemeClr val="bg1">
                  <a:alpha val="37000"/>
                </a:schemeClr>
              </a:gs>
            </a:gsLst>
            <a:lin ang="0" scaled="1"/>
          </a:gra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6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2108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9627" y="29376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绪论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1" y="1459006"/>
            <a:ext cx="7489204" cy="4615353"/>
          </a:xfrm>
          <a:prstGeom prst="rect">
            <a:avLst/>
          </a:prstGeom>
        </p:spPr>
        <p:txBody>
          <a:bodyPr/>
          <a:lstStyle>
            <a:lvl1pPr marL="342892" indent="-342892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31" indent="-285743">
              <a:buSzPct val="70000"/>
              <a:buFont typeface="Wingdings" panose="05000000000000000000" pitchFamily="2" charset="2"/>
              <a:buChar char="n"/>
              <a:defRPr sz="2000"/>
            </a:lvl2pPr>
            <a:lvl3pPr marL="1142972" indent="-228594">
              <a:buSzPct val="70000"/>
              <a:buFont typeface="Wingdings" panose="05000000000000000000" pitchFamily="2" charset="2"/>
              <a:buChar char="n"/>
              <a:defRPr sz="1800"/>
            </a:lvl3pPr>
            <a:lvl4pPr marL="1600160" indent="-228594">
              <a:buSzPct val="70000"/>
              <a:buFont typeface="Wingdings" panose="05000000000000000000" pitchFamily="2" charset="2"/>
              <a:buChar char="n"/>
              <a:defRPr sz="1600"/>
            </a:lvl4pPr>
            <a:lvl5pPr marL="2057348" indent="-228594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 smtClean="0"/>
              <a:t>第一行加粗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611560" y="593811"/>
            <a:ext cx="7886700" cy="66312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6377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pos="4133" userDrawn="1">
          <p15:clr>
            <a:srgbClr val="FBAE40"/>
          </p15:clr>
        </p15:guide>
        <p15:guide id="1" orient="horz" pos="136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7559627" y="29376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目录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Picture 11" descr="NJU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8382"/>
            <a:ext cx="2057400" cy="70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788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7559627" y="29376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绪论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Picture 11" descr="NJU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8382"/>
            <a:ext cx="2057400" cy="70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10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038600" cy="332581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76338"/>
            <a:ext cx="4038600" cy="332581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1218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507782" y="293760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表面法线提取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Picture 11" descr="NJU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8382"/>
            <a:ext cx="2057400" cy="70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703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2430018" y="293760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基于传统算法对的缺陷检测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Picture 11" descr="NJU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8382"/>
            <a:ext cx="2057400" cy="70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622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2942978" y="293760"/>
            <a:ext cx="58272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基于深度学习的缺陷检测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Picture 11" descr="NJU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8382"/>
            <a:ext cx="2057400" cy="70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498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020744" y="29376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总结与展望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Picture 11" descr="NJU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8382"/>
            <a:ext cx="2057400" cy="70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59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139953" y="29376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理论框架与研究假设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539553" y="1459006"/>
            <a:ext cx="7489204" cy="4615353"/>
          </a:xfrm>
          <a:prstGeom prst="rect">
            <a:avLst/>
          </a:prstGeom>
        </p:spPr>
        <p:txBody>
          <a:bodyPr/>
          <a:lstStyle>
            <a:lvl1pPr marL="342892" indent="-342892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31" indent="-285743">
              <a:buSzPct val="70000"/>
              <a:buFont typeface="Wingdings" panose="05000000000000000000" pitchFamily="2" charset="2"/>
              <a:buChar char="n"/>
              <a:defRPr sz="2000"/>
            </a:lvl2pPr>
            <a:lvl3pPr marL="1142972" indent="-228594">
              <a:buSzPct val="70000"/>
              <a:buFont typeface="Wingdings" panose="05000000000000000000" pitchFamily="2" charset="2"/>
              <a:buChar char="n"/>
              <a:defRPr sz="1800"/>
            </a:lvl3pPr>
            <a:lvl4pPr marL="1600160" indent="-228594">
              <a:buSzPct val="70000"/>
              <a:buFont typeface="Wingdings" panose="05000000000000000000" pitchFamily="2" charset="2"/>
              <a:buChar char="n"/>
              <a:defRPr sz="1600"/>
            </a:lvl4pPr>
            <a:lvl5pPr marL="2057348" indent="-228594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 smtClean="0"/>
              <a:t>第一行加粗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06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6533704" y="293760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研究方法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1" y="1459006"/>
            <a:ext cx="7489204" cy="4615353"/>
          </a:xfrm>
          <a:prstGeom prst="rect">
            <a:avLst/>
          </a:prstGeom>
        </p:spPr>
        <p:txBody>
          <a:bodyPr/>
          <a:lstStyle>
            <a:lvl1pPr marL="342892" indent="-342892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31" indent="-285743">
              <a:buSzPct val="70000"/>
              <a:buFont typeface="Wingdings" panose="05000000000000000000" pitchFamily="2" charset="2"/>
              <a:buChar char="n"/>
              <a:defRPr sz="2000"/>
            </a:lvl2pPr>
            <a:lvl3pPr marL="1142972" indent="-228594">
              <a:buSzPct val="70000"/>
              <a:buFont typeface="Wingdings" panose="05000000000000000000" pitchFamily="2" charset="2"/>
              <a:buChar char="n"/>
              <a:defRPr sz="1800"/>
            </a:lvl3pPr>
            <a:lvl4pPr marL="1600160" indent="-228594">
              <a:buSzPct val="70000"/>
              <a:buFont typeface="Wingdings" panose="05000000000000000000" pitchFamily="2" charset="2"/>
              <a:buChar char="n"/>
              <a:defRPr sz="1600"/>
            </a:lvl4pPr>
            <a:lvl5pPr marL="2057348" indent="-228594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 smtClean="0"/>
              <a:t>第一行加粗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611560" y="593811"/>
            <a:ext cx="7886700" cy="66312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0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6020743" y="293760"/>
            <a:ext cx="274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分析与讨论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1" y="1459006"/>
            <a:ext cx="7489204" cy="4615353"/>
          </a:xfrm>
          <a:prstGeom prst="rect">
            <a:avLst/>
          </a:prstGeom>
        </p:spPr>
        <p:txBody>
          <a:bodyPr/>
          <a:lstStyle>
            <a:lvl1pPr marL="342892" indent="-342892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31" indent="-285743">
              <a:buSzPct val="70000"/>
              <a:buFont typeface="Wingdings" panose="05000000000000000000" pitchFamily="2" charset="2"/>
              <a:buChar char="n"/>
              <a:defRPr sz="2000"/>
            </a:lvl2pPr>
            <a:lvl3pPr marL="1142972" indent="-228594">
              <a:buSzPct val="70000"/>
              <a:buFont typeface="Wingdings" panose="05000000000000000000" pitchFamily="2" charset="2"/>
              <a:buChar char="n"/>
              <a:defRPr sz="1800"/>
            </a:lvl3pPr>
            <a:lvl4pPr marL="1600160" indent="-228594">
              <a:buSzPct val="70000"/>
              <a:buFont typeface="Wingdings" panose="05000000000000000000" pitchFamily="2" charset="2"/>
              <a:buChar char="n"/>
              <a:defRPr sz="1600"/>
            </a:lvl4pPr>
            <a:lvl5pPr marL="2057348" indent="-228594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 smtClean="0"/>
              <a:t>第一行加粗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611560" y="593811"/>
            <a:ext cx="7886700" cy="66312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641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20743" y="293760"/>
            <a:ext cx="274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结论与建议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1" y="1459006"/>
            <a:ext cx="7489204" cy="4615353"/>
          </a:xfrm>
          <a:prstGeom prst="rect">
            <a:avLst/>
          </a:prstGeom>
        </p:spPr>
        <p:txBody>
          <a:bodyPr/>
          <a:lstStyle>
            <a:lvl1pPr marL="342892" indent="-342892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31" indent="-285743">
              <a:buSzPct val="70000"/>
              <a:buFont typeface="Wingdings" panose="05000000000000000000" pitchFamily="2" charset="2"/>
              <a:buChar char="n"/>
              <a:defRPr sz="2000"/>
            </a:lvl2pPr>
            <a:lvl3pPr marL="1142972" indent="-228594">
              <a:buSzPct val="70000"/>
              <a:buFont typeface="Wingdings" panose="05000000000000000000" pitchFamily="2" charset="2"/>
              <a:buChar char="n"/>
              <a:defRPr sz="1800"/>
            </a:lvl3pPr>
            <a:lvl4pPr marL="1600160" indent="-228594">
              <a:buSzPct val="70000"/>
              <a:buFont typeface="Wingdings" panose="05000000000000000000" pitchFamily="2" charset="2"/>
              <a:buChar char="n"/>
              <a:defRPr sz="1600"/>
            </a:lvl4pPr>
            <a:lvl5pPr marL="2057348" indent="-228594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 smtClean="0"/>
              <a:t>第一行加粗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611560" y="593811"/>
            <a:ext cx="7886700" cy="66312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33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1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8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4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7"/>
            <a:ext cx="4041775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4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475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8379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1615"/>
            <a:ext cx="2057400" cy="430053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1615"/>
            <a:ext cx="6019800" cy="43005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95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29761"/>
            <a:ext cx="7772400" cy="1470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5840"/>
            <a:ext cx="6400800" cy="1753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9247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456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401"/>
            <a:ext cx="7772400" cy="136296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7360"/>
            <a:ext cx="7772400" cy="14990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694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561"/>
            <a:ext cx="4038600" cy="45251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561"/>
            <a:ext cx="4038600" cy="45251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3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760"/>
            <a:ext cx="4040188" cy="6393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5121"/>
            <a:ext cx="4040188" cy="3950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760"/>
            <a:ext cx="4041775" cy="6393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5121"/>
            <a:ext cx="4041775" cy="3950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76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430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720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2161"/>
            <a:ext cx="3008313" cy="11620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2162"/>
            <a:ext cx="5111750" cy="5853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4240"/>
            <a:ext cx="3008313" cy="469152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454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1681"/>
            <a:ext cx="5486400" cy="5659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344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602"/>
            <a:ext cx="5486400" cy="805679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4079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967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322"/>
            <a:ext cx="2057400" cy="58514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322"/>
            <a:ext cx="6019800" cy="58514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93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65945ECA-67B2-49E3-B1C7-762A8796627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946725E-4826-4022-B594-A298F2A42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4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9628" y="293760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绪论</a:t>
            </a:r>
            <a:endParaRPr lang="zh-CN" altLang="en-US" sz="3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2" y="1459006"/>
            <a:ext cx="7489204" cy="4615353"/>
          </a:xfrm>
          <a:prstGeom prst="rect">
            <a:avLst/>
          </a:prstGeom>
        </p:spPr>
        <p:txBody>
          <a:bodyPr/>
          <a:lstStyle>
            <a:lvl1pPr marL="257169" indent="-257169">
              <a:buSzPct val="70000"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</a:defRPr>
            </a:lvl1pPr>
            <a:lvl2pPr marL="557198" indent="-214307">
              <a:buSzPct val="70000"/>
              <a:buFont typeface="Wingdings" panose="05000000000000000000" pitchFamily="2" charset="2"/>
              <a:buChar char="n"/>
              <a:defRPr sz="1500"/>
            </a:lvl2pPr>
            <a:lvl3pPr marL="857229" indent="-171446">
              <a:buSzPct val="70000"/>
              <a:buFont typeface="Wingdings" panose="05000000000000000000" pitchFamily="2" charset="2"/>
              <a:buChar char="n"/>
              <a:defRPr sz="1350"/>
            </a:lvl3pPr>
            <a:lvl4pPr marL="1200120" indent="-171446">
              <a:buSzPct val="70000"/>
              <a:buFont typeface="Wingdings" panose="05000000000000000000" pitchFamily="2" charset="2"/>
              <a:buChar char="n"/>
              <a:defRPr sz="1200"/>
            </a:lvl4pPr>
            <a:lvl5pPr marL="1543011" indent="-171446">
              <a:buSzPct val="70000"/>
              <a:buFont typeface="Wingdings" panose="05000000000000000000" pitchFamily="2" charset="2"/>
              <a:buChar char="n"/>
              <a:defRPr sz="1200"/>
            </a:lvl5pPr>
          </a:lstStyle>
          <a:p>
            <a:pPr lvl="0"/>
            <a:r>
              <a:rPr lang="zh-CN" altLang="en-US" dirty="0" smtClean="0"/>
              <a:t>第一行加粗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611560" y="593811"/>
            <a:ext cx="7886700" cy="663121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769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133" userDrawn="1">
          <p15:clr>
            <a:srgbClr val="FBAE40"/>
          </p15:clr>
        </p15:guide>
        <p15:guide id="2" orient="horz" pos="1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7559628" y="293760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目录</a:t>
            </a:r>
            <a:endParaRPr lang="zh-CN" altLang="en-US" sz="3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8579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microsoft.com/office/2007/relationships/hdphoto" Target="../media/hdphoto1.wdp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7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70200"/>
            <a:ext cx="9144000" cy="6998399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479654" y="6310393"/>
            <a:ext cx="184731" cy="815477"/>
            <a:chOff x="4479636" y="4328880"/>
            <a:chExt cx="184731" cy="1059298"/>
          </a:xfrm>
        </p:grpSpPr>
        <p:sp>
          <p:nvSpPr>
            <p:cNvPr id="4" name="矩形 3"/>
            <p:cNvSpPr/>
            <p:nvPr/>
          </p:nvSpPr>
          <p:spPr>
            <a:xfrm>
              <a:off x="4479636" y="4328880"/>
              <a:ext cx="184731" cy="1019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45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479636" y="4368690"/>
              <a:ext cx="184731" cy="10194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45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90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685784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9" indent="-257169" algn="l" defTabSz="68578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8" indent="-214307" algn="l" defTabSz="685784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4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1" indent="-171446" algn="l" defTabSz="68578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4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324"/>
            <a:ext cx="8229600" cy="114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563"/>
            <a:ext cx="8229600" cy="4525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884"/>
            <a:ext cx="2133600" cy="365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884"/>
            <a:ext cx="2895600" cy="365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884"/>
            <a:ext cx="2133600" cy="365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78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defTabSz="685784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9" indent="-257169" algn="l" defTabSz="68578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8" indent="-214307" algn="l" defTabSz="685784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4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1" indent="-171446" algn="l" defTabSz="68578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4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7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785"/>
            <a:ext cx="9144000" cy="6998399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0" y="6612556"/>
            <a:ext cx="9144000" cy="398628"/>
            <a:chOff x="4570600" y="2545234"/>
            <a:chExt cx="2799" cy="4626593"/>
          </a:xfrm>
          <a:solidFill>
            <a:schemeClr val="tx2"/>
          </a:solidFill>
        </p:grpSpPr>
        <p:sp>
          <p:nvSpPr>
            <p:cNvPr id="4" name="矩形 3"/>
            <p:cNvSpPr/>
            <p:nvPr/>
          </p:nvSpPr>
          <p:spPr>
            <a:xfrm>
              <a:off x="4570600" y="2545234"/>
              <a:ext cx="2799" cy="4586784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6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570600" y="2585043"/>
              <a:ext cx="2799" cy="458678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60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>
          <a:xfrm>
            <a:off x="251520" y="6173674"/>
            <a:ext cx="2057400" cy="365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3BC1D-100E-4CEF-8213-DA99D1548120}" type="datetimeFigureOut">
              <a:rPr lang="zh-CN" altLang="en-US" smtClean="0"/>
              <a:pPr/>
              <a:t>2018/5/25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6804248" y="6129170"/>
            <a:ext cx="2057400" cy="365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2192C-6E58-4B4D-8D3E-CB3F6553C7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7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729" r:id="rId8"/>
    <p:sldLayoutId id="2147483698" r:id="rId9"/>
    <p:sldLayoutId id="2147483699" r:id="rId10"/>
    <p:sldLayoutId id="2147483720" r:id="rId11"/>
    <p:sldLayoutId id="2147483725" r:id="rId12"/>
    <p:sldLayoutId id="2147483726" r:id="rId13"/>
    <p:sldLayoutId id="2147483727" r:id="rId14"/>
    <p:sldLayoutId id="2147483728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</p:sldLayoutIdLst>
  <p:timing>
    <p:tnLst>
      <p:par>
        <p:cTn id="1" dur="indefinite" restart="never" nodeType="tmRoot"/>
      </p:par>
    </p:tnLst>
  </p:timing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322"/>
            <a:ext cx="8229600" cy="114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561"/>
            <a:ext cx="8229600" cy="4525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882"/>
            <a:ext cx="2133600" cy="365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8646B-F8D4-40C7-8EB6-0AC746299FE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882"/>
            <a:ext cx="2895600" cy="365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882"/>
            <a:ext cx="2133600" cy="365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8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2644" y="2274849"/>
            <a:ext cx="8538711" cy="2662402"/>
            <a:chOff x="627995" y="2534392"/>
            <a:chExt cx="7910716" cy="2233009"/>
          </a:xfrm>
        </p:grpSpPr>
        <p:sp>
          <p:nvSpPr>
            <p:cNvPr id="9" name="燕尾形箭头 8"/>
            <p:cNvSpPr/>
            <p:nvPr/>
          </p:nvSpPr>
          <p:spPr>
            <a:xfrm>
              <a:off x="791711" y="2890607"/>
              <a:ext cx="7747000" cy="1364942"/>
            </a:xfrm>
            <a:prstGeom prst="notched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任意多边形 9"/>
            <p:cNvSpPr/>
            <p:nvPr/>
          </p:nvSpPr>
          <p:spPr>
            <a:xfrm>
              <a:off x="627995" y="2534392"/>
              <a:ext cx="1416424" cy="681946"/>
            </a:xfrm>
            <a:custGeom>
              <a:avLst/>
              <a:gdLst>
                <a:gd name="connsiteX0" fmla="*/ 0 w 1058867"/>
                <a:gd name="connsiteY0" fmla="*/ 0 h 1364942"/>
                <a:gd name="connsiteX1" fmla="*/ 1058867 w 1058867"/>
                <a:gd name="connsiteY1" fmla="*/ 0 h 1364942"/>
                <a:gd name="connsiteX2" fmla="*/ 1058867 w 1058867"/>
                <a:gd name="connsiteY2" fmla="*/ 1364942 h 1364942"/>
                <a:gd name="connsiteX3" fmla="*/ 0 w 1058867"/>
                <a:gd name="connsiteY3" fmla="*/ 1364942 h 1364942"/>
                <a:gd name="connsiteX4" fmla="*/ 0 w 1058867"/>
                <a:gd name="connsiteY4" fmla="*/ 0 h 136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8867" h="1364942">
                  <a:moveTo>
                    <a:pt x="0" y="0"/>
                  </a:moveTo>
                  <a:lnTo>
                    <a:pt x="1058867" y="0"/>
                  </a:lnTo>
                  <a:lnTo>
                    <a:pt x="1058867" y="1364942"/>
                  </a:lnTo>
                  <a:lnTo>
                    <a:pt x="0" y="13649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b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获取图像</a:t>
              </a:r>
              <a:endParaRPr lang="zh-CN" altLang="en-US" sz="2000" kern="1200" dirty="0">
                <a:latin typeface="方正北魏楷书简体" panose="03000509000000000000" pitchFamily="65" charset="-122"/>
                <a:ea typeface="方正北魏楷书简体" panose="03000509000000000000" pitchFamily="65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152192" y="3402460"/>
              <a:ext cx="341235" cy="34123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835819" y="4074908"/>
              <a:ext cx="1572069" cy="692493"/>
            </a:xfrm>
            <a:custGeom>
              <a:avLst/>
              <a:gdLst>
                <a:gd name="connsiteX0" fmla="*/ 0 w 1479047"/>
                <a:gd name="connsiteY0" fmla="*/ 0 h 1364942"/>
                <a:gd name="connsiteX1" fmla="*/ 1479047 w 1479047"/>
                <a:gd name="connsiteY1" fmla="*/ 0 h 1364942"/>
                <a:gd name="connsiteX2" fmla="*/ 1479047 w 1479047"/>
                <a:gd name="connsiteY2" fmla="*/ 1364942 h 1364942"/>
                <a:gd name="connsiteX3" fmla="*/ 0 w 1479047"/>
                <a:gd name="connsiteY3" fmla="*/ 1364942 h 1364942"/>
                <a:gd name="connsiteX4" fmla="*/ 0 w 1479047"/>
                <a:gd name="connsiteY4" fmla="*/ 0 h 136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047" h="1364942">
                  <a:moveTo>
                    <a:pt x="0" y="0"/>
                  </a:moveTo>
                  <a:lnTo>
                    <a:pt x="1479047" y="0"/>
                  </a:lnTo>
                  <a:lnTo>
                    <a:pt x="1479047" y="1364942"/>
                  </a:lnTo>
                  <a:lnTo>
                    <a:pt x="0" y="13649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数据预处理</a:t>
              </a:r>
              <a:endParaRPr lang="zh-CN" altLang="en-US" sz="2000" kern="1200" dirty="0">
                <a:latin typeface="方正北魏楷书简体" panose="03000509000000000000" pitchFamily="65" charset="-122"/>
                <a:ea typeface="方正北魏楷书简体" panose="03000509000000000000" pitchFamily="65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451237" y="3402460"/>
              <a:ext cx="341235" cy="34123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3391465" y="2534392"/>
              <a:ext cx="1349084" cy="681946"/>
            </a:xfrm>
            <a:custGeom>
              <a:avLst/>
              <a:gdLst>
                <a:gd name="connsiteX0" fmla="*/ 0 w 1349084"/>
                <a:gd name="connsiteY0" fmla="*/ 0 h 1364942"/>
                <a:gd name="connsiteX1" fmla="*/ 1349084 w 1349084"/>
                <a:gd name="connsiteY1" fmla="*/ 0 h 1364942"/>
                <a:gd name="connsiteX2" fmla="*/ 1349084 w 1349084"/>
                <a:gd name="connsiteY2" fmla="*/ 1364942 h 1364942"/>
                <a:gd name="connsiteX3" fmla="*/ 0 w 1349084"/>
                <a:gd name="connsiteY3" fmla="*/ 1364942 h 1364942"/>
                <a:gd name="connsiteX4" fmla="*/ 0 w 1349084"/>
                <a:gd name="connsiteY4" fmla="*/ 0 h 136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084" h="1364942">
                  <a:moveTo>
                    <a:pt x="0" y="0"/>
                  </a:moveTo>
                  <a:lnTo>
                    <a:pt x="1349084" y="0"/>
                  </a:lnTo>
                  <a:lnTo>
                    <a:pt x="1349084" y="1364942"/>
                  </a:lnTo>
                  <a:lnTo>
                    <a:pt x="0" y="13649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b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特征提取</a:t>
              </a:r>
              <a:endParaRPr lang="zh-CN" altLang="en-US" sz="2000" kern="1200" dirty="0">
                <a:latin typeface="方正北魏楷书简体" panose="03000509000000000000" pitchFamily="65" charset="-122"/>
                <a:ea typeface="方正北魏楷书简体" panose="03000509000000000000" pitchFamily="65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895390" y="3402460"/>
              <a:ext cx="341235" cy="34123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770635" y="4074908"/>
              <a:ext cx="1619703" cy="692493"/>
            </a:xfrm>
            <a:custGeom>
              <a:avLst/>
              <a:gdLst>
                <a:gd name="connsiteX0" fmla="*/ 0 w 1619703"/>
                <a:gd name="connsiteY0" fmla="*/ 0 h 1364942"/>
                <a:gd name="connsiteX1" fmla="*/ 1619703 w 1619703"/>
                <a:gd name="connsiteY1" fmla="*/ 0 h 1364942"/>
                <a:gd name="connsiteX2" fmla="*/ 1619703 w 1619703"/>
                <a:gd name="connsiteY2" fmla="*/ 1364942 h 1364942"/>
                <a:gd name="connsiteX3" fmla="*/ 0 w 1619703"/>
                <a:gd name="connsiteY3" fmla="*/ 1364942 h 1364942"/>
                <a:gd name="connsiteX4" fmla="*/ 0 w 1619703"/>
                <a:gd name="connsiteY4" fmla="*/ 0 h 136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703" h="1364942">
                  <a:moveTo>
                    <a:pt x="0" y="0"/>
                  </a:moveTo>
                  <a:lnTo>
                    <a:pt x="1619703" y="0"/>
                  </a:lnTo>
                  <a:lnTo>
                    <a:pt x="1619703" y="1364942"/>
                  </a:lnTo>
                  <a:lnTo>
                    <a:pt x="0" y="13649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训练分类器</a:t>
              </a:r>
              <a:endParaRPr lang="zh-CN" altLang="en-US" sz="2000" kern="1200" dirty="0">
                <a:latin typeface="方正北魏楷书简体" panose="03000509000000000000" pitchFamily="65" charset="-122"/>
                <a:ea typeface="方正北魏楷书简体" panose="03000509000000000000" pitchFamily="65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409870" y="3402460"/>
              <a:ext cx="341235" cy="34123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6087595" y="2534392"/>
              <a:ext cx="1666345" cy="681946"/>
            </a:xfrm>
            <a:custGeom>
              <a:avLst/>
              <a:gdLst>
                <a:gd name="connsiteX0" fmla="*/ 0 w 1341918"/>
                <a:gd name="connsiteY0" fmla="*/ 0 h 1364942"/>
                <a:gd name="connsiteX1" fmla="*/ 1341918 w 1341918"/>
                <a:gd name="connsiteY1" fmla="*/ 0 h 1364942"/>
                <a:gd name="connsiteX2" fmla="*/ 1341918 w 1341918"/>
                <a:gd name="connsiteY2" fmla="*/ 1364942 h 1364942"/>
                <a:gd name="connsiteX3" fmla="*/ 0 w 1341918"/>
                <a:gd name="connsiteY3" fmla="*/ 1364942 h 1364942"/>
                <a:gd name="connsiteX4" fmla="*/ 0 w 1341918"/>
                <a:gd name="connsiteY4" fmla="*/ 0 h 136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1918" h="1364942">
                  <a:moveTo>
                    <a:pt x="0" y="0"/>
                  </a:moveTo>
                  <a:lnTo>
                    <a:pt x="1341918" y="0"/>
                  </a:lnTo>
                  <a:lnTo>
                    <a:pt x="1341918" y="1364942"/>
                  </a:lnTo>
                  <a:lnTo>
                    <a:pt x="0" y="13649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b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分类器检测</a:t>
              </a:r>
              <a:endParaRPr lang="zh-CN" altLang="en-US" sz="2000" kern="1200" dirty="0">
                <a:latin typeface="方正北魏楷书简体" panose="03000509000000000000" pitchFamily="65" charset="-122"/>
                <a:ea typeface="方正北魏楷书简体" panose="03000509000000000000" pitchFamily="65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920768" y="3402460"/>
              <a:ext cx="341235" cy="34123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117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42"/>
    </mc:Choice>
    <mc:Fallback>
      <p:transition spd="slow" advTm="644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9249" y="769435"/>
            <a:ext cx="7605502" cy="5366466"/>
            <a:chOff x="1461692" y="223520"/>
            <a:chExt cx="8677988" cy="6494779"/>
          </a:xfrm>
        </p:grpSpPr>
        <p:sp>
          <p:nvSpPr>
            <p:cNvPr id="3" name="矩形 2"/>
            <p:cNvSpPr/>
            <p:nvPr/>
          </p:nvSpPr>
          <p:spPr>
            <a:xfrm>
              <a:off x="8310880" y="223520"/>
              <a:ext cx="1828800" cy="2148840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461692" y="1026160"/>
              <a:ext cx="1840308" cy="4447540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endParaRPr>
            </a:p>
          </p:txBody>
        </p:sp>
        <p:sp>
          <p:nvSpPr>
            <p:cNvPr id="5" name="流程图: 磁盘 4"/>
            <p:cNvSpPr/>
            <p:nvPr/>
          </p:nvSpPr>
          <p:spPr>
            <a:xfrm>
              <a:off x="1564640" y="1148080"/>
              <a:ext cx="1625600" cy="1005840"/>
            </a:xfrm>
            <a:prstGeom prst="flowChartMagneticDisk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正样本</a:t>
              </a:r>
              <a:endPara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北魏楷书简体" panose="03000509000000000000" pitchFamily="65" charset="-122"/>
                <a:ea typeface="方正北魏楷书简体" panose="03000509000000000000" pitchFamily="65" charset="-122"/>
              </a:endParaRPr>
            </a:p>
          </p:txBody>
        </p:sp>
        <p:sp>
          <p:nvSpPr>
            <p:cNvPr id="6" name="流程图: 磁盘 5"/>
            <p:cNvSpPr/>
            <p:nvPr/>
          </p:nvSpPr>
          <p:spPr>
            <a:xfrm>
              <a:off x="1564640" y="3027680"/>
              <a:ext cx="1625600" cy="2359660"/>
            </a:xfrm>
            <a:prstGeom prst="flowChartMagneticDisk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负样本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5531168" y="4632960"/>
              <a:ext cx="0" cy="84074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流程图: 磁盘 7"/>
            <p:cNvSpPr/>
            <p:nvPr/>
          </p:nvSpPr>
          <p:spPr>
            <a:xfrm>
              <a:off x="8412480" y="270431"/>
              <a:ext cx="1625600" cy="1005840"/>
            </a:xfrm>
            <a:prstGeom prst="flowChartMagneticDisk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正样本</a:t>
              </a:r>
              <a:endPara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北魏楷书简体" panose="03000509000000000000" pitchFamily="65" charset="-122"/>
                <a:ea typeface="方正北魏楷书简体" panose="03000509000000000000" pitchFamily="65" charset="-122"/>
              </a:endParaRPr>
            </a:p>
          </p:txBody>
        </p:sp>
        <p:sp>
          <p:nvSpPr>
            <p:cNvPr id="9" name="流程图: 磁盘 8"/>
            <p:cNvSpPr/>
            <p:nvPr/>
          </p:nvSpPr>
          <p:spPr>
            <a:xfrm>
              <a:off x="4718368" y="3471228"/>
              <a:ext cx="1625600" cy="1005840"/>
            </a:xfrm>
            <a:prstGeom prst="flowChartMagneticDisk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负</a:t>
              </a:r>
              <a:r>
                <a:rPr lang="zh-CN" alt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样本</a:t>
              </a:r>
              <a:endPara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北魏楷书简体" panose="03000509000000000000" pitchFamily="65" charset="-122"/>
                <a:ea typeface="方正北魏楷书简体" panose="03000509000000000000" pitchFamily="65" charset="-122"/>
              </a:endParaRPr>
            </a:p>
          </p:txBody>
        </p:sp>
        <p:sp>
          <p:nvSpPr>
            <p:cNvPr id="10" name="流程图: 磁盘 9"/>
            <p:cNvSpPr/>
            <p:nvPr/>
          </p:nvSpPr>
          <p:spPr>
            <a:xfrm>
              <a:off x="4718368" y="5689600"/>
              <a:ext cx="1625600" cy="1005840"/>
            </a:xfrm>
            <a:prstGeom prst="flowChartMagneticDisk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负</a:t>
              </a:r>
              <a:r>
                <a:rPr lang="zh-CN" alt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样本</a:t>
              </a:r>
              <a:endPara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北魏楷书简体" panose="03000509000000000000" pitchFamily="65" charset="-122"/>
                <a:ea typeface="方正北魏楷书简体" panose="03000509000000000000" pitchFamily="65" charset="-122"/>
              </a:endParaRPr>
            </a:p>
          </p:txBody>
        </p:sp>
        <p:sp>
          <p:nvSpPr>
            <p:cNvPr id="11" name="流程图: 磁盘 10"/>
            <p:cNvSpPr/>
            <p:nvPr/>
          </p:nvSpPr>
          <p:spPr>
            <a:xfrm>
              <a:off x="4718368" y="2273142"/>
              <a:ext cx="1625600" cy="1005840"/>
            </a:xfrm>
            <a:prstGeom prst="flowChartMagneticDisk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负</a:t>
              </a:r>
              <a:r>
                <a:rPr lang="zh-CN" alt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样本</a:t>
              </a:r>
              <a:endPara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北魏楷书简体" panose="03000509000000000000" pitchFamily="65" charset="-122"/>
                <a:ea typeface="方正北魏楷书简体" panose="03000509000000000000" pitchFamily="65" charset="-122"/>
              </a:endParaRPr>
            </a:p>
          </p:txBody>
        </p:sp>
        <p:sp>
          <p:nvSpPr>
            <p:cNvPr id="12" name="流程图: 磁盘 11"/>
            <p:cNvSpPr/>
            <p:nvPr/>
          </p:nvSpPr>
          <p:spPr>
            <a:xfrm>
              <a:off x="8412480" y="1346042"/>
              <a:ext cx="1625600" cy="1005840"/>
            </a:xfrm>
            <a:prstGeom prst="flowChartMagneticDisk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负</a:t>
              </a:r>
              <a:r>
                <a:rPr lang="zh-CN" alt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样本</a:t>
              </a:r>
              <a:endPara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北魏楷书简体" panose="03000509000000000000" pitchFamily="65" charset="-122"/>
                <a:ea typeface="方正北魏楷书简体" panose="03000509000000000000" pitchFamily="65" charset="-122"/>
              </a:endParaRPr>
            </a:p>
          </p:txBody>
        </p:sp>
        <p:cxnSp>
          <p:nvCxnSpPr>
            <p:cNvPr id="13" name="直接连接符 12"/>
            <p:cNvCxnSpPr>
              <a:stCxn id="6" idx="4"/>
              <a:endCxn id="11" idx="2"/>
            </p:cNvCxnSpPr>
            <p:nvPr/>
          </p:nvCxnSpPr>
          <p:spPr>
            <a:xfrm flipV="1">
              <a:off x="3190240" y="2776062"/>
              <a:ext cx="1528128" cy="1431448"/>
            </a:xfrm>
            <a:prstGeom prst="line">
              <a:avLst/>
            </a:prstGeom>
            <a:ln w="190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4"/>
              <a:endCxn id="9" idx="2"/>
            </p:cNvCxnSpPr>
            <p:nvPr/>
          </p:nvCxnSpPr>
          <p:spPr>
            <a:xfrm flipV="1">
              <a:off x="3190240" y="3974148"/>
              <a:ext cx="1528128" cy="233362"/>
            </a:xfrm>
            <a:prstGeom prst="line">
              <a:avLst/>
            </a:prstGeom>
            <a:ln w="190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4"/>
              <a:endCxn id="10" idx="2"/>
            </p:cNvCxnSpPr>
            <p:nvPr/>
          </p:nvCxnSpPr>
          <p:spPr>
            <a:xfrm>
              <a:off x="3190240" y="4207510"/>
              <a:ext cx="1528128" cy="1985010"/>
            </a:xfrm>
            <a:prstGeom prst="line">
              <a:avLst/>
            </a:prstGeom>
            <a:ln w="190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5" idx="4"/>
              <a:endCxn id="8" idx="2"/>
            </p:cNvCxnSpPr>
            <p:nvPr/>
          </p:nvCxnSpPr>
          <p:spPr>
            <a:xfrm flipV="1">
              <a:off x="3190240" y="773351"/>
              <a:ext cx="5222240" cy="877649"/>
            </a:xfrm>
            <a:prstGeom prst="line">
              <a:avLst/>
            </a:prstGeom>
            <a:ln w="190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4"/>
              <a:endCxn id="12" idx="2"/>
            </p:cNvCxnSpPr>
            <p:nvPr/>
          </p:nvCxnSpPr>
          <p:spPr>
            <a:xfrm flipV="1">
              <a:off x="6343968" y="1848962"/>
              <a:ext cx="2068512" cy="927100"/>
            </a:xfrm>
            <a:prstGeom prst="line">
              <a:avLst/>
            </a:prstGeom>
            <a:ln w="190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235440" y="2550160"/>
              <a:ext cx="0" cy="182880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8310880" y="4569459"/>
              <a:ext cx="1828800" cy="2148840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endParaRPr>
            </a:p>
          </p:txBody>
        </p:sp>
        <p:sp>
          <p:nvSpPr>
            <p:cNvPr id="20" name="流程图: 磁盘 19"/>
            <p:cNvSpPr/>
            <p:nvPr/>
          </p:nvSpPr>
          <p:spPr>
            <a:xfrm>
              <a:off x="8412480" y="4616370"/>
              <a:ext cx="1625600" cy="1005840"/>
            </a:xfrm>
            <a:prstGeom prst="flowChartMagneticDisk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正样本</a:t>
              </a:r>
              <a:endPara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北魏楷书简体" panose="03000509000000000000" pitchFamily="65" charset="-122"/>
                <a:ea typeface="方正北魏楷书简体" panose="03000509000000000000" pitchFamily="65" charset="-122"/>
              </a:endParaRPr>
            </a:p>
          </p:txBody>
        </p:sp>
        <p:sp>
          <p:nvSpPr>
            <p:cNvPr id="21" name="流程图: 磁盘 20"/>
            <p:cNvSpPr/>
            <p:nvPr/>
          </p:nvSpPr>
          <p:spPr>
            <a:xfrm>
              <a:off x="8412480" y="5691981"/>
              <a:ext cx="1625600" cy="1005840"/>
            </a:xfrm>
            <a:prstGeom prst="flowChartMagneticDisk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负</a:t>
              </a:r>
              <a:r>
                <a:rPr lang="zh-CN" alt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样本</a:t>
              </a:r>
              <a:endPara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北魏楷书简体" panose="03000509000000000000" pitchFamily="65" charset="-122"/>
                <a:ea typeface="方正北魏楷书简体" panose="03000509000000000000" pitchFamily="65" charset="-122"/>
              </a:endParaRPr>
            </a:p>
          </p:txBody>
        </p:sp>
        <p:cxnSp>
          <p:nvCxnSpPr>
            <p:cNvPr id="22" name="肘形连接符 21"/>
            <p:cNvCxnSpPr>
              <a:endCxn id="20" idx="2"/>
            </p:cNvCxnSpPr>
            <p:nvPr/>
          </p:nvCxnSpPr>
          <p:spPr>
            <a:xfrm>
              <a:off x="3302000" y="1651000"/>
              <a:ext cx="5110480" cy="3468290"/>
            </a:xfrm>
            <a:prstGeom prst="bentConnector3">
              <a:avLst>
                <a:gd name="adj1" fmla="val 85189"/>
              </a:avLst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0" idx="4"/>
              <a:endCxn id="21" idx="2"/>
            </p:cNvCxnSpPr>
            <p:nvPr/>
          </p:nvCxnSpPr>
          <p:spPr>
            <a:xfrm>
              <a:off x="6343968" y="6192520"/>
              <a:ext cx="2068512" cy="2381"/>
            </a:xfrm>
            <a:prstGeom prst="line">
              <a:avLst/>
            </a:prstGeom>
            <a:ln w="190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5185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69026"/>
              </p:ext>
            </p:extLst>
          </p:nvPr>
        </p:nvGraphicFramePr>
        <p:xfrm>
          <a:off x="238356" y="3070109"/>
          <a:ext cx="695093" cy="1427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093">
                  <a:extLst>
                    <a:ext uri="{9D8B030D-6E8A-4147-A177-3AD203B41FA5}">
                      <a16:colId xmlns:a16="http://schemas.microsoft.com/office/drawing/2014/main" val="269880621"/>
                    </a:ext>
                  </a:extLst>
                </a:gridCol>
              </a:tblGrid>
              <a:tr h="7136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3617"/>
                  </a:ext>
                </a:extLst>
              </a:tr>
              <a:tr h="7136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33329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28494"/>
              </p:ext>
            </p:extLst>
          </p:nvPr>
        </p:nvGraphicFramePr>
        <p:xfrm>
          <a:off x="1661996" y="3426948"/>
          <a:ext cx="1427356" cy="67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118">
                  <a:extLst>
                    <a:ext uri="{9D8B030D-6E8A-4147-A177-3AD203B41FA5}">
                      <a16:colId xmlns:a16="http://schemas.microsoft.com/office/drawing/2014/main" val="3882584384"/>
                    </a:ext>
                  </a:extLst>
                </a:gridCol>
                <a:gridCol w="681238">
                  <a:extLst>
                    <a:ext uri="{9D8B030D-6E8A-4147-A177-3AD203B41FA5}">
                      <a16:colId xmlns:a16="http://schemas.microsoft.com/office/drawing/2014/main" val="4243978375"/>
                    </a:ext>
                  </a:extLst>
                </a:gridCol>
              </a:tblGrid>
              <a:tr h="677498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088317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03240"/>
              </p:ext>
            </p:extLst>
          </p:nvPr>
        </p:nvGraphicFramePr>
        <p:xfrm>
          <a:off x="3814181" y="3426948"/>
          <a:ext cx="2163337" cy="67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829">
                  <a:extLst>
                    <a:ext uri="{9D8B030D-6E8A-4147-A177-3AD203B41FA5}">
                      <a16:colId xmlns:a16="http://schemas.microsoft.com/office/drawing/2014/main" val="1165410367"/>
                    </a:ext>
                  </a:extLst>
                </a:gridCol>
                <a:gridCol w="717396">
                  <a:extLst>
                    <a:ext uri="{9D8B030D-6E8A-4147-A177-3AD203B41FA5}">
                      <a16:colId xmlns:a16="http://schemas.microsoft.com/office/drawing/2014/main" val="3714067935"/>
                    </a:ext>
                  </a:extLst>
                </a:gridCol>
                <a:gridCol w="721112">
                  <a:extLst>
                    <a:ext uri="{9D8B030D-6E8A-4147-A177-3AD203B41FA5}">
                      <a16:colId xmlns:a16="http://schemas.microsoft.com/office/drawing/2014/main" val="2885210442"/>
                    </a:ext>
                  </a:extLst>
                </a:gridCol>
              </a:tblGrid>
              <a:tr h="677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68527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85426"/>
              </p:ext>
            </p:extLst>
          </p:nvPr>
        </p:nvGraphicFramePr>
        <p:xfrm>
          <a:off x="6702347" y="3070648"/>
          <a:ext cx="1449659" cy="1426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830">
                  <a:extLst>
                    <a:ext uri="{9D8B030D-6E8A-4147-A177-3AD203B41FA5}">
                      <a16:colId xmlns:a16="http://schemas.microsoft.com/office/drawing/2014/main" val="2401250169"/>
                    </a:ext>
                  </a:extLst>
                </a:gridCol>
                <a:gridCol w="724829">
                  <a:extLst>
                    <a:ext uri="{9D8B030D-6E8A-4147-A177-3AD203B41FA5}">
                      <a16:colId xmlns:a16="http://schemas.microsoft.com/office/drawing/2014/main" val="2844025692"/>
                    </a:ext>
                  </a:extLst>
                </a:gridCol>
              </a:tblGrid>
              <a:tr h="6913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226271"/>
                  </a:ext>
                </a:extLst>
              </a:tr>
              <a:tr h="73544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14475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162155" y="4597827"/>
            <a:ext cx="8474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951927" y="4597827"/>
            <a:ext cx="8474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/>
              <a:t>（</a:t>
            </a:r>
            <a:r>
              <a:rPr lang="en-US" altLang="zh-CN" dirty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472102" y="4597827"/>
            <a:ext cx="8474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/>
              <a:t>（</a:t>
            </a:r>
            <a:r>
              <a:rPr lang="en-US" altLang="zh-CN" dirty="0"/>
              <a:t>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003429" y="4597827"/>
            <a:ext cx="8474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/>
              <a:t>（</a:t>
            </a:r>
            <a:r>
              <a:rPr lang="en-US" altLang="zh-CN" dirty="0"/>
              <a:t>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26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/>
          <p:cNvSpPr/>
          <p:nvPr/>
        </p:nvSpPr>
        <p:spPr>
          <a:xfrm>
            <a:off x="3155795" y="2018370"/>
            <a:ext cx="2844000" cy="2844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129883" y="3412274"/>
            <a:ext cx="5241073" cy="1115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4572000" y="1248937"/>
            <a:ext cx="0" cy="433782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858322" y="1248937"/>
            <a:ext cx="80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568068" y="3480071"/>
            <a:ext cx="80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3378820" y="2609385"/>
            <a:ext cx="2341756" cy="16169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245005" y="2955074"/>
            <a:ext cx="2664000" cy="936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弧形 33"/>
          <p:cNvSpPr/>
          <p:nvPr/>
        </p:nvSpPr>
        <p:spPr>
          <a:xfrm>
            <a:off x="5730584" y="2553630"/>
            <a:ext cx="313815" cy="345689"/>
          </a:xfrm>
          <a:prstGeom prst="arc">
            <a:avLst>
              <a:gd name="adj1" fmla="val 14310236"/>
              <a:gd name="adj2" fmla="val 352432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 rot="11370482">
            <a:off x="2960477" y="3942237"/>
            <a:ext cx="395516" cy="309288"/>
          </a:xfrm>
          <a:prstGeom prst="arc">
            <a:avLst>
              <a:gd name="adj1" fmla="val 14168243"/>
              <a:gd name="adj2" fmla="val 352432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6044399" y="3149600"/>
            <a:ext cx="523669" cy="592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6071549" y="2328333"/>
            <a:ext cx="380308" cy="2437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5641789" y="1884993"/>
            <a:ext cx="346417" cy="357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2492711" y="4226312"/>
            <a:ext cx="397933" cy="235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2672692" y="3638519"/>
            <a:ext cx="438500" cy="1450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3108791" y="4461933"/>
            <a:ext cx="314634" cy="277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716190" y="2400858"/>
            <a:ext cx="141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……</a:t>
            </a:r>
            <a:endParaRPr lang="zh-CN" altLang="en-US" sz="2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3699110" y="3942842"/>
            <a:ext cx="141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……</a:t>
            </a:r>
            <a:endParaRPr lang="zh-CN" altLang="en-US" sz="2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6568067" y="2242989"/>
            <a:ext cx="179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20°-40° ,bin2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6713473" y="2919475"/>
            <a:ext cx="164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0°-20°,bin1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770467" y="3567047"/>
            <a:ext cx="203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180°-200°,bin1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633487" y="4223377"/>
            <a:ext cx="203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200°-220°,bin2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4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83003"/>
              </p:ext>
            </p:extLst>
          </p:nvPr>
        </p:nvGraphicFramePr>
        <p:xfrm>
          <a:off x="1126068" y="2912532"/>
          <a:ext cx="1600197" cy="1388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399">
                  <a:extLst>
                    <a:ext uri="{9D8B030D-6E8A-4147-A177-3AD203B41FA5}">
                      <a16:colId xmlns:a16="http://schemas.microsoft.com/office/drawing/2014/main" val="3758930954"/>
                    </a:ext>
                  </a:extLst>
                </a:gridCol>
                <a:gridCol w="533399">
                  <a:extLst>
                    <a:ext uri="{9D8B030D-6E8A-4147-A177-3AD203B41FA5}">
                      <a16:colId xmlns:a16="http://schemas.microsoft.com/office/drawing/2014/main" val="1901317814"/>
                    </a:ext>
                  </a:extLst>
                </a:gridCol>
                <a:gridCol w="533399">
                  <a:extLst>
                    <a:ext uri="{9D8B030D-6E8A-4147-A177-3AD203B41FA5}">
                      <a16:colId xmlns:a16="http://schemas.microsoft.com/office/drawing/2014/main" val="2015111022"/>
                    </a:ext>
                  </a:extLst>
                </a:gridCol>
              </a:tblGrid>
              <a:tr h="462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62063"/>
                  </a:ext>
                </a:extLst>
              </a:tr>
              <a:tr h="462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50066"/>
                  </a:ext>
                </a:extLst>
              </a:tr>
              <a:tr h="462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3735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86351"/>
              </p:ext>
            </p:extLst>
          </p:nvPr>
        </p:nvGraphicFramePr>
        <p:xfrm>
          <a:off x="3962401" y="2912532"/>
          <a:ext cx="1600197" cy="1388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399">
                  <a:extLst>
                    <a:ext uri="{9D8B030D-6E8A-4147-A177-3AD203B41FA5}">
                      <a16:colId xmlns:a16="http://schemas.microsoft.com/office/drawing/2014/main" val="3758930954"/>
                    </a:ext>
                  </a:extLst>
                </a:gridCol>
                <a:gridCol w="533399">
                  <a:extLst>
                    <a:ext uri="{9D8B030D-6E8A-4147-A177-3AD203B41FA5}">
                      <a16:colId xmlns:a16="http://schemas.microsoft.com/office/drawing/2014/main" val="1901317814"/>
                    </a:ext>
                  </a:extLst>
                </a:gridCol>
                <a:gridCol w="533399">
                  <a:extLst>
                    <a:ext uri="{9D8B030D-6E8A-4147-A177-3AD203B41FA5}">
                      <a16:colId xmlns:a16="http://schemas.microsoft.com/office/drawing/2014/main" val="2015111022"/>
                    </a:ext>
                  </a:extLst>
                </a:gridCol>
              </a:tblGrid>
              <a:tr h="462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62063"/>
                  </a:ext>
                </a:extLst>
              </a:tr>
              <a:tr h="462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50066"/>
                  </a:ext>
                </a:extLst>
              </a:tr>
              <a:tr h="462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37353"/>
                  </a:ext>
                </a:extLst>
              </a:tr>
            </a:tbl>
          </a:graphicData>
        </a:graphic>
      </p:graphicFrame>
      <p:cxnSp>
        <p:nvCxnSpPr>
          <p:cNvPr id="4" name="直接箭头连接符 3"/>
          <p:cNvCxnSpPr/>
          <p:nvPr/>
        </p:nvCxnSpPr>
        <p:spPr>
          <a:xfrm>
            <a:off x="2853266" y="3369731"/>
            <a:ext cx="9821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751666" y="3433762"/>
            <a:ext cx="118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Threshold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689600" y="3369731"/>
            <a:ext cx="100753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697133" y="3369731"/>
            <a:ext cx="0" cy="3302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弧形 34"/>
          <p:cNvSpPr/>
          <p:nvPr/>
        </p:nvSpPr>
        <p:spPr>
          <a:xfrm>
            <a:off x="4360335" y="2345264"/>
            <a:ext cx="1557866" cy="1261534"/>
          </a:xfrm>
          <a:prstGeom prst="arc">
            <a:avLst>
              <a:gd name="adj1" fmla="val 11563461"/>
              <a:gd name="adj2" fmla="val 161627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5689600" y="3803094"/>
                <a:ext cx="26246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(10101001)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 = 169</a:t>
                </a:r>
              </a:p>
              <a:p>
                <a:r>
                  <a:rPr lang="en-US" altLang="zh-CN" dirty="0" smtClean="0"/>
                  <a:t>Binary                   Decimal</a:t>
                </a:r>
                <a:endParaRPr lang="zh-CN" altLang="en-US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0" y="3803094"/>
                <a:ext cx="2624666" cy="646331"/>
              </a:xfrm>
              <a:prstGeom prst="rect">
                <a:avLst/>
              </a:prstGeom>
              <a:blipFill>
                <a:blip r:embed="rId2"/>
                <a:stretch>
                  <a:fillRect l="-1856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342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wrap="none" rtlCol="0" anchor="ctr">
        <a:spAutoFit/>
      </a:bodyPr>
      <a:lstStyle>
        <a:defPPr algn="ctr">
          <a:defRPr sz="6000" dirty="0">
            <a:solidFill>
              <a:schemeClr val="tx2"/>
            </a:solidFill>
            <a:latin typeface="+mj-ea"/>
            <a:ea typeface="+mj-ea"/>
          </a:defRPr>
        </a:defPPr>
      </a:lstStyle>
    </a:spDef>
    <a:lnDef>
      <a:spPr>
        <a:ln w="9525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1" id="{E944CB9B-F26C-4A1F-B59F-D7A0B1AB92E1}" vid="{87AEE224-E1B9-4920-93FA-3B271356DFF1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wrap="none" rtlCol="0" anchor="ctr">
        <a:spAutoFit/>
      </a:bodyPr>
      <a:lstStyle>
        <a:defPPr algn="ctr">
          <a:defRPr sz="6000" dirty="0">
            <a:solidFill>
              <a:schemeClr val="tx2"/>
            </a:solidFill>
            <a:latin typeface="+mj-ea"/>
            <a:ea typeface="+mj-ea"/>
          </a:defRPr>
        </a:defPPr>
      </a:lstStyle>
    </a:spDef>
    <a:lnDef>
      <a:spPr>
        <a:ln w="9525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2" id="{658E874E-E7CE-40CD-94F3-0F9A1693A421}" vid="{53E740FE-D0DF-4191-ACD7-EEA98A9C49FC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5108</TotalTime>
  <Words>106</Words>
  <Application>Microsoft Office PowerPoint</Application>
  <PresentationFormat>全屏显示(4:3)</PresentationFormat>
  <Paragraphs>53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等线</vt:lpstr>
      <vt:lpstr>方正北魏楷书简体</vt:lpstr>
      <vt:lpstr>华康俪金黑W8(P)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主题1</vt:lpstr>
      <vt:lpstr>自定义设计方案</vt:lpstr>
      <vt:lpstr>主题2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jia</dc:creator>
  <cp:lastModifiedBy>jia song</cp:lastModifiedBy>
  <cp:revision>549</cp:revision>
  <dcterms:created xsi:type="dcterms:W3CDTF">2018-05-20T11:20:58Z</dcterms:created>
  <dcterms:modified xsi:type="dcterms:W3CDTF">2018-05-25T05:34:53Z</dcterms:modified>
</cp:coreProperties>
</file>