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7" r:id="rId4"/>
    <p:sldId id="271" r:id="rId5"/>
    <p:sldId id="257" r:id="rId6"/>
    <p:sldId id="265" r:id="rId7"/>
    <p:sldId id="266" r:id="rId8"/>
    <p:sldId id="264" r:id="rId9"/>
  </p:sldIdLst>
  <p:sldSz cx="9144000" cy="6858000" type="letter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2BAF799-56A9-43FC-8969-511430859F1E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D33BB28-9C17-43D4-BEDC-065F2A5A7F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97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19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85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02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1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80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50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7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1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89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60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BD1E-30E4-4FFE-96A2-26CB8E406197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67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04F787F-007C-45C2-80B2-793CB05CB7F1}"/>
              </a:ext>
            </a:extLst>
          </p:cNvPr>
          <p:cNvSpPr/>
          <p:nvPr/>
        </p:nvSpPr>
        <p:spPr>
          <a:xfrm>
            <a:off x="13362855" y="1067321"/>
            <a:ext cx="10808921" cy="13157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405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1350" dirty="0"/>
              <a:t>Российский университет дружбы народов Научный факультет Математические основы защиты информации и информационной безопасности</a:t>
            </a:r>
            <a:endParaRPr lang="es-ES" sz="1350" dirty="0"/>
          </a:p>
          <a:p>
            <a:pPr algn="ctr"/>
            <a:endParaRPr lang="es-ES" sz="405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8E45468-F081-4374-92C4-B046544662DD}"/>
              </a:ext>
            </a:extLst>
          </p:cNvPr>
          <p:cNvSpPr/>
          <p:nvPr/>
        </p:nvSpPr>
        <p:spPr>
          <a:xfrm>
            <a:off x="704759" y="242096"/>
            <a:ext cx="7734481" cy="1084912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>
            <a:spAutoFit/>
          </a:bodyPr>
          <a:lstStyle/>
          <a:p>
            <a:pPr lvl="1"/>
            <a:r>
              <a:rPr lang="az-Cyrl-AZ" sz="3300" dirty="0"/>
              <a:t>Российский университет дружбы народов</a:t>
            </a:r>
            <a:r>
              <a:rPr lang="es-ES" sz="3300" dirty="0"/>
              <a:t> </a:t>
            </a:r>
            <a:r>
              <a:rPr lang="az-Cyrl-AZ" sz="3300" dirty="0"/>
              <a:t>Научный факультет </a:t>
            </a:r>
            <a:endParaRPr lang="es-ES" sz="33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CD57FA3-13D2-45C3-8DD5-3957DAE8739A}"/>
              </a:ext>
            </a:extLst>
          </p:cNvPr>
          <p:cNvSpPr/>
          <p:nvPr/>
        </p:nvSpPr>
        <p:spPr>
          <a:xfrm>
            <a:off x="453845" y="1743923"/>
            <a:ext cx="2282099" cy="1685077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>
            <a:spAutoFit/>
          </a:bodyPr>
          <a:lstStyle/>
          <a:p>
            <a:r>
              <a:rPr lang="ru-RU" sz="2100" dirty="0"/>
              <a:t>Математические основы защиты информации и информационной безопасности</a:t>
            </a:r>
            <a:r>
              <a:rPr lang="az-Cyrl-AZ" sz="2100" dirty="0"/>
              <a:t> </a:t>
            </a:r>
            <a:r>
              <a:rPr lang="es-ES" sz="2100" dirty="0"/>
              <a:t>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F9FD6C9-5F05-416F-A0BF-6BA3935DCD75}"/>
              </a:ext>
            </a:extLst>
          </p:cNvPr>
          <p:cNvSpPr/>
          <p:nvPr/>
        </p:nvSpPr>
        <p:spPr>
          <a:xfrm>
            <a:off x="76109" y="4307580"/>
            <a:ext cx="3889554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Лабораторная 7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Дискретное логарифмирование</a:t>
            </a:r>
            <a:endParaRPr lang="es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9216DDE-297C-419D-B001-0C6D0A22BF4B}"/>
              </a:ext>
            </a:extLst>
          </p:cNvPr>
          <p:cNvSpPr/>
          <p:nvPr/>
        </p:nvSpPr>
        <p:spPr>
          <a:xfrm>
            <a:off x="6212114" y="5617861"/>
            <a:ext cx="2931886" cy="6924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r>
              <a:rPr lang="ru-RU" sz="1350" dirty="0">
                <a:solidFill>
                  <a:schemeClr val="tx1"/>
                </a:solidFill>
              </a:rPr>
              <a:t>Подготовлено студентом:</a:t>
            </a:r>
            <a:endParaRPr lang="es-ES" sz="1350" dirty="0">
              <a:solidFill>
                <a:schemeClr val="tx1"/>
              </a:solidFill>
            </a:endParaRPr>
          </a:p>
          <a:p>
            <a:r>
              <a:rPr lang="ru-RU" sz="1350" dirty="0">
                <a:solidFill>
                  <a:schemeClr val="tx1"/>
                </a:solidFill>
              </a:rPr>
              <a:t>Елиенис Санчес Родригес.</a:t>
            </a:r>
            <a:endParaRPr lang="es-ES" sz="1350" dirty="0">
              <a:solidFill>
                <a:schemeClr val="tx1"/>
              </a:solidFill>
            </a:endParaRPr>
          </a:p>
          <a:p>
            <a:r>
              <a:rPr lang="ru-RU" sz="1350" dirty="0">
                <a:solidFill>
                  <a:schemeClr val="tx1"/>
                </a:solidFill>
              </a:rPr>
              <a:t>Преподаватель:</a:t>
            </a:r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ru-RU" sz="1350" dirty="0">
                <a:solidFill>
                  <a:schemeClr val="tx1"/>
                </a:solidFill>
              </a:rPr>
              <a:t>Дмитрий Сергеевич</a:t>
            </a:r>
            <a:endParaRPr lang="es-E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F90515-3F59-4F8D-900C-18298422CC26}"/>
              </a:ext>
            </a:extLst>
          </p:cNvPr>
          <p:cNvSpPr/>
          <p:nvPr/>
        </p:nvSpPr>
        <p:spPr>
          <a:xfrm>
            <a:off x="370114" y="378279"/>
            <a:ext cx="8773886" cy="103874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3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Логарифм</a:t>
            </a:r>
            <a:endParaRPr lang="es-E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2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44684A-688A-4A9F-8254-E50E3154929C}"/>
              </a:ext>
            </a:extLst>
          </p:cNvPr>
          <p:cNvSpPr/>
          <p:nvPr/>
        </p:nvSpPr>
        <p:spPr>
          <a:xfrm>
            <a:off x="554181" y="1236669"/>
            <a:ext cx="7647709" cy="43846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Логарифм - это показатель степени, до которого необходимо увеличить положительную величину, чтобы в результате получить определенное число. Следует помнить, что показатель степени-это число, обозначающее степень, до которой должна быть увеличена другая цифра.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ru-RU" sz="1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Таким образом, логарифм числа-это показатель степени, до которого должно быть увеличено основание, чтобы получить это число. Часто арифметические вычисления можно выполнить более простым способом, обратившись к логарифмам.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0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F90515-3F59-4F8D-900C-18298422CC26}"/>
              </a:ext>
            </a:extLst>
          </p:cNvPr>
          <p:cNvSpPr/>
          <p:nvPr/>
        </p:nvSpPr>
        <p:spPr>
          <a:xfrm>
            <a:off x="1943400" y="755677"/>
            <a:ext cx="5257199" cy="6232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ru-RU" sz="3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Дискретные логарифмы  </a:t>
            </a:r>
            <a:r>
              <a:rPr lang="es-ES" sz="2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44684A-688A-4A9F-8254-E50E3154929C}"/>
              </a:ext>
            </a:extLst>
          </p:cNvPr>
          <p:cNvSpPr/>
          <p:nvPr/>
        </p:nvSpPr>
        <p:spPr>
          <a:xfrm>
            <a:off x="371475" y="1226525"/>
            <a:ext cx="8401050" cy="52411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Дискретные логарифмы - это теоретическая группа аналогов обычного логарифма. Этот тип логарифмов-это логарифмы, которые из x на основе а по модулю п для а решают уравнение х=а по модулю п, где х, п и а постоянны, а у неизвестно. Модульная арифметика - это система арифметики, используемая для различных классов эквивалентности целых чисел, называемых классами конгруэнтности. Обычный логарифм - это решение уравнения ax = b над комплексными числами. В противном случае мы можем в качестве примера привести уравнение gx = h в виде дискретного логарифма к основанию g h в группе G. Но если g и h являются элементами конечной циклической группы G, то это решение x.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ru-RU" sz="16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Более жесткое определение было бы следующим: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ru-RU" sz="16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Пусть G-конечная циклическая группа с n элементами, тогда G={e, g, g2,..., gn-1}.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1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F90515-3F59-4F8D-900C-18298422CC26}"/>
              </a:ext>
            </a:extLst>
          </p:cNvPr>
          <p:cNvSpPr/>
          <p:nvPr/>
        </p:nvSpPr>
        <p:spPr>
          <a:xfrm>
            <a:off x="1943400" y="755677"/>
            <a:ext cx="5257199" cy="6232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ru-RU" sz="3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Дискретные логарифмы  </a:t>
            </a:r>
            <a:r>
              <a:rPr lang="es-ES" sz="2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44684A-688A-4A9F-8254-E50E3154929C}"/>
              </a:ext>
            </a:extLst>
          </p:cNvPr>
          <p:cNvSpPr/>
          <p:nvPr/>
        </p:nvSpPr>
        <p:spPr>
          <a:xfrm>
            <a:off x="881062" y="1378925"/>
            <a:ext cx="7381875" cy="33484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Для вычисления и решения дискретных логарифмов используются алгоритмы, которые в информатике и математике представляют собой конечный набор инструкций, используемых для выполнения задачи или действияСуществуют популярные варианты дискретной криптографии логарифмов. Например, система шифрования и дешифрования ElGamal, основанная на математических задачах с дискретными логарифмами. Еще одна из используемых систем-это система Диффи-Хеллмана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9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C44684A-688A-4A9F-8254-E50E3154929C}"/>
              </a:ext>
            </a:extLst>
          </p:cNvPr>
          <p:cNvSpPr/>
          <p:nvPr/>
        </p:nvSpPr>
        <p:spPr>
          <a:xfrm>
            <a:off x="4714875" y="2069650"/>
            <a:ext cx="3986213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s-ES" sz="21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EFA85709-6165-4C63-9903-49811C209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1098"/>
              </p:ext>
            </p:extLst>
          </p:nvPr>
        </p:nvGraphicFramePr>
        <p:xfrm>
          <a:off x="192567" y="531634"/>
          <a:ext cx="8758866" cy="564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82">
                  <a:extLst>
                    <a:ext uri="{9D8B030D-6E8A-4147-A177-3AD203B41FA5}">
                      <a16:colId xmlns:a16="http://schemas.microsoft.com/office/drawing/2014/main" val="441721101"/>
                    </a:ext>
                  </a:extLst>
                </a:gridCol>
                <a:gridCol w="4470984">
                  <a:extLst>
                    <a:ext uri="{9D8B030D-6E8A-4147-A177-3AD203B41FA5}">
                      <a16:colId xmlns:a16="http://schemas.microsoft.com/office/drawing/2014/main" val="1516068104"/>
                    </a:ext>
                  </a:extLst>
                </a:gridCol>
              </a:tblGrid>
              <a:tr h="5649686">
                <a:tc>
                  <a:txBody>
                    <a:bodyPr/>
                    <a:lstStyle/>
                    <a:p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Python3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</a:t>
                      </a:r>
                      <a:b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discrete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logarithm</a:t>
                      </a:r>
                      <a:b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math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discreteLogarithm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m):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n =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math.sqrt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(m) +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^ n</a:t>
                      </a:r>
                      <a:b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an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b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(n):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an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= (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an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* a) % m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= [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] * m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Store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a^(n*i)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LHS</a:t>
                      </a:r>
                      <a:b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cur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an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n +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):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cur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] ==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):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cur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] = i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cur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= (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cur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* 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an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) % m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cur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= b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(n +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):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 ^ j) * b and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  <a:b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#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collision</a:t>
                      </a:r>
                      <a:b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cur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] &gt;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):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ans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cur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] * n - i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ans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&lt; m):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ans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cur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= (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cur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* a) % m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b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"calculo de logaritmo discreto"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a =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el primer número entero positivo: "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))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b =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el segundo número entero positivo: "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))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m =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el tercer número entero positivo: "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))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Driver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b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"la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respeusta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 "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s-E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discreteLogarithm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m));</a:t>
                      </a:r>
                      <a:br>
                        <a:rPr lang="es-ES" sz="900" dirty="0">
                          <a:solidFill>
                            <a:schemeClr val="tx1"/>
                          </a:solidFill>
                        </a:rPr>
                      </a:br>
                      <a:br>
                        <a:rPr lang="es-ES" sz="900" dirty="0"/>
                      </a:br>
                      <a:endParaRPr lang="es-ES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endParaRPr lang="es-E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endParaRPr lang="es-E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endParaRPr lang="es-E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endParaRPr lang="es-E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endParaRPr lang="es-E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E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                                                 </a:t>
                      </a:r>
                      <a:r>
                        <a:rPr lang="ru-RU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es-E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01803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5D4DEFEB-31ED-4A31-9242-6D9A8184DF0E}"/>
              </a:ext>
            </a:extLst>
          </p:cNvPr>
          <p:cNvSpPr/>
          <p:nvPr/>
        </p:nvSpPr>
        <p:spPr>
          <a:xfrm>
            <a:off x="2017124" y="209550"/>
            <a:ext cx="5677009" cy="15927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3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Дискретные логарифмы  </a:t>
            </a:r>
            <a:r>
              <a:rPr lang="es-ES" sz="2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endParaRPr lang="es-E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2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FC1FC5-6DBE-4153-8C97-E0ED90C5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60" y="1005922"/>
            <a:ext cx="5730511" cy="43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9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EEA35E2-7DBF-4064-86A9-B51A4345EFA8}"/>
              </a:ext>
            </a:extLst>
          </p:cNvPr>
          <p:cNvSpPr/>
          <p:nvPr/>
        </p:nvSpPr>
        <p:spPr>
          <a:xfrm>
            <a:off x="1201783" y="1005840"/>
            <a:ext cx="2037806" cy="705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E6B625B-53B6-4426-A008-2C1E6BC9B6EA}"/>
              </a:ext>
            </a:extLst>
          </p:cNvPr>
          <p:cNvSpPr/>
          <p:nvPr/>
        </p:nvSpPr>
        <p:spPr>
          <a:xfrm>
            <a:off x="2570489" y="1034032"/>
            <a:ext cx="4003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z-Cyrl-AZ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заключение 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B5CDF8-77EC-4805-9D7A-00F59D2F7B64}"/>
              </a:ext>
            </a:extLst>
          </p:cNvPr>
          <p:cNvSpPr txBox="1"/>
          <p:nvPr/>
        </p:nvSpPr>
        <p:spPr>
          <a:xfrm>
            <a:off x="600528" y="1957362"/>
            <a:ext cx="7942943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Не известны классические алгоритмы вычисления дискретного логарифма logb g. Один из алгоритмов состоит в том, чтобы поднять b до последовательных степеней k, пока не будет найдена желаемая g. Этот алгоритм требует временной сложности, линейной по отношению к размеру группы G и, следовательно, экспоненциальной по отношению к количеству цифр в размере группы. Эффективный квантовый алгоритм существует благодаря Питеру Шору.​Существуют более сложные алгоритмы, обычно основанные на аналогичных алгоритмах для целочисленной факторизации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2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EEA35E2-7DBF-4064-86A9-B51A4345EFA8}"/>
              </a:ext>
            </a:extLst>
          </p:cNvPr>
          <p:cNvSpPr/>
          <p:nvPr/>
        </p:nvSpPr>
        <p:spPr>
          <a:xfrm>
            <a:off x="1201783" y="1005840"/>
            <a:ext cx="2037806" cy="705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E6B625B-53B6-4426-A008-2C1E6BC9B6EA}"/>
              </a:ext>
            </a:extLst>
          </p:cNvPr>
          <p:cNvSpPr/>
          <p:nvPr/>
        </p:nvSpPr>
        <p:spPr>
          <a:xfrm>
            <a:off x="2278260" y="1034032"/>
            <a:ext cx="47176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Cyrl-AZ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Библиография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B5CDF8-77EC-4805-9D7A-00F59D2F7B64}"/>
              </a:ext>
            </a:extLst>
          </p:cNvPr>
          <p:cNvSpPr txBox="1"/>
          <p:nvPr/>
        </p:nvSpPr>
        <p:spPr>
          <a:xfrm>
            <a:off x="600528" y="1957362"/>
            <a:ext cx="7942943" cy="39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solidFill>
                  <a:schemeClr val="bg1"/>
                </a:solidFill>
              </a:rPr>
              <a:t>[1]  </a:t>
            </a:r>
            <a:r>
              <a:rPr lang="es-ES" sz="1600" dirty="0" err="1">
                <a:solidFill>
                  <a:schemeClr val="bg1"/>
                </a:solidFill>
              </a:rPr>
              <a:t>Abacus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Supercomputer</a:t>
            </a:r>
            <a:r>
              <a:rPr lang="es-ES" sz="1600" dirty="0">
                <a:solidFill>
                  <a:schemeClr val="bg1"/>
                </a:solidFill>
              </a:rPr>
              <a:t> – Cinvestav, http://www.abacus.cinvestav.mx/.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solidFill>
                  <a:schemeClr val="bg1"/>
                </a:solidFill>
              </a:rPr>
              <a:t>[2] J. </a:t>
            </a:r>
            <a:r>
              <a:rPr lang="es-ES" sz="1600" dirty="0" err="1">
                <a:solidFill>
                  <a:schemeClr val="bg1"/>
                </a:solidFill>
              </a:rPr>
              <a:t>Adikari</a:t>
            </a:r>
            <a:r>
              <a:rPr lang="es-ES" sz="1600" dirty="0">
                <a:solidFill>
                  <a:schemeClr val="bg1"/>
                </a:solidFill>
              </a:rPr>
              <a:t>, M. Anwar Hasan and C. Negre, “</a:t>
            </a:r>
            <a:r>
              <a:rPr lang="es-ES" sz="1600" dirty="0" err="1">
                <a:solidFill>
                  <a:schemeClr val="bg1"/>
                </a:solidFill>
              </a:rPr>
              <a:t>Towards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faster</a:t>
            </a:r>
            <a:r>
              <a:rPr lang="es-ES" sz="1600" dirty="0">
                <a:solidFill>
                  <a:schemeClr val="bg1"/>
                </a:solidFill>
              </a:rPr>
              <a:t> and </a:t>
            </a:r>
            <a:r>
              <a:rPr lang="es-ES" sz="1600" dirty="0" err="1">
                <a:solidFill>
                  <a:schemeClr val="bg1"/>
                </a:solidFill>
              </a:rPr>
              <a:t>greener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cryptoprocessor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for</a:t>
            </a:r>
            <a:r>
              <a:rPr lang="es-ES" sz="1600" dirty="0">
                <a:solidFill>
                  <a:schemeClr val="bg1"/>
                </a:solidFill>
              </a:rPr>
              <a:t> eta </a:t>
            </a:r>
            <a:r>
              <a:rPr lang="es-ES" sz="1600" dirty="0" err="1">
                <a:solidFill>
                  <a:schemeClr val="bg1"/>
                </a:solidFill>
              </a:rPr>
              <a:t>pairing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on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supersingular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elliptic</a:t>
            </a:r>
            <a:r>
              <a:rPr lang="es-ES" sz="1600" dirty="0">
                <a:solidFill>
                  <a:schemeClr val="bg1"/>
                </a:solidFill>
              </a:rPr>
              <a:t> curve </a:t>
            </a:r>
            <a:r>
              <a:rPr lang="es-ES" sz="1600" dirty="0" err="1">
                <a:solidFill>
                  <a:schemeClr val="bg1"/>
                </a:solidFill>
              </a:rPr>
              <a:t>over</a:t>
            </a:r>
            <a:r>
              <a:rPr lang="es-ES" sz="1600" dirty="0">
                <a:solidFill>
                  <a:schemeClr val="bg1"/>
                </a:solidFill>
              </a:rPr>
              <a:t> F2 1223 ”, </a:t>
            </a:r>
            <a:r>
              <a:rPr lang="es-ES" sz="1600" dirty="0" err="1">
                <a:solidFill>
                  <a:schemeClr val="bg1"/>
                </a:solidFill>
              </a:rPr>
              <a:t>Selected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Areas</a:t>
            </a:r>
            <a:r>
              <a:rPr lang="es-ES" sz="1600" dirty="0">
                <a:solidFill>
                  <a:schemeClr val="bg1"/>
                </a:solidFill>
              </a:rPr>
              <a:t> in </a:t>
            </a:r>
            <a:r>
              <a:rPr lang="es-ES" sz="1600" dirty="0" err="1">
                <a:solidFill>
                  <a:schemeClr val="bg1"/>
                </a:solidFill>
              </a:rPr>
              <a:t>Cryptography</a:t>
            </a:r>
            <a:r>
              <a:rPr lang="es-ES" sz="1600" dirty="0">
                <a:solidFill>
                  <a:schemeClr val="bg1"/>
                </a:solidFill>
              </a:rPr>
              <a:t> – SAC 2012, LNCS 7707 (2013), 166–183.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solidFill>
                  <a:schemeClr val="bg1"/>
                </a:solidFill>
              </a:rPr>
              <a:t>[3] G. </a:t>
            </a:r>
            <a:r>
              <a:rPr lang="es-ES" sz="1600" dirty="0" err="1">
                <a:solidFill>
                  <a:schemeClr val="bg1"/>
                </a:solidFill>
              </a:rPr>
              <a:t>Adj</a:t>
            </a:r>
            <a:r>
              <a:rPr lang="es-ES" sz="1600" dirty="0">
                <a:solidFill>
                  <a:schemeClr val="bg1"/>
                </a:solidFill>
              </a:rPr>
              <a:t>, A. </a:t>
            </a:r>
            <a:r>
              <a:rPr lang="es-ES" sz="1600" dirty="0" err="1">
                <a:solidFill>
                  <a:schemeClr val="bg1"/>
                </a:solidFill>
              </a:rPr>
              <a:t>Menezes</a:t>
            </a:r>
            <a:r>
              <a:rPr lang="es-ES" sz="1600" dirty="0">
                <a:solidFill>
                  <a:schemeClr val="bg1"/>
                </a:solidFill>
              </a:rPr>
              <a:t>, T. Oliveira and F. Rodríguez-Henríquez, “</a:t>
            </a:r>
            <a:r>
              <a:rPr lang="es-ES" sz="1600" dirty="0" err="1">
                <a:solidFill>
                  <a:schemeClr val="bg1"/>
                </a:solidFill>
              </a:rPr>
              <a:t>Weakness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of</a:t>
            </a:r>
            <a:r>
              <a:rPr lang="es-ES" sz="1600" dirty="0">
                <a:solidFill>
                  <a:schemeClr val="bg1"/>
                </a:solidFill>
              </a:rPr>
              <a:t> F3 6·509 </a:t>
            </a:r>
            <a:r>
              <a:rPr lang="es-ES" sz="1600" dirty="0" err="1">
                <a:solidFill>
                  <a:schemeClr val="bg1"/>
                </a:solidFill>
              </a:rPr>
              <a:t>for</a:t>
            </a:r>
            <a:r>
              <a:rPr lang="es-ES" sz="1600" dirty="0">
                <a:solidFill>
                  <a:schemeClr val="bg1"/>
                </a:solidFill>
              </a:rPr>
              <a:t> discrete </a:t>
            </a:r>
            <a:r>
              <a:rPr lang="es-ES" sz="1600" dirty="0" err="1">
                <a:solidFill>
                  <a:schemeClr val="bg1"/>
                </a:solidFill>
              </a:rPr>
              <a:t>logarithm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cryptography</a:t>
            </a:r>
            <a:r>
              <a:rPr lang="es-ES" sz="1600" dirty="0">
                <a:solidFill>
                  <a:schemeClr val="bg1"/>
                </a:solidFill>
              </a:rPr>
              <a:t>”, </a:t>
            </a:r>
            <a:r>
              <a:rPr lang="es-ES" sz="1600" dirty="0" err="1">
                <a:solidFill>
                  <a:schemeClr val="bg1"/>
                </a:solidFill>
              </a:rPr>
              <a:t>Pairing-Based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Cryptography</a:t>
            </a:r>
            <a:r>
              <a:rPr lang="es-ES" sz="1600" dirty="0">
                <a:solidFill>
                  <a:schemeClr val="bg1"/>
                </a:solidFill>
              </a:rPr>
              <a:t> – </a:t>
            </a:r>
            <a:r>
              <a:rPr lang="es-ES" sz="1600" dirty="0" err="1">
                <a:solidFill>
                  <a:schemeClr val="bg1"/>
                </a:solidFill>
              </a:rPr>
              <a:t>Pairing</a:t>
            </a:r>
            <a:r>
              <a:rPr lang="es-ES" sz="1600" dirty="0">
                <a:solidFill>
                  <a:schemeClr val="bg1"/>
                </a:solidFill>
              </a:rPr>
              <a:t> 2013, LNCS 8365 (2014), 20–44.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solidFill>
                  <a:schemeClr val="bg1"/>
                </a:solidFill>
              </a:rPr>
              <a:t>[4] G. </a:t>
            </a:r>
            <a:r>
              <a:rPr lang="es-ES" sz="1600" dirty="0" err="1">
                <a:solidFill>
                  <a:schemeClr val="bg1"/>
                </a:solidFill>
              </a:rPr>
              <a:t>Adj</a:t>
            </a:r>
            <a:r>
              <a:rPr lang="es-ES" sz="1600" dirty="0">
                <a:solidFill>
                  <a:schemeClr val="bg1"/>
                </a:solidFill>
              </a:rPr>
              <a:t>, A. </a:t>
            </a:r>
            <a:r>
              <a:rPr lang="es-ES" sz="1600" dirty="0" err="1">
                <a:solidFill>
                  <a:schemeClr val="bg1"/>
                </a:solidFill>
              </a:rPr>
              <a:t>Menezes</a:t>
            </a:r>
            <a:r>
              <a:rPr lang="es-ES" sz="1600" dirty="0">
                <a:solidFill>
                  <a:schemeClr val="bg1"/>
                </a:solidFill>
              </a:rPr>
              <a:t>, T. Oliveira and F. Rodríguez-Henríquez, “</a:t>
            </a:r>
            <a:r>
              <a:rPr lang="es-ES" sz="1600" dirty="0" err="1">
                <a:solidFill>
                  <a:schemeClr val="bg1"/>
                </a:solidFill>
              </a:rPr>
              <a:t>Weakness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of</a:t>
            </a:r>
            <a:r>
              <a:rPr lang="es-ES" sz="1600" dirty="0">
                <a:solidFill>
                  <a:schemeClr val="bg1"/>
                </a:solidFill>
              </a:rPr>
              <a:t> F3 6·1429 and F2 4·3041 </a:t>
            </a:r>
            <a:r>
              <a:rPr lang="es-ES" sz="1600" dirty="0" err="1">
                <a:solidFill>
                  <a:schemeClr val="bg1"/>
                </a:solidFill>
              </a:rPr>
              <a:t>for</a:t>
            </a:r>
            <a:r>
              <a:rPr lang="es-ES" sz="1600" dirty="0">
                <a:solidFill>
                  <a:schemeClr val="bg1"/>
                </a:solidFill>
              </a:rPr>
              <a:t> discrete </a:t>
            </a:r>
            <a:r>
              <a:rPr lang="es-ES" sz="1600" dirty="0" err="1">
                <a:solidFill>
                  <a:schemeClr val="bg1"/>
                </a:solidFill>
              </a:rPr>
              <a:t>logarithm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cryptography</a:t>
            </a:r>
            <a:r>
              <a:rPr lang="es-ES" sz="1600" dirty="0">
                <a:solidFill>
                  <a:schemeClr val="bg1"/>
                </a:solidFill>
              </a:rPr>
              <a:t>”, Finite </a:t>
            </a:r>
            <a:r>
              <a:rPr lang="es-ES" sz="1600" dirty="0" err="1">
                <a:solidFill>
                  <a:schemeClr val="bg1"/>
                </a:solidFill>
              </a:rPr>
              <a:t>Fields</a:t>
            </a:r>
            <a:r>
              <a:rPr lang="es-ES" sz="1600" dirty="0">
                <a:solidFill>
                  <a:schemeClr val="bg1"/>
                </a:solidFill>
              </a:rPr>
              <a:t> and </a:t>
            </a:r>
            <a:r>
              <a:rPr lang="es-ES" sz="1600" dirty="0" err="1">
                <a:solidFill>
                  <a:schemeClr val="bg1"/>
                </a:solidFill>
              </a:rPr>
              <a:t>Their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Applications</a:t>
            </a:r>
            <a:r>
              <a:rPr lang="es-ES" sz="1600" dirty="0">
                <a:solidFill>
                  <a:schemeClr val="bg1"/>
                </a:solidFill>
              </a:rPr>
              <a:t>, 32 (2015), 148–170.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solidFill>
                  <a:schemeClr val="bg1"/>
                </a:solidFill>
              </a:rPr>
              <a:t>[5] G. </a:t>
            </a:r>
            <a:r>
              <a:rPr lang="es-ES" sz="1600" dirty="0" err="1">
                <a:solidFill>
                  <a:schemeClr val="bg1"/>
                </a:solidFill>
              </a:rPr>
              <a:t>Adj</a:t>
            </a:r>
            <a:r>
              <a:rPr lang="es-ES" sz="1600" dirty="0">
                <a:solidFill>
                  <a:schemeClr val="bg1"/>
                </a:solidFill>
              </a:rPr>
              <a:t>, A. </a:t>
            </a:r>
            <a:r>
              <a:rPr lang="es-ES" sz="1600" dirty="0" err="1">
                <a:solidFill>
                  <a:schemeClr val="bg1"/>
                </a:solidFill>
              </a:rPr>
              <a:t>Menezes</a:t>
            </a:r>
            <a:r>
              <a:rPr lang="es-ES" sz="1600" dirty="0">
                <a:solidFill>
                  <a:schemeClr val="bg1"/>
                </a:solidFill>
              </a:rPr>
              <a:t>, T. Oliveira and F. Rodríguez-Henríquez, “Computing discrete </a:t>
            </a:r>
            <a:r>
              <a:rPr lang="es-ES" sz="1600" dirty="0" err="1">
                <a:solidFill>
                  <a:schemeClr val="bg1"/>
                </a:solidFill>
              </a:rPr>
              <a:t>logarithms</a:t>
            </a:r>
            <a:r>
              <a:rPr lang="es-ES" sz="1600" dirty="0">
                <a:solidFill>
                  <a:schemeClr val="bg1"/>
                </a:solidFill>
              </a:rPr>
              <a:t> in F3 6·137 and F3 6·163 </a:t>
            </a:r>
            <a:r>
              <a:rPr lang="es-ES" sz="1600" dirty="0" err="1">
                <a:solidFill>
                  <a:schemeClr val="bg1"/>
                </a:solidFill>
              </a:rPr>
              <a:t>using</a:t>
            </a:r>
            <a:r>
              <a:rPr lang="es-ES" sz="1600" dirty="0">
                <a:solidFill>
                  <a:schemeClr val="bg1"/>
                </a:solidFill>
              </a:rPr>
              <a:t> Magma”, </a:t>
            </a:r>
            <a:r>
              <a:rPr lang="es-ES" sz="1600" dirty="0" err="1">
                <a:solidFill>
                  <a:schemeClr val="bg1"/>
                </a:solidFill>
              </a:rPr>
              <a:t>Arithmetic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of</a:t>
            </a:r>
            <a:r>
              <a:rPr lang="es-ES" sz="1600" dirty="0">
                <a:solidFill>
                  <a:schemeClr val="bg1"/>
                </a:solidFill>
              </a:rPr>
              <a:t> Finite </a:t>
            </a:r>
            <a:r>
              <a:rPr lang="es-ES" sz="1600" dirty="0" err="1">
                <a:solidFill>
                  <a:schemeClr val="bg1"/>
                </a:solidFill>
              </a:rPr>
              <a:t>Fields</a:t>
            </a:r>
            <a:r>
              <a:rPr lang="es-ES" sz="1600" dirty="0">
                <a:solidFill>
                  <a:schemeClr val="bg1"/>
                </a:solidFill>
              </a:rPr>
              <a:t> – WAIFI 2014, LNCS 9061 (2014), 3–22. </a:t>
            </a:r>
            <a:endParaRPr lang="es-E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4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354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924</Words>
  <Application>Microsoft Office PowerPoint</Application>
  <PresentationFormat>Carta (216 x 279 mm)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kami</dc:creator>
  <cp:lastModifiedBy>Санчес Родригес Елиенис Есберт</cp:lastModifiedBy>
  <cp:revision>43</cp:revision>
  <cp:lastPrinted>2022-09-27T19:35:35Z</cp:lastPrinted>
  <dcterms:created xsi:type="dcterms:W3CDTF">2022-09-27T17:40:28Z</dcterms:created>
  <dcterms:modified xsi:type="dcterms:W3CDTF">2022-12-09T23:08:32Z</dcterms:modified>
</cp:coreProperties>
</file>