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72" r:id="rId7"/>
    <p:sldId id="271" r:id="rId8"/>
    <p:sldId id="273" r:id="rId9"/>
    <p:sldId id="261" r:id="rId10"/>
    <p:sldId id="268" r:id="rId11"/>
    <p:sldId id="269" r:id="rId12"/>
    <p:sldId id="265" r:id="rId13"/>
    <p:sldId id="266" r:id="rId14"/>
    <p:sldId id="264" r:id="rId15"/>
  </p:sldIdLst>
  <p:sldSz cx="9144000" cy="6858000" type="letter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2BAF799-56A9-43FC-8969-511430859F1E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D33BB28-9C17-43D4-BEDC-065F2A5A7F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97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19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3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85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02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15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80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50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77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1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89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BD1E-30E4-4FFE-96A2-26CB8E406197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60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BD1E-30E4-4FFE-96A2-26CB8E406197}" type="datetimeFigureOut">
              <a:rPr lang="es-ES" smtClean="0"/>
              <a:t>12/11/2022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B5680-B347-4CD8-A47D-BA8EE9369F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67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04F787F-007C-45C2-80B2-793CB05CB7F1}"/>
              </a:ext>
            </a:extLst>
          </p:cNvPr>
          <p:cNvSpPr/>
          <p:nvPr/>
        </p:nvSpPr>
        <p:spPr>
          <a:xfrm>
            <a:off x="13362855" y="1067321"/>
            <a:ext cx="10808921" cy="13157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405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1350" dirty="0"/>
              <a:t>Российский университет дружбы народов Научный факультет Математические основы защиты информации и информационной безопасности</a:t>
            </a:r>
            <a:endParaRPr lang="es-ES" sz="1350" dirty="0"/>
          </a:p>
          <a:p>
            <a:pPr algn="ctr"/>
            <a:endParaRPr lang="es-ES" sz="405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8E45468-F081-4374-92C4-B046544662DD}"/>
              </a:ext>
            </a:extLst>
          </p:cNvPr>
          <p:cNvSpPr/>
          <p:nvPr/>
        </p:nvSpPr>
        <p:spPr>
          <a:xfrm>
            <a:off x="704759" y="242096"/>
            <a:ext cx="7734481" cy="1084912"/>
          </a:xfrm>
          <a:prstGeom prst="rect">
            <a:avLst/>
          </a:prstGeom>
          <a:solidFill>
            <a:schemeClr val="bg1"/>
          </a:solidFill>
        </p:spPr>
        <p:txBody>
          <a:bodyPr wrap="square" lIns="68580" tIns="34290" rIns="68580" bIns="34290">
            <a:spAutoFit/>
          </a:bodyPr>
          <a:lstStyle/>
          <a:p>
            <a:pPr lvl="1"/>
            <a:r>
              <a:rPr lang="az-Cyrl-AZ" sz="3300" dirty="0"/>
              <a:t>Российский университет дружбы народов</a:t>
            </a:r>
            <a:r>
              <a:rPr lang="es-ES" sz="3300" dirty="0"/>
              <a:t> </a:t>
            </a:r>
            <a:r>
              <a:rPr lang="az-Cyrl-AZ" sz="3300" dirty="0"/>
              <a:t>Научный факультет </a:t>
            </a:r>
            <a:endParaRPr lang="es-ES" sz="33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CD57FA3-13D2-45C3-8DD5-3957DAE8739A}"/>
              </a:ext>
            </a:extLst>
          </p:cNvPr>
          <p:cNvSpPr/>
          <p:nvPr/>
        </p:nvSpPr>
        <p:spPr>
          <a:xfrm>
            <a:off x="453845" y="1743923"/>
            <a:ext cx="2282099" cy="1685077"/>
          </a:xfrm>
          <a:prstGeom prst="rect">
            <a:avLst/>
          </a:prstGeom>
          <a:solidFill>
            <a:schemeClr val="bg1"/>
          </a:solidFill>
        </p:spPr>
        <p:txBody>
          <a:bodyPr wrap="square" lIns="68580" tIns="34290" rIns="68580" bIns="34290">
            <a:spAutoFit/>
          </a:bodyPr>
          <a:lstStyle/>
          <a:p>
            <a:r>
              <a:rPr lang="ru-RU" sz="2100" dirty="0"/>
              <a:t>Математические основы защиты информации и информационной безопасности</a:t>
            </a:r>
            <a:r>
              <a:rPr lang="az-Cyrl-AZ" sz="2100" dirty="0"/>
              <a:t> </a:t>
            </a:r>
            <a:r>
              <a:rPr lang="es-ES" sz="2100" dirty="0"/>
              <a:t>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F9FD6C9-5F05-416F-A0BF-6BA3935DCD75}"/>
              </a:ext>
            </a:extLst>
          </p:cNvPr>
          <p:cNvSpPr/>
          <p:nvPr/>
        </p:nvSpPr>
        <p:spPr>
          <a:xfrm>
            <a:off x="220594" y="4402848"/>
            <a:ext cx="3513206" cy="878382"/>
          </a:xfrm>
          <a:prstGeom prst="rect">
            <a:avLst/>
          </a:prstGeom>
          <a:solidFill>
            <a:schemeClr val="bg1"/>
          </a:solidFill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ES" sz="40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</a:t>
            </a:r>
            <a:r>
              <a:rPr lang="es-E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9216DDE-297C-419D-B001-0C6D0A22BF4B}"/>
              </a:ext>
            </a:extLst>
          </p:cNvPr>
          <p:cNvSpPr/>
          <p:nvPr/>
        </p:nvSpPr>
        <p:spPr>
          <a:xfrm>
            <a:off x="6212114" y="5617861"/>
            <a:ext cx="2931886" cy="6924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r>
              <a:rPr lang="ru-RU" sz="1350" dirty="0">
                <a:solidFill>
                  <a:schemeClr val="tx1"/>
                </a:solidFill>
              </a:rPr>
              <a:t>Подготовлено студентом:</a:t>
            </a:r>
            <a:endParaRPr lang="es-ES" sz="1350" dirty="0">
              <a:solidFill>
                <a:schemeClr val="tx1"/>
              </a:solidFill>
            </a:endParaRPr>
          </a:p>
          <a:p>
            <a:r>
              <a:rPr lang="ru-RU" sz="1350" dirty="0">
                <a:solidFill>
                  <a:schemeClr val="tx1"/>
                </a:solidFill>
              </a:rPr>
              <a:t>Елиенис Санчес Родригес.</a:t>
            </a:r>
            <a:endParaRPr lang="es-ES" sz="1350" dirty="0">
              <a:solidFill>
                <a:schemeClr val="tx1"/>
              </a:solidFill>
            </a:endParaRPr>
          </a:p>
          <a:p>
            <a:r>
              <a:rPr lang="ru-RU" sz="1350" dirty="0">
                <a:solidFill>
                  <a:schemeClr val="tx1"/>
                </a:solidFill>
              </a:rPr>
              <a:t>Преподаватель:</a:t>
            </a:r>
            <a:r>
              <a:rPr lang="es-ES" sz="1350" dirty="0">
                <a:solidFill>
                  <a:schemeClr val="tx1"/>
                </a:solidFill>
              </a:rPr>
              <a:t> </a:t>
            </a:r>
            <a:r>
              <a:rPr lang="ru-RU" sz="1350" dirty="0">
                <a:solidFill>
                  <a:schemeClr val="tx1"/>
                </a:solidFill>
              </a:rPr>
              <a:t>Дмитрий Сергеевич</a:t>
            </a:r>
            <a:endParaRPr lang="es-E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7566513-BDB7-444F-A75D-FA6D8BBF3B62}"/>
              </a:ext>
            </a:extLst>
          </p:cNvPr>
          <p:cNvSpPr/>
          <p:nvPr/>
        </p:nvSpPr>
        <p:spPr>
          <a:xfrm>
            <a:off x="434227" y="130837"/>
            <a:ext cx="8434002" cy="6232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sz="24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</a:t>
            </a:r>
            <a:r>
              <a:rPr lang="es-ES" sz="24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доказательства</a:t>
            </a:r>
            <a:r>
              <a:rPr lang="es-ES" sz="24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Рабина</a:t>
            </a:r>
            <a:r>
              <a:rPr lang="es-ES" sz="24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Миллера</a:t>
            </a:r>
            <a:endParaRPr lang="es-ES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5F15F3F-BEA6-4D68-A935-2DF527D66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50577"/>
              </p:ext>
            </p:extLst>
          </p:nvPr>
        </p:nvGraphicFramePr>
        <p:xfrm>
          <a:off x="822960" y="872654"/>
          <a:ext cx="7498080" cy="5549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40">
                  <a:extLst>
                    <a:ext uri="{9D8B030D-6E8A-4147-A177-3AD203B41FA5}">
                      <a16:colId xmlns:a16="http://schemas.microsoft.com/office/drawing/2014/main" val="3540929348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2795829319"/>
                    </a:ext>
                  </a:extLst>
                </a:gridCol>
              </a:tblGrid>
              <a:tr h="5549918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import random</a:t>
                      </a:r>
                    </a:p>
                    <a:p>
                      <a:endParaRPr lang="en-US" sz="105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# p is the number to check, a is the base, d is odd, r is the power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def </a:t>
                      </a:r>
                      <a:r>
                        <a:rPr lang="en-US" sz="1050" b="0" dirty="0" err="1">
                          <a:solidFill>
                            <a:sysClr val="windowText" lastClr="000000"/>
                          </a:solidFill>
                        </a:rPr>
                        <a:t>Check_If_Composite</a:t>
                      </a: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(p, a, d, r) :</a:t>
                      </a:r>
                    </a:p>
                    <a:p>
                      <a:endParaRPr lang="en-US" sz="105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# If the below is true, then the number is likely to be prime.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# Condition 1: If ( a ^ d ) = 1 ( mod p ) </a:t>
                      </a:r>
                      <a:r>
                        <a:rPr lang="en-US" sz="1050" b="0" dirty="0" err="1">
                          <a:solidFill>
                            <a:sysClr val="windowText" lastClr="000000"/>
                          </a:solidFill>
                        </a:rPr>
                        <a:t>i.e</a:t>
                      </a: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find out if ( a ^ d ) % p = 1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# Condition 2: If ( a ^ ( ( 2 ^ 0 ) . d ) = - 1 ( mod p )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# </a:t>
                      </a:r>
                      <a:r>
                        <a:rPr lang="en-US" sz="1050" b="0" dirty="0" err="1">
                          <a:solidFill>
                            <a:sysClr val="windowText" lastClr="000000"/>
                          </a:solidFill>
                        </a:rPr>
                        <a:t>i.e</a:t>
                      </a: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find out if ( a ^ d ) = -1 (mod p) which is same as finding out if ( a ^ d ) % p = p - 1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remainder = pow (a, d, p)</a:t>
                      </a:r>
                    </a:p>
                    <a:p>
                      <a:endParaRPr lang="en-US" sz="105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if (remainder == 1 or remainder == p - 1) :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   return False</a:t>
                      </a:r>
                    </a:p>
                    <a:p>
                      <a:endParaRPr lang="en-US" sz="105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# Note : Remainder is already </a:t>
                      </a:r>
                      <a:r>
                        <a:rPr lang="en-US" sz="1050" b="0" dirty="0" err="1">
                          <a:solidFill>
                            <a:sysClr val="windowText" lastClr="000000"/>
                          </a:solidFill>
                        </a:rPr>
                        <a:t>calulated</a:t>
                      </a: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above. It is (a ^ d) % p.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# Below loop would </a:t>
                      </a:r>
                      <a:r>
                        <a:rPr lang="en-US" sz="1050" b="0" dirty="0" err="1">
                          <a:solidFill>
                            <a:sysClr val="windowText" lastClr="000000"/>
                          </a:solidFill>
                        </a:rPr>
                        <a:t>calulate</a:t>
                      </a: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if (a ^ (( 2 ^ t ).d)) == -1 (mod p) for some 1 &lt;= t &lt;= r-1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# And ( a ^ d ) = -1 (mod p) is same as ( a ^ d )  % p = p - 1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# Example ( a ^ d . a ^ d) % p = (a ^ 2.d) mod p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for t in range (1, r) :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   if ((remainder * remainder) % p == p - 1) :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       return False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return True</a:t>
                      </a:r>
                    </a:p>
                    <a:p>
                      <a:endParaRPr lang="en-US" sz="105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def </a:t>
                      </a:r>
                      <a:r>
                        <a:rPr lang="en-US" sz="1050" b="0" dirty="0" err="1">
                          <a:solidFill>
                            <a:sysClr val="windowText" lastClr="000000"/>
                          </a:solidFill>
                        </a:rPr>
                        <a:t>Check_If_Prime</a:t>
                      </a: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(p, iterations) :</a:t>
                      </a:r>
                    </a:p>
                    <a:p>
                      <a:endParaRPr lang="en-US" sz="105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if (p == 2 or p == 3) :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    return True</a:t>
                      </a:r>
                    </a:p>
                    <a:p>
                      <a:endParaRPr lang="en-US" sz="105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# p is even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if (p % 2 == 0) :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    return False     </a:t>
                      </a:r>
                      <a:endParaRPr lang="es-ES" sz="105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# p - 1 has to be even as p is odd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d = p - 1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r = 0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while ((d % 2) == 0) :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    d = int ( d / 2 )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    r += 1</a:t>
                      </a:r>
                    </a:p>
                    <a:p>
                      <a:endParaRPr lang="en-US" sz="105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for </a:t>
                      </a:r>
                      <a:r>
                        <a:rPr lang="en-US" sz="105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in range ( iterations + 1 ) :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    # Choose a random a ∈ { 1, 2, . . . , p − 1 }.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    a = </a:t>
                      </a:r>
                      <a:r>
                        <a:rPr lang="en-US" sz="1050" b="0" dirty="0" err="1">
                          <a:solidFill>
                            <a:sysClr val="windowText" lastClr="000000"/>
                          </a:solidFill>
                        </a:rPr>
                        <a:t>random.randrange</a:t>
                      </a: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( 2, p )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    # If it is definitely composite, then it is not prime.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    if ( </a:t>
                      </a:r>
                      <a:r>
                        <a:rPr lang="en-US" sz="1050" b="0" dirty="0" err="1">
                          <a:solidFill>
                            <a:sysClr val="windowText" lastClr="000000"/>
                          </a:solidFill>
                        </a:rPr>
                        <a:t>Check_If_Composite</a:t>
                      </a: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(p, a, d, r) == True ) :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        return False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return True</a:t>
                      </a:r>
                    </a:p>
                    <a:p>
                      <a:endParaRPr lang="en-US" sz="105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def main():</a:t>
                      </a:r>
                    </a:p>
                    <a:p>
                      <a:endParaRPr lang="en-US" sz="105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tests = int(input("</a:t>
                      </a:r>
                      <a:r>
                        <a:rPr lang="en-US" sz="1050" b="0" dirty="0" err="1">
                          <a:solidFill>
                            <a:sysClr val="windowText" lastClr="000000"/>
                          </a:solidFill>
                        </a:rPr>
                        <a:t>Cuantos</a:t>
                      </a: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ysClr val="windowText" lastClr="000000"/>
                          </a:solidFill>
                        </a:rPr>
                        <a:t>numeros</a:t>
                      </a: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ysClr val="windowText" lastClr="000000"/>
                          </a:solidFill>
                        </a:rPr>
                        <a:t>quieres</a:t>
                      </a: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ysClr val="windowText" lastClr="000000"/>
                          </a:solidFill>
                        </a:rPr>
                        <a:t>chequear</a:t>
                      </a: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: "))</a:t>
                      </a:r>
                    </a:p>
                    <a:p>
                      <a:endParaRPr lang="en-US" sz="105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for </a:t>
                      </a:r>
                      <a:r>
                        <a:rPr lang="en-US" sz="105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in range(tests):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  p = int(input("</a:t>
                      </a:r>
                      <a:r>
                        <a:rPr lang="en-US" sz="1050" b="0" dirty="0" err="1">
                          <a:solidFill>
                            <a:sysClr val="windowText" lastClr="000000"/>
                          </a:solidFill>
                        </a:rPr>
                        <a:t>Verificando</a:t>
                      </a: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1050" b="0" dirty="0" err="1">
                          <a:solidFill>
                            <a:sysClr val="windowText" lastClr="000000"/>
                          </a:solidFill>
                        </a:rPr>
                        <a:t>si</a:t>
                      </a: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es primo : "))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  if (</a:t>
                      </a:r>
                      <a:r>
                        <a:rPr lang="en-US" sz="1050" b="0" dirty="0" err="1">
                          <a:solidFill>
                            <a:sysClr val="windowText" lastClr="000000"/>
                          </a:solidFill>
                        </a:rPr>
                        <a:t>Check_If_Prime</a:t>
                      </a: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(p, 5) == True):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       print("Si")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  else: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        print("No")</a:t>
                      </a:r>
                    </a:p>
                    <a:p>
                      <a:endParaRPr lang="en-US" sz="105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if __name__ == "__main__" :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    main()</a:t>
                      </a:r>
                      <a:endParaRPr lang="es-E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136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97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7F9317B-5065-4784-A0A0-570CCAB92F6D}"/>
              </a:ext>
            </a:extLst>
          </p:cNvPr>
          <p:cNvSpPr/>
          <p:nvPr/>
        </p:nvSpPr>
        <p:spPr>
          <a:xfrm>
            <a:off x="1581807" y="1971022"/>
            <a:ext cx="6350499" cy="4399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7566513-BDB7-444F-A75D-FA6D8BBF3B62}"/>
              </a:ext>
            </a:extLst>
          </p:cNvPr>
          <p:cNvSpPr/>
          <p:nvPr/>
        </p:nvSpPr>
        <p:spPr>
          <a:xfrm>
            <a:off x="1581807" y="793777"/>
            <a:ext cx="6350499" cy="6232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endParaRPr lang="es-ES" sz="27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7DB919-F4D0-410F-A93E-00FD9C2F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604837"/>
            <a:ext cx="71723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0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EEA35E2-7DBF-4064-86A9-B51A4345EFA8}"/>
              </a:ext>
            </a:extLst>
          </p:cNvPr>
          <p:cNvSpPr/>
          <p:nvPr/>
        </p:nvSpPr>
        <p:spPr>
          <a:xfrm>
            <a:off x="1201783" y="1005840"/>
            <a:ext cx="2037806" cy="705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E6B625B-53B6-4426-A008-2C1E6BC9B6EA}"/>
              </a:ext>
            </a:extLst>
          </p:cNvPr>
          <p:cNvSpPr/>
          <p:nvPr/>
        </p:nvSpPr>
        <p:spPr>
          <a:xfrm>
            <a:off x="3511260" y="671175"/>
            <a:ext cx="2121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z-Cyrl-AZ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вывод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B5CDF8-77EC-4805-9D7A-00F59D2F7B64}"/>
              </a:ext>
            </a:extLst>
          </p:cNvPr>
          <p:cNvSpPr txBox="1"/>
          <p:nvPr/>
        </p:nvSpPr>
        <p:spPr>
          <a:xfrm>
            <a:off x="600527" y="1657625"/>
            <a:ext cx="7942943" cy="421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 простоты состоит в том, чтобы выяснить, является ли число простым или составным. Существуют очень древние методы определения простоты числа, такие как Сито Эратосфена (2000 г. до н.э.), но это невозможно</a:t>
            </a:r>
            <a:r>
              <a:rPr lang="es-ES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ru-RU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анализа большого числа </a:t>
            </a:r>
            <a:r>
              <a:rPr lang="es-ES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Ферма в 1636 году представил свою знаменитую Малую теорему Ферма, в которой он определяет характеристику, которой удовлетворяют все простые числа. Теорема</a:t>
            </a:r>
            <a:r>
              <a:rPr lang="es-ES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ru-RU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утверждает, что, когда </a:t>
            </a:r>
            <a:r>
              <a:rPr lang="es-ES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является простым числом и при совместном числе </a:t>
            </a:r>
            <a:r>
              <a:rPr lang="es-ES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выполняется при </a:t>
            </a:r>
            <a:r>
              <a:rPr lang="es-ES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≡ по модулю </a:t>
            </a:r>
            <a:r>
              <a:rPr lang="es-ES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1770 году Джон Уилсон нашел характеристику простых чисел, которая полезна для теоретического развития,но на практике не часто используется в качестве доказательства простоты, поскольку для вычисления (</a:t>
            </a:r>
            <a:r>
              <a:rPr lang="es-ES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−1)! мод </a:t>
            </a:r>
            <a:r>
              <a:rPr lang="es-ES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большого числа </a:t>
            </a:r>
            <a:r>
              <a:rPr lang="es-ES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имеет высокие вычислительные затраты.</a:t>
            </a:r>
            <a:endParaRPr lang="es-E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2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EEA35E2-7DBF-4064-86A9-B51A4345EFA8}"/>
              </a:ext>
            </a:extLst>
          </p:cNvPr>
          <p:cNvSpPr/>
          <p:nvPr/>
        </p:nvSpPr>
        <p:spPr>
          <a:xfrm>
            <a:off x="1201783" y="1005840"/>
            <a:ext cx="2037806" cy="7053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E6B625B-53B6-4426-A008-2C1E6BC9B6EA}"/>
              </a:ext>
            </a:extLst>
          </p:cNvPr>
          <p:cNvSpPr/>
          <p:nvPr/>
        </p:nvSpPr>
        <p:spPr>
          <a:xfrm>
            <a:off x="2278260" y="1034032"/>
            <a:ext cx="47176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z-Cyrl-AZ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Библиография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B5CDF8-77EC-4805-9D7A-00F59D2F7B64}"/>
              </a:ext>
            </a:extLst>
          </p:cNvPr>
          <p:cNvSpPr txBox="1"/>
          <p:nvPr/>
        </p:nvSpPr>
        <p:spPr>
          <a:xfrm>
            <a:off x="600528" y="1957362"/>
            <a:ext cx="7942943" cy="176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Rios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P,   B., &amp; S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alcedo A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 (2020). Algoritmo . Ciencia Digital, 2(3), 61-74 https://hmong.es/wiki/Jacobi_symbol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Cabrera R, Juan , </a:t>
            </a:r>
            <a:r>
              <a:rPr lang="es-ES" sz="1600" dirty="0">
                <a:solidFill>
                  <a:schemeClr val="bg1"/>
                </a:solidFill>
                <a:latin typeface="inherit"/>
                <a:ea typeface="Calibri" panose="020F0502020204030204" pitchFamily="34" charset="0"/>
                <a:cs typeface="Courier New" panose="02070309020205020404" pitchFamily="49" charset="0"/>
              </a:rPr>
              <a:t>Estructuras de Datos en Python</a:t>
            </a:r>
            <a:r>
              <a:rPr lang="es-E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(2020). Python https://www.programarya.com/Cursos/Python/estructuras-de-datos#:~:text=Las%20estructuras%20de%20datos%20m%C3%A1s,y%20los%20arreglos%20indexados%2C%20respectivamente. </a:t>
            </a:r>
          </a:p>
        </p:txBody>
      </p:sp>
    </p:spTree>
    <p:extLst>
      <p:ext uri="{BB962C8B-B14F-4D97-AF65-F5344CB8AC3E}">
        <p14:creationId xmlns:p14="http://schemas.microsoft.com/office/powerpoint/2010/main" val="283864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35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F90515-3F59-4F8D-900C-18298422CC26}"/>
              </a:ext>
            </a:extLst>
          </p:cNvPr>
          <p:cNvSpPr/>
          <p:nvPr/>
        </p:nvSpPr>
        <p:spPr>
          <a:xfrm>
            <a:off x="370114" y="378279"/>
            <a:ext cx="8773886" cy="56169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sz="32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</a:t>
            </a:r>
            <a:r>
              <a:rPr lang="es-ES" sz="32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теста</a:t>
            </a:r>
            <a:r>
              <a:rPr lang="es-ES" sz="32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Ферманаerman</a:t>
            </a:r>
            <a:r>
              <a:rPr lang="es-E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44684A-688A-4A9F-8254-E50E3154929C}"/>
              </a:ext>
            </a:extLst>
          </p:cNvPr>
          <p:cNvSpPr/>
          <p:nvPr/>
        </p:nvSpPr>
        <p:spPr>
          <a:xfrm>
            <a:off x="2431256" y="1495714"/>
            <a:ext cx="4651602" cy="40735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Существует множество процедур для проверки того, является ли данное натуральное число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простым или нет.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Dado n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N,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verique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2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≤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&lt; n, con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mcd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(a, n) = 1 si a n−1 ≡ 1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m´od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 будет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1. Если а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−1 ≡/ 1 по модулю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 с уверенностью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 является простым числом.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0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C44684A-688A-4A9F-8254-E50E3154929C}"/>
              </a:ext>
            </a:extLst>
          </p:cNvPr>
          <p:cNvSpPr/>
          <p:nvPr/>
        </p:nvSpPr>
        <p:spPr>
          <a:xfrm>
            <a:off x="4714875" y="2069650"/>
            <a:ext cx="3986213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s-ES" sz="21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EFA85709-6165-4C63-9903-49811C209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03782"/>
              </p:ext>
            </p:extLst>
          </p:nvPr>
        </p:nvGraphicFramePr>
        <p:xfrm>
          <a:off x="192567" y="998764"/>
          <a:ext cx="8758866" cy="564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882">
                  <a:extLst>
                    <a:ext uri="{9D8B030D-6E8A-4147-A177-3AD203B41FA5}">
                      <a16:colId xmlns:a16="http://schemas.microsoft.com/office/drawing/2014/main" val="441721101"/>
                    </a:ext>
                  </a:extLst>
                </a:gridCol>
                <a:gridCol w="4470984">
                  <a:extLst>
                    <a:ext uri="{9D8B030D-6E8A-4147-A177-3AD203B41FA5}">
                      <a16:colId xmlns:a16="http://schemas.microsoft.com/office/drawing/2014/main" val="1516068104"/>
                    </a:ext>
                  </a:extLst>
                </a:gridCol>
              </a:tblGrid>
              <a:tr h="5649686">
                <a:tc>
                  <a:txBody>
                    <a:bodyPr/>
                    <a:lstStyle/>
                    <a:p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sympy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isprime</a:t>
                      </a: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colorama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</a:t>
                      </a: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colorama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Style</a:t>
                      </a:r>
                    </a:p>
                    <a:p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(Style.BRIGHT+"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Primality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Test")</a:t>
                      </a:r>
                    </a:p>
                    <a:p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("")</a:t>
                      </a:r>
                    </a:p>
                    <a:p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Fore.YELLOW+"Introduce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numero: "))</a:t>
                      </a:r>
                    </a:p>
                    <a:p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=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Fore.CYAN+"cantidad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veces que se debe probar la primalidad: "))</a:t>
                      </a:r>
                    </a:p>
                    <a:p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 in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(2**(n-1)-1) % (n)==0:</a:t>
                      </a:r>
                    </a:p>
                    <a:p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isprime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(n):</a:t>
                      </a:r>
                    </a:p>
                    <a:p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n,Fore.LIGHTGREEN_EX+"numero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primo")</a:t>
                      </a:r>
                    </a:p>
                    <a:p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(n,Fore.GREEN+"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pseudoprime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</a:p>
                    <a:p>
                      <a:endParaRPr lang="es-ES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endParaRPr lang="es-E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endParaRPr lang="es-E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endParaRPr lang="es-E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endParaRPr lang="es-E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endParaRPr lang="es-E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E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                                                 </a:t>
                      </a:r>
                      <a:r>
                        <a:rPr lang="ru-RU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результат</a:t>
                      </a:r>
                      <a:endParaRPr lang="es-E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201803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5D4DEFEB-31ED-4A31-9242-6D9A8184DF0E}"/>
              </a:ext>
            </a:extLst>
          </p:cNvPr>
          <p:cNvSpPr/>
          <p:nvPr/>
        </p:nvSpPr>
        <p:spPr>
          <a:xfrm>
            <a:off x="2346144" y="273957"/>
            <a:ext cx="4737462" cy="15927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</a:t>
            </a:r>
            <a:r>
              <a:rPr lang="es-E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теста</a:t>
            </a:r>
            <a:r>
              <a:rPr lang="es-E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Ферманаerman</a:t>
            </a:r>
            <a:r>
              <a:rPr lang="es-E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E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S" sz="27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67C916-18F9-4D77-B24B-A1F6314C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29" y="2037510"/>
            <a:ext cx="4486903" cy="36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9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F64E25C-BEF1-471C-AEBC-89EE97927F3D}"/>
              </a:ext>
            </a:extLst>
          </p:cNvPr>
          <p:cNvSpPr/>
          <p:nvPr/>
        </p:nvSpPr>
        <p:spPr>
          <a:xfrm>
            <a:off x="858440" y="288018"/>
            <a:ext cx="7730706" cy="72840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s-ES" sz="32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</a:t>
            </a:r>
            <a:r>
              <a:rPr lang="es-ES" sz="32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вычисления</a:t>
            </a:r>
            <a:r>
              <a:rPr lang="es-ES" sz="32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символа</a:t>
            </a:r>
            <a:r>
              <a:rPr lang="es-ES" sz="32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Якоби</a:t>
            </a:r>
            <a:endParaRPr lang="es-E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3984346-4ED1-41A6-8772-4258B48F797D}"/>
              </a:ext>
            </a:extLst>
          </p:cNvPr>
          <p:cNvSpPr/>
          <p:nvPr/>
        </p:nvSpPr>
        <p:spPr>
          <a:xfrm>
            <a:off x="1280159" y="1273522"/>
            <a:ext cx="6753497" cy="38071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будет простым нечетным числом. Тогда легко увидеть, что для данного целого числа а конгруэнтность может быть неразрешимой, она может иметь одно решение, если а ≡ 0 по модулю р, или она может иметь два решения, в таком случае мы говорим, что а - квадратичный остаток по модулю р. Мы определяем символ Лежандра при р как -1, если предыдущая конгруэнтность он не имеет решения, 0 если а = 0 и 1 если а - квадратичный остаток. Число решений по модулю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приведенной выше конгруэнтности равно от 1 + до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ru-RU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</a:t>
            </a:r>
            <a:r>
              <a:rPr lang="es-E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2517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B824C93-F1C0-4498-85E8-7472D42B968D}"/>
              </a:ext>
            </a:extLst>
          </p:cNvPr>
          <p:cNvSpPr/>
          <p:nvPr/>
        </p:nvSpPr>
        <p:spPr>
          <a:xfrm>
            <a:off x="777595" y="0"/>
            <a:ext cx="7588809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ru-RU" sz="405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расширенный алгоритм Евклида</a:t>
            </a:r>
            <a:endParaRPr lang="es-ES" sz="405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B617956-B62D-4C34-BF35-B975C1261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92352"/>
              </p:ext>
            </p:extLst>
          </p:nvPr>
        </p:nvGraphicFramePr>
        <p:xfrm>
          <a:off x="282120" y="692497"/>
          <a:ext cx="8579758" cy="595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509">
                  <a:extLst>
                    <a:ext uri="{9D8B030D-6E8A-4147-A177-3AD203B41FA5}">
                      <a16:colId xmlns:a16="http://schemas.microsoft.com/office/drawing/2014/main" val="3167338760"/>
                    </a:ext>
                  </a:extLst>
                </a:gridCol>
                <a:gridCol w="4667249">
                  <a:extLst>
                    <a:ext uri="{9D8B030D-6E8A-4147-A177-3AD203B41FA5}">
                      <a16:colId xmlns:a16="http://schemas.microsoft.com/office/drawing/2014/main" val="2135637808"/>
                    </a:ext>
                  </a:extLst>
                </a:gridCol>
              </a:tblGrid>
              <a:tr h="5955046">
                <a:tc>
                  <a:txBody>
                    <a:bodyPr/>
                    <a:lstStyle/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import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np</a:t>
                      </a:r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"definimos la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funcion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jacobi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" \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"a = la matriz que representa el sistema de ecuaciones" \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"b= vector de valores independiente" \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"x0= vector de variables" \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"tol=tolerancia" \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"n= numero de pasos "</a:t>
                      </a: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jacobi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(A,b,x0,tol,n):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"matriz diagonal de la matriz"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D=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np.diag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np.diag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(A))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"L MATRIZ triangular inferior de A"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"U MATRIZ triangular superior de A"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LU=A-D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x=x0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i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(n):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"D es la inversa de la matriz D"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D_inv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np.linalg.inv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(D)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xtemp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 x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"X Es el producto entre matrices "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x=np.dot(D_inv,np.dot(-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LU,x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))+np.dot(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D_inv,b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Iteracion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",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i,":x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=",x)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"en caso que el valor del vector" \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"sea menor que la tolerancia, retorno a x"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np.linalg.norm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(x-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xtemp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)&lt;tol: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x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x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"matriz que representa el sistema de ecuaciones a solucionar "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A=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([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[10,-1,2,0],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[-1,11,-1,3],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[2,-1,10,.1],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[0,3,-1,8]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])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import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np</a:t>
                      </a:r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"b =vector de valores independientes"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b=([6,25,-11,15])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x0=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np.zeros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tol=1e-3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n= 500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x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jacobi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(A,b,x0,tol,n)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es-E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152297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4A100BFF-624C-4AF2-8CBD-0C709A3EE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538" y="1384993"/>
            <a:ext cx="5477462" cy="429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3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F64E25C-BEF1-471C-AEBC-89EE97927F3D}"/>
              </a:ext>
            </a:extLst>
          </p:cNvPr>
          <p:cNvSpPr/>
          <p:nvPr/>
        </p:nvSpPr>
        <p:spPr>
          <a:xfrm>
            <a:off x="493885" y="288018"/>
            <a:ext cx="8459816" cy="174438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36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</a:t>
            </a:r>
            <a:r>
              <a:rPr lang="es-ES" sz="36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6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доказательства</a:t>
            </a:r>
            <a:r>
              <a:rPr lang="es-ES" sz="36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6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Штрассена</a:t>
            </a:r>
            <a:endParaRPr lang="es-E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s-ES" sz="36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s-E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3984346-4ED1-41A6-8772-4258B48F797D}"/>
              </a:ext>
            </a:extLst>
          </p:cNvPr>
          <p:cNvSpPr/>
          <p:nvPr/>
        </p:nvSpPr>
        <p:spPr>
          <a:xfrm>
            <a:off x="1280159" y="1273522"/>
            <a:ext cx="6753497" cy="55285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 задано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нечетных и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N. 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Произвольно и независимо выберите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чисел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{2, . . . , n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1} 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mcd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n) = 1, 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пока не будет найден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возможно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свидетель для композиции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 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такое число существует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составным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противном случае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завершается ошибкой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и в тесте Миллера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Рабина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еще раз доказать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свидетель состава существует, если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является составным. Вероятность того, что для составного числа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тест Соловея - Штрассена завершится неудачей, меньше 1/2^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Следовательно, если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велико, то вероятность того, что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будет простым числом, высока, если тест Соловея -Штрассена завершится неудачей</a:t>
            </a:r>
            <a:endParaRPr lang="es-ES" sz="2000" b="1" dirty="0">
              <a:ln w="9525">
                <a:solidFill>
                  <a:schemeClr val="bg1"/>
                </a:solidFill>
                <a:prstDash val="solid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381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B824C93-F1C0-4498-85E8-7472D42B968D}"/>
              </a:ext>
            </a:extLst>
          </p:cNvPr>
          <p:cNvSpPr/>
          <p:nvPr/>
        </p:nvSpPr>
        <p:spPr>
          <a:xfrm>
            <a:off x="2247709" y="210457"/>
            <a:ext cx="4648580" cy="43999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</a:t>
            </a:r>
            <a:r>
              <a:rPr lang="es-E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доказательства</a:t>
            </a:r>
            <a:r>
              <a:rPr lang="es-E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Штрассена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B617956-B62D-4C34-BF35-B975C1261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87508"/>
              </p:ext>
            </p:extLst>
          </p:nvPr>
        </p:nvGraphicFramePr>
        <p:xfrm>
          <a:off x="282120" y="692497"/>
          <a:ext cx="8579758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766">
                  <a:extLst>
                    <a:ext uri="{9D8B030D-6E8A-4147-A177-3AD203B41FA5}">
                      <a16:colId xmlns:a16="http://schemas.microsoft.com/office/drawing/2014/main" val="3167338760"/>
                    </a:ext>
                  </a:extLst>
                </a:gridCol>
                <a:gridCol w="2496457">
                  <a:extLst>
                    <a:ext uri="{9D8B030D-6E8A-4147-A177-3AD203B41FA5}">
                      <a16:colId xmlns:a16="http://schemas.microsoft.com/office/drawing/2014/main" val="2135637808"/>
                    </a:ext>
                  </a:extLst>
                </a:gridCol>
                <a:gridCol w="2017486">
                  <a:extLst>
                    <a:ext uri="{9D8B030D-6E8A-4147-A177-3AD203B41FA5}">
                      <a16:colId xmlns:a16="http://schemas.microsoft.com/office/drawing/2014/main" val="2003059917"/>
                    </a:ext>
                  </a:extLst>
                </a:gridCol>
                <a:gridCol w="1924049">
                  <a:extLst>
                    <a:ext uri="{9D8B030D-6E8A-4147-A177-3AD203B41FA5}">
                      <a16:colId xmlns:a16="http://schemas.microsoft.com/office/drawing/2014/main" val="682684111"/>
                    </a:ext>
                  </a:extLst>
                </a:gridCol>
              </a:tblGrid>
              <a:tr h="5955046">
                <a:tc>
                  <a:txBody>
                    <a:bodyPr/>
                    <a:lstStyle/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import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random</a:t>
                      </a:r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import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time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#El siguiente Algoritmo de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Strassen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es sacado de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#https://github.com/stanislavkozlovski/Algorithms/blob/master/Coursera/algorithms_stanford/Strassen%20Matrix%20Multiplication/python/strassen.py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default_matrix_multiplication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(a, b):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"""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2x2 matrices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"""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(a) != 2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(a[0]) != 2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(b) != 2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(b[0]) != 2: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raise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Exception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('Matrices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be 2x2!')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#print(a[0][0] * b[0][1] + a[0][1] * b[1][1])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new_matrix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 [[a[0][0] * b[0][0] + a[0][1] * b[1][0], a[0][0] * b[0][1] + a[0][1] * b[1][1]],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          [a[1][0] * b[0][0] + a[1][1] * b[1][0], a[1][0] * b[0][1] + a[1][1] * b[1][1]]]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new_matrix</a:t>
                      </a:r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matrix_addition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matrix_b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#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[[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][col] +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matrix_b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][col]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col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]))]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))]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matrix_subtraction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matrix_b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[[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][col] -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matrix_b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][col]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col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]))]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))]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split_matrix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(a):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"""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Given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TOP_LEFT, TOP_RIGHT, BOT_LEFT and BOT_RIGHT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quadrant</a:t>
                      </a:r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"""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(a) % 2 != 0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(a[0]) % 2 != 0: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raise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Exception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Odd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matrices are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supported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!’)</a:t>
                      </a: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matrix_length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(a)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mid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matrix_length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// 2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top_left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 [[a[i][j]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j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mid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)]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i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mid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)]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bot_left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 [[a[i][j]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j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mid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)]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i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mid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matrix_length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)]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top_right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 [[a[i][j]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j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mid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matrix_length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)]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i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mid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)]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bot_right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 [[a[i][j]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j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mid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matrix_length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)]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i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mid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matrix_length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)]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top_left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top_right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bot_left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bot_right</a:t>
                      </a:r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get_matrix_dimensions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[0])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strassen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matrix_b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"""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Recursive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function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calculate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matrices,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using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Strassen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Algorithm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Currently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works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matrices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even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length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(2x2, 4x4, 6x6...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"""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get_matrix_dimensions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 !=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get_matrix_dimensions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matrix_b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raise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Exception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f'Both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matrices are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same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dimension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! \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nMatrix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A:{matrix_a} \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nMatrix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B:{matrix_b}')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get_matrix_dimensions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 == (2, 2):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default_matrix_multiplication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matrix_b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A, B, C, D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split_matrix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E, F, G, H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split_matrix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matrix_b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p1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strassen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(A,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matrix_subtraction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(F, H))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p2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strassen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matrix_addition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(A, B), H)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p3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strassen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matrix_addition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(C, D), E)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p4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strassen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(D,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matrix_subtraction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(G, E))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p5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strassen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matrix_addition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(A, D),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matrix_addition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(E, H))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p6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strassen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matrix_subtraction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(B, D),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matrix_addition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(G, H))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p7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strassen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matrix_subtraction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(A, C),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matrix_addition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(E, F))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top_left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matrix_addition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matrix_subtraction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matrix_addition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(p5, p4), p2), p6)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top_right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matrix_addition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(p1, p2)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bot_left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matrix_addition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(p3, p4)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bot_right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matrix_subtraction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matrix_subtraction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matrix_addition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(p1, p5), p3), p7)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#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construct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new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matrix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from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our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4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quadrants</a:t>
                      </a:r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new_matrix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 []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i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top_right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new_matrix.append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top_left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[i] +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top_right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[i])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i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bot_right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new_matrix.append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bot_left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[i] +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bot_right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[i])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new_matrix</a:t>
                      </a:r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#Fin de algoritmo de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Strassen</a:t>
                      </a:r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#Funciones adicionales para generar matriz aleatoria</a:t>
                      </a: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generateMat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(f, c):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M = []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i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(f):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M.append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([])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j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(c):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    M[i].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append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random.randint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(0,10))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M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#Funcion adicional para mostrar la matriz</a:t>
                      </a: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mostrarMat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(M):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("\n")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fila in M: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(fila)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("\n")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# Algoritmo de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multiplicacion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de matrices de forma iterativa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#https://gist.github.com/parzibyte/bb96d0c5089858b3de2110ec208f55a5#file-producto-py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def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producto_matrices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(a, b):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filas_a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(a)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filas_b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(b)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columnas_a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(a[0])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columnas_b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(b[0])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columnas_a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!=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filas_b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# Asignar espacio al producto. Es decir, rellenar con "espacios vacíos"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producto = []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i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filas_b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producto.append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([])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j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columnas_b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    producto[i].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append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None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# Rellenar el producto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c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columnas_b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i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filas_a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    suma = 0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j in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range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columnas_a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        suma += a[i][j]*b[j][c]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        producto[i][c] = suma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producto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#Fin de algoritmo de producto de 2 matrices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#_________________________________________________________________________</a:t>
                      </a: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("    Programa que multiplica 2 matrices    ")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orden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(input("Generar orden: "))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A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generateMat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orden,orden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B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generateMat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orden,orden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mostrarMat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(A)</a:t>
                      </a: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mostrarMat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(B)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Strassen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")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inicio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time.time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C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strassen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(A,B)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fin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time.time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mostrarMat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(C)</a:t>
                      </a: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tStrassen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 fin -inicio</a:t>
                      </a:r>
                    </a:p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("Tradicional")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inicio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time.time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D=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producto_matrices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(A,B)</a:t>
                      </a:r>
                    </a:p>
                    <a:p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fin =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time.time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mostrarMat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(D)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152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55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B824C93-F1C0-4498-85E8-7472D42B968D}"/>
              </a:ext>
            </a:extLst>
          </p:cNvPr>
          <p:cNvSpPr/>
          <p:nvPr/>
        </p:nvSpPr>
        <p:spPr>
          <a:xfrm>
            <a:off x="2247709" y="210457"/>
            <a:ext cx="4648580" cy="43999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</a:t>
            </a:r>
            <a:r>
              <a:rPr lang="es-E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доказательства</a:t>
            </a:r>
            <a:r>
              <a:rPr lang="es-E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Штрассена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B617956-B62D-4C34-BF35-B975C1261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071709"/>
              </p:ext>
            </p:extLst>
          </p:nvPr>
        </p:nvGraphicFramePr>
        <p:xfrm>
          <a:off x="282120" y="692497"/>
          <a:ext cx="8579758" cy="595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766">
                  <a:extLst>
                    <a:ext uri="{9D8B030D-6E8A-4147-A177-3AD203B41FA5}">
                      <a16:colId xmlns:a16="http://schemas.microsoft.com/office/drawing/2014/main" val="3167338760"/>
                    </a:ext>
                  </a:extLst>
                </a:gridCol>
                <a:gridCol w="6437992">
                  <a:extLst>
                    <a:ext uri="{9D8B030D-6E8A-4147-A177-3AD203B41FA5}">
                      <a16:colId xmlns:a16="http://schemas.microsoft.com/office/drawing/2014/main" val="2135637808"/>
                    </a:ext>
                  </a:extLst>
                </a:gridCol>
              </a:tblGrid>
              <a:tr h="5955046">
                <a:tc>
                  <a:txBody>
                    <a:bodyPr/>
                    <a:lstStyle/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tTradicional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 = fin -inicio</a:t>
                      </a: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("Tiempo de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strassen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: " 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tStrassen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("Tiempo de normal: " , </a:t>
                      </a:r>
                      <a:r>
                        <a:rPr lang="es-ES" sz="800" b="0" dirty="0" err="1">
                          <a:solidFill>
                            <a:schemeClr val="tx1"/>
                          </a:solidFill>
                        </a:rPr>
                        <a:t>tTradicional</a:t>
                      </a:r>
                      <a:r>
                        <a:rPr lang="es-ES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15229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567A8D3D-2667-45A0-8BAE-E1AC57B6C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489" y="692497"/>
            <a:ext cx="3993017" cy="31056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729E1E-62C0-43B9-8C39-035785EDE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488" y="3840225"/>
            <a:ext cx="4439249" cy="27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4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7F9317B-5065-4784-A0A0-570CCAB92F6D}"/>
              </a:ext>
            </a:extLst>
          </p:cNvPr>
          <p:cNvSpPr/>
          <p:nvPr/>
        </p:nvSpPr>
        <p:spPr>
          <a:xfrm>
            <a:off x="1581807" y="1417025"/>
            <a:ext cx="6350499" cy="553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также известный как алгоритм Штейна или двоичный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Предположим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хотите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данное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большое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нечетное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∈ N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простым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или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составным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числом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1.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Произвольно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независимо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выберите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чисел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образом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≤ а ≤ n−1. 2.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Определите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помощью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алгоритма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Евклида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mcd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(а, n).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mcd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(а, n) 6= 1,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составным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3.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Проверьте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находится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подвыбранной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буквой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контрольная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лампа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композиции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первом столкновении </a:t>
            </a:r>
            <a:r>
              <a:rPr lang="es-E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naliza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завершается, и 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 является простым числом. Если невозможно найти такое число а, то алгоритм завершается с ошибкой.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7566513-BDB7-444F-A75D-FA6D8BBF3B62}"/>
              </a:ext>
            </a:extLst>
          </p:cNvPr>
          <p:cNvSpPr/>
          <p:nvPr/>
        </p:nvSpPr>
        <p:spPr>
          <a:xfrm>
            <a:off x="1581807" y="793777"/>
            <a:ext cx="6350499" cy="10387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s-ES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</a:t>
            </a:r>
            <a:r>
              <a:rPr lang="es-E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доказательства</a:t>
            </a:r>
            <a:r>
              <a:rPr lang="es-E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Рабина</a:t>
            </a:r>
            <a:r>
              <a:rPr lang="es-E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Миллера</a:t>
            </a:r>
            <a:r>
              <a:rPr lang="es-E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ES" sz="27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6285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3287</Words>
  <Application>Microsoft Office PowerPoint</Application>
  <PresentationFormat>Carta (216 x 279 mm)</PresentationFormat>
  <Paragraphs>313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inherit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kami</dc:creator>
  <cp:lastModifiedBy>Санчес Родригес Елиенис Есберт</cp:lastModifiedBy>
  <cp:revision>44</cp:revision>
  <cp:lastPrinted>2022-09-27T19:35:35Z</cp:lastPrinted>
  <dcterms:created xsi:type="dcterms:W3CDTF">2022-09-27T17:40:28Z</dcterms:created>
  <dcterms:modified xsi:type="dcterms:W3CDTF">2022-11-12T12:30:26Z</dcterms:modified>
</cp:coreProperties>
</file>