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1" r:id="rId24"/>
    <p:sldId id="282" r:id="rId25"/>
    <p:sldId id="280" r:id="rId26"/>
    <p:sldId id="284" r:id="rId27"/>
    <p:sldId id="286" r:id="rId28"/>
    <p:sldId id="285" r:id="rId29"/>
    <p:sldId id="283" r:id="rId30"/>
    <p:sldId id="288" r:id="rId31"/>
    <p:sldId id="289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3F9E-5CC4-4B37-AEA6-C9C0C603C3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C3FFF-0A66-435E-A00D-A84EE6FA59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fornece ao seu aplicativo um pool de threads de trabalho gerenciados pelo sistema, permitindo que você se concentre em tarefas de aplicativo, e não no gerenciamento de threads.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Fornece a funcionalidade básica para propagar um contexto de sincronização em vários modelos de sincronização. Ele</a:t>
            </a:r>
            <a:r>
              <a:rPr lang="pt-BR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 responsável por pegar sua tarefa obter do </a:t>
            </a:r>
            <a:r>
              <a:rPr lang="pt-BR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trhread</a:t>
            </a:r>
            <a:r>
              <a:rPr lang="pt-BR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 uma </a:t>
            </a:r>
            <a:r>
              <a:rPr lang="pt-BR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trhread</a:t>
            </a:r>
            <a:r>
              <a:rPr lang="pt-BR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disponível pra executar em segundo plano, assim liberando a thread chamadora, assim quando esse execução que está em segundo plano finaliza, o Sincronizador de contexto é sinalizado sobre o evento e ele faz o swap entre a thread chamadora e thread que estava em segundo plano, para que a thread chamadora possa retomar sua execução de onde tinha parado.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C3FFF-0A66-435E-A00D-A84EE6FA590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3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.NET versão 4.0 apresenta o novo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qual contém classes que permitem abstrair a funcionalidade de 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onde, na verdade, por trás dos panos, uma 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usada.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.NET versão 4.0 apresenta o novo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qual contém classes que permitem abstrair a funcionalidade de 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onde,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seja ao invés de termos que ficar gastando esforços para criar estruturas para fazer programação assíncrona ou paralela, com as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gente foca nossos esforços para construção do modelo de negócio. E por de baixo dos panos quem vai fazer essa questão de transferir sua tarefa para que seja executado em segundo plano em outra thread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sincronanizador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contexto, e quem vai prover uma thread para que sua tarefa seja executada é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introduzido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apartir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5.0, com o proposito de abstrair a forma de se criar código assíncrono, para que se utilizando as palavras reservadas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gente consiga escrever códigos assíncronos bem parecidos com a forma de se escrever códigos síncronos.</a:t>
            </a:r>
            <a:b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modelo é baseado no modelo TAP (Padrão assíncrono baseado em tarefa), ou seja por de baixos dos panos quando você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utuiliza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CLR estará criando um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fazer a execução daquele seu código assíncrono em segundo plano. Aí quem vai gerenciar isso por de baixo dos panos como já vimos será o Sincronizador de contexto e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C3FFF-0A66-435E-A00D-A84EE6FA590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9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 cada método </a:t>
            </a:r>
            <a:r>
              <a:rPr lang="pt-BR" dirty="0" err="1" smtClean="0"/>
              <a:t>async</a:t>
            </a:r>
            <a:r>
              <a:rPr lang="pt-BR" dirty="0" smtClean="0"/>
              <a:t> a Linguagem </a:t>
            </a:r>
            <a:r>
              <a:rPr lang="pt-BR" dirty="0" err="1" smtClean="0"/>
              <a:t>intermédiaria</a:t>
            </a:r>
            <a:r>
              <a:rPr lang="pt-BR" dirty="0" smtClean="0"/>
              <a:t> irá compilar um nova</a:t>
            </a:r>
            <a:r>
              <a:rPr lang="pt-BR" baseline="0" dirty="0" smtClean="0"/>
              <a:t> classe de aproximadamente 100 bytes, que implementa uma máquina de estado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C3FFF-0A66-435E-A00D-A84EE6FA590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7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5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64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446">
              <a:spcBef>
                <a:spcPts val="235"/>
              </a:spcBef>
            </a:pPr>
            <a:r>
              <a:rPr lang="pt-BR" spc="-5" smtClean="0"/>
              <a:t>@</a:t>
            </a:r>
            <a:r>
              <a:rPr lang="pt-BR" smtClean="0"/>
              <a:t>T</a:t>
            </a:r>
            <a:r>
              <a:rPr lang="pt-BR" spc="5" smtClean="0"/>
              <a:t>h</a:t>
            </a:r>
            <a:r>
              <a:rPr lang="pt-BR" smtClean="0"/>
              <a:t>eCodeTraveler</a:t>
            </a:r>
            <a:endParaRPr lang="pt-B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4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4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stenes198/Inspiration-Squadr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0152" y="1729629"/>
            <a:ext cx="61710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Entendendo a Utilização 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De </a:t>
            </a:r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 no .NET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E corrigindo erros comuns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7031740" y="706099"/>
            <a:ext cx="4495800" cy="4417060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031740" y="706099"/>
            <a:ext cx="4495800" cy="4406900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Resultado de imagem para .net masc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78" y="905706"/>
            <a:ext cx="3088723" cy="34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0152" y="5913907"/>
            <a:ext cx="4684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Sóstenes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 Gonçalves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5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8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53364" y="928496"/>
            <a:ext cx="11249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600" spc="-5" dirty="0">
                <a:solidFill>
                  <a:srgbClr val="353535"/>
                </a:solidFill>
                <a:latin typeface="Consolas"/>
                <a:cs typeface="Consolas"/>
              </a:rPr>
              <a:t>sealed class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&lt;ReadDataFromUrl&gt;d_1 </a:t>
            </a:r>
            <a:r>
              <a:rPr sz="2600" dirty="0">
                <a:solidFill>
                  <a:srgbClr val="353535"/>
                </a:solidFill>
                <a:latin typeface="Consolas"/>
                <a:cs typeface="Consolas"/>
              </a:rPr>
              <a:t>: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IAsyncStateMachine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274320" y="899952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33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5455920" y="2810255"/>
            <a:ext cx="6324600" cy="1815464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951865">
              <a:lnSpc>
                <a:spcPct val="998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string &lt;data&gt;5_3;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byte[] &lt;result&gt;5_2;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WebClient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&lt;wc&gt;5_1;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string</a:t>
            </a:r>
            <a:r>
              <a:rPr sz="2800" spc="1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url;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588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4534516" y="4783349"/>
            <a:ext cx="6324600" cy="501015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void</a:t>
            </a:r>
            <a:r>
              <a:rPr sz="2800" spc="-76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MoveNext();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91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80624" y="1220997"/>
            <a:ext cx="7737965" cy="507566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 dirty="0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 dirty="0">
              <a:latin typeface="Consolas"/>
              <a:cs typeface="Consolas"/>
            </a:endParaRPr>
          </a:p>
          <a:p>
            <a:pPr marL="276301" marR="514766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 dirty="0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 dirty="0">
              <a:latin typeface="Consolas"/>
              <a:cs typeface="Consolas"/>
            </a:endParaRPr>
          </a:p>
          <a:p>
            <a:pPr marL="809612" marR="5944832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 dirty="0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 dirty="0">
              <a:latin typeface="Consolas"/>
              <a:cs typeface="Consolas"/>
            </a:endParaRPr>
          </a:p>
          <a:p>
            <a:pPr marL="1075334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 dirty="0">
              <a:latin typeface="Consolas"/>
              <a:cs typeface="Consolas"/>
            </a:endParaRPr>
          </a:p>
          <a:p>
            <a:pPr marL="1075334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 dirty="0">
              <a:latin typeface="Consolas"/>
              <a:cs typeface="Consolas"/>
            </a:endParaRPr>
          </a:p>
          <a:p>
            <a:pPr marL="1075334"/>
            <a:r>
              <a:rPr sz="1274" spc="-5" dirty="0">
                <a:latin typeface="Consolas"/>
                <a:cs typeface="Consolas"/>
              </a:rPr>
              <a:t>...</a:t>
            </a:r>
            <a:endParaRPr sz="1274" dirty="0">
              <a:latin typeface="Consolas"/>
              <a:cs typeface="Consolas"/>
            </a:endParaRPr>
          </a:p>
          <a:p>
            <a:pPr marL="1075334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 dirty="0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 dirty="0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 dirty="0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 dirty="0">
              <a:latin typeface="Consolas"/>
              <a:cs typeface="Consolas"/>
            </a:endParaRPr>
          </a:p>
          <a:p>
            <a:pPr marL="1075334" marR="3463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 dirty="0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 dirty="0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 dirty="0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 dirty="0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 dirty="0">
              <a:latin typeface="Consolas"/>
              <a:cs typeface="Consolas"/>
            </a:endParaRPr>
          </a:p>
          <a:p>
            <a:pPr marL="276301" marR="434987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 dirty="0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3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 txBox="1"/>
          <p:nvPr/>
        </p:nvSpPr>
        <p:spPr>
          <a:xfrm>
            <a:off x="80625" y="1220997"/>
            <a:ext cx="2594465" cy="1189882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20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730" y="2456930"/>
            <a:ext cx="7691913" cy="14106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536">
              <a:lnSpc>
                <a:spcPts val="1068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640" y="2634355"/>
            <a:ext cx="6915254" cy="210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  <a:p>
            <a:pPr marL="265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5" y="4716835"/>
            <a:ext cx="3392283" cy="157945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809612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680967"/>
            <a:ext cx="11873924" cy="1930299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29872" rIns="0" bIns="0" rtlCol="0">
            <a:spAutoFit/>
          </a:bodyPr>
          <a:lstStyle/>
          <a:p>
            <a:pPr marL="89611">
              <a:spcBef>
                <a:spcPts val="23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058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0: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dirty="0">
                <a:latin typeface="Consolas"/>
                <a:cs typeface="Consolas"/>
              </a:rPr>
              <a:t>0 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58" spc="-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WebClient();</a:t>
            </a:r>
            <a:endParaRPr sz="2058">
              <a:latin typeface="Consolas"/>
              <a:cs typeface="Consolas"/>
            </a:endParaRPr>
          </a:p>
          <a:p>
            <a:pPr marL="663372" marR="469837">
              <a:spcBef>
                <a:spcPts val="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5" dirty="0">
                <a:latin typeface="Consolas"/>
                <a:cs typeface="Consolas"/>
              </a:rPr>
              <a:t>.$awaiter0 </a:t>
            </a:r>
            <a:r>
              <a:rPr sz="2058" dirty="0">
                <a:latin typeface="Consolas"/>
                <a:cs typeface="Consolas"/>
              </a:rPr>
              <a:t>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0.DownloadDataTaskAsync(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.url).GetAwaiter(); 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.$PC </a:t>
            </a:r>
            <a:r>
              <a:rPr sz="2058" dirty="0">
                <a:latin typeface="Consolas"/>
                <a:cs typeface="Consolas"/>
              </a:rPr>
              <a:t>=</a:t>
            </a:r>
            <a:r>
              <a:rPr sz="2058" spc="-15" dirty="0"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1;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5" dirty="0">
                <a:latin typeface="Consolas"/>
                <a:cs typeface="Consolas"/>
              </a:rPr>
              <a:t>...</a:t>
            </a:r>
            <a:endParaRPr sz="2058">
              <a:latin typeface="Consolas"/>
              <a:cs typeface="Consolas"/>
            </a:endParaRPr>
          </a:p>
          <a:p>
            <a:pPr marL="663372">
              <a:spcBef>
                <a:spcPts val="10"/>
              </a:spcBef>
            </a:pP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058" spc="-10" dirty="0">
                <a:latin typeface="Consolas"/>
                <a:cs typeface="Consolas"/>
              </a:rPr>
              <a:t>;</a:t>
            </a:r>
            <a:endParaRPr sz="2058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8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138404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802145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640" y="2634354"/>
            <a:ext cx="6915254" cy="1909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88" y="4522669"/>
            <a:ext cx="1445034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545135" marR="92723" indent="265722">
              <a:spcBef>
                <a:spcPts val="93"/>
              </a:spcBef>
            </a:pP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ea</a:t>
            </a:r>
            <a:r>
              <a:rPr sz="1274" spc="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81147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279413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95051" y="4506116"/>
            <a:ext cx="7691913" cy="266354"/>
          </a:xfrm>
          <a:custGeom>
            <a:avLst/>
            <a:gdLst/>
            <a:ahLst/>
            <a:cxnLst/>
            <a:rect l="l" t="t" r="r" b="b"/>
            <a:pathLst>
              <a:path w="7848600" h="271779">
                <a:moveTo>
                  <a:pt x="0" y="271271"/>
                </a:moveTo>
                <a:lnTo>
                  <a:pt x="7848600" y="271271"/>
                </a:lnTo>
                <a:lnTo>
                  <a:pt x="7848600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122943" y="2606289"/>
            <a:ext cx="11873924" cy="1899952"/>
          </a:xfrm>
          <a:custGeom>
            <a:avLst/>
            <a:gdLst/>
            <a:ahLst/>
            <a:cxnLst/>
            <a:rect l="l" t="t" r="r" b="b"/>
            <a:pathLst>
              <a:path w="12115800" h="1938654">
                <a:moveTo>
                  <a:pt x="0" y="1938527"/>
                </a:moveTo>
                <a:lnTo>
                  <a:pt x="12115800" y="1938527"/>
                </a:lnTo>
                <a:lnTo>
                  <a:pt x="121158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/>
          <p:nvPr/>
        </p:nvSpPr>
        <p:spPr>
          <a:xfrm>
            <a:off x="200409" y="2622469"/>
            <a:ext cx="10581981" cy="181905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352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spc="10" dirty="0">
                <a:latin typeface="Consolas"/>
                <a:cs typeface="Consolas"/>
              </a:rPr>
              <a:t>1:</a:t>
            </a:r>
            <a:endParaRPr sz="2352">
              <a:latin typeface="Consolas"/>
              <a:cs typeface="Consolas"/>
            </a:endParaRPr>
          </a:p>
          <a:p>
            <a:pPr marL="670839"/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1 =</a:t>
            </a:r>
            <a:r>
              <a:rPr sz="2352" spc="29" dirty="0"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.$awaiter0.GetResult();</a:t>
            </a:r>
            <a:endParaRPr sz="2352">
              <a:latin typeface="Consolas"/>
              <a:cs typeface="Consolas"/>
            </a:endParaRPr>
          </a:p>
          <a:p>
            <a:pPr marL="670839" marR="4978"/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</a:t>
            </a:r>
            <a:r>
              <a:rPr sz="2352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2 = Encoding.ASCII.GetString(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spc="5" dirty="0">
                <a:latin typeface="Consolas"/>
                <a:cs typeface="Consolas"/>
              </a:rPr>
              <a:t>1);  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.$this.LoadData(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.&lt;data&gt;__2);</a:t>
            </a:r>
            <a:endParaRPr sz="2352">
              <a:latin typeface="Consolas"/>
              <a:cs typeface="Consolas"/>
            </a:endParaRPr>
          </a:p>
          <a:p>
            <a:pPr marL="670839">
              <a:spcBef>
                <a:spcPts val="15"/>
              </a:spcBef>
            </a:pP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2352" spc="5" dirty="0">
                <a:latin typeface="Consolas"/>
                <a:cs typeface="Consolas"/>
              </a:rPr>
              <a:t>;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91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84" y="2246025"/>
            <a:ext cx="1240912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8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193" y="2580400"/>
            <a:ext cx="6940147" cy="2549658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278168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78168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278168" marR="3463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435" y="5159119"/>
            <a:ext cx="356591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67">
              <a:lnSpc>
                <a:spcPts val="1201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293211" y="2008858"/>
            <a:ext cx="7691913" cy="203500"/>
          </a:xfrm>
          <a:custGeom>
            <a:avLst/>
            <a:gdLst/>
            <a:ahLst/>
            <a:cxnLst/>
            <a:rect l="l" t="t" r="r" b="b"/>
            <a:pathLst>
              <a:path w="7848600" h="207644">
                <a:moveTo>
                  <a:pt x="0" y="207263"/>
                </a:moveTo>
                <a:lnTo>
                  <a:pt x="7848600" y="207263"/>
                </a:lnTo>
                <a:lnTo>
                  <a:pt x="784860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272301" y="5538177"/>
            <a:ext cx="7691913" cy="204744"/>
          </a:xfrm>
          <a:custGeom>
            <a:avLst/>
            <a:gdLst/>
            <a:ahLst/>
            <a:cxnLst/>
            <a:rect l="l" t="t" r="r" b="b"/>
            <a:pathLst>
              <a:path w="7848600" h="208914">
                <a:moveTo>
                  <a:pt x="0" y="208788"/>
                </a:moveTo>
                <a:lnTo>
                  <a:pt x="7848600" y="208788"/>
                </a:lnTo>
                <a:lnTo>
                  <a:pt x="784860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211984"/>
            <a:ext cx="8289343" cy="39275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0494" rIns="0" bIns="0" rtlCol="0">
            <a:spAutoFit/>
          </a:bodyPr>
          <a:lstStyle/>
          <a:p>
            <a:pPr marL="89611">
              <a:spcBef>
                <a:spcPts val="240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43" y="5085623"/>
            <a:ext cx="8289343" cy="393378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116" rIns="0" bIns="0" rtlCol="0">
            <a:spAutoFit/>
          </a:bodyPr>
          <a:lstStyle/>
          <a:p>
            <a:pPr marL="89611">
              <a:spcBef>
                <a:spcPts val="245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(Exception </a:t>
            </a:r>
            <a:r>
              <a:rPr sz="2352" spc="5" dirty="0">
                <a:solidFill>
                  <a:srgbClr val="1A1A1A"/>
                </a:solidFill>
                <a:latin typeface="Consolas"/>
                <a:cs typeface="Consolas"/>
              </a:rPr>
              <a:t>exception)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 . . .</a:t>
            </a:r>
            <a:r>
              <a:rPr sz="2352" spc="59" dirty="0">
                <a:solidFill>
                  <a:srgbClr val="1A1A1A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}</a:t>
            </a:r>
            <a:endParaRPr sz="2352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2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098370" cy="409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CaixaDeTexto 7"/>
          <p:cNvSpPr txBox="1"/>
          <p:nvPr/>
        </p:nvSpPr>
        <p:spPr>
          <a:xfrm>
            <a:off x="262073" y="1336749"/>
            <a:ext cx="5576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</a:t>
            </a:r>
            <a:r>
              <a:rPr lang="pt-BR" sz="7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pt-BR" sz="7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Await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2073" y="2369720"/>
            <a:ext cx="55765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Melhores Práticas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887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Não utilize </a:t>
            </a:r>
            <a:r>
              <a:rPr lang="pt-BR" sz="3200" dirty="0" err="1" smtClean="0">
                <a:solidFill>
                  <a:schemeClr val="accent4"/>
                </a:solidFill>
              </a:rPr>
              <a:t>async</a:t>
            </a:r>
            <a:r>
              <a:rPr lang="pt-BR" sz="3200" dirty="0" smtClean="0">
                <a:solidFill>
                  <a:schemeClr val="accent4"/>
                </a:solidFill>
              </a:rPr>
              <a:t> /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r>
              <a:rPr lang="pt-BR" sz="3200" dirty="0" smtClean="0">
                <a:solidFill>
                  <a:schemeClr val="accent4"/>
                </a:solidFill>
              </a:rPr>
              <a:t> quando não é necessário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5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Código Síncrono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424" y="2570611"/>
            <a:ext cx="588564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Iterar();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53068" y="2570611"/>
            <a:ext cx="52288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Iterar()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73107" y="823567"/>
            <a:ext cx="1110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ea typeface="Verdana" panose="020B0604030504040204" pitchFamily="34" charset="0"/>
              </a:rPr>
              <a:t>Thread Pool / </a:t>
            </a:r>
            <a:r>
              <a:rPr lang="pt-BR" sz="5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Synchronization</a:t>
            </a:r>
            <a:r>
              <a:rPr lang="pt-BR" sz="5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5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Context</a:t>
            </a:r>
            <a:r>
              <a:rPr lang="pt-BR" sz="5400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endParaRPr lang="pt-BR" sz="6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-34306"/>
            <a:ext cx="65" cy="525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923" y="2090074"/>
            <a:ext cx="7406017" cy="44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482" y="2769016"/>
            <a:ext cx="79235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96" y="2657891"/>
            <a:ext cx="5671769" cy="346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482" y="3238408"/>
            <a:ext cx="79235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896" y="3123981"/>
            <a:ext cx="3476701" cy="270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873" y="3576228"/>
            <a:ext cx="4558792" cy="3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656" y="3674653"/>
            <a:ext cx="67906" cy="67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8656" y="4076990"/>
            <a:ext cx="67906" cy="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02" y="3981358"/>
            <a:ext cx="5710428" cy="297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5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Código Assíncrono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33618"/>
            <a:ext cx="651671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12251" y="1733618"/>
            <a:ext cx="547878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Tempo gasto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25" y="2162301"/>
            <a:ext cx="121875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 smtClean="0"/>
              <a:t>sync</a:t>
            </a:r>
            <a:r>
              <a:rPr lang="pt-BR" sz="3800" dirty="0" smtClean="0"/>
              <a:t>   :  00:00:00.0069450</a:t>
            </a:r>
            <a:endParaRPr lang="pt-BR" sz="3800" dirty="0"/>
          </a:p>
          <a:p>
            <a:endParaRPr lang="pt-BR" sz="3800" dirty="0"/>
          </a:p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 smtClean="0"/>
              <a:t>async</a:t>
            </a:r>
            <a:r>
              <a:rPr lang="pt-BR" sz="3800" dirty="0" smtClean="0"/>
              <a:t> : 00:00:00.0448739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3921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for aguardar a execução de uma tarefa utilize 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0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accent4"/>
                </a:solidFill>
              </a:rPr>
              <a:t>Massssssssssssssssssssssssssss</a:t>
            </a:r>
            <a:r>
              <a:rPr lang="pt-BR" sz="3200" dirty="0" smtClean="0">
                <a:solidFill>
                  <a:schemeClr val="accent4"/>
                </a:solidFill>
              </a:rPr>
              <a:t>, se necessitar de um retorno síncrono 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6059" y="3500907"/>
            <a:ext cx="1182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Dê preferencia para utilizar </a:t>
            </a:r>
            <a:r>
              <a:rPr lang="pt-BR" sz="3200" dirty="0" err="1" smtClean="0">
                <a:solidFill>
                  <a:schemeClr val="accent4"/>
                </a:solidFill>
              </a:rPr>
              <a:t>GetAwait</a:t>
            </a:r>
            <a:r>
              <a:rPr lang="pt-BR" sz="3200" dirty="0" smtClean="0">
                <a:solidFill>
                  <a:schemeClr val="accent4"/>
                </a:solidFill>
              </a:rPr>
              <a:t>().</a:t>
            </a:r>
            <a:r>
              <a:rPr lang="pt-BR" sz="3200" dirty="0" err="1" smtClean="0">
                <a:solidFill>
                  <a:schemeClr val="accent4"/>
                </a:solidFill>
              </a:rPr>
              <a:t>GetResult</a:t>
            </a:r>
            <a:r>
              <a:rPr lang="pt-BR" sz="3200" dirty="0" smtClean="0">
                <a:solidFill>
                  <a:schemeClr val="accent4"/>
                </a:solidFill>
              </a:rPr>
              <a:t>() </a:t>
            </a:r>
          </a:p>
          <a:p>
            <a:r>
              <a:rPr lang="pt-BR" sz="3200" dirty="0" smtClean="0">
                <a:solidFill>
                  <a:schemeClr val="accent4"/>
                </a:solidFill>
              </a:rPr>
              <a:t>ao invés de se utilizar .</a:t>
            </a:r>
            <a:r>
              <a:rPr lang="pt-BR" sz="3200" dirty="0" err="1" smtClean="0">
                <a:solidFill>
                  <a:schemeClr val="accent4"/>
                </a:solidFill>
              </a:rPr>
              <a:t>Result</a:t>
            </a:r>
            <a:r>
              <a:rPr lang="pt-BR" sz="3200" dirty="0" smtClean="0">
                <a:solidFill>
                  <a:schemeClr val="accent4"/>
                </a:solidFill>
              </a:rPr>
              <a:t> ou .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r>
              <a:rPr lang="pt-BR" sz="3200" dirty="0" smtClean="0">
                <a:solidFill>
                  <a:schemeClr val="accent4"/>
                </a:solidFill>
              </a:rPr>
              <a:t>()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1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Result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ou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2054674"/>
            <a:ext cx="643943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62" y="2054674"/>
            <a:ext cx="5373103" cy="4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GetAwaiter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GetResult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54369"/>
            <a:ext cx="562806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GetAwaiter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3" y="1553850"/>
            <a:ext cx="6277100" cy="44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possível retorne a tarefa diretamente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3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Exemplo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08" y="1851708"/>
            <a:ext cx="115394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TestarRetornoTaskMetodo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TesteObterResultadoMetodoTaskFormaIncorreta.ObterResultado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TesteObterResultadoMetodoTaskFormaCorreta.ObterResultado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85600"/>
            <a:ext cx="11075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ObterResultado3();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424" y="1685600"/>
            <a:ext cx="910536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ObterResultado1();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ObterResultado2();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ObterResultado3();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accent4"/>
                </a:solidFill>
              </a:rPr>
              <a:t>Excentro</a:t>
            </a:r>
            <a:r>
              <a:rPr lang="pt-BR" sz="3200" dirty="0" smtClean="0">
                <a:solidFill>
                  <a:schemeClr val="accent4"/>
                </a:solidFill>
              </a:rPr>
              <a:t> dentro de blocos </a:t>
            </a:r>
            <a:r>
              <a:rPr lang="pt-BR" sz="3200" dirty="0" err="1" smtClean="0">
                <a:solidFill>
                  <a:schemeClr val="accent4"/>
                </a:solidFill>
              </a:rPr>
              <a:t>try</a:t>
            </a:r>
            <a:r>
              <a:rPr lang="pt-BR" sz="3200" dirty="0" smtClean="0">
                <a:solidFill>
                  <a:schemeClr val="accent4"/>
                </a:solidFill>
              </a:rPr>
              <a:t> / catch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1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E blocos </a:t>
            </a:r>
            <a:r>
              <a:rPr lang="pt-BR" sz="3200" dirty="0" err="1" smtClean="0">
                <a:solidFill>
                  <a:schemeClr val="accent4"/>
                </a:solidFill>
              </a:rPr>
              <a:t>using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7175015" y="952011"/>
            <a:ext cx="4433888" cy="4522248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199289" y="953037"/>
            <a:ext cx="4667191" cy="4521222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1" y="1984095"/>
            <a:ext cx="3025036" cy="23174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6930" y="1984095"/>
            <a:ext cx="642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Tasks</a:t>
            </a:r>
            <a:endParaRPr lang="pt-BR" sz="7200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ctr"/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7200" dirty="0" smtClean="0">
                <a:solidFill>
                  <a:schemeClr val="bg1"/>
                </a:solidFill>
                <a:ea typeface="Verdana" panose="020B0604030504040204" pitchFamily="34" charset="0"/>
              </a:rPr>
              <a:t> / </a:t>
            </a:r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endParaRPr lang="pt-BR" sz="8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07009"/>
            <a:ext cx="114750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ObterResultado1();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 =&gt;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 });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4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920" y="1800191"/>
            <a:ext cx="1190008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ObterResultado2());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1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Utilize </a:t>
            </a:r>
            <a:r>
              <a:rPr lang="pt-BR" sz="3200" dirty="0" err="1" smtClean="0">
                <a:solidFill>
                  <a:schemeClr val="accent4"/>
                </a:solidFill>
              </a:rPr>
              <a:t>ConfigureAwait</a:t>
            </a:r>
            <a:r>
              <a:rPr lang="pt-BR" sz="3200" dirty="0" smtClean="0">
                <a:solidFill>
                  <a:schemeClr val="accent4"/>
                </a:solidFill>
              </a:rPr>
              <a:t>(false), quando possível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1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ConfigureAwait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399168"/>
            <a:ext cx="109728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ConfigureAwait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GerarResultadoAsync1()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Quando possível, retorne </a:t>
            </a:r>
            <a:r>
              <a:rPr lang="pt-BR" sz="3200" dirty="0" err="1" smtClean="0">
                <a:solidFill>
                  <a:schemeClr val="accent4"/>
                </a:solidFill>
              </a:rPr>
              <a:t>ValueTask</a:t>
            </a:r>
            <a:r>
              <a:rPr lang="pt-BR" sz="3200" dirty="0" smtClean="0">
                <a:solidFill>
                  <a:schemeClr val="accent4"/>
                </a:solidFill>
              </a:rPr>
              <a:t>, </a:t>
            </a:r>
            <a:r>
              <a:rPr lang="pt-BR" sz="3200" dirty="0" err="1" smtClean="0">
                <a:solidFill>
                  <a:schemeClr val="accent4"/>
                </a:solidFill>
              </a:rPr>
              <a:t>ValueTask</a:t>
            </a:r>
            <a:r>
              <a:rPr lang="pt-BR" sz="3200" dirty="0" smtClean="0">
                <a:solidFill>
                  <a:schemeClr val="accent4"/>
                </a:solidFill>
              </a:rPr>
              <a:t>&lt;T&gt;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9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ValueTask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993789"/>
            <a:ext cx="103803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possível use e abuse </a:t>
            </a:r>
            <a:r>
              <a:rPr lang="pt-BR" sz="3200" dirty="0" err="1" smtClean="0">
                <a:solidFill>
                  <a:schemeClr val="accent4"/>
                </a:solidFill>
              </a:rPr>
              <a:t>ContinueWith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10620"/>
            <a:ext cx="10452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1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3" y="1658526"/>
            <a:ext cx="1115310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ObterResultado1().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result.GetAwaiter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5369403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3457" y="1486106"/>
            <a:ext cx="12187575" cy="3883296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9" name="object 9"/>
          <p:cNvSpPr/>
          <p:nvPr/>
        </p:nvSpPr>
        <p:spPr>
          <a:xfrm>
            <a:off x="7242818" y="4458809"/>
            <a:ext cx="106511" cy="21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CaixaDeTexto 12"/>
          <p:cNvSpPr txBox="1"/>
          <p:nvPr/>
        </p:nvSpPr>
        <p:spPr>
          <a:xfrm>
            <a:off x="255129" y="1909040"/>
            <a:ext cx="597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chemeClr val="bg2">
                    <a:lumMod val="25000"/>
                  </a:schemeClr>
                </a:solidFill>
              </a:rPr>
              <a:t>Obrigado !!!</a:t>
            </a:r>
            <a:endParaRPr lang="pt-BR" sz="7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5129" y="4601649"/>
            <a:ext cx="104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://github.com/sostenes198/Inspiration-Squadra</a:t>
            </a:r>
            <a:endParaRPr lang="pt-BR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6" name="object 6"/>
          <p:cNvSpPr txBox="1"/>
          <p:nvPr/>
        </p:nvSpPr>
        <p:spPr>
          <a:xfrm>
            <a:off x="154546" y="1163867"/>
            <a:ext cx="11565935" cy="3351534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 dirty="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 dirty="0">
              <a:latin typeface="Consolas"/>
              <a:cs typeface="Consolas"/>
            </a:endParaRPr>
          </a:p>
          <a:p>
            <a:pPr marL="627278" marR="1031151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lang="pt-BR" sz="2940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2940" dirty="0" smtClean="0">
                <a:latin typeface="Consolas"/>
                <a:cs typeface="Consolas"/>
              </a:rPr>
              <a:t>data </a:t>
            </a:r>
            <a:r>
              <a:rPr sz="2940" dirty="0">
                <a:latin typeface="Consolas"/>
                <a:cs typeface="Consolas"/>
              </a:rPr>
              <a:t>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</p:spTree>
    <p:extLst>
      <p:ext uri="{BB962C8B-B14F-4D97-AF65-F5344CB8AC3E}">
        <p14:creationId xmlns:p14="http://schemas.microsoft.com/office/powerpoint/2010/main" val="10860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7"/>
            <a:ext cx="7824468" cy="1010653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198" y="2158216"/>
            <a:ext cx="6713621" cy="501447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48541" rIns="0" bIns="0" rtlCol="0">
            <a:spAutoFit/>
          </a:bodyPr>
          <a:lstStyle/>
          <a:p>
            <a:pPr marL="153708">
              <a:spcBef>
                <a:spcPts val="382"/>
              </a:spcBef>
              <a:tabLst>
                <a:tab pos="3232226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98" y="2598073"/>
            <a:ext cx="10843357" cy="464999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12446" rIns="0" bIns="0" rtlCol="0">
            <a:spAutoFit/>
          </a:bodyPr>
          <a:lstStyle/>
          <a:p>
            <a:pPr marL="153708">
              <a:spcBef>
                <a:spcPts val="98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536" y="3090954"/>
            <a:ext cx="10290734" cy="1369733"/>
          </a:xfrm>
          <a:prstGeom prst="rect">
            <a:avLst/>
          </a:prstGeom>
        </p:spPr>
        <p:txBody>
          <a:bodyPr vert="horz" wrap="square" lIns="0" tIns="62855" rIns="0" bIns="0" rtlCol="0">
            <a:spAutoFit/>
          </a:bodyPr>
          <a:lstStyle/>
          <a:p>
            <a:pPr marL="627278" marR="4978">
              <a:lnSpc>
                <a:spcPts val="3175"/>
              </a:lnSpc>
              <a:spcBef>
                <a:spcPts val="495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2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69842" cy="286063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 marL="627278" marR="1083424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665" y="4132569"/>
            <a:ext cx="7072701" cy="1506838"/>
          </a:xfrm>
          <a:prstGeom prst="rect">
            <a:avLst/>
          </a:prstGeom>
        </p:spPr>
        <p:txBody>
          <a:bodyPr vert="horz" wrap="square" lIns="0" tIns="416956" rIns="0" bIns="0" rtlCol="0">
            <a:spAutoFit/>
          </a:bodyPr>
          <a:lstStyle/>
          <a:p>
            <a:pPr marR="79654" algn="ctr">
              <a:spcBef>
                <a:spcPts val="3283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167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spc="-54" dirty="0">
                <a:solidFill>
                  <a:srgbClr val="353535"/>
                </a:solidFill>
                <a:latin typeface="Segoe UI Light"/>
                <a:cs typeface="Segoe UI Light"/>
              </a:rPr>
              <a:t>2</a:t>
            </a:r>
            <a:r>
              <a:rPr sz="7056" spc="-54" dirty="0" smtClean="0">
                <a:solidFill>
                  <a:srgbClr val="353535"/>
                </a:solidFill>
                <a:latin typeface="Segoe UI Light"/>
                <a:cs typeface="Segoe UI Light"/>
              </a:rPr>
              <a:t>*</a:t>
            </a:r>
            <a:endParaRPr sz="7056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9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16945" cy="193730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409" y="3129039"/>
            <a:ext cx="10828421" cy="84587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24893" rIns="0" bIns="0" rtlCol="0">
            <a:spAutoFit/>
          </a:bodyPr>
          <a:lstStyle/>
          <a:p>
            <a:pPr marL="86500" marR="1083424">
              <a:lnSpc>
                <a:spcPts val="3175"/>
              </a:lnSpc>
              <a:spcBef>
                <a:spcPts val="196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92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107332" cy="410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CaixaDeTexto 8"/>
          <p:cNvSpPr txBox="1"/>
          <p:nvPr/>
        </p:nvSpPr>
        <p:spPr>
          <a:xfrm>
            <a:off x="377984" y="1336749"/>
            <a:ext cx="5344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>
                    <a:lumMod val="95000"/>
                  </a:schemeClr>
                </a:solidFill>
              </a:rPr>
              <a:t>Código</a:t>
            </a:r>
          </a:p>
          <a:p>
            <a:pPr algn="ctr"/>
            <a:r>
              <a:rPr lang="pt-BR" sz="8800" dirty="0" smtClean="0">
                <a:solidFill>
                  <a:schemeClr val="bg1">
                    <a:lumMod val="95000"/>
                  </a:schemeClr>
                </a:solidFill>
              </a:rPr>
              <a:t>Compilado</a:t>
            </a:r>
          </a:p>
        </p:txBody>
      </p:sp>
    </p:spTree>
    <p:extLst>
      <p:ext uri="{BB962C8B-B14F-4D97-AF65-F5344CB8AC3E}">
        <p14:creationId xmlns:p14="http://schemas.microsoft.com/office/powerpoint/2010/main" val="29406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213922" y="382923"/>
            <a:ext cx="8494351" cy="6082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7636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1077</Words>
  <Application>Microsoft Office PowerPoint</Application>
  <PresentationFormat>Widescreen</PresentationFormat>
  <Paragraphs>241</Paragraphs>
  <Slides>39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Segoe UI Semilight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Sostenes</dc:creator>
  <cp:lastModifiedBy>Sostenes</cp:lastModifiedBy>
  <cp:revision>45</cp:revision>
  <dcterms:created xsi:type="dcterms:W3CDTF">2019-09-10T00:39:00Z</dcterms:created>
  <dcterms:modified xsi:type="dcterms:W3CDTF">2019-09-11T12:39:42Z</dcterms:modified>
</cp:coreProperties>
</file>