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77" r:id="rId4"/>
    <p:sldId id="274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7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E4E"/>
    <a:srgbClr val="CF324A"/>
    <a:srgbClr val="3D6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61041" autoAdjust="0"/>
  </p:normalViewPr>
  <p:slideViewPr>
    <p:cSldViewPr>
      <p:cViewPr varScale="1">
        <p:scale>
          <a:sx n="45" d="100"/>
          <a:sy n="45" d="100"/>
        </p:scale>
        <p:origin x="209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FAE8-72EF-4C99-BC90-398B8BA9D75D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0786C-FA0D-4BB8-83F3-FB8AC8A54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6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 âmbito</a:t>
            </a:r>
            <a:r>
              <a:rPr lang="pt-BR" baseline="0" dirty="0" smtClean="0"/>
              <a:t> da computação, redes neurais artificiais são modelos computacionais inspirados pelo sistema nervoso central (em particular o cérebro), que são capazes de realizar o aprendizado de máquina e bem como reconhecer padrões.</a:t>
            </a:r>
          </a:p>
          <a:p>
            <a:r>
              <a:rPr lang="pt-BR" baseline="0" dirty="0" smtClean="0"/>
              <a:t>Normalmente a estrutura de uma rede neural se dá por um sistema de neurônios interconectados, onde esses neurônios são divididos em 3 camadas, a camada de neurônios de entrada, a camada de neurônios oculta e a camada de neurônios de saída, que pode ser somente um neurônio ou vários, dependendo apenas da estrutura e configurações da rede neural artificial.</a:t>
            </a:r>
          </a:p>
          <a:p>
            <a:endParaRPr lang="pt-BR" baseline="0" dirty="0" smtClean="0"/>
          </a:p>
          <a:p>
            <a:r>
              <a:rPr lang="pt-BR" dirty="0" smtClean="0"/>
              <a:t>Com isso o reconhecimento de caracteres pelas redes</a:t>
            </a:r>
            <a:r>
              <a:rPr lang="pt-BR" baseline="0" dirty="0" smtClean="0"/>
              <a:t> neurais artificiais se dá através de uma imagem de entrada, onde os neurônios de entrada da rede serão ativo pelos pixels da imagem, assim a rede irá processar essas imagem até que o neurônio ou os neurônios de saída são ativos, assim determinando o caractere interpretado pela rede.</a:t>
            </a:r>
            <a:endParaRPr lang="pt-BR" dirty="0" smtClean="0"/>
          </a:p>
          <a:p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786C-FA0D-4BB8-83F3-FB8AC8A54D8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06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os algoritmos</a:t>
            </a:r>
            <a:r>
              <a:rPr lang="pt-BR" baseline="0" dirty="0" smtClean="0"/>
              <a:t> de treinamento é um dos pilares mais importante das redes neurais artificiais pois é através do algoritmo de treinamento selecionado para treinar a rede, que se será moldado toda a estrutura e configurações que a rede virá a ter para a resolução do problema proposto.</a:t>
            </a:r>
          </a:p>
          <a:p>
            <a:r>
              <a:rPr lang="pt-BR" baseline="0" dirty="0" smtClean="0"/>
              <a:t>Para este projeto foi escolhido o algoritmo </a:t>
            </a:r>
            <a:r>
              <a:rPr lang="pt-BR" baseline="0" dirty="0" err="1" smtClean="0"/>
              <a:t>Backpropagation</a:t>
            </a:r>
            <a:r>
              <a:rPr lang="pt-BR" baseline="0" dirty="0" smtClean="0"/>
              <a:t>, pois o mesmo se adequa a resolução do problema proposto. </a:t>
            </a:r>
            <a:br>
              <a:rPr lang="pt-BR" baseline="0" dirty="0" smtClean="0"/>
            </a:br>
            <a:r>
              <a:rPr lang="pt-BR" baseline="0" dirty="0" smtClean="0"/>
              <a:t>E o algoritmo </a:t>
            </a:r>
            <a:r>
              <a:rPr lang="pt-BR" baseline="0" dirty="0" err="1" smtClean="0"/>
              <a:t>Backpropagation</a:t>
            </a:r>
            <a:r>
              <a:rPr lang="pt-BR" baseline="0" dirty="0" smtClean="0"/>
              <a:t> em português retro propagação é um algoritmo que funciona da seguinte forma, é configurado oque será a entrada e qual o resultado esperado na saída da rede neural,  depois definindo as camadas de entrada, camadas ocultas, e camada de saída da rede neural, após realizado estas configurações da rede é inserido os dados na camada de entrada da rede, e com algoritmo de treinamento </a:t>
            </a:r>
            <a:r>
              <a:rPr lang="pt-BR" baseline="0" dirty="0" err="1" smtClean="0"/>
              <a:t>backpropagation</a:t>
            </a:r>
            <a:r>
              <a:rPr lang="pt-BR" baseline="0" dirty="0" smtClean="0"/>
              <a:t> a rede irá processar esses dados gerar uma saída e retro propagar está saída para as camadas ocultas e de entrada novamente, ajustando o peso de cada neurônio  da rede e irá processar novamente os dados varias vezes até que nos neurônios de saída estejam nos valores pré-determinados. Ou a rede caia em ponto conhecido como ponto de </a:t>
            </a:r>
            <a:r>
              <a:rPr lang="pt-BR" baseline="0" dirty="0" err="1" smtClean="0"/>
              <a:t>minimun</a:t>
            </a:r>
            <a:r>
              <a:rPr lang="pt-BR" baseline="0" dirty="0" smtClean="0"/>
              <a:t>, que é um ponto aonde mesmo o algoritmo retro propagando os valores para serem ajustados, ele não consegue mais chegar ao valor desejado na saída.</a:t>
            </a:r>
          </a:p>
          <a:p>
            <a:r>
              <a:rPr lang="pt-BR" baseline="0" dirty="0" smtClean="0"/>
              <a:t>E esse problema pode ocorrer devido a grandes ruídos na entrada, ou quando a estrutura e configurações da rede neural artificial não está correta.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786C-FA0D-4BB8-83F3-FB8AC8A54D8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33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Processamento de imagem é qualquer forma de processamento de dados no qual a entrada e saída são imagens tais como fotografias ou vídeos.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Primeiramente foi definido qual o domínio que a RNA iria reconhecer,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qual o domínio definido foi as vogais (A, E, I, O, U). Assim foi definido um código único para cada vogal para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indentifica-las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786C-FA0D-4BB8-83F3-FB8AC8A54D8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31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além disso cada vogal possui uma faixa</a:t>
            </a:r>
            <a:r>
              <a:rPr lang="pt-BR" baseline="0" dirty="0" smtClean="0"/>
              <a:t> de valores pré-definidos que começa em uma valor mínimo, tem uma valor ideal indo até um valor máximo. Assim representando os possíveis retornos da rede neural artificial para cada vogal.</a:t>
            </a:r>
          </a:p>
          <a:p>
            <a:r>
              <a:rPr lang="pt-BR" baseline="0" dirty="0" smtClean="0"/>
              <a:t>Assim se o retorno da RNA estiver entre o valor mínimo e máximo de uma vogal significa que a RNA reconheceu o vogal.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786C-FA0D-4BB8-83F3-FB8AC8A54D8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78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obtenção</a:t>
            </a:r>
            <a:r>
              <a:rPr lang="pt-BR" baseline="0" dirty="0" smtClean="0"/>
              <a:t> de dados foi realizada com usuários distintos, onde estes usuários escreveram manualmente as vogais criando assim dois dominós de imagens que foram os Dados de treinamentos e os Dados de validação, aonde a RNA se treinava com os Dados de Treinamento e depois pegava os dados de Validação para se validar, assim conseguindo obter a taxa de acerto que cada treinamento obteve.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786C-FA0D-4BB8-83F3-FB8AC8A54D8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86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que a RNA consiga receber os dados (imagens) recebidas pelos usuários,  não basta simplesmente indicar que a entrada será tal imagem informada. Para isso, é necessário realizar um tratamento da imagem a ser inserida para o treinamento da RNA e para validação, pois se nenhum tratamento for realizado, a entrada não será bem aceita pela RNA, assim  aumentado o tempo de aprendizado e diminuindo sua taxa de acerto. 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O </a:t>
            </a:r>
            <a:r>
              <a:rPr lang="pt-BR" i="1" baseline="0" dirty="0" smtClean="0"/>
              <a:t>framework </a:t>
            </a:r>
            <a:r>
              <a:rPr lang="pt-BR" i="0" baseline="0" dirty="0" err="1" smtClean="0"/>
              <a:t>AForge</a:t>
            </a:r>
            <a:r>
              <a:rPr lang="pt-BR" i="0" baseline="0" dirty="0" smtClean="0"/>
              <a:t> que é um </a:t>
            </a:r>
            <a:r>
              <a:rPr lang="pt-BR" i="1" baseline="0" dirty="0" smtClean="0"/>
              <a:t>framework </a:t>
            </a:r>
            <a:r>
              <a:rPr lang="pt-BR" i="0" baseline="0" dirty="0" smtClean="0"/>
              <a:t>utilizado na área de visão computacional e tratamento de imagens, ele será utilizado para realizar o tratamento das imagens visando diminuir os ruídos das imagens e assim obtendo uma melhor performance no treinamento da Rede Neural</a:t>
            </a:r>
          </a:p>
          <a:p>
            <a:endParaRPr lang="pt-BR" dirty="0" smtClean="0"/>
          </a:p>
          <a:p>
            <a:r>
              <a:rPr lang="pt-BR" dirty="0" smtClean="0"/>
              <a:t>Primeiramente é</a:t>
            </a:r>
            <a:r>
              <a:rPr lang="pt-BR" baseline="0" dirty="0" smtClean="0"/>
              <a:t> realizado a inversão de cores para preto e branco, para se conseguir trabalhar com o </a:t>
            </a:r>
            <a:r>
              <a:rPr lang="pt-BR" i="1" baseline="0" dirty="0" smtClean="0"/>
              <a:t>framework </a:t>
            </a:r>
            <a:r>
              <a:rPr lang="pt-BR" i="0" baseline="0" dirty="0" err="1" smtClean="0"/>
              <a:t>AForge</a:t>
            </a:r>
            <a:r>
              <a:rPr lang="pt-BR" i="0" baseline="0" dirty="0" smtClean="0"/>
              <a:t>. Após invertido as cores, a imagem é então dividida em 100 regiões, de 10x10 pixels, depois de divididas as regiões da imagem é realizada a população de bits de cada região, que nada mais é que contabilizar os pontos pretos de cada parte, assim então conseguindo expandir e normalizar todas as imagens para o mesmo tamanho.</a:t>
            </a:r>
          </a:p>
          <a:p>
            <a:endParaRPr lang="pt-BR" i="0" baseline="0" dirty="0" smtClean="0"/>
          </a:p>
          <a:p>
            <a:r>
              <a:rPr lang="pt-BR" i="0" baseline="0" dirty="0" smtClean="0"/>
              <a:t>Após realizado a padronização (Ou tratamento das imagens) constatou-se que os resultados gerados pela RNA foram bem mais eficientes.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786C-FA0D-4BB8-83F3-FB8AC8A54D8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99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função de ativação</a:t>
            </a:r>
            <a:r>
              <a:rPr lang="pt-BR" baseline="0" dirty="0" smtClean="0"/>
              <a:t> utilizada foi a função Sigmoide pois a mesma é capaz de reduzir os custos computacionais quando utilizadas com algoritmos de </a:t>
            </a:r>
            <a:r>
              <a:rPr lang="pt-BR" baseline="0" dirty="0" err="1" smtClean="0"/>
              <a:t>retropropagação</a:t>
            </a:r>
            <a:r>
              <a:rPr lang="pt-BR" baseline="0" dirty="0" smtClean="0"/>
              <a:t>. E também essa função é capaz de assumir qualquer valor entre 0 e 1, assim com essa função ela aceita todas as faixas de valores de saída da RNA.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Para cada de entrada foi definida 100 neurônios, assim cada neurônio representará um pixel da imagem. Na camada de saída foi definido somente um neurônios com o valor resultante da RNA. E para camada oculta não existe um valor fixo, então assim existem diversas regras para gera um valor para camada oculta. Neste projeto foram utilizadas duas configurações nas quais foram elas a “Regra do valor médio” e a “Regra da raiz quadrada”</a:t>
            </a:r>
          </a:p>
          <a:p>
            <a:endParaRPr lang="pt-BR" baseline="0" dirty="0" smtClean="0"/>
          </a:p>
          <a:p>
            <a:r>
              <a:rPr lang="pt-BR" baseline="0" dirty="0" smtClean="0"/>
              <a:t>Para realizar o treinamento e validação da RNA, foram definidos 150 exemplos  totais ou imagens, assim criando 3 formas de treinamento distintos para RNA.</a:t>
            </a:r>
          </a:p>
          <a:p>
            <a:r>
              <a:rPr lang="pt-BR" baseline="0" dirty="0" smtClean="0"/>
              <a:t>A primeira com 10 exemplos, a segunda com 20 exemplos e a terceira com 30 exemplos assim nesse ultimo treinamento utilizando todos os exemplos definidos. E esse procedimento foi realizado para ter mais formas de treinar a RNA assim tentando otimizar seu aprendizado e verificar qual foi melhor treinamento.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786C-FA0D-4BB8-83F3-FB8AC8A54D8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58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Configuração 2 com 10 imagens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786C-FA0D-4BB8-83F3-FB8AC8A54D89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8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r>
              <a:rPr lang="pt-BR" baseline="0" dirty="0" smtClean="0"/>
              <a:t> em especial para minha orientadora e </a:t>
            </a:r>
            <a:r>
              <a:rPr lang="pt-BR" baseline="0" dirty="0" err="1" smtClean="0"/>
              <a:t>co-orientador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786C-FA0D-4BB8-83F3-FB8AC8A54D89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68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19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61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E86E-FB2B-4292-814E-8BD20BDD475A}" type="datetime1">
              <a:rPr lang="pt-BR" smtClean="0"/>
              <a:pPr/>
              <a:t>13/12/2017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Casa de Show NYX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9CB-FA0C-4BB2-A632-CAD10E4CBFB5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69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65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5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0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15C0-7DD8-4B76-A245-487668EA4DA3}" type="datetimeFigureOut">
              <a:rPr lang="pt-BR" smtClean="0"/>
              <a:pPr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D104-7263-4AAB-8A8B-535EBFA8DC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08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-36512" y="17008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RECONHECIMENTO DE VOGAIS UTILIZANDO REDES NEURAIS ARTIFICIAIS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67948" y="405985"/>
            <a:ext cx="833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ESTADO DE MINAS GERAIS 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UEMG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Engenharia da Computação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244234" y="4277395"/>
            <a:ext cx="38908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Sóstenes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Gonçalves de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795404" y="5229200"/>
            <a:ext cx="6151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Prof. Cristina Maria Valadares de Lima</a:t>
            </a:r>
          </a:p>
          <a:p>
            <a:pPr algn="ctr">
              <a:lnSpc>
                <a:spcPct val="150000"/>
              </a:lnSpc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Coorientador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Fabiano de Oliveira Rates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11560" y="1412776"/>
            <a:ext cx="8075240" cy="3586410"/>
          </a:xfrm>
        </p:spPr>
        <p:txBody>
          <a:bodyPr>
            <a:normAutofit/>
          </a:bodyPr>
          <a:lstStyle/>
          <a:p>
            <a:r>
              <a:rPr lang="pt-BR" sz="9600" dirty="0" smtClean="0"/>
              <a:t>Resultados</a:t>
            </a:r>
            <a:endParaRPr lang="pt-BR" sz="9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2039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Configuração 1</a:t>
            </a:r>
            <a:br>
              <a:rPr lang="pt-BR" dirty="0" smtClean="0"/>
            </a:br>
            <a:r>
              <a:rPr lang="pt-BR" dirty="0" smtClean="0"/>
              <a:t>10 imagens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pic>
        <p:nvPicPr>
          <p:cNvPr id="4098" name="Picture 2" descr="C:\Users\NOVA\Documents\Lightshot\Screensho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08782"/>
            <a:ext cx="5976664" cy="274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OVA\Goolge Drive\Faculdade\TCC\Artigo\LaTex\epocas_conf1_10_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49" y="4365104"/>
            <a:ext cx="8718066" cy="14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2039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Configuração 1</a:t>
            </a:r>
            <a:br>
              <a:rPr lang="pt-BR" dirty="0" smtClean="0"/>
            </a:br>
            <a:r>
              <a:rPr lang="pt-BR" dirty="0" smtClean="0"/>
              <a:t>20 imagens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pic>
        <p:nvPicPr>
          <p:cNvPr id="5122" name="Picture 2" descr="C:\Users\NOVA\Documents\Lightshot\Screenshot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54" y="1618663"/>
            <a:ext cx="6098866" cy="267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NOVA\Goolge Drive\Faculdade\TCC\Artigo\LaTex\epocas_conf1_20_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04053"/>
            <a:ext cx="8097444" cy="144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2039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Configuração 1</a:t>
            </a:r>
            <a:br>
              <a:rPr lang="pt-BR" dirty="0" smtClean="0"/>
            </a:br>
            <a:r>
              <a:rPr lang="pt-BR" dirty="0" smtClean="0"/>
              <a:t>30 imagens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pic>
        <p:nvPicPr>
          <p:cNvPr id="6147" name="Picture 3" descr="C:\Users\NOVA\Goolge Drive\Faculdade\TCC\Artigo\LaTex\epocas_conf1_30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0" y="4558070"/>
            <a:ext cx="8948800" cy="15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NOVA\Documents\Lightshot\Screenshot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64" y="1340768"/>
            <a:ext cx="6912768" cy="32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2039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Configuração 2</a:t>
            </a:r>
            <a:br>
              <a:rPr lang="pt-BR" dirty="0" smtClean="0"/>
            </a:br>
            <a:r>
              <a:rPr lang="pt-BR" dirty="0" smtClean="0"/>
              <a:t>10 imagens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pic>
        <p:nvPicPr>
          <p:cNvPr id="7170" name="Picture 2" descr="C:\Users\NOVA\Documents\Lightshot\Screenshot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7" y="1484784"/>
            <a:ext cx="721132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NOVA\Goolge Drive\Faculdade\TCC\Artigo\LaTex\epocas_conf2_10_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0" y="4388546"/>
            <a:ext cx="8787620" cy="151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7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2039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Configuração 2</a:t>
            </a:r>
            <a:br>
              <a:rPr lang="pt-BR" dirty="0" smtClean="0"/>
            </a:br>
            <a:r>
              <a:rPr lang="pt-BR" dirty="0" smtClean="0"/>
              <a:t>20 imagens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pic>
        <p:nvPicPr>
          <p:cNvPr id="8194" name="Picture 2" descr="C:\Users\NOVA\Documents\Lightshot\Screenshot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0080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NOVA\Goolge Drive\Faculdade\TCC\Artigo\LaTex\epocas_conf2_20_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3" y="4448156"/>
            <a:ext cx="8244950" cy="145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9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2039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Configuração 2</a:t>
            </a:r>
            <a:br>
              <a:rPr lang="pt-BR" dirty="0" smtClean="0"/>
            </a:br>
            <a:r>
              <a:rPr lang="pt-BR" dirty="0" smtClean="0"/>
              <a:t>30 imagens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pic>
        <p:nvPicPr>
          <p:cNvPr id="9218" name="Picture 2" descr="C:\Users\NOVA\Documents\Lightshot\Screenshot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2089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NOVA\Goolge Drive\Faculdade\TCC\Artigo\LaTex\epocas_conf2_30_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9" y="4325598"/>
            <a:ext cx="8529033" cy="15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8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2039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Melhor configuração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pic>
        <p:nvPicPr>
          <p:cNvPr id="6" name="Picture 2" descr="C:\Users\NOVA\Documents\Lightshot\Screenshot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7" y="1484784"/>
            <a:ext cx="721132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NOVA\Goolge Drive\Faculdade\TCC\Artigo\LaTex\epocas_conf2_10_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0" y="4388546"/>
            <a:ext cx="8787620" cy="151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2039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1586" y="1320026"/>
            <a:ext cx="77872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Desenvolver uma RNA mesmo algo mais simplório não é algo trivial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Taxa de acerto da primeira configuração foi aumentando gradativamente com a quantidade de exemplos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Para segunda configuração foi o inverso da primeira configuração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7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2039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6345" y="1844824"/>
            <a:ext cx="7787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Adicionar mais letras a serem reconhecidas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Utilizar novos algoritmos de treinamentos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Utilizar mais configurações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Reconhecer outros elementos como formas geométricas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78396" y="1455748"/>
            <a:ext cx="7787208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Redes Neurais Artificiais são inspiradas pelo sistema nervoso central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Estrutura da Rede Neural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Funcionamento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Reconhecimento de caracteres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pt-B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Obrigado !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Algoritmos de Treinamento para Rede Neural.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8396" y="2132856"/>
            <a:ext cx="77872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pt-BR" sz="2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 e configurações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Imagens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50234" y="1700808"/>
            <a:ext cx="7722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Definir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domínio no qual a RNA irá reconhecer</a:t>
            </a:r>
          </a:p>
        </p:txBody>
      </p:sp>
    </p:spTree>
    <p:extLst>
      <p:ext uri="{BB962C8B-B14F-4D97-AF65-F5344CB8AC3E}">
        <p14:creationId xmlns:p14="http://schemas.microsoft.com/office/powerpoint/2010/main" val="34512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OVA\Documents\Lightshot\Screensho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0" y="2526943"/>
            <a:ext cx="8555911" cy="260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Processamento de Imagens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4310" y="1556792"/>
            <a:ext cx="835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Tabela com os valores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mínimos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máximos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 ideal de cada vogal e seus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respectivos códigos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1659" y="5241690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Elaborado pelo autor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Obtenção de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6345" y="1844824"/>
            <a:ext cx="778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Dados de treinamento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Dados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validação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Tratamento de imagens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6345" y="1844824"/>
            <a:ext cx="778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Framework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AForge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Processo de normalização da imagem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Definições da estrutura da rede neural artificial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6345" y="1844824"/>
            <a:ext cx="7787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Função de ativação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Número de neurônios em cada camada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Regra do valor médio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Regra da raiz quadrada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Quantidade de exemplos no treinamento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validação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Definições das configurações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309320"/>
            <a:ext cx="2358416" cy="4001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6345" y="1844824"/>
            <a:ext cx="7787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Configuração 1 – Utilizando a regra do valor médio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	 </a:t>
            </a:r>
            <a:r>
              <a:rPr lang="pt-BR" sz="2400" dirty="0"/>
              <a:t>▪ Camada de Entrada: 100 neurônios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	 </a:t>
            </a:r>
            <a:r>
              <a:rPr lang="pt-BR" sz="2400" dirty="0"/>
              <a:t>▪ Camada Oculta: 50 neurônios; 	</a:t>
            </a:r>
            <a:r>
              <a:rPr lang="pt-BR" sz="2400" dirty="0" smtClean="0"/>
              <a:t>			 ▪ </a:t>
            </a:r>
            <a:r>
              <a:rPr lang="pt-BR" sz="2400" dirty="0"/>
              <a:t>Camada de Saída: 1 neurônio</a:t>
            </a:r>
            <a:r>
              <a:rPr lang="pt-BR" sz="2400" dirty="0" smtClean="0"/>
              <a:t>.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Configuração 2 – Utilizando a regra da raiz quadrada</a:t>
            </a:r>
            <a:r>
              <a:rPr lang="pt-BR" sz="2400" dirty="0" smtClean="0"/>
              <a:t>: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▪ Camada de Entrada: 100 neurônios</a:t>
            </a:r>
            <a:r>
              <a:rPr lang="pt-BR" sz="2400" dirty="0" smtClean="0"/>
              <a:t>;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▪ Camada oculta: 10 neurônios</a:t>
            </a:r>
            <a:r>
              <a:rPr lang="pt-BR" sz="2400" dirty="0" smtClean="0"/>
              <a:t>;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▪ Camada de Saída: 1 neurônio.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5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1077</Words>
  <Application>Microsoft Office PowerPoint</Application>
  <PresentationFormat>Apresentação na tela (4:3)</PresentationFormat>
  <Paragraphs>112</Paragraphs>
  <Slides>20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do Office</vt:lpstr>
      <vt:lpstr>Apresentação do PowerPoint</vt:lpstr>
      <vt:lpstr>Introdução</vt:lpstr>
      <vt:lpstr>Algoritmos de Treinamento para Rede Neural.</vt:lpstr>
      <vt:lpstr>Processamento de Imagens</vt:lpstr>
      <vt:lpstr>Processamento de Imagens</vt:lpstr>
      <vt:lpstr>Obtenção de Dados</vt:lpstr>
      <vt:lpstr>Tratamento de imagens</vt:lpstr>
      <vt:lpstr>Definições da estrutura da rede neural artificial</vt:lpstr>
      <vt:lpstr>Definições das configurações</vt:lpstr>
      <vt:lpstr>Resultados</vt:lpstr>
      <vt:lpstr>Configuração 1 10 imagens</vt:lpstr>
      <vt:lpstr>Configuração 1 20 imagens</vt:lpstr>
      <vt:lpstr>Configuração 1 30 imagens</vt:lpstr>
      <vt:lpstr>Configuração 2 10 imagens</vt:lpstr>
      <vt:lpstr>Configuração 2 20 imagens</vt:lpstr>
      <vt:lpstr>Configuração 2 30 imagens</vt:lpstr>
      <vt:lpstr>Melhor configuração</vt:lpstr>
      <vt:lpstr>Conclusão</vt:lpstr>
      <vt:lpstr>Trabalhos futuros</vt:lpstr>
      <vt:lpstr>Obrigado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Sostenes</cp:lastModifiedBy>
  <cp:revision>160</cp:revision>
  <dcterms:created xsi:type="dcterms:W3CDTF">2015-06-14T23:57:37Z</dcterms:created>
  <dcterms:modified xsi:type="dcterms:W3CDTF">2017-12-13T23:10:13Z</dcterms:modified>
</cp:coreProperties>
</file>