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9C7C8-6DE7-47C0-8F1D-D832662C8F85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F7B39-7064-4975-AEE6-DC3E9AFA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75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1: Socio-hydrological model with dynamical decision-making process and social feedbacks. Managers and decision makers have different perspectives on how to approach problems. This narratives (mental models; panel a) are associate with actions that can and should be incorporated into formal decision analysis, for example multi-criteria-decision </a:t>
            </a:r>
            <a:r>
              <a:rPr lang="en-US" baseline="0" dirty="0" err="1" smtClean="0"/>
              <a:t>anaisies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MCDA;panel</a:t>
            </a:r>
            <a:r>
              <a:rPr lang="en-US" baseline="0" dirty="0" smtClean="0"/>
              <a:t> b).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F7B39-7064-4975-AEE6-DC3E9AFAA8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36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empirical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F7B39-7064-4975-AEE6-DC3E9AFAA8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22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EBC7-2C77-4FF0-9D89-A740F87899EC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B59D-A4BD-4C7B-951E-0C9699C49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8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EBC7-2C77-4FF0-9D89-A740F87899EC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B59D-A4BD-4C7B-951E-0C9699C49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EBC7-2C77-4FF0-9D89-A740F87899EC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B59D-A4BD-4C7B-951E-0C9699C49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8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EBC7-2C77-4FF0-9D89-A740F87899EC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B59D-A4BD-4C7B-951E-0C9699C49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2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EBC7-2C77-4FF0-9D89-A740F87899EC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B59D-A4BD-4C7B-951E-0C9699C49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7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EBC7-2C77-4FF0-9D89-A740F87899EC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B59D-A4BD-4C7B-951E-0C9699C49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7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EBC7-2C77-4FF0-9D89-A740F87899EC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B59D-A4BD-4C7B-951E-0C9699C49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EBC7-2C77-4FF0-9D89-A740F87899EC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B59D-A4BD-4C7B-951E-0C9699C49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6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EBC7-2C77-4FF0-9D89-A740F87899EC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B59D-A4BD-4C7B-951E-0C9699C49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1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EBC7-2C77-4FF0-9D89-A740F87899EC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B59D-A4BD-4C7B-951E-0C9699C49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2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EBC7-2C77-4FF0-9D89-A740F87899EC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B59D-A4BD-4C7B-951E-0C9699C49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4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1EBC7-2C77-4FF0-9D89-A740F87899EC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AB59D-A4BD-4C7B-951E-0C9699C49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0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Theoretical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Results and Insights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52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scussion clipar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3" t="7604" r="9435" b="10151"/>
          <a:stretch/>
        </p:blipFill>
        <p:spPr bwMode="auto">
          <a:xfrm>
            <a:off x="7017132" y="990042"/>
            <a:ext cx="1393235" cy="131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Callout 1"/>
          <p:cNvSpPr/>
          <p:nvPr/>
        </p:nvSpPr>
        <p:spPr>
          <a:xfrm>
            <a:off x="8226658" y="875235"/>
            <a:ext cx="1130924" cy="504439"/>
          </a:xfrm>
          <a:prstGeom prst="wedgeEllipseCallout">
            <a:avLst>
              <a:gd name="adj1" fmla="val -43135"/>
              <a:gd name="adj2" fmla="val 9798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89" dirty="0"/>
              <a:t>M2</a:t>
            </a:r>
          </a:p>
        </p:txBody>
      </p:sp>
      <p:pic>
        <p:nvPicPr>
          <p:cNvPr id="1028" name="Picture 4" descr="protest clipart ...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57"/>
          <a:stretch/>
        </p:blipFill>
        <p:spPr bwMode="auto">
          <a:xfrm>
            <a:off x="9570699" y="3661104"/>
            <a:ext cx="1777819" cy="73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Callout 2"/>
          <p:cNvSpPr/>
          <p:nvPr/>
        </p:nvSpPr>
        <p:spPr>
          <a:xfrm>
            <a:off x="10290607" y="3387704"/>
            <a:ext cx="741055" cy="325346"/>
          </a:xfrm>
          <a:prstGeom prst="wedgeEllipseCallout">
            <a:avLst>
              <a:gd name="adj1" fmla="val -27250"/>
              <a:gd name="adj2" fmla="val 1105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89"/>
          </a:p>
        </p:txBody>
      </p:sp>
      <p:pic>
        <p:nvPicPr>
          <p:cNvPr id="8" name="Picture 6" descr="... Sectioned Grid Clipart Etc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5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72807" y="4708731"/>
            <a:ext cx="1405555" cy="1405555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... Sectioned Grid Clipart Et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30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14524" y="3282557"/>
            <a:ext cx="1405555" cy="1405555"/>
          </a:xfrm>
          <a:prstGeom prst="rect">
            <a:avLst/>
          </a:prstGeom>
          <a:solidFill>
            <a:schemeClr val="accent1">
              <a:lumMod val="75000"/>
            </a:schemeClr>
          </a:solidFill>
          <a:scene3d>
            <a:camera prst="isometricTopUp"/>
            <a:lightRig rig="threePt" dir="t"/>
          </a:scene3d>
        </p:spPr>
      </p:pic>
      <p:pic>
        <p:nvPicPr>
          <p:cNvPr id="7" name="Picture 6" descr="... Sectioned Grid Clipart Etc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28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19165" y="3278846"/>
            <a:ext cx="1405555" cy="140555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scene3d>
            <a:camera prst="isometricTopUp"/>
            <a:lightRig rig="threePt" dir="t"/>
          </a:scene3d>
        </p:spPr>
      </p:pic>
      <p:sp>
        <p:nvSpPr>
          <p:cNvPr id="4" name="TextBox 3"/>
          <p:cNvSpPr txBox="1"/>
          <p:nvPr/>
        </p:nvSpPr>
        <p:spPr>
          <a:xfrm>
            <a:off x="2070678" y="2479489"/>
            <a:ext cx="2017860" cy="639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5" b="1" dirty="0"/>
              <a:t>Investment on infrastructure</a:t>
            </a:r>
          </a:p>
          <a:p>
            <a:pPr marL="282199" indent="-282199">
              <a:buFont typeface="Arial" panose="020B0604020202020204" pitchFamily="34" charset="0"/>
              <a:buChar char="•"/>
            </a:pPr>
            <a:r>
              <a:rPr lang="en-US" sz="1200" dirty="0" smtClean="0"/>
              <a:t>Maintenance</a:t>
            </a:r>
            <a:endParaRPr lang="en-US" sz="1200" dirty="0"/>
          </a:p>
          <a:p>
            <a:pPr marL="282199" indent="-282199">
              <a:buFont typeface="Arial" panose="020B0604020202020204" pitchFamily="34" charset="0"/>
              <a:buChar char="•"/>
            </a:pPr>
            <a:r>
              <a:rPr lang="en-US" sz="1200" dirty="0"/>
              <a:t>New </a:t>
            </a:r>
            <a:r>
              <a:rPr lang="en-US" sz="1185" dirty="0"/>
              <a:t>	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65119" y="3969087"/>
            <a:ext cx="2740454" cy="1136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85" b="1" dirty="0"/>
              <a:t>Vulnerability as an endogenous outcome</a:t>
            </a:r>
          </a:p>
          <a:p>
            <a:pPr marL="282199" indent="-282199">
              <a:buFont typeface="Arial" panose="020B0604020202020204" pitchFamily="34" charset="0"/>
              <a:buChar char="•"/>
            </a:pPr>
            <a:r>
              <a:rPr lang="en-US" sz="1400" dirty="0"/>
              <a:t>Harmful events</a:t>
            </a:r>
          </a:p>
          <a:p>
            <a:pPr marL="282199" indent="-282199">
              <a:buFont typeface="Arial" panose="020B0604020202020204" pitchFamily="34" charset="0"/>
              <a:buChar char="•"/>
            </a:pPr>
            <a:r>
              <a:rPr lang="en-US" sz="1400" dirty="0"/>
              <a:t>Exposure</a:t>
            </a:r>
          </a:p>
          <a:p>
            <a:pPr marL="282199" indent="-282199">
              <a:buFont typeface="Arial" panose="020B0604020202020204" pitchFamily="34" charset="0"/>
              <a:buChar char="•"/>
            </a:pPr>
            <a:r>
              <a:rPr lang="en-US" sz="1400" dirty="0" smtClean="0"/>
              <a:t>Inequality</a:t>
            </a:r>
            <a:endParaRPr lang="en-US" sz="1400" dirty="0"/>
          </a:p>
          <a:p>
            <a:pPr marL="282199" indent="-282199">
              <a:buFont typeface="Arial" panose="020B0604020202020204" pitchFamily="34" charset="0"/>
              <a:buChar char="•"/>
            </a:pPr>
            <a:r>
              <a:rPr lang="en-US" sz="1400" dirty="0"/>
              <a:t>Social Dissatisfaction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70678" y="5956241"/>
            <a:ext cx="2130433" cy="753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85" b="1" dirty="0"/>
              <a:t>Biophysical context/dynamics</a:t>
            </a:r>
          </a:p>
          <a:p>
            <a:pPr marL="211655" indent="-211655">
              <a:buFont typeface="Arial" panose="020B0604020202020204" pitchFamily="34" charset="0"/>
              <a:buChar char="•"/>
            </a:pPr>
            <a:r>
              <a:rPr lang="en-US" sz="1037" dirty="0" smtClean="0"/>
              <a:t>Geography</a:t>
            </a:r>
          </a:p>
          <a:p>
            <a:pPr marL="211655" indent="-211655">
              <a:buFont typeface="Arial" panose="020B0604020202020204" pitchFamily="34" charset="0"/>
              <a:buChar char="•"/>
            </a:pPr>
            <a:r>
              <a:rPr lang="en-US" sz="1037" dirty="0" smtClean="0"/>
              <a:t>Regional climatic </a:t>
            </a:r>
          </a:p>
          <a:p>
            <a:pPr marL="211655" indent="-211655">
              <a:buFont typeface="Arial" panose="020B0604020202020204" pitchFamily="34" charset="0"/>
              <a:buChar char="•"/>
            </a:pPr>
            <a:endParaRPr lang="en-US" sz="1037" dirty="0"/>
          </a:p>
        </p:txBody>
      </p:sp>
      <p:pic>
        <p:nvPicPr>
          <p:cNvPr id="1032" name="Picture 8" descr="More Views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6"/>
          <a:stretch/>
        </p:blipFill>
        <p:spPr bwMode="auto">
          <a:xfrm>
            <a:off x="6753691" y="5994421"/>
            <a:ext cx="1206795" cy="80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80908" y="5648372"/>
            <a:ext cx="2518253" cy="305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3" dirty="0"/>
              <a:t>Indicators of urban performance</a:t>
            </a:r>
          </a:p>
        </p:txBody>
      </p:sp>
      <p:sp>
        <p:nvSpPr>
          <p:cNvPr id="28" name="Oval Callout 27"/>
          <p:cNvSpPr/>
          <p:nvPr/>
        </p:nvSpPr>
        <p:spPr>
          <a:xfrm flipH="1">
            <a:off x="8257278" y="2264419"/>
            <a:ext cx="954634" cy="504439"/>
          </a:xfrm>
          <a:prstGeom prst="wedgeEllipseCallout">
            <a:avLst>
              <a:gd name="adj1" fmla="val 110467"/>
              <a:gd name="adj2" fmla="val -7185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89" dirty="0"/>
              <a:t>M1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21806" y="1021311"/>
            <a:ext cx="740908" cy="274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5" dirty="0"/>
              <a:t>Priorities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21807" y="1585383"/>
            <a:ext cx="643125" cy="274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5" dirty="0"/>
              <a:t>Actions</a:t>
            </a:r>
          </a:p>
        </p:txBody>
      </p:sp>
      <p:sp>
        <p:nvSpPr>
          <p:cNvPr id="1031" name="TextBox 1030"/>
          <p:cNvSpPr txBox="1"/>
          <p:nvPr/>
        </p:nvSpPr>
        <p:spPr>
          <a:xfrm>
            <a:off x="7006422" y="173676"/>
            <a:ext cx="2663485" cy="59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7" b="1" dirty="0" smtClean="0"/>
              <a:t>Institutions, decision-makers or managers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87" dirty="0" smtClean="0"/>
              <a:t>Different </a:t>
            </a:r>
            <a:r>
              <a:rPr lang="en-US" sz="1087" dirty="0"/>
              <a:t>narratives </a:t>
            </a:r>
            <a:r>
              <a:rPr lang="en-US" sz="1087" dirty="0" smtClean="0"/>
              <a:t>of </a:t>
            </a:r>
            <a:r>
              <a:rPr lang="en-US" sz="1087" dirty="0"/>
              <a:t>actions and motivations to respond to problems</a:t>
            </a:r>
          </a:p>
        </p:txBody>
      </p:sp>
      <p:sp>
        <p:nvSpPr>
          <p:cNvPr id="1040" name="Down Arrow 1039"/>
          <p:cNvSpPr/>
          <p:nvPr/>
        </p:nvSpPr>
        <p:spPr>
          <a:xfrm>
            <a:off x="1308444" y="2049286"/>
            <a:ext cx="192546" cy="41494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89"/>
          </a:p>
        </p:txBody>
      </p:sp>
      <p:sp>
        <p:nvSpPr>
          <p:cNvPr id="81" name="Down Arrow 80"/>
          <p:cNvSpPr/>
          <p:nvPr/>
        </p:nvSpPr>
        <p:spPr>
          <a:xfrm>
            <a:off x="1883983" y="2049169"/>
            <a:ext cx="192546" cy="41494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89"/>
          </a:p>
        </p:txBody>
      </p:sp>
      <p:sp>
        <p:nvSpPr>
          <p:cNvPr id="82" name="Down Arrow 81"/>
          <p:cNvSpPr/>
          <p:nvPr/>
        </p:nvSpPr>
        <p:spPr>
          <a:xfrm>
            <a:off x="3870971" y="2055114"/>
            <a:ext cx="192546" cy="41494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89"/>
          </a:p>
        </p:txBody>
      </p:sp>
      <p:sp>
        <p:nvSpPr>
          <p:cNvPr id="83" name="Down Arrow 82"/>
          <p:cNvSpPr/>
          <p:nvPr/>
        </p:nvSpPr>
        <p:spPr>
          <a:xfrm>
            <a:off x="4420817" y="2055115"/>
            <a:ext cx="192546" cy="41494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89"/>
          </a:p>
        </p:txBody>
      </p:sp>
      <p:sp>
        <p:nvSpPr>
          <p:cNvPr id="1041" name="Bent-Up Arrow 1040"/>
          <p:cNvSpPr/>
          <p:nvPr/>
        </p:nvSpPr>
        <p:spPr>
          <a:xfrm rot="16200000">
            <a:off x="10207183" y="1599685"/>
            <a:ext cx="766098" cy="728821"/>
          </a:xfrm>
          <a:prstGeom prst="bentUpArrow">
            <a:avLst>
              <a:gd name="adj1" fmla="val 21643"/>
              <a:gd name="adj2" fmla="val 19586"/>
              <a:gd name="adj3" fmla="val 341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89"/>
          </a:p>
        </p:txBody>
      </p:sp>
      <p:sp>
        <p:nvSpPr>
          <p:cNvPr id="1042" name="Down Arrow 1041"/>
          <p:cNvSpPr/>
          <p:nvPr/>
        </p:nvSpPr>
        <p:spPr>
          <a:xfrm>
            <a:off x="7379329" y="5246091"/>
            <a:ext cx="198506" cy="40956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89"/>
          </a:p>
        </p:txBody>
      </p:sp>
      <p:sp>
        <p:nvSpPr>
          <p:cNvPr id="1043" name="Curved Right Arrow 1042"/>
          <p:cNvSpPr/>
          <p:nvPr/>
        </p:nvSpPr>
        <p:spPr>
          <a:xfrm>
            <a:off x="1217395" y="4347597"/>
            <a:ext cx="441069" cy="1417925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89">
              <a:solidFill>
                <a:schemeClr val="tx1"/>
              </a:solidFill>
            </a:endParaRPr>
          </a:p>
        </p:txBody>
      </p:sp>
      <p:sp>
        <p:nvSpPr>
          <p:cNvPr id="87" name="Curved Right Arrow 86"/>
          <p:cNvSpPr/>
          <p:nvPr/>
        </p:nvSpPr>
        <p:spPr>
          <a:xfrm rot="10800000">
            <a:off x="4437489" y="4311913"/>
            <a:ext cx="441069" cy="1499364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89">
              <a:solidFill>
                <a:schemeClr val="tx1"/>
              </a:solidFill>
            </a:endParaRPr>
          </a:p>
        </p:txBody>
      </p:sp>
      <p:sp>
        <p:nvSpPr>
          <p:cNvPr id="88" name="Down Arrow 87"/>
          <p:cNvSpPr/>
          <p:nvPr/>
        </p:nvSpPr>
        <p:spPr>
          <a:xfrm rot="16200000">
            <a:off x="9266666" y="4298479"/>
            <a:ext cx="198506" cy="40956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89"/>
          </a:p>
        </p:txBody>
      </p:sp>
      <p:sp>
        <p:nvSpPr>
          <p:cNvPr id="1044" name="TextBox 1043"/>
          <p:cNvSpPr txBox="1"/>
          <p:nvPr/>
        </p:nvSpPr>
        <p:spPr>
          <a:xfrm>
            <a:off x="9585213" y="4412990"/>
            <a:ext cx="2217274" cy="116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87" b="1" dirty="0"/>
              <a:t>People and stakeholders’ demands</a:t>
            </a:r>
          </a:p>
          <a:p>
            <a:pPr marL="169320" indent="-169320">
              <a:buFont typeface="Arial" panose="020B0604020202020204" pitchFamily="34" charset="0"/>
              <a:buChar char="•"/>
            </a:pPr>
            <a:r>
              <a:rPr lang="en-US" sz="1200" dirty="0"/>
              <a:t>Mobilizations</a:t>
            </a:r>
          </a:p>
          <a:p>
            <a:pPr marL="169320" indent="-169320">
              <a:buFont typeface="Arial" panose="020B0604020202020204" pitchFamily="34" charset="0"/>
              <a:buChar char="•"/>
            </a:pPr>
            <a:r>
              <a:rPr lang="en-US" sz="1200" dirty="0"/>
              <a:t>Petitions</a:t>
            </a:r>
          </a:p>
          <a:p>
            <a:pPr marL="169320" indent="-169320">
              <a:buFont typeface="Arial" panose="020B0604020202020204" pitchFamily="34" charset="0"/>
              <a:buChar char="•"/>
            </a:pPr>
            <a:r>
              <a:rPr lang="en-US" sz="1200" dirty="0"/>
              <a:t>Social organizations</a:t>
            </a:r>
          </a:p>
          <a:p>
            <a:pPr marL="169320" indent="-169320">
              <a:buFont typeface="Arial" panose="020B0604020202020204" pitchFamily="34" charset="0"/>
              <a:buChar char="•"/>
            </a:pPr>
            <a:r>
              <a:rPr lang="en-US" sz="1200" dirty="0"/>
              <a:t>Political </a:t>
            </a:r>
            <a:r>
              <a:rPr lang="en-US" sz="1200" dirty="0" smtClean="0"/>
              <a:t>affiliations</a:t>
            </a:r>
            <a:endParaRPr lang="en-US" sz="1200" dirty="0"/>
          </a:p>
          <a:p>
            <a:endParaRPr lang="en-US" sz="1087" dirty="0"/>
          </a:p>
        </p:txBody>
      </p:sp>
      <p:sp>
        <p:nvSpPr>
          <p:cNvPr id="91" name="Down Arrow 90"/>
          <p:cNvSpPr/>
          <p:nvPr/>
        </p:nvSpPr>
        <p:spPr>
          <a:xfrm rot="5400000">
            <a:off x="6370394" y="1232397"/>
            <a:ext cx="198506" cy="40956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89"/>
          </a:p>
        </p:txBody>
      </p:sp>
      <p:sp>
        <p:nvSpPr>
          <p:cNvPr id="93" name="Down Arrow 92"/>
          <p:cNvSpPr/>
          <p:nvPr/>
        </p:nvSpPr>
        <p:spPr>
          <a:xfrm rot="16200000">
            <a:off x="5429060" y="4403859"/>
            <a:ext cx="198506" cy="40956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89"/>
          </a:p>
        </p:txBody>
      </p:sp>
      <p:sp>
        <p:nvSpPr>
          <p:cNvPr id="10" name="Rectangle 9"/>
          <p:cNvSpPr/>
          <p:nvPr/>
        </p:nvSpPr>
        <p:spPr>
          <a:xfrm>
            <a:off x="6810011" y="79700"/>
            <a:ext cx="2934880" cy="2804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592921" y="3321800"/>
            <a:ext cx="2395443" cy="2393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129089" y="3951024"/>
            <a:ext cx="2976483" cy="11864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572895" y="3099574"/>
            <a:ext cx="1152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Water supply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1710779" y="3119715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Flooding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6764628" y="36067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a)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256139" y="163899"/>
            <a:ext cx="5228425" cy="1707486"/>
            <a:chOff x="256139" y="163899"/>
            <a:chExt cx="5228425" cy="1707486"/>
          </a:xfrm>
        </p:grpSpPr>
        <p:sp>
          <p:nvSpPr>
            <p:cNvPr id="15" name="TextBox 14"/>
            <p:cNvSpPr txBox="1"/>
            <p:nvPr/>
          </p:nvSpPr>
          <p:spPr>
            <a:xfrm>
              <a:off x="3207912" y="236122"/>
              <a:ext cx="631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M2</a:t>
              </a:r>
              <a:endParaRPr lang="en-US" sz="1600" b="1" dirty="0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709888" y="383191"/>
              <a:ext cx="1985247" cy="1424669"/>
              <a:chOff x="709888" y="383191"/>
              <a:chExt cx="1985247" cy="1424669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1240112" y="1581047"/>
                <a:ext cx="366127" cy="22681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389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1779819" y="1581047"/>
                <a:ext cx="366127" cy="226813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389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709888" y="1095449"/>
                <a:ext cx="366127" cy="226813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389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1249594" y="1095449"/>
                <a:ext cx="366127" cy="22681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389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1789301" y="1085356"/>
                <a:ext cx="366127" cy="226813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389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2329008" y="1085356"/>
                <a:ext cx="366127" cy="22681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389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432657" y="383191"/>
                <a:ext cx="547599" cy="3852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389"/>
              </a:p>
            </p:txBody>
          </p:sp>
          <p:cxnSp>
            <p:nvCxnSpPr>
              <p:cNvPr id="29" name="Straight Arrow Connector 28"/>
              <p:cNvCxnSpPr>
                <a:stCxn id="20" idx="2"/>
                <a:endCxn id="6" idx="0"/>
              </p:cNvCxnSpPr>
              <p:nvPr/>
            </p:nvCxnSpPr>
            <p:spPr>
              <a:xfrm>
                <a:off x="892952" y="1322262"/>
                <a:ext cx="530224" cy="2587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21" idx="2"/>
                <a:endCxn id="6" idx="0"/>
              </p:cNvCxnSpPr>
              <p:nvPr/>
            </p:nvCxnSpPr>
            <p:spPr>
              <a:xfrm flipH="1">
                <a:off x="1423176" y="1322262"/>
                <a:ext cx="9482" cy="2587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22" idx="2"/>
                <a:endCxn id="16" idx="0"/>
              </p:cNvCxnSpPr>
              <p:nvPr/>
            </p:nvCxnSpPr>
            <p:spPr>
              <a:xfrm flipH="1">
                <a:off x="1962883" y="1312170"/>
                <a:ext cx="9482" cy="2688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3" idx="2"/>
                <a:endCxn id="16" idx="0"/>
              </p:cNvCxnSpPr>
              <p:nvPr/>
            </p:nvCxnSpPr>
            <p:spPr>
              <a:xfrm flipH="1">
                <a:off x="1962883" y="1312170"/>
                <a:ext cx="549189" cy="2688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22" idx="2"/>
                <a:endCxn id="6" idx="0"/>
              </p:cNvCxnSpPr>
              <p:nvPr/>
            </p:nvCxnSpPr>
            <p:spPr>
              <a:xfrm flipH="1">
                <a:off x="1423176" y="1312170"/>
                <a:ext cx="549189" cy="2688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21" idx="2"/>
                <a:endCxn id="16" idx="0"/>
              </p:cNvCxnSpPr>
              <p:nvPr/>
            </p:nvCxnSpPr>
            <p:spPr>
              <a:xfrm>
                <a:off x="1432658" y="1322262"/>
                <a:ext cx="530224" cy="2587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20" idx="2"/>
                <a:endCxn id="16" idx="0"/>
              </p:cNvCxnSpPr>
              <p:nvPr/>
            </p:nvCxnSpPr>
            <p:spPr>
              <a:xfrm>
                <a:off x="892952" y="1322262"/>
                <a:ext cx="1069931" cy="2587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23" idx="2"/>
                <a:endCxn id="6" idx="0"/>
              </p:cNvCxnSpPr>
              <p:nvPr/>
            </p:nvCxnSpPr>
            <p:spPr>
              <a:xfrm flipH="1">
                <a:off x="1423176" y="1312170"/>
                <a:ext cx="1088896" cy="2688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4"/>
                <a:endCxn id="20" idx="0"/>
              </p:cNvCxnSpPr>
              <p:nvPr/>
            </p:nvCxnSpPr>
            <p:spPr>
              <a:xfrm flipH="1">
                <a:off x="892951" y="768432"/>
                <a:ext cx="813505" cy="327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14" idx="4"/>
                <a:endCxn id="23" idx="0"/>
              </p:cNvCxnSpPr>
              <p:nvPr/>
            </p:nvCxnSpPr>
            <p:spPr>
              <a:xfrm>
                <a:off x="1706456" y="768431"/>
                <a:ext cx="805615" cy="3169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3284975" y="379112"/>
              <a:ext cx="1985247" cy="1428748"/>
              <a:chOff x="3284975" y="379112"/>
              <a:chExt cx="1985247" cy="1428748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3809239" y="1581047"/>
                <a:ext cx="366127" cy="22681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389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348945" y="1581047"/>
                <a:ext cx="366127" cy="226813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389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284975" y="1078092"/>
                <a:ext cx="366127" cy="22681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389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3824682" y="1078092"/>
                <a:ext cx="366127" cy="226813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389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4364388" y="1067999"/>
                <a:ext cx="366127" cy="226813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389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4904095" y="1067999"/>
                <a:ext cx="366127" cy="226813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389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020381" y="379112"/>
                <a:ext cx="547599" cy="3852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389"/>
              </a:p>
            </p:txBody>
          </p:sp>
          <p:cxnSp>
            <p:nvCxnSpPr>
              <p:cNvPr id="51" name="Straight Arrow Connector 50"/>
              <p:cNvCxnSpPr>
                <a:stCxn id="25" idx="2"/>
                <a:endCxn id="17" idx="0"/>
              </p:cNvCxnSpPr>
              <p:nvPr/>
            </p:nvCxnSpPr>
            <p:spPr>
              <a:xfrm flipH="1">
                <a:off x="3992302" y="1304905"/>
                <a:ext cx="15443" cy="2761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24" idx="2"/>
                <a:endCxn id="17" idx="0"/>
              </p:cNvCxnSpPr>
              <p:nvPr/>
            </p:nvCxnSpPr>
            <p:spPr>
              <a:xfrm>
                <a:off x="3468038" y="1304905"/>
                <a:ext cx="524264" cy="2761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24" idx="2"/>
                <a:endCxn id="18" idx="0"/>
              </p:cNvCxnSpPr>
              <p:nvPr/>
            </p:nvCxnSpPr>
            <p:spPr>
              <a:xfrm>
                <a:off x="3468039" y="1304905"/>
                <a:ext cx="1063970" cy="2761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26" idx="2"/>
                <a:endCxn id="18" idx="0"/>
              </p:cNvCxnSpPr>
              <p:nvPr/>
            </p:nvCxnSpPr>
            <p:spPr>
              <a:xfrm flipH="1">
                <a:off x="4532009" y="1294813"/>
                <a:ext cx="15443" cy="2862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27" idx="2"/>
                <a:endCxn id="17" idx="0"/>
              </p:cNvCxnSpPr>
              <p:nvPr/>
            </p:nvCxnSpPr>
            <p:spPr>
              <a:xfrm flipH="1">
                <a:off x="3992302" y="1294813"/>
                <a:ext cx="1094856" cy="2862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25" idx="2"/>
                <a:endCxn id="18" idx="0"/>
              </p:cNvCxnSpPr>
              <p:nvPr/>
            </p:nvCxnSpPr>
            <p:spPr>
              <a:xfrm>
                <a:off x="4007745" y="1304905"/>
                <a:ext cx="524264" cy="2761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stCxn id="26" idx="2"/>
                <a:endCxn id="17" idx="0"/>
              </p:cNvCxnSpPr>
              <p:nvPr/>
            </p:nvCxnSpPr>
            <p:spPr>
              <a:xfrm flipH="1">
                <a:off x="3992302" y="1294813"/>
                <a:ext cx="555150" cy="2862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5" name="Straight Arrow Connector 1024"/>
              <p:cNvCxnSpPr>
                <a:stCxn id="32" idx="4"/>
                <a:endCxn id="24" idx="0"/>
              </p:cNvCxnSpPr>
              <p:nvPr/>
            </p:nvCxnSpPr>
            <p:spPr>
              <a:xfrm flipH="1">
                <a:off x="3468039" y="764353"/>
                <a:ext cx="826141" cy="3137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9" name="Straight Arrow Connector 1028"/>
              <p:cNvCxnSpPr>
                <a:stCxn id="32" idx="4"/>
                <a:endCxn id="25" idx="0"/>
              </p:cNvCxnSpPr>
              <p:nvPr/>
            </p:nvCxnSpPr>
            <p:spPr>
              <a:xfrm flipH="1">
                <a:off x="4007745" y="764353"/>
                <a:ext cx="286435" cy="3137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5" name="Straight Arrow Connector 1034"/>
              <p:cNvCxnSpPr>
                <a:stCxn id="32" idx="4"/>
                <a:endCxn id="26" idx="0"/>
              </p:cNvCxnSpPr>
              <p:nvPr/>
            </p:nvCxnSpPr>
            <p:spPr>
              <a:xfrm>
                <a:off x="4294180" y="764353"/>
                <a:ext cx="253272" cy="3036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Straight Arrow Connector 1036"/>
              <p:cNvCxnSpPr>
                <a:stCxn id="32" idx="4"/>
                <a:endCxn id="27" idx="0"/>
              </p:cNvCxnSpPr>
              <p:nvPr/>
            </p:nvCxnSpPr>
            <p:spPr>
              <a:xfrm>
                <a:off x="4294180" y="764353"/>
                <a:ext cx="792979" cy="3036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TextBox 89"/>
            <p:cNvSpPr txBox="1"/>
            <p:nvPr/>
          </p:nvSpPr>
          <p:spPr>
            <a:xfrm>
              <a:off x="602885" y="236122"/>
              <a:ext cx="576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M1</a:t>
              </a:r>
              <a:endParaRPr lang="en-US" sz="1600" b="1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56140" y="209310"/>
              <a:ext cx="5228424" cy="16620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33723" y="262249"/>
              <a:ext cx="2086032" cy="157173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61837" y="258845"/>
              <a:ext cx="2086032" cy="157173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56139" y="16389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668390" y="3119715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c)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028611" y="387394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669907" y="332180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e)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6129006" y="5592177"/>
            <a:ext cx="32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321187" y="2115027"/>
            <a:ext cx="1339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Decision metric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549710" y="478829"/>
            <a:ext cx="468398" cy="274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5" dirty="0" smtClean="0"/>
              <a:t>Goal</a:t>
            </a:r>
            <a:endParaRPr lang="en-US" sz="1185" dirty="0"/>
          </a:p>
        </p:txBody>
      </p:sp>
    </p:spTree>
    <p:extLst>
      <p:ext uri="{BB962C8B-B14F-4D97-AF65-F5344CB8AC3E}">
        <p14:creationId xmlns:p14="http://schemas.microsoft.com/office/powerpoint/2010/main" val="176956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scussion clipar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3" t="7604" r="9435" b="10151"/>
          <a:stretch/>
        </p:blipFill>
        <p:spPr bwMode="auto">
          <a:xfrm>
            <a:off x="747399" y="1332247"/>
            <a:ext cx="1393235" cy="131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1956925" y="1217440"/>
            <a:ext cx="1130924" cy="504439"/>
          </a:xfrm>
          <a:prstGeom prst="wedgeEllipseCallout">
            <a:avLst>
              <a:gd name="adj1" fmla="val -43135"/>
              <a:gd name="adj2" fmla="val 9798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89" dirty="0"/>
              <a:t>M2</a:t>
            </a:r>
          </a:p>
        </p:txBody>
      </p:sp>
      <p:sp>
        <p:nvSpPr>
          <p:cNvPr id="5" name="Oval Callout 4"/>
          <p:cNvSpPr/>
          <p:nvPr/>
        </p:nvSpPr>
        <p:spPr>
          <a:xfrm flipH="1">
            <a:off x="1987545" y="2606624"/>
            <a:ext cx="954634" cy="504439"/>
          </a:xfrm>
          <a:prstGeom prst="wedgeEllipseCallout">
            <a:avLst>
              <a:gd name="adj1" fmla="val 110467"/>
              <a:gd name="adj2" fmla="val -7185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89" dirty="0"/>
              <a:t>M1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6689" y="515881"/>
            <a:ext cx="2663485" cy="59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7" b="1" dirty="0" smtClean="0"/>
              <a:t>Institutions, decision-makers or managers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87" dirty="0" smtClean="0"/>
              <a:t>Different </a:t>
            </a:r>
            <a:r>
              <a:rPr lang="en-US" sz="1087" dirty="0"/>
              <a:t>narratives </a:t>
            </a:r>
            <a:r>
              <a:rPr lang="en-US" sz="1087" dirty="0" smtClean="0"/>
              <a:t>of </a:t>
            </a:r>
            <a:r>
              <a:rPr lang="en-US" sz="1087" dirty="0"/>
              <a:t>actions and motivations to respond to problems</a:t>
            </a:r>
          </a:p>
        </p:txBody>
      </p:sp>
      <p:sp>
        <p:nvSpPr>
          <p:cNvPr id="7" name="Rectangle 6"/>
          <p:cNvSpPr/>
          <p:nvPr/>
        </p:nvSpPr>
        <p:spPr>
          <a:xfrm>
            <a:off x="540748" y="406211"/>
            <a:ext cx="2934880" cy="2804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4895" y="37827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22054" y="5460308"/>
            <a:ext cx="740908" cy="274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5" dirty="0"/>
              <a:t>Priorities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2055" y="6024380"/>
            <a:ext cx="643125" cy="274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5" dirty="0"/>
              <a:t>Actions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56387" y="4602896"/>
            <a:ext cx="5228425" cy="1707486"/>
            <a:chOff x="256139" y="163899"/>
            <a:chExt cx="5228425" cy="1707486"/>
          </a:xfrm>
        </p:grpSpPr>
        <p:sp>
          <p:nvSpPr>
            <p:cNvPr id="12" name="TextBox 11"/>
            <p:cNvSpPr txBox="1"/>
            <p:nvPr/>
          </p:nvSpPr>
          <p:spPr>
            <a:xfrm>
              <a:off x="3207912" y="236122"/>
              <a:ext cx="631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M2</a:t>
              </a:r>
              <a:endParaRPr lang="en-US" sz="1600" b="1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09888" y="383191"/>
              <a:ext cx="1985247" cy="1424669"/>
              <a:chOff x="709888" y="383191"/>
              <a:chExt cx="1985247" cy="1424669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1240112" y="1581047"/>
                <a:ext cx="366127" cy="22681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389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1779819" y="1581047"/>
                <a:ext cx="366127" cy="226813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389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709888" y="1095449"/>
                <a:ext cx="366127" cy="226813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389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249594" y="1095449"/>
                <a:ext cx="366127" cy="22681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389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1789301" y="1085356"/>
                <a:ext cx="366127" cy="226813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389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329008" y="1085356"/>
                <a:ext cx="366127" cy="22681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389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432657" y="383191"/>
                <a:ext cx="547599" cy="3852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389"/>
              </a:p>
            </p:txBody>
          </p:sp>
          <p:cxnSp>
            <p:nvCxnSpPr>
              <p:cNvPr id="45" name="Straight Arrow Connector 44"/>
              <p:cNvCxnSpPr>
                <a:stCxn id="40" idx="2"/>
                <a:endCxn id="38" idx="0"/>
              </p:cNvCxnSpPr>
              <p:nvPr/>
            </p:nvCxnSpPr>
            <p:spPr>
              <a:xfrm>
                <a:off x="892952" y="1322262"/>
                <a:ext cx="530224" cy="2587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41" idx="2"/>
                <a:endCxn id="38" idx="0"/>
              </p:cNvCxnSpPr>
              <p:nvPr/>
            </p:nvCxnSpPr>
            <p:spPr>
              <a:xfrm flipH="1">
                <a:off x="1423176" y="1322262"/>
                <a:ext cx="9482" cy="2587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2" idx="2"/>
                <a:endCxn id="39" idx="0"/>
              </p:cNvCxnSpPr>
              <p:nvPr/>
            </p:nvCxnSpPr>
            <p:spPr>
              <a:xfrm flipH="1">
                <a:off x="1962883" y="1312170"/>
                <a:ext cx="9482" cy="2688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43" idx="2"/>
                <a:endCxn id="39" idx="0"/>
              </p:cNvCxnSpPr>
              <p:nvPr/>
            </p:nvCxnSpPr>
            <p:spPr>
              <a:xfrm flipH="1">
                <a:off x="1962883" y="1312170"/>
                <a:ext cx="549189" cy="2688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42" idx="2"/>
                <a:endCxn id="38" idx="0"/>
              </p:cNvCxnSpPr>
              <p:nvPr/>
            </p:nvCxnSpPr>
            <p:spPr>
              <a:xfrm flipH="1">
                <a:off x="1423176" y="1312170"/>
                <a:ext cx="549189" cy="2688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41" idx="2"/>
                <a:endCxn id="39" idx="0"/>
              </p:cNvCxnSpPr>
              <p:nvPr/>
            </p:nvCxnSpPr>
            <p:spPr>
              <a:xfrm>
                <a:off x="1432658" y="1322262"/>
                <a:ext cx="530224" cy="2587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0" idx="2"/>
                <a:endCxn id="39" idx="0"/>
              </p:cNvCxnSpPr>
              <p:nvPr/>
            </p:nvCxnSpPr>
            <p:spPr>
              <a:xfrm>
                <a:off x="892952" y="1322262"/>
                <a:ext cx="1069931" cy="2587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3" idx="2"/>
                <a:endCxn id="38" idx="0"/>
              </p:cNvCxnSpPr>
              <p:nvPr/>
            </p:nvCxnSpPr>
            <p:spPr>
              <a:xfrm flipH="1">
                <a:off x="1423176" y="1312170"/>
                <a:ext cx="1088896" cy="2688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44" idx="4"/>
                <a:endCxn id="40" idx="0"/>
              </p:cNvCxnSpPr>
              <p:nvPr/>
            </p:nvCxnSpPr>
            <p:spPr>
              <a:xfrm flipH="1">
                <a:off x="892951" y="768432"/>
                <a:ext cx="813505" cy="327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44" idx="4"/>
                <a:endCxn id="43" idx="0"/>
              </p:cNvCxnSpPr>
              <p:nvPr/>
            </p:nvCxnSpPr>
            <p:spPr>
              <a:xfrm>
                <a:off x="1706456" y="768431"/>
                <a:ext cx="805615" cy="3169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3284975" y="379112"/>
              <a:ext cx="1985247" cy="1428748"/>
              <a:chOff x="3284975" y="379112"/>
              <a:chExt cx="1985247" cy="1428748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3809239" y="1581047"/>
                <a:ext cx="366127" cy="22681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389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4348945" y="1581047"/>
                <a:ext cx="366127" cy="226813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389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3284975" y="1078092"/>
                <a:ext cx="366127" cy="22681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389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3824682" y="1078092"/>
                <a:ext cx="366127" cy="226813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389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4364388" y="1067999"/>
                <a:ext cx="366127" cy="226813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389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4904095" y="1067999"/>
                <a:ext cx="366127" cy="226813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389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020381" y="379112"/>
                <a:ext cx="547599" cy="3852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389"/>
              </a:p>
            </p:txBody>
          </p:sp>
          <p:cxnSp>
            <p:nvCxnSpPr>
              <p:cNvPr id="27" name="Straight Arrow Connector 26"/>
              <p:cNvCxnSpPr>
                <a:stCxn id="23" idx="2"/>
                <a:endCxn id="20" idx="0"/>
              </p:cNvCxnSpPr>
              <p:nvPr/>
            </p:nvCxnSpPr>
            <p:spPr>
              <a:xfrm flipH="1">
                <a:off x="3992302" y="1304905"/>
                <a:ext cx="15443" cy="2761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2" idx="2"/>
                <a:endCxn id="20" idx="0"/>
              </p:cNvCxnSpPr>
              <p:nvPr/>
            </p:nvCxnSpPr>
            <p:spPr>
              <a:xfrm>
                <a:off x="3468038" y="1304905"/>
                <a:ext cx="524264" cy="2761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22" idx="2"/>
                <a:endCxn id="21" idx="0"/>
              </p:cNvCxnSpPr>
              <p:nvPr/>
            </p:nvCxnSpPr>
            <p:spPr>
              <a:xfrm>
                <a:off x="3468039" y="1304905"/>
                <a:ext cx="1063970" cy="2761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4" idx="2"/>
                <a:endCxn id="21" idx="0"/>
              </p:cNvCxnSpPr>
              <p:nvPr/>
            </p:nvCxnSpPr>
            <p:spPr>
              <a:xfrm flipH="1">
                <a:off x="4532009" y="1294813"/>
                <a:ext cx="15443" cy="2862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5" idx="2"/>
                <a:endCxn id="20" idx="0"/>
              </p:cNvCxnSpPr>
              <p:nvPr/>
            </p:nvCxnSpPr>
            <p:spPr>
              <a:xfrm flipH="1">
                <a:off x="3992302" y="1294813"/>
                <a:ext cx="1094856" cy="2862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23" idx="2"/>
                <a:endCxn id="21" idx="0"/>
              </p:cNvCxnSpPr>
              <p:nvPr/>
            </p:nvCxnSpPr>
            <p:spPr>
              <a:xfrm>
                <a:off x="4007745" y="1304905"/>
                <a:ext cx="524264" cy="2761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24" idx="2"/>
                <a:endCxn id="20" idx="0"/>
              </p:cNvCxnSpPr>
              <p:nvPr/>
            </p:nvCxnSpPr>
            <p:spPr>
              <a:xfrm flipH="1">
                <a:off x="3992302" y="1294813"/>
                <a:ext cx="555150" cy="2862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26" idx="4"/>
                <a:endCxn id="22" idx="0"/>
              </p:cNvCxnSpPr>
              <p:nvPr/>
            </p:nvCxnSpPr>
            <p:spPr>
              <a:xfrm flipH="1">
                <a:off x="3468039" y="764353"/>
                <a:ext cx="826141" cy="3137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26" idx="4"/>
                <a:endCxn id="23" idx="0"/>
              </p:cNvCxnSpPr>
              <p:nvPr/>
            </p:nvCxnSpPr>
            <p:spPr>
              <a:xfrm flipH="1">
                <a:off x="4007745" y="764353"/>
                <a:ext cx="286435" cy="3137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26" idx="4"/>
                <a:endCxn id="24" idx="0"/>
              </p:cNvCxnSpPr>
              <p:nvPr/>
            </p:nvCxnSpPr>
            <p:spPr>
              <a:xfrm>
                <a:off x="4294180" y="764353"/>
                <a:ext cx="253272" cy="3036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6" idx="4"/>
                <a:endCxn id="25" idx="0"/>
              </p:cNvCxnSpPr>
              <p:nvPr/>
            </p:nvCxnSpPr>
            <p:spPr>
              <a:xfrm>
                <a:off x="4294180" y="764353"/>
                <a:ext cx="792979" cy="3036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602885" y="236122"/>
              <a:ext cx="576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M1</a:t>
              </a:r>
              <a:endParaRPr lang="en-US" sz="1600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6140" y="209310"/>
              <a:ext cx="5228424" cy="16620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33723" y="262249"/>
              <a:ext cx="2086032" cy="157173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61837" y="258845"/>
              <a:ext cx="2086032" cy="157173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6139" y="16389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449958" y="4917826"/>
            <a:ext cx="468398" cy="274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5" dirty="0" smtClean="0"/>
              <a:t>Goal</a:t>
            </a:r>
            <a:endParaRPr lang="en-US" sz="1185" dirty="0"/>
          </a:p>
        </p:txBody>
      </p:sp>
      <p:pic>
        <p:nvPicPr>
          <p:cNvPr id="56" name="Picture 6" descr="... Sectioned Grid Clipart Etc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5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71363" y="4783545"/>
            <a:ext cx="1405555" cy="1405555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... Sectioned Grid Clipart Etc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30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41435" y="3720420"/>
            <a:ext cx="1405555" cy="1405555"/>
          </a:xfrm>
          <a:prstGeom prst="rect">
            <a:avLst/>
          </a:prstGeom>
          <a:solidFill>
            <a:schemeClr val="accent1">
              <a:lumMod val="75000"/>
            </a:schemeClr>
          </a:solidFill>
          <a:scene3d>
            <a:camera prst="isometricTopUp"/>
            <a:lightRig rig="threePt" dir="t"/>
          </a:scene3d>
        </p:spPr>
      </p:pic>
      <p:pic>
        <p:nvPicPr>
          <p:cNvPr id="58" name="Picture 57" descr="... Sectioned Grid Clipart Et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28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46076" y="3716709"/>
            <a:ext cx="1405555" cy="140555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scene3d>
            <a:camera prst="isometricTopUp"/>
            <a:lightRig rig="threePt" dir="t"/>
          </a:scene3d>
        </p:spPr>
      </p:pic>
      <p:sp>
        <p:nvSpPr>
          <p:cNvPr id="59" name="TextBox 58"/>
          <p:cNvSpPr txBox="1"/>
          <p:nvPr/>
        </p:nvSpPr>
        <p:spPr>
          <a:xfrm>
            <a:off x="8369234" y="6031055"/>
            <a:ext cx="2130433" cy="753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85" b="1" dirty="0"/>
              <a:t>Biophysical context/dynamics</a:t>
            </a:r>
          </a:p>
          <a:p>
            <a:pPr marL="211655" indent="-211655">
              <a:buFont typeface="Arial" panose="020B0604020202020204" pitchFamily="34" charset="0"/>
              <a:buChar char="•"/>
            </a:pPr>
            <a:r>
              <a:rPr lang="en-US" sz="1037" dirty="0" smtClean="0"/>
              <a:t>Geography</a:t>
            </a:r>
          </a:p>
          <a:p>
            <a:pPr marL="211655" indent="-211655">
              <a:buFont typeface="Arial" panose="020B0604020202020204" pitchFamily="34" charset="0"/>
              <a:buChar char="•"/>
            </a:pPr>
            <a:r>
              <a:rPr lang="en-US" sz="1037" dirty="0" smtClean="0"/>
              <a:t>Regional climatic </a:t>
            </a:r>
          </a:p>
          <a:p>
            <a:pPr marL="211655" indent="-211655">
              <a:buFont typeface="Arial" panose="020B0604020202020204" pitchFamily="34" charset="0"/>
              <a:buChar char="•"/>
            </a:pPr>
            <a:endParaRPr lang="en-US" sz="1037" dirty="0"/>
          </a:p>
        </p:txBody>
      </p:sp>
      <p:sp>
        <p:nvSpPr>
          <p:cNvPr id="60" name="Curved Right Arrow 59"/>
          <p:cNvSpPr/>
          <p:nvPr/>
        </p:nvSpPr>
        <p:spPr>
          <a:xfrm>
            <a:off x="7515951" y="4917826"/>
            <a:ext cx="441069" cy="922510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89">
              <a:solidFill>
                <a:schemeClr val="tx1"/>
              </a:solidFill>
            </a:endParaRPr>
          </a:p>
        </p:txBody>
      </p:sp>
      <p:sp>
        <p:nvSpPr>
          <p:cNvPr id="61" name="Curved Right Arrow 60"/>
          <p:cNvSpPr/>
          <p:nvPr/>
        </p:nvSpPr>
        <p:spPr>
          <a:xfrm rot="10800000">
            <a:off x="10736044" y="4818109"/>
            <a:ext cx="441069" cy="1067982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89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871451" y="3174388"/>
            <a:ext cx="1152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Water supply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8009335" y="3194529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Flooding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6966946" y="3194529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c)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193050" y="1305711"/>
            <a:ext cx="2740454" cy="1136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85" b="1" dirty="0"/>
              <a:t>Vulnerability as an endogenous outcome</a:t>
            </a:r>
          </a:p>
          <a:p>
            <a:pPr marL="282199" indent="-282199">
              <a:buFont typeface="Arial" panose="020B0604020202020204" pitchFamily="34" charset="0"/>
              <a:buChar char="•"/>
            </a:pPr>
            <a:r>
              <a:rPr lang="en-US" sz="1400" dirty="0"/>
              <a:t>Harmful events</a:t>
            </a:r>
          </a:p>
          <a:p>
            <a:pPr marL="282199" indent="-282199">
              <a:buFont typeface="Arial" panose="020B0604020202020204" pitchFamily="34" charset="0"/>
              <a:buChar char="•"/>
            </a:pPr>
            <a:r>
              <a:rPr lang="en-US" sz="1400" dirty="0"/>
              <a:t>Exposure</a:t>
            </a:r>
          </a:p>
          <a:p>
            <a:pPr marL="282199" indent="-282199">
              <a:buFont typeface="Arial" panose="020B0604020202020204" pitchFamily="34" charset="0"/>
              <a:buChar char="•"/>
            </a:pPr>
            <a:r>
              <a:rPr lang="en-US" sz="1400" dirty="0" smtClean="0"/>
              <a:t>Inequality</a:t>
            </a:r>
            <a:endParaRPr lang="en-US" sz="1400" dirty="0"/>
          </a:p>
          <a:p>
            <a:pPr marL="282199" indent="-282199">
              <a:buFont typeface="Arial" panose="020B0604020202020204" pitchFamily="34" charset="0"/>
              <a:buChar char="•"/>
            </a:pPr>
            <a:r>
              <a:rPr lang="en-US" sz="1400" dirty="0"/>
              <a:t>Social Dissatisfaction</a:t>
            </a:r>
          </a:p>
        </p:txBody>
      </p:sp>
      <p:pic>
        <p:nvPicPr>
          <p:cNvPr id="66" name="Picture 8" descr="More Views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6"/>
          <a:stretch/>
        </p:blipFill>
        <p:spPr bwMode="auto">
          <a:xfrm>
            <a:off x="10791233" y="1347153"/>
            <a:ext cx="1206795" cy="80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10418450" y="1001104"/>
            <a:ext cx="2518253" cy="305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3" dirty="0"/>
              <a:t>Indicators of urban performance</a:t>
            </a:r>
          </a:p>
        </p:txBody>
      </p:sp>
      <p:sp>
        <p:nvSpPr>
          <p:cNvPr id="68" name="Down Arrow 67"/>
          <p:cNvSpPr/>
          <p:nvPr/>
        </p:nvSpPr>
        <p:spPr>
          <a:xfrm>
            <a:off x="10969872" y="2321171"/>
            <a:ext cx="198506" cy="40956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89"/>
          </a:p>
        </p:txBody>
      </p:sp>
      <p:sp>
        <p:nvSpPr>
          <p:cNvPr id="69" name="Rectangle 68"/>
          <p:cNvSpPr/>
          <p:nvPr/>
        </p:nvSpPr>
        <p:spPr>
          <a:xfrm>
            <a:off x="7957020" y="1287648"/>
            <a:ext cx="2976483" cy="11864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856542" y="12105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0600384" y="1308037"/>
            <a:ext cx="32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2" name="Picture 4" descr="protest clipart ...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57"/>
          <a:stretch/>
        </p:blipFill>
        <p:spPr bwMode="auto">
          <a:xfrm>
            <a:off x="4782121" y="1026485"/>
            <a:ext cx="1777819" cy="73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Oval Callout 72"/>
          <p:cNvSpPr/>
          <p:nvPr/>
        </p:nvSpPr>
        <p:spPr>
          <a:xfrm>
            <a:off x="5502029" y="753085"/>
            <a:ext cx="741055" cy="325346"/>
          </a:xfrm>
          <a:prstGeom prst="wedgeEllipseCallout">
            <a:avLst>
              <a:gd name="adj1" fmla="val -27250"/>
              <a:gd name="adj2" fmla="val 1105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89"/>
          </a:p>
        </p:txBody>
      </p:sp>
      <p:sp>
        <p:nvSpPr>
          <p:cNvPr id="74" name="TextBox 73"/>
          <p:cNvSpPr txBox="1"/>
          <p:nvPr/>
        </p:nvSpPr>
        <p:spPr>
          <a:xfrm>
            <a:off x="4796635" y="1778371"/>
            <a:ext cx="2217274" cy="116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87" b="1" dirty="0"/>
              <a:t>People and stakeholders’ demands</a:t>
            </a:r>
          </a:p>
          <a:p>
            <a:pPr marL="169320" indent="-169320">
              <a:buFont typeface="Arial" panose="020B0604020202020204" pitchFamily="34" charset="0"/>
              <a:buChar char="•"/>
            </a:pPr>
            <a:r>
              <a:rPr lang="en-US" sz="1200" dirty="0"/>
              <a:t>Mobilizations</a:t>
            </a:r>
          </a:p>
          <a:p>
            <a:pPr marL="169320" indent="-169320">
              <a:buFont typeface="Arial" panose="020B0604020202020204" pitchFamily="34" charset="0"/>
              <a:buChar char="•"/>
            </a:pPr>
            <a:r>
              <a:rPr lang="en-US" sz="1200" dirty="0"/>
              <a:t>Petitions</a:t>
            </a:r>
          </a:p>
          <a:p>
            <a:pPr marL="169320" indent="-169320">
              <a:buFont typeface="Arial" panose="020B0604020202020204" pitchFamily="34" charset="0"/>
              <a:buChar char="•"/>
            </a:pPr>
            <a:r>
              <a:rPr lang="en-US" sz="1200" dirty="0"/>
              <a:t>Social organizations</a:t>
            </a:r>
          </a:p>
          <a:p>
            <a:pPr marL="169320" indent="-169320">
              <a:buFont typeface="Arial" panose="020B0604020202020204" pitchFamily="34" charset="0"/>
              <a:buChar char="•"/>
            </a:pPr>
            <a:r>
              <a:rPr lang="en-US" sz="1200" dirty="0"/>
              <a:t>Political </a:t>
            </a:r>
            <a:r>
              <a:rPr lang="en-US" sz="1200" dirty="0" smtClean="0"/>
              <a:t>affiliations</a:t>
            </a:r>
            <a:endParaRPr lang="en-US" sz="1200" dirty="0"/>
          </a:p>
          <a:p>
            <a:endParaRPr lang="en-US" sz="1087" dirty="0"/>
          </a:p>
        </p:txBody>
      </p:sp>
      <p:sp>
        <p:nvSpPr>
          <p:cNvPr id="75" name="Rectangle 74"/>
          <p:cNvSpPr/>
          <p:nvPr/>
        </p:nvSpPr>
        <p:spPr>
          <a:xfrm>
            <a:off x="4804343" y="687181"/>
            <a:ext cx="2395443" cy="2393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881329" y="687181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e)</a:t>
            </a:r>
            <a:endParaRPr lang="en-US" dirty="0"/>
          </a:p>
        </p:txBody>
      </p:sp>
      <p:sp>
        <p:nvSpPr>
          <p:cNvPr id="77" name="Down Arrow 76"/>
          <p:cNvSpPr/>
          <p:nvPr/>
        </p:nvSpPr>
        <p:spPr>
          <a:xfrm>
            <a:off x="2009531" y="3646668"/>
            <a:ext cx="198506" cy="40956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89"/>
          </a:p>
        </p:txBody>
      </p:sp>
      <p:sp>
        <p:nvSpPr>
          <p:cNvPr id="78" name="Down Arrow 77"/>
          <p:cNvSpPr/>
          <p:nvPr/>
        </p:nvSpPr>
        <p:spPr>
          <a:xfrm rot="5400000" flipH="1">
            <a:off x="4042252" y="1434055"/>
            <a:ext cx="253177" cy="49642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89"/>
          </a:p>
        </p:txBody>
      </p:sp>
    </p:spTree>
    <p:extLst>
      <p:ext uri="{BB962C8B-B14F-4D97-AF65-F5344CB8AC3E}">
        <p14:creationId xmlns:p14="http://schemas.microsoft.com/office/powerpoint/2010/main" val="362806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scussion clipar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3" t="7604" r="9435" b="10151"/>
          <a:stretch/>
        </p:blipFill>
        <p:spPr bwMode="auto">
          <a:xfrm>
            <a:off x="1520628" y="1104051"/>
            <a:ext cx="1393235" cy="131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Callout 2"/>
          <p:cNvSpPr/>
          <p:nvPr/>
        </p:nvSpPr>
        <p:spPr>
          <a:xfrm>
            <a:off x="2730154" y="989244"/>
            <a:ext cx="1130924" cy="504439"/>
          </a:xfrm>
          <a:prstGeom prst="wedgeEllipseCallout">
            <a:avLst>
              <a:gd name="adj1" fmla="val -43135"/>
              <a:gd name="adj2" fmla="val 9798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89" dirty="0"/>
              <a:t>M2</a:t>
            </a:r>
          </a:p>
        </p:txBody>
      </p:sp>
      <p:sp>
        <p:nvSpPr>
          <p:cNvPr id="4" name="Oval Callout 3"/>
          <p:cNvSpPr/>
          <p:nvPr/>
        </p:nvSpPr>
        <p:spPr>
          <a:xfrm flipH="1">
            <a:off x="2760774" y="2378428"/>
            <a:ext cx="954634" cy="504439"/>
          </a:xfrm>
          <a:prstGeom prst="wedgeEllipseCallout">
            <a:avLst>
              <a:gd name="adj1" fmla="val 110467"/>
              <a:gd name="adj2" fmla="val -7185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89" dirty="0"/>
              <a:t>M1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9918" y="287685"/>
            <a:ext cx="2663485" cy="59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7" b="1" dirty="0" smtClean="0"/>
              <a:t>Institutions, decision-makers or managers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87" dirty="0" smtClean="0"/>
              <a:t>Different </a:t>
            </a:r>
            <a:r>
              <a:rPr lang="en-US" sz="1087" dirty="0"/>
              <a:t>narratives </a:t>
            </a:r>
            <a:r>
              <a:rPr lang="en-US" sz="1087" dirty="0" smtClean="0"/>
              <a:t>of </a:t>
            </a:r>
            <a:r>
              <a:rPr lang="en-US" sz="1087" dirty="0"/>
              <a:t>actions and motivations to respond to problems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2065" y="193709"/>
            <a:ext cx="3186322" cy="2804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2065" y="111043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88267" y="838191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Priorities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88268" y="1402263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99628" y="231141"/>
            <a:ext cx="631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M2</a:t>
            </a:r>
            <a:endParaRPr lang="en-US" sz="16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6736815" y="364732"/>
            <a:ext cx="1985247" cy="1424669"/>
            <a:chOff x="709888" y="383191"/>
            <a:chExt cx="1985247" cy="1424669"/>
          </a:xfrm>
        </p:grpSpPr>
        <p:sp>
          <p:nvSpPr>
            <p:cNvPr id="37" name="Rounded Rectangle 36"/>
            <p:cNvSpPr/>
            <p:nvPr/>
          </p:nvSpPr>
          <p:spPr>
            <a:xfrm>
              <a:off x="1240112" y="1581047"/>
              <a:ext cx="366127" cy="2268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89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779819" y="1581047"/>
              <a:ext cx="366127" cy="22681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89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709888" y="1095449"/>
              <a:ext cx="366127" cy="22681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89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249594" y="1095449"/>
              <a:ext cx="366127" cy="22681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89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789301" y="1085356"/>
              <a:ext cx="366127" cy="22681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89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329008" y="1085356"/>
              <a:ext cx="366127" cy="22681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89"/>
            </a:p>
          </p:txBody>
        </p:sp>
        <p:sp>
          <p:nvSpPr>
            <p:cNvPr id="43" name="Oval 42"/>
            <p:cNvSpPr/>
            <p:nvPr/>
          </p:nvSpPr>
          <p:spPr>
            <a:xfrm>
              <a:off x="1432657" y="383191"/>
              <a:ext cx="547599" cy="3852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89"/>
            </a:p>
          </p:txBody>
        </p:sp>
        <p:cxnSp>
          <p:nvCxnSpPr>
            <p:cNvPr id="44" name="Straight Arrow Connector 43"/>
            <p:cNvCxnSpPr>
              <a:stCxn id="39" idx="2"/>
              <a:endCxn id="37" idx="0"/>
            </p:cNvCxnSpPr>
            <p:nvPr/>
          </p:nvCxnSpPr>
          <p:spPr>
            <a:xfrm>
              <a:off x="892952" y="1322262"/>
              <a:ext cx="530224" cy="2587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40" idx="2"/>
              <a:endCxn id="37" idx="0"/>
            </p:cNvCxnSpPr>
            <p:nvPr/>
          </p:nvCxnSpPr>
          <p:spPr>
            <a:xfrm flipH="1">
              <a:off x="1423176" y="1322262"/>
              <a:ext cx="9482" cy="2587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1" idx="2"/>
              <a:endCxn id="38" idx="0"/>
            </p:cNvCxnSpPr>
            <p:nvPr/>
          </p:nvCxnSpPr>
          <p:spPr>
            <a:xfrm flipH="1">
              <a:off x="1962883" y="1312170"/>
              <a:ext cx="9482" cy="268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2" idx="2"/>
              <a:endCxn id="38" idx="0"/>
            </p:cNvCxnSpPr>
            <p:nvPr/>
          </p:nvCxnSpPr>
          <p:spPr>
            <a:xfrm flipH="1">
              <a:off x="1962883" y="1312170"/>
              <a:ext cx="549189" cy="268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1" idx="2"/>
              <a:endCxn id="37" idx="0"/>
            </p:cNvCxnSpPr>
            <p:nvPr/>
          </p:nvCxnSpPr>
          <p:spPr>
            <a:xfrm flipH="1">
              <a:off x="1423176" y="1312170"/>
              <a:ext cx="549189" cy="268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0" idx="2"/>
              <a:endCxn id="38" idx="0"/>
            </p:cNvCxnSpPr>
            <p:nvPr/>
          </p:nvCxnSpPr>
          <p:spPr>
            <a:xfrm>
              <a:off x="1432658" y="1322262"/>
              <a:ext cx="530224" cy="2587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9" idx="2"/>
              <a:endCxn id="38" idx="0"/>
            </p:cNvCxnSpPr>
            <p:nvPr/>
          </p:nvCxnSpPr>
          <p:spPr>
            <a:xfrm>
              <a:off x="892952" y="1322262"/>
              <a:ext cx="1069931" cy="2587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2" idx="2"/>
              <a:endCxn id="37" idx="0"/>
            </p:cNvCxnSpPr>
            <p:nvPr/>
          </p:nvCxnSpPr>
          <p:spPr>
            <a:xfrm flipH="1">
              <a:off x="1423176" y="1312170"/>
              <a:ext cx="1088896" cy="268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3" idx="4"/>
              <a:endCxn id="39" idx="0"/>
            </p:cNvCxnSpPr>
            <p:nvPr/>
          </p:nvCxnSpPr>
          <p:spPr>
            <a:xfrm flipH="1">
              <a:off x="892951" y="768432"/>
              <a:ext cx="813505" cy="3270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3" idx="4"/>
              <a:endCxn id="42" idx="0"/>
            </p:cNvCxnSpPr>
            <p:nvPr/>
          </p:nvCxnSpPr>
          <p:spPr>
            <a:xfrm>
              <a:off x="1706456" y="768431"/>
              <a:ext cx="805615" cy="3169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9976691" y="374131"/>
            <a:ext cx="1985247" cy="1428748"/>
            <a:chOff x="3284975" y="379112"/>
            <a:chExt cx="1985247" cy="1428748"/>
          </a:xfrm>
        </p:grpSpPr>
        <p:sp>
          <p:nvSpPr>
            <p:cNvPr id="19" name="Rounded Rectangle 18"/>
            <p:cNvSpPr/>
            <p:nvPr/>
          </p:nvSpPr>
          <p:spPr>
            <a:xfrm>
              <a:off x="3809239" y="1581047"/>
              <a:ext cx="366127" cy="2268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89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348945" y="1581047"/>
              <a:ext cx="366127" cy="22681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89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284975" y="1078092"/>
              <a:ext cx="366127" cy="22681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89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824682" y="1078092"/>
              <a:ext cx="366127" cy="226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89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364388" y="1067999"/>
              <a:ext cx="366127" cy="22681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89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904095" y="1067999"/>
              <a:ext cx="366127" cy="22681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89"/>
            </a:p>
          </p:txBody>
        </p:sp>
        <p:sp>
          <p:nvSpPr>
            <p:cNvPr id="25" name="Oval 24"/>
            <p:cNvSpPr/>
            <p:nvPr/>
          </p:nvSpPr>
          <p:spPr>
            <a:xfrm>
              <a:off x="4020381" y="379112"/>
              <a:ext cx="547599" cy="3852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89"/>
            </a:p>
          </p:txBody>
        </p:sp>
        <p:cxnSp>
          <p:nvCxnSpPr>
            <p:cNvPr id="26" name="Straight Arrow Connector 25"/>
            <p:cNvCxnSpPr>
              <a:stCxn id="22" idx="2"/>
              <a:endCxn id="19" idx="0"/>
            </p:cNvCxnSpPr>
            <p:nvPr/>
          </p:nvCxnSpPr>
          <p:spPr>
            <a:xfrm flipH="1">
              <a:off x="3992302" y="1304905"/>
              <a:ext cx="15443" cy="2761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1" idx="2"/>
              <a:endCxn id="19" idx="0"/>
            </p:cNvCxnSpPr>
            <p:nvPr/>
          </p:nvCxnSpPr>
          <p:spPr>
            <a:xfrm>
              <a:off x="3468038" y="1304905"/>
              <a:ext cx="524264" cy="2761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1" idx="2"/>
              <a:endCxn id="20" idx="0"/>
            </p:cNvCxnSpPr>
            <p:nvPr/>
          </p:nvCxnSpPr>
          <p:spPr>
            <a:xfrm>
              <a:off x="3468039" y="1304905"/>
              <a:ext cx="1063970" cy="2761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3" idx="2"/>
              <a:endCxn id="20" idx="0"/>
            </p:cNvCxnSpPr>
            <p:nvPr/>
          </p:nvCxnSpPr>
          <p:spPr>
            <a:xfrm flipH="1">
              <a:off x="4532009" y="1294813"/>
              <a:ext cx="15443" cy="2862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4" idx="2"/>
              <a:endCxn id="19" idx="0"/>
            </p:cNvCxnSpPr>
            <p:nvPr/>
          </p:nvCxnSpPr>
          <p:spPr>
            <a:xfrm flipH="1">
              <a:off x="3992302" y="1294813"/>
              <a:ext cx="1094856" cy="2862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2" idx="2"/>
              <a:endCxn id="20" idx="0"/>
            </p:cNvCxnSpPr>
            <p:nvPr/>
          </p:nvCxnSpPr>
          <p:spPr>
            <a:xfrm>
              <a:off x="4007745" y="1304905"/>
              <a:ext cx="524264" cy="2761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3" idx="2"/>
              <a:endCxn id="19" idx="0"/>
            </p:cNvCxnSpPr>
            <p:nvPr/>
          </p:nvCxnSpPr>
          <p:spPr>
            <a:xfrm flipH="1">
              <a:off x="3992302" y="1294813"/>
              <a:ext cx="555150" cy="2862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5" idx="4"/>
              <a:endCxn id="21" idx="0"/>
            </p:cNvCxnSpPr>
            <p:nvPr/>
          </p:nvCxnSpPr>
          <p:spPr>
            <a:xfrm flipH="1">
              <a:off x="3468039" y="764353"/>
              <a:ext cx="826141" cy="3137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5" idx="4"/>
              <a:endCxn id="22" idx="0"/>
            </p:cNvCxnSpPr>
            <p:nvPr/>
          </p:nvCxnSpPr>
          <p:spPr>
            <a:xfrm flipH="1">
              <a:off x="4007745" y="764353"/>
              <a:ext cx="286435" cy="3137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5" idx="4"/>
              <a:endCxn id="23" idx="0"/>
            </p:cNvCxnSpPr>
            <p:nvPr/>
          </p:nvCxnSpPr>
          <p:spPr>
            <a:xfrm>
              <a:off x="4294180" y="764353"/>
              <a:ext cx="253272" cy="3036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5" idx="4"/>
              <a:endCxn id="24" idx="0"/>
            </p:cNvCxnSpPr>
            <p:nvPr/>
          </p:nvCxnSpPr>
          <p:spPr>
            <a:xfrm>
              <a:off x="4294180" y="764353"/>
              <a:ext cx="792979" cy="3036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629812" y="217663"/>
            <a:ext cx="576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M1</a:t>
            </a:r>
            <a:endParaRPr lang="en-US" sz="1600" b="1" dirty="0"/>
          </a:p>
        </p:txBody>
      </p:sp>
      <p:sp>
        <p:nvSpPr>
          <p:cNvPr id="15" name="Rectangle 14"/>
          <p:cNvSpPr/>
          <p:nvPr/>
        </p:nvSpPr>
        <p:spPr>
          <a:xfrm>
            <a:off x="6252786" y="207733"/>
            <a:ext cx="5849760" cy="1662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925439" y="257268"/>
            <a:ext cx="2086032" cy="157173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88764" y="240386"/>
            <a:ext cx="2086032" cy="157173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252786" y="18006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916171" y="295709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</a:t>
            </a:r>
            <a:endParaRPr lang="en-US" dirty="0"/>
          </a:p>
        </p:txBody>
      </p:sp>
      <p:pic>
        <p:nvPicPr>
          <p:cNvPr id="55" name="Picture 6" descr="... Sectioned Grid Clipart Etc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5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92811" y="4699501"/>
            <a:ext cx="1056791" cy="1056791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... Sectioned Grid Clipart Etc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30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59660" y="3283891"/>
            <a:ext cx="1056791" cy="1056791"/>
          </a:xfrm>
          <a:prstGeom prst="rect">
            <a:avLst/>
          </a:prstGeom>
          <a:solidFill>
            <a:schemeClr val="accent1">
              <a:lumMod val="75000"/>
            </a:schemeClr>
          </a:solidFill>
          <a:scene3d>
            <a:camera prst="isometricTopUp"/>
            <a:lightRig rig="threePt" dir="t"/>
          </a:scene3d>
        </p:spPr>
      </p:pic>
      <p:pic>
        <p:nvPicPr>
          <p:cNvPr id="57" name="Picture 56" descr="... Sectioned Grid Clipart Et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28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26827" y="3287675"/>
            <a:ext cx="1056791" cy="105679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scene3d>
            <a:camera prst="isometricTopUp"/>
            <a:lightRig rig="threePt" dir="t"/>
          </a:scene3d>
        </p:spPr>
      </p:pic>
      <p:sp>
        <p:nvSpPr>
          <p:cNvPr id="58" name="TextBox 57"/>
          <p:cNvSpPr txBox="1"/>
          <p:nvPr/>
        </p:nvSpPr>
        <p:spPr>
          <a:xfrm>
            <a:off x="8262892" y="2635909"/>
            <a:ext cx="25974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Investment on infrastructure</a:t>
            </a:r>
          </a:p>
          <a:p>
            <a:pPr marL="282199" indent="-282199">
              <a:buFont typeface="Arial" panose="020B0604020202020204" pitchFamily="34" charset="0"/>
              <a:buChar char="•"/>
            </a:pPr>
            <a:r>
              <a:rPr lang="en-US" sz="1600" dirty="0" smtClean="0"/>
              <a:t>Maintenance</a:t>
            </a:r>
            <a:endParaRPr lang="en-US" sz="1600" dirty="0"/>
          </a:p>
          <a:p>
            <a:pPr marL="282199" indent="-282199">
              <a:buFont typeface="Arial" panose="020B0604020202020204" pitchFamily="34" charset="0"/>
              <a:buChar char="•"/>
            </a:pPr>
            <a:r>
              <a:rPr lang="en-US" sz="1600" dirty="0"/>
              <a:t>New </a:t>
            </a:r>
            <a:r>
              <a:rPr lang="en-US" sz="1400" dirty="0"/>
              <a:t>	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14798" y="5744849"/>
            <a:ext cx="33845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Biophysical context/dynamics</a:t>
            </a:r>
          </a:p>
          <a:p>
            <a:pPr marL="211655" indent="-211655">
              <a:buFont typeface="Arial" panose="020B0604020202020204" pitchFamily="34" charset="0"/>
              <a:buChar char="•"/>
            </a:pPr>
            <a:r>
              <a:rPr lang="en-US" sz="1400" dirty="0" smtClean="0"/>
              <a:t>Geography</a:t>
            </a:r>
          </a:p>
          <a:p>
            <a:pPr marL="211655" indent="-211655">
              <a:buFont typeface="Arial" panose="020B0604020202020204" pitchFamily="34" charset="0"/>
              <a:buChar char="•"/>
            </a:pPr>
            <a:r>
              <a:rPr lang="en-US" sz="1400" dirty="0" smtClean="0"/>
              <a:t>Regional climatic </a:t>
            </a:r>
          </a:p>
          <a:p>
            <a:pPr marL="211655" indent="-211655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61" name="Down Arrow 60"/>
          <p:cNvSpPr/>
          <p:nvPr/>
        </p:nvSpPr>
        <p:spPr>
          <a:xfrm>
            <a:off x="7624863" y="1953361"/>
            <a:ext cx="192546" cy="41494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89"/>
          </a:p>
        </p:txBody>
      </p:sp>
      <p:sp>
        <p:nvSpPr>
          <p:cNvPr id="62" name="Down Arrow 61"/>
          <p:cNvSpPr/>
          <p:nvPr/>
        </p:nvSpPr>
        <p:spPr>
          <a:xfrm>
            <a:off x="10889623" y="1919343"/>
            <a:ext cx="192546" cy="41494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89"/>
          </a:p>
        </p:txBody>
      </p:sp>
      <p:sp>
        <p:nvSpPr>
          <p:cNvPr id="64" name="Curved Right Arrow 63"/>
          <p:cNvSpPr/>
          <p:nvPr/>
        </p:nvSpPr>
        <p:spPr>
          <a:xfrm>
            <a:off x="7437557" y="4388103"/>
            <a:ext cx="441069" cy="802893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89">
              <a:solidFill>
                <a:schemeClr val="tx1"/>
              </a:solidFill>
            </a:endParaRPr>
          </a:p>
        </p:txBody>
      </p:sp>
      <p:sp>
        <p:nvSpPr>
          <p:cNvPr id="65" name="Curved Right Arrow 64"/>
          <p:cNvSpPr/>
          <p:nvPr/>
        </p:nvSpPr>
        <p:spPr>
          <a:xfrm rot="10800000">
            <a:off x="10882943" y="4577300"/>
            <a:ext cx="441069" cy="861903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89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891149" y="4212657"/>
            <a:ext cx="1152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Water supply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8017337" y="4212657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Flooding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7280205" y="238459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c)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659632" y="1992280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Decision metric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674379" y="3529668"/>
            <a:ext cx="32791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Vulnerability as an endogenous outcome</a:t>
            </a:r>
          </a:p>
          <a:p>
            <a:pPr marL="282199" indent="-282199">
              <a:buFont typeface="Arial" panose="020B0604020202020204" pitchFamily="34" charset="0"/>
              <a:buChar char="•"/>
            </a:pPr>
            <a:r>
              <a:rPr lang="en-US" sz="1400" dirty="0"/>
              <a:t>Harmful events</a:t>
            </a:r>
          </a:p>
          <a:p>
            <a:pPr marL="282199" indent="-282199">
              <a:buFont typeface="Arial" panose="020B0604020202020204" pitchFamily="34" charset="0"/>
              <a:buChar char="•"/>
            </a:pPr>
            <a:r>
              <a:rPr lang="en-US" sz="1400" dirty="0"/>
              <a:t>Exposure</a:t>
            </a:r>
          </a:p>
          <a:p>
            <a:pPr marL="282199" indent="-282199">
              <a:buFont typeface="Arial" panose="020B0604020202020204" pitchFamily="34" charset="0"/>
              <a:buChar char="•"/>
            </a:pPr>
            <a:r>
              <a:rPr lang="en-US" sz="1400" dirty="0" smtClean="0"/>
              <a:t>Inequality</a:t>
            </a:r>
            <a:endParaRPr lang="en-US" sz="1400" dirty="0"/>
          </a:p>
          <a:p>
            <a:pPr marL="282199" indent="-282199">
              <a:buFont typeface="Arial" panose="020B0604020202020204" pitchFamily="34" charset="0"/>
              <a:buChar char="•"/>
            </a:pPr>
            <a:r>
              <a:rPr lang="en-US" sz="1400" dirty="0"/>
              <a:t>Social Dissatisfaction</a:t>
            </a:r>
          </a:p>
        </p:txBody>
      </p:sp>
      <p:pic>
        <p:nvPicPr>
          <p:cNvPr id="71" name="Picture 8" descr="More Views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6"/>
          <a:stretch/>
        </p:blipFill>
        <p:spPr bwMode="auto">
          <a:xfrm>
            <a:off x="4505761" y="5888266"/>
            <a:ext cx="1206795" cy="80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3796647" y="5519684"/>
            <a:ext cx="2885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Indicators of urban performance</a:t>
            </a:r>
          </a:p>
        </p:txBody>
      </p:sp>
      <p:sp>
        <p:nvSpPr>
          <p:cNvPr id="73" name="Down Arrow 72"/>
          <p:cNvSpPr/>
          <p:nvPr/>
        </p:nvSpPr>
        <p:spPr>
          <a:xfrm>
            <a:off x="4762377" y="4853573"/>
            <a:ext cx="198506" cy="40956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89"/>
          </a:p>
        </p:txBody>
      </p:sp>
      <p:sp>
        <p:nvSpPr>
          <p:cNvPr id="74" name="Rectangle 73"/>
          <p:cNvSpPr/>
          <p:nvPr/>
        </p:nvSpPr>
        <p:spPr>
          <a:xfrm>
            <a:off x="3404675" y="3546103"/>
            <a:ext cx="3381064" cy="1472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3404675" y="347798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467518" y="5487592"/>
            <a:ext cx="32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7" name="Picture 4" descr="protest clipart ...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57"/>
          <a:stretch/>
        </p:blipFill>
        <p:spPr bwMode="auto">
          <a:xfrm>
            <a:off x="401359" y="3794399"/>
            <a:ext cx="1777819" cy="73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Oval Callout 77"/>
          <p:cNvSpPr/>
          <p:nvPr/>
        </p:nvSpPr>
        <p:spPr>
          <a:xfrm>
            <a:off x="1893894" y="3560079"/>
            <a:ext cx="741055" cy="325346"/>
          </a:xfrm>
          <a:prstGeom prst="wedgeEllipseCallout">
            <a:avLst>
              <a:gd name="adj1" fmla="val -27250"/>
              <a:gd name="adj2" fmla="val 1105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89"/>
          </a:p>
        </p:txBody>
      </p:sp>
      <p:sp>
        <p:nvSpPr>
          <p:cNvPr id="79" name="TextBox 78"/>
          <p:cNvSpPr txBox="1"/>
          <p:nvPr/>
        </p:nvSpPr>
        <p:spPr>
          <a:xfrm>
            <a:off x="423317" y="4669146"/>
            <a:ext cx="2513830" cy="1350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87" b="1" dirty="0"/>
              <a:t>People and stakeholders’ </a:t>
            </a:r>
            <a:r>
              <a:rPr lang="en-US" sz="1087" b="1" dirty="0" smtClean="0"/>
              <a:t>dissatisfaction</a:t>
            </a:r>
            <a:endParaRPr lang="en-US" sz="1087" b="1" dirty="0"/>
          </a:p>
          <a:p>
            <a:pPr marL="169320" indent="-16932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169320" indent="-169320">
              <a:buFont typeface="Arial" panose="020B0604020202020204" pitchFamily="34" charset="0"/>
              <a:buChar char="•"/>
            </a:pPr>
            <a:r>
              <a:rPr lang="en-US" sz="1200" dirty="0" smtClean="0"/>
              <a:t>Mobilizations</a:t>
            </a:r>
            <a:endParaRPr lang="en-US" sz="1200" dirty="0"/>
          </a:p>
          <a:p>
            <a:pPr marL="169320" indent="-169320">
              <a:buFont typeface="Arial" panose="020B0604020202020204" pitchFamily="34" charset="0"/>
              <a:buChar char="•"/>
            </a:pPr>
            <a:r>
              <a:rPr lang="en-US" sz="1200" dirty="0"/>
              <a:t>Petitions</a:t>
            </a:r>
          </a:p>
          <a:p>
            <a:pPr marL="169320" indent="-169320">
              <a:buFont typeface="Arial" panose="020B0604020202020204" pitchFamily="34" charset="0"/>
              <a:buChar char="•"/>
            </a:pPr>
            <a:r>
              <a:rPr lang="en-US" sz="1200" dirty="0"/>
              <a:t>Social organizations</a:t>
            </a:r>
          </a:p>
          <a:p>
            <a:pPr marL="169320" indent="-169320">
              <a:buFont typeface="Arial" panose="020B0604020202020204" pitchFamily="34" charset="0"/>
              <a:buChar char="•"/>
            </a:pPr>
            <a:r>
              <a:rPr lang="en-US" sz="1200" dirty="0"/>
              <a:t>Political </a:t>
            </a:r>
            <a:r>
              <a:rPr lang="en-US" sz="1200" dirty="0" smtClean="0"/>
              <a:t>affiliations</a:t>
            </a:r>
            <a:endParaRPr lang="en-US" sz="1200" dirty="0"/>
          </a:p>
          <a:p>
            <a:endParaRPr lang="en-US" sz="1087" dirty="0"/>
          </a:p>
        </p:txBody>
      </p:sp>
      <p:sp>
        <p:nvSpPr>
          <p:cNvPr id="80" name="Rectangle 79"/>
          <p:cNvSpPr/>
          <p:nvPr/>
        </p:nvSpPr>
        <p:spPr>
          <a:xfrm>
            <a:off x="393374" y="3521858"/>
            <a:ext cx="2479982" cy="2393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45502" y="345658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e)</a:t>
            </a:r>
            <a:endParaRPr lang="en-US" dirty="0"/>
          </a:p>
        </p:txBody>
      </p:sp>
      <p:sp>
        <p:nvSpPr>
          <p:cNvPr id="82" name="Down Arrow 81"/>
          <p:cNvSpPr/>
          <p:nvPr/>
        </p:nvSpPr>
        <p:spPr>
          <a:xfrm rot="16200000">
            <a:off x="5214687" y="995534"/>
            <a:ext cx="198506" cy="40956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89"/>
          </a:p>
        </p:txBody>
      </p:sp>
      <p:sp>
        <p:nvSpPr>
          <p:cNvPr id="83" name="Rectangle 82"/>
          <p:cNvSpPr/>
          <p:nvPr/>
        </p:nvSpPr>
        <p:spPr>
          <a:xfrm>
            <a:off x="7276521" y="2434956"/>
            <a:ext cx="4416584" cy="4247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own Arrow 83"/>
          <p:cNvSpPr/>
          <p:nvPr/>
        </p:nvSpPr>
        <p:spPr>
          <a:xfrm rot="5400000" flipH="1">
            <a:off x="6903126" y="3890312"/>
            <a:ext cx="257700" cy="44534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89"/>
          </a:p>
        </p:txBody>
      </p:sp>
      <p:sp>
        <p:nvSpPr>
          <p:cNvPr id="85" name="Rectangle 84"/>
          <p:cNvSpPr/>
          <p:nvPr/>
        </p:nvSpPr>
        <p:spPr>
          <a:xfrm>
            <a:off x="3404727" y="5462075"/>
            <a:ext cx="3378026" cy="1263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/>
          <p:cNvSpPr/>
          <p:nvPr/>
        </p:nvSpPr>
        <p:spPr>
          <a:xfrm rot="5400000" flipH="1">
            <a:off x="3051044" y="4142935"/>
            <a:ext cx="178533" cy="95150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89"/>
          </a:p>
        </p:txBody>
      </p:sp>
      <p:sp>
        <p:nvSpPr>
          <p:cNvPr id="89" name="Bent-Up Arrow 88"/>
          <p:cNvSpPr/>
          <p:nvPr/>
        </p:nvSpPr>
        <p:spPr>
          <a:xfrm rot="5400000" flipH="1">
            <a:off x="335341" y="2674995"/>
            <a:ext cx="657028" cy="437342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Quad Arrow Callout 89"/>
          <p:cNvSpPr/>
          <p:nvPr/>
        </p:nvSpPr>
        <p:spPr>
          <a:xfrm>
            <a:off x="9113736" y="3966889"/>
            <a:ext cx="575303" cy="509021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0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063439" y="207733"/>
            <a:ext cx="6039107" cy="1662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discussion clipar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3" t="7604" r="9435" b="10151"/>
          <a:stretch/>
        </p:blipFill>
        <p:spPr bwMode="auto">
          <a:xfrm>
            <a:off x="1520628" y="1104051"/>
            <a:ext cx="1393235" cy="131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Callout 2"/>
          <p:cNvSpPr/>
          <p:nvPr/>
        </p:nvSpPr>
        <p:spPr>
          <a:xfrm>
            <a:off x="2730154" y="989244"/>
            <a:ext cx="1130924" cy="504439"/>
          </a:xfrm>
          <a:prstGeom prst="wedgeEllipseCallout">
            <a:avLst>
              <a:gd name="adj1" fmla="val -43135"/>
              <a:gd name="adj2" fmla="val 9798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89" dirty="0"/>
              <a:t>M2</a:t>
            </a:r>
          </a:p>
        </p:txBody>
      </p:sp>
      <p:sp>
        <p:nvSpPr>
          <p:cNvPr id="4" name="Oval Callout 3"/>
          <p:cNvSpPr/>
          <p:nvPr/>
        </p:nvSpPr>
        <p:spPr>
          <a:xfrm flipH="1">
            <a:off x="2760774" y="2378428"/>
            <a:ext cx="954634" cy="504439"/>
          </a:xfrm>
          <a:prstGeom prst="wedgeEllipseCallout">
            <a:avLst>
              <a:gd name="adj1" fmla="val 110467"/>
              <a:gd name="adj2" fmla="val -7185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89" dirty="0"/>
              <a:t>M1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99954" y="656618"/>
            <a:ext cx="2663485" cy="259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87" dirty="0" smtClean="0"/>
              <a:t>Mental models as network process</a:t>
            </a:r>
            <a:endParaRPr lang="en-US" sz="1087" dirty="0"/>
          </a:p>
        </p:txBody>
      </p:sp>
      <p:sp>
        <p:nvSpPr>
          <p:cNvPr id="7" name="TextBox 6"/>
          <p:cNvSpPr txBox="1"/>
          <p:nvPr/>
        </p:nvSpPr>
        <p:spPr>
          <a:xfrm>
            <a:off x="1062065" y="111043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942480" y="920499"/>
            <a:ext cx="849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criteria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88268" y="1402263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736815" y="364732"/>
            <a:ext cx="1985247" cy="1424669"/>
            <a:chOff x="709888" y="383191"/>
            <a:chExt cx="1985247" cy="1424669"/>
          </a:xfrm>
        </p:grpSpPr>
        <p:sp>
          <p:nvSpPr>
            <p:cNvPr id="37" name="Rounded Rectangle 36"/>
            <p:cNvSpPr/>
            <p:nvPr/>
          </p:nvSpPr>
          <p:spPr>
            <a:xfrm>
              <a:off x="1240112" y="1581047"/>
              <a:ext cx="366127" cy="2268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89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779819" y="1581047"/>
              <a:ext cx="366127" cy="22681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89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709888" y="1095449"/>
              <a:ext cx="366127" cy="22681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89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249594" y="1095449"/>
              <a:ext cx="366127" cy="22681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89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789301" y="1085356"/>
              <a:ext cx="366127" cy="22681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89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329008" y="1085356"/>
              <a:ext cx="366127" cy="22681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89"/>
            </a:p>
          </p:txBody>
        </p:sp>
        <p:sp>
          <p:nvSpPr>
            <p:cNvPr id="43" name="Oval 42"/>
            <p:cNvSpPr/>
            <p:nvPr/>
          </p:nvSpPr>
          <p:spPr>
            <a:xfrm>
              <a:off x="1432657" y="383191"/>
              <a:ext cx="547599" cy="3852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89"/>
            </a:p>
          </p:txBody>
        </p:sp>
        <p:cxnSp>
          <p:nvCxnSpPr>
            <p:cNvPr id="44" name="Straight Arrow Connector 43"/>
            <p:cNvCxnSpPr>
              <a:stCxn id="39" idx="2"/>
              <a:endCxn id="37" idx="0"/>
            </p:cNvCxnSpPr>
            <p:nvPr/>
          </p:nvCxnSpPr>
          <p:spPr>
            <a:xfrm>
              <a:off x="892952" y="1322262"/>
              <a:ext cx="530224" cy="2587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40" idx="2"/>
              <a:endCxn id="37" idx="0"/>
            </p:cNvCxnSpPr>
            <p:nvPr/>
          </p:nvCxnSpPr>
          <p:spPr>
            <a:xfrm flipH="1">
              <a:off x="1423176" y="1322262"/>
              <a:ext cx="9482" cy="2587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1" idx="2"/>
              <a:endCxn id="38" idx="0"/>
            </p:cNvCxnSpPr>
            <p:nvPr/>
          </p:nvCxnSpPr>
          <p:spPr>
            <a:xfrm flipH="1">
              <a:off x="1962883" y="1312170"/>
              <a:ext cx="9482" cy="268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2" idx="2"/>
              <a:endCxn id="38" idx="0"/>
            </p:cNvCxnSpPr>
            <p:nvPr/>
          </p:nvCxnSpPr>
          <p:spPr>
            <a:xfrm flipH="1">
              <a:off x="1962883" y="1312170"/>
              <a:ext cx="549189" cy="268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1" idx="2"/>
              <a:endCxn id="37" idx="0"/>
            </p:cNvCxnSpPr>
            <p:nvPr/>
          </p:nvCxnSpPr>
          <p:spPr>
            <a:xfrm flipH="1">
              <a:off x="1423176" y="1312170"/>
              <a:ext cx="549189" cy="268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0" idx="2"/>
              <a:endCxn id="38" idx="0"/>
            </p:cNvCxnSpPr>
            <p:nvPr/>
          </p:nvCxnSpPr>
          <p:spPr>
            <a:xfrm>
              <a:off x="1432658" y="1322262"/>
              <a:ext cx="530224" cy="2587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9" idx="2"/>
              <a:endCxn id="38" idx="0"/>
            </p:cNvCxnSpPr>
            <p:nvPr/>
          </p:nvCxnSpPr>
          <p:spPr>
            <a:xfrm>
              <a:off x="892952" y="1322262"/>
              <a:ext cx="1069931" cy="2587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2" idx="2"/>
              <a:endCxn id="37" idx="0"/>
            </p:cNvCxnSpPr>
            <p:nvPr/>
          </p:nvCxnSpPr>
          <p:spPr>
            <a:xfrm flipH="1">
              <a:off x="1423176" y="1312170"/>
              <a:ext cx="1088896" cy="268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3" idx="4"/>
              <a:endCxn id="39" idx="0"/>
            </p:cNvCxnSpPr>
            <p:nvPr/>
          </p:nvCxnSpPr>
          <p:spPr>
            <a:xfrm flipH="1">
              <a:off x="892951" y="768432"/>
              <a:ext cx="813505" cy="3270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3" idx="4"/>
              <a:endCxn id="42" idx="0"/>
            </p:cNvCxnSpPr>
            <p:nvPr/>
          </p:nvCxnSpPr>
          <p:spPr>
            <a:xfrm>
              <a:off x="1706456" y="768431"/>
              <a:ext cx="805615" cy="3169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9976691" y="374131"/>
            <a:ext cx="1985247" cy="1428748"/>
            <a:chOff x="3284975" y="379112"/>
            <a:chExt cx="1985247" cy="1428748"/>
          </a:xfrm>
        </p:grpSpPr>
        <p:sp>
          <p:nvSpPr>
            <p:cNvPr id="19" name="Rounded Rectangle 18"/>
            <p:cNvSpPr/>
            <p:nvPr/>
          </p:nvSpPr>
          <p:spPr>
            <a:xfrm>
              <a:off x="3809239" y="1581047"/>
              <a:ext cx="366127" cy="2268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89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348945" y="1581047"/>
              <a:ext cx="366127" cy="22681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89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284975" y="1078092"/>
              <a:ext cx="366127" cy="22681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89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824682" y="1078092"/>
              <a:ext cx="366127" cy="226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89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364388" y="1067999"/>
              <a:ext cx="366127" cy="22681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89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904095" y="1067999"/>
              <a:ext cx="366127" cy="22681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89"/>
            </a:p>
          </p:txBody>
        </p:sp>
        <p:sp>
          <p:nvSpPr>
            <p:cNvPr id="25" name="Oval 24"/>
            <p:cNvSpPr/>
            <p:nvPr/>
          </p:nvSpPr>
          <p:spPr>
            <a:xfrm>
              <a:off x="4020381" y="379112"/>
              <a:ext cx="547599" cy="3852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89"/>
            </a:p>
          </p:txBody>
        </p:sp>
        <p:cxnSp>
          <p:nvCxnSpPr>
            <p:cNvPr id="26" name="Straight Arrow Connector 25"/>
            <p:cNvCxnSpPr>
              <a:stCxn id="22" idx="2"/>
              <a:endCxn id="19" idx="0"/>
            </p:cNvCxnSpPr>
            <p:nvPr/>
          </p:nvCxnSpPr>
          <p:spPr>
            <a:xfrm flipH="1">
              <a:off x="3992302" y="1304905"/>
              <a:ext cx="15443" cy="2761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1" idx="2"/>
              <a:endCxn id="19" idx="0"/>
            </p:cNvCxnSpPr>
            <p:nvPr/>
          </p:nvCxnSpPr>
          <p:spPr>
            <a:xfrm>
              <a:off x="3468038" y="1304905"/>
              <a:ext cx="524264" cy="2761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1" idx="2"/>
              <a:endCxn id="20" idx="0"/>
            </p:cNvCxnSpPr>
            <p:nvPr/>
          </p:nvCxnSpPr>
          <p:spPr>
            <a:xfrm>
              <a:off x="3468039" y="1304905"/>
              <a:ext cx="1063970" cy="2761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3" idx="2"/>
              <a:endCxn id="20" idx="0"/>
            </p:cNvCxnSpPr>
            <p:nvPr/>
          </p:nvCxnSpPr>
          <p:spPr>
            <a:xfrm flipH="1">
              <a:off x="4532009" y="1294813"/>
              <a:ext cx="15443" cy="2862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4" idx="2"/>
              <a:endCxn id="19" idx="0"/>
            </p:cNvCxnSpPr>
            <p:nvPr/>
          </p:nvCxnSpPr>
          <p:spPr>
            <a:xfrm flipH="1">
              <a:off x="3992302" y="1294813"/>
              <a:ext cx="1094856" cy="2862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2" idx="2"/>
              <a:endCxn id="20" idx="0"/>
            </p:cNvCxnSpPr>
            <p:nvPr/>
          </p:nvCxnSpPr>
          <p:spPr>
            <a:xfrm>
              <a:off x="4007745" y="1304905"/>
              <a:ext cx="524264" cy="2761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3" idx="2"/>
              <a:endCxn id="19" idx="0"/>
            </p:cNvCxnSpPr>
            <p:nvPr/>
          </p:nvCxnSpPr>
          <p:spPr>
            <a:xfrm flipH="1">
              <a:off x="3992302" y="1294813"/>
              <a:ext cx="555150" cy="2862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5" idx="4"/>
              <a:endCxn id="21" idx="0"/>
            </p:cNvCxnSpPr>
            <p:nvPr/>
          </p:nvCxnSpPr>
          <p:spPr>
            <a:xfrm flipH="1">
              <a:off x="3468039" y="764353"/>
              <a:ext cx="826141" cy="3137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5" idx="4"/>
              <a:endCxn id="22" idx="0"/>
            </p:cNvCxnSpPr>
            <p:nvPr/>
          </p:nvCxnSpPr>
          <p:spPr>
            <a:xfrm flipH="1">
              <a:off x="4007745" y="764353"/>
              <a:ext cx="286435" cy="3137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5" idx="4"/>
              <a:endCxn id="23" idx="0"/>
            </p:cNvCxnSpPr>
            <p:nvPr/>
          </p:nvCxnSpPr>
          <p:spPr>
            <a:xfrm>
              <a:off x="4294180" y="764353"/>
              <a:ext cx="253272" cy="3036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5" idx="4"/>
              <a:endCxn id="24" idx="0"/>
            </p:cNvCxnSpPr>
            <p:nvPr/>
          </p:nvCxnSpPr>
          <p:spPr>
            <a:xfrm>
              <a:off x="4294180" y="764353"/>
              <a:ext cx="792979" cy="3036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7928845" y="122559"/>
            <a:ext cx="282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Water operator</a:t>
            </a:r>
            <a:endParaRPr lang="en-US" sz="1600" b="1" dirty="0"/>
          </a:p>
        </p:txBody>
      </p:sp>
      <p:sp>
        <p:nvSpPr>
          <p:cNvPr id="16" name="Rectangle 15"/>
          <p:cNvSpPr/>
          <p:nvPr/>
        </p:nvSpPr>
        <p:spPr>
          <a:xfrm>
            <a:off x="9925439" y="257268"/>
            <a:ext cx="2086032" cy="157173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88764" y="240386"/>
            <a:ext cx="2086032" cy="157173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252786" y="18006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066299" y="363949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</a:t>
            </a:r>
            <a:endParaRPr lang="en-US" dirty="0"/>
          </a:p>
        </p:txBody>
      </p:sp>
      <p:pic>
        <p:nvPicPr>
          <p:cNvPr id="55" name="Picture 6" descr="... Sectioned Grid Clipart Etc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5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46322" y="4745915"/>
            <a:ext cx="1056791" cy="1056791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... Sectioned Grid Clipart Et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30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88011" y="3297516"/>
            <a:ext cx="1056791" cy="1056791"/>
          </a:xfrm>
          <a:prstGeom prst="rect">
            <a:avLst/>
          </a:prstGeom>
          <a:solidFill>
            <a:schemeClr val="accent1">
              <a:lumMod val="75000"/>
            </a:schemeClr>
          </a:solidFill>
          <a:scene3d>
            <a:camera prst="isometricTopUp"/>
            <a:lightRig rig="threePt" dir="t"/>
          </a:scene3d>
        </p:spPr>
      </p:pic>
      <p:pic>
        <p:nvPicPr>
          <p:cNvPr id="57" name="Picture 56" descr="... Sectioned Grid Clipart Et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28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39097" y="3219334"/>
            <a:ext cx="1056791" cy="105679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scene3d>
            <a:camera prst="isometricTopUp"/>
            <a:lightRig rig="threePt" dir="t"/>
          </a:scene3d>
        </p:spPr>
      </p:pic>
      <p:sp>
        <p:nvSpPr>
          <p:cNvPr id="58" name="TextBox 57"/>
          <p:cNvSpPr txBox="1"/>
          <p:nvPr/>
        </p:nvSpPr>
        <p:spPr>
          <a:xfrm>
            <a:off x="8538998" y="2788805"/>
            <a:ext cx="25974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Investments </a:t>
            </a:r>
            <a:r>
              <a:rPr lang="en-US" sz="1400" b="1" dirty="0"/>
              <a:t>on infrastructure</a:t>
            </a:r>
          </a:p>
          <a:p>
            <a:pPr marL="282199" indent="-282199">
              <a:buFont typeface="Arial" panose="020B0604020202020204" pitchFamily="34" charset="0"/>
              <a:buChar char="•"/>
            </a:pPr>
            <a:r>
              <a:rPr lang="en-US" sz="1600" dirty="0" smtClean="0"/>
              <a:t>Maintenance</a:t>
            </a:r>
            <a:endParaRPr lang="en-US" sz="1600" dirty="0"/>
          </a:p>
          <a:p>
            <a:pPr marL="282199" indent="-282199">
              <a:buFont typeface="Arial" panose="020B0604020202020204" pitchFamily="34" charset="0"/>
              <a:buChar char="•"/>
            </a:pPr>
            <a:r>
              <a:rPr lang="en-US" sz="1600" dirty="0"/>
              <a:t>New </a:t>
            </a:r>
            <a:r>
              <a:rPr lang="en-US" sz="1400" dirty="0"/>
              <a:t>	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14798" y="5744849"/>
            <a:ext cx="33845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Biophysical </a:t>
            </a:r>
            <a:r>
              <a:rPr lang="en-US" sz="1600" b="1" dirty="0" smtClean="0"/>
              <a:t>context</a:t>
            </a:r>
            <a:endParaRPr lang="en-US" sz="1600" b="1" dirty="0"/>
          </a:p>
          <a:p>
            <a:pPr marL="211655" indent="-211655">
              <a:buFont typeface="Arial" panose="020B0604020202020204" pitchFamily="34" charset="0"/>
              <a:buChar char="•"/>
            </a:pPr>
            <a:r>
              <a:rPr lang="en-US" sz="1200" dirty="0" smtClean="0"/>
              <a:t>Topography</a:t>
            </a:r>
            <a:endParaRPr lang="en-US" sz="1200" dirty="0" smtClean="0"/>
          </a:p>
          <a:p>
            <a:pPr marL="211655" indent="-211655">
              <a:buFont typeface="Arial" panose="020B0604020202020204" pitchFamily="34" charset="0"/>
              <a:buChar char="•"/>
            </a:pPr>
            <a:r>
              <a:rPr lang="en-US" sz="1200" dirty="0" smtClean="0"/>
              <a:t>Regional </a:t>
            </a:r>
            <a:r>
              <a:rPr lang="en-US" sz="1200" dirty="0" smtClean="0"/>
              <a:t>and local climatic forcing</a:t>
            </a:r>
            <a:endParaRPr lang="en-US" sz="1200" dirty="0" smtClean="0"/>
          </a:p>
          <a:p>
            <a:pPr marL="211655" indent="-211655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61" name="Down Arrow 60"/>
          <p:cNvSpPr/>
          <p:nvPr/>
        </p:nvSpPr>
        <p:spPr>
          <a:xfrm>
            <a:off x="7624863" y="1953361"/>
            <a:ext cx="192546" cy="41494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89"/>
          </a:p>
        </p:txBody>
      </p:sp>
      <p:sp>
        <p:nvSpPr>
          <p:cNvPr id="62" name="Down Arrow 61"/>
          <p:cNvSpPr/>
          <p:nvPr/>
        </p:nvSpPr>
        <p:spPr>
          <a:xfrm>
            <a:off x="10889623" y="1919343"/>
            <a:ext cx="192546" cy="41494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89"/>
          </a:p>
        </p:txBody>
      </p:sp>
      <p:sp>
        <p:nvSpPr>
          <p:cNvPr id="65" name="Curved Right Arrow 64"/>
          <p:cNvSpPr/>
          <p:nvPr/>
        </p:nvSpPr>
        <p:spPr>
          <a:xfrm rot="12564240">
            <a:off x="10669090" y="4671448"/>
            <a:ext cx="441069" cy="861903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89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674939" y="4198695"/>
            <a:ext cx="1770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Water </a:t>
            </a:r>
            <a:r>
              <a:rPr lang="en-US" sz="1400" dirty="0" smtClean="0"/>
              <a:t>supply systems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7781739" y="4196790"/>
            <a:ext cx="1181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Sewer system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7280205" y="248013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c)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659632" y="1992280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Decision metric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674379" y="3529668"/>
            <a:ext cx="32791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Vulnerability </a:t>
            </a:r>
            <a:r>
              <a:rPr lang="en-US" sz="1400" b="1" dirty="0" smtClean="0"/>
              <a:t>outcomes</a:t>
            </a:r>
            <a:endParaRPr lang="en-US" sz="1400" b="1" dirty="0"/>
          </a:p>
          <a:p>
            <a:pPr marL="282199" indent="-282199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2199" indent="-282199">
              <a:buFont typeface="Arial" panose="020B0604020202020204" pitchFamily="34" charset="0"/>
              <a:buChar char="•"/>
            </a:pPr>
            <a:r>
              <a:rPr lang="en-US" sz="1400" dirty="0" smtClean="0"/>
              <a:t>Exposure</a:t>
            </a:r>
            <a:endParaRPr lang="en-US" sz="1400" dirty="0"/>
          </a:p>
          <a:p>
            <a:pPr marL="282199" indent="-282199">
              <a:buFont typeface="Arial" panose="020B0604020202020204" pitchFamily="34" charset="0"/>
              <a:buChar char="•"/>
            </a:pPr>
            <a:r>
              <a:rPr lang="en-US" sz="1400" dirty="0" smtClean="0"/>
              <a:t>Sensitivity</a:t>
            </a:r>
          </a:p>
          <a:p>
            <a:pPr marL="282199" indent="-282199">
              <a:buFont typeface="Arial" panose="020B0604020202020204" pitchFamily="34" charset="0"/>
              <a:buChar char="•"/>
            </a:pPr>
            <a:r>
              <a:rPr lang="en-US" sz="1400" dirty="0" smtClean="0"/>
              <a:t>Inequality</a:t>
            </a:r>
            <a:endParaRPr lang="en-US" sz="1400" dirty="0"/>
          </a:p>
          <a:p>
            <a:pPr marL="282199" indent="-282199">
              <a:buFont typeface="Arial" panose="020B0604020202020204" pitchFamily="34" charset="0"/>
              <a:buChar char="•"/>
            </a:pPr>
            <a:r>
              <a:rPr lang="en-US" sz="1400" dirty="0"/>
              <a:t>Social Dissatisfaction</a:t>
            </a:r>
          </a:p>
        </p:txBody>
      </p:sp>
      <p:pic>
        <p:nvPicPr>
          <p:cNvPr id="71" name="Picture 8" descr="More Views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6"/>
          <a:stretch/>
        </p:blipFill>
        <p:spPr bwMode="auto">
          <a:xfrm>
            <a:off x="4505761" y="5888266"/>
            <a:ext cx="1206795" cy="80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3796647" y="5519684"/>
            <a:ext cx="2885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Indicators of urban performance</a:t>
            </a:r>
          </a:p>
        </p:txBody>
      </p:sp>
      <p:sp>
        <p:nvSpPr>
          <p:cNvPr id="73" name="Down Arrow 72"/>
          <p:cNvSpPr/>
          <p:nvPr/>
        </p:nvSpPr>
        <p:spPr>
          <a:xfrm>
            <a:off x="4953449" y="5017346"/>
            <a:ext cx="198506" cy="40956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89"/>
          </a:p>
        </p:txBody>
      </p:sp>
      <p:sp>
        <p:nvSpPr>
          <p:cNvPr id="74" name="Rectangle 73"/>
          <p:cNvSpPr/>
          <p:nvPr/>
        </p:nvSpPr>
        <p:spPr>
          <a:xfrm>
            <a:off x="3404675" y="3546103"/>
            <a:ext cx="3381064" cy="1472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3404675" y="347798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467518" y="5487592"/>
            <a:ext cx="32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7" name="Picture 4" descr="protest clipart ...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57"/>
          <a:stretch/>
        </p:blipFill>
        <p:spPr bwMode="auto">
          <a:xfrm>
            <a:off x="401359" y="3794399"/>
            <a:ext cx="1777819" cy="73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Oval Callout 77"/>
          <p:cNvSpPr/>
          <p:nvPr/>
        </p:nvSpPr>
        <p:spPr>
          <a:xfrm>
            <a:off x="1893894" y="3560079"/>
            <a:ext cx="741055" cy="325346"/>
          </a:xfrm>
          <a:prstGeom prst="wedgeEllipseCallout">
            <a:avLst>
              <a:gd name="adj1" fmla="val -27250"/>
              <a:gd name="adj2" fmla="val 1105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89"/>
          </a:p>
        </p:txBody>
      </p:sp>
      <p:sp>
        <p:nvSpPr>
          <p:cNvPr id="79" name="TextBox 78"/>
          <p:cNvSpPr txBox="1"/>
          <p:nvPr/>
        </p:nvSpPr>
        <p:spPr>
          <a:xfrm>
            <a:off x="423317" y="4669146"/>
            <a:ext cx="184832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 smtClean="0"/>
          </a:p>
          <a:p>
            <a:pPr marL="169320" indent="-169320">
              <a:buFont typeface="Arial" panose="020B0604020202020204" pitchFamily="34" charset="0"/>
              <a:buChar char="•"/>
            </a:pPr>
            <a:r>
              <a:rPr lang="en-US" sz="1400" dirty="0" smtClean="0"/>
              <a:t>Mobilizations</a:t>
            </a:r>
            <a:endParaRPr lang="en-US" sz="1400" dirty="0"/>
          </a:p>
          <a:p>
            <a:pPr marL="169320" indent="-169320">
              <a:buFont typeface="Arial" panose="020B0604020202020204" pitchFamily="34" charset="0"/>
              <a:buChar char="•"/>
            </a:pPr>
            <a:r>
              <a:rPr lang="en-US" sz="1400" dirty="0" smtClean="0"/>
              <a:t>House modifications</a:t>
            </a:r>
            <a:endParaRPr lang="en-US" sz="1400" dirty="0"/>
          </a:p>
          <a:p>
            <a:pPr marL="169320" indent="-169320">
              <a:buFont typeface="Arial" panose="020B0604020202020204" pitchFamily="34" charset="0"/>
              <a:buChar char="•"/>
            </a:pPr>
            <a:r>
              <a:rPr lang="en-US" sz="1400" dirty="0" smtClean="0"/>
              <a:t>Collective actions</a:t>
            </a:r>
            <a:endParaRPr lang="en-US" sz="1400" dirty="0"/>
          </a:p>
          <a:p>
            <a:pPr marL="169320" indent="-169320">
              <a:buFont typeface="Arial" panose="020B0604020202020204" pitchFamily="34" charset="0"/>
              <a:buChar char="•"/>
            </a:pPr>
            <a:r>
              <a:rPr lang="en-US" sz="1400" dirty="0" smtClean="0"/>
              <a:t>Water storage</a:t>
            </a:r>
            <a:endParaRPr lang="en-US" sz="1400" dirty="0"/>
          </a:p>
        </p:txBody>
      </p:sp>
      <p:sp>
        <p:nvSpPr>
          <p:cNvPr id="80" name="Rectangle 79"/>
          <p:cNvSpPr/>
          <p:nvPr/>
        </p:nvSpPr>
        <p:spPr>
          <a:xfrm>
            <a:off x="393374" y="3521858"/>
            <a:ext cx="2479982" cy="2393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45502" y="345658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e)</a:t>
            </a:r>
            <a:endParaRPr lang="en-US" dirty="0"/>
          </a:p>
        </p:txBody>
      </p:sp>
      <p:sp>
        <p:nvSpPr>
          <p:cNvPr id="82" name="Down Arrow 81"/>
          <p:cNvSpPr/>
          <p:nvPr/>
        </p:nvSpPr>
        <p:spPr>
          <a:xfrm rot="16200000">
            <a:off x="5214687" y="995534"/>
            <a:ext cx="198506" cy="40956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89"/>
          </a:p>
        </p:txBody>
      </p:sp>
      <p:sp>
        <p:nvSpPr>
          <p:cNvPr id="83" name="Rectangle 82"/>
          <p:cNvSpPr/>
          <p:nvPr/>
        </p:nvSpPr>
        <p:spPr>
          <a:xfrm>
            <a:off x="7276521" y="2434956"/>
            <a:ext cx="4416584" cy="4247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own Arrow 83"/>
          <p:cNvSpPr/>
          <p:nvPr/>
        </p:nvSpPr>
        <p:spPr>
          <a:xfrm rot="5400000" flipH="1">
            <a:off x="6903126" y="4108680"/>
            <a:ext cx="257700" cy="44534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89"/>
          </a:p>
        </p:txBody>
      </p:sp>
      <p:sp>
        <p:nvSpPr>
          <p:cNvPr id="85" name="Rectangle 84"/>
          <p:cNvSpPr/>
          <p:nvPr/>
        </p:nvSpPr>
        <p:spPr>
          <a:xfrm>
            <a:off x="3404727" y="5462075"/>
            <a:ext cx="3378026" cy="1263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/>
          <p:cNvSpPr/>
          <p:nvPr/>
        </p:nvSpPr>
        <p:spPr>
          <a:xfrm rot="5400000" flipH="1">
            <a:off x="3051044" y="4142935"/>
            <a:ext cx="178533" cy="95150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89"/>
          </a:p>
        </p:txBody>
      </p:sp>
      <p:sp>
        <p:nvSpPr>
          <p:cNvPr id="89" name="Bent-Up Arrow 88"/>
          <p:cNvSpPr/>
          <p:nvPr/>
        </p:nvSpPr>
        <p:spPr>
          <a:xfrm rot="5400000" flipH="1">
            <a:off x="335341" y="2674995"/>
            <a:ext cx="657028" cy="437342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3485" y="3489144"/>
            <a:ext cx="1105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Residents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354074" y="145008"/>
            <a:ext cx="2852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Water operator Institutions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2065" y="193709"/>
            <a:ext cx="5190720" cy="2804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7602708" y="2469721"/>
            <a:ext cx="2309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Infrastructure systems</a:t>
            </a:r>
            <a:endParaRPr lang="en-US" b="1" dirty="0"/>
          </a:p>
        </p:txBody>
      </p:sp>
      <p:sp>
        <p:nvSpPr>
          <p:cNvPr id="63" name="Curved Left Arrow 62"/>
          <p:cNvSpPr/>
          <p:nvPr/>
        </p:nvSpPr>
        <p:spPr>
          <a:xfrm rot="8288944">
            <a:off x="7881536" y="4741572"/>
            <a:ext cx="419375" cy="839776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311" tIns="45156" rIns="90311" bIns="451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8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66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4660</TotalTime>
  <Words>352</Words>
  <Application>Microsoft Office PowerPoint</Application>
  <PresentationFormat>Widescreen</PresentationFormat>
  <Paragraphs>145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Theoretical model</vt:lpstr>
      <vt:lpstr>PowerPoint Presentation</vt:lpstr>
      <vt:lpstr>PowerPoint Presentation</vt:lpstr>
      <vt:lpstr>PowerPoint Presentation</vt:lpstr>
      <vt:lpstr>PowerPoint Presentation</vt:lpstr>
    </vt:vector>
  </TitlesOfParts>
  <Company>ASU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model</dc:title>
  <dc:creator>Andres Baeza-Castro</dc:creator>
  <cp:lastModifiedBy>Andres Baeza-Castro</cp:lastModifiedBy>
  <cp:revision>30</cp:revision>
  <dcterms:created xsi:type="dcterms:W3CDTF">2017-02-20T22:57:46Z</dcterms:created>
  <dcterms:modified xsi:type="dcterms:W3CDTF">2017-10-19T17:37:53Z</dcterms:modified>
</cp:coreProperties>
</file>